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28" r:id="rId1"/>
  </p:sldMasterIdLst>
  <p:sldIdLst>
    <p:sldId id="256" r:id="rId2"/>
    <p:sldId id="258" r:id="rId3"/>
    <p:sldId id="257"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63" autoAdjust="0"/>
    <p:restoredTop sz="94660"/>
  </p:normalViewPr>
  <p:slideViewPr>
    <p:cSldViewPr snapToGrid="0">
      <p:cViewPr varScale="1">
        <p:scale>
          <a:sx n="68" d="100"/>
          <a:sy n="68" d="100"/>
        </p:scale>
        <p:origin x="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A51639-B2D6-4652-B8C3-1B4C224A7BAF}" type="datetimeFigureOut">
              <a:rPr lang="en-US" smtClean="0"/>
              <a:t>6/28/2018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5924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6/28/2018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0681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44961B7-6B89-48AB-966F-622E2788EECC}" type="datetimeFigureOut">
              <a:rPr lang="en-US" smtClean="0"/>
              <a:t>6/28/2018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2157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6/28/2018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78726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6/28/2018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2088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6/28/2018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34041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6/28/2018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001913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CF131DD-A141-4471-BCF9-C6073EDD7E20}" type="datetimeFigureOut">
              <a:rPr lang="en-US" smtClean="0"/>
              <a:t>6/28/2018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53860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B334A90-EB03-42F3-8859-2C2B2724C058}" type="datetimeFigureOut">
              <a:rPr lang="en-US" smtClean="0"/>
              <a:t>6/28/2018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3770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6/28/2018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889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6/28/2018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7645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BC48EC7-AF6A-48D3-8284-14BACBEBDD84}" type="datetimeFigureOut">
              <a:rPr lang="en-US" smtClean="0"/>
              <a:t>6/28/2018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3635529"/>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8D74E-A7BE-4D60-A0B9-7387B9FAD42B}"/>
              </a:ext>
            </a:extLst>
          </p:cNvPr>
          <p:cNvSpPr>
            <a:spLocks noGrp="1"/>
          </p:cNvSpPr>
          <p:nvPr>
            <p:ph type="ctrTitle"/>
          </p:nvPr>
        </p:nvSpPr>
        <p:spPr/>
        <p:txBody>
          <a:bodyPr>
            <a:normAutofit fontScale="90000"/>
          </a:bodyPr>
          <a:lstStyle/>
          <a:p>
            <a:r>
              <a:rPr lang="en-GB" dirty="0"/>
              <a:t>Lampeter museum placement analysis	</a:t>
            </a:r>
          </a:p>
        </p:txBody>
      </p:sp>
      <p:sp>
        <p:nvSpPr>
          <p:cNvPr id="3" name="Subtitle 2">
            <a:extLst>
              <a:ext uri="{FF2B5EF4-FFF2-40B4-BE49-F238E27FC236}">
                <a16:creationId xmlns:a16="http://schemas.microsoft.com/office/drawing/2014/main" id="{19531EE0-6770-4DB6-880F-8F1D6C0F94BD}"/>
              </a:ext>
            </a:extLst>
          </p:cNvPr>
          <p:cNvSpPr>
            <a:spLocks noGrp="1"/>
          </p:cNvSpPr>
          <p:nvPr>
            <p:ph type="subTitle" idx="1"/>
          </p:nvPr>
        </p:nvSpPr>
        <p:spPr/>
        <p:txBody>
          <a:bodyPr/>
          <a:lstStyle/>
          <a:p>
            <a:r>
              <a:rPr lang="en-GB" dirty="0"/>
              <a:t>1600336 – Grace loveday	</a:t>
            </a:r>
          </a:p>
        </p:txBody>
      </p:sp>
    </p:spTree>
    <p:extLst>
      <p:ext uri="{BB962C8B-B14F-4D97-AF65-F5344CB8AC3E}">
        <p14:creationId xmlns:p14="http://schemas.microsoft.com/office/powerpoint/2010/main" val="2473202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BAAE3AF2-366B-4FCE-83E4-F3BFD6298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4" name="Straight Connector 63">
            <a:extLst>
              <a:ext uri="{FF2B5EF4-FFF2-40B4-BE49-F238E27FC236}">
                <a16:creationId xmlns:a16="http://schemas.microsoft.com/office/drawing/2014/main" id="{BCD4BDCA-5E05-41E3-8850-0A8A0D295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9416" y="1847088"/>
            <a:ext cx="286482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8A559F3-A32D-4FCF-8D80-10F6F0A330CB}"/>
              </a:ext>
            </a:extLst>
          </p:cNvPr>
          <p:cNvSpPr>
            <a:spLocks noGrp="1"/>
          </p:cNvSpPr>
          <p:nvPr>
            <p:ph type="title"/>
          </p:nvPr>
        </p:nvSpPr>
        <p:spPr>
          <a:xfrm>
            <a:off x="8669417" y="536923"/>
            <a:ext cx="2864819" cy="1049235"/>
          </a:xfrm>
        </p:spPr>
        <p:txBody>
          <a:bodyPr>
            <a:normAutofit fontScale="90000"/>
          </a:bodyPr>
          <a:lstStyle/>
          <a:p>
            <a:r>
              <a:rPr lang="en-GB" dirty="0"/>
              <a:t>EXHIBITION &amp; GALLERY PHOTOGRAPHS</a:t>
            </a:r>
          </a:p>
        </p:txBody>
      </p:sp>
      <p:sp>
        <p:nvSpPr>
          <p:cNvPr id="66" name="Rectangle 65">
            <a:extLst>
              <a:ext uri="{FF2B5EF4-FFF2-40B4-BE49-F238E27FC236}">
                <a16:creationId xmlns:a16="http://schemas.microsoft.com/office/drawing/2014/main" id="{FE51EA18-C631-434D-9E61-C44682302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68" name="Group 67">
            <a:extLst>
              <a:ext uri="{FF2B5EF4-FFF2-40B4-BE49-F238E27FC236}">
                <a16:creationId xmlns:a16="http://schemas.microsoft.com/office/drawing/2014/main" id="{EEBB577A-7FB4-44E6-8D7F-4F3A3680A1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7560115" cy="5149101"/>
            <a:chOff x="7463258" y="583365"/>
            <a:chExt cx="7560115" cy="5181928"/>
          </a:xfrm>
        </p:grpSpPr>
        <p:sp>
          <p:nvSpPr>
            <p:cNvPr id="69" name="Rectangle 68">
              <a:extLst>
                <a:ext uri="{FF2B5EF4-FFF2-40B4-BE49-F238E27FC236}">
                  <a16:creationId xmlns:a16="http://schemas.microsoft.com/office/drawing/2014/main" id="{71FAC407-B587-4E06-A8F7-B8C8820D4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594674AB-BFDE-493E-B1E0-F063B804D8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456D84AD-E507-455F-A368-A7364CE9C9D9}"/>
              </a:ext>
            </a:extLst>
          </p:cNvPr>
          <p:cNvPicPr>
            <a:picLocks noChangeAspect="1"/>
          </p:cNvPicPr>
          <p:nvPr/>
        </p:nvPicPr>
        <p:blipFill rotWithShape="1">
          <a:blip r:embed="rId2"/>
          <a:srcRect l="5377"/>
          <a:stretch/>
        </p:blipFill>
        <p:spPr>
          <a:xfrm>
            <a:off x="1266084" y="1116345"/>
            <a:ext cx="2299716" cy="1476465"/>
          </a:xfrm>
          <a:prstGeom prst="rect">
            <a:avLst/>
          </a:prstGeom>
        </p:spPr>
      </p:pic>
      <p:sp>
        <p:nvSpPr>
          <p:cNvPr id="72" name="Rectangle 71">
            <a:extLst>
              <a:ext uri="{FF2B5EF4-FFF2-40B4-BE49-F238E27FC236}">
                <a16:creationId xmlns:a16="http://schemas.microsoft.com/office/drawing/2014/main" id="{E36F1A39-6F0A-42DC-99D2-9FAC15348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2508" y="1115283"/>
            <a:ext cx="1247322" cy="1479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3CFE024-B3F9-4945-AA17-AEE62A8C1224}"/>
              </a:ext>
            </a:extLst>
          </p:cNvPr>
          <p:cNvPicPr>
            <a:picLocks noChangeAspect="1"/>
          </p:cNvPicPr>
          <p:nvPr/>
        </p:nvPicPr>
        <p:blipFill rotWithShape="1">
          <a:blip r:embed="rId3"/>
          <a:srcRect l="5766" r="2" b="2"/>
          <a:stretch/>
        </p:blipFill>
        <p:spPr>
          <a:xfrm>
            <a:off x="1266084" y="2759736"/>
            <a:ext cx="3720651" cy="2220928"/>
          </a:xfrm>
          <a:prstGeom prst="rect">
            <a:avLst/>
          </a:prstGeom>
        </p:spPr>
      </p:pic>
      <p:pic>
        <p:nvPicPr>
          <p:cNvPr id="4" name="Picture 3">
            <a:extLst>
              <a:ext uri="{FF2B5EF4-FFF2-40B4-BE49-F238E27FC236}">
                <a16:creationId xmlns:a16="http://schemas.microsoft.com/office/drawing/2014/main" id="{2DA34EA5-5E19-43F9-A8D5-17941F646D1D}"/>
              </a:ext>
            </a:extLst>
          </p:cNvPr>
          <p:cNvPicPr>
            <a:picLocks noChangeAspect="1"/>
          </p:cNvPicPr>
          <p:nvPr/>
        </p:nvPicPr>
        <p:blipFill rotWithShape="1">
          <a:blip r:embed="rId4"/>
          <a:srcRect l="27460" r="26062" b="-2"/>
          <a:stretch/>
        </p:blipFill>
        <p:spPr>
          <a:xfrm>
            <a:off x="5155397" y="1116345"/>
            <a:ext cx="2395870" cy="3866172"/>
          </a:xfrm>
          <a:prstGeom prst="rect">
            <a:avLst/>
          </a:prstGeom>
        </p:spPr>
      </p:pic>
      <p:sp>
        <p:nvSpPr>
          <p:cNvPr id="3" name="Content Placeholder 2">
            <a:extLst>
              <a:ext uri="{FF2B5EF4-FFF2-40B4-BE49-F238E27FC236}">
                <a16:creationId xmlns:a16="http://schemas.microsoft.com/office/drawing/2014/main" id="{EEF15C6F-8F23-4EE2-AFA9-E5BA16A97F68}"/>
              </a:ext>
            </a:extLst>
          </p:cNvPr>
          <p:cNvSpPr>
            <a:spLocks noGrp="1"/>
          </p:cNvSpPr>
          <p:nvPr>
            <p:ph idx="1"/>
          </p:nvPr>
        </p:nvSpPr>
        <p:spPr>
          <a:xfrm>
            <a:off x="8669416" y="2015732"/>
            <a:ext cx="2864820" cy="3287567"/>
          </a:xfrm>
        </p:spPr>
        <p:txBody>
          <a:bodyPr>
            <a:normAutofit/>
          </a:bodyPr>
          <a:lstStyle/>
          <a:p>
            <a:pPr>
              <a:buClr>
                <a:srgbClr val="92C8FF"/>
              </a:buClr>
            </a:pPr>
            <a:endParaRPr lang="en-GB"/>
          </a:p>
        </p:txBody>
      </p:sp>
      <p:pic>
        <p:nvPicPr>
          <p:cNvPr id="74" name="Picture 73">
            <a:extLst>
              <a:ext uri="{FF2B5EF4-FFF2-40B4-BE49-F238E27FC236}">
                <a16:creationId xmlns:a16="http://schemas.microsoft.com/office/drawing/2014/main" id="{413AE0C3-9158-4D4F-AE2D-47C650321C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6" name="Straight Connector 75">
            <a:extLst>
              <a:ext uri="{FF2B5EF4-FFF2-40B4-BE49-F238E27FC236}">
                <a16:creationId xmlns:a16="http://schemas.microsoft.com/office/drawing/2014/main" id="{1C0CCCA3-F3E7-44EF-9847-1C447A6FC9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9231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16AFC-3F1D-4D81-934C-455D668361DC}"/>
              </a:ext>
            </a:extLst>
          </p:cNvPr>
          <p:cNvSpPr>
            <a:spLocks noGrp="1"/>
          </p:cNvSpPr>
          <p:nvPr>
            <p:ph type="title"/>
          </p:nvPr>
        </p:nvSpPr>
        <p:spPr>
          <a:xfrm>
            <a:off x="1249961" y="1600199"/>
            <a:ext cx="3173482" cy="4297680"/>
          </a:xfrm>
        </p:spPr>
        <p:txBody>
          <a:bodyPr anchor="ctr">
            <a:normAutofit/>
          </a:bodyPr>
          <a:lstStyle/>
          <a:p>
            <a:r>
              <a:rPr lang="en-GB" dirty="0"/>
              <a:t>Strengths:	</a:t>
            </a:r>
          </a:p>
        </p:txBody>
      </p:sp>
      <p:cxnSp>
        <p:nvCxnSpPr>
          <p:cNvPr id="17"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D64E62-C505-4280-BB89-556346960B55}"/>
              </a:ext>
            </a:extLst>
          </p:cNvPr>
          <p:cNvSpPr>
            <a:spLocks noGrp="1"/>
          </p:cNvSpPr>
          <p:nvPr>
            <p:ph idx="1"/>
          </p:nvPr>
        </p:nvSpPr>
        <p:spPr>
          <a:xfrm>
            <a:off x="4885151" y="1600199"/>
            <a:ext cx="6169703" cy="4297680"/>
          </a:xfrm>
        </p:spPr>
        <p:txBody>
          <a:bodyPr anchor="ctr">
            <a:normAutofit fontScale="92500" lnSpcReduction="20000"/>
          </a:bodyPr>
          <a:lstStyle/>
          <a:p>
            <a:r>
              <a:rPr lang="en-GB" dirty="0"/>
              <a:t>A main strength of the museum is that the size of it means that it can be managed easily with a limited number of volunteers – majority of these from the Hanes </a:t>
            </a:r>
            <a:r>
              <a:rPr lang="en-GB" dirty="0" err="1"/>
              <a:t>Llambed</a:t>
            </a:r>
            <a:r>
              <a:rPr lang="en-GB" dirty="0"/>
              <a:t> (history society).</a:t>
            </a:r>
          </a:p>
          <a:p>
            <a:r>
              <a:rPr lang="en-GB" dirty="0"/>
              <a:t>Range of items and collections have been donated to the museum which enables them to rotate exhibitions regularly keeping visitors engaged.</a:t>
            </a:r>
          </a:p>
          <a:p>
            <a:r>
              <a:rPr lang="en-GB" dirty="0"/>
              <a:t>The building itself is historic, but also being a main factor of the museum’s success, due to it’s placement within the university grounds and close to the town centre.</a:t>
            </a:r>
          </a:p>
          <a:p>
            <a:r>
              <a:rPr lang="en-GB" dirty="0"/>
              <a:t>Another perk of the building is that all electricity and </a:t>
            </a:r>
            <a:r>
              <a:rPr lang="en-GB" dirty="0" err="1"/>
              <a:t>wifi</a:t>
            </a:r>
            <a:r>
              <a:rPr lang="en-GB" dirty="0"/>
              <a:t> usage is paid for entirely by UWTSD eliminating the need for funds to be raised frequently or an admission fee.</a:t>
            </a:r>
          </a:p>
          <a:p>
            <a:endParaRPr lang="en-GB" dirty="0"/>
          </a:p>
          <a:p>
            <a:endParaRPr lang="en-GB" dirty="0"/>
          </a:p>
        </p:txBody>
      </p:sp>
    </p:spTree>
    <p:extLst>
      <p:ext uri="{BB962C8B-B14F-4D97-AF65-F5344CB8AC3E}">
        <p14:creationId xmlns:p14="http://schemas.microsoft.com/office/powerpoint/2010/main" val="764731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764BAB-9A54-4F30-88F4-50BC8E365228}"/>
              </a:ext>
            </a:extLst>
          </p:cNvPr>
          <p:cNvSpPr>
            <a:spLocks noGrp="1"/>
          </p:cNvSpPr>
          <p:nvPr>
            <p:ph type="title"/>
          </p:nvPr>
        </p:nvSpPr>
        <p:spPr>
          <a:xfrm>
            <a:off x="1249961" y="1600199"/>
            <a:ext cx="3173482" cy="4297680"/>
          </a:xfrm>
        </p:spPr>
        <p:txBody>
          <a:bodyPr anchor="ctr">
            <a:normAutofit/>
          </a:bodyPr>
          <a:lstStyle/>
          <a:p>
            <a:r>
              <a:rPr lang="en-GB" dirty="0"/>
              <a:t>Weaknesses</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5D6551-561C-4FC9-B61D-946D815C8D05}"/>
              </a:ext>
            </a:extLst>
          </p:cNvPr>
          <p:cNvSpPr>
            <a:spLocks noGrp="1"/>
          </p:cNvSpPr>
          <p:nvPr>
            <p:ph idx="1"/>
          </p:nvPr>
        </p:nvSpPr>
        <p:spPr>
          <a:xfrm>
            <a:off x="4885151" y="930442"/>
            <a:ext cx="6169703" cy="5630779"/>
          </a:xfrm>
        </p:spPr>
        <p:txBody>
          <a:bodyPr anchor="ctr">
            <a:normAutofit fontScale="92500"/>
          </a:bodyPr>
          <a:lstStyle/>
          <a:p>
            <a:r>
              <a:rPr lang="en-GB" dirty="0"/>
              <a:t>Although the size of the museum can be looked at as a strength, it also comes as a large weakness. Due to the small space the museum occupies, there is a lack of permanent displays and/or changing exhibits creating a lack of visitor return.</a:t>
            </a:r>
          </a:p>
          <a:p>
            <a:r>
              <a:rPr lang="en-GB" dirty="0"/>
              <a:t>Another huge weakness of the current museum is the incredible lack of diverse history. Neither the museum’s permanent nor temporary exhibitions have any inclusion of the vibrant Polish, Romanian and Italian community within the town which can leave a large part of Lampeter’s social history excluded and ignored.</a:t>
            </a:r>
          </a:p>
          <a:p>
            <a:r>
              <a:rPr lang="en-GB" dirty="0"/>
              <a:t>Lack of varied information on the history of the town is also a weakness, with the leading figures in the museum commandeering the exhibits and creating a war-only focus of the town’s history – with lack of volunteer input </a:t>
            </a:r>
          </a:p>
        </p:txBody>
      </p:sp>
    </p:spTree>
    <p:extLst>
      <p:ext uri="{BB962C8B-B14F-4D97-AF65-F5344CB8AC3E}">
        <p14:creationId xmlns:p14="http://schemas.microsoft.com/office/powerpoint/2010/main" val="245402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B7071-D449-4198-9F20-AC2178BAA8AF}"/>
              </a:ext>
            </a:extLst>
          </p:cNvPr>
          <p:cNvSpPr>
            <a:spLocks noGrp="1"/>
          </p:cNvSpPr>
          <p:nvPr>
            <p:ph type="title"/>
          </p:nvPr>
        </p:nvSpPr>
        <p:spPr>
          <a:xfrm>
            <a:off x="1249961" y="1600199"/>
            <a:ext cx="3173482" cy="4297680"/>
          </a:xfrm>
        </p:spPr>
        <p:txBody>
          <a:bodyPr anchor="ctr">
            <a:normAutofit/>
          </a:bodyPr>
          <a:lstStyle/>
          <a:p>
            <a:r>
              <a:rPr lang="en-GB" dirty="0"/>
              <a:t>Opportunities</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9ADFA3-0BC7-4294-AF8C-4EE16E21EC11}"/>
              </a:ext>
            </a:extLst>
          </p:cNvPr>
          <p:cNvSpPr>
            <a:spLocks noGrp="1"/>
          </p:cNvSpPr>
          <p:nvPr>
            <p:ph idx="1"/>
          </p:nvPr>
        </p:nvSpPr>
        <p:spPr>
          <a:xfrm>
            <a:off x="4885151" y="1600199"/>
            <a:ext cx="6169703" cy="4297680"/>
          </a:xfrm>
        </p:spPr>
        <p:txBody>
          <a:bodyPr anchor="ctr">
            <a:normAutofit/>
          </a:bodyPr>
          <a:lstStyle/>
          <a:p>
            <a:r>
              <a:rPr lang="en-GB" dirty="0"/>
              <a:t>By working with the varied social and cultural differences with our Polish, Romanian and Italian influences there is an opportunity to learn from and inspire a new collection of social memories.</a:t>
            </a:r>
          </a:p>
          <a:p>
            <a:r>
              <a:rPr lang="en-GB" dirty="0"/>
              <a:t>Working on anniversaries of large events and working that more specifically to Lampeter can prove successful – As the Women’s Suffrage exhibit demonstrated</a:t>
            </a:r>
          </a:p>
          <a:p>
            <a:r>
              <a:rPr lang="en-GB" dirty="0"/>
              <a:t>Local family history is another way of looking at Lampeter’s diverse history, focusing on the </a:t>
            </a:r>
            <a:r>
              <a:rPr lang="en-GB" dirty="0" err="1"/>
              <a:t>Peterwell</a:t>
            </a:r>
            <a:r>
              <a:rPr lang="en-GB" dirty="0"/>
              <a:t> Estate, the </a:t>
            </a:r>
            <a:r>
              <a:rPr lang="en-GB" dirty="0" err="1"/>
              <a:t>Falcondale</a:t>
            </a:r>
            <a:r>
              <a:rPr lang="en-GB" dirty="0"/>
              <a:t> Estate and the Harford family</a:t>
            </a:r>
          </a:p>
        </p:txBody>
      </p:sp>
    </p:spTree>
    <p:extLst>
      <p:ext uri="{BB962C8B-B14F-4D97-AF65-F5344CB8AC3E}">
        <p14:creationId xmlns:p14="http://schemas.microsoft.com/office/powerpoint/2010/main" val="1752921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534B1F-4878-469F-B202-2A33B1C8773C}"/>
              </a:ext>
            </a:extLst>
          </p:cNvPr>
          <p:cNvSpPr>
            <a:spLocks noGrp="1"/>
          </p:cNvSpPr>
          <p:nvPr>
            <p:ph type="title"/>
          </p:nvPr>
        </p:nvSpPr>
        <p:spPr>
          <a:xfrm>
            <a:off x="1249961" y="1600199"/>
            <a:ext cx="3173482" cy="4297680"/>
          </a:xfrm>
        </p:spPr>
        <p:txBody>
          <a:bodyPr anchor="ctr">
            <a:normAutofit/>
          </a:bodyPr>
          <a:lstStyle/>
          <a:p>
            <a:r>
              <a:rPr lang="en-GB" dirty="0"/>
              <a:t>Threats</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EE0BBE-699F-4F36-A83F-08A270F2FF67}"/>
              </a:ext>
            </a:extLst>
          </p:cNvPr>
          <p:cNvSpPr>
            <a:spLocks noGrp="1"/>
          </p:cNvSpPr>
          <p:nvPr>
            <p:ph idx="1"/>
          </p:nvPr>
        </p:nvSpPr>
        <p:spPr>
          <a:xfrm>
            <a:off x="4885151" y="1600199"/>
            <a:ext cx="6169703" cy="4297680"/>
          </a:xfrm>
        </p:spPr>
        <p:txBody>
          <a:bodyPr anchor="ctr">
            <a:normAutofit fontScale="92500" lnSpcReduction="20000"/>
          </a:bodyPr>
          <a:lstStyle/>
          <a:p>
            <a:r>
              <a:rPr lang="en-GB" dirty="0"/>
              <a:t>University dependent – if the university were to go under administration the entire property would no longer be habitable by the museum and other premises would need to be sought out</a:t>
            </a:r>
          </a:p>
          <a:p>
            <a:r>
              <a:rPr lang="en-GB" dirty="0"/>
              <a:t>Monetary demand – if the aforementioned circumstances were to arise the museum would have to meet monetary demands on new premises and the funds to move </a:t>
            </a:r>
          </a:p>
          <a:p>
            <a:r>
              <a:rPr lang="en-GB" dirty="0"/>
              <a:t>Lack of interest – with the town resources diminishing there will be a lack of interest and lack of population to make the visitor numbers</a:t>
            </a:r>
          </a:p>
          <a:p>
            <a:r>
              <a:rPr lang="en-GB" dirty="0"/>
              <a:t>Austerity of government funding, all dependent on lottery grants, Welsh Assembly grants, and the help of the European Union (implications of Brexit)</a:t>
            </a:r>
          </a:p>
        </p:txBody>
      </p:sp>
    </p:spTree>
    <p:extLst>
      <p:ext uri="{BB962C8B-B14F-4D97-AF65-F5344CB8AC3E}">
        <p14:creationId xmlns:p14="http://schemas.microsoft.com/office/powerpoint/2010/main" val="3934522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798BF9-7D0A-4CFB-9CA6-C09BD3BAC60C}"/>
              </a:ext>
            </a:extLst>
          </p:cNvPr>
          <p:cNvSpPr>
            <a:spLocks noGrp="1"/>
          </p:cNvSpPr>
          <p:nvPr>
            <p:ph type="title"/>
          </p:nvPr>
        </p:nvSpPr>
        <p:spPr>
          <a:xfrm>
            <a:off x="1249961" y="1600199"/>
            <a:ext cx="3173482" cy="4297680"/>
          </a:xfrm>
        </p:spPr>
        <p:txBody>
          <a:bodyPr anchor="ctr">
            <a:normAutofit/>
          </a:bodyPr>
          <a:lstStyle/>
          <a:p>
            <a:r>
              <a:rPr lang="en-GB" dirty="0"/>
              <a:t>OVERVIEW</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199"/>
            <a:ext cx="0" cy="429768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6E1078-8BD9-43D5-8D37-ADBDDC20711C}"/>
              </a:ext>
            </a:extLst>
          </p:cNvPr>
          <p:cNvSpPr>
            <a:spLocks noGrp="1"/>
          </p:cNvSpPr>
          <p:nvPr>
            <p:ph idx="1"/>
          </p:nvPr>
        </p:nvSpPr>
        <p:spPr>
          <a:xfrm>
            <a:off x="4885151" y="1600199"/>
            <a:ext cx="6169703" cy="4297680"/>
          </a:xfrm>
        </p:spPr>
        <p:txBody>
          <a:bodyPr anchor="ctr">
            <a:normAutofit/>
          </a:bodyPr>
          <a:lstStyle/>
          <a:p>
            <a:r>
              <a:rPr lang="en-GB" dirty="0"/>
              <a:t>Overall, the working environment in the museum of Lampeter is a relaxed one, focusing mainly on the interest of the visitors rather than the upkeep of the museum. </a:t>
            </a:r>
          </a:p>
          <a:p>
            <a:r>
              <a:rPr lang="en-GB" dirty="0"/>
              <a:t>As visitors are the main source of income and feedback of the museum they are right to value their opinions. However they do not take into account when asked for visitor feedback the visitors are more inclined to write something positive and so the visitor book information is not accurate to the best of the visitor’s opinions and should be worked on.</a:t>
            </a:r>
          </a:p>
        </p:txBody>
      </p:sp>
    </p:spTree>
    <p:extLst>
      <p:ext uri="{BB962C8B-B14F-4D97-AF65-F5344CB8AC3E}">
        <p14:creationId xmlns:p14="http://schemas.microsoft.com/office/powerpoint/2010/main" val="54028422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3164</TotalTime>
  <Words>568</Words>
  <Application>Microsoft Office PowerPoint</Application>
  <PresentationFormat>Widescreen</PresentationFormat>
  <Paragraphs>24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Gill Sans MT</vt:lpstr>
      <vt:lpstr>Gallery</vt:lpstr>
      <vt:lpstr>Lampeter museum placement analysis </vt:lpstr>
      <vt:lpstr>EXHIBITION &amp; GALLERY PHOTOGRAPHS</vt:lpstr>
      <vt:lpstr>Strengths: </vt:lpstr>
      <vt:lpstr>Weaknesses</vt:lpstr>
      <vt:lpstr>Opportunities</vt:lpstr>
      <vt:lpstr>Threats</vt:lpstr>
      <vt:lpstr>OVERVIEW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Lampeter museum placement analysis </dc:title>
  <dc:creator>Grace Loveday (1600336)</dc:creator>
  <cp:lastModifiedBy>Grace Loveday (1600336)</cp:lastModifiedBy>
  <cp:revision>25</cp:revision>
  <dcterms:created xsi:type="dcterms:W3CDTF">2018-06-27T11:12:42Z</dcterms:created>
  <dcterms:modified xsi:type="dcterms:W3CDTF">2018-06-30T20:07:49Z</dcterms:modified>
</cp:coreProperties>
</file>