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5AE356-28AE-42E0-8B6F-2B2C8A317B06}" v="1" dt="2022-04-25T10:53:29.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51129" autoAdjust="0"/>
  </p:normalViewPr>
  <p:slideViewPr>
    <p:cSldViewPr snapToGrid="0">
      <p:cViewPr varScale="1">
        <p:scale>
          <a:sx n="51" d="100"/>
          <a:sy n="51" d="100"/>
        </p:scale>
        <p:origin x="17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B65AE356-28AE-42E0-8B6F-2B2C8A317B06}"/>
    <pc:docChg chg="modSld">
      <pc:chgData name="Christian Felices" userId="8e38ee09-c2ff-4103-943a-2518637016e9" providerId="ADAL" clId="{B65AE356-28AE-42E0-8B6F-2B2C8A317B06}" dt="2022-04-25T11:02:08.136" v="83" actId="113"/>
      <pc:docMkLst>
        <pc:docMk/>
      </pc:docMkLst>
      <pc:sldChg chg="modNotesTx">
        <pc:chgData name="Christian Felices" userId="8e38ee09-c2ff-4103-943a-2518637016e9" providerId="ADAL" clId="{B65AE356-28AE-42E0-8B6F-2B2C8A317B06}" dt="2022-04-25T10:51:59.031" v="4" actId="20577"/>
        <pc:sldMkLst>
          <pc:docMk/>
          <pc:sldMk cId="2488442515" sldId="263"/>
        </pc:sldMkLst>
      </pc:sldChg>
      <pc:sldChg chg="modNotesTx">
        <pc:chgData name="Christian Felices" userId="8e38ee09-c2ff-4103-943a-2518637016e9" providerId="ADAL" clId="{B65AE356-28AE-42E0-8B6F-2B2C8A317B06}" dt="2022-04-25T10:53:52.309" v="36" actId="20577"/>
        <pc:sldMkLst>
          <pc:docMk/>
          <pc:sldMk cId="3871150927" sldId="275"/>
        </pc:sldMkLst>
      </pc:sldChg>
      <pc:sldChg chg="modNotesTx">
        <pc:chgData name="Christian Felices" userId="8e38ee09-c2ff-4103-943a-2518637016e9" providerId="ADAL" clId="{B65AE356-28AE-42E0-8B6F-2B2C8A317B06}" dt="2022-04-25T11:02:08.136" v="83" actId="113"/>
        <pc:sldMkLst>
          <pc:docMk/>
          <pc:sldMk cId="2235918217" sldId="2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A1B17-AE7A-4EE3-8730-91EB8D20790B}" type="datetimeFigureOut">
              <a:rPr lang="en-GB" smtClean="0"/>
              <a:t>21/04/2022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F1144D-29A7-4746-96DB-B25B068B67F7}" type="slidenum">
              <a:rPr lang="en-GB" smtClean="0"/>
              <a:t>‹#›</a:t>
            </a:fld>
            <a:endParaRPr lang="en-GB"/>
          </a:p>
        </p:txBody>
      </p:sp>
    </p:spTree>
    <p:extLst>
      <p:ext uri="{BB962C8B-B14F-4D97-AF65-F5344CB8AC3E}">
        <p14:creationId xmlns:p14="http://schemas.microsoft.com/office/powerpoint/2010/main" val="1773506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p>
          <a:p>
            <a:r>
              <a:rPr lang="en-GB" dirty="0"/>
              <a:t>When looking at the strategic position, we will cover some of the areas we have covered previously: -</a:t>
            </a:r>
          </a:p>
          <a:p>
            <a:r>
              <a:rPr lang="en-GB" dirty="0"/>
              <a:t>1. Macro-environment analysis</a:t>
            </a:r>
          </a:p>
          <a:p>
            <a:r>
              <a:rPr lang="en-GB" dirty="0"/>
              <a:t>2. Industry &amp; sector analysis</a:t>
            </a:r>
          </a:p>
          <a:p>
            <a:r>
              <a:rPr lang="en-GB" dirty="0"/>
              <a:t>3. Resources &amp; Capabilities</a:t>
            </a:r>
          </a:p>
          <a:p>
            <a:r>
              <a:rPr lang="en-GB" dirty="0"/>
              <a:t>4. Stakeholders &amp; Governance</a:t>
            </a:r>
          </a:p>
          <a:p>
            <a:endParaRPr lang="en-GB" dirty="0"/>
          </a:p>
          <a:p>
            <a:r>
              <a:rPr lang="en-GB" dirty="0"/>
              <a:t>Part 2.</a:t>
            </a:r>
          </a:p>
          <a:p>
            <a:r>
              <a:rPr lang="en-GB" dirty="0"/>
              <a:t>This is where we get down to Strategic thinking, and the different strategic models: -</a:t>
            </a:r>
          </a:p>
          <a:p>
            <a:r>
              <a:rPr lang="en-GB" dirty="0"/>
              <a:t>1. 3 levels of strategy</a:t>
            </a:r>
          </a:p>
          <a:p>
            <a:r>
              <a:rPr lang="en-GB" dirty="0"/>
              <a:t>2. Strategy &amp; Models</a:t>
            </a:r>
          </a:p>
          <a:p>
            <a:r>
              <a:rPr lang="en-GB" dirty="0"/>
              <a:t>3. Entrepreneurship &amp; Innovation</a:t>
            </a:r>
          </a:p>
          <a:p>
            <a:r>
              <a:rPr lang="en-GB" dirty="0"/>
              <a:t>4. Mergers &amp; Acquisitions</a:t>
            </a:r>
          </a:p>
          <a:p>
            <a:endParaRPr lang="en-GB" dirty="0"/>
          </a:p>
          <a:p>
            <a:r>
              <a:rPr lang="en-GB" dirty="0"/>
              <a:t>Part 3.</a:t>
            </a:r>
          </a:p>
          <a:p>
            <a:r>
              <a:rPr lang="en-GB" dirty="0"/>
              <a:t>1. Evaluating Strategy</a:t>
            </a:r>
          </a:p>
          <a:p>
            <a:r>
              <a:rPr lang="en-GB" dirty="0"/>
              <a:t>2. Leadership &amp; Strategic change</a:t>
            </a:r>
          </a:p>
        </p:txBody>
      </p:sp>
      <p:sp>
        <p:nvSpPr>
          <p:cNvPr id="4" name="Slide Number Placeholder 3"/>
          <p:cNvSpPr>
            <a:spLocks noGrp="1"/>
          </p:cNvSpPr>
          <p:nvPr>
            <p:ph type="sldNum" sz="quarter" idx="5"/>
          </p:nvPr>
        </p:nvSpPr>
        <p:spPr/>
        <p:txBody>
          <a:bodyPr/>
          <a:lstStyle/>
          <a:p>
            <a:fld id="{B7F1144D-29A7-4746-96DB-B25B068B67F7}" type="slidenum">
              <a:rPr lang="en-GB" smtClean="0"/>
              <a:t>4</a:t>
            </a:fld>
            <a:endParaRPr lang="en-GB"/>
          </a:p>
        </p:txBody>
      </p:sp>
    </p:spTree>
    <p:extLst>
      <p:ext uri="{BB962C8B-B14F-4D97-AF65-F5344CB8AC3E}">
        <p14:creationId xmlns:p14="http://schemas.microsoft.com/office/powerpoint/2010/main" val="3342274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three-horizons framework suggests organisations should think of their businesses or activities in terms of </a:t>
            </a:r>
            <a:r>
              <a:rPr lang="en-GB" dirty="0" err="1"/>
              <a:t>different</a:t>
            </a:r>
            <a:r>
              <a:rPr lang="en-GB" dirty="0"/>
              <a:t> ‘horizons’, defined by time. Horizon 1 businesses are basically the current core activities. In the case of Tesla Motors, Horizon 1 includes the original Tesla Roadster car and subsequent models. Horizon 1 businesses need defending and extending but the expectation is that in the long term they risk becoming flat or declining in terms of profits (or whatever else the organisation values). Horizon 2 businesses are emerging activities that should provide new future sources of profit. For Tesla, that might include the new mega-battery business. Finally, there are Horizon 3 possibilities, which are more open and for which outcomes are even more uncertain. These are typically risky research and development projects, start-up ventures, test-market pilots or similar: at Tesla, these might be further solar electric initiatives, rockets and space transportation. </a:t>
            </a:r>
          </a:p>
          <a:p>
            <a:endParaRPr lang="en-GB" dirty="0"/>
          </a:p>
          <a:p>
            <a:r>
              <a:rPr lang="en-GB" dirty="0"/>
              <a:t>For a fast-moving organisation like Tesla, Horizon 3 might generate profits a few years from the present time. In a pharmaceutical company, where the R&amp;D and regulatory processes for a new drug take many years, Horizon 3 might be a decade ahead. While timescales might </a:t>
            </a:r>
            <a:r>
              <a:rPr lang="en-GB" dirty="0" err="1"/>
              <a:t>dier</a:t>
            </a:r>
            <a:r>
              <a:rPr lang="en-GB" dirty="0"/>
              <a:t>, as industries and types of firm can move at </a:t>
            </a:r>
            <a:r>
              <a:rPr lang="en-GB" dirty="0" err="1"/>
              <a:t>dierent</a:t>
            </a:r>
            <a:r>
              <a:rPr lang="en-GB" dirty="0"/>
              <a:t> rates, the basic point about the ‘three horizons’ framework is that managers need to avoid focusing on the short-term issues of their existing activities. Strategy involves pushing out Horizon 1 as far as possible, at the same time as looking to Horizons 2 and 3.</a:t>
            </a:r>
          </a:p>
        </p:txBody>
      </p:sp>
      <p:sp>
        <p:nvSpPr>
          <p:cNvPr id="4" name="Slide Number Placeholder 3"/>
          <p:cNvSpPr>
            <a:spLocks noGrp="1"/>
          </p:cNvSpPr>
          <p:nvPr>
            <p:ph type="sldNum" sz="quarter" idx="5"/>
          </p:nvPr>
        </p:nvSpPr>
        <p:spPr/>
        <p:txBody>
          <a:bodyPr/>
          <a:lstStyle/>
          <a:p>
            <a:fld id="{B7F1144D-29A7-4746-96DB-B25B068B67F7}" type="slidenum">
              <a:rPr lang="en-GB" smtClean="0"/>
              <a:t>8</a:t>
            </a:fld>
            <a:endParaRPr lang="en-GB"/>
          </a:p>
        </p:txBody>
      </p:sp>
    </p:spTree>
    <p:extLst>
      <p:ext uri="{BB962C8B-B14F-4D97-AF65-F5344CB8AC3E}">
        <p14:creationId xmlns:p14="http://schemas.microsoft.com/office/powerpoint/2010/main" val="2618978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strategy for? Harvard University’s Cynthia Montgomery argues that the core of a strategist’s job is defining and expressing a clear and motivating purpose for the organisation. Even for private-sector organisations this is generally more than simple profit maximisation as long-term prosperity and employee motivation usually require expressions</a:t>
            </a:r>
          </a:p>
          <a:p>
            <a:r>
              <a:rPr lang="en-GB" dirty="0"/>
              <a:t>of purpose that go beyond just profits. </a:t>
            </a:r>
          </a:p>
          <a:p>
            <a:endParaRPr lang="en-GB" dirty="0"/>
          </a:p>
          <a:p>
            <a:r>
              <a:rPr lang="en-GB" dirty="0"/>
              <a:t>According to Montgomery, the stated purpose of the</a:t>
            </a:r>
          </a:p>
          <a:p>
            <a:r>
              <a:rPr lang="en-GB" dirty="0"/>
              <a:t>organisation should address two related questions: how does the organisation make a difference; and for whom does the organisation make that difference? If the stakeholders of an</a:t>
            </a:r>
          </a:p>
          <a:p>
            <a:r>
              <a:rPr lang="en-GB" dirty="0"/>
              <a:t>organisation can relate to such a purpose it can be highly motivating.</a:t>
            </a:r>
          </a:p>
          <a:p>
            <a:endParaRPr lang="en-GB" dirty="0"/>
          </a:p>
          <a:p>
            <a:r>
              <a:rPr lang="en-GB" dirty="0"/>
              <a:t>Mission - aims to provide employees and stakeholders with clarity about what the organisation is fundamentally there to do</a:t>
            </a:r>
          </a:p>
          <a:p>
            <a:endParaRPr lang="en-GB" dirty="0"/>
          </a:p>
          <a:p>
            <a:r>
              <a:rPr lang="en-GB" dirty="0"/>
              <a:t>Vision - concerned with the future the organisation seeks to create</a:t>
            </a:r>
          </a:p>
          <a:p>
            <a:endParaRPr lang="en-GB" dirty="0"/>
          </a:p>
          <a:p>
            <a:r>
              <a:rPr lang="en-GB" dirty="0"/>
              <a:t>Values - communicate the underlying and enduring core ‘principles’ that guide an organisation’s strategy and define the way that the organisation should operate</a:t>
            </a:r>
          </a:p>
          <a:p>
            <a:endParaRPr lang="en-GB" dirty="0"/>
          </a:p>
          <a:p>
            <a:r>
              <a:rPr lang="en-GB" dirty="0"/>
              <a:t>Objectives - are statements of specific outcomes that are to be achieved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This well determine our Strategic choices</a:t>
            </a:r>
            <a:r>
              <a:rPr lang="en-GB" sz="1200" dirty="0">
                <a:latin typeface="Arial" panose="020B0604020202020204" pitchFamily="34" charset="0"/>
                <a:cs typeface="Arial" panose="020B0604020202020204" pitchFamily="34" charset="0"/>
              </a:rPr>
              <a:t> involve understanding the underlying bases for future strategy at both the business unit and corporate levels and the options for developing strategy in terms of both the directions and methods of development (Johnson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2018).</a:t>
            </a:r>
            <a:endParaRPr lang="en-US" sz="1200" dirty="0">
              <a:latin typeface="Arial" panose="020B0604020202020204" pitchFamily="34" charset="0"/>
              <a:cs typeface="Arial" panose="020B0604020202020204" pitchFamily="34" charset="0"/>
            </a:endParaRPr>
          </a:p>
          <a:p>
            <a:endParaRPr lang="en-GB" dirty="0"/>
          </a:p>
          <a:p>
            <a:r>
              <a:rPr lang="en-GB" dirty="0"/>
              <a:t>With this information, the organisation will create a STRATEGY STATEMENT</a:t>
            </a:r>
          </a:p>
          <a:p>
            <a:endParaRPr lang="en-GB" dirty="0"/>
          </a:p>
          <a:p>
            <a:endParaRPr lang="en-GB" dirty="0"/>
          </a:p>
        </p:txBody>
      </p:sp>
      <p:sp>
        <p:nvSpPr>
          <p:cNvPr id="4" name="Slide Number Placeholder 3"/>
          <p:cNvSpPr>
            <a:spLocks noGrp="1"/>
          </p:cNvSpPr>
          <p:nvPr>
            <p:ph type="sldNum" sz="quarter" idx="5"/>
          </p:nvPr>
        </p:nvSpPr>
        <p:spPr/>
        <p:txBody>
          <a:bodyPr/>
          <a:lstStyle/>
          <a:p>
            <a:fld id="{B7F1144D-29A7-4746-96DB-B25B068B67F7}" type="slidenum">
              <a:rPr lang="en-GB" smtClean="0"/>
              <a:t>20</a:t>
            </a:fld>
            <a:endParaRPr lang="en-GB"/>
          </a:p>
        </p:txBody>
      </p:sp>
    </p:spTree>
    <p:extLst>
      <p:ext uri="{BB962C8B-B14F-4D97-AF65-F5344CB8AC3E}">
        <p14:creationId xmlns:p14="http://schemas.microsoft.com/office/powerpoint/2010/main" val="1325314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Scope. An organisation’s scope or domain refers to three dimensions: customers or clients;</a:t>
            </a:r>
          </a:p>
          <a:p>
            <a:r>
              <a:rPr lang="en-GB" dirty="0"/>
              <a:t>geographical location; and extent of internal activities (‘vertical integration’). For a university, scope questions are twofold: first, which academic departments to have (a business</a:t>
            </a:r>
          </a:p>
          <a:p>
            <a:r>
              <a:rPr lang="en-GB" dirty="0"/>
              <a:t>school, an engineering department and so on); second, which activities to do internally</a:t>
            </a:r>
          </a:p>
          <a:p>
            <a:r>
              <a:rPr lang="en-GB" dirty="0"/>
              <a:t>themselves (vertically integrate) and which to externalise to subcontractors (for example,</a:t>
            </a:r>
          </a:p>
          <a:p>
            <a:r>
              <a:rPr lang="en-GB" dirty="0"/>
              <a:t>whether to manage campus restaurants in-house or to subcontract them).</a:t>
            </a:r>
          </a:p>
          <a:p>
            <a:endParaRPr lang="en-GB" dirty="0"/>
          </a:p>
          <a:p>
            <a:r>
              <a:rPr lang="en-GB" dirty="0"/>
              <a:t>• Advantage. This part of a strategy statement describes how the organisation will achieve</a:t>
            </a:r>
          </a:p>
          <a:p>
            <a:r>
              <a:rPr lang="en-GB" dirty="0"/>
              <a:t>the objectives it has set for itself in its chosen domain. In competitive environments, this</a:t>
            </a:r>
          </a:p>
          <a:p>
            <a:r>
              <a:rPr lang="en-GB" dirty="0"/>
              <a:t>refers to the competitive advantage: for example, how a particular company or sports club will achieve goals in the face of competition from other companies or clubs. The organisation needs to be better than others at achieving its particular goal. In the public sector, advantage might refer simply to the organisation’s capability in general. But even public sector organisations frequently need to show that their capabilities are not only adequate,</a:t>
            </a:r>
          </a:p>
          <a:p>
            <a:r>
              <a:rPr lang="en-GB" dirty="0"/>
              <a:t>but superior to other rival departments or perhaps to private-sector contractors</a:t>
            </a:r>
          </a:p>
          <a:p>
            <a:endParaRPr lang="en-GB" dirty="0"/>
          </a:p>
          <a:p>
            <a:r>
              <a:rPr lang="en-GB" b="1" dirty="0"/>
              <a:t>But what can influence the strategic choice?</a:t>
            </a:r>
          </a:p>
        </p:txBody>
      </p:sp>
      <p:sp>
        <p:nvSpPr>
          <p:cNvPr id="4" name="Slide Number Placeholder 3"/>
          <p:cNvSpPr>
            <a:spLocks noGrp="1"/>
          </p:cNvSpPr>
          <p:nvPr>
            <p:ph type="sldNum" sz="quarter" idx="5"/>
          </p:nvPr>
        </p:nvSpPr>
        <p:spPr/>
        <p:txBody>
          <a:bodyPr/>
          <a:lstStyle/>
          <a:p>
            <a:fld id="{B7F1144D-29A7-4746-96DB-B25B068B67F7}" type="slidenum">
              <a:rPr lang="en-GB" smtClean="0"/>
              <a:t>21</a:t>
            </a:fld>
            <a:endParaRPr lang="en-GB"/>
          </a:p>
        </p:txBody>
      </p:sp>
    </p:spTree>
    <p:extLst>
      <p:ext uri="{BB962C8B-B14F-4D97-AF65-F5344CB8AC3E}">
        <p14:creationId xmlns:p14="http://schemas.microsoft.com/office/powerpoint/2010/main" val="762917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27992-C87D-4546-A94C-FA3F01377F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B151BF-C5F1-4F39-B99E-15C99D2B1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769CE2-5930-42E8-8464-6B5932009A80}"/>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5" name="Footer Placeholder 4">
            <a:extLst>
              <a:ext uri="{FF2B5EF4-FFF2-40B4-BE49-F238E27FC236}">
                <a16:creationId xmlns:a16="http://schemas.microsoft.com/office/drawing/2014/main" id="{D9C84417-D519-4829-B50B-4414FB2E1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2BB570-AF41-41B3-A34C-6AB910F08838}"/>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3724367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FF0BC-C2E3-4457-A257-9F05C71396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AA02A5-FFC0-46AF-AEFF-6DE50C3CB8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0CE2-AD0F-4D39-9F79-5B8BEEE952E1}"/>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5" name="Footer Placeholder 4">
            <a:extLst>
              <a:ext uri="{FF2B5EF4-FFF2-40B4-BE49-F238E27FC236}">
                <a16:creationId xmlns:a16="http://schemas.microsoft.com/office/drawing/2014/main" id="{8338DD93-9857-4D77-AA4F-DFEBBDD7B0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18C1A9-B936-4F56-8F17-4785E8AAEBDA}"/>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2482599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0292E-AC57-4C9A-BB03-FD8D3FFABE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2805BE-1778-4EE2-908F-B749F1A3E7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45282E-73AE-4007-B16A-DDF2CDE619E5}"/>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5" name="Footer Placeholder 4">
            <a:extLst>
              <a:ext uri="{FF2B5EF4-FFF2-40B4-BE49-F238E27FC236}">
                <a16:creationId xmlns:a16="http://schemas.microsoft.com/office/drawing/2014/main" id="{9265B933-F4A2-4A92-9824-4B9FDB645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3FE352-115B-4625-B7ED-0D8D3D63FF5F}"/>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2507862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5BF5-797E-4B26-B7A0-8E60E08600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4F6C72-30DF-4CAC-B418-75C5BC6E4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9D8374-DDE7-4FD4-B401-657493A2B6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A7CA74-3754-4A75-8789-2B9A311ACA0B}"/>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6" name="Footer Placeholder 5">
            <a:extLst>
              <a:ext uri="{FF2B5EF4-FFF2-40B4-BE49-F238E27FC236}">
                <a16:creationId xmlns:a16="http://schemas.microsoft.com/office/drawing/2014/main" id="{BF2AB5A0-AFD8-4A3C-A641-65F4A02143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D865EC-E61C-4020-836A-BE1222D0880C}"/>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117840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6E36-24E1-4D6C-AC8B-0DBCE2581A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616BD1-376B-4CAC-B892-32BB166241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66F325-BE5F-44A2-A5CF-78BD56FE78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42B7A2-E766-4B34-A295-7D0AD661F7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B27F0B-5D10-4D34-BF75-2AA65246F1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4A4C2-6814-4ADE-9035-E2D8A30A3A4D}"/>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8" name="Footer Placeholder 7">
            <a:extLst>
              <a:ext uri="{FF2B5EF4-FFF2-40B4-BE49-F238E27FC236}">
                <a16:creationId xmlns:a16="http://schemas.microsoft.com/office/drawing/2014/main" id="{C305890C-FB78-4D97-A30A-62BB975647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6A4F76-85C8-4CF7-8041-6F2C9D6DECE8}"/>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327123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15D0F-3D98-436A-8C75-974BA4C59D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678110-4D36-4E7F-8981-96EA3625EBE1}"/>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4" name="Footer Placeholder 3">
            <a:extLst>
              <a:ext uri="{FF2B5EF4-FFF2-40B4-BE49-F238E27FC236}">
                <a16:creationId xmlns:a16="http://schemas.microsoft.com/office/drawing/2014/main" id="{8B20ED2A-DF08-45FD-A9E2-17B012C495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A67124B-2F22-49A2-BB90-73CBD96072EA}"/>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652537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BDB631-6CF6-4AF0-ACEC-3AC60C8B34D2}"/>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3" name="Footer Placeholder 2">
            <a:extLst>
              <a:ext uri="{FF2B5EF4-FFF2-40B4-BE49-F238E27FC236}">
                <a16:creationId xmlns:a16="http://schemas.microsoft.com/office/drawing/2014/main" id="{0758BBD1-73C7-4F95-A793-3658339DCD3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04DC9C-F178-4B3E-AEB2-84261BA5E8CF}"/>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879921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1D1B5-B77F-4A07-BA3D-819F026D56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256481-D77C-4F05-A307-14BA99EF79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DA019E-3E31-4FB3-B995-4F189D55D0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B54BD5-38E4-4CBA-B019-FA7B13CA6489}"/>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6" name="Footer Placeholder 5">
            <a:extLst>
              <a:ext uri="{FF2B5EF4-FFF2-40B4-BE49-F238E27FC236}">
                <a16:creationId xmlns:a16="http://schemas.microsoft.com/office/drawing/2014/main" id="{A2C055EA-2808-4444-92ED-25848862C8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2280D-36D0-47EF-818A-35475B58ABEE}"/>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3039307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68D89-EB60-4553-BCDF-C7A8FCAE09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DDF2B-3C5B-4F8D-BF2E-6BC63500D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71D07D-9CE1-4DE2-B899-A73CAA64E5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6E195D-7265-4648-A152-DD3DF422EF4D}"/>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6" name="Footer Placeholder 5">
            <a:extLst>
              <a:ext uri="{FF2B5EF4-FFF2-40B4-BE49-F238E27FC236}">
                <a16:creationId xmlns:a16="http://schemas.microsoft.com/office/drawing/2014/main" id="{6E14DF02-74F7-40E3-8950-7D73D3012E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CAE578-B118-4B90-AB63-91BE594A0AAD}"/>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1919756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05B77-18CD-4A25-8B4A-6129E792BE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9552F5-3CFF-4243-A10A-F2A57D149D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55409-1BA2-4881-9713-CEC71E03184A}"/>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5" name="Footer Placeholder 4">
            <a:extLst>
              <a:ext uri="{FF2B5EF4-FFF2-40B4-BE49-F238E27FC236}">
                <a16:creationId xmlns:a16="http://schemas.microsoft.com/office/drawing/2014/main" id="{FCD2C45E-5EF4-4BD2-AFA1-C75A7BC15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B888D0-C6AD-432B-98C3-6CAC70FC85FE}"/>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3462867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569552-D9EC-4F72-B2DD-8872C500F8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3CD3B0-48BA-400E-BA02-560FB02C94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E1F78-BB3C-4E33-94B5-B5C9CAB8ABD1}"/>
              </a:ext>
            </a:extLst>
          </p:cNvPr>
          <p:cNvSpPr>
            <a:spLocks noGrp="1"/>
          </p:cNvSpPr>
          <p:nvPr>
            <p:ph type="dt" sz="half" idx="10"/>
          </p:nvPr>
        </p:nvSpPr>
        <p:spPr/>
        <p:txBody>
          <a:bodyPr/>
          <a:lstStyle/>
          <a:p>
            <a:fld id="{18A2CC23-3655-448E-ABB4-C59BF897EBA3}" type="datetimeFigureOut">
              <a:rPr lang="en-GB" smtClean="0"/>
              <a:t>21/04/2022</a:t>
            </a:fld>
            <a:endParaRPr lang="en-GB"/>
          </a:p>
        </p:txBody>
      </p:sp>
      <p:sp>
        <p:nvSpPr>
          <p:cNvPr id="5" name="Footer Placeholder 4">
            <a:extLst>
              <a:ext uri="{FF2B5EF4-FFF2-40B4-BE49-F238E27FC236}">
                <a16:creationId xmlns:a16="http://schemas.microsoft.com/office/drawing/2014/main" id="{3988179D-277C-4D40-99CD-D06C105F04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A5D97F-9D3D-447B-9C3E-0BDCB0DB37C8}"/>
              </a:ext>
            </a:extLst>
          </p:cNvPr>
          <p:cNvSpPr>
            <a:spLocks noGrp="1"/>
          </p:cNvSpPr>
          <p:nvPr>
            <p:ph type="sldNum" sz="quarter" idx="12"/>
          </p:nvPr>
        </p:nvSpPr>
        <p:spPr/>
        <p:txBody>
          <a:bodyPr/>
          <a:lstStyle/>
          <a:p>
            <a:fld id="{A1031CA3-6C07-4516-9603-32EA85C35B58}" type="slidenum">
              <a:rPr lang="en-GB" smtClean="0"/>
              <a:t>‹#›</a:t>
            </a:fld>
            <a:endParaRPr lang="en-GB"/>
          </a:p>
        </p:txBody>
      </p:sp>
    </p:spTree>
    <p:extLst>
      <p:ext uri="{BB962C8B-B14F-4D97-AF65-F5344CB8AC3E}">
        <p14:creationId xmlns:p14="http://schemas.microsoft.com/office/powerpoint/2010/main" val="3461268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5F999D-B893-4DE3-BEE7-786A55BE15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38A6DA-3E85-4293-BAE1-FEB4AD597A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58FF2-097A-4B5C-AC48-B770CF3C2B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CC23-3655-448E-ABB4-C59BF897EBA3}" type="datetimeFigureOut">
              <a:rPr lang="en-GB" smtClean="0"/>
              <a:t>21/04/2022</a:t>
            </a:fld>
            <a:endParaRPr lang="en-GB"/>
          </a:p>
        </p:txBody>
      </p:sp>
      <p:sp>
        <p:nvSpPr>
          <p:cNvPr id="5" name="Footer Placeholder 4">
            <a:extLst>
              <a:ext uri="{FF2B5EF4-FFF2-40B4-BE49-F238E27FC236}">
                <a16:creationId xmlns:a16="http://schemas.microsoft.com/office/drawing/2014/main" id="{CF017D3D-566C-4928-BAB8-A35A5A13CE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254FB0-DD97-413A-9B38-5AC867AC7C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031CA3-6C07-4516-9603-32EA85C35B58}" type="slidenum">
              <a:rPr lang="en-GB" smtClean="0"/>
              <a:t>‹#›</a:t>
            </a:fld>
            <a:endParaRPr lang="en-GB"/>
          </a:p>
        </p:txBody>
      </p:sp>
    </p:spTree>
    <p:extLst>
      <p:ext uri="{BB962C8B-B14F-4D97-AF65-F5344CB8AC3E}">
        <p14:creationId xmlns:p14="http://schemas.microsoft.com/office/powerpoint/2010/main" val="14269332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Text&#10;&#10;Description automatically generated with medium confidence">
            <a:extLst>
              <a:ext uri="{FF2B5EF4-FFF2-40B4-BE49-F238E27FC236}">
                <a16:creationId xmlns:a16="http://schemas.microsoft.com/office/drawing/2014/main" id="{A2521274-E004-4D27-BB14-CA1B182F48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39888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riting on a piece of paper&#10;&#10;Description automatically generated with low confidence">
            <a:extLst>
              <a:ext uri="{FF2B5EF4-FFF2-40B4-BE49-F238E27FC236}">
                <a16:creationId xmlns:a16="http://schemas.microsoft.com/office/drawing/2014/main" id="{E69E1406-A309-4380-90E9-9C5D25EC39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47819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A picture containing text, businesscard&#10;&#10;Description automatically generated">
            <a:extLst>
              <a:ext uri="{FF2B5EF4-FFF2-40B4-BE49-F238E27FC236}">
                <a16:creationId xmlns:a16="http://schemas.microsoft.com/office/drawing/2014/main" id="{99159414-569A-41F4-931D-19B3D8A606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1517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04FFEEF1-765B-4501-9B8E-179D4B20F9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25507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A picture containing text, person&#10;&#10;Description automatically generated">
            <a:extLst>
              <a:ext uri="{FF2B5EF4-FFF2-40B4-BE49-F238E27FC236}">
                <a16:creationId xmlns:a16="http://schemas.microsoft.com/office/drawing/2014/main" id="{BC2A7FD8-C515-424D-8DB4-4A3EBFE7C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52236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5384B4C5-9B26-4A19-98A5-CCAB119E0F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68917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Text&#10;&#10;Description automatically generated">
            <a:extLst>
              <a:ext uri="{FF2B5EF4-FFF2-40B4-BE49-F238E27FC236}">
                <a16:creationId xmlns:a16="http://schemas.microsoft.com/office/drawing/2014/main" id="{2AE1F803-A8CE-409F-B06C-31305E4A4C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87662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08E90F12-DC9F-4CB1-8D48-6136098364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88442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Graphical user interface&#10;&#10;Description automatically generated">
            <a:extLst>
              <a:ext uri="{FF2B5EF4-FFF2-40B4-BE49-F238E27FC236}">
                <a16:creationId xmlns:a16="http://schemas.microsoft.com/office/drawing/2014/main" id="{8AFB4FBE-EFCC-47A6-BC9D-0B98148D5A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14908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D7FD1F9A-14E5-40C5-A696-E5949628C9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20477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58E41CE3-6811-415C-9087-63B240147A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79681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D3A98B37-F27C-42EB-9A6D-0B831B90F9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08667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Graphical user interface, application, Teams&#10;&#10;Description automatically generated">
            <a:extLst>
              <a:ext uri="{FF2B5EF4-FFF2-40B4-BE49-F238E27FC236}">
                <a16:creationId xmlns:a16="http://schemas.microsoft.com/office/drawing/2014/main" id="{72DBE392-46A1-4680-A707-C235D6DC58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186890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C7C30F5D-F019-492F-B8FF-2E61D22081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70847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A picture containing text, electronics&#10;&#10;Description automatically generated">
            <a:extLst>
              <a:ext uri="{FF2B5EF4-FFF2-40B4-BE49-F238E27FC236}">
                <a16:creationId xmlns:a16="http://schemas.microsoft.com/office/drawing/2014/main" id="{8B0B077C-F8A9-42D0-B23D-01CCA42269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25512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A5D330DE-C912-4651-9340-FCA0744E7A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19771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Graphical user interface, website&#10;&#10;Description automatically generated">
            <a:extLst>
              <a:ext uri="{FF2B5EF4-FFF2-40B4-BE49-F238E27FC236}">
                <a16:creationId xmlns:a16="http://schemas.microsoft.com/office/drawing/2014/main" id="{FBAB20BF-8834-447A-A084-11FF82688F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48719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website&#10;&#10;Description automatically generated">
            <a:extLst>
              <a:ext uri="{FF2B5EF4-FFF2-40B4-BE49-F238E27FC236}">
                <a16:creationId xmlns:a16="http://schemas.microsoft.com/office/drawing/2014/main" id="{2A34567C-557D-4595-91FF-51810CEDCA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711994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Map&#10;&#10;Description automatically generated">
            <a:extLst>
              <a:ext uri="{FF2B5EF4-FFF2-40B4-BE49-F238E27FC236}">
                <a16:creationId xmlns:a16="http://schemas.microsoft.com/office/drawing/2014/main" id="{A75927F0-DD53-4900-B781-A31AB00A58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84324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usinesscard, screenshot&#10;&#10;Description automatically generated">
            <a:extLst>
              <a:ext uri="{FF2B5EF4-FFF2-40B4-BE49-F238E27FC236}">
                <a16:creationId xmlns:a16="http://schemas.microsoft.com/office/drawing/2014/main" id="{4BAA9F49-B717-474E-8ABA-8A3D7763B1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871150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A screenshot of a computer&#10;&#10;Description automatically generated with medium confidence">
            <a:extLst>
              <a:ext uri="{FF2B5EF4-FFF2-40B4-BE49-F238E27FC236}">
                <a16:creationId xmlns:a16="http://schemas.microsoft.com/office/drawing/2014/main" id="{FA343F0D-6D45-4B76-BE06-3B2B940588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35918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B36B3D79-D7AE-495F-BC0D-C38B5B3354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15662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8D23-E867-476E-8962-38219BA6FAC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CF65A9D-111F-4669-AE2C-2FDC296B55C5}"/>
              </a:ext>
            </a:extLst>
          </p:cNvPr>
          <p:cNvSpPr>
            <a:spLocks noGrp="1"/>
          </p:cNvSpPr>
          <p:nvPr>
            <p:ph type="subTitle" idx="1"/>
          </p:nvPr>
        </p:nvSpPr>
        <p:spPr/>
        <p:txBody>
          <a:bodyPr/>
          <a:lstStyle/>
          <a:p>
            <a:endParaRPr lang="en-GB"/>
          </a:p>
        </p:txBody>
      </p:sp>
      <p:pic>
        <p:nvPicPr>
          <p:cNvPr id="5" name="Picture 4" descr="Graphical user interface, application, website&#10;&#10;Description automatically generated">
            <a:extLst>
              <a:ext uri="{FF2B5EF4-FFF2-40B4-BE49-F238E27FC236}">
                <a16:creationId xmlns:a16="http://schemas.microsoft.com/office/drawing/2014/main" id="{B2A06F51-4765-4DE3-890E-753836C4AD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09471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5479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839</Words>
  <Application>Microsoft Office PowerPoint</Application>
  <PresentationFormat>Widescreen</PresentationFormat>
  <Paragraphs>54</Paragraphs>
  <Slides>24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Christian Felices</cp:lastModifiedBy>
  <cp:revision>1</cp:revision>
  <dcterms:created xsi:type="dcterms:W3CDTF">2022-04-11T10:57:24Z</dcterms:created>
  <dcterms:modified xsi:type="dcterms:W3CDTF">2022-04-25T11:02:17Z</dcterms:modified>
</cp:coreProperties>
</file>