
<file path=[Content_Types].xml><?xml version="1.0" encoding="utf-8"?>
<Types xmlns="http://schemas.openxmlformats.org/package/2006/content-types">
  <Default Extension="png" ContentType="image/png"/>
  <Default Extension="mov" ContentType="video/quicktime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63" r:id="rId3"/>
    <p:sldId id="264" r:id="rId4"/>
    <p:sldId id="265" r:id="rId5"/>
    <p:sldId id="288" r:id="rId6"/>
    <p:sldId id="266" r:id="rId7"/>
    <p:sldId id="267" r:id="rId8"/>
    <p:sldId id="268" r:id="rId9"/>
    <p:sldId id="290" r:id="rId10"/>
    <p:sldId id="269" r:id="rId11"/>
    <p:sldId id="270" r:id="rId12"/>
    <p:sldId id="271" r:id="rId13"/>
    <p:sldId id="272" r:id="rId14"/>
    <p:sldId id="273" r:id="rId15"/>
    <p:sldId id="289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7" r:id="rId27"/>
    <p:sldId id="284" r:id="rId28"/>
    <p:sldId id="285" r:id="rId29"/>
  </p:sldIdLst>
  <p:sldSz cx="13004800" cy="9753600"/>
  <p:notesSz cx="6858000" cy="9144000"/>
  <p:defaultTextStyle>
    <a:lvl1pPr algn="ctr" defTabSz="584200">
      <a:defRPr sz="3600">
        <a:latin typeface="+mn-lt"/>
        <a:ea typeface="+mn-ea"/>
        <a:cs typeface="+mn-cs"/>
        <a:sym typeface="Helvetica Light"/>
      </a:defRPr>
    </a:lvl1pPr>
    <a:lvl2pPr indent="228600" algn="ctr" defTabSz="584200">
      <a:defRPr sz="3600">
        <a:latin typeface="+mn-lt"/>
        <a:ea typeface="+mn-ea"/>
        <a:cs typeface="+mn-cs"/>
        <a:sym typeface="Helvetica Light"/>
      </a:defRPr>
    </a:lvl2pPr>
    <a:lvl3pPr indent="457200" algn="ctr" defTabSz="584200">
      <a:defRPr sz="3600">
        <a:latin typeface="+mn-lt"/>
        <a:ea typeface="+mn-ea"/>
        <a:cs typeface="+mn-cs"/>
        <a:sym typeface="Helvetica Light"/>
      </a:defRPr>
    </a:lvl3pPr>
    <a:lvl4pPr indent="685800" algn="ctr" defTabSz="584200">
      <a:defRPr sz="3600">
        <a:latin typeface="+mn-lt"/>
        <a:ea typeface="+mn-ea"/>
        <a:cs typeface="+mn-cs"/>
        <a:sym typeface="Helvetica Light"/>
      </a:defRPr>
    </a:lvl4pPr>
    <a:lvl5pPr indent="914400" algn="ctr" defTabSz="584200">
      <a:defRPr sz="3600">
        <a:latin typeface="+mn-lt"/>
        <a:ea typeface="+mn-ea"/>
        <a:cs typeface="+mn-cs"/>
        <a:sym typeface="Helvetica Light"/>
      </a:defRPr>
    </a:lvl5pPr>
    <a:lvl6pPr indent="1143000" algn="ctr" defTabSz="584200">
      <a:defRPr sz="3600">
        <a:latin typeface="+mn-lt"/>
        <a:ea typeface="+mn-ea"/>
        <a:cs typeface="+mn-cs"/>
        <a:sym typeface="Helvetica Light"/>
      </a:defRPr>
    </a:lvl6pPr>
    <a:lvl7pPr indent="1371600" algn="ctr" defTabSz="584200">
      <a:defRPr sz="3600">
        <a:latin typeface="+mn-lt"/>
        <a:ea typeface="+mn-ea"/>
        <a:cs typeface="+mn-cs"/>
        <a:sym typeface="Helvetica Light"/>
      </a:defRPr>
    </a:lvl7pPr>
    <a:lvl8pPr indent="1600200" algn="ctr" defTabSz="584200">
      <a:defRPr sz="3600">
        <a:latin typeface="+mn-lt"/>
        <a:ea typeface="+mn-ea"/>
        <a:cs typeface="+mn-cs"/>
        <a:sym typeface="Helvetica Light"/>
      </a:defRPr>
    </a:lvl8pPr>
    <a:lvl9pPr indent="1828800" algn="ctr" defTabSz="584200">
      <a:defRPr sz="3600"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00882B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73214" autoAdjust="0"/>
  </p:normalViewPr>
  <p:slideViewPr>
    <p:cSldViewPr snapToGrid="0" snapToObjects="1">
      <p:cViewPr varScale="1">
        <p:scale>
          <a:sx n="37" d="100"/>
          <a:sy n="37" d="100"/>
        </p:scale>
        <p:origin x="735" y="39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581884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val="3260502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2058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273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742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8000"/>
              <a:t>Title Text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lvl="0">
              <a:defRPr sz="1800"/>
            </a:pPr>
            <a:r>
              <a:rPr sz="6000"/>
              <a:t>Title Text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Title Text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600"/>
              <a:t>Body Level One</a:t>
            </a:r>
          </a:p>
          <a:p>
            <a:pPr lvl="1">
              <a:defRPr sz="1800"/>
            </a:pPr>
            <a:r>
              <a:rPr sz="3600"/>
              <a:t>Body Level Two</a:t>
            </a:r>
          </a:p>
          <a:p>
            <a:pPr lvl="2">
              <a:defRPr sz="1800"/>
            </a:pPr>
            <a:r>
              <a:rPr sz="3600"/>
              <a:t>Body Level Three</a:t>
            </a:r>
          </a:p>
          <a:p>
            <a:pPr lvl="3">
              <a:defRPr sz="1800"/>
            </a:pPr>
            <a:r>
              <a:rPr sz="3600"/>
              <a:t>Body Level Four</a:t>
            </a:r>
          </a:p>
          <a:p>
            <a:pPr lvl="4">
              <a:defRPr sz="1800"/>
            </a:pPr>
            <a:r>
              <a:rPr sz="3600"/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Body Level One</a:t>
            </a:r>
          </a:p>
          <a:p>
            <a:pPr lvl="1">
              <a:defRPr sz="1800"/>
            </a:pPr>
            <a:r>
              <a:rPr sz="2800"/>
              <a:t>Body Level Two</a:t>
            </a:r>
          </a:p>
          <a:p>
            <a:pPr lvl="2">
              <a:defRPr sz="1800"/>
            </a:pPr>
            <a:r>
              <a:rPr sz="2800"/>
              <a:t>Body Level Three</a:t>
            </a:r>
          </a:p>
          <a:p>
            <a:pPr lvl="3">
              <a:defRPr sz="1800"/>
            </a:pPr>
            <a:r>
              <a:rPr sz="2800"/>
              <a:t>Body Level Four</a:t>
            </a:r>
          </a:p>
          <a:p>
            <a:pPr lvl="4">
              <a:defRPr sz="1800"/>
            </a:pPr>
            <a:r>
              <a:rPr sz="2800"/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600"/>
              <a:t>Body Level One</a:t>
            </a:r>
          </a:p>
          <a:p>
            <a:pPr lvl="1">
              <a:defRPr sz="1800"/>
            </a:pPr>
            <a:r>
              <a:rPr sz="3600"/>
              <a:t>Body Level Two</a:t>
            </a:r>
          </a:p>
          <a:p>
            <a:pPr lvl="2">
              <a:defRPr sz="1800"/>
            </a:pPr>
            <a:r>
              <a:rPr sz="3600"/>
              <a:t>Body Level Three</a:t>
            </a:r>
          </a:p>
          <a:p>
            <a:pPr lvl="3">
              <a:defRPr sz="1800"/>
            </a:pPr>
            <a:r>
              <a:rPr sz="3600"/>
              <a:t>Body Level Four</a:t>
            </a:r>
          </a:p>
          <a:p>
            <a:pPr lvl="4">
              <a:defRPr sz="1800"/>
            </a:pPr>
            <a:r>
              <a:rPr sz="3600"/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8000"/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3600"/>
              <a:t>Body Level One</a:t>
            </a:r>
          </a:p>
          <a:p>
            <a:pPr lvl="1">
              <a:defRPr sz="1800"/>
            </a:pPr>
            <a:r>
              <a:rPr sz="3600"/>
              <a:t>Body Level Two</a:t>
            </a:r>
          </a:p>
          <a:p>
            <a:pPr lvl="2">
              <a:defRPr sz="1800"/>
            </a:pPr>
            <a:r>
              <a:rPr sz="3600"/>
              <a:t>Body Level Three</a:t>
            </a:r>
          </a:p>
          <a:p>
            <a:pPr lvl="3">
              <a:defRPr sz="1800"/>
            </a:pPr>
            <a:r>
              <a:rPr sz="3600"/>
              <a:t>Body Level Four</a:t>
            </a:r>
          </a:p>
          <a:p>
            <a:pPr lvl="4">
              <a:defRPr sz="1800"/>
            </a:pPr>
            <a:r>
              <a:rPr sz="3600"/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60" r:id="rId10"/>
  </p:sldLayoutIdLst>
  <p:transition spd="med"/>
  <p:txStyles>
    <p:titleStyle>
      <a:lvl1pPr algn="ctr" defTabSz="584200">
        <a:defRPr sz="8000">
          <a:latin typeface="+mn-lt"/>
          <a:ea typeface="+mn-ea"/>
          <a:cs typeface="+mn-cs"/>
          <a:sym typeface="Helvetica Light"/>
        </a:defRPr>
      </a:lvl1pPr>
      <a:lvl2pPr indent="228600" algn="ctr" defTabSz="584200">
        <a:defRPr sz="8000">
          <a:latin typeface="+mn-lt"/>
          <a:ea typeface="+mn-ea"/>
          <a:cs typeface="+mn-cs"/>
          <a:sym typeface="Helvetica Light"/>
        </a:defRPr>
      </a:lvl2pPr>
      <a:lvl3pPr indent="457200" algn="ctr" defTabSz="584200">
        <a:defRPr sz="8000">
          <a:latin typeface="+mn-lt"/>
          <a:ea typeface="+mn-ea"/>
          <a:cs typeface="+mn-cs"/>
          <a:sym typeface="Helvetica Light"/>
        </a:defRPr>
      </a:lvl3pPr>
      <a:lvl4pPr indent="685800" algn="ctr" defTabSz="584200">
        <a:defRPr sz="8000">
          <a:latin typeface="+mn-lt"/>
          <a:ea typeface="+mn-ea"/>
          <a:cs typeface="+mn-cs"/>
          <a:sym typeface="Helvetica Light"/>
        </a:defRPr>
      </a:lvl4pPr>
      <a:lvl5pPr indent="914400" algn="ctr" defTabSz="584200">
        <a:defRPr sz="8000">
          <a:latin typeface="+mn-lt"/>
          <a:ea typeface="+mn-ea"/>
          <a:cs typeface="+mn-cs"/>
          <a:sym typeface="Helvetica Light"/>
        </a:defRPr>
      </a:lvl5pPr>
      <a:lvl6pPr indent="1143000" algn="ctr" defTabSz="584200">
        <a:defRPr sz="8000">
          <a:latin typeface="+mn-lt"/>
          <a:ea typeface="+mn-ea"/>
          <a:cs typeface="+mn-cs"/>
          <a:sym typeface="Helvetica Light"/>
        </a:defRPr>
      </a:lvl6pPr>
      <a:lvl7pPr indent="1371600" algn="ctr" defTabSz="584200">
        <a:defRPr sz="8000">
          <a:latin typeface="+mn-lt"/>
          <a:ea typeface="+mn-ea"/>
          <a:cs typeface="+mn-cs"/>
          <a:sym typeface="Helvetica Light"/>
        </a:defRPr>
      </a:lvl7pPr>
      <a:lvl8pPr indent="1600200" algn="ctr" defTabSz="584200">
        <a:defRPr sz="8000">
          <a:latin typeface="+mn-lt"/>
          <a:ea typeface="+mn-ea"/>
          <a:cs typeface="+mn-cs"/>
          <a:sym typeface="Helvetica Light"/>
        </a:defRPr>
      </a:lvl8pPr>
      <a:lvl9pPr indent="1828800" algn="ctr" defTabSz="584200">
        <a:defRPr sz="8000">
          <a:latin typeface="+mn-lt"/>
          <a:ea typeface="+mn-ea"/>
          <a:cs typeface="+mn-cs"/>
          <a:sym typeface="Helvetica Light"/>
        </a:defRPr>
      </a:lvl9pPr>
    </p:titleStyle>
    <p:bodyStyle>
      <a:lvl1pPr marL="444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1pPr>
      <a:lvl2pPr marL="889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2pPr>
      <a:lvl3pPr marL="1333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3pPr>
      <a:lvl4pPr marL="1778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4pPr>
      <a:lvl5pPr marL="2222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5pPr>
      <a:lvl6pPr marL="2667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6pPr>
      <a:lvl7pPr marL="3111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7pPr>
      <a:lvl8pPr marL="3556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8pPr>
      <a:lvl9pPr marL="4000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5.jpg"/><Relationship Id="rId5" Type="http://schemas.openxmlformats.org/officeDocument/2006/relationships/image" Target="../media/image3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video" Target="../media/media1.mov"/><Relationship Id="rId7" Type="http://schemas.openxmlformats.org/officeDocument/2006/relationships/image" Target="../media/image3.png"/><Relationship Id="rId2" Type="http://schemas.microsoft.com/office/2007/relationships/media" Target="../media/media1.mov"/><Relationship Id="rId1" Type="http://schemas.openxmlformats.org/officeDocument/2006/relationships/tags" Target="../tags/tag5.xml"/><Relationship Id="rId6" Type="http://schemas.openxmlformats.org/officeDocument/2006/relationships/image" Target="../media/image4.jp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20.png"/><Relationship Id="rId5" Type="http://schemas.openxmlformats.org/officeDocument/2006/relationships/image" Target="../media/image3.png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itical thinking pic.png"/>
          <p:cNvPicPr>
            <a:picLocks noChangeAspect="1"/>
          </p:cNvPicPr>
          <p:nvPr/>
        </p:nvPicPr>
        <p:blipFill>
          <a:blip r:embed="rId4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25861" cy="9753599"/>
          </a:xfrm>
          <a:prstGeom prst="rect">
            <a:avLst/>
          </a:prstGeom>
        </p:spPr>
      </p:pic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1270000" y="3358201"/>
            <a:ext cx="10464800" cy="1854381"/>
          </a:xfrm>
          <a:prstGeom prst="rect">
            <a:avLst/>
          </a:prstGeom>
        </p:spPr>
        <p:txBody>
          <a:bodyPr/>
          <a:lstStyle>
            <a:lvl1pPr defTabSz="385572">
              <a:defRPr sz="5280"/>
            </a:lvl1pPr>
          </a:lstStyle>
          <a:p>
            <a:pPr lvl="0">
              <a:defRPr sz="1800"/>
            </a:pPr>
            <a:r>
              <a:rPr lang="en-GB" sz="5400" b="1" dirty="0" smtClean="0"/>
              <a:t>‘TRANSFORMING EDUCATION, TRANSFORMING LIVES…..’</a:t>
            </a:r>
            <a:endParaRPr sz="5280" dirty="0"/>
          </a:p>
        </p:txBody>
      </p:sp>
      <p:pic>
        <p:nvPicPr>
          <p:cNvPr id="33" name="UWTSD_Logo.pn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4548065" y="1338837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custDataLst>
      <p:tags r:id="rId1"/>
    </p:custData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itical thinking pic.png"/>
          <p:cNvPicPr>
            <a:picLocks noChangeAspect="1"/>
          </p:cNvPicPr>
          <p:nvPr/>
        </p:nvPicPr>
        <p:blipFill>
          <a:blip r:embed="rId3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669271" y="380203"/>
            <a:ext cx="56662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Learning Outcomes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05935" y="2074974"/>
            <a:ext cx="10989811" cy="39805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Describe types of bony injury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Discuss bone healing including timescales and     </a:t>
            </a:r>
            <a:r>
              <a:rPr lang="en-US" dirty="0" smtClean="0">
                <a:solidFill>
                  <a:srgbClr val="000000"/>
                </a:solidFill>
              </a:rPr>
              <a:t>  </a:t>
            </a:r>
            <a:r>
              <a:rPr lang="en-US" dirty="0" smtClean="0">
                <a:solidFill>
                  <a:srgbClr val="000000"/>
                </a:solidFill>
              </a:rPr>
              <a:t>ti</a:t>
            </a:r>
            <a:r>
              <a:rPr lang="en-US" dirty="0" smtClean="0">
                <a:solidFill>
                  <a:srgbClr val="000000"/>
                </a:solidFill>
              </a:rPr>
              <a:t>meframes </a:t>
            </a:r>
            <a:r>
              <a:rPr lang="en-US" dirty="0" smtClean="0">
                <a:solidFill>
                  <a:srgbClr val="000000"/>
                </a:solidFill>
              </a:rPr>
              <a:t>that facilitate appropriate bone            </a:t>
            </a:r>
            <a:r>
              <a:rPr lang="en-US" dirty="0" smtClean="0">
                <a:solidFill>
                  <a:srgbClr val="000000"/>
                </a:solidFill>
              </a:rPr>
              <a:t> healing</a:t>
            </a:r>
            <a:endParaRPr lang="en-US" dirty="0" smtClean="0">
              <a:solidFill>
                <a:srgbClr val="000000"/>
              </a:solidFill>
            </a:endParaRP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Discuss bones tolerance to loading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04630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242174" y="380203"/>
            <a:ext cx="45204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Bony Anatomy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14272" y="1147180"/>
            <a:ext cx="12244199" cy="675056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Constituents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Organic (20-25%), Inorganic (65-70%), Water (10%)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Organic matrix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90% of the matrix is made of Type 1 collagen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8% is composed of proteoglycans and non                    </a:t>
            </a:r>
            <a:r>
              <a:rPr lang="en-US" dirty="0" smtClean="0">
                <a:solidFill>
                  <a:srgbClr val="000000"/>
                </a:solidFill>
              </a:rPr>
              <a:t>  collagenous </a:t>
            </a:r>
            <a:r>
              <a:rPr lang="en-US" dirty="0" smtClean="0">
                <a:solidFill>
                  <a:srgbClr val="000000"/>
                </a:solidFill>
              </a:rPr>
              <a:t>proteins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2% is bone cells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  <a:p>
            <a:pPr algn="l" rtl="0" latinLnBrk="1" hangingPunct="0"/>
            <a:r>
              <a:rPr lang="en-US" dirty="0" smtClean="0">
                <a:solidFill>
                  <a:srgbClr val="000000"/>
                </a:solidFill>
              </a:rPr>
              <a:t>Inorganic </a:t>
            </a:r>
            <a:r>
              <a:rPr lang="en-US" dirty="0">
                <a:solidFill>
                  <a:srgbClr val="000000"/>
                </a:solidFill>
              </a:rPr>
              <a:t>matrix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Made of platelet-like crystals of hydroxyapatite (</a:t>
            </a:r>
            <a:r>
              <a:rPr lang="en-US" dirty="0" err="1" smtClean="0">
                <a:solidFill>
                  <a:srgbClr val="000000"/>
                </a:solidFill>
              </a:rPr>
              <a:t>Ca,P</a:t>
            </a:r>
            <a:r>
              <a:rPr lang="en-US" dirty="0" smtClean="0">
                <a:solidFill>
                  <a:srgbClr val="000000"/>
                </a:solidFill>
              </a:rPr>
              <a:t>)  </a:t>
            </a: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7976087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242174" y="380203"/>
            <a:ext cx="45204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Bony Anatomy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0125" y="1450221"/>
            <a:ext cx="3914775" cy="34265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Types of Bones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Long Bones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Irregular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Short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Flat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733" y="1450221"/>
            <a:ext cx="6733817" cy="35729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00124" y="5462294"/>
            <a:ext cx="3914775" cy="231858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smtClean="0">
                <a:solidFill>
                  <a:srgbClr val="000000"/>
                </a:solidFill>
              </a:rPr>
              <a:t>Skeleton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Appendicular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Axial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732" y="5023145"/>
            <a:ext cx="6733817" cy="35744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049842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242174" y="380203"/>
            <a:ext cx="45204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Bony Anatomy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4" name="Bone Growth Video.mov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343150" y="1529847"/>
            <a:ext cx="8401050" cy="64719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132286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242174" y="380203"/>
            <a:ext cx="45204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Bony Anatomy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6225" y="1593295"/>
            <a:ext cx="6181775" cy="619656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Structure of Long Bones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>
                <a:solidFill>
                  <a:srgbClr val="000000"/>
                </a:solidFill>
              </a:rPr>
              <a:t>T</a:t>
            </a:r>
            <a:r>
              <a:rPr lang="en-US" dirty="0" smtClean="0">
                <a:solidFill>
                  <a:srgbClr val="000000"/>
                </a:solidFill>
              </a:rPr>
              <a:t>ypes of tissue/ Terminology: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Woven – Immature form of    bone, birth, growth, # healing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Lamellar – replaces woven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Cortical – hard (calcium 80-  90%), structure/ protection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Trabecular – spongy, allows blood, tissues and bone    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marrow through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225" y="1730521"/>
            <a:ext cx="4638725" cy="60593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3542883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79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295994" y="370164"/>
            <a:ext cx="441281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smtClean="0"/>
              <a:t>Bony Injury</a:t>
            </a:r>
            <a:endParaRPr lang="en-US" sz="50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171576" y="1252848"/>
            <a:ext cx="4057650" cy="39805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Potential Forces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Tensile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Compression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Transverse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Torsion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Anisotropic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5863" y="1529847"/>
            <a:ext cx="5702300" cy="5173610"/>
          </a:xfrm>
          <a:prstGeom prst="rect">
            <a:avLst/>
          </a:prstGeom>
        </p:spPr>
      </p:pic>
      <p:pic>
        <p:nvPicPr>
          <p:cNvPr id="8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extLst>
      <p:ext uri="{BB962C8B-B14F-4D97-AF65-F5344CB8AC3E}">
        <p14:creationId xmlns:p14="http://schemas.microsoft.com/office/powerpoint/2010/main" val="9539549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79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1575" y="1628624"/>
            <a:ext cx="11087099" cy="508857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Bony Loading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Strain magnitude proportional with bone formation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Strain rate proportional to adaptive response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Irregular strain distribution leads to increased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err="1">
                <a:solidFill>
                  <a:srgbClr val="000000"/>
                </a:solidFill>
              </a:rPr>
              <a:t>o</a:t>
            </a:r>
            <a:r>
              <a:rPr lang="en-US" dirty="0" err="1" smtClean="0">
                <a:solidFill>
                  <a:srgbClr val="000000"/>
                </a:solidFill>
              </a:rPr>
              <a:t>steogenesis</a:t>
            </a:r>
            <a:r>
              <a:rPr lang="en-US" dirty="0" smtClean="0">
                <a:solidFill>
                  <a:srgbClr val="000000"/>
                </a:solidFill>
              </a:rPr>
              <a:t>, whereas repetitive strains leads to        reduced </a:t>
            </a:r>
            <a:r>
              <a:rPr lang="en-US" dirty="0" err="1" smtClean="0">
                <a:solidFill>
                  <a:srgbClr val="000000"/>
                </a:solidFill>
              </a:rPr>
              <a:t>osteogenesis</a:t>
            </a:r>
            <a:r>
              <a:rPr lang="en-US" dirty="0" smtClean="0">
                <a:solidFill>
                  <a:srgbClr val="000000"/>
                </a:solidFill>
              </a:rPr>
              <a:t>.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Strain cycles – a minimum number required to elicit a positive bone response.</a:t>
            </a: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extLst>
      <p:ext uri="{BB962C8B-B14F-4D97-AF65-F5344CB8AC3E}">
        <p14:creationId xmlns:p14="http://schemas.microsoft.com/office/powerpoint/2010/main" val="4390353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79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473808" y="380203"/>
            <a:ext cx="40572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Clinical Point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1575" y="1074628"/>
            <a:ext cx="11087099" cy="619656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Osteoporosis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Condition </a:t>
            </a:r>
            <a:r>
              <a:rPr lang="en-US" dirty="0" err="1" smtClean="0">
                <a:solidFill>
                  <a:srgbClr val="000000"/>
                </a:solidFill>
              </a:rPr>
              <a:t>characterised</a:t>
            </a:r>
            <a:r>
              <a:rPr lang="en-US" dirty="0" smtClean="0">
                <a:solidFill>
                  <a:srgbClr val="000000"/>
                </a:solidFill>
              </a:rPr>
              <a:t> by low bone mass and </a:t>
            </a:r>
            <a:r>
              <a:rPr lang="en-US" dirty="0" err="1" smtClean="0">
                <a:solidFill>
                  <a:srgbClr val="000000"/>
                </a:solidFill>
              </a:rPr>
              <a:t>microarchitectural</a:t>
            </a:r>
            <a:r>
              <a:rPr lang="en-US" dirty="0" smtClean="0">
                <a:solidFill>
                  <a:srgbClr val="000000"/>
                </a:solidFill>
              </a:rPr>
              <a:t> deterioration leading to skeletal fragility and increased risk of fractures.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RISK FACTORS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en-US" dirty="0" smtClean="0">
                <a:solidFill>
                  <a:srgbClr val="000000"/>
                </a:solidFill>
              </a:rPr>
              <a:t>Family </a:t>
            </a:r>
            <a:r>
              <a:rPr lang="en-US" dirty="0" err="1" smtClean="0">
                <a:solidFill>
                  <a:srgbClr val="000000"/>
                </a:solidFill>
              </a:rPr>
              <a:t>Hx</a:t>
            </a:r>
            <a:r>
              <a:rPr lang="en-US" dirty="0" smtClean="0">
                <a:solidFill>
                  <a:srgbClr val="000000"/>
                </a:solidFill>
              </a:rPr>
              <a:t>, Postmenopausal, Late onset menstrual  periods, sedentary life, inadequate Ca/ </a:t>
            </a:r>
            <a:r>
              <a:rPr lang="en-US" dirty="0" err="1" smtClean="0">
                <a:solidFill>
                  <a:srgbClr val="000000"/>
                </a:solidFill>
              </a:rPr>
              <a:t>Vit</a:t>
            </a:r>
            <a:r>
              <a:rPr lang="en-US" dirty="0" smtClean="0">
                <a:solidFill>
                  <a:srgbClr val="000000"/>
                </a:solidFill>
              </a:rPr>
              <a:t> D,        smoking, alcohol, </a:t>
            </a:r>
            <a:r>
              <a:rPr lang="en-US" dirty="0" err="1" smtClean="0">
                <a:solidFill>
                  <a:srgbClr val="000000"/>
                </a:solidFill>
              </a:rPr>
              <a:t>caffefine</a:t>
            </a:r>
            <a:r>
              <a:rPr lang="en-US" dirty="0" smtClean="0">
                <a:solidFill>
                  <a:srgbClr val="000000"/>
                </a:solidFill>
              </a:rPr>
              <a:t>, somatotype,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</a:pPr>
            <a:r>
              <a:rPr lang="en-US" dirty="0" smtClean="0">
                <a:solidFill>
                  <a:srgbClr val="000000"/>
                </a:solidFill>
              </a:rPr>
              <a:t>Caucasian, Asian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extLst>
      <p:ext uri="{BB962C8B-B14F-4D97-AF65-F5344CB8AC3E}">
        <p14:creationId xmlns:p14="http://schemas.microsoft.com/office/powerpoint/2010/main" val="6784272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" y="0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5240" y="1549926"/>
            <a:ext cx="7092532" cy="619656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Types of Bony Fracture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Simple/Open/Closed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err="1" smtClean="0">
                <a:solidFill>
                  <a:srgbClr val="000000"/>
                </a:solidFill>
              </a:rPr>
              <a:t>Communited</a:t>
            </a:r>
            <a:r>
              <a:rPr lang="en-US" dirty="0" smtClean="0">
                <a:solidFill>
                  <a:srgbClr val="000000"/>
                </a:solidFill>
              </a:rPr>
              <a:t>/Greenstick/Avulsion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Transverse/Spiral/Oblique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ABC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Alignment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Bones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Cartilage </a:t>
            </a: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107" y="1549926"/>
            <a:ext cx="4294364" cy="651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88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79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380204"/>
            <a:ext cx="3194242" cy="4028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5391" y="380203"/>
            <a:ext cx="3206994" cy="40285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5391" y="4637608"/>
            <a:ext cx="3206994" cy="32004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4637608"/>
            <a:ext cx="3194242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96602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79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18101" y="1258341"/>
            <a:ext cx="11087099" cy="619656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Common Sporting Fractures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Where are the most common fractures in general      population?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err="1" smtClean="0">
                <a:solidFill>
                  <a:srgbClr val="000000"/>
                </a:solidFill>
              </a:rPr>
              <a:t>Bennetts</a:t>
            </a: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Scaphoid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Weber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125" y="5715597"/>
            <a:ext cx="3557346" cy="28153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974" y="5876925"/>
            <a:ext cx="4079354" cy="28733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499" y="3286143"/>
            <a:ext cx="4312565" cy="259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835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79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1575" y="1351627"/>
            <a:ext cx="11087099" cy="564257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Other Bony Injuries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Contusions</a:t>
            </a:r>
            <a:r>
              <a:rPr lang="en-US" dirty="0" smtClean="0">
                <a:solidFill>
                  <a:srgbClr val="000000"/>
                </a:solidFill>
              </a:rPr>
              <a:t> 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Sub-periosteal – blood under periosteum, high force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Inter-osseous – high compressive force, b/v affected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err="1" smtClean="0">
                <a:solidFill>
                  <a:srgbClr val="000000"/>
                </a:solidFill>
              </a:rPr>
              <a:t>Subchondral</a:t>
            </a:r>
            <a:r>
              <a:rPr lang="en-US" dirty="0" smtClean="0">
                <a:solidFill>
                  <a:srgbClr val="000000"/>
                </a:solidFill>
              </a:rPr>
              <a:t> – cartilage and bone disrupted, bleed.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Stress Fractures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Accumulation of </a:t>
            </a:r>
            <a:r>
              <a:rPr lang="en-US" dirty="0" err="1" smtClean="0">
                <a:solidFill>
                  <a:srgbClr val="000000"/>
                </a:solidFill>
              </a:rPr>
              <a:t>microdamage</a:t>
            </a:r>
            <a:r>
              <a:rPr lang="en-US" dirty="0" smtClean="0">
                <a:solidFill>
                  <a:srgbClr val="000000"/>
                </a:solidFill>
              </a:rPr>
              <a:t> that is not adequately repaired by remodeling process.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extLst>
      <p:ext uri="{BB962C8B-B14F-4D97-AF65-F5344CB8AC3E}">
        <p14:creationId xmlns:p14="http://schemas.microsoft.com/office/powerpoint/2010/main" val="94116422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79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1575" y="1628626"/>
            <a:ext cx="11087099" cy="508857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Wolff’s Law – </a:t>
            </a:r>
            <a:r>
              <a:rPr lang="en-US" dirty="0" err="1" smtClean="0">
                <a:solidFill>
                  <a:srgbClr val="000000"/>
                </a:solidFill>
              </a:rPr>
              <a:t>Remodelling</a:t>
            </a: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Balance between osteoblasts and osteoclasts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- Osteoporosis occurs when osteoclast activity         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Predominates</a:t>
            </a:r>
            <a:endParaRPr lang="en-US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- Piezoelectric effect – generation of electrical charge through mechanical stimulus (squeeze). 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- Potential to be altered by electrotherapy?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67" y="4866760"/>
            <a:ext cx="820642" cy="54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0846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79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pic>
        <p:nvPicPr>
          <p:cNvPr id="8" name="UWTSD_Logo.pn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Bone Remodelling Video.mo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717468" y="1423186"/>
            <a:ext cx="7569863" cy="588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788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79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1993" y="1549927"/>
            <a:ext cx="2633611" cy="564257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Bony         Stress       Reaction</a:t>
            </a: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Symptoms often occur before         radiological change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25" y="1549927"/>
            <a:ext cx="8815145" cy="651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0120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79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4844" y="1549926"/>
            <a:ext cx="4974432" cy="34265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Bony Stress Reaction</a:t>
            </a: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Symptoms often occur before radiological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change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803" y="1558460"/>
            <a:ext cx="3959225" cy="561330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54844" y="4874419"/>
            <a:ext cx="4974432" cy="287258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What factors cause 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Bony Stress?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Biomechanics/ Growth</a:t>
            </a: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 smtClean="0">
                <a:solidFill>
                  <a:srgbClr val="000000"/>
                </a:solidFill>
              </a:rPr>
              <a:t>Inflammatory/ Genetic</a:t>
            </a:r>
          </a:p>
        </p:txBody>
      </p:sp>
    </p:spTree>
    <p:extLst>
      <p:ext uri="{BB962C8B-B14F-4D97-AF65-F5344CB8AC3E}">
        <p14:creationId xmlns:p14="http://schemas.microsoft.com/office/powerpoint/2010/main" val="147863809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79"/>
            <a:ext cx="13004800" cy="9773679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4974" y="1149644"/>
            <a:ext cx="12292807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en-US" b="1" dirty="0" smtClean="0">
                <a:solidFill>
                  <a:srgbClr val="000000"/>
                </a:solidFill>
              </a:rPr>
              <a:t>The Point of No Return</a:t>
            </a: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706" y="2360232"/>
            <a:ext cx="7817765" cy="585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24452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5996" y="1549926"/>
            <a:ext cx="12292807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0" y="0"/>
            <a:ext cx="13065040" cy="9753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00167" y="1549926"/>
            <a:ext cx="1094422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Fracture Healing – Management Principles</a:t>
            </a:r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endParaRPr lang="en-US" dirty="0" smtClean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Reduction</a:t>
            </a:r>
          </a:p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- Ensure correct bone alignment</a:t>
            </a:r>
          </a:p>
          <a:p>
            <a:pPr algn="l"/>
            <a:r>
              <a:rPr lang="en-US" dirty="0" err="1" smtClean="0">
                <a:solidFill>
                  <a:srgbClr val="222222"/>
                </a:solidFill>
                <a:latin typeface="arial" charset="0"/>
              </a:rPr>
              <a:t>Immoblisation</a:t>
            </a:r>
            <a:endParaRPr lang="en-US" dirty="0" smtClean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- Maintain the alignment until sufficient healing has </a:t>
            </a:r>
            <a:r>
              <a:rPr lang="en-US" dirty="0" err="1" smtClean="0">
                <a:solidFill>
                  <a:srgbClr val="222222"/>
                </a:solidFill>
                <a:latin typeface="arial" charset="0"/>
              </a:rPr>
              <a:t>occured</a:t>
            </a:r>
            <a:endParaRPr lang="en-US" dirty="0" smtClean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Rehabilitation</a:t>
            </a:r>
          </a:p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- Return to </a:t>
            </a:r>
            <a:r>
              <a:rPr lang="en-US" smtClean="0">
                <a:solidFill>
                  <a:srgbClr val="222222"/>
                </a:solidFill>
                <a:latin typeface="arial" charset="0"/>
              </a:rPr>
              <a:t>full function</a:t>
            </a:r>
            <a:endParaRPr lang="en-US" dirty="0" smtClean="0">
              <a:solidFill>
                <a:srgbClr val="22222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48067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5996" y="1549926"/>
            <a:ext cx="12292807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0" y="0"/>
            <a:ext cx="13065040" cy="9753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00167" y="1549926"/>
            <a:ext cx="1094422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1" dirty="0" smtClean="0">
                <a:solidFill>
                  <a:srgbClr val="222222"/>
                </a:solidFill>
                <a:latin typeface="arial" charset="0"/>
              </a:rPr>
              <a:t>Fracture Healing</a:t>
            </a: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endParaRPr lang="en-US" dirty="0" smtClean="0">
              <a:solidFill>
                <a:srgbClr val="222222"/>
              </a:solidFill>
              <a:latin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67" y="2699570"/>
            <a:ext cx="10927745" cy="489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9672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5996" y="1549926"/>
            <a:ext cx="12292807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0" y="0"/>
            <a:ext cx="13065040" cy="9753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00167" y="1549926"/>
            <a:ext cx="1094422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000" b="1" dirty="0" smtClean="0">
                <a:solidFill>
                  <a:srgbClr val="222222"/>
                </a:solidFill>
                <a:latin typeface="arial" charset="0"/>
              </a:rPr>
              <a:t>COFFEE BREAK TASK</a:t>
            </a:r>
          </a:p>
          <a:p>
            <a:pPr algn="l"/>
            <a:endParaRPr lang="en-US" sz="3000" dirty="0" smtClean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sz="3000" dirty="0" smtClean="0">
                <a:solidFill>
                  <a:srgbClr val="222222"/>
                </a:solidFill>
                <a:latin typeface="arial" charset="0"/>
              </a:rPr>
              <a:t>Describe what these are?  When they would be used?  What areas of the body use these?</a:t>
            </a:r>
          </a:p>
          <a:p>
            <a:pPr algn="l"/>
            <a:endParaRPr lang="en-US" sz="3000" dirty="0" smtClean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sz="3000" dirty="0" smtClean="0">
                <a:solidFill>
                  <a:srgbClr val="222222"/>
                </a:solidFill>
                <a:latin typeface="arial" charset="0"/>
              </a:rPr>
              <a:t>Open reduction internal fixation -</a:t>
            </a:r>
          </a:p>
          <a:p>
            <a:pPr algn="l"/>
            <a:r>
              <a:rPr lang="en-US" sz="3000" dirty="0" err="1" smtClean="0">
                <a:solidFill>
                  <a:srgbClr val="222222"/>
                </a:solidFill>
                <a:latin typeface="arial" charset="0"/>
              </a:rPr>
              <a:t>Cannulated</a:t>
            </a:r>
            <a:r>
              <a:rPr lang="en-US" sz="3000" dirty="0" smtClean="0">
                <a:solidFill>
                  <a:srgbClr val="222222"/>
                </a:solidFill>
                <a:latin typeface="arial" charset="0"/>
              </a:rPr>
              <a:t> Screws – </a:t>
            </a:r>
          </a:p>
          <a:p>
            <a:pPr algn="l"/>
            <a:r>
              <a:rPr lang="en-US" sz="3000" dirty="0" smtClean="0">
                <a:solidFill>
                  <a:srgbClr val="222222"/>
                </a:solidFill>
                <a:latin typeface="arial" charset="0"/>
              </a:rPr>
              <a:t>I/M Nail – </a:t>
            </a:r>
          </a:p>
          <a:p>
            <a:pPr algn="l"/>
            <a:r>
              <a:rPr lang="en-US" sz="3000" dirty="0" smtClean="0">
                <a:solidFill>
                  <a:srgbClr val="222222"/>
                </a:solidFill>
                <a:latin typeface="arial" charset="0"/>
              </a:rPr>
              <a:t>External fixation –</a:t>
            </a:r>
          </a:p>
          <a:p>
            <a:pPr algn="l"/>
            <a:r>
              <a:rPr lang="en-US" sz="3000" dirty="0" smtClean="0">
                <a:solidFill>
                  <a:srgbClr val="222222"/>
                </a:solidFill>
                <a:latin typeface="arial" charset="0"/>
              </a:rPr>
              <a:t>K-wires </a:t>
            </a: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–</a:t>
            </a:r>
          </a:p>
        </p:txBody>
      </p:sp>
    </p:spTree>
    <p:extLst>
      <p:ext uri="{BB962C8B-B14F-4D97-AF65-F5344CB8AC3E}">
        <p14:creationId xmlns:p14="http://schemas.microsoft.com/office/powerpoint/2010/main" val="8953595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5996" y="1549926"/>
            <a:ext cx="12292807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0" y="0"/>
            <a:ext cx="13065040" cy="9753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14272" y="1125454"/>
            <a:ext cx="109442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mtClean="0">
                <a:solidFill>
                  <a:srgbClr val="222222"/>
                </a:solidFill>
                <a:latin typeface="arial" charset="0"/>
              </a:rPr>
              <a:t>Fracture Healing</a:t>
            </a:r>
            <a:endParaRPr lang="en-US" dirty="0" smtClean="0">
              <a:solidFill>
                <a:srgbClr val="222222"/>
              </a:solidFill>
              <a:latin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96" y="2172067"/>
            <a:ext cx="11874104" cy="557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9405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5996" y="1549926"/>
            <a:ext cx="12292807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0" y="0"/>
            <a:ext cx="13065040" cy="9753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14272" y="1125454"/>
            <a:ext cx="109442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Fracture Healing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355996" y="2172067"/>
            <a:ext cx="51304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Internal fixation</a:t>
            </a:r>
          </a:p>
          <a:p>
            <a:pPr algn="l"/>
            <a:endParaRPr lang="en-US" dirty="0" smtClean="0">
              <a:solidFill>
                <a:srgbClr val="222222"/>
              </a:solidFill>
              <a:latin typeface="arial" charset="0"/>
            </a:endParaRP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Pins/Plates/Wires</a:t>
            </a: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Prevent </a:t>
            </a:r>
            <a:r>
              <a:rPr lang="en-US" dirty="0" err="1" smtClean="0">
                <a:solidFill>
                  <a:srgbClr val="222222"/>
                </a:solidFill>
                <a:latin typeface="arial" charset="0"/>
              </a:rPr>
              <a:t>mvt</a:t>
            </a: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 #</a:t>
            </a: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↓ piezoelectric</a:t>
            </a:r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↓ </a:t>
            </a:r>
            <a:r>
              <a:rPr lang="en-US" dirty="0" err="1" smtClean="0">
                <a:solidFill>
                  <a:srgbClr val="222222"/>
                </a:solidFill>
                <a:latin typeface="arial" charset="0"/>
              </a:rPr>
              <a:t>mechanotherapy</a:t>
            </a:r>
            <a:endParaRPr lang="en-US" dirty="0" smtClean="0">
              <a:solidFill>
                <a:srgbClr val="222222"/>
              </a:solidFill>
              <a:latin typeface="arial" charset="0"/>
            </a:endParaRP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Longer Healing Time</a:t>
            </a: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&lt; 1yr</a:t>
            </a: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Risk ↓ / ↑ of further #</a:t>
            </a: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Removal of ORIF?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428067" y="2196257"/>
            <a:ext cx="513040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Callus</a:t>
            </a:r>
          </a:p>
          <a:p>
            <a:pPr algn="l"/>
            <a:endParaRPr lang="en-US" dirty="0" smtClean="0">
              <a:solidFill>
                <a:srgbClr val="222222"/>
              </a:solidFill>
              <a:latin typeface="arial" charset="0"/>
            </a:endParaRP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Less stability in # site</a:t>
            </a: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Compressive Load needed (P &amp; FWB)</a:t>
            </a: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No increased risk </a:t>
            </a:r>
            <a:r>
              <a:rPr lang="en-US" dirty="0">
                <a:solidFill>
                  <a:srgbClr val="222222"/>
                </a:solidFill>
                <a:latin typeface="arial" charset="0"/>
              </a:rPr>
              <a:t>↓ / ↑ #</a:t>
            </a:r>
            <a:endParaRPr lang="en-US" dirty="0" smtClean="0">
              <a:solidFill>
                <a:srgbClr val="222222"/>
              </a:solidFill>
              <a:latin typeface="arial" charset="0"/>
            </a:endParaRP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No hardware issues</a:t>
            </a: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No surgery required</a:t>
            </a:r>
          </a:p>
          <a:p>
            <a:pPr marL="571500" indent="-571500" algn="l">
              <a:buFontTx/>
              <a:buChar char="-"/>
            </a:pPr>
            <a:r>
              <a:rPr lang="en-US" dirty="0" err="1" smtClean="0">
                <a:solidFill>
                  <a:srgbClr val="222222"/>
                </a:solidFill>
                <a:latin typeface="arial" charset="0"/>
              </a:rPr>
              <a:t>Hypomobility</a:t>
            </a: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 of other joints?</a:t>
            </a:r>
          </a:p>
        </p:txBody>
      </p:sp>
    </p:spTree>
    <p:extLst>
      <p:ext uri="{BB962C8B-B14F-4D97-AF65-F5344CB8AC3E}">
        <p14:creationId xmlns:p14="http://schemas.microsoft.com/office/powerpoint/2010/main" val="178954607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5996" y="1549926"/>
            <a:ext cx="12292807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0" y="0"/>
            <a:ext cx="13065040" cy="9753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14272" y="1125454"/>
            <a:ext cx="109442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Fracture Healing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355995" y="2172067"/>
            <a:ext cx="109025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l">
              <a:buFont typeface="Arial" charset="0"/>
              <a:buChar char="•"/>
            </a:pPr>
            <a:r>
              <a:rPr lang="en-US" smtClean="0"/>
              <a:t>Union </a:t>
            </a:r>
            <a:r>
              <a:rPr lang="en-US" dirty="0"/>
              <a:t>– callus formation, but # line still visible on X-Ray : PWB 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US" dirty="0" smtClean="0"/>
              <a:t>Consolidation </a:t>
            </a:r>
            <a:r>
              <a:rPr lang="en-US" dirty="0"/>
              <a:t>– bone fully repaired, no movement at # site. Trabeculae bone crosses # site. FWB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224" y="4480391"/>
            <a:ext cx="9458271" cy="358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582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4740706" y="380203"/>
            <a:ext cx="35234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Bony Injury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5996" y="1549926"/>
            <a:ext cx="12292807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0" y="208888"/>
            <a:ext cx="13065040" cy="9753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14272" y="1125454"/>
            <a:ext cx="109442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1" dirty="0" smtClean="0">
                <a:solidFill>
                  <a:srgbClr val="222222"/>
                </a:solidFill>
                <a:latin typeface="arial" charset="0"/>
              </a:rPr>
              <a:t>Fracture Healing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355995" y="2172067"/>
            <a:ext cx="1090250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marR="0" lvl="0" indent="-5715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dirty="0" smtClean="0"/>
              <a:t>Application</a:t>
            </a:r>
          </a:p>
          <a:p>
            <a:pPr marL="571500" marR="0" lvl="0" indent="-5715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lang="en-US" dirty="0"/>
          </a:p>
          <a:p>
            <a:pPr marL="571500" marR="0" lvl="0" indent="-5715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dirty="0" smtClean="0"/>
              <a:t>Bone responds better to compression forces</a:t>
            </a:r>
          </a:p>
          <a:p>
            <a:pPr marL="571500" marR="0" lvl="0" indent="-5715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dirty="0" smtClean="0"/>
              <a:t>Awareness of Tensile/Shear/Torsion/Bending</a:t>
            </a:r>
            <a:endParaRPr lang="en-US" dirty="0"/>
          </a:p>
          <a:p>
            <a:pPr marL="571500" marR="0" lvl="0" indent="-5715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lang="en-US" dirty="0"/>
          </a:p>
          <a:p>
            <a:pPr marR="0" lvl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 smtClean="0"/>
              <a:t>Factors affecting healing</a:t>
            </a:r>
          </a:p>
          <a:p>
            <a:pPr marL="571500" marR="0" lvl="0" indent="-5715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dirty="0" smtClean="0"/>
              <a:t>Age </a:t>
            </a:r>
          </a:p>
          <a:p>
            <a:pPr marL="571500" marR="0" lvl="0" indent="-5715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dirty="0" smtClean="0"/>
              <a:t>Pathology (Diabetes/ PVD/ Hypothyroidism)</a:t>
            </a:r>
          </a:p>
          <a:p>
            <a:pPr marL="571500" marR="0" lvl="0" indent="-5715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dirty="0" smtClean="0"/>
              <a:t>Drugs (Steroids/NSAIDs/Alcohol/Antibiotics)</a:t>
            </a:r>
          </a:p>
          <a:p>
            <a:pPr marL="571500" marR="0" lvl="0" indent="-5715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dirty="0" smtClean="0"/>
              <a:t>Lifestyle (Smoking/Diet – </a:t>
            </a:r>
            <a:r>
              <a:rPr lang="en-US" dirty="0" err="1" smtClean="0"/>
              <a:t>vit</a:t>
            </a:r>
            <a:r>
              <a:rPr lang="en-US" dirty="0" smtClean="0"/>
              <a:t> B6/C/D Protein ca</a:t>
            </a:r>
            <a:r>
              <a:rPr lang="en-US" baseline="30000" dirty="0" smtClean="0"/>
              <a:t>2+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35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121" y="19869"/>
            <a:ext cx="13065040" cy="9753600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5184739" y="380203"/>
            <a:ext cx="2635337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Example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1993" y="1633710"/>
            <a:ext cx="12292807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7" name="Rectangle 6"/>
          <p:cNvSpPr/>
          <p:nvPr/>
        </p:nvSpPr>
        <p:spPr>
          <a:xfrm>
            <a:off x="314272" y="1125454"/>
            <a:ext cx="109442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>
                <a:solidFill>
                  <a:srgbClr val="222222"/>
                </a:solidFill>
                <a:latin typeface="arial" charset="0"/>
              </a:rPr>
              <a:t>A</a:t>
            </a: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 24 year old football player has just fractured my right </a:t>
            </a:r>
            <a:r>
              <a:rPr lang="en-US" dirty="0" err="1" smtClean="0">
                <a:solidFill>
                  <a:srgbClr val="222222"/>
                </a:solidFill>
                <a:latin typeface="arial" charset="0"/>
              </a:rPr>
              <a:t>tibial</a:t>
            </a: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 plateau.</a:t>
            </a:r>
          </a:p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What factors are going to affect her recovery? </a:t>
            </a: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endParaRPr lang="en-US" dirty="0" smtClean="0">
              <a:solidFill>
                <a:srgbClr val="222222"/>
              </a:solidFill>
              <a:latin typeface="arial" charset="0"/>
            </a:endParaRP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1383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121" y="19869"/>
            <a:ext cx="13065040" cy="9753600"/>
          </a:xfrm>
          <a:prstGeom prst="rect">
            <a:avLst/>
          </a:prstGeom>
        </p:spPr>
      </p:pic>
      <p:sp>
        <p:nvSpPr>
          <p:cNvPr id="4" name="Title 4"/>
          <p:cNvSpPr txBox="1">
            <a:spLocks/>
          </p:cNvSpPr>
          <p:nvPr/>
        </p:nvSpPr>
        <p:spPr>
          <a:xfrm>
            <a:off x="4759143" y="380203"/>
            <a:ext cx="3486532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>
            <a:lvl1pPr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1pPr>
            <a:lvl2pPr indent="228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2pPr>
            <a:lvl3pPr indent="457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3pPr>
            <a:lvl4pPr indent="685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4pPr>
            <a:lvl5pPr indent="9144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5pPr>
            <a:lvl6pPr indent="11430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6pPr>
            <a:lvl7pPr indent="13716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7pPr>
            <a:lvl8pPr indent="16002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8pPr>
            <a:lvl9pPr indent="1828800" algn="ctr" defTabSz="584200">
              <a:defRPr sz="80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US" sz="5000" b="1" dirty="0" smtClean="0"/>
              <a:t>Conclusion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1993" y="1633710"/>
            <a:ext cx="12292807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b="1" dirty="0">
              <a:solidFill>
                <a:srgbClr val="000000"/>
              </a:solidFill>
            </a:endParaRPr>
          </a:p>
          <a:p>
            <a:pPr marR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8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7" name="Rectangle 6"/>
          <p:cNvSpPr/>
          <p:nvPr/>
        </p:nvSpPr>
        <p:spPr>
          <a:xfrm>
            <a:off x="314272" y="1125454"/>
            <a:ext cx="109442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Contusions/ Stress reaction/ Fracture</a:t>
            </a: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Healing</a:t>
            </a: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Reduction</a:t>
            </a:r>
          </a:p>
          <a:p>
            <a:pPr marL="571500" indent="-571500" algn="l">
              <a:buFontTx/>
              <a:buChar char="-"/>
            </a:pPr>
            <a:r>
              <a:rPr lang="en-US" dirty="0" err="1" smtClean="0">
                <a:solidFill>
                  <a:srgbClr val="222222"/>
                </a:solidFill>
                <a:latin typeface="arial" charset="0"/>
              </a:rPr>
              <a:t>Immobilisation</a:t>
            </a: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 (important decision)</a:t>
            </a: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Rehabilitation</a:t>
            </a:r>
          </a:p>
          <a:p>
            <a:pPr algn="l"/>
            <a:endParaRPr lang="en-US" dirty="0">
              <a:solidFill>
                <a:srgbClr val="222222"/>
              </a:solidFill>
              <a:latin typeface="arial" charset="0"/>
            </a:endParaRPr>
          </a:p>
          <a:p>
            <a:pPr algn="l"/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Factors affecting and promoting healing</a:t>
            </a:r>
          </a:p>
          <a:p>
            <a:pPr marL="571500" indent="-571500" algn="l">
              <a:buFontTx/>
              <a:buChar char="-"/>
            </a:pP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Oxygen? Mechanical Load, Piezoelectric stimulus, Age, Diet, Drugs, </a:t>
            </a:r>
            <a:r>
              <a:rPr lang="en-US" dirty="0" err="1" smtClean="0">
                <a:solidFill>
                  <a:srgbClr val="222222"/>
                </a:solidFill>
                <a:latin typeface="arial" charset="0"/>
              </a:rPr>
              <a:t>Lifetsyle</a:t>
            </a:r>
            <a:r>
              <a:rPr lang="en-US" dirty="0" smtClean="0">
                <a:solidFill>
                  <a:srgbClr val="222222"/>
                </a:solidFill>
                <a:latin typeface="arial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351558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itical thinking pic.png"/>
          <p:cNvPicPr>
            <a:picLocks noChangeAspect="1"/>
          </p:cNvPicPr>
          <p:nvPr/>
        </p:nvPicPr>
        <p:blipFill>
          <a:blip r:embed="rId3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669271" y="380203"/>
            <a:ext cx="56662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Learning Outcomes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05935" y="2074974"/>
            <a:ext cx="10989811" cy="39805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Describe types of bony injury 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Discuss bone healing including timescales </a:t>
            </a:r>
            <a:r>
              <a:rPr lang="en-US" smtClean="0">
                <a:solidFill>
                  <a:srgbClr val="000000"/>
                </a:solidFill>
              </a:rPr>
              <a:t>and     </a:t>
            </a:r>
            <a:r>
              <a:rPr lang="en-US" smtClean="0">
                <a:solidFill>
                  <a:srgbClr val="000000"/>
                </a:solidFill>
              </a:rPr>
              <a:t> timeframes </a:t>
            </a:r>
            <a:r>
              <a:rPr lang="en-US" dirty="0" smtClean="0">
                <a:solidFill>
                  <a:srgbClr val="000000"/>
                </a:solidFill>
              </a:rPr>
              <a:t>that facilitate appropriate </a:t>
            </a:r>
            <a:r>
              <a:rPr lang="en-US" smtClean="0">
                <a:solidFill>
                  <a:srgbClr val="000000"/>
                </a:solidFill>
              </a:rPr>
              <a:t>bone            </a:t>
            </a:r>
            <a:r>
              <a:rPr lang="en-US" smtClean="0">
                <a:solidFill>
                  <a:srgbClr val="000000"/>
                </a:solidFill>
              </a:rPr>
              <a:t> healing</a:t>
            </a:r>
            <a:endParaRPr lang="en-US" dirty="0" smtClean="0">
              <a:solidFill>
                <a:srgbClr val="000000"/>
              </a:solidFill>
            </a:endParaRP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Discuss bones tolerance to loading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1198880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6832</TotalTime>
  <Words>917</Words>
  <Application>Microsoft Office PowerPoint</Application>
  <PresentationFormat>Custom</PresentationFormat>
  <Paragraphs>253</Paragraphs>
  <Slides>28</Slides>
  <Notes>4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Arial</vt:lpstr>
      <vt:lpstr>Helvetica</vt:lpstr>
      <vt:lpstr>Helvetica Light</vt:lpstr>
      <vt:lpstr>Helvetica Neue</vt:lpstr>
      <vt:lpstr>White</vt:lpstr>
      <vt:lpstr>‘TRANSFORMING EDUCATION, TRANSFORMING LIVES…..’</vt:lpstr>
      <vt:lpstr>Learning Outcomes </vt:lpstr>
      <vt:lpstr>Bony Anatomy</vt:lpstr>
      <vt:lpstr>Bony Anatomy</vt:lpstr>
      <vt:lpstr>Bony Anatomy</vt:lpstr>
      <vt:lpstr>Bony Anatomy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Learning Outcomes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‘TRANSFORMING EDUCATION, TRANSFORMING LIVES.’</dc:title>
  <dc:creator>Martin</dc:creator>
  <cp:lastModifiedBy>Daniel Martin</cp:lastModifiedBy>
  <cp:revision>147</cp:revision>
  <dcterms:modified xsi:type="dcterms:W3CDTF">2019-11-05T09:34:38Z</dcterms:modified>
</cp:coreProperties>
</file>