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1" r:id="rId1"/>
  </p:sldMasterIdLst>
  <p:notesMasterIdLst>
    <p:notesMasterId r:id="rId30"/>
  </p:notesMasterIdLst>
  <p:sldIdLst>
    <p:sldId id="256" r:id="rId2"/>
    <p:sldId id="257" r:id="rId3"/>
    <p:sldId id="258" r:id="rId4"/>
    <p:sldId id="259" r:id="rId5"/>
    <p:sldId id="302" r:id="rId6"/>
    <p:sldId id="260" r:id="rId7"/>
    <p:sldId id="263" r:id="rId8"/>
    <p:sldId id="265" r:id="rId9"/>
    <p:sldId id="266" r:id="rId10"/>
    <p:sldId id="267" r:id="rId11"/>
    <p:sldId id="268" r:id="rId12"/>
    <p:sldId id="269" r:id="rId13"/>
    <p:sldId id="270" r:id="rId14"/>
    <p:sldId id="271" r:id="rId15"/>
    <p:sldId id="273" r:id="rId16"/>
    <p:sldId id="280" r:id="rId17"/>
    <p:sldId id="274" r:id="rId18"/>
    <p:sldId id="281" r:id="rId19"/>
    <p:sldId id="285" r:id="rId20"/>
    <p:sldId id="275" r:id="rId21"/>
    <p:sldId id="276" r:id="rId22"/>
    <p:sldId id="277" r:id="rId23"/>
    <p:sldId id="278" r:id="rId24"/>
    <p:sldId id="303" r:id="rId25"/>
    <p:sldId id="298" r:id="rId26"/>
    <p:sldId id="299" r:id="rId27"/>
    <p:sldId id="300" r:id="rId28"/>
    <p:sldId id="297"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43765" autoAdjust="0"/>
  </p:normalViewPr>
  <p:slideViewPr>
    <p:cSldViewPr snapToGrid="0">
      <p:cViewPr varScale="1">
        <p:scale>
          <a:sx n="49" d="100"/>
          <a:sy n="49" d="100"/>
        </p:scale>
        <p:origin x="1986"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8" Type="http://schemas.openxmlformats.org/officeDocument/2006/relationships/slide" Target="slides/slide7.xml"/></Relationships>
</file>

<file path=ppt/diagrams/_rels/data1.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9D6D040-3A23-4702-80DE-8CC123FFBA02}" type="doc">
      <dgm:prSet loTypeId="urn:microsoft.com/office/officeart/2018/2/layout/IconVerticalSolidList" loCatId="icon" qsTypeId="urn:microsoft.com/office/officeart/2005/8/quickstyle/simple1#1" qsCatId="simple" csTypeId="urn:microsoft.com/office/officeart/2005/8/colors/accent1_2#1" csCatId="accent1" phldr="1"/>
      <dgm:spPr/>
      <dgm:t>
        <a:bodyPr/>
        <a:lstStyle/>
        <a:p>
          <a:endParaRPr lang="en-US"/>
        </a:p>
      </dgm:t>
    </dgm:pt>
    <dgm:pt modelId="{3B87E157-18FA-4601-8A16-1C0744D2915C}">
      <dgm:prSet custT="1"/>
      <dgm:spPr/>
      <dgm:t>
        <a:bodyPr/>
        <a:lstStyle/>
        <a:p>
          <a:pPr>
            <a:lnSpc>
              <a:spcPct val="100000"/>
            </a:lnSpc>
          </a:pPr>
          <a:r>
            <a:rPr lang="en-GB" sz="1600" b="0" i="0" dirty="0"/>
            <a:t>There isn’t one type of critical criminology so its more accurate to refer to them as critical criminology theories.</a:t>
          </a:r>
          <a:endParaRPr lang="en-US" sz="1600" dirty="0"/>
        </a:p>
      </dgm:t>
    </dgm:pt>
    <dgm:pt modelId="{CDC610F4-B835-4251-805C-1A4481475262}" type="parTrans" cxnId="{27F7ACBF-81F0-49F3-BFE4-D3D1A8E6D4C6}">
      <dgm:prSet/>
      <dgm:spPr/>
      <dgm:t>
        <a:bodyPr/>
        <a:lstStyle/>
        <a:p>
          <a:endParaRPr lang="en-US"/>
        </a:p>
      </dgm:t>
    </dgm:pt>
    <dgm:pt modelId="{4951A624-6890-46F0-9AA4-0076E7E8A0AB}" type="sibTrans" cxnId="{27F7ACBF-81F0-49F3-BFE4-D3D1A8E6D4C6}">
      <dgm:prSet/>
      <dgm:spPr/>
      <dgm:t>
        <a:bodyPr/>
        <a:lstStyle/>
        <a:p>
          <a:endParaRPr lang="en-US"/>
        </a:p>
      </dgm:t>
    </dgm:pt>
    <dgm:pt modelId="{CD9663D2-C733-42F9-BD8F-532613F831E8}">
      <dgm:prSet custT="1"/>
      <dgm:spPr/>
      <dgm:t>
        <a:bodyPr/>
        <a:lstStyle/>
        <a:p>
          <a:pPr>
            <a:lnSpc>
              <a:spcPct val="100000"/>
            </a:lnSpc>
          </a:pPr>
          <a:r>
            <a:rPr lang="en-GB" sz="1600" b="0" i="0" dirty="0"/>
            <a:t>Critical criminological theories developed due to criticisms surrounding classicism and positivism. </a:t>
          </a:r>
          <a:endParaRPr lang="en-US" sz="1600" dirty="0"/>
        </a:p>
      </dgm:t>
    </dgm:pt>
    <dgm:pt modelId="{418CC792-F43B-4CEE-A189-5D16AC5DF79D}" type="parTrans" cxnId="{A771E2E4-9FCD-403E-BE9B-2B0271F1293B}">
      <dgm:prSet/>
      <dgm:spPr/>
      <dgm:t>
        <a:bodyPr/>
        <a:lstStyle/>
        <a:p>
          <a:endParaRPr lang="en-US"/>
        </a:p>
      </dgm:t>
    </dgm:pt>
    <dgm:pt modelId="{2C97CDDF-2706-47C7-8DE5-2EA630619B57}" type="sibTrans" cxnId="{A771E2E4-9FCD-403E-BE9B-2B0271F1293B}">
      <dgm:prSet/>
      <dgm:spPr/>
      <dgm:t>
        <a:bodyPr/>
        <a:lstStyle/>
        <a:p>
          <a:endParaRPr lang="en-US"/>
        </a:p>
      </dgm:t>
    </dgm:pt>
    <dgm:pt modelId="{05FCD836-838D-4E10-97FB-074C70046DE2}">
      <dgm:prSet custT="1"/>
      <dgm:spPr/>
      <dgm:t>
        <a:bodyPr/>
        <a:lstStyle/>
        <a:p>
          <a:pPr>
            <a:lnSpc>
              <a:spcPct val="100000"/>
            </a:lnSpc>
          </a:pPr>
          <a:r>
            <a:rPr lang="en-GB" sz="1600" b="0" i="0" dirty="0"/>
            <a:t>Challenges positivist ideas around determinism, scientism and rehabilitation.</a:t>
          </a:r>
          <a:endParaRPr lang="en-US" sz="1600" dirty="0"/>
        </a:p>
      </dgm:t>
    </dgm:pt>
    <dgm:pt modelId="{CE984E67-E875-4318-99D9-BDB60B04501A}" type="parTrans" cxnId="{14AB7047-DD7A-4C72-AD35-6205A5A79D88}">
      <dgm:prSet/>
      <dgm:spPr/>
      <dgm:t>
        <a:bodyPr/>
        <a:lstStyle/>
        <a:p>
          <a:endParaRPr lang="en-US"/>
        </a:p>
      </dgm:t>
    </dgm:pt>
    <dgm:pt modelId="{69EA230F-778B-40CA-A8FD-6136C2A67A38}" type="sibTrans" cxnId="{14AB7047-DD7A-4C72-AD35-6205A5A79D88}">
      <dgm:prSet/>
      <dgm:spPr/>
      <dgm:t>
        <a:bodyPr/>
        <a:lstStyle/>
        <a:p>
          <a:endParaRPr lang="en-US"/>
        </a:p>
      </dgm:t>
    </dgm:pt>
    <dgm:pt modelId="{615F7C90-FA85-4516-84A0-695D5A4EB080}" type="pres">
      <dgm:prSet presAssocID="{09D6D040-3A23-4702-80DE-8CC123FFBA02}" presName="root" presStyleCnt="0">
        <dgm:presLayoutVars>
          <dgm:dir/>
          <dgm:resizeHandles val="exact"/>
        </dgm:presLayoutVars>
      </dgm:prSet>
      <dgm:spPr/>
    </dgm:pt>
    <dgm:pt modelId="{44BB0913-6E93-4250-9C3C-DE2586E7A830}" type="pres">
      <dgm:prSet presAssocID="{3B87E157-18FA-4601-8A16-1C0744D2915C}" presName="compNode" presStyleCnt="0"/>
      <dgm:spPr/>
    </dgm:pt>
    <dgm:pt modelId="{710FEBB8-AF1B-428D-8E03-3EA4F08850AB}" type="pres">
      <dgm:prSet presAssocID="{3B87E157-18FA-4601-8A16-1C0744D2915C}" presName="bgRect" presStyleLbl="bgShp" presStyleIdx="0" presStyleCnt="3"/>
      <dgm:spPr/>
    </dgm:pt>
    <dgm:pt modelId="{D74F82B0-3BF4-47F4-9148-6F01D0DE26B7}" type="pres">
      <dgm:prSet presAssocID="{3B87E157-18FA-4601-8A16-1C0744D2915C}"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Head with Gears"/>
        </a:ext>
      </dgm:extLst>
    </dgm:pt>
    <dgm:pt modelId="{59667423-66AE-4E77-A7A4-2428790BF746}" type="pres">
      <dgm:prSet presAssocID="{3B87E157-18FA-4601-8A16-1C0744D2915C}" presName="spaceRect" presStyleCnt="0"/>
      <dgm:spPr/>
    </dgm:pt>
    <dgm:pt modelId="{FC813850-4C13-401A-8082-72452B09B44D}" type="pres">
      <dgm:prSet presAssocID="{3B87E157-18FA-4601-8A16-1C0744D2915C}" presName="parTx" presStyleLbl="revTx" presStyleIdx="0" presStyleCnt="3">
        <dgm:presLayoutVars>
          <dgm:chMax val="0"/>
          <dgm:chPref val="0"/>
        </dgm:presLayoutVars>
      </dgm:prSet>
      <dgm:spPr/>
    </dgm:pt>
    <dgm:pt modelId="{73C0155E-7CF5-47D5-944B-208E452A8E18}" type="pres">
      <dgm:prSet presAssocID="{4951A624-6890-46F0-9AA4-0076E7E8A0AB}" presName="sibTrans" presStyleCnt="0"/>
      <dgm:spPr/>
    </dgm:pt>
    <dgm:pt modelId="{2C30CDE2-CB8F-4A3F-857C-87212E421C37}" type="pres">
      <dgm:prSet presAssocID="{CD9663D2-C733-42F9-BD8F-532613F831E8}" presName="compNode" presStyleCnt="0"/>
      <dgm:spPr/>
    </dgm:pt>
    <dgm:pt modelId="{ACE82BB6-2D29-4FE8-BAB7-93E11627D014}" type="pres">
      <dgm:prSet presAssocID="{CD9663D2-C733-42F9-BD8F-532613F831E8}" presName="bgRect" presStyleLbl="bgShp" presStyleIdx="1" presStyleCnt="3"/>
      <dgm:spPr/>
    </dgm:pt>
    <dgm:pt modelId="{60F2EE61-E8EE-4FBA-A1C4-AE958ED21107}" type="pres">
      <dgm:prSet presAssocID="{CD9663D2-C733-42F9-BD8F-532613F831E8}"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erson with Idea"/>
        </a:ext>
      </dgm:extLst>
    </dgm:pt>
    <dgm:pt modelId="{D45F7E2E-AE87-4B75-9D4C-0FC8207BB7CB}" type="pres">
      <dgm:prSet presAssocID="{CD9663D2-C733-42F9-BD8F-532613F831E8}" presName="spaceRect" presStyleCnt="0"/>
      <dgm:spPr/>
    </dgm:pt>
    <dgm:pt modelId="{64A26974-A206-4F5F-A364-1DEB6C618EF9}" type="pres">
      <dgm:prSet presAssocID="{CD9663D2-C733-42F9-BD8F-532613F831E8}" presName="parTx" presStyleLbl="revTx" presStyleIdx="1" presStyleCnt="3">
        <dgm:presLayoutVars>
          <dgm:chMax val="0"/>
          <dgm:chPref val="0"/>
        </dgm:presLayoutVars>
      </dgm:prSet>
      <dgm:spPr/>
    </dgm:pt>
    <dgm:pt modelId="{0FD5C794-C533-4107-AE55-D9393D90C8F0}" type="pres">
      <dgm:prSet presAssocID="{2C97CDDF-2706-47C7-8DE5-2EA630619B57}" presName="sibTrans" presStyleCnt="0"/>
      <dgm:spPr/>
    </dgm:pt>
    <dgm:pt modelId="{5962373F-A1B4-43FF-9E6A-0CB364DBF53A}" type="pres">
      <dgm:prSet presAssocID="{05FCD836-838D-4E10-97FB-074C70046DE2}" presName="compNode" presStyleCnt="0"/>
      <dgm:spPr/>
    </dgm:pt>
    <dgm:pt modelId="{6F309E3B-C620-4622-9539-39E144431373}" type="pres">
      <dgm:prSet presAssocID="{05FCD836-838D-4E10-97FB-074C70046DE2}" presName="bgRect" presStyleLbl="bgShp" presStyleIdx="2" presStyleCnt="3"/>
      <dgm:spPr/>
    </dgm:pt>
    <dgm:pt modelId="{B991EAEF-FD7C-44E3-B3BB-18271DFE5A23}" type="pres">
      <dgm:prSet presAssocID="{05FCD836-838D-4E10-97FB-074C70046DE2}"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Branching Diagram"/>
        </a:ext>
      </dgm:extLst>
    </dgm:pt>
    <dgm:pt modelId="{B53ADD88-4A73-481F-A6E1-9C0F70CE299C}" type="pres">
      <dgm:prSet presAssocID="{05FCD836-838D-4E10-97FB-074C70046DE2}" presName="spaceRect" presStyleCnt="0"/>
      <dgm:spPr/>
    </dgm:pt>
    <dgm:pt modelId="{AF1868F6-B106-4BC9-B9B1-FAF3818243A5}" type="pres">
      <dgm:prSet presAssocID="{05FCD836-838D-4E10-97FB-074C70046DE2}" presName="parTx" presStyleLbl="revTx" presStyleIdx="2" presStyleCnt="3">
        <dgm:presLayoutVars>
          <dgm:chMax val="0"/>
          <dgm:chPref val="0"/>
        </dgm:presLayoutVars>
      </dgm:prSet>
      <dgm:spPr/>
    </dgm:pt>
  </dgm:ptLst>
  <dgm:cxnLst>
    <dgm:cxn modelId="{5A3DC721-5F79-423E-868D-C43FC24E34AB}" type="presOf" srcId="{09D6D040-3A23-4702-80DE-8CC123FFBA02}" destId="{615F7C90-FA85-4516-84A0-695D5A4EB080}" srcOrd="0" destOrd="0" presId="urn:microsoft.com/office/officeart/2018/2/layout/IconVerticalSolidList"/>
    <dgm:cxn modelId="{CBAF1460-D398-4EE4-8409-C38ECC0D1456}" type="presOf" srcId="{3B87E157-18FA-4601-8A16-1C0744D2915C}" destId="{FC813850-4C13-401A-8082-72452B09B44D}" srcOrd="0" destOrd="0" presId="urn:microsoft.com/office/officeart/2018/2/layout/IconVerticalSolidList"/>
    <dgm:cxn modelId="{14AB7047-DD7A-4C72-AD35-6205A5A79D88}" srcId="{09D6D040-3A23-4702-80DE-8CC123FFBA02}" destId="{05FCD836-838D-4E10-97FB-074C70046DE2}" srcOrd="2" destOrd="0" parTransId="{CE984E67-E875-4318-99D9-BDB60B04501A}" sibTransId="{69EA230F-778B-40CA-A8FD-6136C2A67A38}"/>
    <dgm:cxn modelId="{7F4E8DB7-0904-4549-941B-D20971AE454C}" type="presOf" srcId="{CD9663D2-C733-42F9-BD8F-532613F831E8}" destId="{64A26974-A206-4F5F-A364-1DEB6C618EF9}" srcOrd="0" destOrd="0" presId="urn:microsoft.com/office/officeart/2018/2/layout/IconVerticalSolidList"/>
    <dgm:cxn modelId="{27F7ACBF-81F0-49F3-BFE4-D3D1A8E6D4C6}" srcId="{09D6D040-3A23-4702-80DE-8CC123FFBA02}" destId="{3B87E157-18FA-4601-8A16-1C0744D2915C}" srcOrd="0" destOrd="0" parTransId="{CDC610F4-B835-4251-805C-1A4481475262}" sibTransId="{4951A624-6890-46F0-9AA4-0076E7E8A0AB}"/>
    <dgm:cxn modelId="{114CD2C5-B8A3-4D86-BEB9-CB629FAA884B}" type="presOf" srcId="{05FCD836-838D-4E10-97FB-074C70046DE2}" destId="{AF1868F6-B106-4BC9-B9B1-FAF3818243A5}" srcOrd="0" destOrd="0" presId="urn:microsoft.com/office/officeart/2018/2/layout/IconVerticalSolidList"/>
    <dgm:cxn modelId="{A771E2E4-9FCD-403E-BE9B-2B0271F1293B}" srcId="{09D6D040-3A23-4702-80DE-8CC123FFBA02}" destId="{CD9663D2-C733-42F9-BD8F-532613F831E8}" srcOrd="1" destOrd="0" parTransId="{418CC792-F43B-4CEE-A189-5D16AC5DF79D}" sibTransId="{2C97CDDF-2706-47C7-8DE5-2EA630619B57}"/>
    <dgm:cxn modelId="{2D9CFF8E-EC70-4BFA-8C3E-8C698CA93278}" type="presParOf" srcId="{615F7C90-FA85-4516-84A0-695D5A4EB080}" destId="{44BB0913-6E93-4250-9C3C-DE2586E7A830}" srcOrd="0" destOrd="0" presId="urn:microsoft.com/office/officeart/2018/2/layout/IconVerticalSolidList"/>
    <dgm:cxn modelId="{5E634845-EA5D-412B-A61D-D0442D7A66CE}" type="presParOf" srcId="{44BB0913-6E93-4250-9C3C-DE2586E7A830}" destId="{710FEBB8-AF1B-428D-8E03-3EA4F08850AB}" srcOrd="0" destOrd="0" presId="urn:microsoft.com/office/officeart/2018/2/layout/IconVerticalSolidList"/>
    <dgm:cxn modelId="{43FAA99E-954E-4FDA-A410-61DD8238B349}" type="presParOf" srcId="{44BB0913-6E93-4250-9C3C-DE2586E7A830}" destId="{D74F82B0-3BF4-47F4-9148-6F01D0DE26B7}" srcOrd="1" destOrd="0" presId="urn:microsoft.com/office/officeart/2018/2/layout/IconVerticalSolidList"/>
    <dgm:cxn modelId="{7FA91EEB-D68D-4D3E-843E-EA0BEB8EAD2E}" type="presParOf" srcId="{44BB0913-6E93-4250-9C3C-DE2586E7A830}" destId="{59667423-66AE-4E77-A7A4-2428790BF746}" srcOrd="2" destOrd="0" presId="urn:microsoft.com/office/officeart/2018/2/layout/IconVerticalSolidList"/>
    <dgm:cxn modelId="{374806A8-3176-4566-BD55-E3AD0055787C}" type="presParOf" srcId="{44BB0913-6E93-4250-9C3C-DE2586E7A830}" destId="{FC813850-4C13-401A-8082-72452B09B44D}" srcOrd="3" destOrd="0" presId="urn:microsoft.com/office/officeart/2018/2/layout/IconVerticalSolidList"/>
    <dgm:cxn modelId="{623E6EBF-EF05-49CB-8610-689223999DD8}" type="presParOf" srcId="{615F7C90-FA85-4516-84A0-695D5A4EB080}" destId="{73C0155E-7CF5-47D5-944B-208E452A8E18}" srcOrd="1" destOrd="0" presId="urn:microsoft.com/office/officeart/2018/2/layout/IconVerticalSolidList"/>
    <dgm:cxn modelId="{DC54E972-D4AE-4E46-AF09-010ADE174ECD}" type="presParOf" srcId="{615F7C90-FA85-4516-84A0-695D5A4EB080}" destId="{2C30CDE2-CB8F-4A3F-857C-87212E421C37}" srcOrd="2" destOrd="0" presId="urn:microsoft.com/office/officeart/2018/2/layout/IconVerticalSolidList"/>
    <dgm:cxn modelId="{A7C23F41-D217-4FF4-8E75-9FE62DB2D748}" type="presParOf" srcId="{2C30CDE2-CB8F-4A3F-857C-87212E421C37}" destId="{ACE82BB6-2D29-4FE8-BAB7-93E11627D014}" srcOrd="0" destOrd="0" presId="urn:microsoft.com/office/officeart/2018/2/layout/IconVerticalSolidList"/>
    <dgm:cxn modelId="{63EA102A-78E4-4AAA-B4AB-DE6F1C28C976}" type="presParOf" srcId="{2C30CDE2-CB8F-4A3F-857C-87212E421C37}" destId="{60F2EE61-E8EE-4FBA-A1C4-AE958ED21107}" srcOrd="1" destOrd="0" presId="urn:microsoft.com/office/officeart/2018/2/layout/IconVerticalSolidList"/>
    <dgm:cxn modelId="{04632DCA-38E5-41AC-A989-72034D6A9400}" type="presParOf" srcId="{2C30CDE2-CB8F-4A3F-857C-87212E421C37}" destId="{D45F7E2E-AE87-4B75-9D4C-0FC8207BB7CB}" srcOrd="2" destOrd="0" presId="urn:microsoft.com/office/officeart/2018/2/layout/IconVerticalSolidList"/>
    <dgm:cxn modelId="{2E08F22D-1984-4A82-A028-F93F04508C42}" type="presParOf" srcId="{2C30CDE2-CB8F-4A3F-857C-87212E421C37}" destId="{64A26974-A206-4F5F-A364-1DEB6C618EF9}" srcOrd="3" destOrd="0" presId="urn:microsoft.com/office/officeart/2018/2/layout/IconVerticalSolidList"/>
    <dgm:cxn modelId="{05A07FA3-DB46-498C-80E9-EB4FC7E41295}" type="presParOf" srcId="{615F7C90-FA85-4516-84A0-695D5A4EB080}" destId="{0FD5C794-C533-4107-AE55-D9393D90C8F0}" srcOrd="3" destOrd="0" presId="urn:microsoft.com/office/officeart/2018/2/layout/IconVerticalSolidList"/>
    <dgm:cxn modelId="{1B16147A-5146-48F5-BA35-7CD3EFEFF4AD}" type="presParOf" srcId="{615F7C90-FA85-4516-84A0-695D5A4EB080}" destId="{5962373F-A1B4-43FF-9E6A-0CB364DBF53A}" srcOrd="4" destOrd="0" presId="urn:microsoft.com/office/officeart/2018/2/layout/IconVerticalSolidList"/>
    <dgm:cxn modelId="{25F0174B-B8FD-499C-B631-2E848F60499F}" type="presParOf" srcId="{5962373F-A1B4-43FF-9E6A-0CB364DBF53A}" destId="{6F309E3B-C620-4622-9539-39E144431373}" srcOrd="0" destOrd="0" presId="urn:microsoft.com/office/officeart/2018/2/layout/IconVerticalSolidList"/>
    <dgm:cxn modelId="{CFBDC445-BA90-48F6-8028-A65B79A445F2}" type="presParOf" srcId="{5962373F-A1B4-43FF-9E6A-0CB364DBF53A}" destId="{B991EAEF-FD7C-44E3-B3BB-18271DFE5A23}" srcOrd="1" destOrd="0" presId="urn:microsoft.com/office/officeart/2018/2/layout/IconVerticalSolidList"/>
    <dgm:cxn modelId="{0802D70F-4DE3-4B78-BB82-B2AA5C6DB75E}" type="presParOf" srcId="{5962373F-A1B4-43FF-9E6A-0CB364DBF53A}" destId="{B53ADD88-4A73-481F-A6E1-9C0F70CE299C}" srcOrd="2" destOrd="0" presId="urn:microsoft.com/office/officeart/2018/2/layout/IconVerticalSolidList"/>
    <dgm:cxn modelId="{6C0903FC-DE32-4CA3-8496-4C5B00A11DC2}" type="presParOf" srcId="{5962373F-A1B4-43FF-9E6A-0CB364DBF53A}" destId="{AF1868F6-B106-4BC9-B9B1-FAF3818243A5}"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B558EEA-DB80-4A27-A6DB-5E26201618DE}" type="doc">
      <dgm:prSet loTypeId="urn:microsoft.com/office/officeart/2005/8/layout/vList2" loCatId="list" qsTypeId="urn:microsoft.com/office/officeart/2005/8/quickstyle/simple1#2" qsCatId="simple" csTypeId="urn:microsoft.com/office/officeart/2005/8/colors/accent1_2#2" csCatId="accent1" phldr="1"/>
      <dgm:spPr/>
      <dgm:t>
        <a:bodyPr/>
        <a:lstStyle/>
        <a:p>
          <a:endParaRPr lang="en-US"/>
        </a:p>
      </dgm:t>
    </dgm:pt>
    <dgm:pt modelId="{8E6AD5B9-F653-4AEC-A08C-DF56108581F1}">
      <dgm:prSet/>
      <dgm:spPr/>
      <dgm:t>
        <a:bodyPr/>
        <a:lstStyle/>
        <a:p>
          <a:r>
            <a:rPr lang="en-GB" b="1" i="0" u="sng" dirty="0"/>
            <a:t>The power of some groups to criminalise and decriminalise behaviour</a:t>
          </a:r>
          <a:endParaRPr lang="en-US" dirty="0"/>
        </a:p>
      </dgm:t>
    </dgm:pt>
    <dgm:pt modelId="{009C3F68-ECC8-402F-987F-98279DB9C654}" type="parTrans" cxnId="{06DC9D21-E315-4279-9E51-1B64C5E3B19B}">
      <dgm:prSet/>
      <dgm:spPr/>
      <dgm:t>
        <a:bodyPr/>
        <a:lstStyle/>
        <a:p>
          <a:endParaRPr lang="en-US"/>
        </a:p>
      </dgm:t>
    </dgm:pt>
    <dgm:pt modelId="{7B13CDC8-329D-4671-B3A9-0225FBECD7E8}" type="sibTrans" cxnId="{06DC9D21-E315-4279-9E51-1B64C5E3B19B}">
      <dgm:prSet/>
      <dgm:spPr/>
      <dgm:t>
        <a:bodyPr/>
        <a:lstStyle/>
        <a:p>
          <a:endParaRPr lang="en-US"/>
        </a:p>
      </dgm:t>
    </dgm:pt>
    <dgm:pt modelId="{B1E3A1CD-28DD-4A00-AEF6-9F80045C90ED}">
      <dgm:prSet/>
      <dgm:spPr>
        <a:solidFill>
          <a:schemeClr val="bg2"/>
        </a:solidFill>
      </dgm:spPr>
      <dgm:t>
        <a:bodyPr/>
        <a:lstStyle/>
        <a:p>
          <a:r>
            <a:rPr lang="en-GB" b="0" i="0"/>
            <a:t>The powerful have the authority to define what counts as ‘crime’.</a:t>
          </a:r>
          <a:endParaRPr lang="en-US"/>
        </a:p>
      </dgm:t>
    </dgm:pt>
    <dgm:pt modelId="{DAD00969-EA6B-440D-9D01-5A50FE64E702}" type="parTrans" cxnId="{144F3D8A-EA10-4846-9A35-D85F54D3E3CF}">
      <dgm:prSet/>
      <dgm:spPr/>
      <dgm:t>
        <a:bodyPr/>
        <a:lstStyle/>
        <a:p>
          <a:endParaRPr lang="en-US"/>
        </a:p>
      </dgm:t>
    </dgm:pt>
    <dgm:pt modelId="{1D0E6ADA-90BB-4BCF-9CA0-E11D864E185B}" type="sibTrans" cxnId="{144F3D8A-EA10-4846-9A35-D85F54D3E3CF}">
      <dgm:prSet/>
      <dgm:spPr/>
      <dgm:t>
        <a:bodyPr/>
        <a:lstStyle/>
        <a:p>
          <a:endParaRPr lang="en-US"/>
        </a:p>
      </dgm:t>
    </dgm:pt>
    <dgm:pt modelId="{60DB58D6-9C88-4370-9D58-6B1CFE009F26}">
      <dgm:prSet/>
      <dgm:spPr>
        <a:solidFill>
          <a:schemeClr val="bg2"/>
        </a:solidFill>
      </dgm:spPr>
      <dgm:t>
        <a:bodyPr/>
        <a:lstStyle/>
        <a:p>
          <a:r>
            <a:rPr lang="en-GB" b="0" i="0" dirty="0"/>
            <a:t>The behaviour of the powerless is sometimes defined as criminal</a:t>
          </a:r>
          <a:endParaRPr lang="en-US" dirty="0"/>
        </a:p>
      </dgm:t>
    </dgm:pt>
    <dgm:pt modelId="{8427C516-222F-4369-9852-FA840EEAC549}" type="parTrans" cxnId="{9D883A7D-09E5-4BB0-B2AE-6C21CA087B1D}">
      <dgm:prSet/>
      <dgm:spPr/>
      <dgm:t>
        <a:bodyPr/>
        <a:lstStyle/>
        <a:p>
          <a:endParaRPr lang="en-US"/>
        </a:p>
      </dgm:t>
    </dgm:pt>
    <dgm:pt modelId="{E51A051E-FC8F-427A-ABF7-92E6317937F1}" type="sibTrans" cxnId="{9D883A7D-09E5-4BB0-B2AE-6C21CA087B1D}">
      <dgm:prSet/>
      <dgm:spPr/>
      <dgm:t>
        <a:bodyPr/>
        <a:lstStyle/>
        <a:p>
          <a:endParaRPr lang="en-US"/>
        </a:p>
      </dgm:t>
    </dgm:pt>
    <dgm:pt modelId="{F78B35C2-957F-4138-B2A7-6AA88604BA1A}">
      <dgm:prSet/>
      <dgm:spPr>
        <a:solidFill>
          <a:schemeClr val="bg2"/>
        </a:solidFill>
      </dgm:spPr>
      <dgm:t>
        <a:bodyPr/>
        <a:lstStyle/>
        <a:p>
          <a:r>
            <a:rPr lang="en-GB" b="0" i="0" dirty="0" err="1"/>
            <a:t>E.g</a:t>
          </a:r>
          <a:r>
            <a:rPr lang="en-GB" b="0" i="0" dirty="0"/>
            <a:t> Homeless and starving child would have previously been hung for stealing</a:t>
          </a:r>
          <a:endParaRPr lang="en-US" dirty="0"/>
        </a:p>
      </dgm:t>
    </dgm:pt>
    <dgm:pt modelId="{F5EB146F-3381-4AC8-8EF9-7C54289B2DB7}" type="parTrans" cxnId="{64444689-530B-4B41-A5F7-2927979910B5}">
      <dgm:prSet/>
      <dgm:spPr/>
      <dgm:t>
        <a:bodyPr/>
        <a:lstStyle/>
        <a:p>
          <a:endParaRPr lang="en-US"/>
        </a:p>
      </dgm:t>
    </dgm:pt>
    <dgm:pt modelId="{4687FB09-EF9A-44E1-A675-6DEF7EAD576B}" type="sibTrans" cxnId="{64444689-530B-4B41-A5F7-2927979910B5}">
      <dgm:prSet/>
      <dgm:spPr/>
      <dgm:t>
        <a:bodyPr/>
        <a:lstStyle/>
        <a:p>
          <a:endParaRPr lang="en-US"/>
        </a:p>
      </dgm:t>
    </dgm:pt>
    <dgm:pt modelId="{D3783FA4-7A95-4C0C-9E13-EF6D85125BF0}" type="pres">
      <dgm:prSet presAssocID="{DB558EEA-DB80-4A27-A6DB-5E26201618DE}" presName="linear" presStyleCnt="0">
        <dgm:presLayoutVars>
          <dgm:animLvl val="lvl"/>
          <dgm:resizeHandles val="exact"/>
        </dgm:presLayoutVars>
      </dgm:prSet>
      <dgm:spPr/>
    </dgm:pt>
    <dgm:pt modelId="{E86A30E5-E60A-4F26-9A0E-3F535E7B3FB7}" type="pres">
      <dgm:prSet presAssocID="{8E6AD5B9-F653-4AEC-A08C-DF56108581F1}" presName="parentText" presStyleLbl="node1" presStyleIdx="0" presStyleCnt="1">
        <dgm:presLayoutVars>
          <dgm:chMax val="0"/>
          <dgm:bulletEnabled val="1"/>
        </dgm:presLayoutVars>
      </dgm:prSet>
      <dgm:spPr/>
    </dgm:pt>
    <dgm:pt modelId="{88D15091-7B54-41A2-AF20-F34B4610A56A}" type="pres">
      <dgm:prSet presAssocID="{8E6AD5B9-F653-4AEC-A08C-DF56108581F1}" presName="childText" presStyleLbl="revTx" presStyleIdx="0" presStyleCnt="1">
        <dgm:presLayoutVars>
          <dgm:bulletEnabled val="1"/>
        </dgm:presLayoutVars>
      </dgm:prSet>
      <dgm:spPr/>
    </dgm:pt>
  </dgm:ptLst>
  <dgm:cxnLst>
    <dgm:cxn modelId="{06DC9D21-E315-4279-9E51-1B64C5E3B19B}" srcId="{DB558EEA-DB80-4A27-A6DB-5E26201618DE}" destId="{8E6AD5B9-F653-4AEC-A08C-DF56108581F1}" srcOrd="0" destOrd="0" parTransId="{009C3F68-ECC8-402F-987F-98279DB9C654}" sibTransId="{7B13CDC8-329D-4671-B3A9-0225FBECD7E8}"/>
    <dgm:cxn modelId="{5F23DA2A-67FA-4024-97CB-48AB767393E7}" type="presOf" srcId="{DB558EEA-DB80-4A27-A6DB-5E26201618DE}" destId="{D3783FA4-7A95-4C0C-9E13-EF6D85125BF0}" srcOrd="0" destOrd="0" presId="urn:microsoft.com/office/officeart/2005/8/layout/vList2"/>
    <dgm:cxn modelId="{8FB7755C-00AE-450F-88E4-1B573DD238A6}" type="presOf" srcId="{8E6AD5B9-F653-4AEC-A08C-DF56108581F1}" destId="{E86A30E5-E60A-4F26-9A0E-3F535E7B3FB7}" srcOrd="0" destOrd="0" presId="urn:microsoft.com/office/officeart/2005/8/layout/vList2"/>
    <dgm:cxn modelId="{9D883A7D-09E5-4BB0-B2AE-6C21CA087B1D}" srcId="{8E6AD5B9-F653-4AEC-A08C-DF56108581F1}" destId="{60DB58D6-9C88-4370-9D58-6B1CFE009F26}" srcOrd="1" destOrd="0" parTransId="{8427C516-222F-4369-9852-FA840EEAC549}" sibTransId="{E51A051E-FC8F-427A-ABF7-92E6317937F1}"/>
    <dgm:cxn modelId="{64444689-530B-4B41-A5F7-2927979910B5}" srcId="{8E6AD5B9-F653-4AEC-A08C-DF56108581F1}" destId="{F78B35C2-957F-4138-B2A7-6AA88604BA1A}" srcOrd="2" destOrd="0" parTransId="{F5EB146F-3381-4AC8-8EF9-7C54289B2DB7}" sibTransId="{4687FB09-EF9A-44E1-A675-6DEF7EAD576B}"/>
    <dgm:cxn modelId="{144F3D8A-EA10-4846-9A35-D85F54D3E3CF}" srcId="{8E6AD5B9-F653-4AEC-A08C-DF56108581F1}" destId="{B1E3A1CD-28DD-4A00-AEF6-9F80045C90ED}" srcOrd="0" destOrd="0" parTransId="{DAD00969-EA6B-440D-9D01-5A50FE64E702}" sibTransId="{1D0E6ADA-90BB-4BCF-9CA0-E11D864E185B}"/>
    <dgm:cxn modelId="{74150EBB-3DD6-42D2-8DBB-22A06AEB56D3}" type="presOf" srcId="{60DB58D6-9C88-4370-9D58-6B1CFE009F26}" destId="{88D15091-7B54-41A2-AF20-F34B4610A56A}" srcOrd="0" destOrd="1" presId="urn:microsoft.com/office/officeart/2005/8/layout/vList2"/>
    <dgm:cxn modelId="{365C0FC5-0093-4929-8EA6-D32E38CE2FFF}" type="presOf" srcId="{F78B35C2-957F-4138-B2A7-6AA88604BA1A}" destId="{88D15091-7B54-41A2-AF20-F34B4610A56A}" srcOrd="0" destOrd="2" presId="urn:microsoft.com/office/officeart/2005/8/layout/vList2"/>
    <dgm:cxn modelId="{C8CBACE1-4338-42C3-B746-0715C944260D}" type="presOf" srcId="{B1E3A1CD-28DD-4A00-AEF6-9F80045C90ED}" destId="{88D15091-7B54-41A2-AF20-F34B4610A56A}" srcOrd="0" destOrd="0" presId="urn:microsoft.com/office/officeart/2005/8/layout/vList2"/>
    <dgm:cxn modelId="{970C938B-73E7-4FBB-A2DF-2D1BBF2B4B25}" type="presParOf" srcId="{D3783FA4-7A95-4C0C-9E13-EF6D85125BF0}" destId="{E86A30E5-E60A-4F26-9A0E-3F535E7B3FB7}" srcOrd="0" destOrd="0" presId="urn:microsoft.com/office/officeart/2005/8/layout/vList2"/>
    <dgm:cxn modelId="{76576F11-4DBE-4C56-BC92-950069B34BB5}" type="presParOf" srcId="{D3783FA4-7A95-4C0C-9E13-EF6D85125BF0}" destId="{88D15091-7B54-41A2-AF20-F34B4610A56A}"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0FEBB8-AF1B-428D-8E03-3EA4F08850AB}">
      <dsp:nvSpPr>
        <dsp:cNvPr id="0" name=""/>
        <dsp:cNvSpPr/>
      </dsp:nvSpPr>
      <dsp:spPr>
        <a:xfrm>
          <a:off x="0" y="2197"/>
          <a:ext cx="5018677" cy="105035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4F82B0-3BF4-47F4-9148-6F01D0DE26B7}">
      <dsp:nvSpPr>
        <dsp:cNvPr id="0" name=""/>
        <dsp:cNvSpPr/>
      </dsp:nvSpPr>
      <dsp:spPr>
        <a:xfrm>
          <a:off x="317731" y="238526"/>
          <a:ext cx="578257" cy="57769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C813850-4C13-401A-8082-72452B09B44D}">
      <dsp:nvSpPr>
        <dsp:cNvPr id="0" name=""/>
        <dsp:cNvSpPr/>
      </dsp:nvSpPr>
      <dsp:spPr>
        <a:xfrm>
          <a:off x="1213719" y="2197"/>
          <a:ext cx="3676359" cy="10513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271" tIns="111271" rIns="111271" bIns="111271" numCol="1" spcCol="1270" anchor="ctr" anchorCtr="0">
          <a:noAutofit/>
        </a:bodyPr>
        <a:lstStyle/>
        <a:p>
          <a:pPr marL="0" lvl="0" indent="0" algn="l" defTabSz="711200">
            <a:lnSpc>
              <a:spcPct val="100000"/>
            </a:lnSpc>
            <a:spcBef>
              <a:spcPct val="0"/>
            </a:spcBef>
            <a:spcAft>
              <a:spcPct val="35000"/>
            </a:spcAft>
            <a:buNone/>
          </a:pPr>
          <a:r>
            <a:rPr lang="en-GB" sz="1600" b="0" i="0" kern="1200" dirty="0"/>
            <a:t>There isn’t one type of critical criminology so its more accurate to refer to them as critical criminology theories.</a:t>
          </a:r>
          <a:endParaRPr lang="en-US" sz="1600" kern="1200" dirty="0"/>
        </a:p>
      </dsp:txBody>
      <dsp:txXfrm>
        <a:off x="1213719" y="2197"/>
        <a:ext cx="3676359" cy="1051377"/>
      </dsp:txXfrm>
    </dsp:sp>
    <dsp:sp modelId="{ACE82BB6-2D29-4FE8-BAB7-93E11627D014}">
      <dsp:nvSpPr>
        <dsp:cNvPr id="0" name=""/>
        <dsp:cNvSpPr/>
      </dsp:nvSpPr>
      <dsp:spPr>
        <a:xfrm>
          <a:off x="0" y="1274917"/>
          <a:ext cx="5018677" cy="105035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F2EE61-E8EE-4FBA-A1C4-AE958ED21107}">
      <dsp:nvSpPr>
        <dsp:cNvPr id="0" name=""/>
        <dsp:cNvSpPr/>
      </dsp:nvSpPr>
      <dsp:spPr>
        <a:xfrm>
          <a:off x="317731" y="1511246"/>
          <a:ext cx="578257" cy="57769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A26974-A206-4F5F-A364-1DEB6C618EF9}">
      <dsp:nvSpPr>
        <dsp:cNvPr id="0" name=""/>
        <dsp:cNvSpPr/>
      </dsp:nvSpPr>
      <dsp:spPr>
        <a:xfrm>
          <a:off x="1213719" y="1274917"/>
          <a:ext cx="3676359" cy="10513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271" tIns="111271" rIns="111271" bIns="111271" numCol="1" spcCol="1270" anchor="ctr" anchorCtr="0">
          <a:noAutofit/>
        </a:bodyPr>
        <a:lstStyle/>
        <a:p>
          <a:pPr marL="0" lvl="0" indent="0" algn="l" defTabSz="711200">
            <a:lnSpc>
              <a:spcPct val="100000"/>
            </a:lnSpc>
            <a:spcBef>
              <a:spcPct val="0"/>
            </a:spcBef>
            <a:spcAft>
              <a:spcPct val="35000"/>
            </a:spcAft>
            <a:buNone/>
          </a:pPr>
          <a:r>
            <a:rPr lang="en-GB" sz="1600" b="0" i="0" kern="1200" dirty="0"/>
            <a:t>Critical criminological theories developed due to criticisms surrounding classicism and positivism. </a:t>
          </a:r>
          <a:endParaRPr lang="en-US" sz="1600" kern="1200" dirty="0"/>
        </a:p>
      </dsp:txBody>
      <dsp:txXfrm>
        <a:off x="1213719" y="1274917"/>
        <a:ext cx="3676359" cy="1051377"/>
      </dsp:txXfrm>
    </dsp:sp>
    <dsp:sp modelId="{6F309E3B-C620-4622-9539-39E144431373}">
      <dsp:nvSpPr>
        <dsp:cNvPr id="0" name=""/>
        <dsp:cNvSpPr/>
      </dsp:nvSpPr>
      <dsp:spPr>
        <a:xfrm>
          <a:off x="0" y="2547637"/>
          <a:ext cx="5018677" cy="105035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91EAEF-FD7C-44E3-B3BB-18271DFE5A23}">
      <dsp:nvSpPr>
        <dsp:cNvPr id="0" name=""/>
        <dsp:cNvSpPr/>
      </dsp:nvSpPr>
      <dsp:spPr>
        <a:xfrm>
          <a:off x="317731" y="2783966"/>
          <a:ext cx="578257" cy="57769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1868F6-B106-4BC9-B9B1-FAF3818243A5}">
      <dsp:nvSpPr>
        <dsp:cNvPr id="0" name=""/>
        <dsp:cNvSpPr/>
      </dsp:nvSpPr>
      <dsp:spPr>
        <a:xfrm>
          <a:off x="1213719" y="2547637"/>
          <a:ext cx="3676359" cy="10513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271" tIns="111271" rIns="111271" bIns="111271" numCol="1" spcCol="1270" anchor="ctr" anchorCtr="0">
          <a:noAutofit/>
        </a:bodyPr>
        <a:lstStyle/>
        <a:p>
          <a:pPr marL="0" lvl="0" indent="0" algn="l" defTabSz="711200">
            <a:lnSpc>
              <a:spcPct val="100000"/>
            </a:lnSpc>
            <a:spcBef>
              <a:spcPct val="0"/>
            </a:spcBef>
            <a:spcAft>
              <a:spcPct val="35000"/>
            </a:spcAft>
            <a:buNone/>
          </a:pPr>
          <a:r>
            <a:rPr lang="en-GB" sz="1600" b="0" i="0" kern="1200" dirty="0"/>
            <a:t>Challenges positivist ideas around determinism, scientism and rehabilitation.</a:t>
          </a:r>
          <a:endParaRPr lang="en-US" sz="1600" kern="1200" dirty="0"/>
        </a:p>
      </dsp:txBody>
      <dsp:txXfrm>
        <a:off x="1213719" y="2547637"/>
        <a:ext cx="3676359" cy="105137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6A30E5-E60A-4F26-9A0E-3F535E7B3FB7}">
      <dsp:nvSpPr>
        <dsp:cNvPr id="0" name=""/>
        <dsp:cNvSpPr/>
      </dsp:nvSpPr>
      <dsp:spPr>
        <a:xfrm>
          <a:off x="0" y="113465"/>
          <a:ext cx="5152069" cy="14905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1" i="0" u="sng" kern="1200" dirty="0"/>
            <a:t>The power of some groups to criminalise and decriminalise behaviour</a:t>
          </a:r>
          <a:endParaRPr lang="en-US" sz="2600" kern="1200" dirty="0"/>
        </a:p>
      </dsp:txBody>
      <dsp:txXfrm>
        <a:off x="72764" y="186229"/>
        <a:ext cx="5006541" cy="1345052"/>
      </dsp:txXfrm>
    </dsp:sp>
    <dsp:sp modelId="{88D15091-7B54-41A2-AF20-F34B4610A56A}">
      <dsp:nvSpPr>
        <dsp:cNvPr id="0" name=""/>
        <dsp:cNvSpPr/>
      </dsp:nvSpPr>
      <dsp:spPr>
        <a:xfrm>
          <a:off x="0" y="1604045"/>
          <a:ext cx="5152069" cy="1883700"/>
        </a:xfrm>
        <a:prstGeom prst="rect">
          <a:avLst/>
        </a:prstGeom>
        <a:solidFill>
          <a:schemeClr val="bg2"/>
        </a:solidFill>
        <a:ln>
          <a:noFill/>
        </a:ln>
        <a:effectLst/>
      </dsp:spPr>
      <dsp:style>
        <a:lnRef idx="0">
          <a:scrgbClr r="0" g="0" b="0"/>
        </a:lnRef>
        <a:fillRef idx="0">
          <a:scrgbClr r="0" g="0" b="0"/>
        </a:fillRef>
        <a:effectRef idx="0">
          <a:scrgbClr r="0" g="0" b="0"/>
        </a:effectRef>
        <a:fontRef idx="minor"/>
      </dsp:style>
      <dsp:txBody>
        <a:bodyPr spcFirstLastPara="0" vert="horz" wrap="square" lIns="163578" tIns="33020" rIns="184912" bIns="33020" numCol="1" spcCol="1270" anchor="t" anchorCtr="0">
          <a:noAutofit/>
        </a:bodyPr>
        <a:lstStyle/>
        <a:p>
          <a:pPr marL="228600" lvl="1" indent="-228600" algn="l" defTabSz="889000">
            <a:lnSpc>
              <a:spcPct val="90000"/>
            </a:lnSpc>
            <a:spcBef>
              <a:spcPct val="0"/>
            </a:spcBef>
            <a:spcAft>
              <a:spcPct val="20000"/>
            </a:spcAft>
            <a:buChar char="•"/>
          </a:pPr>
          <a:r>
            <a:rPr lang="en-GB" sz="2000" b="0" i="0" kern="1200"/>
            <a:t>The powerful have the authority to define what counts as ‘crime’.</a:t>
          </a:r>
          <a:endParaRPr lang="en-US" sz="2000" kern="1200"/>
        </a:p>
        <a:p>
          <a:pPr marL="228600" lvl="1" indent="-228600" algn="l" defTabSz="889000">
            <a:lnSpc>
              <a:spcPct val="90000"/>
            </a:lnSpc>
            <a:spcBef>
              <a:spcPct val="0"/>
            </a:spcBef>
            <a:spcAft>
              <a:spcPct val="20000"/>
            </a:spcAft>
            <a:buChar char="•"/>
          </a:pPr>
          <a:r>
            <a:rPr lang="en-GB" sz="2000" b="0" i="0" kern="1200" dirty="0"/>
            <a:t>The behaviour of the powerless is sometimes defined as criminal</a:t>
          </a:r>
          <a:endParaRPr lang="en-US" sz="2000" kern="1200" dirty="0"/>
        </a:p>
        <a:p>
          <a:pPr marL="228600" lvl="1" indent="-228600" algn="l" defTabSz="889000">
            <a:lnSpc>
              <a:spcPct val="90000"/>
            </a:lnSpc>
            <a:spcBef>
              <a:spcPct val="0"/>
            </a:spcBef>
            <a:spcAft>
              <a:spcPct val="20000"/>
            </a:spcAft>
            <a:buChar char="•"/>
          </a:pPr>
          <a:r>
            <a:rPr lang="en-GB" sz="2000" b="0" i="0" kern="1200" dirty="0" err="1"/>
            <a:t>E.g</a:t>
          </a:r>
          <a:r>
            <a:rPr lang="en-GB" sz="2000" b="0" i="0" kern="1200" dirty="0"/>
            <a:t> Homeless and starving child would have previously been hung for stealing</a:t>
          </a:r>
          <a:endParaRPr lang="en-US" sz="2000" kern="1200" dirty="0"/>
        </a:p>
      </dsp:txBody>
      <dsp:txXfrm>
        <a:off x="0" y="1604045"/>
        <a:ext cx="5152069" cy="188370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D82D155-CA69-4FCB-89C3-25EAE8E47E7E}" type="datetimeFigureOut">
              <a:rPr lang="en-GB" smtClean="0"/>
              <a:t>01/10/2026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446C621-9642-4185-89BC-7B88BAB91C09}" type="slidenum">
              <a:rPr lang="en-GB" smtClean="0"/>
              <a:t>‹#›</a:t>
            </a:fld>
            <a:endParaRPr lang="en-GB"/>
          </a:p>
        </p:txBody>
      </p:sp>
    </p:spTree>
    <p:extLst>
      <p:ext uri="{BB962C8B-B14F-4D97-AF65-F5344CB8AC3E}">
        <p14:creationId xmlns:p14="http://schemas.microsoft.com/office/powerpoint/2010/main" val="29655975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bing.com/videos/riverview/relatedvideo?q=justification+of+george+floyd+killing+by+trump&amp;&amp;mid=F4982317C3AA04D2FC19F4982317C3AA04D2FC19&amp;churl=https%3a%2f%2fwww.youtube.com%2fchannel%2fUCXIJgqnII2ZOINSWNOGFThA&amp;FORM=VRDGAR"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446C621-9642-4185-89BC-7B88BAB91C09}" type="slidenum">
              <a:rPr lang="en-GB" smtClean="0"/>
              <a:t>2</a:t>
            </a:fld>
            <a:endParaRPr lang="en-GB"/>
          </a:p>
        </p:txBody>
      </p:sp>
    </p:spTree>
    <p:extLst>
      <p:ext uri="{BB962C8B-B14F-4D97-AF65-F5344CB8AC3E}">
        <p14:creationId xmlns:p14="http://schemas.microsoft.com/office/powerpoint/2010/main" val="32803363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446C621-9642-4185-89BC-7B88BAB91C09}" type="slidenum">
              <a:rPr lang="en-GB" smtClean="0"/>
              <a:t>3</a:t>
            </a:fld>
            <a:endParaRPr lang="en-GB"/>
          </a:p>
        </p:txBody>
      </p:sp>
    </p:spTree>
    <p:extLst>
      <p:ext uri="{BB962C8B-B14F-4D97-AF65-F5344CB8AC3E}">
        <p14:creationId xmlns:p14="http://schemas.microsoft.com/office/powerpoint/2010/main" val="12789706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446C621-9642-4185-89BC-7B88BAB91C09}" type="slidenum">
              <a:rPr lang="en-GB" smtClean="0"/>
              <a:t>4</a:t>
            </a:fld>
            <a:endParaRPr lang="en-GB"/>
          </a:p>
        </p:txBody>
      </p:sp>
    </p:spTree>
    <p:extLst>
      <p:ext uri="{BB962C8B-B14F-4D97-AF65-F5344CB8AC3E}">
        <p14:creationId xmlns:p14="http://schemas.microsoft.com/office/powerpoint/2010/main" val="5904176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Bing Videos</a:t>
            </a:r>
            <a:endParaRPr lang="en-GB" dirty="0"/>
          </a:p>
          <a:p>
            <a:endParaRPr lang="en-GB" dirty="0"/>
          </a:p>
          <a:p>
            <a:r>
              <a:rPr lang="en-GB" dirty="0"/>
              <a:t>https://www.youtube.com/live/XjeSKXhXlcQ?si=ani3SnKUayGm9Qz9</a:t>
            </a:r>
          </a:p>
          <a:p>
            <a:endParaRPr lang="en-GB" dirty="0"/>
          </a:p>
          <a:p>
            <a:endParaRPr lang="en-GB" dirty="0"/>
          </a:p>
        </p:txBody>
      </p:sp>
      <p:sp>
        <p:nvSpPr>
          <p:cNvPr id="4" name="Slide Number Placeholder 3"/>
          <p:cNvSpPr>
            <a:spLocks noGrp="1"/>
          </p:cNvSpPr>
          <p:nvPr>
            <p:ph type="sldNum" sz="quarter" idx="5"/>
          </p:nvPr>
        </p:nvSpPr>
        <p:spPr/>
        <p:txBody>
          <a:bodyPr/>
          <a:lstStyle/>
          <a:p>
            <a:fld id="{1446C621-9642-4185-89BC-7B88BAB91C09}" type="slidenum">
              <a:rPr lang="en-GB" smtClean="0"/>
              <a:t>5</a:t>
            </a:fld>
            <a:endParaRPr lang="en-GB"/>
          </a:p>
        </p:txBody>
      </p:sp>
    </p:spTree>
    <p:extLst>
      <p:ext uri="{BB962C8B-B14F-4D97-AF65-F5344CB8AC3E}">
        <p14:creationId xmlns:p14="http://schemas.microsoft.com/office/powerpoint/2010/main" val="11797166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446C621-9642-4185-89BC-7B88BAB91C09}" type="slidenum">
              <a:rPr lang="en-GB" smtClean="0"/>
              <a:t>6</a:t>
            </a:fld>
            <a:endParaRPr lang="en-GB"/>
          </a:p>
        </p:txBody>
      </p:sp>
    </p:spTree>
    <p:extLst>
      <p:ext uri="{BB962C8B-B14F-4D97-AF65-F5344CB8AC3E}">
        <p14:creationId xmlns:p14="http://schemas.microsoft.com/office/powerpoint/2010/main" val="41511220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446C621-9642-4185-89BC-7B88BAB91C09}" type="slidenum">
              <a:rPr lang="en-GB" smtClean="0"/>
              <a:t>7</a:t>
            </a:fld>
            <a:endParaRPr lang="en-GB"/>
          </a:p>
        </p:txBody>
      </p:sp>
    </p:spTree>
    <p:extLst>
      <p:ext uri="{BB962C8B-B14F-4D97-AF65-F5344CB8AC3E}">
        <p14:creationId xmlns:p14="http://schemas.microsoft.com/office/powerpoint/2010/main" val="34826051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446C621-9642-4185-89BC-7B88BAB91C09}" type="slidenum">
              <a:rPr lang="en-GB" smtClean="0"/>
              <a:t>8</a:t>
            </a:fld>
            <a:endParaRPr lang="en-GB"/>
          </a:p>
        </p:txBody>
      </p:sp>
    </p:spTree>
    <p:extLst>
      <p:ext uri="{BB962C8B-B14F-4D97-AF65-F5344CB8AC3E}">
        <p14:creationId xmlns:p14="http://schemas.microsoft.com/office/powerpoint/2010/main" val="2407658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446C621-9642-4185-89BC-7B88BAB91C09}" type="slidenum">
              <a:rPr lang="en-GB" smtClean="0"/>
              <a:t>9</a:t>
            </a:fld>
            <a:endParaRPr lang="en-GB"/>
          </a:p>
        </p:txBody>
      </p:sp>
    </p:spTree>
    <p:extLst>
      <p:ext uri="{BB962C8B-B14F-4D97-AF65-F5344CB8AC3E}">
        <p14:creationId xmlns:p14="http://schemas.microsoft.com/office/powerpoint/2010/main" val="12481398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446C621-9642-4185-89BC-7B88BAB91C09}" type="slidenum">
              <a:rPr lang="en-GB" smtClean="0"/>
              <a:t>10</a:t>
            </a:fld>
            <a:endParaRPr lang="en-GB"/>
          </a:p>
        </p:txBody>
      </p:sp>
    </p:spTree>
    <p:extLst>
      <p:ext uri="{BB962C8B-B14F-4D97-AF65-F5344CB8AC3E}">
        <p14:creationId xmlns:p14="http://schemas.microsoft.com/office/powerpoint/2010/main" val="25381263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June 29</a:t>
            </a:r>
            <a:r>
              <a:rPr lang="en-GB" baseline="30000" dirty="0"/>
              <a:t>th 1969</a:t>
            </a:r>
            <a:r>
              <a:rPr lang="en-GB" dirty="0"/>
              <a:t> Stonewall Inn Manhattan – ignited the gay rights movement</a:t>
            </a:r>
          </a:p>
        </p:txBody>
      </p:sp>
      <p:sp>
        <p:nvSpPr>
          <p:cNvPr id="4" name="Slide Number Placeholder 3"/>
          <p:cNvSpPr>
            <a:spLocks noGrp="1"/>
          </p:cNvSpPr>
          <p:nvPr>
            <p:ph type="sldNum" sz="quarter" idx="5"/>
          </p:nvPr>
        </p:nvSpPr>
        <p:spPr/>
        <p:txBody>
          <a:bodyPr/>
          <a:lstStyle/>
          <a:p>
            <a:fld id="{1446C621-9642-4185-89BC-7B88BAB91C09}" type="slidenum">
              <a:rPr lang="en-GB" smtClean="0"/>
              <a:t>11</a:t>
            </a:fld>
            <a:endParaRPr lang="en-GB"/>
          </a:p>
        </p:txBody>
      </p:sp>
    </p:spTree>
    <p:extLst>
      <p:ext uri="{BB962C8B-B14F-4D97-AF65-F5344CB8AC3E}">
        <p14:creationId xmlns:p14="http://schemas.microsoft.com/office/powerpoint/2010/main" val="108653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1446C621-9642-4185-89BC-7B88BAB91C09}" type="slidenum">
              <a:rPr lang="en-GB" smtClean="0"/>
              <a:t>12</a:t>
            </a:fld>
            <a:endParaRPr lang="en-GB"/>
          </a:p>
        </p:txBody>
      </p:sp>
    </p:spTree>
    <p:extLst>
      <p:ext uri="{BB962C8B-B14F-4D97-AF65-F5344CB8AC3E}">
        <p14:creationId xmlns:p14="http://schemas.microsoft.com/office/powerpoint/2010/main" val="428327067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446C621-9642-4185-89BC-7B88BAB91C09}" type="slidenum">
              <a:rPr lang="en-GB" smtClean="0"/>
              <a:t>13</a:t>
            </a:fld>
            <a:endParaRPr lang="en-GB"/>
          </a:p>
        </p:txBody>
      </p:sp>
    </p:spTree>
    <p:extLst>
      <p:ext uri="{BB962C8B-B14F-4D97-AF65-F5344CB8AC3E}">
        <p14:creationId xmlns:p14="http://schemas.microsoft.com/office/powerpoint/2010/main" val="417308325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446C621-9642-4185-89BC-7B88BAB91C09}" type="slidenum">
              <a:rPr lang="en-GB" smtClean="0"/>
              <a:t>14</a:t>
            </a:fld>
            <a:endParaRPr lang="en-GB"/>
          </a:p>
        </p:txBody>
      </p:sp>
    </p:spTree>
    <p:extLst>
      <p:ext uri="{BB962C8B-B14F-4D97-AF65-F5344CB8AC3E}">
        <p14:creationId xmlns:p14="http://schemas.microsoft.com/office/powerpoint/2010/main" val="334611208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446C621-9642-4185-89BC-7B88BAB91C09}" type="slidenum">
              <a:rPr lang="en-GB" smtClean="0"/>
              <a:t>15</a:t>
            </a:fld>
            <a:endParaRPr lang="en-GB"/>
          </a:p>
        </p:txBody>
      </p:sp>
    </p:spTree>
    <p:extLst>
      <p:ext uri="{BB962C8B-B14F-4D97-AF65-F5344CB8AC3E}">
        <p14:creationId xmlns:p14="http://schemas.microsoft.com/office/powerpoint/2010/main" val="59322818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446C621-9642-4185-89BC-7B88BAB91C09}" type="slidenum">
              <a:rPr lang="en-GB" smtClean="0"/>
              <a:t>16</a:t>
            </a:fld>
            <a:endParaRPr lang="en-GB"/>
          </a:p>
        </p:txBody>
      </p:sp>
    </p:spTree>
    <p:extLst>
      <p:ext uri="{BB962C8B-B14F-4D97-AF65-F5344CB8AC3E}">
        <p14:creationId xmlns:p14="http://schemas.microsoft.com/office/powerpoint/2010/main" val="227004053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446C621-9642-4185-89BC-7B88BAB91C09}" type="slidenum">
              <a:rPr lang="en-GB" smtClean="0"/>
              <a:t>17</a:t>
            </a:fld>
            <a:endParaRPr lang="en-GB"/>
          </a:p>
        </p:txBody>
      </p:sp>
    </p:spTree>
    <p:extLst>
      <p:ext uri="{BB962C8B-B14F-4D97-AF65-F5344CB8AC3E}">
        <p14:creationId xmlns:p14="http://schemas.microsoft.com/office/powerpoint/2010/main" val="17353162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446C621-9642-4185-89BC-7B88BAB91C09}" type="slidenum">
              <a:rPr lang="en-GB" smtClean="0"/>
              <a:t>18</a:t>
            </a:fld>
            <a:endParaRPr lang="en-GB"/>
          </a:p>
        </p:txBody>
      </p:sp>
    </p:spTree>
    <p:extLst>
      <p:ext uri="{BB962C8B-B14F-4D97-AF65-F5344CB8AC3E}">
        <p14:creationId xmlns:p14="http://schemas.microsoft.com/office/powerpoint/2010/main" val="88207433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r>
              <a:rPr lang="en-GB" dirty="0"/>
              <a:t>STATE CRIME</a:t>
            </a:r>
          </a:p>
          <a:p>
            <a:r>
              <a:rPr lang="en-GB" dirty="0"/>
              <a:t>FEMINIST PERSPECTIVES</a:t>
            </a:r>
          </a:p>
          <a:p>
            <a:r>
              <a:rPr lang="en-GB" dirty="0"/>
              <a:t>CULTURAL CRIMINOLOGY</a:t>
            </a:r>
          </a:p>
          <a:p>
            <a:r>
              <a:rPr lang="en-GB" dirty="0"/>
              <a:t>CONVICT CRIMINOLOGY</a:t>
            </a:r>
          </a:p>
          <a:p>
            <a:endParaRPr lang="en-GB" dirty="0"/>
          </a:p>
          <a:p>
            <a:r>
              <a:rPr lang="en-GB" dirty="0"/>
              <a:t>*</a:t>
            </a:r>
            <a:r>
              <a:rPr lang="en-GB" b="1" dirty="0"/>
              <a:t>CREATE A 5 MINUTE PRESENTATION TO BE PEER REVIEWED*</a:t>
            </a:r>
          </a:p>
        </p:txBody>
      </p:sp>
      <p:sp>
        <p:nvSpPr>
          <p:cNvPr id="4" name="Slide Number Placeholder 3"/>
          <p:cNvSpPr>
            <a:spLocks noGrp="1"/>
          </p:cNvSpPr>
          <p:nvPr>
            <p:ph type="sldNum" sz="quarter" idx="5"/>
          </p:nvPr>
        </p:nvSpPr>
        <p:spPr/>
        <p:txBody>
          <a:bodyPr/>
          <a:lstStyle/>
          <a:p>
            <a:fld id="{1446C621-9642-4185-89BC-7B88BAB91C09}" type="slidenum">
              <a:rPr lang="en-GB" smtClean="0"/>
              <a:t>19</a:t>
            </a:fld>
            <a:endParaRPr lang="en-GB"/>
          </a:p>
        </p:txBody>
      </p:sp>
    </p:spTree>
    <p:extLst>
      <p:ext uri="{BB962C8B-B14F-4D97-AF65-F5344CB8AC3E}">
        <p14:creationId xmlns:p14="http://schemas.microsoft.com/office/powerpoint/2010/main" val="392926248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446C621-9642-4185-89BC-7B88BAB91C09}" type="slidenum">
              <a:rPr lang="en-GB" smtClean="0"/>
              <a:t>20</a:t>
            </a:fld>
            <a:endParaRPr lang="en-GB"/>
          </a:p>
        </p:txBody>
      </p:sp>
    </p:spTree>
    <p:extLst>
      <p:ext uri="{BB962C8B-B14F-4D97-AF65-F5344CB8AC3E}">
        <p14:creationId xmlns:p14="http://schemas.microsoft.com/office/powerpoint/2010/main" val="93233509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446C621-9642-4185-89BC-7B88BAB91C09}" type="slidenum">
              <a:rPr lang="en-GB" smtClean="0"/>
              <a:t>21</a:t>
            </a:fld>
            <a:endParaRPr lang="en-GB"/>
          </a:p>
        </p:txBody>
      </p:sp>
    </p:spTree>
    <p:extLst>
      <p:ext uri="{BB962C8B-B14F-4D97-AF65-F5344CB8AC3E}">
        <p14:creationId xmlns:p14="http://schemas.microsoft.com/office/powerpoint/2010/main" val="18329442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446C621-9642-4185-89BC-7B88BAB91C09}" type="slidenum">
              <a:rPr lang="en-GB" smtClean="0"/>
              <a:t>22</a:t>
            </a:fld>
            <a:endParaRPr lang="en-GB"/>
          </a:p>
        </p:txBody>
      </p:sp>
    </p:spTree>
    <p:extLst>
      <p:ext uri="{BB962C8B-B14F-4D97-AF65-F5344CB8AC3E}">
        <p14:creationId xmlns:p14="http://schemas.microsoft.com/office/powerpoint/2010/main" val="330162148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446C621-9642-4185-89BC-7B88BAB91C09}" type="slidenum">
              <a:rPr lang="en-GB" smtClean="0"/>
              <a:t>23</a:t>
            </a:fld>
            <a:endParaRPr lang="en-GB"/>
          </a:p>
        </p:txBody>
      </p:sp>
    </p:spTree>
    <p:extLst>
      <p:ext uri="{BB962C8B-B14F-4D97-AF65-F5344CB8AC3E}">
        <p14:creationId xmlns:p14="http://schemas.microsoft.com/office/powerpoint/2010/main" val="390560376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endParaRPr lang="en-GB" dirty="0"/>
          </a:p>
        </p:txBody>
      </p:sp>
      <p:sp>
        <p:nvSpPr>
          <p:cNvPr id="4" name="Slide Number Placeholder 3"/>
          <p:cNvSpPr>
            <a:spLocks noGrp="1"/>
          </p:cNvSpPr>
          <p:nvPr>
            <p:ph type="sldNum" sz="quarter" idx="5"/>
          </p:nvPr>
        </p:nvSpPr>
        <p:spPr/>
        <p:txBody>
          <a:bodyPr/>
          <a:lstStyle/>
          <a:p>
            <a:fld id="{1446C621-9642-4185-89BC-7B88BAB91C09}" type="slidenum">
              <a:rPr lang="en-GB" smtClean="0"/>
              <a:t>25</a:t>
            </a:fld>
            <a:endParaRPr lang="en-GB"/>
          </a:p>
        </p:txBody>
      </p:sp>
    </p:spTree>
    <p:extLst>
      <p:ext uri="{BB962C8B-B14F-4D97-AF65-F5344CB8AC3E}">
        <p14:creationId xmlns:p14="http://schemas.microsoft.com/office/powerpoint/2010/main" val="89915270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446C621-9642-4185-89BC-7B88BAB91C09}" type="slidenum">
              <a:rPr lang="en-GB" smtClean="0"/>
              <a:t>26</a:t>
            </a:fld>
            <a:endParaRPr lang="en-GB"/>
          </a:p>
        </p:txBody>
      </p:sp>
    </p:spTree>
    <p:extLst>
      <p:ext uri="{BB962C8B-B14F-4D97-AF65-F5344CB8AC3E}">
        <p14:creationId xmlns:p14="http://schemas.microsoft.com/office/powerpoint/2010/main" val="204183713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446C621-9642-4185-89BC-7B88BAB91C09}" type="slidenum">
              <a:rPr lang="en-GB" smtClean="0"/>
              <a:t>27</a:t>
            </a:fld>
            <a:endParaRPr lang="en-GB"/>
          </a:p>
        </p:txBody>
      </p:sp>
    </p:spTree>
    <p:extLst>
      <p:ext uri="{BB962C8B-B14F-4D97-AF65-F5344CB8AC3E}">
        <p14:creationId xmlns:p14="http://schemas.microsoft.com/office/powerpoint/2010/main" val="157094494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446C621-9642-4185-89BC-7B88BAB91C09}" type="slidenum">
              <a:rPr lang="en-GB" smtClean="0"/>
              <a:t>28</a:t>
            </a:fld>
            <a:endParaRPr lang="en-GB"/>
          </a:p>
        </p:txBody>
      </p:sp>
    </p:spTree>
    <p:extLst>
      <p:ext uri="{BB962C8B-B14F-4D97-AF65-F5344CB8AC3E}">
        <p14:creationId xmlns:p14="http://schemas.microsoft.com/office/powerpoint/2010/main" val="10929943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43" name="Group 42">
            <a:extLst>
              <a:ext uri="{FF2B5EF4-FFF2-40B4-BE49-F238E27FC236}">
                <a16:creationId xmlns:a16="http://schemas.microsoft.com/office/drawing/2014/main" id="{EB46B8FB-F6A2-5F47-A6CD-A7E17E69270F}"/>
              </a:ext>
            </a:extLst>
          </p:cNvPr>
          <p:cNvGrpSpPr/>
          <p:nvPr/>
        </p:nvGrpSpPr>
        <p:grpSpPr>
          <a:xfrm>
            <a:off x="6201388" y="0"/>
            <a:ext cx="5990612" cy="6858001"/>
            <a:chOff x="6201388" y="0"/>
            <a:chExt cx="5990612" cy="6858001"/>
          </a:xfrm>
        </p:grpSpPr>
        <p:sp>
          <p:nvSpPr>
            <p:cNvPr id="45" name="Oval 44">
              <a:extLst>
                <a:ext uri="{FF2B5EF4-FFF2-40B4-BE49-F238E27FC236}">
                  <a16:creationId xmlns:a16="http://schemas.microsoft.com/office/drawing/2014/main" id="{419BDE93-3EC2-4E4D-BC0B-417378F49EDA}"/>
                </a:ext>
              </a:extLst>
            </p:cNvPr>
            <p:cNvSpPr/>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Freeform 46">
              <a:extLst>
                <a:ext uri="{FF2B5EF4-FFF2-40B4-BE49-F238E27FC236}">
                  <a16:creationId xmlns:a16="http://schemas.microsoft.com/office/drawing/2014/main" id="{FE21F82F-1EE5-8240-97F8-387DF0253FCE}"/>
                </a:ext>
              </a:extLst>
            </p:cNvPr>
            <p:cNvSpPr/>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9" name="Freeform 48">
              <a:extLst>
                <a:ext uri="{FF2B5EF4-FFF2-40B4-BE49-F238E27FC236}">
                  <a16:creationId xmlns:a16="http://schemas.microsoft.com/office/drawing/2014/main" id="{AE1903E3-6B5F-6B4C-9A1F-62628A050AEB}"/>
                </a:ext>
              </a:extLst>
            </p:cNvPr>
            <p:cNvSpPr/>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 name="Oval 50">
              <a:extLst>
                <a:ext uri="{FF2B5EF4-FFF2-40B4-BE49-F238E27FC236}">
                  <a16:creationId xmlns:a16="http://schemas.microsoft.com/office/drawing/2014/main" id="{F7C55863-3B37-0743-B001-1A970033FBA8}"/>
                </a:ext>
              </a:extLst>
            </p:cNvPr>
            <p:cNvSpPr/>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Oval 59">
              <a:extLst>
                <a:ext uri="{FF2B5EF4-FFF2-40B4-BE49-F238E27FC236}">
                  <a16:creationId xmlns:a16="http://schemas.microsoft.com/office/drawing/2014/main" id="{932B4C24-3A58-924C-B79A-D961EF7C2C48}"/>
                </a:ext>
              </a:extLst>
            </p:cNvPr>
            <p:cNvSpPr/>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Oval 62">
              <a:extLst>
                <a:ext uri="{FF2B5EF4-FFF2-40B4-BE49-F238E27FC236}">
                  <a16:creationId xmlns:a16="http://schemas.microsoft.com/office/drawing/2014/main" id="{21EF52E0-D2CF-544F-93A6-4D7B45A0483A}"/>
                </a:ext>
              </a:extLst>
            </p:cNvPr>
            <p:cNvSpPr/>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Freeform 63">
              <a:extLst>
                <a:ext uri="{FF2B5EF4-FFF2-40B4-BE49-F238E27FC236}">
                  <a16:creationId xmlns:a16="http://schemas.microsoft.com/office/drawing/2014/main" id="{6966CFE5-1C8C-2E4F-9B2D-A8438F5A5322}"/>
                </a:ext>
              </a:extLst>
            </p:cNvPr>
            <p:cNvSpPr/>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5" name="Freeform 64">
              <a:extLst>
                <a:ext uri="{FF2B5EF4-FFF2-40B4-BE49-F238E27FC236}">
                  <a16:creationId xmlns:a16="http://schemas.microsoft.com/office/drawing/2014/main" id="{9FD29EF3-A5B2-554A-A307-6BE1BCE8AF03}"/>
                </a:ext>
              </a:extLst>
            </p:cNvPr>
            <p:cNvSpPr/>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7" name="Oval 66">
              <a:extLst>
                <a:ext uri="{FF2B5EF4-FFF2-40B4-BE49-F238E27FC236}">
                  <a16:creationId xmlns:a16="http://schemas.microsoft.com/office/drawing/2014/main" id="{AC1ECAD8-0CF2-934D-AA1E-C108208CDE6F}"/>
                </a:ext>
              </a:extLst>
            </p:cNvPr>
            <p:cNvSpPr/>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Oval 67">
              <a:extLst>
                <a:ext uri="{FF2B5EF4-FFF2-40B4-BE49-F238E27FC236}">
                  <a16:creationId xmlns:a16="http://schemas.microsoft.com/office/drawing/2014/main" id="{DB14DED1-3A58-8C4D-902E-2A9F34043F61}"/>
                </a:ext>
              </a:extLst>
            </p:cNvPr>
            <p:cNvSpPr/>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Oval 68">
              <a:extLst>
                <a:ext uri="{FF2B5EF4-FFF2-40B4-BE49-F238E27FC236}">
                  <a16:creationId xmlns:a16="http://schemas.microsoft.com/office/drawing/2014/main" id="{65D65157-5719-0341-A807-A8956595FB4C}"/>
                </a:ext>
              </a:extLst>
            </p:cNvPr>
            <p:cNvSpPr/>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Oval 69">
              <a:extLst>
                <a:ext uri="{FF2B5EF4-FFF2-40B4-BE49-F238E27FC236}">
                  <a16:creationId xmlns:a16="http://schemas.microsoft.com/office/drawing/2014/main" id="{A7F23F74-B777-2A4C-8EF9-E798880D5942}"/>
                </a:ext>
              </a:extLst>
            </p:cNvPr>
            <p:cNvSpPr/>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70">
              <a:extLst>
                <a:ext uri="{FF2B5EF4-FFF2-40B4-BE49-F238E27FC236}">
                  <a16:creationId xmlns:a16="http://schemas.microsoft.com/office/drawing/2014/main" id="{E3B9A050-0AE1-1D4B-A2AC-6EEF64B106D9}"/>
                </a:ext>
              </a:extLst>
            </p:cNvPr>
            <p:cNvSpPr/>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2" name="Freeform 71">
              <a:extLst>
                <a:ext uri="{FF2B5EF4-FFF2-40B4-BE49-F238E27FC236}">
                  <a16:creationId xmlns:a16="http://schemas.microsoft.com/office/drawing/2014/main" id="{C424FE38-F803-8D47-BF56-1B18EC2B1F03}"/>
                </a:ext>
              </a:extLst>
            </p:cNvPr>
            <p:cNvSpPr/>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3" name="Oval 72">
              <a:extLst>
                <a:ext uri="{FF2B5EF4-FFF2-40B4-BE49-F238E27FC236}">
                  <a16:creationId xmlns:a16="http://schemas.microsoft.com/office/drawing/2014/main" id="{E37187F2-9212-0641-97D0-1ACD50B748A8}"/>
                </a:ext>
              </a:extLst>
            </p:cNvPr>
            <p:cNvSpPr/>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Oval 73">
              <a:extLst>
                <a:ext uri="{FF2B5EF4-FFF2-40B4-BE49-F238E27FC236}">
                  <a16:creationId xmlns:a16="http://schemas.microsoft.com/office/drawing/2014/main" id="{C760C651-2AC4-564E-BEAA-AB7FAFE7F79F}"/>
                </a:ext>
              </a:extLst>
            </p:cNvPr>
            <p:cNvSpPr/>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Oval 74">
              <a:extLst>
                <a:ext uri="{FF2B5EF4-FFF2-40B4-BE49-F238E27FC236}">
                  <a16:creationId xmlns:a16="http://schemas.microsoft.com/office/drawing/2014/main" id="{58B0A1B8-5BA3-3548-9511-B4904D05264B}"/>
                </a:ext>
              </a:extLst>
            </p:cNvPr>
            <p:cNvSpPr/>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Freeform 75">
              <a:extLst>
                <a:ext uri="{FF2B5EF4-FFF2-40B4-BE49-F238E27FC236}">
                  <a16:creationId xmlns:a16="http://schemas.microsoft.com/office/drawing/2014/main" id="{424CD779-EE9A-214D-9488-767327E373AA}"/>
                </a:ext>
              </a:extLst>
            </p:cNvPr>
            <p:cNvSpPr/>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7" name="Freeform 76">
              <a:extLst>
                <a:ext uri="{FF2B5EF4-FFF2-40B4-BE49-F238E27FC236}">
                  <a16:creationId xmlns:a16="http://schemas.microsoft.com/office/drawing/2014/main" id="{630D08C6-9EFB-8540-875F-2A55DED2AAE3}"/>
                </a:ext>
              </a:extLst>
            </p:cNvPr>
            <p:cNvSpPr/>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8" name="Freeform 77">
              <a:extLst>
                <a:ext uri="{FF2B5EF4-FFF2-40B4-BE49-F238E27FC236}">
                  <a16:creationId xmlns:a16="http://schemas.microsoft.com/office/drawing/2014/main" id="{D7E8DA86-1294-4641-9C52-6E153150641C}"/>
                </a:ext>
              </a:extLst>
            </p:cNvPr>
            <p:cNvSpPr/>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9" name="Freeform 78">
              <a:extLst>
                <a:ext uri="{FF2B5EF4-FFF2-40B4-BE49-F238E27FC236}">
                  <a16:creationId xmlns:a16="http://schemas.microsoft.com/office/drawing/2014/main" id="{011063C9-2A43-3348-A018-F27FACAA778D}"/>
                </a:ext>
              </a:extLst>
            </p:cNvPr>
            <p:cNvSpPr/>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0" name="Freeform 79">
              <a:extLst>
                <a:ext uri="{FF2B5EF4-FFF2-40B4-BE49-F238E27FC236}">
                  <a16:creationId xmlns:a16="http://schemas.microsoft.com/office/drawing/2014/main" id="{EE85C7DE-D965-244F-BD95-3A05FF4AAC61}"/>
                </a:ext>
              </a:extLst>
            </p:cNvPr>
            <p:cNvSpPr/>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1" name="Freeform 80">
              <a:extLst>
                <a:ext uri="{FF2B5EF4-FFF2-40B4-BE49-F238E27FC236}">
                  <a16:creationId xmlns:a16="http://schemas.microsoft.com/office/drawing/2014/main" id="{315A1389-149A-3342-A863-637D42FDB28D}"/>
                </a:ext>
              </a:extLst>
            </p:cNvPr>
            <p:cNvSpPr/>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2" name="Freeform 81">
              <a:extLst>
                <a:ext uri="{FF2B5EF4-FFF2-40B4-BE49-F238E27FC236}">
                  <a16:creationId xmlns:a16="http://schemas.microsoft.com/office/drawing/2014/main" id="{B149CC6F-B6C6-BE46-B451-1BF7D47A8936}"/>
                </a:ext>
              </a:extLst>
            </p:cNvPr>
            <p:cNvSpPr/>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CDAB39E9-6F50-3F4B-9DDB-FC0E0CA993A6}"/>
              </a:ext>
            </a:extLst>
          </p:cNvPr>
          <p:cNvSpPr>
            <a:spLocks noGrp="1"/>
          </p:cNvSpPr>
          <p:nvPr>
            <p:ph type="ctrTitle"/>
          </p:nvPr>
        </p:nvSpPr>
        <p:spPr>
          <a:xfrm>
            <a:off x="565150" y="768334"/>
            <a:ext cx="5066001" cy="2866405"/>
          </a:xfrm>
        </p:spPr>
        <p:txBody>
          <a:bodyPr anchor="t"/>
          <a:lstStyle>
            <a:lvl1pPr algn="l">
              <a:defRPr sz="6000"/>
            </a:lvl1pPr>
          </a:lstStyle>
          <a:p>
            <a:r>
              <a:rPr lang="en-US" dirty="0"/>
              <a:t>Click to edit Master title style</a:t>
            </a:r>
          </a:p>
        </p:txBody>
      </p:sp>
      <p:sp>
        <p:nvSpPr>
          <p:cNvPr id="3" name="Subtitle 2">
            <a:extLst>
              <a:ext uri="{FF2B5EF4-FFF2-40B4-BE49-F238E27FC236}">
                <a16:creationId xmlns:a16="http://schemas.microsoft.com/office/drawing/2014/main" id="{A6B2C33E-E9A6-304D-BBCB-97AD0B213CE0}"/>
              </a:ext>
            </a:extLst>
          </p:cNvPr>
          <p:cNvSpPr>
            <a:spLocks noGrp="1"/>
          </p:cNvSpPr>
          <p:nvPr>
            <p:ph type="subTitle" idx="1"/>
          </p:nvPr>
        </p:nvSpPr>
        <p:spPr>
          <a:xfrm>
            <a:off x="565150" y="4283239"/>
            <a:ext cx="5066001" cy="1475177"/>
          </a:xfrm>
        </p:spPr>
        <p:txBody>
          <a:bodyPr anchor="b"/>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C29C75C4-E533-BE48-B528-D1A278BC39A3}"/>
              </a:ext>
            </a:extLst>
          </p:cNvPr>
          <p:cNvSpPr>
            <a:spLocks noGrp="1"/>
          </p:cNvSpPr>
          <p:nvPr>
            <p:ph type="dt" sz="half" idx="10"/>
          </p:nvPr>
        </p:nvSpPr>
        <p:spPr>
          <a:xfrm>
            <a:off x="566928" y="457200"/>
            <a:ext cx="3608205" cy="365125"/>
          </a:xfrm>
        </p:spPr>
        <p:txBody>
          <a:bodyPr/>
          <a:lstStyle>
            <a:lvl1pPr algn="l">
              <a:defRPr/>
            </a:lvl1pPr>
          </a:lstStyle>
          <a:p>
            <a:pPr algn="l"/>
            <a:fld id="{A5B0A250-5CC0-1746-B209-08E8B0DAE6AF}" type="datetimeFigureOut">
              <a:rPr lang="en-US" smtClean="0"/>
              <a:pPr algn="l"/>
              <a:t>10/1/2026</a:t>
            </a:fld>
            <a:endParaRPr lang="en-US" dirty="0"/>
          </a:p>
        </p:txBody>
      </p:sp>
      <p:sp>
        <p:nvSpPr>
          <p:cNvPr id="5" name="Footer Placeholder 4">
            <a:extLst>
              <a:ext uri="{FF2B5EF4-FFF2-40B4-BE49-F238E27FC236}">
                <a16:creationId xmlns:a16="http://schemas.microsoft.com/office/drawing/2014/main" id="{8F09BA8A-EF83-434D-A90E-0805D1104A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FCFDDE0-90B9-AD4E-B0EB-E7464FA9CDF2}"/>
              </a:ext>
            </a:extLst>
          </p:cNvPr>
          <p:cNvSpPr>
            <a:spLocks noGrp="1"/>
          </p:cNvSpPr>
          <p:nvPr>
            <p:ph type="sldNum" sz="quarter" idx="12"/>
          </p:nvPr>
        </p:nvSpPr>
        <p:spPr>
          <a:xfrm>
            <a:off x="4817335" y="6141085"/>
            <a:ext cx="813816" cy="365125"/>
          </a:xfrm>
        </p:spPr>
        <p:txBody>
          <a:bodyPr/>
          <a:lstStyle/>
          <a:p>
            <a:fld id="{49ABCAEC-7D34-E549-A96E-FCEDAADBE4B0}" type="slidenum">
              <a:rPr lang="en-US" smtClean="0"/>
              <a:t>‹#›</a:t>
            </a:fld>
            <a:endParaRPr lang="en-US" dirty="0"/>
          </a:p>
        </p:txBody>
      </p:sp>
      <p:cxnSp>
        <p:nvCxnSpPr>
          <p:cNvPr id="7" name="Straight Connector 6">
            <a:extLst>
              <a:ext uri="{FF2B5EF4-FFF2-40B4-BE49-F238E27FC236}">
                <a16:creationId xmlns:a16="http://schemas.microsoft.com/office/drawing/2014/main" id="{D33A3282-0389-C547-8CA6-7F3E7F27B34D}"/>
              </a:ext>
            </a:extLst>
          </p:cNvPr>
          <p:cNvCxnSpPr>
            <a:cxnSpLocks/>
          </p:cNvCxnSpPr>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4950899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F0CAFDA3-320A-C24D-A7A1-20C1267EC987}"/>
              </a:ext>
            </a:extLst>
          </p:cNvPr>
          <p:cNvGrpSpPr/>
          <p:nvPr/>
        </p:nvGrpSpPr>
        <p:grpSpPr>
          <a:xfrm>
            <a:off x="8928528" y="0"/>
            <a:ext cx="3263472" cy="6858000"/>
            <a:chOff x="8928528" y="0"/>
            <a:chExt cx="3263472" cy="6858000"/>
          </a:xfrm>
        </p:grpSpPr>
        <p:sp>
          <p:nvSpPr>
            <p:cNvPr id="23" name="Oval 22">
              <a:extLst>
                <a:ext uri="{FF2B5EF4-FFF2-40B4-BE49-F238E27FC236}">
                  <a16:creationId xmlns:a16="http://schemas.microsoft.com/office/drawing/2014/main" id="{D2411669-6E2C-2243-99CD-6BC9D724FA1F}"/>
                </a:ext>
              </a:extLst>
            </p:cNvPr>
            <p:cNvSpPr/>
            <p:nvPr/>
          </p:nvSpPr>
          <p:spPr>
            <a:xfrm>
              <a:off x="8928528"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23">
              <a:extLst>
                <a:ext uri="{FF2B5EF4-FFF2-40B4-BE49-F238E27FC236}">
                  <a16:creationId xmlns:a16="http://schemas.microsoft.com/office/drawing/2014/main" id="{C4E0C522-0F40-ED44-A700-F1BCD1CF74F5}"/>
                </a:ext>
              </a:extLst>
            </p:cNvPr>
            <p:cNvSpPr/>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B79B4380-CBEC-C341-A10E-5EF9A8597959}"/>
                </a:ext>
              </a:extLst>
            </p:cNvPr>
            <p:cNvSpPr/>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Oval 25">
              <a:extLst>
                <a:ext uri="{FF2B5EF4-FFF2-40B4-BE49-F238E27FC236}">
                  <a16:creationId xmlns:a16="http://schemas.microsoft.com/office/drawing/2014/main" id="{F04AD70E-5490-4C4E-A05D-D67949C51A74}"/>
                </a:ext>
              </a:extLst>
            </p:cNvPr>
            <p:cNvSpPr/>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128A8883-9F24-0047-92B7-45B3D2E7D9C0}"/>
                </a:ext>
              </a:extLst>
            </p:cNvPr>
            <p:cNvSpPr/>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AAC3A3BB-FD2C-FB44-9478-FA87EF229D37}"/>
                </a:ext>
              </a:extLst>
            </p:cNvPr>
            <p:cNvSpPr/>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28">
              <a:extLst>
                <a:ext uri="{FF2B5EF4-FFF2-40B4-BE49-F238E27FC236}">
                  <a16:creationId xmlns:a16="http://schemas.microsoft.com/office/drawing/2014/main" id="{BF46B3B1-E981-BB40-B916-51A6D3851969}"/>
                </a:ext>
              </a:extLst>
            </p:cNvPr>
            <p:cNvSpPr/>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29">
              <a:extLst>
                <a:ext uri="{FF2B5EF4-FFF2-40B4-BE49-F238E27FC236}">
                  <a16:creationId xmlns:a16="http://schemas.microsoft.com/office/drawing/2014/main" id="{EA7DAE92-7D6B-B042-83BE-047C8EC322A0}"/>
                </a:ext>
              </a:extLst>
            </p:cNvPr>
            <p:cNvSpPr/>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30">
              <a:extLst>
                <a:ext uri="{FF2B5EF4-FFF2-40B4-BE49-F238E27FC236}">
                  <a16:creationId xmlns:a16="http://schemas.microsoft.com/office/drawing/2014/main" id="{06AADCE6-4277-EA49-AF23-63B53CA6772A}"/>
                </a:ext>
              </a:extLst>
            </p:cNvPr>
            <p:cNvSpPr/>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31">
              <a:extLst>
                <a:ext uri="{FF2B5EF4-FFF2-40B4-BE49-F238E27FC236}">
                  <a16:creationId xmlns:a16="http://schemas.microsoft.com/office/drawing/2014/main" id="{58CEA343-047B-DF4E-A7A8-881C7740EA36}"/>
                </a:ext>
              </a:extLst>
            </p:cNvPr>
            <p:cNvSpPr/>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32">
              <a:extLst>
                <a:ext uri="{FF2B5EF4-FFF2-40B4-BE49-F238E27FC236}">
                  <a16:creationId xmlns:a16="http://schemas.microsoft.com/office/drawing/2014/main" id="{FCCBAA07-17CE-2740-AA04-AEDA5EAD2796}"/>
                </a:ext>
              </a:extLst>
            </p:cNvPr>
            <p:cNvSpPr/>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33">
              <a:extLst>
                <a:ext uri="{FF2B5EF4-FFF2-40B4-BE49-F238E27FC236}">
                  <a16:creationId xmlns:a16="http://schemas.microsoft.com/office/drawing/2014/main" id="{BF15C430-7951-6040-BD4C-4E996E94480E}"/>
                </a:ext>
              </a:extLst>
            </p:cNvPr>
            <p:cNvSpPr/>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34">
              <a:extLst>
                <a:ext uri="{FF2B5EF4-FFF2-40B4-BE49-F238E27FC236}">
                  <a16:creationId xmlns:a16="http://schemas.microsoft.com/office/drawing/2014/main" id="{0B3467F9-370D-5C4C-9EDE-E0CA0E401568}"/>
                </a:ext>
              </a:extLst>
            </p:cNvPr>
            <p:cNvSpPr/>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652A1E4-52BA-534C-AECC-35C3CF44F861}"/>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88315675-65B4-E14F-9785-663A83B7B65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8676A1E-2332-684F-BDD2-687C166BDEC0}"/>
              </a:ext>
            </a:extLst>
          </p:cNvPr>
          <p:cNvSpPr>
            <a:spLocks noGrp="1"/>
          </p:cNvSpPr>
          <p:nvPr>
            <p:ph type="dt" sz="half" idx="10"/>
          </p:nvPr>
        </p:nvSpPr>
        <p:spPr/>
        <p:txBody>
          <a:bodyPr/>
          <a:lstStyle/>
          <a:p>
            <a:fld id="{A5B0A250-5CC0-1746-B209-08E8B0DAE6AF}" type="datetimeFigureOut">
              <a:rPr lang="en-US" smtClean="0"/>
              <a:t>10/1/2026</a:t>
            </a:fld>
            <a:endParaRPr lang="en-US" dirty="0"/>
          </a:p>
        </p:txBody>
      </p:sp>
      <p:sp>
        <p:nvSpPr>
          <p:cNvPr id="5" name="Footer Placeholder 4">
            <a:extLst>
              <a:ext uri="{FF2B5EF4-FFF2-40B4-BE49-F238E27FC236}">
                <a16:creationId xmlns:a16="http://schemas.microsoft.com/office/drawing/2014/main" id="{22BB8CB0-B7BE-7D4F-B254-8A2F8AEC273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3E5A569-A063-8E40-B703-82B11D2A988A}"/>
              </a:ext>
            </a:extLst>
          </p:cNvPr>
          <p:cNvSpPr>
            <a:spLocks noGrp="1"/>
          </p:cNvSpPr>
          <p:nvPr>
            <p:ph type="sldNum" sz="quarter" idx="12"/>
          </p:nvPr>
        </p:nvSpPr>
        <p:spPr>
          <a:xfrm>
            <a:off x="7087169" y="6141085"/>
            <a:ext cx="813816" cy="365125"/>
          </a:xfrm>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8231D73A-BA91-794F-8C09-4F4B41A6D08B}"/>
              </a:ext>
            </a:extLst>
          </p:cNvPr>
          <p:cNvCxnSpPr>
            <a:cxnSpLocks/>
          </p:cNvCxnSpPr>
          <p:nvPr/>
        </p:nvCxnSpPr>
        <p:spPr>
          <a:xfrm>
            <a:off x="565150" y="6087110"/>
            <a:ext cx="7335835"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0761542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39" name="Group 38">
            <a:extLst>
              <a:ext uri="{FF2B5EF4-FFF2-40B4-BE49-F238E27FC236}">
                <a16:creationId xmlns:a16="http://schemas.microsoft.com/office/drawing/2014/main" id="{3ABDDED5-B489-454D-A72D-46C9473AB018}"/>
              </a:ext>
            </a:extLst>
          </p:cNvPr>
          <p:cNvGrpSpPr/>
          <p:nvPr/>
        </p:nvGrpSpPr>
        <p:grpSpPr>
          <a:xfrm>
            <a:off x="6201388" y="0"/>
            <a:ext cx="5990612" cy="6858001"/>
            <a:chOff x="6201388" y="0"/>
            <a:chExt cx="5990612" cy="6858001"/>
          </a:xfrm>
        </p:grpSpPr>
        <p:sp>
          <p:nvSpPr>
            <p:cNvPr id="40" name="Oval 39">
              <a:extLst>
                <a:ext uri="{FF2B5EF4-FFF2-40B4-BE49-F238E27FC236}">
                  <a16:creationId xmlns:a16="http://schemas.microsoft.com/office/drawing/2014/main" id="{E6338A9A-49A1-B04D-B479-43604A5CD6D5}"/>
                </a:ext>
              </a:extLst>
            </p:cNvPr>
            <p:cNvSpPr/>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40">
              <a:extLst>
                <a:ext uri="{FF2B5EF4-FFF2-40B4-BE49-F238E27FC236}">
                  <a16:creationId xmlns:a16="http://schemas.microsoft.com/office/drawing/2014/main" id="{3151B6D8-101B-F34D-992A-1668DB5D0067}"/>
                </a:ext>
              </a:extLst>
            </p:cNvPr>
            <p:cNvSpPr/>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Freeform 41">
              <a:extLst>
                <a:ext uri="{FF2B5EF4-FFF2-40B4-BE49-F238E27FC236}">
                  <a16:creationId xmlns:a16="http://schemas.microsoft.com/office/drawing/2014/main" id="{21D4DE71-EB1A-E74C-9364-5FEC5377F4EF}"/>
                </a:ext>
              </a:extLst>
            </p:cNvPr>
            <p:cNvSpPr/>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Oval 42">
              <a:extLst>
                <a:ext uri="{FF2B5EF4-FFF2-40B4-BE49-F238E27FC236}">
                  <a16:creationId xmlns:a16="http://schemas.microsoft.com/office/drawing/2014/main" id="{BD99A5CD-9D3A-DA46-AD96-34B9DB522051}"/>
                </a:ext>
              </a:extLst>
            </p:cNvPr>
            <p:cNvSpPr/>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Oval 43">
              <a:extLst>
                <a:ext uri="{FF2B5EF4-FFF2-40B4-BE49-F238E27FC236}">
                  <a16:creationId xmlns:a16="http://schemas.microsoft.com/office/drawing/2014/main" id="{E6537DF9-74F2-924C-9B63-22B100C80C92}"/>
                </a:ext>
              </a:extLst>
            </p:cNvPr>
            <p:cNvSpPr/>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Oval 44">
              <a:extLst>
                <a:ext uri="{FF2B5EF4-FFF2-40B4-BE49-F238E27FC236}">
                  <a16:creationId xmlns:a16="http://schemas.microsoft.com/office/drawing/2014/main" id="{D7655457-8E4D-F34C-A595-66A45E9C3A1F}"/>
                </a:ext>
              </a:extLst>
            </p:cNvPr>
            <p:cNvSpPr/>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Freeform 45">
              <a:extLst>
                <a:ext uri="{FF2B5EF4-FFF2-40B4-BE49-F238E27FC236}">
                  <a16:creationId xmlns:a16="http://schemas.microsoft.com/office/drawing/2014/main" id="{FB0E8D2C-8947-E44C-BC5F-F81B083DAA3E}"/>
                </a:ext>
              </a:extLst>
            </p:cNvPr>
            <p:cNvSpPr/>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Freeform 46">
              <a:extLst>
                <a:ext uri="{FF2B5EF4-FFF2-40B4-BE49-F238E27FC236}">
                  <a16:creationId xmlns:a16="http://schemas.microsoft.com/office/drawing/2014/main" id="{ED57F45D-85B8-AC49-A2BA-E941F1BE7F15}"/>
                </a:ext>
              </a:extLst>
            </p:cNvPr>
            <p:cNvSpPr/>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8" name="Oval 47">
              <a:extLst>
                <a:ext uri="{FF2B5EF4-FFF2-40B4-BE49-F238E27FC236}">
                  <a16:creationId xmlns:a16="http://schemas.microsoft.com/office/drawing/2014/main" id="{DA576359-CAE3-634C-8DF8-A834BCD7D668}"/>
                </a:ext>
              </a:extLst>
            </p:cNvPr>
            <p:cNvSpPr/>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Oval 48">
              <a:extLst>
                <a:ext uri="{FF2B5EF4-FFF2-40B4-BE49-F238E27FC236}">
                  <a16:creationId xmlns:a16="http://schemas.microsoft.com/office/drawing/2014/main" id="{16343F35-6601-BD4A-B9A5-25361D0453D2}"/>
                </a:ext>
              </a:extLst>
            </p:cNvPr>
            <p:cNvSpPr/>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Oval 49">
              <a:extLst>
                <a:ext uri="{FF2B5EF4-FFF2-40B4-BE49-F238E27FC236}">
                  <a16:creationId xmlns:a16="http://schemas.microsoft.com/office/drawing/2014/main" id="{5ED1C169-DCD9-9C4B-91B1-519621155A64}"/>
                </a:ext>
              </a:extLst>
            </p:cNvPr>
            <p:cNvSpPr/>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Oval 50">
              <a:extLst>
                <a:ext uri="{FF2B5EF4-FFF2-40B4-BE49-F238E27FC236}">
                  <a16:creationId xmlns:a16="http://schemas.microsoft.com/office/drawing/2014/main" id="{32328AC7-E0BC-0E46-A25B-11D523EC8100}"/>
                </a:ext>
              </a:extLst>
            </p:cNvPr>
            <p:cNvSpPr/>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Freeform 51">
              <a:extLst>
                <a:ext uri="{FF2B5EF4-FFF2-40B4-BE49-F238E27FC236}">
                  <a16:creationId xmlns:a16="http://schemas.microsoft.com/office/drawing/2014/main" id="{32BBE02A-588F-6C4D-B310-694098C6A340}"/>
                </a:ext>
              </a:extLst>
            </p:cNvPr>
            <p:cNvSpPr/>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3" name="Freeform 52">
              <a:extLst>
                <a:ext uri="{FF2B5EF4-FFF2-40B4-BE49-F238E27FC236}">
                  <a16:creationId xmlns:a16="http://schemas.microsoft.com/office/drawing/2014/main" id="{6751D5A0-C90A-0A44-8654-CFE1B719B353}"/>
                </a:ext>
              </a:extLst>
            </p:cNvPr>
            <p:cNvSpPr/>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4" name="Oval 53">
              <a:extLst>
                <a:ext uri="{FF2B5EF4-FFF2-40B4-BE49-F238E27FC236}">
                  <a16:creationId xmlns:a16="http://schemas.microsoft.com/office/drawing/2014/main" id="{0F0FA086-0D80-B74A-9B37-5EACDE30D61F}"/>
                </a:ext>
              </a:extLst>
            </p:cNvPr>
            <p:cNvSpPr/>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Oval 54">
              <a:extLst>
                <a:ext uri="{FF2B5EF4-FFF2-40B4-BE49-F238E27FC236}">
                  <a16:creationId xmlns:a16="http://schemas.microsoft.com/office/drawing/2014/main" id="{7022E302-2A55-8844-A50B-DC16D075E16B}"/>
                </a:ext>
              </a:extLst>
            </p:cNvPr>
            <p:cNvSpPr/>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Oval 55">
              <a:extLst>
                <a:ext uri="{FF2B5EF4-FFF2-40B4-BE49-F238E27FC236}">
                  <a16:creationId xmlns:a16="http://schemas.microsoft.com/office/drawing/2014/main" id="{F4B325F5-A048-2843-A40B-3B2B31ECED76}"/>
                </a:ext>
              </a:extLst>
            </p:cNvPr>
            <p:cNvSpPr/>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Freeform 56">
              <a:extLst>
                <a:ext uri="{FF2B5EF4-FFF2-40B4-BE49-F238E27FC236}">
                  <a16:creationId xmlns:a16="http://schemas.microsoft.com/office/drawing/2014/main" id="{7707B616-7E85-5442-B46B-AF9426A7A0E9}"/>
                </a:ext>
              </a:extLst>
            </p:cNvPr>
            <p:cNvSpPr/>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8" name="Freeform 57">
              <a:extLst>
                <a:ext uri="{FF2B5EF4-FFF2-40B4-BE49-F238E27FC236}">
                  <a16:creationId xmlns:a16="http://schemas.microsoft.com/office/drawing/2014/main" id="{08914A00-D181-5847-A150-77CE67F94369}"/>
                </a:ext>
              </a:extLst>
            </p:cNvPr>
            <p:cNvSpPr/>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9" name="Freeform 58">
              <a:extLst>
                <a:ext uri="{FF2B5EF4-FFF2-40B4-BE49-F238E27FC236}">
                  <a16:creationId xmlns:a16="http://schemas.microsoft.com/office/drawing/2014/main" id="{DAF2D976-5F49-2848-B465-C85708A6D706}"/>
                </a:ext>
              </a:extLst>
            </p:cNvPr>
            <p:cNvSpPr/>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0" name="Freeform 59">
              <a:extLst>
                <a:ext uri="{FF2B5EF4-FFF2-40B4-BE49-F238E27FC236}">
                  <a16:creationId xmlns:a16="http://schemas.microsoft.com/office/drawing/2014/main" id="{5E333474-B850-354C-A2E2-01735C948D47}"/>
                </a:ext>
              </a:extLst>
            </p:cNvPr>
            <p:cNvSpPr/>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 name="Freeform 60">
              <a:extLst>
                <a:ext uri="{FF2B5EF4-FFF2-40B4-BE49-F238E27FC236}">
                  <a16:creationId xmlns:a16="http://schemas.microsoft.com/office/drawing/2014/main" id="{BC25646C-71B3-4A44-A4FE-C3CABE5580BB}"/>
                </a:ext>
              </a:extLst>
            </p:cNvPr>
            <p:cNvSpPr/>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2" name="Freeform 61">
              <a:extLst>
                <a:ext uri="{FF2B5EF4-FFF2-40B4-BE49-F238E27FC236}">
                  <a16:creationId xmlns:a16="http://schemas.microsoft.com/office/drawing/2014/main" id="{B598CFE9-67EE-E342-9EF7-F40A1E0BE59E}"/>
                </a:ext>
              </a:extLst>
            </p:cNvPr>
            <p:cNvSpPr/>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3" name="Freeform 62">
              <a:extLst>
                <a:ext uri="{FF2B5EF4-FFF2-40B4-BE49-F238E27FC236}">
                  <a16:creationId xmlns:a16="http://schemas.microsoft.com/office/drawing/2014/main" id="{1E29AD13-94FE-1349-A28E-10F6E780F510}"/>
                </a:ext>
              </a:extLst>
            </p:cNvPr>
            <p:cNvSpPr/>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650648E-B4D5-4145-84E7-46B5793EA68B}"/>
              </a:ext>
            </a:extLst>
          </p:cNvPr>
          <p:cNvSpPr>
            <a:spLocks noGrp="1"/>
          </p:cNvSpPr>
          <p:nvPr>
            <p:ph type="title"/>
          </p:nvPr>
        </p:nvSpPr>
        <p:spPr>
          <a:xfrm>
            <a:off x="565150" y="768351"/>
            <a:ext cx="5066001" cy="2334768"/>
          </a:xfrm>
        </p:spPr>
        <p:txBody>
          <a:bodyPr anchor="t"/>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E3B92A6-7558-3148-B855-5BC58B4159C5}"/>
              </a:ext>
            </a:extLst>
          </p:cNvPr>
          <p:cNvSpPr>
            <a:spLocks noGrp="1"/>
          </p:cNvSpPr>
          <p:nvPr>
            <p:ph type="body" idx="1"/>
          </p:nvPr>
        </p:nvSpPr>
        <p:spPr>
          <a:xfrm>
            <a:off x="565150" y="4255453"/>
            <a:ext cx="5066001" cy="1500187"/>
          </a:xfrm>
        </p:spPr>
        <p:txBody>
          <a:bodyPr anchor="b"/>
          <a:lstStyle>
            <a:lvl1pPr marL="0" indent="0">
              <a:buNone/>
              <a:defRPr sz="2400">
                <a:solidFill>
                  <a:schemeClr val="bg1">
                    <a:lumMod val="6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3A0B541-D211-974B-97FE-C1F9473ABE9D}"/>
              </a:ext>
            </a:extLst>
          </p:cNvPr>
          <p:cNvSpPr>
            <a:spLocks noGrp="1"/>
          </p:cNvSpPr>
          <p:nvPr>
            <p:ph type="dt" sz="half" idx="10"/>
          </p:nvPr>
        </p:nvSpPr>
        <p:spPr/>
        <p:txBody>
          <a:bodyPr/>
          <a:lstStyle/>
          <a:p>
            <a:fld id="{A5B0A250-5CC0-1746-B209-08E8B0DAE6AF}" type="datetimeFigureOut">
              <a:rPr lang="en-US" smtClean="0"/>
              <a:t>10/1/2026</a:t>
            </a:fld>
            <a:endParaRPr lang="en-US" dirty="0"/>
          </a:p>
        </p:txBody>
      </p:sp>
      <p:sp>
        <p:nvSpPr>
          <p:cNvPr id="5" name="Footer Placeholder 4">
            <a:extLst>
              <a:ext uri="{FF2B5EF4-FFF2-40B4-BE49-F238E27FC236}">
                <a16:creationId xmlns:a16="http://schemas.microsoft.com/office/drawing/2014/main" id="{A1727FB0-D95A-D543-8E29-6E5F22B491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89C4404-F49D-9F48-A10B-1F60870B4450}"/>
              </a:ext>
            </a:extLst>
          </p:cNvPr>
          <p:cNvSpPr>
            <a:spLocks noGrp="1"/>
          </p:cNvSpPr>
          <p:nvPr>
            <p:ph type="sldNum" sz="quarter" idx="12"/>
          </p:nvPr>
        </p:nvSpPr>
        <p:spPr>
          <a:xfrm>
            <a:off x="4817335" y="6141085"/>
            <a:ext cx="813816" cy="365125"/>
          </a:xfrm>
        </p:spPr>
        <p:txBody>
          <a:bodyPr/>
          <a:lstStyle/>
          <a:p>
            <a:fld id="{49ABCAEC-7D34-E549-A96E-FCEDAADBE4B0}" type="slidenum">
              <a:rPr lang="en-US" smtClean="0"/>
              <a:t>‹#›</a:t>
            </a:fld>
            <a:endParaRPr lang="en-US" dirty="0"/>
          </a:p>
        </p:txBody>
      </p:sp>
      <p:cxnSp>
        <p:nvCxnSpPr>
          <p:cNvPr id="7" name="Straight Connector 6">
            <a:extLst>
              <a:ext uri="{FF2B5EF4-FFF2-40B4-BE49-F238E27FC236}">
                <a16:creationId xmlns:a16="http://schemas.microsoft.com/office/drawing/2014/main" id="{2D6A1FD1-D82F-3141-8687-8D7C0631C215}"/>
              </a:ext>
            </a:extLst>
          </p:cNvPr>
          <p:cNvCxnSpPr>
            <a:cxnSpLocks/>
          </p:cNvCxnSpPr>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412821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442ECFEB-12CF-4C4F-BC8A-5816C27CA565}"/>
              </a:ext>
            </a:extLst>
          </p:cNvPr>
          <p:cNvGrpSpPr/>
          <p:nvPr/>
        </p:nvGrpSpPr>
        <p:grpSpPr>
          <a:xfrm>
            <a:off x="10290315" y="0"/>
            <a:ext cx="1901686" cy="6858000"/>
            <a:chOff x="10290315" y="0"/>
            <a:chExt cx="1901686" cy="6858000"/>
          </a:xfrm>
        </p:grpSpPr>
        <p:sp>
          <p:nvSpPr>
            <p:cNvPr id="18" name="Oval 17">
              <a:extLst>
                <a:ext uri="{FF2B5EF4-FFF2-40B4-BE49-F238E27FC236}">
                  <a16:creationId xmlns:a16="http://schemas.microsoft.com/office/drawing/2014/main" id="{626C9482-2804-144B-88B2-0AF191BD757D}"/>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18">
              <a:extLst>
                <a:ext uri="{FF2B5EF4-FFF2-40B4-BE49-F238E27FC236}">
                  <a16:creationId xmlns:a16="http://schemas.microsoft.com/office/drawing/2014/main" id="{71363F79-96BD-9240-86E2-DF26C9C2437D}"/>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153F0BF1-DA57-1D49-82F0-802F4D385A85}"/>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8CD42A1B-A03A-C946-8A2A-CE437EA433FD}"/>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5591FE00-3AAF-9B4B-8107-E94D50828227}"/>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149E92E9-89A7-4842-B271-411C7DF75D2D}"/>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23">
              <a:extLst>
                <a:ext uri="{FF2B5EF4-FFF2-40B4-BE49-F238E27FC236}">
                  <a16:creationId xmlns:a16="http://schemas.microsoft.com/office/drawing/2014/main" id="{4DC29C99-0841-9F46-AB1A-E9751DFE4487}"/>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EE0AB684-BDA8-014B-8DCC-125F8B8DCEE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2540E05-0F5F-6243-AD57-66BFC33ADBAC}"/>
              </a:ext>
            </a:extLst>
          </p:cNvPr>
          <p:cNvSpPr>
            <a:spLocks noGrp="1"/>
          </p:cNvSpPr>
          <p:nvPr>
            <p:ph sz="half" idx="1"/>
          </p:nvPr>
        </p:nvSpPr>
        <p:spPr>
          <a:xfrm>
            <a:off x="562851" y="2365755"/>
            <a:ext cx="5239512" cy="33954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F170B3A4-11FE-D94C-9B93-255E36231064}"/>
              </a:ext>
            </a:extLst>
          </p:cNvPr>
          <p:cNvSpPr>
            <a:spLocks noGrp="1"/>
          </p:cNvSpPr>
          <p:nvPr>
            <p:ph sz="half" idx="2"/>
          </p:nvPr>
        </p:nvSpPr>
        <p:spPr>
          <a:xfrm>
            <a:off x="6389638" y="2365755"/>
            <a:ext cx="5239512" cy="33954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D67BEEAF-F881-6E48-84AF-E5CEEF1C7167}"/>
              </a:ext>
            </a:extLst>
          </p:cNvPr>
          <p:cNvSpPr>
            <a:spLocks noGrp="1"/>
          </p:cNvSpPr>
          <p:nvPr>
            <p:ph type="dt" sz="half" idx="10"/>
          </p:nvPr>
        </p:nvSpPr>
        <p:spPr/>
        <p:txBody>
          <a:bodyPr/>
          <a:lstStyle/>
          <a:p>
            <a:fld id="{A5B0A250-5CC0-1746-B209-08E8B0DAE6AF}" type="datetimeFigureOut">
              <a:rPr lang="en-US" smtClean="0"/>
              <a:t>10/1/2026</a:t>
            </a:fld>
            <a:endParaRPr lang="en-US" dirty="0"/>
          </a:p>
        </p:txBody>
      </p:sp>
      <p:sp>
        <p:nvSpPr>
          <p:cNvPr id="6" name="Footer Placeholder 5">
            <a:extLst>
              <a:ext uri="{FF2B5EF4-FFF2-40B4-BE49-F238E27FC236}">
                <a16:creationId xmlns:a16="http://schemas.microsoft.com/office/drawing/2014/main" id="{9C472753-1CC3-9244-9AF0-6927018A64F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4DD55D0-FCC7-AC42-9810-9B49E3348958}"/>
              </a:ext>
            </a:extLst>
          </p:cNvPr>
          <p:cNvSpPr>
            <a:spLocks noGrp="1"/>
          </p:cNvSpPr>
          <p:nvPr>
            <p:ph type="sldNum" sz="quarter" idx="12"/>
          </p:nvPr>
        </p:nvSpPr>
        <p:spPr/>
        <p:txBody>
          <a:bodyPr/>
          <a:lstStyle/>
          <a:p>
            <a:fld id="{49ABCAEC-7D34-E549-A96E-FCEDAADBE4B0}" type="slidenum">
              <a:rPr lang="en-US" smtClean="0"/>
              <a:t>‹#›</a:t>
            </a:fld>
            <a:endParaRPr lang="en-US" dirty="0"/>
          </a:p>
        </p:txBody>
      </p:sp>
      <p:cxnSp>
        <p:nvCxnSpPr>
          <p:cNvPr id="8" name="Straight Connector 7">
            <a:extLst>
              <a:ext uri="{FF2B5EF4-FFF2-40B4-BE49-F238E27FC236}">
                <a16:creationId xmlns:a16="http://schemas.microsoft.com/office/drawing/2014/main" id="{5FC736C3-88FB-244C-83B8-B2856998D221}"/>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6132324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B7D16A9C-7411-5242-A59C-816B8907E3BE}"/>
              </a:ext>
            </a:extLst>
          </p:cNvPr>
          <p:cNvGrpSpPr/>
          <p:nvPr/>
        </p:nvGrpSpPr>
        <p:grpSpPr>
          <a:xfrm>
            <a:off x="10290315" y="0"/>
            <a:ext cx="1901686" cy="6858000"/>
            <a:chOff x="10290315" y="0"/>
            <a:chExt cx="1901686" cy="6858000"/>
          </a:xfrm>
        </p:grpSpPr>
        <p:sp>
          <p:nvSpPr>
            <p:cNvPr id="20" name="Oval 19">
              <a:extLst>
                <a:ext uri="{FF2B5EF4-FFF2-40B4-BE49-F238E27FC236}">
                  <a16:creationId xmlns:a16="http://schemas.microsoft.com/office/drawing/2014/main" id="{A997260B-7D44-7049-B605-7FD6E6CE5612}"/>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20">
              <a:extLst>
                <a:ext uri="{FF2B5EF4-FFF2-40B4-BE49-F238E27FC236}">
                  <a16:creationId xmlns:a16="http://schemas.microsoft.com/office/drawing/2014/main" id="{5D6AF601-77C3-D74A-B1E5-7F33703A6927}"/>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4DFCA921-0F9E-2E41-A285-75409E25501A}"/>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120B9E03-438B-FC42-9DA1-835D5BC3FE88}"/>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23">
              <a:extLst>
                <a:ext uri="{FF2B5EF4-FFF2-40B4-BE49-F238E27FC236}">
                  <a16:creationId xmlns:a16="http://schemas.microsoft.com/office/drawing/2014/main" id="{4D670E1F-61CD-8940-A898-6D5092A78BB9}"/>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080C64CF-0C6A-3449-9709-AE038C4A7995}"/>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25">
              <a:extLst>
                <a:ext uri="{FF2B5EF4-FFF2-40B4-BE49-F238E27FC236}">
                  <a16:creationId xmlns:a16="http://schemas.microsoft.com/office/drawing/2014/main" id="{FEC46D5B-957F-A24C-8E36-CC71F660EC8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9058182F-7B5E-FD42-AFC6-A3848D8332AC}"/>
              </a:ext>
            </a:extLst>
          </p:cNvPr>
          <p:cNvSpPr>
            <a:spLocks noGrp="1"/>
          </p:cNvSpPr>
          <p:nvPr>
            <p:ph type="title"/>
          </p:nvPr>
        </p:nvSpPr>
        <p:spPr>
          <a:xfrm>
            <a:off x="566928" y="768096"/>
            <a:ext cx="7333488" cy="1271016"/>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FD9E4DE-75C0-C841-A68D-9D7BBAD76C5E}"/>
              </a:ext>
            </a:extLst>
          </p:cNvPr>
          <p:cNvSpPr>
            <a:spLocks noGrp="1"/>
          </p:cNvSpPr>
          <p:nvPr>
            <p:ph type="body" idx="1"/>
          </p:nvPr>
        </p:nvSpPr>
        <p:spPr>
          <a:xfrm>
            <a:off x="562149" y="2365756"/>
            <a:ext cx="5239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B5C87F7-356E-9E43-97A0-D972B22853DA}"/>
              </a:ext>
            </a:extLst>
          </p:cNvPr>
          <p:cNvSpPr>
            <a:spLocks noGrp="1"/>
          </p:cNvSpPr>
          <p:nvPr>
            <p:ph sz="half" idx="2"/>
          </p:nvPr>
        </p:nvSpPr>
        <p:spPr>
          <a:xfrm>
            <a:off x="562149" y="3189668"/>
            <a:ext cx="5239512" cy="2571557"/>
          </a:xfrm>
        </p:spPr>
        <p:txBody>
          <a:bodyPr/>
          <a:lstStyle>
            <a:lvl1pPr>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0DAB4C28-30CB-CC4E-A25E-F4FEFA49BCA5}"/>
              </a:ext>
            </a:extLst>
          </p:cNvPr>
          <p:cNvSpPr>
            <a:spLocks noGrp="1"/>
          </p:cNvSpPr>
          <p:nvPr>
            <p:ph type="body" sz="quarter" idx="3"/>
          </p:nvPr>
        </p:nvSpPr>
        <p:spPr>
          <a:xfrm>
            <a:off x="6383066" y="2365756"/>
            <a:ext cx="5239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E9ED0191-963B-1E4C-BEC5-9B42E39514A3}"/>
              </a:ext>
            </a:extLst>
          </p:cNvPr>
          <p:cNvSpPr>
            <a:spLocks noGrp="1"/>
          </p:cNvSpPr>
          <p:nvPr>
            <p:ph sz="quarter" idx="4"/>
          </p:nvPr>
        </p:nvSpPr>
        <p:spPr>
          <a:xfrm>
            <a:off x="6383066" y="3189668"/>
            <a:ext cx="5239512" cy="2571557"/>
          </a:xfrm>
        </p:spPr>
        <p:txBody>
          <a:bodyPr/>
          <a:lstStyle>
            <a:lvl1pPr>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7F0E0BED-3EB7-BB4A-A556-FA967FB0115F}"/>
              </a:ext>
            </a:extLst>
          </p:cNvPr>
          <p:cNvSpPr>
            <a:spLocks noGrp="1"/>
          </p:cNvSpPr>
          <p:nvPr>
            <p:ph type="dt" sz="half" idx="10"/>
          </p:nvPr>
        </p:nvSpPr>
        <p:spPr/>
        <p:txBody>
          <a:bodyPr/>
          <a:lstStyle/>
          <a:p>
            <a:fld id="{A5B0A250-5CC0-1746-B209-08E8B0DAE6AF}" type="datetimeFigureOut">
              <a:rPr lang="en-US" smtClean="0"/>
              <a:t>10/1/2026</a:t>
            </a:fld>
            <a:endParaRPr lang="en-US" dirty="0"/>
          </a:p>
        </p:txBody>
      </p:sp>
      <p:sp>
        <p:nvSpPr>
          <p:cNvPr id="8" name="Footer Placeholder 7">
            <a:extLst>
              <a:ext uri="{FF2B5EF4-FFF2-40B4-BE49-F238E27FC236}">
                <a16:creationId xmlns:a16="http://schemas.microsoft.com/office/drawing/2014/main" id="{B6A2466A-4D90-174C-B382-AC4674D7215B}"/>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6EADE49-8082-214B-9742-5EE8DA2E9FFE}"/>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10" name="Straight Connector 9">
            <a:extLst>
              <a:ext uri="{FF2B5EF4-FFF2-40B4-BE49-F238E27FC236}">
                <a16:creationId xmlns:a16="http://schemas.microsoft.com/office/drawing/2014/main" id="{75E39200-18D5-014B-BAB8-FF5D0BA15E0C}"/>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686783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D7DF52F6-A06E-0343-95B8-DAAC38DB4B8C}"/>
              </a:ext>
            </a:extLst>
          </p:cNvPr>
          <p:cNvGrpSpPr/>
          <p:nvPr/>
        </p:nvGrpSpPr>
        <p:grpSpPr>
          <a:xfrm>
            <a:off x="10290315" y="0"/>
            <a:ext cx="1901686" cy="6858000"/>
            <a:chOff x="10290315" y="0"/>
            <a:chExt cx="1901686" cy="6858000"/>
          </a:xfrm>
        </p:grpSpPr>
        <p:sp>
          <p:nvSpPr>
            <p:cNvPr id="16" name="Oval 15">
              <a:extLst>
                <a:ext uri="{FF2B5EF4-FFF2-40B4-BE49-F238E27FC236}">
                  <a16:creationId xmlns:a16="http://schemas.microsoft.com/office/drawing/2014/main" id="{67092C52-7052-0749-9DA0-9374DBF495AE}"/>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16">
              <a:extLst>
                <a:ext uri="{FF2B5EF4-FFF2-40B4-BE49-F238E27FC236}">
                  <a16:creationId xmlns:a16="http://schemas.microsoft.com/office/drawing/2014/main" id="{C64E1C2F-81E1-C44D-859C-946596C950F2}"/>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17">
              <a:extLst>
                <a:ext uri="{FF2B5EF4-FFF2-40B4-BE49-F238E27FC236}">
                  <a16:creationId xmlns:a16="http://schemas.microsoft.com/office/drawing/2014/main" id="{53626485-4263-0A44-9561-E278A7056C33}"/>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7D45AAB5-3CCC-DE4A-A962-3702911B55CC}"/>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8CAFB16F-8EDE-D44F-A51E-34EDC41E7404}"/>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DCD51329-732C-BB4C-98E5-715BAF9F8853}"/>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192B5D44-BC55-AF4C-984D-C8231B22F80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FA1E9E2-564E-7049-A22F-BB5B876BABB5}"/>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B6359D05-C08D-7747-B2FC-3F62B3357315}"/>
              </a:ext>
            </a:extLst>
          </p:cNvPr>
          <p:cNvSpPr>
            <a:spLocks noGrp="1"/>
          </p:cNvSpPr>
          <p:nvPr>
            <p:ph type="dt" sz="half" idx="10"/>
          </p:nvPr>
        </p:nvSpPr>
        <p:spPr/>
        <p:txBody>
          <a:bodyPr/>
          <a:lstStyle/>
          <a:p>
            <a:fld id="{A5B0A250-5CC0-1746-B209-08E8B0DAE6AF}" type="datetimeFigureOut">
              <a:rPr lang="en-US" smtClean="0"/>
              <a:t>10/1/2026</a:t>
            </a:fld>
            <a:endParaRPr lang="en-US" dirty="0"/>
          </a:p>
        </p:txBody>
      </p:sp>
      <p:sp>
        <p:nvSpPr>
          <p:cNvPr id="4" name="Footer Placeholder 3">
            <a:extLst>
              <a:ext uri="{FF2B5EF4-FFF2-40B4-BE49-F238E27FC236}">
                <a16:creationId xmlns:a16="http://schemas.microsoft.com/office/drawing/2014/main" id="{8E2FF615-BB08-A844-B689-BAA7C504074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563A67D-F96F-4849-8C83-49CC3A6539BB}"/>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6" name="Straight Connector 5">
            <a:extLst>
              <a:ext uri="{FF2B5EF4-FFF2-40B4-BE49-F238E27FC236}">
                <a16:creationId xmlns:a16="http://schemas.microsoft.com/office/drawing/2014/main" id="{1DCFAAB9-2B6B-8D4C-A748-433E2C393EA6}"/>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243064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798BCA70-D63D-40F6-B9B3-4E49B96E27FB}"/>
              </a:ext>
            </a:extLst>
          </p:cNvPr>
          <p:cNvSpPr>
            <a:spLocks noGrp="1"/>
          </p:cNvSpPr>
          <p:nvPr>
            <p:ph type="dt" sz="half" idx="10"/>
          </p:nvPr>
        </p:nvSpPr>
        <p:spPr/>
        <p:txBody>
          <a:bodyPr/>
          <a:lstStyle/>
          <a:p>
            <a:fld id="{A5B0A250-5CC0-1746-B209-08E8B0DAE6AF}" type="datetimeFigureOut">
              <a:rPr lang="en-US" smtClean="0"/>
              <a:pPr/>
              <a:t>10/1/2026</a:t>
            </a:fld>
            <a:endParaRPr lang="en-US" dirty="0"/>
          </a:p>
        </p:txBody>
      </p:sp>
      <p:sp>
        <p:nvSpPr>
          <p:cNvPr id="6" name="Footer Placeholder 5">
            <a:extLst>
              <a:ext uri="{FF2B5EF4-FFF2-40B4-BE49-F238E27FC236}">
                <a16:creationId xmlns:a16="http://schemas.microsoft.com/office/drawing/2014/main" id="{72F12559-BD91-4904-A24A-0CF0A2324A0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B658BB7-74A5-4A6F-A0FF-021E68F02BFF}"/>
              </a:ext>
            </a:extLst>
          </p:cNvPr>
          <p:cNvSpPr>
            <a:spLocks noGrp="1"/>
          </p:cNvSpPr>
          <p:nvPr>
            <p:ph type="sldNum" sz="quarter" idx="12"/>
          </p:nvPr>
        </p:nvSpPr>
        <p:spPr/>
        <p:txBody>
          <a:body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237793680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D0914A35-7AAF-4B42-9C68-47A633EFD9D0}"/>
              </a:ext>
            </a:extLst>
          </p:cNvPr>
          <p:cNvGrpSpPr/>
          <p:nvPr/>
        </p:nvGrpSpPr>
        <p:grpSpPr>
          <a:xfrm>
            <a:off x="10290315" y="0"/>
            <a:ext cx="1901686" cy="6858000"/>
            <a:chOff x="10290315" y="0"/>
            <a:chExt cx="1901686" cy="6858000"/>
          </a:xfrm>
        </p:grpSpPr>
        <p:sp>
          <p:nvSpPr>
            <p:cNvPr id="18" name="Freeform 17">
              <a:extLst>
                <a:ext uri="{FF2B5EF4-FFF2-40B4-BE49-F238E27FC236}">
                  <a16:creationId xmlns:a16="http://schemas.microsoft.com/office/drawing/2014/main" id="{DABCED79-0E70-FB4D-ABF2-D859BF5556E4}"/>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8364885D-A3A4-5144-AB4E-7624F27287E6}"/>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D22073D5-CC72-0549-BD26-F7AF9851BE45}"/>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1827A049-C9FD-554E-9B01-F151B0D9E86B}"/>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76832559-4D18-8744-AB91-9FCFAB732477}"/>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BF97A623-E5DC-1B44-B687-8643B9F0D741}"/>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3637BBE1-2C82-4E45-B5C5-35E07B05EA4E}"/>
              </a:ext>
            </a:extLst>
          </p:cNvPr>
          <p:cNvSpPr>
            <a:spLocks noGrp="1"/>
          </p:cNvSpPr>
          <p:nvPr>
            <p:ph type="title"/>
          </p:nvPr>
        </p:nvSpPr>
        <p:spPr>
          <a:xfrm>
            <a:off x="565151" y="764973"/>
            <a:ext cx="3609982" cy="1395043"/>
          </a:xfrm>
        </p:spPr>
        <p:txBody>
          <a:bodyPr anchor="t"/>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54201F2E-A734-364B-8A7D-990D6B8893D0}"/>
              </a:ext>
            </a:extLst>
          </p:cNvPr>
          <p:cNvSpPr>
            <a:spLocks noGrp="1"/>
          </p:cNvSpPr>
          <p:nvPr>
            <p:ph idx="1"/>
          </p:nvPr>
        </p:nvSpPr>
        <p:spPr>
          <a:xfrm>
            <a:off x="5104832" y="770890"/>
            <a:ext cx="6112517" cy="4800570"/>
          </a:xfrm>
        </p:spPr>
        <p:txBody>
          <a:bodyPr/>
          <a:lstStyle>
            <a:lvl1pPr>
              <a:defRPr sz="2800"/>
            </a:lvl1pPr>
            <a:lvl2pPr>
              <a:defRPr sz="24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D57CBAD9-5515-1748-8E77-F48160F4ED1C}"/>
              </a:ext>
            </a:extLst>
          </p:cNvPr>
          <p:cNvSpPr>
            <a:spLocks noGrp="1"/>
          </p:cNvSpPr>
          <p:nvPr>
            <p:ph type="body" sz="half" idx="2"/>
          </p:nvPr>
        </p:nvSpPr>
        <p:spPr>
          <a:xfrm>
            <a:off x="565150" y="2160016"/>
            <a:ext cx="3609983" cy="37089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A6C22B-80D4-AA42-9999-401E37B469C0}"/>
              </a:ext>
            </a:extLst>
          </p:cNvPr>
          <p:cNvSpPr>
            <a:spLocks noGrp="1"/>
          </p:cNvSpPr>
          <p:nvPr>
            <p:ph type="dt" sz="half" idx="10"/>
          </p:nvPr>
        </p:nvSpPr>
        <p:spPr/>
        <p:txBody>
          <a:bodyPr/>
          <a:lstStyle/>
          <a:p>
            <a:fld id="{A5B0A250-5CC0-1746-B209-08E8B0DAE6AF}" type="datetimeFigureOut">
              <a:rPr lang="en-US" smtClean="0"/>
              <a:t>10/1/2026</a:t>
            </a:fld>
            <a:endParaRPr lang="en-US" dirty="0"/>
          </a:p>
        </p:txBody>
      </p:sp>
      <p:sp>
        <p:nvSpPr>
          <p:cNvPr id="6" name="Footer Placeholder 5">
            <a:extLst>
              <a:ext uri="{FF2B5EF4-FFF2-40B4-BE49-F238E27FC236}">
                <a16:creationId xmlns:a16="http://schemas.microsoft.com/office/drawing/2014/main" id="{03055DE4-33E8-7F4B-9334-95EA60845C3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6470FA5-21EE-D742-8F01-C1BAE0FDB064}"/>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8" name="Straight Connector 7">
            <a:extLst>
              <a:ext uri="{FF2B5EF4-FFF2-40B4-BE49-F238E27FC236}">
                <a16:creationId xmlns:a16="http://schemas.microsoft.com/office/drawing/2014/main" id="{BEF966AA-D7DF-F84D-80D4-E216A641B005}"/>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060324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210D391A-F01E-4947-8A01-95438AA0B323}"/>
              </a:ext>
            </a:extLst>
          </p:cNvPr>
          <p:cNvGrpSpPr/>
          <p:nvPr/>
        </p:nvGrpSpPr>
        <p:grpSpPr>
          <a:xfrm>
            <a:off x="10290315" y="0"/>
            <a:ext cx="1901686" cy="6858000"/>
            <a:chOff x="10290315" y="0"/>
            <a:chExt cx="1901686" cy="6858000"/>
          </a:xfrm>
        </p:grpSpPr>
        <p:sp>
          <p:nvSpPr>
            <p:cNvPr id="17" name="Oval 16">
              <a:extLst>
                <a:ext uri="{FF2B5EF4-FFF2-40B4-BE49-F238E27FC236}">
                  <a16:creationId xmlns:a16="http://schemas.microsoft.com/office/drawing/2014/main" id="{7D499306-B4E0-064D-8F6C-96E9C4BD04DA}"/>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17">
              <a:extLst>
                <a:ext uri="{FF2B5EF4-FFF2-40B4-BE49-F238E27FC236}">
                  <a16:creationId xmlns:a16="http://schemas.microsoft.com/office/drawing/2014/main" id="{AF3D0241-0A21-8047-8CE3-B3FDD5FDF719}"/>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13083F97-6891-0447-957C-AB0834B826D2}"/>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B2EF7D75-E7C1-5147-A03B-3EC641CF3B08}"/>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A6D7CA94-94B4-C140-8C68-01C0ADFA1C71}"/>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211CD629-C318-A848-BDDE-BBA9465EBF9D}"/>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2A5AC1F8-1370-E946-977E-E4CFC6947BA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64CEE63B-B967-0A48-9623-2203767609F4}"/>
              </a:ext>
            </a:extLst>
          </p:cNvPr>
          <p:cNvSpPr>
            <a:spLocks noGrp="1"/>
          </p:cNvSpPr>
          <p:nvPr>
            <p:ph type="title"/>
          </p:nvPr>
        </p:nvSpPr>
        <p:spPr>
          <a:xfrm>
            <a:off x="565150" y="770889"/>
            <a:ext cx="3609983" cy="1389127"/>
          </a:xfrm>
        </p:spPr>
        <p:txBody>
          <a:bodyPr anchor="t"/>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9211F680-28C8-FA44-9CD5-20709DA02EA0}"/>
              </a:ext>
            </a:extLst>
          </p:cNvPr>
          <p:cNvSpPr>
            <a:spLocks noGrp="1"/>
          </p:cNvSpPr>
          <p:nvPr>
            <p:ph type="pic" idx="1"/>
          </p:nvPr>
        </p:nvSpPr>
        <p:spPr>
          <a:xfrm>
            <a:off x="5223838" y="890816"/>
            <a:ext cx="6060136" cy="4870411"/>
          </a:xfrm>
          <a:solidFill>
            <a:schemeClr val="bg2"/>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BD507CD-197E-BB4C-83A6-DA3FC97A22C2}"/>
              </a:ext>
            </a:extLst>
          </p:cNvPr>
          <p:cNvSpPr>
            <a:spLocks noGrp="1"/>
          </p:cNvSpPr>
          <p:nvPr>
            <p:ph type="body" sz="half" idx="2"/>
          </p:nvPr>
        </p:nvSpPr>
        <p:spPr>
          <a:xfrm>
            <a:off x="565150" y="2160016"/>
            <a:ext cx="3609983" cy="360121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59E00AC-DF6C-D548-8A06-D6269BDB0A41}"/>
              </a:ext>
            </a:extLst>
          </p:cNvPr>
          <p:cNvSpPr>
            <a:spLocks noGrp="1"/>
          </p:cNvSpPr>
          <p:nvPr>
            <p:ph type="dt" sz="half" idx="10"/>
          </p:nvPr>
        </p:nvSpPr>
        <p:spPr/>
        <p:txBody>
          <a:bodyPr/>
          <a:lstStyle/>
          <a:p>
            <a:fld id="{A5B0A250-5CC0-1746-B209-08E8B0DAE6AF}" type="datetimeFigureOut">
              <a:rPr lang="en-US" smtClean="0"/>
              <a:t>10/1/2026</a:t>
            </a:fld>
            <a:endParaRPr lang="en-US" dirty="0"/>
          </a:p>
        </p:txBody>
      </p:sp>
      <p:sp>
        <p:nvSpPr>
          <p:cNvPr id="6" name="Footer Placeholder 5">
            <a:extLst>
              <a:ext uri="{FF2B5EF4-FFF2-40B4-BE49-F238E27FC236}">
                <a16:creationId xmlns:a16="http://schemas.microsoft.com/office/drawing/2014/main" id="{F8ED113B-57D4-9A4F-BFE0-2A3963B425A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20D9954-FA18-8948-AA52-21CED059476D}"/>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8" name="Straight Connector 7">
            <a:extLst>
              <a:ext uri="{FF2B5EF4-FFF2-40B4-BE49-F238E27FC236}">
                <a16:creationId xmlns:a16="http://schemas.microsoft.com/office/drawing/2014/main" id="{5E3EB25D-2379-5040-B990-1C99B0B7D931}"/>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6851318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7ED46EE4-CE67-DD46-A751-9FEA049A22B8}"/>
              </a:ext>
            </a:extLst>
          </p:cNvPr>
          <p:cNvGrpSpPr/>
          <p:nvPr/>
        </p:nvGrpSpPr>
        <p:grpSpPr>
          <a:xfrm>
            <a:off x="8928528" y="0"/>
            <a:ext cx="3263472" cy="6858000"/>
            <a:chOff x="8928528" y="0"/>
            <a:chExt cx="3263472" cy="6858000"/>
          </a:xfrm>
        </p:grpSpPr>
        <p:sp>
          <p:nvSpPr>
            <p:cNvPr id="23" name="Oval 22">
              <a:extLst>
                <a:ext uri="{FF2B5EF4-FFF2-40B4-BE49-F238E27FC236}">
                  <a16:creationId xmlns:a16="http://schemas.microsoft.com/office/drawing/2014/main" id="{955C5B70-D34F-8A49-B220-808CE2BBB7F3}"/>
                </a:ext>
              </a:extLst>
            </p:cNvPr>
            <p:cNvSpPr/>
            <p:nvPr/>
          </p:nvSpPr>
          <p:spPr>
            <a:xfrm>
              <a:off x="8928528" y="491812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23">
              <a:extLst>
                <a:ext uri="{FF2B5EF4-FFF2-40B4-BE49-F238E27FC236}">
                  <a16:creationId xmlns:a16="http://schemas.microsoft.com/office/drawing/2014/main" id="{4BBFE624-6DBD-8541-B43B-180C0AFA21F0}"/>
                </a:ext>
              </a:extLst>
            </p:cNvPr>
            <p:cNvSpPr/>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6E01AC23-2120-A542-B140-5A29AA27A2C8}"/>
                </a:ext>
              </a:extLst>
            </p:cNvPr>
            <p:cNvSpPr/>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Oval 25">
              <a:extLst>
                <a:ext uri="{FF2B5EF4-FFF2-40B4-BE49-F238E27FC236}">
                  <a16:creationId xmlns:a16="http://schemas.microsoft.com/office/drawing/2014/main" id="{154689C0-9C35-9B4D-906B-DA287DA55A38}"/>
                </a:ext>
              </a:extLst>
            </p:cNvPr>
            <p:cNvSpPr/>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696570F0-11E0-6147-9053-E3A4B5DBA0E4}"/>
                </a:ext>
              </a:extLst>
            </p:cNvPr>
            <p:cNvSpPr/>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9BDD97F6-A366-B54A-B889-42E97AFEDE37}"/>
                </a:ext>
              </a:extLst>
            </p:cNvPr>
            <p:cNvSpPr/>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28">
              <a:extLst>
                <a:ext uri="{FF2B5EF4-FFF2-40B4-BE49-F238E27FC236}">
                  <a16:creationId xmlns:a16="http://schemas.microsoft.com/office/drawing/2014/main" id="{58E853BC-EE80-374B-B823-8D51A948C4CF}"/>
                </a:ext>
              </a:extLst>
            </p:cNvPr>
            <p:cNvSpPr/>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29">
              <a:extLst>
                <a:ext uri="{FF2B5EF4-FFF2-40B4-BE49-F238E27FC236}">
                  <a16:creationId xmlns:a16="http://schemas.microsoft.com/office/drawing/2014/main" id="{4B5B70B1-649D-9848-B5D4-6DE04D55F5F0}"/>
                </a:ext>
              </a:extLst>
            </p:cNvPr>
            <p:cNvSpPr/>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30">
              <a:extLst>
                <a:ext uri="{FF2B5EF4-FFF2-40B4-BE49-F238E27FC236}">
                  <a16:creationId xmlns:a16="http://schemas.microsoft.com/office/drawing/2014/main" id="{46A2092A-2157-0A49-937F-BBAE14687DE7}"/>
                </a:ext>
              </a:extLst>
            </p:cNvPr>
            <p:cNvSpPr/>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31">
              <a:extLst>
                <a:ext uri="{FF2B5EF4-FFF2-40B4-BE49-F238E27FC236}">
                  <a16:creationId xmlns:a16="http://schemas.microsoft.com/office/drawing/2014/main" id="{F092371E-D526-AF43-816F-F7AEBA9FF166}"/>
                </a:ext>
              </a:extLst>
            </p:cNvPr>
            <p:cNvSpPr/>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32">
              <a:extLst>
                <a:ext uri="{FF2B5EF4-FFF2-40B4-BE49-F238E27FC236}">
                  <a16:creationId xmlns:a16="http://schemas.microsoft.com/office/drawing/2014/main" id="{06995714-B51E-E84A-9FD5-3AD33004E517}"/>
                </a:ext>
              </a:extLst>
            </p:cNvPr>
            <p:cNvSpPr/>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33">
              <a:extLst>
                <a:ext uri="{FF2B5EF4-FFF2-40B4-BE49-F238E27FC236}">
                  <a16:creationId xmlns:a16="http://schemas.microsoft.com/office/drawing/2014/main" id="{0FDB0CC5-76AA-6E44-8376-4EE649C1DE42}"/>
                </a:ext>
              </a:extLst>
            </p:cNvPr>
            <p:cNvSpPr/>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34">
              <a:extLst>
                <a:ext uri="{FF2B5EF4-FFF2-40B4-BE49-F238E27FC236}">
                  <a16:creationId xmlns:a16="http://schemas.microsoft.com/office/drawing/2014/main" id="{3D981F0B-8982-1C45-8D7C-30E744003823}"/>
                </a:ext>
              </a:extLst>
            </p:cNvPr>
            <p:cNvSpPr/>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F76EEB7-1E87-0447-8CD6-DD220CF4EE59}"/>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BA8AE526-3A03-9B41-8C9F-27156E701CF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CD08D72-182D-C947-B3F7-B74948D0849B}"/>
              </a:ext>
            </a:extLst>
          </p:cNvPr>
          <p:cNvSpPr>
            <a:spLocks noGrp="1"/>
          </p:cNvSpPr>
          <p:nvPr>
            <p:ph type="dt" sz="half" idx="10"/>
          </p:nvPr>
        </p:nvSpPr>
        <p:spPr/>
        <p:txBody>
          <a:bodyPr/>
          <a:lstStyle/>
          <a:p>
            <a:fld id="{A5B0A250-5CC0-1746-B209-08E8B0DAE6AF}" type="datetimeFigureOut">
              <a:rPr lang="en-US" smtClean="0"/>
              <a:t>10/1/2026</a:t>
            </a:fld>
            <a:endParaRPr lang="en-US" dirty="0"/>
          </a:p>
        </p:txBody>
      </p:sp>
      <p:sp>
        <p:nvSpPr>
          <p:cNvPr id="5" name="Footer Placeholder 4">
            <a:extLst>
              <a:ext uri="{FF2B5EF4-FFF2-40B4-BE49-F238E27FC236}">
                <a16:creationId xmlns:a16="http://schemas.microsoft.com/office/drawing/2014/main" id="{B076E396-D059-AF4D-A1D9-C1347978AAD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F8845B6-87C0-2F4A-8146-00E911CDF70D}"/>
              </a:ext>
            </a:extLst>
          </p:cNvPr>
          <p:cNvSpPr>
            <a:spLocks noGrp="1"/>
          </p:cNvSpPr>
          <p:nvPr>
            <p:ph type="sldNum" sz="quarter" idx="12"/>
          </p:nvPr>
        </p:nvSpPr>
        <p:spPr>
          <a:xfrm>
            <a:off x="7086480" y="6141085"/>
            <a:ext cx="813816" cy="365125"/>
          </a:xfrm>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A78A912D-4325-C449-BF2E-F331A221C695}"/>
              </a:ext>
            </a:extLst>
          </p:cNvPr>
          <p:cNvCxnSpPr>
            <a:cxnSpLocks/>
          </p:cNvCxnSpPr>
          <p:nvPr/>
        </p:nvCxnSpPr>
        <p:spPr>
          <a:xfrm>
            <a:off x="565150" y="6087110"/>
            <a:ext cx="7335146"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7328947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C3803ECC-8207-244B-8051-94AA5304EDD9}"/>
              </a:ext>
            </a:extLst>
          </p:cNvPr>
          <p:cNvGrpSpPr/>
          <p:nvPr/>
        </p:nvGrpSpPr>
        <p:grpSpPr>
          <a:xfrm>
            <a:off x="10290315" y="0"/>
            <a:ext cx="1901686" cy="6858000"/>
            <a:chOff x="10290315" y="0"/>
            <a:chExt cx="1901686" cy="6858000"/>
          </a:xfrm>
        </p:grpSpPr>
        <p:sp>
          <p:nvSpPr>
            <p:cNvPr id="17" name="Freeform 16">
              <a:extLst>
                <a:ext uri="{FF2B5EF4-FFF2-40B4-BE49-F238E27FC236}">
                  <a16:creationId xmlns:a16="http://schemas.microsoft.com/office/drawing/2014/main" id="{CF2E8536-821C-3846-A152-2001B7BA4BC9}"/>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17">
              <a:extLst>
                <a:ext uri="{FF2B5EF4-FFF2-40B4-BE49-F238E27FC236}">
                  <a16:creationId xmlns:a16="http://schemas.microsoft.com/office/drawing/2014/main" id="{57A02781-FFB4-C04E-97FB-78D26A9E8F1C}"/>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14C29607-37D2-7A4B-98E2-2C851CD6776C}"/>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D12FC7BA-80CC-1C4E-B268-B3EEA08137F1}"/>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BEBC8FB1-96B9-D84A-BD2A-BC8410EBE012}"/>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5A8455B4-A778-B44D-A7E8-C45A4846D9F7}"/>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Vertical Title 1">
            <a:extLst>
              <a:ext uri="{FF2B5EF4-FFF2-40B4-BE49-F238E27FC236}">
                <a16:creationId xmlns:a16="http://schemas.microsoft.com/office/drawing/2014/main" id="{B0407CCA-80EF-2B45-8F8C-7D5796A61BC0}"/>
              </a:ext>
            </a:extLst>
          </p:cNvPr>
          <p:cNvSpPr>
            <a:spLocks noGrp="1"/>
          </p:cNvSpPr>
          <p:nvPr>
            <p:ph type="title" orient="vert"/>
          </p:nvPr>
        </p:nvSpPr>
        <p:spPr>
          <a:xfrm>
            <a:off x="8950095" y="976630"/>
            <a:ext cx="2268507" cy="478459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AA221C3-F2D3-FC4F-938B-4C4CAC7370B1}"/>
              </a:ext>
            </a:extLst>
          </p:cNvPr>
          <p:cNvSpPr>
            <a:spLocks noGrp="1"/>
          </p:cNvSpPr>
          <p:nvPr>
            <p:ph type="body" orient="vert" idx="1"/>
          </p:nvPr>
        </p:nvSpPr>
        <p:spPr>
          <a:xfrm>
            <a:off x="565150" y="976630"/>
            <a:ext cx="8264057" cy="478459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B061B46-3E9A-AC48-8C84-5B46EA1EC583}"/>
              </a:ext>
            </a:extLst>
          </p:cNvPr>
          <p:cNvSpPr>
            <a:spLocks noGrp="1"/>
          </p:cNvSpPr>
          <p:nvPr>
            <p:ph type="dt" sz="half" idx="10"/>
          </p:nvPr>
        </p:nvSpPr>
        <p:spPr/>
        <p:txBody>
          <a:bodyPr/>
          <a:lstStyle/>
          <a:p>
            <a:fld id="{A5B0A250-5CC0-1746-B209-08E8B0DAE6AF}" type="datetimeFigureOut">
              <a:rPr lang="en-US" smtClean="0"/>
              <a:t>10/1/2026</a:t>
            </a:fld>
            <a:endParaRPr lang="en-US"/>
          </a:p>
        </p:txBody>
      </p:sp>
      <p:sp>
        <p:nvSpPr>
          <p:cNvPr id="5" name="Footer Placeholder 4">
            <a:extLst>
              <a:ext uri="{FF2B5EF4-FFF2-40B4-BE49-F238E27FC236}">
                <a16:creationId xmlns:a16="http://schemas.microsoft.com/office/drawing/2014/main" id="{369F8F49-5859-714C-8EE1-61A74F324E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2B6F69-3FFA-D94F-BA99-873D36F7F69D}"/>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C31B40EC-87DB-A64F-9D4B-98A86F7CEFFF}"/>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3115419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70D98E2-86CE-4D4F-9F8F-17C83D19A271}"/>
              </a:ext>
            </a:extLst>
          </p:cNvPr>
          <p:cNvSpPr>
            <a:spLocks noGrp="1"/>
          </p:cNvSpPr>
          <p:nvPr>
            <p:ph type="title"/>
          </p:nvPr>
        </p:nvSpPr>
        <p:spPr>
          <a:xfrm>
            <a:off x="565150" y="770890"/>
            <a:ext cx="7335835" cy="1268984"/>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8804B4F2-48A4-A140-B59B-7A2ED9FD4653}"/>
              </a:ext>
            </a:extLst>
          </p:cNvPr>
          <p:cNvSpPr>
            <a:spLocks noGrp="1"/>
          </p:cNvSpPr>
          <p:nvPr>
            <p:ph type="body" idx="1"/>
          </p:nvPr>
        </p:nvSpPr>
        <p:spPr>
          <a:xfrm>
            <a:off x="565150" y="2160016"/>
            <a:ext cx="7335835" cy="360121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FCF4A7E-D5FF-BF48-8E01-8F46150ABFD5}"/>
              </a:ext>
            </a:extLst>
          </p:cNvPr>
          <p:cNvSpPr>
            <a:spLocks noGrp="1"/>
          </p:cNvSpPr>
          <p:nvPr>
            <p:ph type="dt" sz="half" idx="2"/>
          </p:nvPr>
        </p:nvSpPr>
        <p:spPr>
          <a:xfrm>
            <a:off x="566928" y="457200"/>
            <a:ext cx="3608205" cy="365125"/>
          </a:xfrm>
          <a:prstGeom prst="rect">
            <a:avLst/>
          </a:prstGeom>
        </p:spPr>
        <p:txBody>
          <a:bodyPr vert="horz" lIns="91440" tIns="45720" rIns="91440" bIns="45720" rtlCol="0" anchor="ctr"/>
          <a:lstStyle>
            <a:lvl1pPr algn="l">
              <a:defRPr sz="1050" b="0" i="0">
                <a:solidFill>
                  <a:schemeClr val="tx1">
                    <a:tint val="75000"/>
                  </a:schemeClr>
                </a:solidFill>
                <a:latin typeface="+mn-lt"/>
              </a:defRPr>
            </a:lvl1pPr>
          </a:lstStyle>
          <a:p>
            <a:fld id="{A5B0A250-5CC0-1746-B209-08E8B0DAE6AF}" type="datetimeFigureOut">
              <a:rPr lang="en-US" smtClean="0"/>
              <a:pPr/>
              <a:t>10/1/2026</a:t>
            </a:fld>
            <a:endParaRPr lang="en-US" dirty="0"/>
          </a:p>
        </p:txBody>
      </p:sp>
      <p:sp>
        <p:nvSpPr>
          <p:cNvPr id="5" name="Footer Placeholder 4">
            <a:extLst>
              <a:ext uri="{FF2B5EF4-FFF2-40B4-BE49-F238E27FC236}">
                <a16:creationId xmlns:a16="http://schemas.microsoft.com/office/drawing/2014/main" id="{CA131757-5039-BF46-B47A-50DA8FFBC078}"/>
              </a:ext>
            </a:extLst>
          </p:cNvPr>
          <p:cNvSpPr>
            <a:spLocks noGrp="1"/>
          </p:cNvSpPr>
          <p:nvPr>
            <p:ph type="ftr" sz="quarter" idx="3"/>
          </p:nvPr>
        </p:nvSpPr>
        <p:spPr>
          <a:xfrm>
            <a:off x="565150" y="6141085"/>
            <a:ext cx="3608205" cy="365125"/>
          </a:xfrm>
          <a:prstGeom prst="rect">
            <a:avLst/>
          </a:prstGeom>
        </p:spPr>
        <p:txBody>
          <a:bodyPr vert="horz" lIns="91440" tIns="45720" rIns="91440" bIns="45720" rtlCol="0" anchor="ctr"/>
          <a:lstStyle>
            <a:lvl1pPr algn="l">
              <a:defRPr sz="1050" b="0" i="0">
                <a:solidFill>
                  <a:schemeClr val="tx1">
                    <a:tint val="75000"/>
                  </a:schemeClr>
                </a:solidFill>
                <a:latin typeface="+mn-lt"/>
              </a:defRPr>
            </a:lvl1pPr>
          </a:lstStyle>
          <a:p>
            <a:endParaRPr lang="en-US" dirty="0"/>
          </a:p>
        </p:txBody>
      </p:sp>
      <p:sp>
        <p:nvSpPr>
          <p:cNvPr id="6" name="Slide Number Placeholder 5">
            <a:extLst>
              <a:ext uri="{FF2B5EF4-FFF2-40B4-BE49-F238E27FC236}">
                <a16:creationId xmlns:a16="http://schemas.microsoft.com/office/drawing/2014/main" id="{AA83FD16-4337-B940-905E-D20A26FD483A}"/>
              </a:ext>
            </a:extLst>
          </p:cNvPr>
          <p:cNvSpPr>
            <a:spLocks noGrp="1"/>
          </p:cNvSpPr>
          <p:nvPr>
            <p:ph type="sldNum" sz="quarter" idx="4"/>
          </p:nvPr>
        </p:nvSpPr>
        <p:spPr>
          <a:xfrm>
            <a:off x="10809678" y="6141085"/>
            <a:ext cx="813816" cy="365125"/>
          </a:xfrm>
          <a:prstGeom prst="rect">
            <a:avLst/>
          </a:prstGeom>
        </p:spPr>
        <p:txBody>
          <a:bodyPr vert="horz" lIns="91440" tIns="45720" rIns="91440" bIns="45720" rtlCol="0" anchor="ctr"/>
          <a:lstStyle>
            <a:lvl1pPr algn="r">
              <a:defRPr sz="1050" b="0" i="0">
                <a:solidFill>
                  <a:schemeClr val="tx1">
                    <a:tint val="75000"/>
                  </a:schemeClr>
                </a:solidFill>
                <a:latin typeface="+mn-lt"/>
              </a:defRPr>
            </a:lvl1p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3348391642"/>
      </p:ext>
    </p:extLst>
  </p:cSld>
  <p:clrMap bg1="lt1" tx1="dk1" bg2="lt2" tx2="dk2" accent1="accent1" accent2="accent2" accent3="accent3" accent4="accent4" accent5="accent5" accent6="accent6" hlink="hlink" folHlink="folHlink"/>
  <p:sldLayoutIdLst>
    <p:sldLayoutId id="2147483740" r:id="rId1"/>
    <p:sldLayoutId id="2147483741" r:id="rId2"/>
    <p:sldLayoutId id="2147483742" r:id="rId3"/>
    <p:sldLayoutId id="2147483743" r:id="rId4"/>
    <p:sldLayoutId id="2147483744" r:id="rId5"/>
    <p:sldLayoutId id="2147483745" r:id="rId6"/>
    <p:sldLayoutId id="2147483746" r:id="rId7"/>
    <p:sldLayoutId id="2147483747" r:id="rId8"/>
    <p:sldLayoutId id="2147483748" r:id="rId9"/>
    <p:sldLayoutId id="2147483749" r:id="rId10"/>
    <p:sldLayoutId id="2147483750" r:id="rId11"/>
  </p:sldLayoutIdLst>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xStyles>
    <p:titleStyle>
      <a:lvl1pPr algn="l" defTabSz="914400" rtl="0" eaLnBrk="1" latinLnBrk="0" hangingPunct="1">
        <a:lnSpc>
          <a:spcPct val="100000"/>
        </a:lnSpc>
        <a:spcBef>
          <a:spcPct val="0"/>
        </a:spcBef>
        <a:buNone/>
        <a:defRPr sz="4000" b="1" i="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 Id="rId9"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7.xml"/><Relationship Id="rId1" Type="http://schemas.openxmlformats.org/officeDocument/2006/relationships/video" Target="https://www.youtube.com/embed/bS1XHoGPRdg?feature=oembed" TargetMode="External"/><Relationship Id="rId4" Type="http://schemas.openxmlformats.org/officeDocument/2006/relationships/image" Target="../media/image13.jpeg"/></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2.xml"/><Relationship Id="rId1" Type="http://schemas.openxmlformats.org/officeDocument/2006/relationships/video" Target="https://www.youtube.com/embed/W0GFSUu5UzA?feature=oembed" TargetMode="External"/><Relationship Id="rId4" Type="http://schemas.openxmlformats.org/officeDocument/2006/relationships/image" Target="../media/image19.jpeg"/></Relationships>
</file>

<file path=ppt/slides/_rels/slide1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image" Target="../media/image22.png"/><Relationship Id="rId4" Type="http://schemas.openxmlformats.org/officeDocument/2006/relationships/image" Target="../media/image21.png"/></Relationships>
</file>

<file path=ppt/slides/_rels/slide1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lurry image of a purple background&#10;&#10;Description automatically generated">
            <a:extLst>
              <a:ext uri="{FF2B5EF4-FFF2-40B4-BE49-F238E27FC236}">
                <a16:creationId xmlns:a16="http://schemas.microsoft.com/office/drawing/2014/main" id="{34AA2F62-2F7A-9A62-A1F6-DCE2AA395023}"/>
              </a:ext>
            </a:extLst>
          </p:cNvPr>
          <p:cNvPicPr>
            <a:picLocks noChangeAspect="1"/>
          </p:cNvPicPr>
          <p:nvPr/>
        </p:nvPicPr>
        <p:blipFill>
          <a:blip r:embed="rId2"/>
          <a:srcRect r="11111"/>
          <a:stretch/>
        </p:blipFill>
        <p:spPr>
          <a:xfrm>
            <a:off x="20" y="1"/>
            <a:ext cx="12191980" cy="6857999"/>
          </a:xfrm>
          <a:prstGeom prst="rect">
            <a:avLst/>
          </a:prstGeom>
        </p:spPr>
      </p:pic>
      <p:sp>
        <p:nvSpPr>
          <p:cNvPr id="11" name="Rectangle">
            <a:extLst>
              <a:ext uri="{FF2B5EF4-FFF2-40B4-BE49-F238E27FC236}">
                <a16:creationId xmlns:a16="http://schemas.microsoft.com/office/drawing/2014/main" id="{B4F75AE3-A3AC-DE4C-98FE-EC9DC3BF8D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67217" cy="6858000"/>
          </a:xfrm>
          <a:prstGeom prst="rect">
            <a:avLst/>
          </a:prstGeom>
          <a:gradFill flip="none" rotWithShape="1">
            <a:gsLst>
              <a:gs pos="31000">
                <a:schemeClr val="bg1">
                  <a:alpha val="80000"/>
                </a:schemeClr>
              </a:gs>
              <a:gs pos="0">
                <a:schemeClr val="bg1"/>
              </a:gs>
              <a:gs pos="100000">
                <a:schemeClr val="bg1">
                  <a:alpha val="34000"/>
                </a:schemeClr>
              </a:gs>
            </a:gsLst>
            <a:path path="circle">
              <a:fillToRect r="100000" b="100000"/>
            </a:path>
            <a:tileRect l="-100000" t="-100000"/>
          </a:gradFill>
          <a:ln w="12700">
            <a:miter lim="400000"/>
          </a:ln>
        </p:spPr>
        <p:txBody>
          <a:bodyPr lIns="50800" tIns="50800" rIns="50800" bIns="50800" anchor="ctr"/>
          <a:lstStyle/>
          <a:p>
            <a:pPr algn="ctr"/>
            <a:endParaRPr sz="2600" cap="all" dirty="0">
              <a:solidFill>
                <a:srgbClr val="FFFFFF"/>
              </a:solidFill>
              <a:sym typeface="Avenir Next"/>
            </a:endParaRPr>
          </a:p>
        </p:txBody>
      </p:sp>
      <p:sp>
        <p:nvSpPr>
          <p:cNvPr id="2" name="Title 1">
            <a:extLst>
              <a:ext uri="{FF2B5EF4-FFF2-40B4-BE49-F238E27FC236}">
                <a16:creationId xmlns:a16="http://schemas.microsoft.com/office/drawing/2014/main" id="{4642F52F-3807-F21F-855D-9E35603EAC60}"/>
              </a:ext>
            </a:extLst>
          </p:cNvPr>
          <p:cNvSpPr>
            <a:spLocks noGrp="1"/>
          </p:cNvSpPr>
          <p:nvPr>
            <p:ph type="ctrTitle"/>
          </p:nvPr>
        </p:nvSpPr>
        <p:spPr>
          <a:xfrm>
            <a:off x="565151" y="768334"/>
            <a:ext cx="4134538" cy="2866405"/>
          </a:xfrm>
        </p:spPr>
        <p:txBody>
          <a:bodyPr>
            <a:normAutofit/>
          </a:bodyPr>
          <a:lstStyle/>
          <a:p>
            <a:pPr algn="ctr"/>
            <a:r>
              <a:rPr lang="en-GB" sz="5400" dirty="0"/>
              <a:t>Critical criminology</a:t>
            </a:r>
          </a:p>
        </p:txBody>
      </p:sp>
      <p:cxnSp>
        <p:nvCxnSpPr>
          <p:cNvPr id="13" name="Straight Connector 12">
            <a:extLst>
              <a:ext uri="{FF2B5EF4-FFF2-40B4-BE49-F238E27FC236}">
                <a16:creationId xmlns:a16="http://schemas.microsoft.com/office/drawing/2014/main" id="{41C79BB7-CCAB-2243-9830-5569626C4D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4134538"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nvGrpSpPr>
          <p:cNvPr id="15" name="Group 14">
            <a:extLst>
              <a:ext uri="{FF2B5EF4-FFF2-40B4-BE49-F238E27FC236}">
                <a16:creationId xmlns:a16="http://schemas.microsoft.com/office/drawing/2014/main" id="{44406D7A-DB1A-D940-8AD1-93FAF9DD71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1746" y="0"/>
            <a:ext cx="1900254" cy="6858000"/>
            <a:chOff x="10291746" y="0"/>
            <a:chExt cx="1900254" cy="6858000"/>
          </a:xfrm>
        </p:grpSpPr>
        <p:sp>
          <p:nvSpPr>
            <p:cNvPr id="16" name="Freeform 40">
              <a:extLst>
                <a:ext uri="{FF2B5EF4-FFF2-40B4-BE49-F238E27FC236}">
                  <a16:creationId xmlns:a16="http://schemas.microsoft.com/office/drawing/2014/main" id="{D0F85DF7-431B-BE45-B932-0E22FC3F8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5829" y="809310"/>
              <a:ext cx="536171" cy="1124839"/>
            </a:xfrm>
            <a:custGeom>
              <a:avLst/>
              <a:gdLst>
                <a:gd name="connsiteX0" fmla="*/ 536171 w 536171"/>
                <a:gd name="connsiteY0" fmla="*/ 0 h 1124839"/>
                <a:gd name="connsiteX1" fmla="*/ 536171 w 536171"/>
                <a:gd name="connsiteY1" fmla="*/ 1124839 h 1124839"/>
                <a:gd name="connsiteX2" fmla="*/ 451423 w 536171"/>
                <a:gd name="connsiteY2" fmla="*/ 1116295 h 1124839"/>
                <a:gd name="connsiteX3" fmla="*/ 0 w 536171"/>
                <a:gd name="connsiteY3" fmla="*/ 562419 h 1124839"/>
                <a:gd name="connsiteX4" fmla="*/ 451423 w 536171"/>
                <a:gd name="connsiteY4" fmla="*/ 8543 h 11248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171" h="1124839">
                  <a:moveTo>
                    <a:pt x="536171" y="0"/>
                  </a:moveTo>
                  <a:lnTo>
                    <a:pt x="536171" y="1124839"/>
                  </a:lnTo>
                  <a:lnTo>
                    <a:pt x="451423" y="1116295"/>
                  </a:lnTo>
                  <a:cubicBezTo>
                    <a:pt x="193797" y="1063577"/>
                    <a:pt x="0" y="835630"/>
                    <a:pt x="0" y="562419"/>
                  </a:cubicBezTo>
                  <a:cubicBezTo>
                    <a:pt x="0" y="289208"/>
                    <a:pt x="193797" y="61261"/>
                    <a:pt x="451423" y="85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41">
              <a:extLst>
                <a:ext uri="{FF2B5EF4-FFF2-40B4-BE49-F238E27FC236}">
                  <a16:creationId xmlns:a16="http://schemas.microsoft.com/office/drawing/2014/main" id="{BEA0AA89-2965-2A44-B84E-51C748B2D2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8" y="0"/>
              <a:ext cx="1130725" cy="565362"/>
            </a:xfrm>
            <a:custGeom>
              <a:avLst/>
              <a:gdLst>
                <a:gd name="connsiteX0" fmla="*/ 0 w 1130725"/>
                <a:gd name="connsiteY0" fmla="*/ 0 h 565362"/>
                <a:gd name="connsiteX1" fmla="*/ 25420 w 1130725"/>
                <a:gd name="connsiteY1" fmla="*/ 0 h 565362"/>
                <a:gd name="connsiteX2" fmla="*/ 36369 w 1130725"/>
                <a:gd name="connsiteY2" fmla="*/ 108609 h 565362"/>
                <a:gd name="connsiteX3" fmla="*/ 565363 w 1130725"/>
                <a:gd name="connsiteY3" fmla="*/ 539750 h 565362"/>
                <a:gd name="connsiteX4" fmla="*/ 1094356 w 1130725"/>
                <a:gd name="connsiteY4" fmla="*/ 108609 h 565362"/>
                <a:gd name="connsiteX5" fmla="*/ 1105305 w 1130725"/>
                <a:gd name="connsiteY5" fmla="*/ 0 h 565362"/>
                <a:gd name="connsiteX6" fmla="*/ 1130725 w 1130725"/>
                <a:gd name="connsiteY6" fmla="*/ 0 h 565362"/>
                <a:gd name="connsiteX7" fmla="*/ 565363 w 1130725"/>
                <a:gd name="connsiteY7" fmla="*/ 565362 h 565362"/>
                <a:gd name="connsiteX8" fmla="*/ 0 w 1130725"/>
                <a:gd name="connsiteY8" fmla="*/ 0 h 565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0725" h="565362">
                  <a:moveTo>
                    <a:pt x="0" y="0"/>
                  </a:moveTo>
                  <a:lnTo>
                    <a:pt x="25420" y="0"/>
                  </a:lnTo>
                  <a:lnTo>
                    <a:pt x="36369" y="108609"/>
                  </a:lnTo>
                  <a:cubicBezTo>
                    <a:pt x="86718" y="354660"/>
                    <a:pt x="304425" y="539750"/>
                    <a:pt x="565363" y="539750"/>
                  </a:cubicBezTo>
                  <a:cubicBezTo>
                    <a:pt x="826300" y="539750"/>
                    <a:pt x="1044007" y="354660"/>
                    <a:pt x="1094356" y="108609"/>
                  </a:cubicBezTo>
                  <a:lnTo>
                    <a:pt x="1105305" y="0"/>
                  </a:lnTo>
                  <a:lnTo>
                    <a:pt x="1130725" y="0"/>
                  </a:lnTo>
                  <a:cubicBezTo>
                    <a:pt x="1130725" y="312241"/>
                    <a:pt x="877604" y="565362"/>
                    <a:pt x="565363" y="565362"/>
                  </a:cubicBezTo>
                  <a:cubicBezTo>
                    <a:pt x="253121" y="565362"/>
                    <a:pt x="0" y="312241"/>
                    <a:pt x="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42">
              <a:extLst>
                <a:ext uri="{FF2B5EF4-FFF2-40B4-BE49-F238E27FC236}">
                  <a16:creationId xmlns:a16="http://schemas.microsoft.com/office/drawing/2014/main" id="{7EC47259-887A-FD48-989C-42BC5A3C98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0"/>
              <a:ext cx="535422" cy="562344"/>
            </a:xfrm>
            <a:custGeom>
              <a:avLst/>
              <a:gdLst>
                <a:gd name="connsiteX0" fmla="*/ 0 w 535422"/>
                <a:gd name="connsiteY0" fmla="*/ 0 h 562344"/>
                <a:gd name="connsiteX1" fmla="*/ 25421 w 535422"/>
                <a:gd name="connsiteY1" fmla="*/ 0 h 562344"/>
                <a:gd name="connsiteX2" fmla="*/ 36370 w 535422"/>
                <a:gd name="connsiteY2" fmla="*/ 108609 h 562344"/>
                <a:gd name="connsiteX3" fmla="*/ 469781 w 535422"/>
                <a:gd name="connsiteY3" fmla="*/ 531316 h 562344"/>
                <a:gd name="connsiteX4" fmla="*/ 535422 w 535422"/>
                <a:gd name="connsiteY4" fmla="*/ 537108 h 562344"/>
                <a:gd name="connsiteX5" fmla="*/ 535422 w 535422"/>
                <a:gd name="connsiteY5" fmla="*/ 562344 h 562344"/>
                <a:gd name="connsiteX6" fmla="*/ 451424 w 535422"/>
                <a:gd name="connsiteY6" fmla="*/ 553876 h 562344"/>
                <a:gd name="connsiteX7" fmla="*/ 0 w 535422"/>
                <a:gd name="connsiteY7" fmla="*/ 0 h 562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422" h="562344">
                  <a:moveTo>
                    <a:pt x="0" y="0"/>
                  </a:moveTo>
                  <a:lnTo>
                    <a:pt x="25421" y="0"/>
                  </a:lnTo>
                  <a:lnTo>
                    <a:pt x="36370" y="108609"/>
                  </a:lnTo>
                  <a:cubicBezTo>
                    <a:pt x="80425" y="323904"/>
                    <a:pt x="252614" y="492525"/>
                    <a:pt x="469781" y="531316"/>
                  </a:cubicBezTo>
                  <a:lnTo>
                    <a:pt x="535422" y="537108"/>
                  </a:lnTo>
                  <a:lnTo>
                    <a:pt x="535422" y="562344"/>
                  </a:lnTo>
                  <a:lnTo>
                    <a:pt x="451424" y="553876"/>
                  </a:lnTo>
                  <a:cubicBezTo>
                    <a:pt x="193797" y="501158"/>
                    <a:pt x="0" y="273211"/>
                    <a:pt x="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43">
              <a:extLst>
                <a:ext uri="{FF2B5EF4-FFF2-40B4-BE49-F238E27FC236}">
                  <a16:creationId xmlns:a16="http://schemas.microsoft.com/office/drawing/2014/main" id="{16E261C3-18BE-934F-8A2B-59BE70AE2F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2181112"/>
              <a:ext cx="535422" cy="1124687"/>
            </a:xfrm>
            <a:custGeom>
              <a:avLst/>
              <a:gdLst>
                <a:gd name="connsiteX0" fmla="*/ 535422 w 535422"/>
                <a:gd name="connsiteY0" fmla="*/ 0 h 1124687"/>
                <a:gd name="connsiteX1" fmla="*/ 535422 w 535422"/>
                <a:gd name="connsiteY1" fmla="*/ 25186 h 1124687"/>
                <a:gd name="connsiteX2" fmla="*/ 456541 w 535422"/>
                <a:gd name="connsiteY2" fmla="*/ 33138 h 1124687"/>
                <a:gd name="connsiteX3" fmla="*/ 25399 w 535422"/>
                <a:gd name="connsiteY3" fmla="*/ 562130 h 1124687"/>
                <a:gd name="connsiteX4" fmla="*/ 456541 w 535422"/>
                <a:gd name="connsiteY4" fmla="*/ 1091123 h 1124687"/>
                <a:gd name="connsiteX5" fmla="*/ 535422 w 535422"/>
                <a:gd name="connsiteY5" fmla="*/ 1099075 h 1124687"/>
                <a:gd name="connsiteX6" fmla="*/ 535422 w 535422"/>
                <a:gd name="connsiteY6" fmla="*/ 1124687 h 1124687"/>
                <a:gd name="connsiteX7" fmla="*/ 451423 w 535422"/>
                <a:gd name="connsiteY7" fmla="*/ 1116219 h 1124687"/>
                <a:gd name="connsiteX8" fmla="*/ 0 w 535422"/>
                <a:gd name="connsiteY8" fmla="*/ 562343 h 1124687"/>
                <a:gd name="connsiteX9" fmla="*/ 451423 w 535422"/>
                <a:gd name="connsiteY9" fmla="*/ 8468 h 1124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7">
                  <a:moveTo>
                    <a:pt x="535422" y="0"/>
                  </a:moveTo>
                  <a:lnTo>
                    <a:pt x="535422" y="25186"/>
                  </a:lnTo>
                  <a:lnTo>
                    <a:pt x="456541" y="33138"/>
                  </a:lnTo>
                  <a:cubicBezTo>
                    <a:pt x="210489" y="83487"/>
                    <a:pt x="25399" y="301194"/>
                    <a:pt x="25399" y="562130"/>
                  </a:cubicBezTo>
                  <a:cubicBezTo>
                    <a:pt x="25399" y="823067"/>
                    <a:pt x="210489" y="1040774"/>
                    <a:pt x="456541" y="1091123"/>
                  </a:cubicBezTo>
                  <a:lnTo>
                    <a:pt x="535422" y="1099075"/>
                  </a:lnTo>
                  <a:lnTo>
                    <a:pt x="535422" y="1124687"/>
                  </a:lnTo>
                  <a:lnTo>
                    <a:pt x="451423" y="1116219"/>
                  </a:lnTo>
                  <a:cubicBezTo>
                    <a:pt x="193797" y="1063501"/>
                    <a:pt x="0" y="835554"/>
                    <a:pt x="0" y="562343"/>
                  </a:cubicBezTo>
                  <a:cubicBezTo>
                    <a:pt x="0" y="289132"/>
                    <a:pt x="193797" y="61185"/>
                    <a:pt x="451423" y="8468"/>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44">
              <a:extLst>
                <a:ext uri="{FF2B5EF4-FFF2-40B4-BE49-F238E27FC236}">
                  <a16:creationId xmlns:a16="http://schemas.microsoft.com/office/drawing/2014/main" id="{35A2267B-0862-A24E-87D2-6CE5187CF9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6" y="806365"/>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45">
              <a:extLst>
                <a:ext uri="{FF2B5EF4-FFF2-40B4-BE49-F238E27FC236}">
                  <a16:creationId xmlns:a16="http://schemas.microsoft.com/office/drawing/2014/main" id="{A404A0DE-A076-8C4E-B8D4-EBC9453377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3552837"/>
              <a:ext cx="535422" cy="1124688"/>
            </a:xfrm>
            <a:custGeom>
              <a:avLst/>
              <a:gdLst>
                <a:gd name="connsiteX0" fmla="*/ 535422 w 535422"/>
                <a:gd name="connsiteY0" fmla="*/ 0 h 1124688"/>
                <a:gd name="connsiteX1" fmla="*/ 535422 w 535422"/>
                <a:gd name="connsiteY1" fmla="*/ 25186 h 1124688"/>
                <a:gd name="connsiteX2" fmla="*/ 456541 w 535422"/>
                <a:gd name="connsiteY2" fmla="*/ 33138 h 1124688"/>
                <a:gd name="connsiteX3" fmla="*/ 25399 w 535422"/>
                <a:gd name="connsiteY3" fmla="*/ 562131 h 1124688"/>
                <a:gd name="connsiteX4" fmla="*/ 456541 w 535422"/>
                <a:gd name="connsiteY4" fmla="*/ 1091124 h 1124688"/>
                <a:gd name="connsiteX5" fmla="*/ 535422 w 535422"/>
                <a:gd name="connsiteY5" fmla="*/ 1099076 h 1124688"/>
                <a:gd name="connsiteX6" fmla="*/ 535422 w 535422"/>
                <a:gd name="connsiteY6" fmla="*/ 1124688 h 1124688"/>
                <a:gd name="connsiteX7" fmla="*/ 451423 w 535422"/>
                <a:gd name="connsiteY7" fmla="*/ 1116220 h 1124688"/>
                <a:gd name="connsiteX8" fmla="*/ 0 w 535422"/>
                <a:gd name="connsiteY8" fmla="*/ 562344 h 1124688"/>
                <a:gd name="connsiteX9" fmla="*/ 451423 w 535422"/>
                <a:gd name="connsiteY9" fmla="*/ 8468 h 112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8">
                  <a:moveTo>
                    <a:pt x="535422" y="0"/>
                  </a:moveTo>
                  <a:lnTo>
                    <a:pt x="535422" y="25186"/>
                  </a:lnTo>
                  <a:lnTo>
                    <a:pt x="456541" y="33138"/>
                  </a:lnTo>
                  <a:cubicBezTo>
                    <a:pt x="210489" y="83488"/>
                    <a:pt x="25399" y="301195"/>
                    <a:pt x="25399" y="562131"/>
                  </a:cubicBezTo>
                  <a:cubicBezTo>
                    <a:pt x="25399" y="823068"/>
                    <a:pt x="210489" y="1040775"/>
                    <a:pt x="456541" y="1091124"/>
                  </a:cubicBezTo>
                  <a:lnTo>
                    <a:pt x="535422" y="1099076"/>
                  </a:lnTo>
                  <a:lnTo>
                    <a:pt x="535422" y="1124688"/>
                  </a:lnTo>
                  <a:lnTo>
                    <a:pt x="451423" y="1116220"/>
                  </a:lnTo>
                  <a:cubicBezTo>
                    <a:pt x="193797" y="1063502"/>
                    <a:pt x="0" y="835555"/>
                    <a:pt x="0" y="562344"/>
                  </a:cubicBezTo>
                  <a:cubicBezTo>
                    <a:pt x="0" y="289133"/>
                    <a:pt x="193797" y="61186"/>
                    <a:pt x="451423" y="8468"/>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53">
              <a:extLst>
                <a:ext uri="{FF2B5EF4-FFF2-40B4-BE49-F238E27FC236}">
                  <a16:creationId xmlns:a16="http://schemas.microsoft.com/office/drawing/2014/main" id="{9EED6D73-C275-3347-BB66-C839642572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642" y="6295916"/>
              <a:ext cx="535358" cy="562084"/>
            </a:xfrm>
            <a:custGeom>
              <a:avLst/>
              <a:gdLst>
                <a:gd name="connsiteX0" fmla="*/ 535358 w 535358"/>
                <a:gd name="connsiteY0" fmla="*/ 0 h 562084"/>
                <a:gd name="connsiteX1" fmla="*/ 535358 w 535358"/>
                <a:gd name="connsiteY1" fmla="*/ 25186 h 562084"/>
                <a:gd name="connsiteX2" fmla="*/ 469717 w 535358"/>
                <a:gd name="connsiteY2" fmla="*/ 30978 h 562084"/>
                <a:gd name="connsiteX3" fmla="*/ 36306 w 535358"/>
                <a:gd name="connsiteY3" fmla="*/ 453686 h 562084"/>
                <a:gd name="connsiteX4" fmla="*/ 25378 w 535358"/>
                <a:gd name="connsiteY4" fmla="*/ 562084 h 562084"/>
                <a:gd name="connsiteX5" fmla="*/ 0 w 535358"/>
                <a:gd name="connsiteY5" fmla="*/ 562084 h 562084"/>
                <a:gd name="connsiteX6" fmla="*/ 11423 w 535358"/>
                <a:gd name="connsiteY6" fmla="*/ 448780 h 562084"/>
                <a:gd name="connsiteX7" fmla="*/ 465221 w 535358"/>
                <a:gd name="connsiteY7" fmla="*/ 6189 h 562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358" h="562084">
                  <a:moveTo>
                    <a:pt x="535358" y="0"/>
                  </a:moveTo>
                  <a:lnTo>
                    <a:pt x="535358" y="25186"/>
                  </a:lnTo>
                  <a:lnTo>
                    <a:pt x="469717" y="30978"/>
                  </a:lnTo>
                  <a:cubicBezTo>
                    <a:pt x="252550" y="69769"/>
                    <a:pt x="80361" y="238391"/>
                    <a:pt x="36306" y="453686"/>
                  </a:cubicBezTo>
                  <a:lnTo>
                    <a:pt x="25378" y="562084"/>
                  </a:lnTo>
                  <a:lnTo>
                    <a:pt x="0" y="562084"/>
                  </a:lnTo>
                  <a:lnTo>
                    <a:pt x="11423" y="448780"/>
                  </a:lnTo>
                  <a:cubicBezTo>
                    <a:pt x="57551" y="223357"/>
                    <a:pt x="237840" y="46805"/>
                    <a:pt x="465221" y="6189"/>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222712133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978132-2BCC-20D5-6D03-6ADEFF60FCCF}"/>
              </a:ext>
            </a:extLst>
          </p:cNvPr>
          <p:cNvSpPr>
            <a:spLocks noGrp="1"/>
          </p:cNvSpPr>
          <p:nvPr>
            <p:ph type="title"/>
          </p:nvPr>
        </p:nvSpPr>
        <p:spPr/>
        <p:txBody>
          <a:bodyPr/>
          <a:lstStyle/>
          <a:p>
            <a:r>
              <a:rPr lang="en-GB" dirty="0"/>
              <a:t>Learning objectives</a:t>
            </a:r>
          </a:p>
        </p:txBody>
      </p:sp>
      <p:sp>
        <p:nvSpPr>
          <p:cNvPr id="6" name="Content Placeholder 5">
            <a:extLst>
              <a:ext uri="{FF2B5EF4-FFF2-40B4-BE49-F238E27FC236}">
                <a16:creationId xmlns:a16="http://schemas.microsoft.com/office/drawing/2014/main" id="{C213706D-F211-68C0-6449-CC7D83DC0B2E}"/>
              </a:ext>
            </a:extLst>
          </p:cNvPr>
          <p:cNvSpPr>
            <a:spLocks noGrp="1"/>
          </p:cNvSpPr>
          <p:nvPr>
            <p:ph idx="1"/>
          </p:nvPr>
        </p:nvSpPr>
        <p:spPr/>
        <p:txBody>
          <a:bodyPr>
            <a:normAutofit lnSpcReduction="10000"/>
          </a:bodyPr>
          <a:lstStyle/>
          <a:p>
            <a:pPr marL="0" indent="0">
              <a:buNone/>
            </a:pPr>
            <a:r>
              <a:rPr lang="en-GB" dirty="0"/>
              <a:t>By the end of this session, you should be able to……</a:t>
            </a:r>
          </a:p>
          <a:p>
            <a:r>
              <a:rPr lang="en-GB" dirty="0"/>
              <a:t>Explain the origins of critical criminological theories;</a:t>
            </a:r>
          </a:p>
          <a:p>
            <a:r>
              <a:rPr lang="en-GB" dirty="0"/>
              <a:t>Examine the different foundational strands of critical criminology within a cultural and historical context;</a:t>
            </a:r>
          </a:p>
          <a:p>
            <a:r>
              <a:rPr lang="en-GB" dirty="0"/>
              <a:t>Identify the important of power within critical criminology</a:t>
            </a:r>
          </a:p>
          <a:p>
            <a:endParaRPr lang="en-GB" dirty="0"/>
          </a:p>
        </p:txBody>
      </p:sp>
    </p:spTree>
    <p:extLst>
      <p:ext uri="{BB962C8B-B14F-4D97-AF65-F5344CB8AC3E}">
        <p14:creationId xmlns:p14="http://schemas.microsoft.com/office/powerpoint/2010/main" val="367159022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4D8B2A-9E16-BE4B-20B1-6E45E2083B62}"/>
              </a:ext>
            </a:extLst>
          </p:cNvPr>
          <p:cNvSpPr>
            <a:spLocks noGrp="1"/>
          </p:cNvSpPr>
          <p:nvPr>
            <p:ph type="title"/>
          </p:nvPr>
        </p:nvSpPr>
        <p:spPr>
          <a:xfrm>
            <a:off x="565151" y="770890"/>
            <a:ext cx="4133559" cy="1268984"/>
          </a:xfrm>
        </p:spPr>
        <p:txBody>
          <a:bodyPr>
            <a:normAutofit/>
          </a:bodyPr>
          <a:lstStyle/>
          <a:p>
            <a:r>
              <a:rPr lang="en-GB" dirty="0"/>
              <a:t>TASK:</a:t>
            </a:r>
          </a:p>
        </p:txBody>
      </p:sp>
      <p:sp>
        <p:nvSpPr>
          <p:cNvPr id="3" name="Content Placeholder 2">
            <a:extLst>
              <a:ext uri="{FF2B5EF4-FFF2-40B4-BE49-F238E27FC236}">
                <a16:creationId xmlns:a16="http://schemas.microsoft.com/office/drawing/2014/main" id="{F3785237-F295-1212-FF1B-56D08E223A9D}"/>
              </a:ext>
            </a:extLst>
          </p:cNvPr>
          <p:cNvSpPr>
            <a:spLocks noGrp="1"/>
          </p:cNvSpPr>
          <p:nvPr>
            <p:ph idx="1"/>
          </p:nvPr>
        </p:nvSpPr>
        <p:spPr>
          <a:xfrm>
            <a:off x="565151" y="2160016"/>
            <a:ext cx="4133559" cy="3601212"/>
          </a:xfrm>
        </p:spPr>
        <p:txBody>
          <a:bodyPr>
            <a:normAutofit/>
          </a:bodyPr>
          <a:lstStyle/>
          <a:p>
            <a:pPr>
              <a:lnSpc>
                <a:spcPct val="90000"/>
              </a:lnSpc>
            </a:pPr>
            <a:r>
              <a:rPr lang="en-GB" dirty="0"/>
              <a:t>Where did you get your clothes from and why did you choose them?</a:t>
            </a:r>
          </a:p>
          <a:p>
            <a:pPr>
              <a:lnSpc>
                <a:spcPct val="90000"/>
              </a:lnSpc>
            </a:pPr>
            <a:r>
              <a:rPr lang="en-GB" dirty="0"/>
              <a:t>If you are wearing jewellery or make-up today – what sort is it?</a:t>
            </a:r>
          </a:p>
          <a:p>
            <a:pPr>
              <a:lnSpc>
                <a:spcPct val="90000"/>
              </a:lnSpc>
            </a:pPr>
            <a:r>
              <a:rPr lang="en-GB" dirty="0"/>
              <a:t>How many different toiletries have you used today?</a:t>
            </a:r>
          </a:p>
        </p:txBody>
      </p:sp>
      <p:pic>
        <p:nvPicPr>
          <p:cNvPr id="4" name="Picture 3" descr="A baby looking at another baby's hand&#10;&#10;Description automatically generated">
            <a:extLst>
              <a:ext uri="{FF2B5EF4-FFF2-40B4-BE49-F238E27FC236}">
                <a16:creationId xmlns:a16="http://schemas.microsoft.com/office/drawing/2014/main" id="{D887115B-C4A4-CB11-AF38-A5784260A0FC}"/>
              </a:ext>
            </a:extLst>
          </p:cNvPr>
          <p:cNvPicPr>
            <a:picLocks noChangeAspect="1"/>
          </p:cNvPicPr>
          <p:nvPr/>
        </p:nvPicPr>
        <p:blipFill>
          <a:blip r:embed="rId3"/>
          <a:stretch>
            <a:fillRect/>
          </a:stretch>
        </p:blipFill>
        <p:spPr>
          <a:xfrm>
            <a:off x="5106596" y="1016336"/>
            <a:ext cx="6430513" cy="4816677"/>
          </a:xfrm>
          <a:prstGeom prst="rect">
            <a:avLst/>
          </a:prstGeom>
        </p:spPr>
      </p:pic>
      <p:grpSp>
        <p:nvGrpSpPr>
          <p:cNvPr id="11" name="Group 10">
            <a:extLst>
              <a:ext uri="{FF2B5EF4-FFF2-40B4-BE49-F238E27FC236}">
                <a16:creationId xmlns:a16="http://schemas.microsoft.com/office/drawing/2014/main" id="{1B5E71B3-7269-894E-A00B-31D341365F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12" name="Freeform 85">
              <a:extLst>
                <a:ext uri="{FF2B5EF4-FFF2-40B4-BE49-F238E27FC236}">
                  <a16:creationId xmlns:a16="http://schemas.microsoft.com/office/drawing/2014/main" id="{FFFA3A20-1539-CC4A-9BE1-7415FE5A98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87">
              <a:extLst>
                <a:ext uri="{FF2B5EF4-FFF2-40B4-BE49-F238E27FC236}">
                  <a16:creationId xmlns:a16="http://schemas.microsoft.com/office/drawing/2014/main" id="{44EBCCFB-8EAB-2442-8E02-293F08D50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89">
              <a:extLst>
                <a:ext uri="{FF2B5EF4-FFF2-40B4-BE49-F238E27FC236}">
                  <a16:creationId xmlns:a16="http://schemas.microsoft.com/office/drawing/2014/main" id="{AFD14830-CC36-D64E-8173-398042563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97">
              <a:extLst>
                <a:ext uri="{FF2B5EF4-FFF2-40B4-BE49-F238E27FC236}">
                  <a16:creationId xmlns:a16="http://schemas.microsoft.com/office/drawing/2014/main" id="{FAA40AB8-EB6E-A44D-B3CA-7D25B64F5A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17" name="Straight Connector 16">
            <a:extLst>
              <a:ext uri="{FF2B5EF4-FFF2-40B4-BE49-F238E27FC236}">
                <a16:creationId xmlns:a16="http://schemas.microsoft.com/office/drawing/2014/main" id="{A0A01F17-907D-3541-BBAF-A33828880DC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4133560"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5616775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additive="base">
                                        <p:cTn id="14"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6" presetID="2" presetClass="entr" presetSubtype="4" fill="hold" nodeType="with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1" end="1"/>
                                            </p:txEl>
                                          </p:spTgt>
                                        </p:tgtEl>
                                        <p:attrNameLst>
                                          <p:attrName>ppt_y</p:attrName>
                                        </p:attrNameLst>
                                      </p:cBhvr>
                                      <p:tavLst>
                                        <p:tav tm="0">
                                          <p:val>
                                            <p:strVal val="1+#ppt_h/2"/>
                                          </p:val>
                                        </p:tav>
                                        <p:tav tm="100000">
                                          <p:val>
                                            <p:strVal val="#ppt_y"/>
                                          </p:val>
                                        </p:tav>
                                      </p:tavLst>
                                    </p:anim>
                                  </p:childTnLst>
                                </p:cTn>
                              </p:par>
                              <p:par>
                                <p:cTn id="20" presetID="2" presetClass="entr" presetSubtype="4" fill="hold" nodeType="with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 calcmode="lin" valueType="num">
                                      <p:cBhvr additive="base">
                                        <p:cTn id="22"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51AC6B-B885-536A-41AB-8C6C6807A856}"/>
              </a:ext>
            </a:extLst>
          </p:cNvPr>
          <p:cNvSpPr>
            <a:spLocks noGrp="1"/>
          </p:cNvSpPr>
          <p:nvPr>
            <p:ph type="title"/>
          </p:nvPr>
        </p:nvSpPr>
        <p:spPr/>
        <p:txBody>
          <a:bodyPr>
            <a:normAutofit fontScale="90000"/>
          </a:bodyPr>
          <a:lstStyle/>
          <a:p>
            <a:r>
              <a:rPr lang="en-GB" dirty="0"/>
              <a:t>How does this relate to criminology?</a:t>
            </a:r>
          </a:p>
        </p:txBody>
      </p:sp>
      <p:sp>
        <p:nvSpPr>
          <p:cNvPr id="3" name="Content Placeholder 2">
            <a:extLst>
              <a:ext uri="{FF2B5EF4-FFF2-40B4-BE49-F238E27FC236}">
                <a16:creationId xmlns:a16="http://schemas.microsoft.com/office/drawing/2014/main" id="{ED73DAC5-80B4-8C43-ED88-BDA984EB991A}"/>
              </a:ext>
            </a:extLst>
          </p:cNvPr>
          <p:cNvSpPr>
            <a:spLocks noGrp="1"/>
          </p:cNvSpPr>
          <p:nvPr>
            <p:ph idx="1"/>
          </p:nvPr>
        </p:nvSpPr>
        <p:spPr>
          <a:xfrm>
            <a:off x="565151" y="2160016"/>
            <a:ext cx="5646964" cy="3601212"/>
          </a:xfrm>
        </p:spPr>
        <p:txBody>
          <a:bodyPr>
            <a:normAutofit fontScale="92500"/>
          </a:bodyPr>
          <a:lstStyle/>
          <a:p>
            <a:r>
              <a:rPr lang="en-GB" dirty="0"/>
              <a:t>State crime – crimes of the powerful such as the breaching of international treaties and human rights.</a:t>
            </a:r>
          </a:p>
          <a:p>
            <a:r>
              <a:rPr lang="en-GB" dirty="0"/>
              <a:t>Labelling perspectives – The thoughts and opinions of others and the effect this has on our behaviour.</a:t>
            </a:r>
          </a:p>
          <a:p>
            <a:r>
              <a:rPr lang="en-GB" dirty="0"/>
              <a:t>Race, gender and ethnicities</a:t>
            </a:r>
          </a:p>
          <a:p>
            <a:r>
              <a:rPr lang="en-GB" dirty="0"/>
              <a:t>Green criminology – the impact of human behaviour on the environment.</a:t>
            </a:r>
          </a:p>
          <a:p>
            <a:endParaRPr lang="en-GB" dirty="0"/>
          </a:p>
        </p:txBody>
      </p:sp>
      <p:sp>
        <p:nvSpPr>
          <p:cNvPr id="4" name="TextBox 3">
            <a:extLst>
              <a:ext uri="{FF2B5EF4-FFF2-40B4-BE49-F238E27FC236}">
                <a16:creationId xmlns:a16="http://schemas.microsoft.com/office/drawing/2014/main" id="{2FE1B46F-51C4-3FEC-B161-54D2BF3B4D29}"/>
              </a:ext>
            </a:extLst>
          </p:cNvPr>
          <p:cNvSpPr txBox="1"/>
          <p:nvPr/>
        </p:nvSpPr>
        <p:spPr>
          <a:xfrm>
            <a:off x="6880676" y="1511559"/>
            <a:ext cx="5043845" cy="2677656"/>
          </a:xfrm>
          <a:prstGeom prst="rect">
            <a:avLst/>
          </a:prstGeom>
          <a:solidFill>
            <a:schemeClr val="bg2"/>
          </a:solidFill>
        </p:spPr>
        <p:txBody>
          <a:bodyPr wrap="square" rtlCol="0">
            <a:spAutoFit/>
          </a:bodyPr>
          <a:lstStyle/>
          <a:p>
            <a:r>
              <a:rPr lang="en-GB" sz="2800" dirty="0"/>
              <a:t>CRITICAL THEORIES: WHAT WILL BE OUR FOCUS?</a:t>
            </a:r>
          </a:p>
          <a:p>
            <a:pPr marL="285750" indent="-285750">
              <a:buFontTx/>
              <a:buChar char="-"/>
            </a:pPr>
            <a:r>
              <a:rPr lang="en-GB" sz="2800" dirty="0"/>
              <a:t>Labelling perspectives</a:t>
            </a:r>
          </a:p>
          <a:p>
            <a:pPr marL="285750" indent="-285750">
              <a:buFontTx/>
              <a:buChar char="-"/>
            </a:pPr>
            <a:r>
              <a:rPr lang="en-GB" sz="2800" dirty="0"/>
              <a:t>Marxism</a:t>
            </a:r>
          </a:p>
          <a:p>
            <a:pPr marL="285750" indent="-285750">
              <a:buFontTx/>
              <a:buChar char="-"/>
            </a:pPr>
            <a:r>
              <a:rPr lang="en-GB" sz="2800" dirty="0"/>
              <a:t>Power perspectives</a:t>
            </a:r>
          </a:p>
          <a:p>
            <a:pPr marL="285750" indent="-285750">
              <a:buFontTx/>
              <a:buChar char="-"/>
            </a:pPr>
            <a:r>
              <a:rPr lang="en-GB" sz="2800" dirty="0"/>
              <a:t>Feminist perspectives</a:t>
            </a:r>
          </a:p>
        </p:txBody>
      </p:sp>
    </p:spTree>
    <p:extLst>
      <p:ext uri="{BB962C8B-B14F-4D97-AF65-F5344CB8AC3E}">
        <p14:creationId xmlns:p14="http://schemas.microsoft.com/office/powerpoint/2010/main" val="165420277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1" presetClass="entr" presetSubtype="1" fill="hold" grpId="0" nodeType="clickEffect">
                                  <p:stCondLst>
                                    <p:cond delay="0"/>
                                  </p:stCondLst>
                                  <p:childTnLst>
                                    <p:set>
                                      <p:cBhvr>
                                        <p:cTn id="19" dur="1" fill="hold">
                                          <p:stCondLst>
                                            <p:cond delay="0"/>
                                          </p:stCondLst>
                                        </p:cTn>
                                        <p:tgtEl>
                                          <p:spTgt spid="4"/>
                                        </p:tgtEl>
                                        <p:attrNameLst>
                                          <p:attrName>style.visibility</p:attrName>
                                        </p:attrNameLst>
                                      </p:cBhvr>
                                      <p:to>
                                        <p:strVal val="visible"/>
                                      </p:to>
                                    </p:set>
                                    <p:animEffect transition="in" filter="wheel(1)">
                                      <p:cBhvr>
                                        <p:cTn id="20" dur="2000"/>
                                        <p:tgtEl>
                                          <p:spTgt spid="4"/>
                                        </p:tgtEl>
                                      </p:cBhvr>
                                    </p:animEffect>
                                  </p:childTnLst>
                                </p:cTn>
                              </p:par>
                              <p:par>
                                <p:cTn id="21" presetID="42" presetClass="entr" presetSubtype="0" fill="hold" nodeType="with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animEffect transition="in" filter="fade">
                                      <p:cBhvr>
                                        <p:cTn id="23" dur="1000"/>
                                        <p:tgtEl>
                                          <p:spTgt spid="3">
                                            <p:txEl>
                                              <p:pRg st="1" end="1"/>
                                            </p:txEl>
                                          </p:spTgt>
                                        </p:tgtEl>
                                      </p:cBhvr>
                                    </p:animEffect>
                                    <p:anim calcmode="lin" valueType="num">
                                      <p:cBhvr>
                                        <p:cTn id="24"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5" dur="1000" fill="hold"/>
                                        <p:tgtEl>
                                          <p:spTgt spid="3">
                                            <p:txEl>
                                              <p:pRg st="1" end="1"/>
                                            </p:txEl>
                                          </p:spTgt>
                                        </p:tgtEl>
                                        <p:attrNameLst>
                                          <p:attrName>ppt_y</p:attrName>
                                        </p:attrNameLst>
                                      </p:cBhvr>
                                      <p:tavLst>
                                        <p:tav tm="0">
                                          <p:val>
                                            <p:strVal val="#ppt_y+.1"/>
                                          </p:val>
                                        </p:tav>
                                        <p:tav tm="100000">
                                          <p:val>
                                            <p:strVal val="#ppt_y"/>
                                          </p:val>
                                        </p:tav>
                                      </p:tavLst>
                                    </p:anim>
                                  </p:childTnLst>
                                </p:cTn>
                              </p:par>
                              <p:par>
                                <p:cTn id="26" presetID="42" presetClass="entr" presetSubtype="0" fill="hold" nodeType="with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par>
                                <p:cTn id="31" presetID="42" presetClass="entr" presetSubtype="0" fill="hold" nodeType="withEffect">
                                  <p:stCondLst>
                                    <p:cond delay="0"/>
                                  </p:stCondLst>
                                  <p:childTnLst>
                                    <p:set>
                                      <p:cBhvr>
                                        <p:cTn id="32" dur="1" fill="hold">
                                          <p:stCondLst>
                                            <p:cond delay="0"/>
                                          </p:stCondLst>
                                        </p:cTn>
                                        <p:tgtEl>
                                          <p:spTgt spid="3">
                                            <p:txEl>
                                              <p:pRg st="3" end="3"/>
                                            </p:txEl>
                                          </p:spTgt>
                                        </p:tgtEl>
                                        <p:attrNameLst>
                                          <p:attrName>style.visibility</p:attrName>
                                        </p:attrNameLst>
                                      </p:cBhvr>
                                      <p:to>
                                        <p:strVal val="visible"/>
                                      </p:to>
                                    </p:set>
                                    <p:animEffect transition="in" filter="fade">
                                      <p:cBhvr>
                                        <p:cTn id="33" dur="1000"/>
                                        <p:tgtEl>
                                          <p:spTgt spid="3">
                                            <p:txEl>
                                              <p:pRg st="3" end="3"/>
                                            </p:txEl>
                                          </p:spTgt>
                                        </p:tgtEl>
                                      </p:cBhvr>
                                    </p:animEffect>
                                    <p:anim calcmode="lin" valueType="num">
                                      <p:cBhvr>
                                        <p:cTn id="34"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5"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BE3159-269B-A16A-A6F3-80ED9FED0F62}"/>
              </a:ext>
            </a:extLst>
          </p:cNvPr>
          <p:cNvSpPr>
            <a:spLocks noGrp="1"/>
          </p:cNvSpPr>
          <p:nvPr>
            <p:ph type="title"/>
          </p:nvPr>
        </p:nvSpPr>
        <p:spPr/>
        <p:txBody>
          <a:bodyPr/>
          <a:lstStyle/>
          <a:p>
            <a:endParaRPr lang="en-GB"/>
          </a:p>
        </p:txBody>
      </p:sp>
      <p:pic>
        <p:nvPicPr>
          <p:cNvPr id="4" name="Picture 3">
            <a:extLst>
              <a:ext uri="{FF2B5EF4-FFF2-40B4-BE49-F238E27FC236}">
                <a16:creationId xmlns:a16="http://schemas.microsoft.com/office/drawing/2014/main" id="{C440B544-C3FE-028B-9A4C-300700EDC66C}"/>
              </a:ext>
            </a:extLst>
          </p:cNvPr>
          <p:cNvPicPr>
            <a:picLocks noChangeAspect="1"/>
          </p:cNvPicPr>
          <p:nvPr/>
        </p:nvPicPr>
        <p:blipFill>
          <a:blip r:embed="rId3"/>
          <a:stretch>
            <a:fillRect/>
          </a:stretch>
        </p:blipFill>
        <p:spPr>
          <a:xfrm>
            <a:off x="320278" y="0"/>
            <a:ext cx="11551444" cy="6858000"/>
          </a:xfrm>
          <a:prstGeom prst="rect">
            <a:avLst/>
          </a:prstGeom>
        </p:spPr>
      </p:pic>
    </p:spTree>
    <p:extLst>
      <p:ext uri="{BB962C8B-B14F-4D97-AF65-F5344CB8AC3E}">
        <p14:creationId xmlns:p14="http://schemas.microsoft.com/office/powerpoint/2010/main" val="96800795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84E8F5-EA4A-E50C-E24F-C84B8A1FF01E}"/>
              </a:ext>
            </a:extLst>
          </p:cNvPr>
          <p:cNvSpPr>
            <a:spLocks noGrp="1"/>
          </p:cNvSpPr>
          <p:nvPr>
            <p:ph type="title"/>
          </p:nvPr>
        </p:nvSpPr>
        <p:spPr>
          <a:xfrm>
            <a:off x="565150" y="770890"/>
            <a:ext cx="5018677" cy="1268984"/>
          </a:xfrm>
        </p:spPr>
        <p:txBody>
          <a:bodyPr>
            <a:normAutofit fontScale="90000"/>
          </a:bodyPr>
          <a:lstStyle/>
          <a:p>
            <a:r>
              <a:rPr lang="en-GB" sz="3700" dirty="0"/>
              <a:t>The </a:t>
            </a:r>
            <a:r>
              <a:rPr lang="en-GB" sz="3700" i="1" dirty="0"/>
              <a:t>critical </a:t>
            </a:r>
            <a:r>
              <a:rPr lang="en-GB" sz="3700" dirty="0"/>
              <a:t>part about critical criminology</a:t>
            </a:r>
          </a:p>
        </p:txBody>
      </p:sp>
      <p:graphicFrame>
        <p:nvGraphicFramePr>
          <p:cNvPr id="28" name="Content Placeholder 2">
            <a:extLst>
              <a:ext uri="{FF2B5EF4-FFF2-40B4-BE49-F238E27FC236}">
                <a16:creationId xmlns:a16="http://schemas.microsoft.com/office/drawing/2014/main" id="{37912E4D-426B-71D5-8578-AC74A4D5B895}"/>
              </a:ext>
            </a:extLst>
          </p:cNvPr>
          <p:cNvGraphicFramePr>
            <a:graphicFrameLocks noGrp="1"/>
          </p:cNvGraphicFramePr>
          <p:nvPr>
            <p:ph idx="1"/>
            <p:extLst>
              <p:ext uri="{D42A27DB-BD31-4B8C-83A1-F6EECF244321}">
                <p14:modId xmlns:p14="http://schemas.microsoft.com/office/powerpoint/2010/main" val="3049545146"/>
              </p:ext>
            </p:extLst>
          </p:nvPr>
        </p:nvGraphicFramePr>
        <p:xfrm>
          <a:off x="565150" y="2160016"/>
          <a:ext cx="5018677" cy="36012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cxnSp>
        <p:nvCxnSpPr>
          <p:cNvPr id="22" name="Straight Connector 21">
            <a:extLst>
              <a:ext uri="{FF2B5EF4-FFF2-40B4-BE49-F238E27FC236}">
                <a16:creationId xmlns:a16="http://schemas.microsoft.com/office/drawing/2014/main" id="{BF3CF3DF-4809-5B42-9F22-981391379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18677"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grpSp>
        <p:nvGrpSpPr>
          <p:cNvPr id="23" name="Group 22">
            <a:extLst>
              <a:ext uri="{FF2B5EF4-FFF2-40B4-BE49-F238E27FC236}">
                <a16:creationId xmlns:a16="http://schemas.microsoft.com/office/drawing/2014/main" id="{BFD251E3-961F-2440-B872-1D26671822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4" y="0"/>
            <a:ext cx="1901687" cy="6858000"/>
            <a:chOff x="10290314" y="0"/>
            <a:chExt cx="1901687" cy="6858000"/>
          </a:xfrm>
        </p:grpSpPr>
        <p:sp>
          <p:nvSpPr>
            <p:cNvPr id="24" name="Freeform 21">
              <a:extLst>
                <a:ext uri="{FF2B5EF4-FFF2-40B4-BE49-F238E27FC236}">
                  <a16:creationId xmlns:a16="http://schemas.microsoft.com/office/drawing/2014/main" id="{5558ED88-23E3-3941-8644-676CD732E7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2">
              <a:extLst>
                <a:ext uri="{FF2B5EF4-FFF2-40B4-BE49-F238E27FC236}">
                  <a16:creationId xmlns:a16="http://schemas.microsoft.com/office/drawing/2014/main" id="{24B1447F-72DA-384E-9D7D-C33A13EF4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23">
              <a:extLst>
                <a:ext uri="{FF2B5EF4-FFF2-40B4-BE49-F238E27FC236}">
                  <a16:creationId xmlns:a16="http://schemas.microsoft.com/office/drawing/2014/main" id="{86089DDC-F160-E24D-A726-0082953C09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24">
              <a:extLst>
                <a:ext uri="{FF2B5EF4-FFF2-40B4-BE49-F238E27FC236}">
                  <a16:creationId xmlns:a16="http://schemas.microsoft.com/office/drawing/2014/main" id="{1A211FA8-50B3-3C4E-A234-1580EA200A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25">
              <a:extLst>
                <a:ext uri="{FF2B5EF4-FFF2-40B4-BE49-F238E27FC236}">
                  <a16:creationId xmlns:a16="http://schemas.microsoft.com/office/drawing/2014/main" id="{6A73788D-F322-0047-BF9E-A8E69D8454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26">
              <a:extLst>
                <a:ext uri="{FF2B5EF4-FFF2-40B4-BE49-F238E27FC236}">
                  <a16:creationId xmlns:a16="http://schemas.microsoft.com/office/drawing/2014/main" id="{7E90A8A1-A164-EA41-86BB-1668931793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Oval 19">
              <a:extLst>
                <a:ext uri="{FF2B5EF4-FFF2-40B4-BE49-F238E27FC236}">
                  <a16:creationId xmlns:a16="http://schemas.microsoft.com/office/drawing/2014/main" id="{6894343D-4C51-384E-BEC6-1517A940C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4"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descr="A person with white hair holding his face&#10;&#10;Description automatically generated">
            <a:extLst>
              <a:ext uri="{FF2B5EF4-FFF2-40B4-BE49-F238E27FC236}">
                <a16:creationId xmlns:a16="http://schemas.microsoft.com/office/drawing/2014/main" id="{417B5763-E256-FE32-0844-389829ADD99D}"/>
              </a:ext>
            </a:extLst>
          </p:cNvPr>
          <p:cNvPicPr>
            <a:picLocks noChangeAspect="1"/>
          </p:cNvPicPr>
          <p:nvPr/>
        </p:nvPicPr>
        <p:blipFill>
          <a:blip r:embed="rId8"/>
          <a:srcRect l="30562" r="9439" b="2"/>
          <a:stretch/>
        </p:blipFill>
        <p:spPr>
          <a:xfrm>
            <a:off x="6230213" y="768334"/>
            <a:ext cx="5318776" cy="5318776"/>
          </a:xfrm>
          <a:custGeom>
            <a:avLst/>
            <a:gdLst/>
            <a:ahLst/>
            <a:cxnLst/>
            <a:rect l="l" t="t" r="r" b="b"/>
            <a:pathLst>
              <a:path w="5768526" h="5768526">
                <a:moveTo>
                  <a:pt x="2884263" y="0"/>
                </a:moveTo>
                <a:cubicBezTo>
                  <a:pt x="4477197" y="0"/>
                  <a:pt x="5768526" y="1291329"/>
                  <a:pt x="5768526" y="2884263"/>
                </a:cubicBezTo>
                <a:cubicBezTo>
                  <a:pt x="5768526" y="4477197"/>
                  <a:pt x="4477197" y="5768526"/>
                  <a:pt x="2884263" y="5768526"/>
                </a:cubicBezTo>
                <a:cubicBezTo>
                  <a:pt x="1291329" y="5768526"/>
                  <a:pt x="0" y="4477197"/>
                  <a:pt x="0" y="2884263"/>
                </a:cubicBezTo>
                <a:cubicBezTo>
                  <a:pt x="0" y="1291329"/>
                  <a:pt x="1291329" y="0"/>
                  <a:pt x="2884263" y="0"/>
                </a:cubicBezTo>
                <a:close/>
              </a:path>
            </a:pathLst>
          </a:custGeom>
        </p:spPr>
      </p:pic>
      <p:sp>
        <p:nvSpPr>
          <p:cNvPr id="5" name="TextBox 4">
            <a:extLst>
              <a:ext uri="{FF2B5EF4-FFF2-40B4-BE49-F238E27FC236}">
                <a16:creationId xmlns:a16="http://schemas.microsoft.com/office/drawing/2014/main" id="{27E3982E-7CFD-B7B1-D8C1-42E5CC1A7978}"/>
              </a:ext>
            </a:extLst>
          </p:cNvPr>
          <p:cNvSpPr txBox="1"/>
          <p:nvPr/>
        </p:nvSpPr>
        <p:spPr>
          <a:xfrm>
            <a:off x="9792070" y="5868140"/>
            <a:ext cx="1861109" cy="369332"/>
          </a:xfrm>
          <a:prstGeom prst="rect">
            <a:avLst/>
          </a:prstGeom>
          <a:noFill/>
        </p:spPr>
        <p:txBody>
          <a:bodyPr wrap="square" rtlCol="0">
            <a:spAutoFit/>
          </a:bodyPr>
          <a:lstStyle/>
          <a:p>
            <a:r>
              <a:rPr lang="en-GB" dirty="0"/>
              <a:t>Jock Young</a:t>
            </a:r>
          </a:p>
        </p:txBody>
      </p:sp>
    </p:spTree>
    <p:extLst>
      <p:ext uri="{BB962C8B-B14F-4D97-AF65-F5344CB8AC3E}">
        <p14:creationId xmlns:p14="http://schemas.microsoft.com/office/powerpoint/2010/main" val="94616867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28"/>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barn(inVertical)">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28"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7A8270-C642-9491-829A-3C65B9C5A98F}"/>
              </a:ext>
            </a:extLst>
          </p:cNvPr>
          <p:cNvSpPr>
            <a:spLocks noGrp="1"/>
          </p:cNvSpPr>
          <p:nvPr>
            <p:ph type="title"/>
          </p:nvPr>
        </p:nvSpPr>
        <p:spPr>
          <a:xfrm>
            <a:off x="565150" y="770890"/>
            <a:ext cx="5995137" cy="1268984"/>
          </a:xfrm>
        </p:spPr>
        <p:txBody>
          <a:bodyPr>
            <a:normAutofit/>
          </a:bodyPr>
          <a:lstStyle/>
          <a:p>
            <a:r>
              <a:rPr lang="en-GB" dirty="0"/>
              <a:t>POWER</a:t>
            </a:r>
          </a:p>
        </p:txBody>
      </p:sp>
      <p:sp>
        <p:nvSpPr>
          <p:cNvPr id="3" name="Content Placeholder 2">
            <a:extLst>
              <a:ext uri="{FF2B5EF4-FFF2-40B4-BE49-F238E27FC236}">
                <a16:creationId xmlns:a16="http://schemas.microsoft.com/office/drawing/2014/main" id="{02AB90FB-34D5-42D1-440A-2488FF75AC3F}"/>
              </a:ext>
            </a:extLst>
          </p:cNvPr>
          <p:cNvSpPr>
            <a:spLocks noGrp="1"/>
          </p:cNvSpPr>
          <p:nvPr>
            <p:ph idx="1"/>
          </p:nvPr>
        </p:nvSpPr>
        <p:spPr>
          <a:xfrm>
            <a:off x="565150" y="2160016"/>
            <a:ext cx="5995137" cy="3601212"/>
          </a:xfrm>
        </p:spPr>
        <p:txBody>
          <a:bodyPr>
            <a:normAutofit/>
          </a:bodyPr>
          <a:lstStyle/>
          <a:p>
            <a:pPr>
              <a:lnSpc>
                <a:spcPct val="90000"/>
              </a:lnSpc>
            </a:pPr>
            <a:r>
              <a:rPr lang="en-GB" sz="1900" dirty="0"/>
              <a:t>Power is a crucial aspect of critical criminology.</a:t>
            </a:r>
          </a:p>
          <a:p>
            <a:pPr>
              <a:lnSpc>
                <a:spcPct val="90000"/>
              </a:lnSpc>
            </a:pPr>
            <a:r>
              <a:rPr lang="en-GB" sz="1900" b="1" i="1" dirty="0"/>
              <a:t>Pluralism</a:t>
            </a:r>
            <a:r>
              <a:rPr lang="en-GB" sz="1900" dirty="0"/>
              <a:t> – Society is made up of many diverse individuals who do not always agree with each other and have different values. </a:t>
            </a:r>
          </a:p>
          <a:p>
            <a:pPr>
              <a:lnSpc>
                <a:spcPct val="90000"/>
              </a:lnSpc>
            </a:pPr>
            <a:r>
              <a:rPr lang="en-GB" sz="1900" dirty="0"/>
              <a:t>Arguably, people in society rarely agree and are in a state of constant conflict with each other?</a:t>
            </a:r>
          </a:p>
          <a:p>
            <a:pPr>
              <a:lnSpc>
                <a:spcPct val="90000"/>
              </a:lnSpc>
            </a:pPr>
            <a:r>
              <a:rPr lang="en-GB" sz="1900" dirty="0"/>
              <a:t>Critical criminology is concerned with the social construction of power:</a:t>
            </a:r>
          </a:p>
          <a:p>
            <a:pPr>
              <a:lnSpc>
                <a:spcPct val="90000"/>
              </a:lnSpc>
              <a:buFontTx/>
              <a:buChar char="-"/>
            </a:pPr>
            <a:r>
              <a:rPr lang="en-GB" sz="1900" i="1" dirty="0"/>
              <a:t>Who has the power to help define what crime is?</a:t>
            </a:r>
          </a:p>
          <a:p>
            <a:pPr>
              <a:lnSpc>
                <a:spcPct val="90000"/>
              </a:lnSpc>
              <a:buFontTx/>
              <a:buChar char="-"/>
            </a:pPr>
            <a:r>
              <a:rPr lang="en-GB" sz="1900" i="1" dirty="0"/>
              <a:t>Who has the power to declare what the crime problem is?</a:t>
            </a:r>
          </a:p>
        </p:txBody>
      </p:sp>
      <p:pic>
        <p:nvPicPr>
          <p:cNvPr id="4" name="Picture 3" descr="A group of people standing together&#10;&#10;Description automatically generated">
            <a:extLst>
              <a:ext uri="{FF2B5EF4-FFF2-40B4-BE49-F238E27FC236}">
                <a16:creationId xmlns:a16="http://schemas.microsoft.com/office/drawing/2014/main" id="{3E089DA9-473B-80F6-9B79-5488F742E9D2}"/>
              </a:ext>
            </a:extLst>
          </p:cNvPr>
          <p:cNvPicPr>
            <a:picLocks noChangeAspect="1"/>
          </p:cNvPicPr>
          <p:nvPr/>
        </p:nvPicPr>
        <p:blipFill>
          <a:blip r:embed="rId3"/>
          <a:stretch>
            <a:fillRect/>
          </a:stretch>
        </p:blipFill>
        <p:spPr>
          <a:xfrm>
            <a:off x="7086600" y="2746978"/>
            <a:ext cx="4334439" cy="2427285"/>
          </a:xfrm>
          <a:prstGeom prst="rect">
            <a:avLst/>
          </a:prstGeom>
        </p:spPr>
      </p:pic>
      <p:grpSp>
        <p:nvGrpSpPr>
          <p:cNvPr id="23" name="Group 22">
            <a:extLst>
              <a:ext uri="{FF2B5EF4-FFF2-40B4-BE49-F238E27FC236}">
                <a16:creationId xmlns:a16="http://schemas.microsoft.com/office/drawing/2014/main" id="{97620302-BEE8-1447-8324-5F4178AA169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12" name="Freeform 37">
              <a:extLst>
                <a:ext uri="{FF2B5EF4-FFF2-40B4-BE49-F238E27FC236}">
                  <a16:creationId xmlns:a16="http://schemas.microsoft.com/office/drawing/2014/main" id="{075332F5-EA0C-8B40-ADC9-D024EBD771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39">
              <a:extLst>
                <a:ext uri="{FF2B5EF4-FFF2-40B4-BE49-F238E27FC236}">
                  <a16:creationId xmlns:a16="http://schemas.microsoft.com/office/drawing/2014/main" id="{2619F114-DF39-F544-B487-5430D00E13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41">
              <a:extLst>
                <a:ext uri="{FF2B5EF4-FFF2-40B4-BE49-F238E27FC236}">
                  <a16:creationId xmlns:a16="http://schemas.microsoft.com/office/drawing/2014/main" id="{5CDF6368-32C4-A64F-8D2E-11DE400CD9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42">
              <a:extLst>
                <a:ext uri="{FF2B5EF4-FFF2-40B4-BE49-F238E27FC236}">
                  <a16:creationId xmlns:a16="http://schemas.microsoft.com/office/drawing/2014/main" id="{148F19D8-49E5-0945-BC17-56044D43D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27" name="Straight Connector 26">
            <a:extLst>
              <a:ext uri="{FF2B5EF4-FFF2-40B4-BE49-F238E27FC236}">
                <a16:creationId xmlns:a16="http://schemas.microsoft.com/office/drawing/2014/main" id="{68C50EA3-7CF1-9542-A21D-5B3EBACC500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6531503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nodeType="clickEffect">
                                  <p:stCondLst>
                                    <p:cond delay="0"/>
                                  </p:stCondLst>
                                  <p:childTnLst>
                                    <p:set>
                                      <p:cBhvr>
                                        <p:cTn id="13" dur="1" fill="hold">
                                          <p:stCondLst>
                                            <p:cond delay="0"/>
                                          </p:stCondLst>
                                        </p:cTn>
                                        <p:tgtEl>
                                          <p:spTgt spid="4"/>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3">
                                            <p:txEl>
                                              <p:pRg st="0" end="0"/>
                                            </p:txEl>
                                          </p:spTgt>
                                        </p:tgtEl>
                                        <p:attrNameLst>
                                          <p:attrName>style.visibility</p:attrName>
                                        </p:attrNameLst>
                                      </p:cBhvr>
                                      <p:to>
                                        <p:strVal val="visible"/>
                                      </p:to>
                                    </p:set>
                                    <p:animEffect transition="in" filter="fade">
                                      <p:cBhvr>
                                        <p:cTn id="18" dur="1000"/>
                                        <p:tgtEl>
                                          <p:spTgt spid="3">
                                            <p:txEl>
                                              <p:pRg st="0" end="0"/>
                                            </p:txEl>
                                          </p:spTgt>
                                        </p:tgtEl>
                                      </p:cBhvr>
                                    </p:animEffect>
                                    <p:anim calcmode="lin" valueType="num">
                                      <p:cBhvr>
                                        <p:cTn id="19"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20"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Effect transition="in" filter="fade">
                                      <p:cBhvr>
                                        <p:cTn id="25" dur="1000"/>
                                        <p:tgtEl>
                                          <p:spTgt spid="3">
                                            <p:txEl>
                                              <p:pRg st="1" end="1"/>
                                            </p:txEl>
                                          </p:spTgt>
                                        </p:tgtEl>
                                      </p:cBhvr>
                                    </p:animEffect>
                                    <p:anim calcmode="lin" valueType="num">
                                      <p:cBhvr>
                                        <p:cTn id="26"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grpId="0" nodeType="clickEffect">
                                  <p:stCondLst>
                                    <p:cond delay="0"/>
                                  </p:stCondLst>
                                  <p:childTnLst>
                                    <p:set>
                                      <p:cBhvr>
                                        <p:cTn id="31" dur="1" fill="hold">
                                          <p:stCondLst>
                                            <p:cond delay="0"/>
                                          </p:stCondLst>
                                        </p:cTn>
                                        <p:tgtEl>
                                          <p:spTgt spid="3">
                                            <p:txEl>
                                              <p:pRg st="2" end="2"/>
                                            </p:txEl>
                                          </p:spTgt>
                                        </p:tgtEl>
                                        <p:attrNameLst>
                                          <p:attrName>style.visibility</p:attrName>
                                        </p:attrNameLst>
                                      </p:cBhvr>
                                      <p:to>
                                        <p:strVal val="visible"/>
                                      </p:to>
                                    </p:set>
                                    <p:animEffect transition="in" filter="fade">
                                      <p:cBhvr>
                                        <p:cTn id="32" dur="1000"/>
                                        <p:tgtEl>
                                          <p:spTgt spid="3">
                                            <p:txEl>
                                              <p:pRg st="2" end="2"/>
                                            </p:txEl>
                                          </p:spTgt>
                                        </p:tgtEl>
                                      </p:cBhvr>
                                    </p:animEffect>
                                    <p:anim calcmode="lin" valueType="num">
                                      <p:cBhvr>
                                        <p:cTn id="3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4"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42" presetClass="entr" presetSubtype="0" fill="hold" grpId="0" nodeType="clickEffect">
                                  <p:stCondLst>
                                    <p:cond delay="0"/>
                                  </p:stCondLst>
                                  <p:childTnLst>
                                    <p:set>
                                      <p:cBhvr>
                                        <p:cTn id="38" dur="1" fill="hold">
                                          <p:stCondLst>
                                            <p:cond delay="0"/>
                                          </p:stCondLst>
                                        </p:cTn>
                                        <p:tgtEl>
                                          <p:spTgt spid="3">
                                            <p:txEl>
                                              <p:pRg st="3" end="3"/>
                                            </p:txEl>
                                          </p:spTgt>
                                        </p:tgtEl>
                                        <p:attrNameLst>
                                          <p:attrName>style.visibility</p:attrName>
                                        </p:attrNameLst>
                                      </p:cBhvr>
                                      <p:to>
                                        <p:strVal val="visible"/>
                                      </p:to>
                                    </p:set>
                                    <p:animEffect transition="in" filter="fade">
                                      <p:cBhvr>
                                        <p:cTn id="39" dur="1000"/>
                                        <p:tgtEl>
                                          <p:spTgt spid="3">
                                            <p:txEl>
                                              <p:pRg st="3" end="3"/>
                                            </p:txEl>
                                          </p:spTgt>
                                        </p:tgtEl>
                                      </p:cBhvr>
                                    </p:animEffect>
                                    <p:anim calcmode="lin" valueType="num">
                                      <p:cBhvr>
                                        <p:cTn id="4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41"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42" presetClass="entr" presetSubtype="0" fill="hold" grpId="0" nodeType="clickEffect">
                                  <p:stCondLst>
                                    <p:cond delay="0"/>
                                  </p:stCondLst>
                                  <p:childTnLst>
                                    <p:set>
                                      <p:cBhvr>
                                        <p:cTn id="45" dur="1" fill="hold">
                                          <p:stCondLst>
                                            <p:cond delay="0"/>
                                          </p:stCondLst>
                                        </p:cTn>
                                        <p:tgtEl>
                                          <p:spTgt spid="3">
                                            <p:txEl>
                                              <p:pRg st="4" end="4"/>
                                            </p:txEl>
                                          </p:spTgt>
                                        </p:tgtEl>
                                        <p:attrNameLst>
                                          <p:attrName>style.visibility</p:attrName>
                                        </p:attrNameLst>
                                      </p:cBhvr>
                                      <p:to>
                                        <p:strVal val="visible"/>
                                      </p:to>
                                    </p:set>
                                    <p:animEffect transition="in" filter="fade">
                                      <p:cBhvr>
                                        <p:cTn id="46" dur="1000"/>
                                        <p:tgtEl>
                                          <p:spTgt spid="3">
                                            <p:txEl>
                                              <p:pRg st="4" end="4"/>
                                            </p:txEl>
                                          </p:spTgt>
                                        </p:tgtEl>
                                      </p:cBhvr>
                                    </p:animEffect>
                                    <p:anim calcmode="lin" valueType="num">
                                      <p:cBhvr>
                                        <p:cTn id="47"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8"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42" presetClass="entr" presetSubtype="0" fill="hold" grpId="0" nodeType="clickEffect">
                                  <p:stCondLst>
                                    <p:cond delay="0"/>
                                  </p:stCondLst>
                                  <p:childTnLst>
                                    <p:set>
                                      <p:cBhvr>
                                        <p:cTn id="52" dur="1" fill="hold">
                                          <p:stCondLst>
                                            <p:cond delay="0"/>
                                          </p:stCondLst>
                                        </p:cTn>
                                        <p:tgtEl>
                                          <p:spTgt spid="3">
                                            <p:txEl>
                                              <p:pRg st="5" end="5"/>
                                            </p:txEl>
                                          </p:spTgt>
                                        </p:tgtEl>
                                        <p:attrNameLst>
                                          <p:attrName>style.visibility</p:attrName>
                                        </p:attrNameLst>
                                      </p:cBhvr>
                                      <p:to>
                                        <p:strVal val="visible"/>
                                      </p:to>
                                    </p:set>
                                    <p:animEffect transition="in" filter="fade">
                                      <p:cBhvr>
                                        <p:cTn id="53" dur="1000"/>
                                        <p:tgtEl>
                                          <p:spTgt spid="3">
                                            <p:txEl>
                                              <p:pRg st="5" end="5"/>
                                            </p:txEl>
                                          </p:spTgt>
                                        </p:tgtEl>
                                      </p:cBhvr>
                                    </p:animEffect>
                                    <p:anim calcmode="lin" valueType="num">
                                      <p:cBhvr>
                                        <p:cTn id="54"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55"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C60A47-498C-80D3-A344-77BAAE99F5F5}"/>
              </a:ext>
            </a:extLst>
          </p:cNvPr>
          <p:cNvSpPr>
            <a:spLocks noGrp="1"/>
          </p:cNvSpPr>
          <p:nvPr>
            <p:ph type="title"/>
          </p:nvPr>
        </p:nvSpPr>
        <p:spPr>
          <a:xfrm>
            <a:off x="2358438" y="65376"/>
            <a:ext cx="7335835" cy="1268984"/>
          </a:xfrm>
        </p:spPr>
        <p:txBody>
          <a:bodyPr/>
          <a:lstStyle/>
          <a:p>
            <a:pPr algn="ctr"/>
            <a:r>
              <a:rPr lang="en-GB" dirty="0"/>
              <a:t>POWER continued….</a:t>
            </a:r>
          </a:p>
        </p:txBody>
      </p:sp>
      <p:graphicFrame>
        <p:nvGraphicFramePr>
          <p:cNvPr id="10" name="Content Placeholder 2">
            <a:extLst>
              <a:ext uri="{FF2B5EF4-FFF2-40B4-BE49-F238E27FC236}">
                <a16:creationId xmlns:a16="http://schemas.microsoft.com/office/drawing/2014/main" id="{EBD68DFF-DA0D-1C5F-F7A0-476EFDAB9E27}"/>
              </a:ext>
            </a:extLst>
          </p:cNvPr>
          <p:cNvGraphicFramePr>
            <a:graphicFrameLocks noGrp="1"/>
          </p:cNvGraphicFramePr>
          <p:nvPr>
            <p:ph idx="1"/>
            <p:extLst>
              <p:ext uri="{D42A27DB-BD31-4B8C-83A1-F6EECF244321}">
                <p14:modId xmlns:p14="http://schemas.microsoft.com/office/powerpoint/2010/main" val="1859906513"/>
              </p:ext>
            </p:extLst>
          </p:nvPr>
        </p:nvGraphicFramePr>
        <p:xfrm>
          <a:off x="534648" y="2959006"/>
          <a:ext cx="5152069" cy="36012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02E46A15-876A-9775-B80E-8177CA72034D}"/>
              </a:ext>
            </a:extLst>
          </p:cNvPr>
          <p:cNvSpPr txBox="1"/>
          <p:nvPr/>
        </p:nvSpPr>
        <p:spPr>
          <a:xfrm>
            <a:off x="6096000" y="899387"/>
            <a:ext cx="4722920" cy="2800767"/>
          </a:xfrm>
          <a:prstGeom prst="rect">
            <a:avLst/>
          </a:prstGeom>
          <a:solidFill>
            <a:schemeClr val="accent1">
              <a:lumMod val="20000"/>
              <a:lumOff val="80000"/>
            </a:schemeClr>
          </a:solidFill>
        </p:spPr>
        <p:txBody>
          <a:bodyPr wrap="square" rtlCol="0">
            <a:spAutoFit/>
          </a:bodyPr>
          <a:lstStyle/>
          <a:p>
            <a:pPr algn="ctr"/>
            <a:r>
              <a:rPr lang="en-GB" sz="2200" b="1" u="sng" dirty="0"/>
              <a:t>The power of some groups to evade being criminalised </a:t>
            </a:r>
          </a:p>
          <a:p>
            <a:pPr algn="ctr"/>
            <a:endParaRPr lang="en-GB" sz="2200" b="1" u="sng" dirty="0"/>
          </a:p>
          <a:p>
            <a:pPr marL="342900" indent="-342900">
              <a:buFontTx/>
              <a:buChar char="-"/>
            </a:pPr>
            <a:r>
              <a:rPr lang="en-GB" sz="2200" dirty="0"/>
              <a:t>The acts and behaviours of powerful groups are sometimes not defined as being criminal</a:t>
            </a:r>
          </a:p>
          <a:p>
            <a:pPr marL="342900" indent="-342900">
              <a:buFontTx/>
              <a:buChar char="-"/>
            </a:pPr>
            <a:r>
              <a:rPr lang="en-GB" sz="2200" dirty="0" err="1"/>
              <a:t>E.g</a:t>
            </a:r>
            <a:r>
              <a:rPr lang="en-GB" sz="2200" dirty="0"/>
              <a:t> ‘legitimate’ tax avoidance schemes</a:t>
            </a:r>
          </a:p>
        </p:txBody>
      </p:sp>
      <p:pic>
        <p:nvPicPr>
          <p:cNvPr id="5" name="Picture 4">
            <a:extLst>
              <a:ext uri="{FF2B5EF4-FFF2-40B4-BE49-F238E27FC236}">
                <a16:creationId xmlns:a16="http://schemas.microsoft.com/office/drawing/2014/main" id="{E54EB0F5-C6F3-58FB-2A57-FF6ADF11EF8D}"/>
              </a:ext>
            </a:extLst>
          </p:cNvPr>
          <p:cNvPicPr>
            <a:picLocks noChangeAspect="1"/>
          </p:cNvPicPr>
          <p:nvPr/>
        </p:nvPicPr>
        <p:blipFill>
          <a:blip r:embed="rId8"/>
          <a:stretch>
            <a:fillRect/>
          </a:stretch>
        </p:blipFill>
        <p:spPr>
          <a:xfrm>
            <a:off x="676690" y="297782"/>
            <a:ext cx="2670191" cy="2670191"/>
          </a:xfrm>
          <a:prstGeom prst="rect">
            <a:avLst/>
          </a:prstGeom>
        </p:spPr>
      </p:pic>
      <p:pic>
        <p:nvPicPr>
          <p:cNvPr id="6" name="Picture 5">
            <a:extLst>
              <a:ext uri="{FF2B5EF4-FFF2-40B4-BE49-F238E27FC236}">
                <a16:creationId xmlns:a16="http://schemas.microsoft.com/office/drawing/2014/main" id="{6D6036B0-F0B2-13C3-D98C-0D202A7ED7FC}"/>
              </a:ext>
            </a:extLst>
          </p:cNvPr>
          <p:cNvPicPr>
            <a:picLocks noChangeAspect="1"/>
          </p:cNvPicPr>
          <p:nvPr/>
        </p:nvPicPr>
        <p:blipFill>
          <a:blip r:embed="rId9"/>
          <a:stretch>
            <a:fillRect/>
          </a:stretch>
        </p:blipFill>
        <p:spPr>
          <a:xfrm>
            <a:off x="6096000" y="3803329"/>
            <a:ext cx="4672200" cy="2616432"/>
          </a:xfrm>
          <a:prstGeom prst="rect">
            <a:avLst/>
          </a:prstGeom>
        </p:spPr>
      </p:pic>
    </p:spTree>
    <p:extLst>
      <p:ext uri="{BB962C8B-B14F-4D97-AF65-F5344CB8AC3E}">
        <p14:creationId xmlns:p14="http://schemas.microsoft.com/office/powerpoint/2010/main" val="213064080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anim calcmode="lin" valueType="num">
                                      <p:cBhvr additive="base">
                                        <p:cTn id="11" dur="500" fill="hold"/>
                                        <p:tgtEl>
                                          <p:spTgt spid="10"/>
                                        </p:tgtEl>
                                        <p:attrNameLst>
                                          <p:attrName>ppt_x</p:attrName>
                                        </p:attrNameLst>
                                      </p:cBhvr>
                                      <p:tavLst>
                                        <p:tav tm="0">
                                          <p:val>
                                            <p:strVal val="#ppt_x"/>
                                          </p:val>
                                        </p:tav>
                                        <p:tav tm="100000">
                                          <p:val>
                                            <p:strVal val="#ppt_x"/>
                                          </p:val>
                                        </p:tav>
                                      </p:tavLst>
                                    </p:anim>
                                    <p:anim calcmode="lin" valueType="num">
                                      <p:cBhvr additive="base">
                                        <p:cTn id="12"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500" fill="hold"/>
                                        <p:tgtEl>
                                          <p:spTgt spid="5"/>
                                        </p:tgtEl>
                                        <p:attrNameLst>
                                          <p:attrName>ppt_x</p:attrName>
                                        </p:attrNameLst>
                                      </p:cBhvr>
                                      <p:tavLst>
                                        <p:tav tm="0">
                                          <p:val>
                                            <p:strVal val="#ppt_x"/>
                                          </p:val>
                                        </p:tav>
                                        <p:tav tm="100000">
                                          <p:val>
                                            <p:strVal val="#ppt_x"/>
                                          </p:val>
                                        </p:tav>
                                      </p:tavLst>
                                    </p:anim>
                                    <p:anim calcmode="lin" valueType="num">
                                      <p:cBhvr additive="base">
                                        <p:cTn id="1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4"/>
                                        </p:tgtEl>
                                        <p:attrNameLst>
                                          <p:attrName>style.visibility</p:attrName>
                                        </p:attrNameLst>
                                      </p:cBhvr>
                                      <p:to>
                                        <p:strVal val="visible"/>
                                      </p:to>
                                    </p:set>
                                    <p:anim calcmode="lin" valueType="num">
                                      <p:cBhvr additive="base">
                                        <p:cTn id="23" dur="500" fill="hold"/>
                                        <p:tgtEl>
                                          <p:spTgt spid="4"/>
                                        </p:tgtEl>
                                        <p:attrNameLst>
                                          <p:attrName>ppt_x</p:attrName>
                                        </p:attrNameLst>
                                      </p:cBhvr>
                                      <p:tavLst>
                                        <p:tav tm="0">
                                          <p:val>
                                            <p:strVal val="#ppt_x"/>
                                          </p:val>
                                        </p:tav>
                                        <p:tav tm="100000">
                                          <p:val>
                                            <p:strVal val="#ppt_x"/>
                                          </p:val>
                                        </p:tav>
                                      </p:tavLst>
                                    </p:anim>
                                    <p:anim calcmode="lin" valueType="num">
                                      <p:cBhvr additive="base">
                                        <p:cTn id="2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6"/>
                                        </p:tgtEl>
                                        <p:attrNameLst>
                                          <p:attrName>style.visibility</p:attrName>
                                        </p:attrNameLst>
                                      </p:cBhvr>
                                      <p:to>
                                        <p:strVal val="visible"/>
                                      </p:to>
                                    </p:set>
                                    <p:anim calcmode="lin" valueType="num">
                                      <p:cBhvr additive="base">
                                        <p:cTn id="29" dur="500" fill="hold"/>
                                        <p:tgtEl>
                                          <p:spTgt spid="6"/>
                                        </p:tgtEl>
                                        <p:attrNameLst>
                                          <p:attrName>ppt_x</p:attrName>
                                        </p:attrNameLst>
                                      </p:cBhvr>
                                      <p:tavLst>
                                        <p:tav tm="0">
                                          <p:val>
                                            <p:strVal val="#ppt_x"/>
                                          </p:val>
                                        </p:tav>
                                        <p:tav tm="100000">
                                          <p:val>
                                            <p:strVal val="#ppt_x"/>
                                          </p:val>
                                        </p:tav>
                                      </p:tavLst>
                                    </p:anim>
                                    <p:anim calcmode="lin" valueType="num">
                                      <p:cBhvr additive="base">
                                        <p:cTn id="3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10" grpId="0">
        <p:bldAsOne/>
      </p:bldGraphic>
      <p:bldP spid="4"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EB46B8FB-F6A2-5F47-A6CD-A7E17E6927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01388" y="0"/>
            <a:ext cx="5990612" cy="6858001"/>
            <a:chOff x="6201388" y="0"/>
            <a:chExt cx="5990612" cy="6858001"/>
          </a:xfrm>
        </p:grpSpPr>
        <p:sp>
          <p:nvSpPr>
            <p:cNvPr id="8" name="Oval 7">
              <a:extLst>
                <a:ext uri="{FF2B5EF4-FFF2-40B4-BE49-F238E27FC236}">
                  <a16:creationId xmlns:a16="http://schemas.microsoft.com/office/drawing/2014/main" id="{419BDE93-3EC2-4E4D-BC0B-417378F49E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46">
              <a:extLst>
                <a:ext uri="{FF2B5EF4-FFF2-40B4-BE49-F238E27FC236}">
                  <a16:creationId xmlns:a16="http://schemas.microsoft.com/office/drawing/2014/main" id="{FE21F82F-1EE5-8240-97F8-387DF0253F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48">
              <a:extLst>
                <a:ext uri="{FF2B5EF4-FFF2-40B4-BE49-F238E27FC236}">
                  <a16:creationId xmlns:a16="http://schemas.microsoft.com/office/drawing/2014/main" id="{AE1903E3-6B5F-6B4C-9A1F-62628A050A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Oval 10">
              <a:extLst>
                <a:ext uri="{FF2B5EF4-FFF2-40B4-BE49-F238E27FC236}">
                  <a16:creationId xmlns:a16="http://schemas.microsoft.com/office/drawing/2014/main" id="{F7C55863-3B37-0743-B001-1A970033FB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932B4C24-3A58-924C-B79A-D961EF7C2C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21EF52E0-D2CF-544F-93A6-4D7B45A048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63">
              <a:extLst>
                <a:ext uri="{FF2B5EF4-FFF2-40B4-BE49-F238E27FC236}">
                  <a16:creationId xmlns:a16="http://schemas.microsoft.com/office/drawing/2014/main" id="{6966CFE5-1C8C-2E4F-9B2D-A8438F5A53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64">
              <a:extLst>
                <a:ext uri="{FF2B5EF4-FFF2-40B4-BE49-F238E27FC236}">
                  <a16:creationId xmlns:a16="http://schemas.microsoft.com/office/drawing/2014/main" id="{9FD29EF3-A5B2-554A-A307-6BE1BCE8A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Oval 15">
              <a:extLst>
                <a:ext uri="{FF2B5EF4-FFF2-40B4-BE49-F238E27FC236}">
                  <a16:creationId xmlns:a16="http://schemas.microsoft.com/office/drawing/2014/main" id="{AC1ECAD8-0CF2-934D-AA1E-C108208CDE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DB14DED1-3A58-8C4D-902E-2A9F34043F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65D65157-5719-0341-A807-A8956595FB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A7F23F74-B777-2A4C-8EF9-E798880D59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70">
              <a:extLst>
                <a:ext uri="{FF2B5EF4-FFF2-40B4-BE49-F238E27FC236}">
                  <a16:creationId xmlns:a16="http://schemas.microsoft.com/office/drawing/2014/main" id="{E3B9A050-0AE1-1D4B-A2AC-6EEF64B106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71">
              <a:extLst>
                <a:ext uri="{FF2B5EF4-FFF2-40B4-BE49-F238E27FC236}">
                  <a16:creationId xmlns:a16="http://schemas.microsoft.com/office/drawing/2014/main" id="{C424FE38-F803-8D47-BF56-1B18EC2B1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Oval 21">
              <a:extLst>
                <a:ext uri="{FF2B5EF4-FFF2-40B4-BE49-F238E27FC236}">
                  <a16:creationId xmlns:a16="http://schemas.microsoft.com/office/drawing/2014/main" id="{E37187F2-9212-0641-97D0-1ACD50B74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C760C651-2AC4-564E-BEAA-AB7FAFE7F7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58B0A1B8-5BA3-3548-9511-B4904D052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75">
              <a:extLst>
                <a:ext uri="{FF2B5EF4-FFF2-40B4-BE49-F238E27FC236}">
                  <a16:creationId xmlns:a16="http://schemas.microsoft.com/office/drawing/2014/main" id="{424CD779-EE9A-214D-9488-767327E373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76">
              <a:extLst>
                <a:ext uri="{FF2B5EF4-FFF2-40B4-BE49-F238E27FC236}">
                  <a16:creationId xmlns:a16="http://schemas.microsoft.com/office/drawing/2014/main" id="{630D08C6-9EFB-8540-875F-2A55DED2A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77">
              <a:extLst>
                <a:ext uri="{FF2B5EF4-FFF2-40B4-BE49-F238E27FC236}">
                  <a16:creationId xmlns:a16="http://schemas.microsoft.com/office/drawing/2014/main" id="{D7E8DA86-1294-4641-9C52-6E15315064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78">
              <a:extLst>
                <a:ext uri="{FF2B5EF4-FFF2-40B4-BE49-F238E27FC236}">
                  <a16:creationId xmlns:a16="http://schemas.microsoft.com/office/drawing/2014/main" id="{011063C9-2A43-3348-A018-F27FACAA77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79">
              <a:extLst>
                <a:ext uri="{FF2B5EF4-FFF2-40B4-BE49-F238E27FC236}">
                  <a16:creationId xmlns:a16="http://schemas.microsoft.com/office/drawing/2014/main" id="{EE85C7DE-D965-244F-BD95-3A05FF4AAC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80">
              <a:extLst>
                <a:ext uri="{FF2B5EF4-FFF2-40B4-BE49-F238E27FC236}">
                  <a16:creationId xmlns:a16="http://schemas.microsoft.com/office/drawing/2014/main" id="{315A1389-149A-3342-A863-637D42FDB2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81">
              <a:extLst>
                <a:ext uri="{FF2B5EF4-FFF2-40B4-BE49-F238E27FC236}">
                  <a16:creationId xmlns:a16="http://schemas.microsoft.com/office/drawing/2014/main" id="{B149CC6F-B6C6-BE46-B451-1BF7D47A89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33" name="Straight Connector 32">
            <a:extLst>
              <a:ext uri="{FF2B5EF4-FFF2-40B4-BE49-F238E27FC236}">
                <a16:creationId xmlns:a16="http://schemas.microsoft.com/office/drawing/2014/main" id="{D33A3282-0389-C547-8CA6-7F3E7F27B3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useBgFill="1">
        <p:nvSpPr>
          <p:cNvPr id="35" name="Rectangle 34">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50F70439-D4F3-E852-B152-ACF02FAC33BB}"/>
              </a:ext>
            </a:extLst>
          </p:cNvPr>
          <p:cNvSpPr txBox="1"/>
          <p:nvPr/>
        </p:nvSpPr>
        <p:spPr>
          <a:xfrm>
            <a:off x="2063845" y="2535531"/>
            <a:ext cx="8791501" cy="2866405"/>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6700" b="1" dirty="0">
                <a:latin typeface="+mj-lt"/>
                <a:ea typeface="+mj-ea"/>
                <a:cs typeface="+mj-cs"/>
              </a:rPr>
              <a:t>IF POWER WERE A SHAPE, WHAT WOULD IT BE?</a:t>
            </a:r>
          </a:p>
        </p:txBody>
      </p:sp>
      <p:cxnSp>
        <p:nvCxnSpPr>
          <p:cNvPr id="37" name="Straight Connector 36">
            <a:extLst>
              <a:ext uri="{FF2B5EF4-FFF2-40B4-BE49-F238E27FC236}">
                <a16:creationId xmlns:a16="http://schemas.microsoft.com/office/drawing/2014/main" id="{2DDDFCEF-D5C9-BE40-9979-57040F021F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9198761"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nvGrpSpPr>
          <p:cNvPr id="39" name="Group 38">
            <a:extLst>
              <a:ext uri="{FF2B5EF4-FFF2-40B4-BE49-F238E27FC236}">
                <a16:creationId xmlns:a16="http://schemas.microsoft.com/office/drawing/2014/main" id="{E63AF7E2-A240-C246-AFB8-2AD8FF4621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1746" y="0"/>
            <a:ext cx="1900254" cy="6858000"/>
            <a:chOff x="10291746" y="0"/>
            <a:chExt cx="1900254" cy="6858000"/>
          </a:xfrm>
        </p:grpSpPr>
        <p:sp>
          <p:nvSpPr>
            <p:cNvPr id="40" name="Freeform 23">
              <a:extLst>
                <a:ext uri="{FF2B5EF4-FFF2-40B4-BE49-F238E27FC236}">
                  <a16:creationId xmlns:a16="http://schemas.microsoft.com/office/drawing/2014/main" id="{760799C4-90B2-C44F-B45C-4128C830B4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5829" y="809310"/>
              <a:ext cx="536171" cy="1124839"/>
            </a:xfrm>
            <a:custGeom>
              <a:avLst/>
              <a:gdLst>
                <a:gd name="connsiteX0" fmla="*/ 536171 w 536171"/>
                <a:gd name="connsiteY0" fmla="*/ 0 h 1124839"/>
                <a:gd name="connsiteX1" fmla="*/ 536171 w 536171"/>
                <a:gd name="connsiteY1" fmla="*/ 1124839 h 1124839"/>
                <a:gd name="connsiteX2" fmla="*/ 451423 w 536171"/>
                <a:gd name="connsiteY2" fmla="*/ 1116295 h 1124839"/>
                <a:gd name="connsiteX3" fmla="*/ 0 w 536171"/>
                <a:gd name="connsiteY3" fmla="*/ 562419 h 1124839"/>
                <a:gd name="connsiteX4" fmla="*/ 451423 w 536171"/>
                <a:gd name="connsiteY4" fmla="*/ 8543 h 11248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171" h="1124839">
                  <a:moveTo>
                    <a:pt x="536171" y="0"/>
                  </a:moveTo>
                  <a:lnTo>
                    <a:pt x="536171" y="1124839"/>
                  </a:lnTo>
                  <a:lnTo>
                    <a:pt x="451423" y="1116295"/>
                  </a:lnTo>
                  <a:cubicBezTo>
                    <a:pt x="193797" y="1063577"/>
                    <a:pt x="0" y="835630"/>
                    <a:pt x="0" y="562419"/>
                  </a:cubicBezTo>
                  <a:cubicBezTo>
                    <a:pt x="0" y="289208"/>
                    <a:pt x="193797" y="61261"/>
                    <a:pt x="451423" y="85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1" name="Freeform 24">
              <a:extLst>
                <a:ext uri="{FF2B5EF4-FFF2-40B4-BE49-F238E27FC236}">
                  <a16:creationId xmlns:a16="http://schemas.microsoft.com/office/drawing/2014/main" id="{8117A5FF-BE82-D049-80D2-F42CEB9E74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8" y="0"/>
              <a:ext cx="1130725" cy="565362"/>
            </a:xfrm>
            <a:custGeom>
              <a:avLst/>
              <a:gdLst>
                <a:gd name="connsiteX0" fmla="*/ 0 w 1130725"/>
                <a:gd name="connsiteY0" fmla="*/ 0 h 565362"/>
                <a:gd name="connsiteX1" fmla="*/ 25420 w 1130725"/>
                <a:gd name="connsiteY1" fmla="*/ 0 h 565362"/>
                <a:gd name="connsiteX2" fmla="*/ 36369 w 1130725"/>
                <a:gd name="connsiteY2" fmla="*/ 108609 h 565362"/>
                <a:gd name="connsiteX3" fmla="*/ 565363 w 1130725"/>
                <a:gd name="connsiteY3" fmla="*/ 539750 h 565362"/>
                <a:gd name="connsiteX4" fmla="*/ 1094356 w 1130725"/>
                <a:gd name="connsiteY4" fmla="*/ 108609 h 565362"/>
                <a:gd name="connsiteX5" fmla="*/ 1105305 w 1130725"/>
                <a:gd name="connsiteY5" fmla="*/ 0 h 565362"/>
                <a:gd name="connsiteX6" fmla="*/ 1130725 w 1130725"/>
                <a:gd name="connsiteY6" fmla="*/ 0 h 565362"/>
                <a:gd name="connsiteX7" fmla="*/ 565363 w 1130725"/>
                <a:gd name="connsiteY7" fmla="*/ 565362 h 565362"/>
                <a:gd name="connsiteX8" fmla="*/ 0 w 1130725"/>
                <a:gd name="connsiteY8" fmla="*/ 0 h 565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0725" h="565362">
                  <a:moveTo>
                    <a:pt x="0" y="0"/>
                  </a:moveTo>
                  <a:lnTo>
                    <a:pt x="25420" y="0"/>
                  </a:lnTo>
                  <a:lnTo>
                    <a:pt x="36369" y="108609"/>
                  </a:lnTo>
                  <a:cubicBezTo>
                    <a:pt x="86718" y="354660"/>
                    <a:pt x="304425" y="539750"/>
                    <a:pt x="565363" y="539750"/>
                  </a:cubicBezTo>
                  <a:cubicBezTo>
                    <a:pt x="826300" y="539750"/>
                    <a:pt x="1044007" y="354660"/>
                    <a:pt x="1094356" y="108609"/>
                  </a:cubicBezTo>
                  <a:lnTo>
                    <a:pt x="1105305" y="0"/>
                  </a:lnTo>
                  <a:lnTo>
                    <a:pt x="1130725" y="0"/>
                  </a:lnTo>
                  <a:cubicBezTo>
                    <a:pt x="1130725" y="312241"/>
                    <a:pt x="877604" y="565362"/>
                    <a:pt x="565363" y="565362"/>
                  </a:cubicBezTo>
                  <a:cubicBezTo>
                    <a:pt x="253121" y="565362"/>
                    <a:pt x="0" y="312241"/>
                    <a:pt x="0"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Freeform 25">
              <a:extLst>
                <a:ext uri="{FF2B5EF4-FFF2-40B4-BE49-F238E27FC236}">
                  <a16:creationId xmlns:a16="http://schemas.microsoft.com/office/drawing/2014/main" id="{0BDBD55C-A498-F545-BABF-ACA34A20E3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0"/>
              <a:ext cx="535422" cy="562344"/>
            </a:xfrm>
            <a:custGeom>
              <a:avLst/>
              <a:gdLst>
                <a:gd name="connsiteX0" fmla="*/ 0 w 535422"/>
                <a:gd name="connsiteY0" fmla="*/ 0 h 562344"/>
                <a:gd name="connsiteX1" fmla="*/ 25421 w 535422"/>
                <a:gd name="connsiteY1" fmla="*/ 0 h 562344"/>
                <a:gd name="connsiteX2" fmla="*/ 36370 w 535422"/>
                <a:gd name="connsiteY2" fmla="*/ 108609 h 562344"/>
                <a:gd name="connsiteX3" fmla="*/ 469781 w 535422"/>
                <a:gd name="connsiteY3" fmla="*/ 531316 h 562344"/>
                <a:gd name="connsiteX4" fmla="*/ 535422 w 535422"/>
                <a:gd name="connsiteY4" fmla="*/ 537108 h 562344"/>
                <a:gd name="connsiteX5" fmla="*/ 535422 w 535422"/>
                <a:gd name="connsiteY5" fmla="*/ 562344 h 562344"/>
                <a:gd name="connsiteX6" fmla="*/ 451424 w 535422"/>
                <a:gd name="connsiteY6" fmla="*/ 553876 h 562344"/>
                <a:gd name="connsiteX7" fmla="*/ 0 w 535422"/>
                <a:gd name="connsiteY7" fmla="*/ 0 h 562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422" h="562344">
                  <a:moveTo>
                    <a:pt x="0" y="0"/>
                  </a:moveTo>
                  <a:lnTo>
                    <a:pt x="25421" y="0"/>
                  </a:lnTo>
                  <a:lnTo>
                    <a:pt x="36370" y="108609"/>
                  </a:lnTo>
                  <a:cubicBezTo>
                    <a:pt x="80425" y="323904"/>
                    <a:pt x="252614" y="492525"/>
                    <a:pt x="469781" y="531316"/>
                  </a:cubicBezTo>
                  <a:lnTo>
                    <a:pt x="535422" y="537108"/>
                  </a:lnTo>
                  <a:lnTo>
                    <a:pt x="535422" y="562344"/>
                  </a:lnTo>
                  <a:lnTo>
                    <a:pt x="451424" y="553876"/>
                  </a:lnTo>
                  <a:cubicBezTo>
                    <a:pt x="193797" y="501158"/>
                    <a:pt x="0" y="273211"/>
                    <a:pt x="0"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Freeform 26">
              <a:extLst>
                <a:ext uri="{FF2B5EF4-FFF2-40B4-BE49-F238E27FC236}">
                  <a16:creationId xmlns:a16="http://schemas.microsoft.com/office/drawing/2014/main" id="{FC6DFD41-F3C6-7747-98B3-A47594E7B4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2181112"/>
              <a:ext cx="535422" cy="1124687"/>
            </a:xfrm>
            <a:custGeom>
              <a:avLst/>
              <a:gdLst>
                <a:gd name="connsiteX0" fmla="*/ 535422 w 535422"/>
                <a:gd name="connsiteY0" fmla="*/ 0 h 1124687"/>
                <a:gd name="connsiteX1" fmla="*/ 535422 w 535422"/>
                <a:gd name="connsiteY1" fmla="*/ 25186 h 1124687"/>
                <a:gd name="connsiteX2" fmla="*/ 456541 w 535422"/>
                <a:gd name="connsiteY2" fmla="*/ 33138 h 1124687"/>
                <a:gd name="connsiteX3" fmla="*/ 25399 w 535422"/>
                <a:gd name="connsiteY3" fmla="*/ 562130 h 1124687"/>
                <a:gd name="connsiteX4" fmla="*/ 456541 w 535422"/>
                <a:gd name="connsiteY4" fmla="*/ 1091123 h 1124687"/>
                <a:gd name="connsiteX5" fmla="*/ 535422 w 535422"/>
                <a:gd name="connsiteY5" fmla="*/ 1099075 h 1124687"/>
                <a:gd name="connsiteX6" fmla="*/ 535422 w 535422"/>
                <a:gd name="connsiteY6" fmla="*/ 1124687 h 1124687"/>
                <a:gd name="connsiteX7" fmla="*/ 451423 w 535422"/>
                <a:gd name="connsiteY7" fmla="*/ 1116219 h 1124687"/>
                <a:gd name="connsiteX8" fmla="*/ 0 w 535422"/>
                <a:gd name="connsiteY8" fmla="*/ 562343 h 1124687"/>
                <a:gd name="connsiteX9" fmla="*/ 451423 w 535422"/>
                <a:gd name="connsiteY9" fmla="*/ 8468 h 1124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7">
                  <a:moveTo>
                    <a:pt x="535422" y="0"/>
                  </a:moveTo>
                  <a:lnTo>
                    <a:pt x="535422" y="25186"/>
                  </a:lnTo>
                  <a:lnTo>
                    <a:pt x="456541" y="33138"/>
                  </a:lnTo>
                  <a:cubicBezTo>
                    <a:pt x="210489" y="83487"/>
                    <a:pt x="25399" y="301194"/>
                    <a:pt x="25399" y="562130"/>
                  </a:cubicBezTo>
                  <a:cubicBezTo>
                    <a:pt x="25399" y="823067"/>
                    <a:pt x="210489" y="1040774"/>
                    <a:pt x="456541" y="1091123"/>
                  </a:cubicBezTo>
                  <a:lnTo>
                    <a:pt x="535422" y="1099075"/>
                  </a:lnTo>
                  <a:lnTo>
                    <a:pt x="535422" y="1124687"/>
                  </a:lnTo>
                  <a:lnTo>
                    <a:pt x="451423" y="1116219"/>
                  </a:lnTo>
                  <a:cubicBezTo>
                    <a:pt x="193797" y="1063501"/>
                    <a:pt x="0" y="835554"/>
                    <a:pt x="0" y="562343"/>
                  </a:cubicBezTo>
                  <a:cubicBezTo>
                    <a:pt x="0" y="289132"/>
                    <a:pt x="193797" y="61185"/>
                    <a:pt x="451423" y="8468"/>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 name="Freeform 27">
              <a:extLst>
                <a:ext uri="{FF2B5EF4-FFF2-40B4-BE49-F238E27FC236}">
                  <a16:creationId xmlns:a16="http://schemas.microsoft.com/office/drawing/2014/main" id="{FA2D6C8B-5842-3443-BC3B-700D61C56D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6" y="806365"/>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5" name="Freeform 28">
              <a:extLst>
                <a:ext uri="{FF2B5EF4-FFF2-40B4-BE49-F238E27FC236}">
                  <a16:creationId xmlns:a16="http://schemas.microsoft.com/office/drawing/2014/main" id="{C7442654-B5C0-1847-A829-082D07974E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3552837"/>
              <a:ext cx="535422" cy="1124688"/>
            </a:xfrm>
            <a:custGeom>
              <a:avLst/>
              <a:gdLst>
                <a:gd name="connsiteX0" fmla="*/ 535422 w 535422"/>
                <a:gd name="connsiteY0" fmla="*/ 0 h 1124688"/>
                <a:gd name="connsiteX1" fmla="*/ 535422 w 535422"/>
                <a:gd name="connsiteY1" fmla="*/ 25186 h 1124688"/>
                <a:gd name="connsiteX2" fmla="*/ 456541 w 535422"/>
                <a:gd name="connsiteY2" fmla="*/ 33138 h 1124688"/>
                <a:gd name="connsiteX3" fmla="*/ 25399 w 535422"/>
                <a:gd name="connsiteY3" fmla="*/ 562131 h 1124688"/>
                <a:gd name="connsiteX4" fmla="*/ 456541 w 535422"/>
                <a:gd name="connsiteY4" fmla="*/ 1091124 h 1124688"/>
                <a:gd name="connsiteX5" fmla="*/ 535422 w 535422"/>
                <a:gd name="connsiteY5" fmla="*/ 1099076 h 1124688"/>
                <a:gd name="connsiteX6" fmla="*/ 535422 w 535422"/>
                <a:gd name="connsiteY6" fmla="*/ 1124688 h 1124688"/>
                <a:gd name="connsiteX7" fmla="*/ 451423 w 535422"/>
                <a:gd name="connsiteY7" fmla="*/ 1116220 h 1124688"/>
                <a:gd name="connsiteX8" fmla="*/ 0 w 535422"/>
                <a:gd name="connsiteY8" fmla="*/ 562344 h 1124688"/>
                <a:gd name="connsiteX9" fmla="*/ 451423 w 535422"/>
                <a:gd name="connsiteY9" fmla="*/ 8468 h 112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8">
                  <a:moveTo>
                    <a:pt x="535422" y="0"/>
                  </a:moveTo>
                  <a:lnTo>
                    <a:pt x="535422" y="25186"/>
                  </a:lnTo>
                  <a:lnTo>
                    <a:pt x="456541" y="33138"/>
                  </a:lnTo>
                  <a:cubicBezTo>
                    <a:pt x="210489" y="83488"/>
                    <a:pt x="25399" y="301195"/>
                    <a:pt x="25399" y="562131"/>
                  </a:cubicBezTo>
                  <a:cubicBezTo>
                    <a:pt x="25399" y="823068"/>
                    <a:pt x="210489" y="1040775"/>
                    <a:pt x="456541" y="1091124"/>
                  </a:cubicBezTo>
                  <a:lnTo>
                    <a:pt x="535422" y="1099076"/>
                  </a:lnTo>
                  <a:lnTo>
                    <a:pt x="535422" y="1124688"/>
                  </a:lnTo>
                  <a:lnTo>
                    <a:pt x="451423" y="1116220"/>
                  </a:lnTo>
                  <a:cubicBezTo>
                    <a:pt x="193797" y="1063502"/>
                    <a:pt x="0" y="835555"/>
                    <a:pt x="0" y="562344"/>
                  </a:cubicBezTo>
                  <a:cubicBezTo>
                    <a:pt x="0" y="289133"/>
                    <a:pt x="193797" y="61186"/>
                    <a:pt x="451423" y="8468"/>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6" name="Freeform 29">
              <a:extLst>
                <a:ext uri="{FF2B5EF4-FFF2-40B4-BE49-F238E27FC236}">
                  <a16:creationId xmlns:a16="http://schemas.microsoft.com/office/drawing/2014/main" id="{42B39F10-6841-E54C-8D10-69B571EE10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642" y="6295916"/>
              <a:ext cx="535358" cy="562084"/>
            </a:xfrm>
            <a:custGeom>
              <a:avLst/>
              <a:gdLst>
                <a:gd name="connsiteX0" fmla="*/ 535358 w 535358"/>
                <a:gd name="connsiteY0" fmla="*/ 0 h 562084"/>
                <a:gd name="connsiteX1" fmla="*/ 535358 w 535358"/>
                <a:gd name="connsiteY1" fmla="*/ 25186 h 562084"/>
                <a:gd name="connsiteX2" fmla="*/ 469717 w 535358"/>
                <a:gd name="connsiteY2" fmla="*/ 30978 h 562084"/>
                <a:gd name="connsiteX3" fmla="*/ 36306 w 535358"/>
                <a:gd name="connsiteY3" fmla="*/ 453686 h 562084"/>
                <a:gd name="connsiteX4" fmla="*/ 25378 w 535358"/>
                <a:gd name="connsiteY4" fmla="*/ 562084 h 562084"/>
                <a:gd name="connsiteX5" fmla="*/ 0 w 535358"/>
                <a:gd name="connsiteY5" fmla="*/ 562084 h 562084"/>
                <a:gd name="connsiteX6" fmla="*/ 11423 w 535358"/>
                <a:gd name="connsiteY6" fmla="*/ 448780 h 562084"/>
                <a:gd name="connsiteX7" fmla="*/ 465221 w 535358"/>
                <a:gd name="connsiteY7" fmla="*/ 6189 h 562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358" h="562084">
                  <a:moveTo>
                    <a:pt x="535358" y="0"/>
                  </a:moveTo>
                  <a:lnTo>
                    <a:pt x="535358" y="25186"/>
                  </a:lnTo>
                  <a:lnTo>
                    <a:pt x="469717" y="30978"/>
                  </a:lnTo>
                  <a:cubicBezTo>
                    <a:pt x="252550" y="69769"/>
                    <a:pt x="80361" y="238391"/>
                    <a:pt x="36306" y="453686"/>
                  </a:cubicBezTo>
                  <a:lnTo>
                    <a:pt x="25378" y="562084"/>
                  </a:lnTo>
                  <a:lnTo>
                    <a:pt x="0" y="562084"/>
                  </a:lnTo>
                  <a:lnTo>
                    <a:pt x="11423" y="448780"/>
                  </a:lnTo>
                  <a:cubicBezTo>
                    <a:pt x="57551" y="223357"/>
                    <a:pt x="237840" y="46805"/>
                    <a:pt x="465221" y="6189"/>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3" name="Picture 2">
            <a:extLst>
              <a:ext uri="{FF2B5EF4-FFF2-40B4-BE49-F238E27FC236}">
                <a16:creationId xmlns:a16="http://schemas.microsoft.com/office/drawing/2014/main" id="{CBEE8B25-47AE-847D-AD85-DDCDE32239DB}"/>
              </a:ext>
            </a:extLst>
          </p:cNvPr>
          <p:cNvPicPr>
            <a:picLocks noChangeAspect="1"/>
          </p:cNvPicPr>
          <p:nvPr/>
        </p:nvPicPr>
        <p:blipFill>
          <a:blip r:embed="rId3"/>
          <a:stretch>
            <a:fillRect/>
          </a:stretch>
        </p:blipFill>
        <p:spPr>
          <a:xfrm>
            <a:off x="312566" y="279499"/>
            <a:ext cx="1485900" cy="1409700"/>
          </a:xfrm>
          <a:prstGeom prst="rect">
            <a:avLst/>
          </a:prstGeom>
        </p:spPr>
      </p:pic>
    </p:spTree>
    <p:extLst>
      <p:ext uri="{BB962C8B-B14F-4D97-AF65-F5344CB8AC3E}">
        <p14:creationId xmlns:p14="http://schemas.microsoft.com/office/powerpoint/2010/main" val="207958300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57" name="Group 2056">
            <a:extLst>
              <a:ext uri="{FF2B5EF4-FFF2-40B4-BE49-F238E27FC236}">
                <a16:creationId xmlns:a16="http://schemas.microsoft.com/office/drawing/2014/main" id="{7A00BDF4-7643-A942-A588-F24E4E09AA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2058" name="Freeform 32">
              <a:extLst>
                <a:ext uri="{FF2B5EF4-FFF2-40B4-BE49-F238E27FC236}">
                  <a16:creationId xmlns:a16="http://schemas.microsoft.com/office/drawing/2014/main" id="{90B25A21-16B9-8D47-928B-2367A0B8C0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59" name="Freeform 34">
              <a:extLst>
                <a:ext uri="{FF2B5EF4-FFF2-40B4-BE49-F238E27FC236}">
                  <a16:creationId xmlns:a16="http://schemas.microsoft.com/office/drawing/2014/main" id="{E5E64190-3AC0-0A48-9917-5FAE935A85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60" name="Freeform 47">
              <a:extLst>
                <a:ext uri="{FF2B5EF4-FFF2-40B4-BE49-F238E27FC236}">
                  <a16:creationId xmlns:a16="http://schemas.microsoft.com/office/drawing/2014/main" id="{AE71CDB8-B430-F14E-99C8-E6AAB8E21C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61" name="Freeform 48">
              <a:extLst>
                <a:ext uri="{FF2B5EF4-FFF2-40B4-BE49-F238E27FC236}">
                  <a16:creationId xmlns:a16="http://schemas.microsoft.com/office/drawing/2014/main" id="{DCA37B0A-FCCC-7642-B70D-56AD50049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0FD2C09-22FF-0191-34E7-E090FEBAF497}"/>
              </a:ext>
            </a:extLst>
          </p:cNvPr>
          <p:cNvSpPr>
            <a:spLocks noGrp="1"/>
          </p:cNvSpPr>
          <p:nvPr>
            <p:ph type="title"/>
          </p:nvPr>
        </p:nvSpPr>
        <p:spPr>
          <a:xfrm>
            <a:off x="5224243" y="770890"/>
            <a:ext cx="6400999" cy="1268984"/>
          </a:xfrm>
        </p:spPr>
        <p:txBody>
          <a:bodyPr>
            <a:normAutofit/>
          </a:bodyPr>
          <a:lstStyle/>
          <a:p>
            <a:r>
              <a:rPr lang="en-GB" dirty="0"/>
              <a:t>Labelling perspectives</a:t>
            </a:r>
          </a:p>
        </p:txBody>
      </p:sp>
      <p:sp>
        <p:nvSpPr>
          <p:cNvPr id="3" name="Content Placeholder 2">
            <a:extLst>
              <a:ext uri="{FF2B5EF4-FFF2-40B4-BE49-F238E27FC236}">
                <a16:creationId xmlns:a16="http://schemas.microsoft.com/office/drawing/2014/main" id="{5C59CEE2-B32D-D42E-4704-5122AF66B161}"/>
              </a:ext>
            </a:extLst>
          </p:cNvPr>
          <p:cNvSpPr>
            <a:spLocks noGrp="1"/>
          </p:cNvSpPr>
          <p:nvPr>
            <p:ph idx="1"/>
          </p:nvPr>
        </p:nvSpPr>
        <p:spPr>
          <a:xfrm>
            <a:off x="5224173" y="1835089"/>
            <a:ext cx="6400999" cy="4252021"/>
          </a:xfrm>
        </p:spPr>
        <p:txBody>
          <a:bodyPr>
            <a:normAutofit fontScale="92500" lnSpcReduction="10000"/>
          </a:bodyPr>
          <a:lstStyle/>
          <a:p>
            <a:r>
              <a:rPr lang="en-GB" dirty="0"/>
              <a:t>Ideas in relation to crime and its control in the late 19</a:t>
            </a:r>
            <a:r>
              <a:rPr lang="en-GB" baseline="30000" dirty="0"/>
              <a:t>th</a:t>
            </a:r>
            <a:r>
              <a:rPr lang="en-GB" dirty="0"/>
              <a:t> C and early 20</a:t>
            </a:r>
            <a:r>
              <a:rPr lang="en-GB" baseline="30000" dirty="0"/>
              <a:t>th</a:t>
            </a:r>
            <a:r>
              <a:rPr lang="en-GB" dirty="0"/>
              <a:t> C had very little impact on governmental responses to crime. </a:t>
            </a:r>
          </a:p>
          <a:p>
            <a:r>
              <a:rPr lang="en-GB" dirty="0"/>
              <a:t>This began to change in the 1960s which witnessed a significant amount of social change. </a:t>
            </a:r>
          </a:p>
          <a:p>
            <a:r>
              <a:rPr lang="en-GB" dirty="0" err="1"/>
              <a:t>E.g</a:t>
            </a:r>
            <a:r>
              <a:rPr lang="en-GB" dirty="0"/>
              <a:t> Gay rights movements, anti-war movements, alternative (hippies) subcultures.</a:t>
            </a:r>
          </a:p>
          <a:p>
            <a:r>
              <a:rPr lang="en-GB" dirty="0"/>
              <a:t>The work of criminologists such as Howard Becker, David Matza and Edwin Lemert began to attract more attention – labelling perspectives </a:t>
            </a:r>
          </a:p>
        </p:txBody>
      </p:sp>
      <p:pic>
        <p:nvPicPr>
          <p:cNvPr id="2050" name="Picture 2" descr="The 1960s: Britain in Pictures by ...">
            <a:extLst>
              <a:ext uri="{FF2B5EF4-FFF2-40B4-BE49-F238E27FC236}">
                <a16:creationId xmlns:a16="http://schemas.microsoft.com/office/drawing/2014/main" id="{82A2FB65-507A-F2A1-D78B-618C9DE8ACA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6816" r="14360"/>
          <a:stretch/>
        </p:blipFill>
        <p:spPr bwMode="auto">
          <a:xfrm>
            <a:off x="20" y="1"/>
            <a:ext cx="4657325" cy="6857999"/>
          </a:xfrm>
          <a:prstGeom prst="rect">
            <a:avLst/>
          </a:prstGeom>
          <a:noFill/>
          <a:extLst>
            <a:ext uri="{909E8E84-426E-40DD-AFC4-6F175D3DCCD1}">
              <a14:hiddenFill xmlns:a14="http://schemas.microsoft.com/office/drawing/2010/main">
                <a:solidFill>
                  <a:srgbClr val="FFFFFF"/>
                </a:solidFill>
              </a14:hiddenFill>
            </a:ext>
          </a:extLst>
        </p:spPr>
      </p:pic>
      <p:cxnSp>
        <p:nvCxnSpPr>
          <p:cNvPr id="2063" name="Straight Connector 2062">
            <a:extLst>
              <a:ext uri="{FF2B5EF4-FFF2-40B4-BE49-F238E27FC236}">
                <a16:creationId xmlns:a16="http://schemas.microsoft.com/office/drawing/2014/main" id="{BF3CF3DF-4809-5B42-9F22-981391379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24243" y="6087110"/>
            <a:ext cx="6400999"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1561950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Remembering the riot that sparked an LGBT revolution">
            <a:hlinkClick r:id="" action="ppaction://media"/>
            <a:extLst>
              <a:ext uri="{FF2B5EF4-FFF2-40B4-BE49-F238E27FC236}">
                <a16:creationId xmlns:a16="http://schemas.microsoft.com/office/drawing/2014/main" id="{315B65D2-E8E8-C1E8-409A-C18845A0DB7D}"/>
              </a:ext>
            </a:extLst>
          </p:cNvPr>
          <p:cNvPicPr>
            <a:picLocks noRot="1" noChangeAspect="1"/>
          </p:cNvPicPr>
          <p:nvPr>
            <a:videoFile r:link="rId1"/>
          </p:nvPr>
        </p:nvPicPr>
        <p:blipFill>
          <a:blip r:embed="rId4"/>
          <a:stretch>
            <a:fillRect/>
          </a:stretch>
        </p:blipFill>
        <p:spPr>
          <a:xfrm>
            <a:off x="26988" y="0"/>
            <a:ext cx="12138025" cy="6858000"/>
          </a:xfrm>
          <a:prstGeom prst="rect">
            <a:avLst/>
          </a:prstGeom>
        </p:spPr>
      </p:pic>
    </p:spTree>
    <p:extLst>
      <p:ext uri="{BB962C8B-B14F-4D97-AF65-F5344CB8AC3E}">
        <p14:creationId xmlns:p14="http://schemas.microsoft.com/office/powerpoint/2010/main" val="240688165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8E67A6F5-F47F-BD4C-9336-30E0A60EB96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29613" y="0"/>
            <a:ext cx="1901686" cy="4677439"/>
            <a:chOff x="10290315" y="0"/>
            <a:chExt cx="1901686" cy="4677439"/>
          </a:xfrm>
        </p:grpSpPr>
        <p:sp>
          <p:nvSpPr>
            <p:cNvPr id="13" name="Freeform 19">
              <a:extLst>
                <a:ext uri="{FF2B5EF4-FFF2-40B4-BE49-F238E27FC236}">
                  <a16:creationId xmlns:a16="http://schemas.microsoft.com/office/drawing/2014/main" id="{DA710708-67E0-194C-9A96-FD528D2075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21">
              <a:extLst>
                <a:ext uri="{FF2B5EF4-FFF2-40B4-BE49-F238E27FC236}">
                  <a16:creationId xmlns:a16="http://schemas.microsoft.com/office/drawing/2014/main" id="{2B6DA887-E216-1245-8F6F-B21233D94B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23">
              <a:extLst>
                <a:ext uri="{FF2B5EF4-FFF2-40B4-BE49-F238E27FC236}">
                  <a16:creationId xmlns:a16="http://schemas.microsoft.com/office/drawing/2014/main" id="{2AE2F0EF-0001-F243-85DC-2B8812AB48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24">
              <a:extLst>
                <a:ext uri="{FF2B5EF4-FFF2-40B4-BE49-F238E27FC236}">
                  <a16:creationId xmlns:a16="http://schemas.microsoft.com/office/drawing/2014/main" id="{1491B174-1F11-D548-A885-7F98AF742C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FD2B6446-72A7-B5E6-54F2-8DC43D0053B7}"/>
              </a:ext>
            </a:extLst>
          </p:cNvPr>
          <p:cNvSpPr>
            <a:spLocks noGrp="1"/>
          </p:cNvSpPr>
          <p:nvPr>
            <p:ph type="title"/>
          </p:nvPr>
        </p:nvSpPr>
        <p:spPr>
          <a:xfrm>
            <a:off x="544255" y="582336"/>
            <a:ext cx="5677261" cy="1597159"/>
          </a:xfrm>
        </p:spPr>
        <p:txBody>
          <a:bodyPr>
            <a:normAutofit fontScale="90000"/>
          </a:bodyPr>
          <a:lstStyle/>
          <a:p>
            <a:pPr algn="ctr"/>
            <a:r>
              <a:rPr lang="en-GB" dirty="0"/>
              <a:t>What are labelling perspectives concerned with?</a:t>
            </a:r>
          </a:p>
        </p:txBody>
      </p:sp>
      <p:sp>
        <p:nvSpPr>
          <p:cNvPr id="3" name="Content Placeholder 2">
            <a:extLst>
              <a:ext uri="{FF2B5EF4-FFF2-40B4-BE49-F238E27FC236}">
                <a16:creationId xmlns:a16="http://schemas.microsoft.com/office/drawing/2014/main" id="{46999620-DD79-92E2-5C89-57589CB561D7}"/>
              </a:ext>
            </a:extLst>
          </p:cNvPr>
          <p:cNvSpPr>
            <a:spLocks noGrp="1"/>
          </p:cNvSpPr>
          <p:nvPr>
            <p:ph idx="1"/>
          </p:nvPr>
        </p:nvSpPr>
        <p:spPr>
          <a:xfrm>
            <a:off x="565150" y="2627790"/>
            <a:ext cx="6195187" cy="1322773"/>
          </a:xfrm>
        </p:spPr>
        <p:txBody>
          <a:bodyPr>
            <a:normAutofit/>
          </a:bodyPr>
          <a:lstStyle/>
          <a:p>
            <a:pPr marL="0" indent="0">
              <a:buNone/>
            </a:pPr>
            <a:r>
              <a:rPr lang="en-GB" b="1" u="sng" dirty="0"/>
              <a:t>POSITIVISM</a:t>
            </a:r>
          </a:p>
          <a:p>
            <a:pPr marL="0" indent="0">
              <a:buNone/>
            </a:pPr>
            <a:r>
              <a:rPr lang="en-GB" dirty="0"/>
              <a:t>DEVIANCE </a:t>
            </a:r>
          </a:p>
        </p:txBody>
      </p:sp>
      <p:cxnSp>
        <p:nvCxnSpPr>
          <p:cNvPr id="18" name="Straight Connector 17">
            <a:extLst>
              <a:ext uri="{FF2B5EF4-FFF2-40B4-BE49-F238E27FC236}">
                <a16:creationId xmlns:a16="http://schemas.microsoft.com/office/drawing/2014/main" id="{BF3CF3DF-4809-5B42-9F22-981391379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6400999"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3E5B7314-0CF9-5619-26A5-60B071CC3D54}"/>
              </a:ext>
            </a:extLst>
          </p:cNvPr>
          <p:cNvPicPr>
            <a:picLocks noChangeAspect="1"/>
          </p:cNvPicPr>
          <p:nvPr/>
        </p:nvPicPr>
        <p:blipFill>
          <a:blip r:embed="rId3"/>
          <a:srcRect r="2" b="8706"/>
          <a:stretch/>
        </p:blipFill>
        <p:spPr>
          <a:xfrm>
            <a:off x="7534655" y="1"/>
            <a:ext cx="4657345" cy="6857999"/>
          </a:xfrm>
          <a:prstGeom prst="rect">
            <a:avLst/>
          </a:prstGeom>
        </p:spPr>
      </p:pic>
      <p:sp>
        <p:nvSpPr>
          <p:cNvPr id="6" name="Arrow: Pentagon 5">
            <a:extLst>
              <a:ext uri="{FF2B5EF4-FFF2-40B4-BE49-F238E27FC236}">
                <a16:creationId xmlns:a16="http://schemas.microsoft.com/office/drawing/2014/main" id="{50952EA6-E9BB-C610-4B8A-26CF0BE9FB31}"/>
              </a:ext>
            </a:extLst>
          </p:cNvPr>
          <p:cNvSpPr/>
          <p:nvPr/>
        </p:nvSpPr>
        <p:spPr>
          <a:xfrm>
            <a:off x="2467992" y="3043659"/>
            <a:ext cx="2121763" cy="618230"/>
          </a:xfrm>
          <a:prstGeom prst="homePlat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A384F32C-2CCA-ACE6-8570-CA7AA482E19A}"/>
              </a:ext>
            </a:extLst>
          </p:cNvPr>
          <p:cNvSpPr txBox="1"/>
          <p:nvPr/>
        </p:nvSpPr>
        <p:spPr>
          <a:xfrm>
            <a:off x="2738760" y="3168108"/>
            <a:ext cx="1580225" cy="369332"/>
          </a:xfrm>
          <a:prstGeom prst="rect">
            <a:avLst/>
          </a:prstGeom>
          <a:noFill/>
        </p:spPr>
        <p:txBody>
          <a:bodyPr wrap="square" rtlCol="0">
            <a:spAutoFit/>
          </a:bodyPr>
          <a:lstStyle/>
          <a:p>
            <a:r>
              <a:rPr lang="en-GB" dirty="0"/>
              <a:t>Leads to</a:t>
            </a:r>
          </a:p>
        </p:txBody>
      </p:sp>
      <p:sp>
        <p:nvSpPr>
          <p:cNvPr id="8" name="TextBox 7">
            <a:extLst>
              <a:ext uri="{FF2B5EF4-FFF2-40B4-BE49-F238E27FC236}">
                <a16:creationId xmlns:a16="http://schemas.microsoft.com/office/drawing/2014/main" id="{E4892121-F5A3-2FE4-67BF-A969CB80CC6F}"/>
              </a:ext>
            </a:extLst>
          </p:cNvPr>
          <p:cNvSpPr txBox="1"/>
          <p:nvPr/>
        </p:nvSpPr>
        <p:spPr>
          <a:xfrm>
            <a:off x="4796962" y="3043659"/>
            <a:ext cx="2041864" cy="769441"/>
          </a:xfrm>
          <a:prstGeom prst="rect">
            <a:avLst/>
          </a:prstGeom>
          <a:noFill/>
        </p:spPr>
        <p:txBody>
          <a:bodyPr wrap="square" rtlCol="0">
            <a:spAutoFit/>
          </a:bodyPr>
          <a:lstStyle/>
          <a:p>
            <a:r>
              <a:rPr lang="en-GB" sz="2200" dirty="0"/>
              <a:t>SOCIAL CONTROL</a:t>
            </a:r>
          </a:p>
        </p:txBody>
      </p:sp>
      <p:sp>
        <p:nvSpPr>
          <p:cNvPr id="9" name="TextBox 8">
            <a:extLst>
              <a:ext uri="{FF2B5EF4-FFF2-40B4-BE49-F238E27FC236}">
                <a16:creationId xmlns:a16="http://schemas.microsoft.com/office/drawing/2014/main" id="{9EED9293-09A3-B790-2C38-9AB8A491E834}"/>
              </a:ext>
            </a:extLst>
          </p:cNvPr>
          <p:cNvSpPr txBox="1"/>
          <p:nvPr/>
        </p:nvSpPr>
        <p:spPr>
          <a:xfrm>
            <a:off x="479394" y="4287915"/>
            <a:ext cx="6280943" cy="461665"/>
          </a:xfrm>
          <a:prstGeom prst="rect">
            <a:avLst/>
          </a:prstGeom>
          <a:noFill/>
        </p:spPr>
        <p:txBody>
          <a:bodyPr wrap="square" rtlCol="0">
            <a:spAutoFit/>
          </a:bodyPr>
          <a:lstStyle/>
          <a:p>
            <a:r>
              <a:rPr lang="en-GB" sz="2400" b="1" u="sng" dirty="0"/>
              <a:t>LABELLING PERSPECTIVES</a:t>
            </a:r>
          </a:p>
        </p:txBody>
      </p:sp>
      <p:sp>
        <p:nvSpPr>
          <p:cNvPr id="17" name="TextBox 16">
            <a:extLst>
              <a:ext uri="{FF2B5EF4-FFF2-40B4-BE49-F238E27FC236}">
                <a16:creationId xmlns:a16="http://schemas.microsoft.com/office/drawing/2014/main" id="{91B3B586-A857-563E-3C67-ABF0D6BE20D3}"/>
              </a:ext>
            </a:extLst>
          </p:cNvPr>
          <p:cNvSpPr txBox="1"/>
          <p:nvPr/>
        </p:nvSpPr>
        <p:spPr>
          <a:xfrm>
            <a:off x="650289" y="4993055"/>
            <a:ext cx="1578006" cy="707886"/>
          </a:xfrm>
          <a:prstGeom prst="rect">
            <a:avLst/>
          </a:prstGeom>
          <a:noFill/>
        </p:spPr>
        <p:txBody>
          <a:bodyPr wrap="square">
            <a:spAutoFit/>
          </a:bodyPr>
          <a:lstStyle/>
          <a:p>
            <a:r>
              <a:rPr lang="en-GB" sz="2000" dirty="0"/>
              <a:t>SOCIAL CONTROL</a:t>
            </a:r>
          </a:p>
        </p:txBody>
      </p:sp>
      <p:sp>
        <p:nvSpPr>
          <p:cNvPr id="19" name="Arrow: Pentagon 18">
            <a:extLst>
              <a:ext uri="{FF2B5EF4-FFF2-40B4-BE49-F238E27FC236}">
                <a16:creationId xmlns:a16="http://schemas.microsoft.com/office/drawing/2014/main" id="{514DFA02-B2FB-F8AE-EFCA-2AE85BB12D01}"/>
              </a:ext>
            </a:extLst>
          </p:cNvPr>
          <p:cNvSpPr/>
          <p:nvPr/>
        </p:nvSpPr>
        <p:spPr>
          <a:xfrm>
            <a:off x="2505020" y="5055757"/>
            <a:ext cx="2121763" cy="618230"/>
          </a:xfrm>
          <a:prstGeom prst="homePlat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t>Leads to</a:t>
            </a:r>
          </a:p>
        </p:txBody>
      </p:sp>
      <p:sp>
        <p:nvSpPr>
          <p:cNvPr id="22" name="TextBox 21">
            <a:extLst>
              <a:ext uri="{FF2B5EF4-FFF2-40B4-BE49-F238E27FC236}">
                <a16:creationId xmlns:a16="http://schemas.microsoft.com/office/drawing/2014/main" id="{E6746C6F-1286-7776-1921-54E684021B03}"/>
              </a:ext>
            </a:extLst>
          </p:cNvPr>
          <p:cNvSpPr txBox="1"/>
          <p:nvPr/>
        </p:nvSpPr>
        <p:spPr>
          <a:xfrm>
            <a:off x="4910747" y="5164179"/>
            <a:ext cx="2238324" cy="400110"/>
          </a:xfrm>
          <a:prstGeom prst="rect">
            <a:avLst/>
          </a:prstGeom>
          <a:noFill/>
        </p:spPr>
        <p:txBody>
          <a:bodyPr wrap="square">
            <a:spAutoFit/>
          </a:bodyPr>
          <a:lstStyle/>
          <a:p>
            <a:r>
              <a:rPr lang="en-GB" sz="2000" dirty="0"/>
              <a:t>DEVIANCE</a:t>
            </a:r>
          </a:p>
        </p:txBody>
      </p:sp>
      <p:sp>
        <p:nvSpPr>
          <p:cNvPr id="24" name="TextBox 23">
            <a:extLst>
              <a:ext uri="{FF2B5EF4-FFF2-40B4-BE49-F238E27FC236}">
                <a16:creationId xmlns:a16="http://schemas.microsoft.com/office/drawing/2014/main" id="{6CAC1133-9ACC-7123-1FB9-6F61759E4430}"/>
              </a:ext>
            </a:extLst>
          </p:cNvPr>
          <p:cNvSpPr txBox="1"/>
          <p:nvPr/>
        </p:nvSpPr>
        <p:spPr>
          <a:xfrm>
            <a:off x="8073476" y="3792726"/>
            <a:ext cx="3802888" cy="1200329"/>
          </a:xfrm>
          <a:prstGeom prst="rect">
            <a:avLst/>
          </a:prstGeom>
          <a:noFill/>
        </p:spPr>
        <p:txBody>
          <a:bodyPr wrap="square">
            <a:spAutoFit/>
          </a:bodyPr>
          <a:lstStyle/>
          <a:p>
            <a:pPr algn="ctr"/>
            <a:r>
              <a:rPr lang="en-GB" i="1" dirty="0"/>
              <a:t>social control leads to deviance—is equally tenable and the richer premise for studying deviance in modern society.</a:t>
            </a:r>
          </a:p>
        </p:txBody>
      </p:sp>
    </p:spTree>
    <p:extLst>
      <p:ext uri="{BB962C8B-B14F-4D97-AF65-F5344CB8AC3E}">
        <p14:creationId xmlns:p14="http://schemas.microsoft.com/office/powerpoint/2010/main" val="129716496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7"/>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8"/>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9"/>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17"/>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19"/>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22"/>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7" grpId="0"/>
      <p:bldP spid="8" grpId="0"/>
      <p:bldP spid="9" grpId="0"/>
      <p:bldP spid="17" grpId="0"/>
      <p:bldP spid="19" grpId="0" animBg="1"/>
      <p:bldP spid="22"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EB46B8FB-F6A2-5F47-A6CD-A7E17E6927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01388" y="0"/>
            <a:ext cx="5990612" cy="6858001"/>
            <a:chOff x="6201388" y="0"/>
            <a:chExt cx="5990612" cy="6858001"/>
          </a:xfrm>
        </p:grpSpPr>
        <p:sp>
          <p:nvSpPr>
            <p:cNvPr id="12" name="Oval 11">
              <a:extLst>
                <a:ext uri="{FF2B5EF4-FFF2-40B4-BE49-F238E27FC236}">
                  <a16:creationId xmlns:a16="http://schemas.microsoft.com/office/drawing/2014/main" id="{419BDE93-3EC2-4E4D-BC0B-417378F49E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46">
              <a:extLst>
                <a:ext uri="{FF2B5EF4-FFF2-40B4-BE49-F238E27FC236}">
                  <a16:creationId xmlns:a16="http://schemas.microsoft.com/office/drawing/2014/main" id="{FE21F82F-1EE5-8240-97F8-387DF0253F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48">
              <a:extLst>
                <a:ext uri="{FF2B5EF4-FFF2-40B4-BE49-F238E27FC236}">
                  <a16:creationId xmlns:a16="http://schemas.microsoft.com/office/drawing/2014/main" id="{AE1903E3-6B5F-6B4C-9A1F-62628A050A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Oval 14">
              <a:extLst>
                <a:ext uri="{FF2B5EF4-FFF2-40B4-BE49-F238E27FC236}">
                  <a16:creationId xmlns:a16="http://schemas.microsoft.com/office/drawing/2014/main" id="{F7C55863-3B37-0743-B001-1A970033FB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932B4C24-3A58-924C-B79A-D961EF7C2C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21EF52E0-D2CF-544F-93A6-4D7B45A048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63">
              <a:extLst>
                <a:ext uri="{FF2B5EF4-FFF2-40B4-BE49-F238E27FC236}">
                  <a16:creationId xmlns:a16="http://schemas.microsoft.com/office/drawing/2014/main" id="{6966CFE5-1C8C-2E4F-9B2D-A8438F5A53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64">
              <a:extLst>
                <a:ext uri="{FF2B5EF4-FFF2-40B4-BE49-F238E27FC236}">
                  <a16:creationId xmlns:a16="http://schemas.microsoft.com/office/drawing/2014/main" id="{9FD29EF3-A5B2-554A-A307-6BE1BCE8A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Oval 19">
              <a:extLst>
                <a:ext uri="{FF2B5EF4-FFF2-40B4-BE49-F238E27FC236}">
                  <a16:creationId xmlns:a16="http://schemas.microsoft.com/office/drawing/2014/main" id="{AC1ECAD8-0CF2-934D-AA1E-C108208CDE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DB14DED1-3A58-8C4D-902E-2A9F34043F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65D65157-5719-0341-A807-A8956595FB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A7F23F74-B777-2A4C-8EF9-E798880D59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70">
              <a:extLst>
                <a:ext uri="{FF2B5EF4-FFF2-40B4-BE49-F238E27FC236}">
                  <a16:creationId xmlns:a16="http://schemas.microsoft.com/office/drawing/2014/main" id="{E3B9A050-0AE1-1D4B-A2AC-6EEF64B106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71">
              <a:extLst>
                <a:ext uri="{FF2B5EF4-FFF2-40B4-BE49-F238E27FC236}">
                  <a16:creationId xmlns:a16="http://schemas.microsoft.com/office/drawing/2014/main" id="{C424FE38-F803-8D47-BF56-1B18EC2B1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Oval 25">
              <a:extLst>
                <a:ext uri="{FF2B5EF4-FFF2-40B4-BE49-F238E27FC236}">
                  <a16:creationId xmlns:a16="http://schemas.microsoft.com/office/drawing/2014/main" id="{E37187F2-9212-0641-97D0-1ACD50B74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C760C651-2AC4-564E-BEAA-AB7FAFE7F7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58B0A1B8-5BA3-3548-9511-B4904D052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75">
              <a:extLst>
                <a:ext uri="{FF2B5EF4-FFF2-40B4-BE49-F238E27FC236}">
                  <a16:creationId xmlns:a16="http://schemas.microsoft.com/office/drawing/2014/main" id="{424CD779-EE9A-214D-9488-767327E373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76">
              <a:extLst>
                <a:ext uri="{FF2B5EF4-FFF2-40B4-BE49-F238E27FC236}">
                  <a16:creationId xmlns:a16="http://schemas.microsoft.com/office/drawing/2014/main" id="{630D08C6-9EFB-8540-875F-2A55DED2A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77">
              <a:extLst>
                <a:ext uri="{FF2B5EF4-FFF2-40B4-BE49-F238E27FC236}">
                  <a16:creationId xmlns:a16="http://schemas.microsoft.com/office/drawing/2014/main" id="{D7E8DA86-1294-4641-9C52-6E15315064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78">
              <a:extLst>
                <a:ext uri="{FF2B5EF4-FFF2-40B4-BE49-F238E27FC236}">
                  <a16:creationId xmlns:a16="http://schemas.microsoft.com/office/drawing/2014/main" id="{011063C9-2A43-3348-A018-F27FACAA77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79">
              <a:extLst>
                <a:ext uri="{FF2B5EF4-FFF2-40B4-BE49-F238E27FC236}">
                  <a16:creationId xmlns:a16="http://schemas.microsoft.com/office/drawing/2014/main" id="{EE85C7DE-D965-244F-BD95-3A05FF4AAC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80">
              <a:extLst>
                <a:ext uri="{FF2B5EF4-FFF2-40B4-BE49-F238E27FC236}">
                  <a16:creationId xmlns:a16="http://schemas.microsoft.com/office/drawing/2014/main" id="{315A1389-149A-3342-A863-637D42FDB2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81">
              <a:extLst>
                <a:ext uri="{FF2B5EF4-FFF2-40B4-BE49-F238E27FC236}">
                  <a16:creationId xmlns:a16="http://schemas.microsoft.com/office/drawing/2014/main" id="{B149CC6F-B6C6-BE46-B451-1BF7D47A89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37" name="Straight Connector 36">
            <a:extLst>
              <a:ext uri="{FF2B5EF4-FFF2-40B4-BE49-F238E27FC236}">
                <a16:creationId xmlns:a16="http://schemas.microsoft.com/office/drawing/2014/main" id="{D33A3282-0389-C547-8CA6-7F3E7F27B3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useBgFill="1">
        <p:nvSpPr>
          <p:cNvPr id="39" name="Rectangle 38">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700637-78F7-E28C-1D6D-C436E01A500F}"/>
              </a:ext>
            </a:extLst>
          </p:cNvPr>
          <p:cNvSpPr>
            <a:spLocks noGrp="1"/>
          </p:cNvSpPr>
          <p:nvPr>
            <p:ph type="title"/>
          </p:nvPr>
        </p:nvSpPr>
        <p:spPr>
          <a:xfrm>
            <a:off x="566924" y="4818126"/>
            <a:ext cx="6402597" cy="1063244"/>
          </a:xfrm>
        </p:spPr>
        <p:txBody>
          <a:bodyPr vert="horz" lIns="91440" tIns="45720" rIns="91440" bIns="45720" rtlCol="0" anchor="b">
            <a:normAutofit/>
          </a:bodyPr>
          <a:lstStyle/>
          <a:p>
            <a:pPr>
              <a:lnSpc>
                <a:spcPct val="90000"/>
              </a:lnSpc>
            </a:pPr>
            <a:r>
              <a:rPr lang="en-US" sz="3400" dirty="0"/>
              <a:t>THINKPOINT: What is a label?</a:t>
            </a:r>
          </a:p>
        </p:txBody>
      </p:sp>
      <p:pic>
        <p:nvPicPr>
          <p:cNvPr id="4" name="Content Placeholder 3">
            <a:extLst>
              <a:ext uri="{FF2B5EF4-FFF2-40B4-BE49-F238E27FC236}">
                <a16:creationId xmlns:a16="http://schemas.microsoft.com/office/drawing/2014/main" id="{703D1357-BA26-5B32-D9BE-A4DB81EAF8C7}"/>
              </a:ext>
            </a:extLst>
          </p:cNvPr>
          <p:cNvPicPr>
            <a:picLocks noGrp="1" noChangeAspect="1"/>
          </p:cNvPicPr>
          <p:nvPr>
            <p:ph idx="1"/>
          </p:nvPr>
        </p:nvPicPr>
        <p:blipFill>
          <a:blip r:embed="rId3"/>
          <a:stretch>
            <a:fillRect/>
          </a:stretch>
        </p:blipFill>
        <p:spPr>
          <a:xfrm>
            <a:off x="172804" y="419099"/>
            <a:ext cx="4258339" cy="4258339"/>
          </a:xfrm>
          <a:prstGeom prst="rect">
            <a:avLst/>
          </a:prstGeom>
        </p:spPr>
      </p:pic>
      <p:grpSp>
        <p:nvGrpSpPr>
          <p:cNvPr id="41" name="Group 40">
            <a:extLst>
              <a:ext uri="{FF2B5EF4-FFF2-40B4-BE49-F238E27FC236}">
                <a16:creationId xmlns:a16="http://schemas.microsoft.com/office/drawing/2014/main" id="{BCFFF971-DAC9-F44B-9F22-4B030B6B61B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42" name="Oval 41">
              <a:extLst>
                <a:ext uri="{FF2B5EF4-FFF2-40B4-BE49-F238E27FC236}">
                  <a16:creationId xmlns:a16="http://schemas.microsoft.com/office/drawing/2014/main" id="{AA637262-7483-9F43-A425-2A50FAE310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Freeform 39">
              <a:extLst>
                <a:ext uri="{FF2B5EF4-FFF2-40B4-BE49-F238E27FC236}">
                  <a16:creationId xmlns:a16="http://schemas.microsoft.com/office/drawing/2014/main" id="{2E3E7145-2B02-8142-A82F-FFCA717D61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 name="Freeform 41">
              <a:extLst>
                <a:ext uri="{FF2B5EF4-FFF2-40B4-BE49-F238E27FC236}">
                  <a16:creationId xmlns:a16="http://schemas.microsoft.com/office/drawing/2014/main" id="{33EA453D-E925-4C4C-A1E9-D54E82602D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5" name="Freeform 43">
              <a:extLst>
                <a:ext uri="{FF2B5EF4-FFF2-40B4-BE49-F238E27FC236}">
                  <a16:creationId xmlns:a16="http://schemas.microsoft.com/office/drawing/2014/main" id="{CBA4AF6C-8831-A34A-91A3-CC6ED3566B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6" name="Freeform 44">
              <a:extLst>
                <a:ext uri="{FF2B5EF4-FFF2-40B4-BE49-F238E27FC236}">
                  <a16:creationId xmlns:a16="http://schemas.microsoft.com/office/drawing/2014/main" id="{8B12A352-6C2B-B94E-82E0-45D881BB7C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6" name="Picture 5">
            <a:extLst>
              <a:ext uri="{FF2B5EF4-FFF2-40B4-BE49-F238E27FC236}">
                <a16:creationId xmlns:a16="http://schemas.microsoft.com/office/drawing/2014/main" id="{DEA552B3-C50A-586F-0FC4-3DA0531AEA68}"/>
              </a:ext>
            </a:extLst>
          </p:cNvPr>
          <p:cNvPicPr>
            <a:picLocks noChangeAspect="1"/>
          </p:cNvPicPr>
          <p:nvPr/>
        </p:nvPicPr>
        <p:blipFill>
          <a:blip r:embed="rId4"/>
          <a:stretch>
            <a:fillRect/>
          </a:stretch>
        </p:blipFill>
        <p:spPr>
          <a:xfrm>
            <a:off x="5355677" y="112823"/>
            <a:ext cx="6678602" cy="4140733"/>
          </a:xfrm>
          <a:prstGeom prst="rect">
            <a:avLst/>
          </a:prstGeom>
        </p:spPr>
      </p:pic>
      <p:cxnSp>
        <p:nvCxnSpPr>
          <p:cNvPr id="48" name="Straight Connector 47">
            <a:extLst>
              <a:ext uri="{FF2B5EF4-FFF2-40B4-BE49-F238E27FC236}">
                <a16:creationId xmlns:a16="http://schemas.microsoft.com/office/drawing/2014/main" id="{F1B96028-BC88-E342-92F9-2077614638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E7AC24DB-1B42-6496-16A8-8E8BEE2BC3D0}"/>
              </a:ext>
            </a:extLst>
          </p:cNvPr>
          <p:cNvSpPr txBox="1"/>
          <p:nvPr/>
        </p:nvSpPr>
        <p:spPr>
          <a:xfrm>
            <a:off x="1214986" y="1064915"/>
            <a:ext cx="9422879" cy="3785652"/>
          </a:xfrm>
          <a:prstGeom prst="rect">
            <a:avLst/>
          </a:prstGeom>
          <a:noFill/>
        </p:spPr>
        <p:txBody>
          <a:bodyPr wrap="square" rtlCol="0">
            <a:spAutoFit/>
          </a:bodyPr>
          <a:lstStyle/>
          <a:p>
            <a:pPr algn="ctr"/>
            <a:r>
              <a:rPr lang="en-GB" sz="4800" dirty="0"/>
              <a:t>IF WE ARE ALL AT LEAST TO SOME DEGREE DEVIANT, THEN WHY IS IT THAT ONLY A MINORITY OF US ARE LABELLED?</a:t>
            </a:r>
          </a:p>
        </p:txBody>
      </p:sp>
    </p:spTree>
    <p:extLst>
      <p:ext uri="{BB962C8B-B14F-4D97-AF65-F5344CB8AC3E}">
        <p14:creationId xmlns:p14="http://schemas.microsoft.com/office/powerpoint/2010/main" val="131683794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0" presetClass="exit" presetSubtype="0" fill="hold" nodeType="clickEffect">
                                  <p:stCondLst>
                                    <p:cond delay="0"/>
                                  </p:stCondLst>
                                  <p:childTnLst>
                                    <p:animEffect transition="out" filter="fade">
                                      <p:cBhvr>
                                        <p:cTn id="18" dur="500"/>
                                        <p:tgtEl>
                                          <p:spTgt spid="4"/>
                                        </p:tgtEl>
                                      </p:cBhvr>
                                    </p:animEffect>
                                    <p:set>
                                      <p:cBhvr>
                                        <p:cTn id="19" dur="1" fill="hold">
                                          <p:stCondLst>
                                            <p:cond delay="499"/>
                                          </p:stCondLst>
                                        </p:cTn>
                                        <p:tgtEl>
                                          <p:spTgt spid="4"/>
                                        </p:tgtEl>
                                        <p:attrNameLst>
                                          <p:attrName>style.visibility</p:attrName>
                                        </p:attrNameLst>
                                      </p:cBhvr>
                                      <p:to>
                                        <p:strVal val="hidden"/>
                                      </p:to>
                                    </p:set>
                                  </p:childTnLst>
                                </p:cTn>
                              </p:par>
                            </p:childTnLst>
                          </p:cTn>
                        </p:par>
                      </p:childTnLst>
                    </p:cTn>
                  </p:par>
                  <p:par>
                    <p:cTn id="20" fill="hold">
                      <p:stCondLst>
                        <p:cond delay="indefinite"/>
                      </p:stCondLst>
                      <p:childTnLst>
                        <p:par>
                          <p:cTn id="21" fill="hold">
                            <p:stCondLst>
                              <p:cond delay="0"/>
                            </p:stCondLst>
                            <p:childTnLst>
                              <p:par>
                                <p:cTn id="22" presetID="1" presetClass="exit" presetSubtype="0" fill="hold" nodeType="clickEffect">
                                  <p:stCondLst>
                                    <p:cond delay="0"/>
                                  </p:stCondLst>
                                  <p:childTnLst>
                                    <p:set>
                                      <p:cBhvr>
                                        <p:cTn id="23" dur="1" fill="hold">
                                          <p:stCondLst>
                                            <p:cond delay="0"/>
                                          </p:stCondLst>
                                        </p:cTn>
                                        <p:tgtEl>
                                          <p:spTgt spid="6"/>
                                        </p:tgtEl>
                                        <p:attrNameLst>
                                          <p:attrName>style.visibility</p:attrName>
                                        </p:attrNameLst>
                                      </p:cBhvr>
                                      <p:to>
                                        <p:strVal val="hidden"/>
                                      </p:to>
                                    </p:set>
                                  </p:childTnLst>
                                </p:cTn>
                              </p:par>
                            </p:childTnLst>
                          </p:cTn>
                        </p:par>
                      </p:childTnLst>
                    </p:cTn>
                  </p:par>
                  <p:par>
                    <p:cTn id="24" fill="hold">
                      <p:stCondLst>
                        <p:cond delay="indefinite"/>
                      </p:stCondLst>
                      <p:childTnLst>
                        <p:par>
                          <p:cTn id="25" fill="hold">
                            <p:stCondLst>
                              <p:cond delay="0"/>
                            </p:stCondLst>
                            <p:childTnLst>
                              <p:par>
                                <p:cTn id="26" presetID="10" presetClass="exit" presetSubtype="0" fill="hold" nodeType="clickEffect">
                                  <p:stCondLst>
                                    <p:cond delay="0"/>
                                  </p:stCondLst>
                                  <p:childTnLst>
                                    <p:animEffect transition="out" filter="fade">
                                      <p:cBhvr>
                                        <p:cTn id="27" dur="500"/>
                                        <p:tgtEl>
                                          <p:spTgt spid="4"/>
                                        </p:tgtEl>
                                      </p:cBhvr>
                                    </p:animEffect>
                                    <p:set>
                                      <p:cBhvr>
                                        <p:cTn id="28" dur="1" fill="hold">
                                          <p:stCondLst>
                                            <p:cond delay="499"/>
                                          </p:stCondLst>
                                        </p:cTn>
                                        <p:tgtEl>
                                          <p:spTgt spid="4"/>
                                        </p:tgtEl>
                                        <p:attrNameLst>
                                          <p:attrName>style.visibility</p:attrName>
                                        </p:attrNameLst>
                                      </p:cBhvr>
                                      <p:to>
                                        <p:strVal val="hidden"/>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696DE0-973B-5332-5C9B-5E23BDCF1007}"/>
              </a:ext>
            </a:extLst>
          </p:cNvPr>
          <p:cNvSpPr>
            <a:spLocks noGrp="1"/>
          </p:cNvSpPr>
          <p:nvPr>
            <p:ph type="title"/>
          </p:nvPr>
        </p:nvSpPr>
        <p:spPr>
          <a:xfrm>
            <a:off x="565150" y="770890"/>
            <a:ext cx="5018677" cy="1268984"/>
          </a:xfrm>
        </p:spPr>
        <p:txBody>
          <a:bodyPr>
            <a:normAutofit/>
          </a:bodyPr>
          <a:lstStyle/>
          <a:p>
            <a:r>
              <a:rPr lang="en-GB" sz="3700"/>
              <a:t>Labelling: Primary vs Secondary deviance</a:t>
            </a:r>
          </a:p>
        </p:txBody>
      </p:sp>
      <p:sp>
        <p:nvSpPr>
          <p:cNvPr id="3" name="Content Placeholder 2">
            <a:extLst>
              <a:ext uri="{FF2B5EF4-FFF2-40B4-BE49-F238E27FC236}">
                <a16:creationId xmlns:a16="http://schemas.microsoft.com/office/drawing/2014/main" id="{9CD9D693-CCBB-2BF5-C240-54EAA77B5FF6}"/>
              </a:ext>
            </a:extLst>
          </p:cNvPr>
          <p:cNvSpPr>
            <a:spLocks noGrp="1"/>
          </p:cNvSpPr>
          <p:nvPr>
            <p:ph idx="1"/>
          </p:nvPr>
        </p:nvSpPr>
        <p:spPr>
          <a:xfrm>
            <a:off x="565150" y="2160016"/>
            <a:ext cx="5018677" cy="3601212"/>
          </a:xfrm>
        </p:spPr>
        <p:txBody>
          <a:bodyPr>
            <a:normAutofit/>
          </a:bodyPr>
          <a:lstStyle/>
          <a:p>
            <a:pPr>
              <a:lnSpc>
                <a:spcPct val="90000"/>
              </a:lnSpc>
            </a:pPr>
            <a:r>
              <a:rPr lang="en-GB" sz="1700" b="1"/>
              <a:t>Primary deviance </a:t>
            </a:r>
            <a:r>
              <a:rPr lang="en-GB" sz="1700"/>
              <a:t>– ‘secretive’ type, where the offenders acts do not cause a social reaction or one which isn’t particularly stigmatising.</a:t>
            </a:r>
          </a:p>
          <a:p>
            <a:pPr>
              <a:lnSpc>
                <a:spcPct val="90000"/>
              </a:lnSpc>
            </a:pPr>
            <a:r>
              <a:rPr lang="en-GB" sz="1700" b="1"/>
              <a:t>Secondary deviance </a:t>
            </a:r>
            <a:r>
              <a:rPr lang="en-GB" sz="1700"/>
              <a:t>– offenders acts are influence by societal labelling which impacts their self-identity. </a:t>
            </a:r>
          </a:p>
          <a:p>
            <a:pPr>
              <a:lnSpc>
                <a:spcPct val="90000"/>
              </a:lnSpc>
            </a:pPr>
            <a:r>
              <a:rPr lang="en-GB" sz="1700"/>
              <a:t>Howard Becker (1963): the label society puts on offenders changes how they perceive themselves.</a:t>
            </a:r>
          </a:p>
          <a:p>
            <a:pPr>
              <a:lnSpc>
                <a:spcPct val="90000"/>
              </a:lnSpc>
            </a:pPr>
            <a:r>
              <a:rPr lang="en-GB" sz="1700"/>
              <a:t>George Herbert Mead (1934) – social interactionism: The way in which society react teaches us what is ‘normal’ and what is not. </a:t>
            </a:r>
          </a:p>
        </p:txBody>
      </p:sp>
      <p:cxnSp>
        <p:nvCxnSpPr>
          <p:cNvPr id="11" name="Straight Connector 10">
            <a:extLst>
              <a:ext uri="{FF2B5EF4-FFF2-40B4-BE49-F238E27FC236}">
                <a16:creationId xmlns:a16="http://schemas.microsoft.com/office/drawing/2014/main" id="{BF3CF3DF-4809-5B42-9F22-981391379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18677"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grpSp>
        <p:nvGrpSpPr>
          <p:cNvPr id="13" name="Group 12">
            <a:extLst>
              <a:ext uri="{FF2B5EF4-FFF2-40B4-BE49-F238E27FC236}">
                <a16:creationId xmlns:a16="http://schemas.microsoft.com/office/drawing/2014/main" id="{BFD251E3-961F-2440-B872-1D26671822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4" y="0"/>
            <a:ext cx="1901687" cy="6858000"/>
            <a:chOff x="10290314" y="0"/>
            <a:chExt cx="1901687" cy="6858000"/>
          </a:xfrm>
        </p:grpSpPr>
        <p:sp>
          <p:nvSpPr>
            <p:cNvPr id="14" name="Freeform 21">
              <a:extLst>
                <a:ext uri="{FF2B5EF4-FFF2-40B4-BE49-F238E27FC236}">
                  <a16:creationId xmlns:a16="http://schemas.microsoft.com/office/drawing/2014/main" id="{5558ED88-23E3-3941-8644-676CD732E7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22">
              <a:extLst>
                <a:ext uri="{FF2B5EF4-FFF2-40B4-BE49-F238E27FC236}">
                  <a16:creationId xmlns:a16="http://schemas.microsoft.com/office/drawing/2014/main" id="{24B1447F-72DA-384E-9D7D-C33A13EF4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23">
              <a:extLst>
                <a:ext uri="{FF2B5EF4-FFF2-40B4-BE49-F238E27FC236}">
                  <a16:creationId xmlns:a16="http://schemas.microsoft.com/office/drawing/2014/main" id="{86089DDC-F160-E24D-A726-0082953C09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24">
              <a:extLst>
                <a:ext uri="{FF2B5EF4-FFF2-40B4-BE49-F238E27FC236}">
                  <a16:creationId xmlns:a16="http://schemas.microsoft.com/office/drawing/2014/main" id="{1A211FA8-50B3-3C4E-A234-1580EA200A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25">
              <a:extLst>
                <a:ext uri="{FF2B5EF4-FFF2-40B4-BE49-F238E27FC236}">
                  <a16:creationId xmlns:a16="http://schemas.microsoft.com/office/drawing/2014/main" id="{6A73788D-F322-0047-BF9E-A8E69D8454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26">
              <a:extLst>
                <a:ext uri="{FF2B5EF4-FFF2-40B4-BE49-F238E27FC236}">
                  <a16:creationId xmlns:a16="http://schemas.microsoft.com/office/drawing/2014/main" id="{7E90A8A1-A164-EA41-86BB-1668931793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Oval 19">
              <a:extLst>
                <a:ext uri="{FF2B5EF4-FFF2-40B4-BE49-F238E27FC236}">
                  <a16:creationId xmlns:a16="http://schemas.microsoft.com/office/drawing/2014/main" id="{6894343D-4C51-384E-BEC6-1517A940C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4"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a:extLst>
              <a:ext uri="{FF2B5EF4-FFF2-40B4-BE49-F238E27FC236}">
                <a16:creationId xmlns:a16="http://schemas.microsoft.com/office/drawing/2014/main" id="{A9DE901E-B2FD-B63C-30AD-5662197CCB5E}"/>
              </a:ext>
            </a:extLst>
          </p:cNvPr>
          <p:cNvPicPr>
            <a:picLocks noChangeAspect="1"/>
          </p:cNvPicPr>
          <p:nvPr/>
        </p:nvPicPr>
        <p:blipFill>
          <a:blip r:embed="rId3"/>
          <a:srcRect l="21916" r="22084" b="-1"/>
          <a:stretch/>
        </p:blipFill>
        <p:spPr>
          <a:xfrm>
            <a:off x="6230213" y="768334"/>
            <a:ext cx="5318776" cy="5318776"/>
          </a:xfrm>
          <a:custGeom>
            <a:avLst/>
            <a:gdLst/>
            <a:ahLst/>
            <a:cxnLst/>
            <a:rect l="l" t="t" r="r" b="b"/>
            <a:pathLst>
              <a:path w="5768526" h="5768526">
                <a:moveTo>
                  <a:pt x="2884263" y="0"/>
                </a:moveTo>
                <a:cubicBezTo>
                  <a:pt x="4477197" y="0"/>
                  <a:pt x="5768526" y="1291329"/>
                  <a:pt x="5768526" y="2884263"/>
                </a:cubicBezTo>
                <a:cubicBezTo>
                  <a:pt x="5768526" y="4477197"/>
                  <a:pt x="4477197" y="5768526"/>
                  <a:pt x="2884263" y="5768526"/>
                </a:cubicBezTo>
                <a:cubicBezTo>
                  <a:pt x="1291329" y="5768526"/>
                  <a:pt x="0" y="4477197"/>
                  <a:pt x="0" y="2884263"/>
                </a:cubicBezTo>
                <a:cubicBezTo>
                  <a:pt x="0" y="1291329"/>
                  <a:pt x="1291329" y="0"/>
                  <a:pt x="2884263" y="0"/>
                </a:cubicBezTo>
                <a:close/>
              </a:path>
            </a:pathLst>
          </a:custGeom>
        </p:spPr>
      </p:pic>
    </p:spTree>
    <p:extLst>
      <p:ext uri="{BB962C8B-B14F-4D97-AF65-F5344CB8AC3E}">
        <p14:creationId xmlns:p14="http://schemas.microsoft.com/office/powerpoint/2010/main" val="384519568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95882D-90B6-56DB-2DAE-32BAEB4A635D}"/>
              </a:ext>
            </a:extLst>
          </p:cNvPr>
          <p:cNvSpPr>
            <a:spLocks noGrp="1"/>
          </p:cNvSpPr>
          <p:nvPr>
            <p:ph type="title"/>
          </p:nvPr>
        </p:nvSpPr>
        <p:spPr>
          <a:xfrm>
            <a:off x="565150" y="770890"/>
            <a:ext cx="6400999" cy="1268984"/>
          </a:xfrm>
        </p:spPr>
        <p:txBody>
          <a:bodyPr>
            <a:normAutofit/>
          </a:bodyPr>
          <a:lstStyle/>
          <a:p>
            <a:pPr>
              <a:lnSpc>
                <a:spcPct val="90000"/>
              </a:lnSpc>
            </a:pPr>
            <a:r>
              <a:rPr lang="en-GB"/>
              <a:t>Critique of labelling theory</a:t>
            </a:r>
          </a:p>
        </p:txBody>
      </p:sp>
      <p:sp>
        <p:nvSpPr>
          <p:cNvPr id="3" name="Content Placeholder 2">
            <a:extLst>
              <a:ext uri="{FF2B5EF4-FFF2-40B4-BE49-F238E27FC236}">
                <a16:creationId xmlns:a16="http://schemas.microsoft.com/office/drawing/2014/main" id="{C876680D-64AC-4670-A122-F8C5E4C7B1FE}"/>
              </a:ext>
            </a:extLst>
          </p:cNvPr>
          <p:cNvSpPr>
            <a:spLocks noGrp="1"/>
          </p:cNvSpPr>
          <p:nvPr>
            <p:ph idx="1"/>
          </p:nvPr>
        </p:nvSpPr>
        <p:spPr>
          <a:xfrm>
            <a:off x="565150" y="2160016"/>
            <a:ext cx="6400999" cy="3601212"/>
          </a:xfrm>
        </p:spPr>
        <p:txBody>
          <a:bodyPr>
            <a:normAutofit/>
          </a:bodyPr>
          <a:lstStyle/>
          <a:p>
            <a:pPr>
              <a:lnSpc>
                <a:spcPct val="90000"/>
              </a:lnSpc>
            </a:pPr>
            <a:r>
              <a:rPr lang="en-GB" sz="2000"/>
              <a:t>The prime focus is on ‘victimless’ crime.</a:t>
            </a:r>
          </a:p>
          <a:p>
            <a:pPr>
              <a:lnSpc>
                <a:spcPct val="90000"/>
              </a:lnSpc>
            </a:pPr>
            <a:r>
              <a:rPr lang="en-GB" sz="2000"/>
              <a:t>Doesn’t explain why only some of our behaviours get stigmatised by society and others do not.</a:t>
            </a:r>
          </a:p>
          <a:p>
            <a:pPr>
              <a:lnSpc>
                <a:spcPct val="90000"/>
              </a:lnSpc>
            </a:pPr>
            <a:r>
              <a:rPr lang="en-GB" sz="2000"/>
              <a:t>Labelling has minimal influence on broader criminal justice response to crime – in order to do something about the ‘crime problem’ society should not label? Children first offenders second. </a:t>
            </a:r>
          </a:p>
          <a:p>
            <a:pPr>
              <a:lnSpc>
                <a:spcPct val="90000"/>
              </a:lnSpc>
            </a:pPr>
            <a:r>
              <a:rPr lang="en-GB" sz="2000"/>
              <a:t>What about how labels are used within power? E.g. why particular individuals or groups of people are prosecuted? (Many people in powerful groups are never prosecuted). </a:t>
            </a:r>
          </a:p>
          <a:p>
            <a:pPr>
              <a:lnSpc>
                <a:spcPct val="90000"/>
              </a:lnSpc>
            </a:pPr>
            <a:endParaRPr lang="en-GB" sz="2000"/>
          </a:p>
        </p:txBody>
      </p:sp>
      <p:grpSp>
        <p:nvGrpSpPr>
          <p:cNvPr id="32" name="Group 31">
            <a:extLst>
              <a:ext uri="{FF2B5EF4-FFF2-40B4-BE49-F238E27FC236}">
                <a16:creationId xmlns:a16="http://schemas.microsoft.com/office/drawing/2014/main" id="{1B5E71B3-7269-894E-A00B-31D341365F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14" name="Freeform 85">
              <a:extLst>
                <a:ext uri="{FF2B5EF4-FFF2-40B4-BE49-F238E27FC236}">
                  <a16:creationId xmlns:a16="http://schemas.microsoft.com/office/drawing/2014/main" id="{FFFA3A20-1539-CC4A-9BE1-7415FE5A98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87">
              <a:extLst>
                <a:ext uri="{FF2B5EF4-FFF2-40B4-BE49-F238E27FC236}">
                  <a16:creationId xmlns:a16="http://schemas.microsoft.com/office/drawing/2014/main" id="{44EBCCFB-8EAB-2442-8E02-293F08D50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89">
              <a:extLst>
                <a:ext uri="{FF2B5EF4-FFF2-40B4-BE49-F238E27FC236}">
                  <a16:creationId xmlns:a16="http://schemas.microsoft.com/office/drawing/2014/main" id="{AFD14830-CC36-D64E-8173-398042563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97">
              <a:extLst>
                <a:ext uri="{FF2B5EF4-FFF2-40B4-BE49-F238E27FC236}">
                  <a16:creationId xmlns:a16="http://schemas.microsoft.com/office/drawing/2014/main" id="{FAA40AB8-EB6E-A44D-B3CA-7D25B64F5A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33" name="Straight Connector 32">
            <a:extLst>
              <a:ext uri="{FF2B5EF4-FFF2-40B4-BE49-F238E27FC236}">
                <a16:creationId xmlns:a16="http://schemas.microsoft.com/office/drawing/2014/main" id="{EEA70831-9A8D-3B4D-8EA5-EE32F93E94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6404372"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pic>
        <p:nvPicPr>
          <p:cNvPr id="6" name="Picture 5" descr="A close-up of a sign&#10;&#10;Description automatically generated">
            <a:extLst>
              <a:ext uri="{FF2B5EF4-FFF2-40B4-BE49-F238E27FC236}">
                <a16:creationId xmlns:a16="http://schemas.microsoft.com/office/drawing/2014/main" id="{174D60C2-C07E-AB70-BE50-64E039DDD902}"/>
              </a:ext>
            </a:extLst>
          </p:cNvPr>
          <p:cNvPicPr>
            <a:picLocks noChangeAspect="1"/>
          </p:cNvPicPr>
          <p:nvPr/>
        </p:nvPicPr>
        <p:blipFill>
          <a:blip r:embed="rId3"/>
          <a:stretch>
            <a:fillRect/>
          </a:stretch>
        </p:blipFill>
        <p:spPr>
          <a:xfrm>
            <a:off x="7534656" y="2283975"/>
            <a:ext cx="4002456" cy="2281399"/>
          </a:xfrm>
          <a:prstGeom prst="rect">
            <a:avLst/>
          </a:prstGeom>
        </p:spPr>
      </p:pic>
    </p:spTree>
    <p:extLst>
      <p:ext uri="{BB962C8B-B14F-4D97-AF65-F5344CB8AC3E}">
        <p14:creationId xmlns:p14="http://schemas.microsoft.com/office/powerpoint/2010/main" val="423099212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EB46B8FB-F6A2-5F47-A6CD-A7E17E6927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01388" y="0"/>
            <a:ext cx="5990612" cy="6858001"/>
            <a:chOff x="6201388" y="0"/>
            <a:chExt cx="5990612" cy="6858001"/>
          </a:xfrm>
        </p:grpSpPr>
        <p:sp>
          <p:nvSpPr>
            <p:cNvPr id="10" name="Oval 9">
              <a:extLst>
                <a:ext uri="{FF2B5EF4-FFF2-40B4-BE49-F238E27FC236}">
                  <a16:creationId xmlns:a16="http://schemas.microsoft.com/office/drawing/2014/main" id="{419BDE93-3EC2-4E4D-BC0B-417378F49E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46">
              <a:extLst>
                <a:ext uri="{FF2B5EF4-FFF2-40B4-BE49-F238E27FC236}">
                  <a16:creationId xmlns:a16="http://schemas.microsoft.com/office/drawing/2014/main" id="{FE21F82F-1EE5-8240-97F8-387DF0253F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48">
              <a:extLst>
                <a:ext uri="{FF2B5EF4-FFF2-40B4-BE49-F238E27FC236}">
                  <a16:creationId xmlns:a16="http://schemas.microsoft.com/office/drawing/2014/main" id="{AE1903E3-6B5F-6B4C-9A1F-62628A050A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Oval 12">
              <a:extLst>
                <a:ext uri="{FF2B5EF4-FFF2-40B4-BE49-F238E27FC236}">
                  <a16:creationId xmlns:a16="http://schemas.microsoft.com/office/drawing/2014/main" id="{F7C55863-3B37-0743-B001-1A970033FB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932B4C24-3A58-924C-B79A-D961EF7C2C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21EF52E0-D2CF-544F-93A6-4D7B45A048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63">
              <a:extLst>
                <a:ext uri="{FF2B5EF4-FFF2-40B4-BE49-F238E27FC236}">
                  <a16:creationId xmlns:a16="http://schemas.microsoft.com/office/drawing/2014/main" id="{6966CFE5-1C8C-2E4F-9B2D-A8438F5A53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64">
              <a:extLst>
                <a:ext uri="{FF2B5EF4-FFF2-40B4-BE49-F238E27FC236}">
                  <a16:creationId xmlns:a16="http://schemas.microsoft.com/office/drawing/2014/main" id="{9FD29EF3-A5B2-554A-A307-6BE1BCE8A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Oval 17">
              <a:extLst>
                <a:ext uri="{FF2B5EF4-FFF2-40B4-BE49-F238E27FC236}">
                  <a16:creationId xmlns:a16="http://schemas.microsoft.com/office/drawing/2014/main" id="{AC1ECAD8-0CF2-934D-AA1E-C108208CDE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DB14DED1-3A58-8C4D-902E-2A9F34043F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65D65157-5719-0341-A807-A8956595FB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A7F23F74-B777-2A4C-8EF9-E798880D59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70">
              <a:extLst>
                <a:ext uri="{FF2B5EF4-FFF2-40B4-BE49-F238E27FC236}">
                  <a16:creationId xmlns:a16="http://schemas.microsoft.com/office/drawing/2014/main" id="{E3B9A050-0AE1-1D4B-A2AC-6EEF64B106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71">
              <a:extLst>
                <a:ext uri="{FF2B5EF4-FFF2-40B4-BE49-F238E27FC236}">
                  <a16:creationId xmlns:a16="http://schemas.microsoft.com/office/drawing/2014/main" id="{C424FE38-F803-8D47-BF56-1B18EC2B1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Oval 23">
              <a:extLst>
                <a:ext uri="{FF2B5EF4-FFF2-40B4-BE49-F238E27FC236}">
                  <a16:creationId xmlns:a16="http://schemas.microsoft.com/office/drawing/2014/main" id="{E37187F2-9212-0641-97D0-1ACD50B74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C760C651-2AC4-564E-BEAA-AB7FAFE7F7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5">
              <a:extLst>
                <a:ext uri="{FF2B5EF4-FFF2-40B4-BE49-F238E27FC236}">
                  <a16:creationId xmlns:a16="http://schemas.microsoft.com/office/drawing/2014/main" id="{58B0A1B8-5BA3-3548-9511-B4904D052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75">
              <a:extLst>
                <a:ext uri="{FF2B5EF4-FFF2-40B4-BE49-F238E27FC236}">
                  <a16:creationId xmlns:a16="http://schemas.microsoft.com/office/drawing/2014/main" id="{424CD779-EE9A-214D-9488-767327E373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76">
              <a:extLst>
                <a:ext uri="{FF2B5EF4-FFF2-40B4-BE49-F238E27FC236}">
                  <a16:creationId xmlns:a16="http://schemas.microsoft.com/office/drawing/2014/main" id="{630D08C6-9EFB-8540-875F-2A55DED2A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77">
              <a:extLst>
                <a:ext uri="{FF2B5EF4-FFF2-40B4-BE49-F238E27FC236}">
                  <a16:creationId xmlns:a16="http://schemas.microsoft.com/office/drawing/2014/main" id="{D7E8DA86-1294-4641-9C52-6E15315064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78">
              <a:extLst>
                <a:ext uri="{FF2B5EF4-FFF2-40B4-BE49-F238E27FC236}">
                  <a16:creationId xmlns:a16="http://schemas.microsoft.com/office/drawing/2014/main" id="{011063C9-2A43-3348-A018-F27FACAA77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79">
              <a:extLst>
                <a:ext uri="{FF2B5EF4-FFF2-40B4-BE49-F238E27FC236}">
                  <a16:creationId xmlns:a16="http://schemas.microsoft.com/office/drawing/2014/main" id="{EE85C7DE-D965-244F-BD95-3A05FF4AAC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80">
              <a:extLst>
                <a:ext uri="{FF2B5EF4-FFF2-40B4-BE49-F238E27FC236}">
                  <a16:creationId xmlns:a16="http://schemas.microsoft.com/office/drawing/2014/main" id="{315A1389-149A-3342-A863-637D42FDB2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81">
              <a:extLst>
                <a:ext uri="{FF2B5EF4-FFF2-40B4-BE49-F238E27FC236}">
                  <a16:creationId xmlns:a16="http://schemas.microsoft.com/office/drawing/2014/main" id="{B149CC6F-B6C6-BE46-B451-1BF7D47A89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35" name="Straight Connector 34">
            <a:extLst>
              <a:ext uri="{FF2B5EF4-FFF2-40B4-BE49-F238E27FC236}">
                <a16:creationId xmlns:a16="http://schemas.microsoft.com/office/drawing/2014/main" id="{D33A3282-0389-C547-8CA6-7F3E7F27B3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useBgFill="1">
        <p:nvSpPr>
          <p:cNvPr id="37" name="Rectangle 36">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65B9FC-A2A1-9D25-95DD-774ABA05F2FD}"/>
              </a:ext>
            </a:extLst>
          </p:cNvPr>
          <p:cNvSpPr>
            <a:spLocks noGrp="1"/>
          </p:cNvSpPr>
          <p:nvPr>
            <p:ph type="title"/>
          </p:nvPr>
        </p:nvSpPr>
        <p:spPr>
          <a:xfrm>
            <a:off x="1045584" y="69429"/>
            <a:ext cx="6402597" cy="1063244"/>
          </a:xfrm>
        </p:spPr>
        <p:txBody>
          <a:bodyPr vert="horz" lIns="91440" tIns="45720" rIns="91440" bIns="45720" rtlCol="0" anchor="t">
            <a:normAutofit/>
          </a:bodyPr>
          <a:lstStyle/>
          <a:p>
            <a:pPr>
              <a:lnSpc>
                <a:spcPct val="90000"/>
              </a:lnSpc>
            </a:pPr>
            <a:r>
              <a:rPr lang="en-US" sz="3700" dirty="0"/>
              <a:t>An introduction to Marxism</a:t>
            </a:r>
          </a:p>
        </p:txBody>
      </p:sp>
      <p:grpSp>
        <p:nvGrpSpPr>
          <p:cNvPr id="39" name="Group 38">
            <a:extLst>
              <a:ext uri="{FF2B5EF4-FFF2-40B4-BE49-F238E27FC236}">
                <a16:creationId xmlns:a16="http://schemas.microsoft.com/office/drawing/2014/main" id="{BCFFF971-DAC9-F44B-9F22-4B030B6B61B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40" name="Freeform 39">
              <a:extLst>
                <a:ext uri="{FF2B5EF4-FFF2-40B4-BE49-F238E27FC236}">
                  <a16:creationId xmlns:a16="http://schemas.microsoft.com/office/drawing/2014/main" id="{2E3E7145-2B02-8142-A82F-FFCA717D61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1" name="Freeform 41">
              <a:extLst>
                <a:ext uri="{FF2B5EF4-FFF2-40B4-BE49-F238E27FC236}">
                  <a16:creationId xmlns:a16="http://schemas.microsoft.com/office/drawing/2014/main" id="{33EA453D-E925-4C4C-A1E9-D54E82602D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Freeform 43">
              <a:extLst>
                <a:ext uri="{FF2B5EF4-FFF2-40B4-BE49-F238E27FC236}">
                  <a16:creationId xmlns:a16="http://schemas.microsoft.com/office/drawing/2014/main" id="{CBA4AF6C-8831-A34A-91A3-CC6ED3566B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Freeform 44">
              <a:extLst>
                <a:ext uri="{FF2B5EF4-FFF2-40B4-BE49-F238E27FC236}">
                  <a16:creationId xmlns:a16="http://schemas.microsoft.com/office/drawing/2014/main" id="{8B12A352-6C2B-B94E-82E0-45D881BB7C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4" name="Online Media 3" title="A Brief Introduction to Marxism">
            <a:hlinkClick r:id="" action="ppaction://media"/>
            <a:extLst>
              <a:ext uri="{FF2B5EF4-FFF2-40B4-BE49-F238E27FC236}">
                <a16:creationId xmlns:a16="http://schemas.microsoft.com/office/drawing/2014/main" id="{1CBA15EC-8027-12E4-1B8A-D728291C3E33}"/>
              </a:ext>
            </a:extLst>
          </p:cNvPr>
          <p:cNvPicPr>
            <a:picLocks noGrp="1" noRot="1" noChangeAspect="1"/>
          </p:cNvPicPr>
          <p:nvPr>
            <p:ph idx="1"/>
            <a:videoFile r:link="rId1"/>
          </p:nvPr>
        </p:nvPicPr>
        <p:blipFill>
          <a:blip r:embed="rId4"/>
          <a:stretch>
            <a:fillRect/>
          </a:stretch>
        </p:blipFill>
        <p:spPr>
          <a:xfrm>
            <a:off x="1423447" y="548376"/>
            <a:ext cx="9438926" cy="5332994"/>
          </a:xfrm>
          <a:prstGeom prst="rect">
            <a:avLst/>
          </a:prstGeom>
        </p:spPr>
      </p:pic>
      <p:cxnSp>
        <p:nvCxnSpPr>
          <p:cNvPr id="45" name="Straight Connector 44">
            <a:extLst>
              <a:ext uri="{FF2B5EF4-FFF2-40B4-BE49-F238E27FC236}">
                <a16:creationId xmlns:a16="http://schemas.microsoft.com/office/drawing/2014/main" id="{51D4F49C-5EE1-6C4F-858E-AE02CC2CD5B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0767060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922D95-A0E4-597A-BAB2-5CD4F9E58045}"/>
              </a:ext>
            </a:extLst>
          </p:cNvPr>
          <p:cNvSpPr>
            <a:spLocks noGrp="1"/>
          </p:cNvSpPr>
          <p:nvPr>
            <p:ph type="title"/>
          </p:nvPr>
        </p:nvSpPr>
        <p:spPr/>
        <p:txBody>
          <a:bodyPr>
            <a:normAutofit fontScale="90000"/>
          </a:bodyPr>
          <a:lstStyle/>
          <a:p>
            <a:r>
              <a:rPr lang="en-GB" dirty="0"/>
              <a:t>Marxist inspired critical theories – Jock Young</a:t>
            </a:r>
          </a:p>
        </p:txBody>
      </p:sp>
      <p:sp>
        <p:nvSpPr>
          <p:cNvPr id="3" name="Content Placeholder 2">
            <a:extLst>
              <a:ext uri="{FF2B5EF4-FFF2-40B4-BE49-F238E27FC236}">
                <a16:creationId xmlns:a16="http://schemas.microsoft.com/office/drawing/2014/main" id="{6F88AA0F-56CC-5D09-F94F-CF680A7E116A}"/>
              </a:ext>
            </a:extLst>
          </p:cNvPr>
          <p:cNvSpPr>
            <a:spLocks noGrp="1"/>
          </p:cNvSpPr>
          <p:nvPr>
            <p:ph idx="1"/>
          </p:nvPr>
        </p:nvSpPr>
        <p:spPr/>
        <p:txBody>
          <a:bodyPr/>
          <a:lstStyle/>
          <a:p>
            <a:pPr marL="0" indent="0">
              <a:buNone/>
            </a:pPr>
            <a:r>
              <a:rPr lang="en-GB" dirty="0"/>
              <a:t>Jock Young and the ‘naughty school boys’</a:t>
            </a:r>
          </a:p>
        </p:txBody>
      </p:sp>
      <p:pic>
        <p:nvPicPr>
          <p:cNvPr id="4" name="Picture 3">
            <a:extLst>
              <a:ext uri="{FF2B5EF4-FFF2-40B4-BE49-F238E27FC236}">
                <a16:creationId xmlns:a16="http://schemas.microsoft.com/office/drawing/2014/main" id="{698B81ED-7739-D65E-23C9-BEE52E0956D5}"/>
              </a:ext>
            </a:extLst>
          </p:cNvPr>
          <p:cNvPicPr>
            <a:picLocks noChangeAspect="1"/>
          </p:cNvPicPr>
          <p:nvPr/>
        </p:nvPicPr>
        <p:blipFill>
          <a:blip r:embed="rId3"/>
          <a:stretch>
            <a:fillRect/>
          </a:stretch>
        </p:blipFill>
        <p:spPr>
          <a:xfrm>
            <a:off x="565150" y="3600400"/>
            <a:ext cx="1895475" cy="2409825"/>
          </a:xfrm>
          <a:prstGeom prst="rect">
            <a:avLst/>
          </a:prstGeom>
        </p:spPr>
      </p:pic>
      <p:pic>
        <p:nvPicPr>
          <p:cNvPr id="5" name="Picture 4">
            <a:extLst>
              <a:ext uri="{FF2B5EF4-FFF2-40B4-BE49-F238E27FC236}">
                <a16:creationId xmlns:a16="http://schemas.microsoft.com/office/drawing/2014/main" id="{EE3063D5-B55D-3641-9CE9-7E4AD9DF6237}"/>
              </a:ext>
            </a:extLst>
          </p:cNvPr>
          <p:cNvPicPr>
            <a:picLocks noChangeAspect="1"/>
          </p:cNvPicPr>
          <p:nvPr/>
        </p:nvPicPr>
        <p:blipFill>
          <a:blip r:embed="rId4"/>
          <a:stretch>
            <a:fillRect/>
          </a:stretch>
        </p:blipFill>
        <p:spPr>
          <a:xfrm>
            <a:off x="2609055" y="3600400"/>
            <a:ext cx="1714500" cy="2404796"/>
          </a:xfrm>
          <a:prstGeom prst="rect">
            <a:avLst/>
          </a:prstGeom>
        </p:spPr>
      </p:pic>
      <p:pic>
        <p:nvPicPr>
          <p:cNvPr id="7" name="Picture 6">
            <a:extLst>
              <a:ext uri="{FF2B5EF4-FFF2-40B4-BE49-F238E27FC236}">
                <a16:creationId xmlns:a16="http://schemas.microsoft.com/office/drawing/2014/main" id="{FFB362BC-DE2A-6A20-5DD6-95D1B85F52A0}"/>
              </a:ext>
            </a:extLst>
          </p:cNvPr>
          <p:cNvPicPr>
            <a:picLocks noChangeAspect="1"/>
          </p:cNvPicPr>
          <p:nvPr/>
        </p:nvPicPr>
        <p:blipFill>
          <a:blip r:embed="rId5"/>
          <a:stretch>
            <a:fillRect/>
          </a:stretch>
        </p:blipFill>
        <p:spPr>
          <a:xfrm>
            <a:off x="4497123" y="3719534"/>
            <a:ext cx="2816524" cy="2285661"/>
          </a:xfrm>
          <a:prstGeom prst="rect">
            <a:avLst/>
          </a:prstGeom>
        </p:spPr>
      </p:pic>
      <p:sp>
        <p:nvSpPr>
          <p:cNvPr id="8" name="TextBox 7">
            <a:extLst>
              <a:ext uri="{FF2B5EF4-FFF2-40B4-BE49-F238E27FC236}">
                <a16:creationId xmlns:a16="http://schemas.microsoft.com/office/drawing/2014/main" id="{D6327A69-4009-FFFC-1998-58F838D4A9D6}"/>
              </a:ext>
            </a:extLst>
          </p:cNvPr>
          <p:cNvSpPr txBox="1"/>
          <p:nvPr/>
        </p:nvSpPr>
        <p:spPr>
          <a:xfrm>
            <a:off x="7795967" y="2309567"/>
            <a:ext cx="3937324" cy="3695628"/>
          </a:xfrm>
          <a:prstGeom prst="rect">
            <a:avLst/>
          </a:prstGeom>
          <a:noFill/>
        </p:spPr>
        <p:txBody>
          <a:bodyPr wrap="square" rtlCol="0">
            <a:spAutoFit/>
          </a:bodyPr>
          <a:lstStyle/>
          <a:p>
            <a:r>
              <a:rPr lang="en-GB" dirty="0"/>
              <a:t>The leaders of the deviancy conference wanted to think about:</a:t>
            </a:r>
          </a:p>
          <a:p>
            <a:pPr marL="285750" indent="-285750">
              <a:buFontTx/>
              <a:buChar char="-"/>
            </a:pPr>
            <a:r>
              <a:rPr lang="en-GB" dirty="0"/>
              <a:t>why society considers some acts to be deviant</a:t>
            </a:r>
          </a:p>
          <a:p>
            <a:pPr marL="285750" indent="-285750">
              <a:buFontTx/>
              <a:buChar char="-"/>
            </a:pPr>
            <a:r>
              <a:rPr lang="en-GB" dirty="0"/>
              <a:t>Why it reacts to deviancy in the way that it does</a:t>
            </a:r>
          </a:p>
          <a:p>
            <a:pPr marL="285750" indent="-285750">
              <a:buFontTx/>
              <a:buChar char="-"/>
            </a:pPr>
            <a:r>
              <a:rPr lang="en-GB" dirty="0"/>
              <a:t>Highlight experiences of the deviant </a:t>
            </a:r>
          </a:p>
          <a:p>
            <a:pPr marL="285750" indent="-285750">
              <a:buFontTx/>
              <a:buChar char="-"/>
            </a:pPr>
            <a:endParaRPr lang="en-GB" dirty="0"/>
          </a:p>
          <a:p>
            <a:r>
              <a:rPr lang="en-GB" dirty="0"/>
              <a:t>The critical movement argued that labelling perspectives had failed to fully consider the influence of power.</a:t>
            </a:r>
          </a:p>
        </p:txBody>
      </p:sp>
    </p:spTree>
    <p:extLst>
      <p:ext uri="{BB962C8B-B14F-4D97-AF65-F5344CB8AC3E}">
        <p14:creationId xmlns:p14="http://schemas.microsoft.com/office/powerpoint/2010/main" val="421159316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354AE3-4E94-0EDA-6C26-F4959A800D08}"/>
              </a:ext>
            </a:extLst>
          </p:cNvPr>
          <p:cNvSpPr>
            <a:spLocks noGrp="1"/>
          </p:cNvSpPr>
          <p:nvPr>
            <p:ph type="title"/>
          </p:nvPr>
        </p:nvSpPr>
        <p:spPr>
          <a:xfrm>
            <a:off x="565150" y="770890"/>
            <a:ext cx="5018677" cy="1268984"/>
          </a:xfrm>
        </p:spPr>
        <p:txBody>
          <a:bodyPr>
            <a:normAutofit/>
          </a:bodyPr>
          <a:lstStyle/>
          <a:p>
            <a:pPr>
              <a:lnSpc>
                <a:spcPct val="90000"/>
              </a:lnSpc>
            </a:pPr>
            <a:r>
              <a:rPr lang="en-GB" sz="2500"/>
              <a:t>Marxist inspired critical theories- Willem </a:t>
            </a:r>
            <a:r>
              <a:rPr lang="en-GB" sz="2500" err="1"/>
              <a:t>Bonger</a:t>
            </a:r>
            <a:r>
              <a:rPr lang="en-GB" sz="2500"/>
              <a:t> 1916 (cited in Muncie, 2015 p.128)</a:t>
            </a:r>
          </a:p>
        </p:txBody>
      </p:sp>
      <p:sp>
        <p:nvSpPr>
          <p:cNvPr id="3" name="Content Placeholder 2">
            <a:extLst>
              <a:ext uri="{FF2B5EF4-FFF2-40B4-BE49-F238E27FC236}">
                <a16:creationId xmlns:a16="http://schemas.microsoft.com/office/drawing/2014/main" id="{ACBD3D66-50F6-3183-F8BC-5A84B46CD61A}"/>
              </a:ext>
            </a:extLst>
          </p:cNvPr>
          <p:cNvSpPr>
            <a:spLocks noGrp="1"/>
          </p:cNvSpPr>
          <p:nvPr>
            <p:ph idx="1"/>
          </p:nvPr>
        </p:nvSpPr>
        <p:spPr>
          <a:xfrm>
            <a:off x="565150" y="2160016"/>
            <a:ext cx="5560872" cy="4584816"/>
          </a:xfrm>
        </p:spPr>
        <p:txBody>
          <a:bodyPr>
            <a:normAutofit lnSpcReduction="10000"/>
          </a:bodyPr>
          <a:lstStyle/>
          <a:p>
            <a:pPr>
              <a:lnSpc>
                <a:spcPct val="90000"/>
              </a:lnSpc>
            </a:pPr>
            <a:r>
              <a:rPr lang="en-GB" sz="1100" dirty="0">
                <a:latin typeface="Arial" panose="020B0604020202020204" pitchFamily="34" charset="0"/>
                <a:cs typeface="Arial" panose="020B0604020202020204" pitchFamily="34" charset="0"/>
              </a:rPr>
              <a:t>Considered how social, political and economic structures within society can create crime and impact responses to it. </a:t>
            </a:r>
          </a:p>
          <a:p>
            <a:pPr>
              <a:lnSpc>
                <a:spcPct val="90000"/>
              </a:lnSpc>
            </a:pPr>
            <a:r>
              <a:rPr lang="en-GB" sz="1100" dirty="0">
                <a:latin typeface="Arial" panose="020B0604020202020204" pitchFamily="34" charset="0"/>
                <a:cs typeface="Arial" panose="020B0604020202020204" pitchFamily="34" charset="0"/>
              </a:rPr>
              <a:t>Capitalism = criminogenic (causes crime)</a:t>
            </a:r>
          </a:p>
          <a:p>
            <a:pPr>
              <a:lnSpc>
                <a:spcPct val="90000"/>
              </a:lnSpc>
            </a:pPr>
            <a:r>
              <a:rPr lang="en-GB" sz="1100" dirty="0">
                <a:latin typeface="Arial" panose="020B0604020202020204" pitchFamily="34" charset="0"/>
                <a:cs typeface="Arial" panose="020B0604020202020204" pitchFamily="34" charset="0"/>
              </a:rPr>
              <a:t>Proposed the following ideas:</a:t>
            </a:r>
          </a:p>
          <a:p>
            <a:pPr>
              <a:lnSpc>
                <a:spcPct val="90000"/>
              </a:lnSpc>
            </a:pPr>
            <a:endParaRPr lang="en-GB" sz="1400" dirty="0">
              <a:latin typeface="Arial" panose="020B0604020202020204" pitchFamily="34" charset="0"/>
              <a:cs typeface="Arial" panose="020B0604020202020204" pitchFamily="34" charset="0"/>
            </a:endParaRPr>
          </a:p>
          <a:p>
            <a:pPr marL="0" indent="0">
              <a:lnSpc>
                <a:spcPct val="90000"/>
              </a:lnSpc>
              <a:buNone/>
            </a:pPr>
            <a:r>
              <a:rPr lang="en-GB" sz="1400" b="1" dirty="0">
                <a:latin typeface="Arial" panose="020B0604020202020204" pitchFamily="34" charset="0"/>
                <a:cs typeface="Arial" panose="020B0604020202020204" pitchFamily="34" charset="0"/>
              </a:rPr>
              <a:t>1.That ideas of immorality and criminality are socially and historically variable.</a:t>
            </a:r>
          </a:p>
          <a:p>
            <a:pPr marL="0" indent="0">
              <a:lnSpc>
                <a:spcPct val="90000"/>
              </a:lnSpc>
              <a:buNone/>
            </a:pPr>
            <a:r>
              <a:rPr lang="en-GB" sz="1400" b="1" dirty="0">
                <a:latin typeface="Arial" panose="020B0604020202020204" pitchFamily="34" charset="0"/>
                <a:cs typeface="Arial" panose="020B0604020202020204" pitchFamily="34" charset="0"/>
              </a:rPr>
              <a:t>2.That the criminal law exists to protect the interests of the powerful.</a:t>
            </a:r>
          </a:p>
          <a:p>
            <a:pPr marL="0" indent="0">
              <a:lnSpc>
                <a:spcPct val="90000"/>
              </a:lnSpc>
              <a:buNone/>
            </a:pPr>
            <a:r>
              <a:rPr lang="en-GB" sz="1400" b="1" dirty="0">
                <a:latin typeface="Arial" panose="020B0604020202020204" pitchFamily="34" charset="0"/>
                <a:cs typeface="Arial" panose="020B0604020202020204" pitchFamily="34" charset="0"/>
              </a:rPr>
              <a:t>3.That capitalism is held together by coercive exploitation rather than cooperative consensus.</a:t>
            </a:r>
          </a:p>
          <a:p>
            <a:pPr marL="0" indent="0">
              <a:lnSpc>
                <a:spcPct val="90000"/>
              </a:lnSpc>
              <a:buNone/>
            </a:pPr>
            <a:r>
              <a:rPr lang="en-GB" sz="1400" b="1" dirty="0">
                <a:latin typeface="Arial" panose="020B0604020202020204" pitchFamily="34" charset="0"/>
                <a:cs typeface="Arial" panose="020B0604020202020204" pitchFamily="34" charset="0"/>
              </a:rPr>
              <a:t>4.That capitalism encourages egoism and greed. In the pursuit of such ‘pleasures’ both the proletariat and bourgeoisie become prone to crime as the mutual sense of responsibility towards each other is diminished.</a:t>
            </a:r>
          </a:p>
          <a:p>
            <a:pPr marL="0" indent="0">
              <a:lnSpc>
                <a:spcPct val="90000"/>
              </a:lnSpc>
              <a:buNone/>
            </a:pPr>
            <a:r>
              <a:rPr lang="en-GB" sz="1400" b="1" dirty="0">
                <a:latin typeface="Arial" panose="020B0604020202020204" pitchFamily="34" charset="0"/>
                <a:cs typeface="Arial" panose="020B0604020202020204" pitchFamily="34" charset="0"/>
              </a:rPr>
              <a:t>5.That poverty prompts crime to the extent that it creates a desperate need for food and other necessities.</a:t>
            </a:r>
          </a:p>
          <a:p>
            <a:pPr marL="0" indent="0">
              <a:lnSpc>
                <a:spcPct val="90000"/>
              </a:lnSpc>
              <a:buNone/>
            </a:pPr>
            <a:r>
              <a:rPr lang="en-GB" sz="1400" b="1" dirty="0">
                <a:latin typeface="Arial" panose="020B0604020202020204" pitchFamily="34" charset="0"/>
                <a:cs typeface="Arial" panose="020B0604020202020204" pitchFamily="34" charset="0"/>
              </a:rPr>
              <a:t>6.That crime also results when there is a perceived opportunity to gain an advantage through illegal means or when opportunities to achieve pleasure are closed off by a biased legal system (very similar to Merton’s anomie or stress).</a:t>
            </a:r>
          </a:p>
          <a:p>
            <a:pPr marL="0" indent="0">
              <a:lnSpc>
                <a:spcPct val="90000"/>
              </a:lnSpc>
              <a:buNone/>
            </a:pPr>
            <a:endParaRPr lang="en-GB" sz="1000" dirty="0"/>
          </a:p>
          <a:p>
            <a:pPr marL="0" indent="0">
              <a:lnSpc>
                <a:spcPct val="90000"/>
              </a:lnSpc>
              <a:buNone/>
            </a:pPr>
            <a:endParaRPr lang="en-GB" sz="1000" dirty="0"/>
          </a:p>
          <a:p>
            <a:pPr marL="0" indent="0">
              <a:lnSpc>
                <a:spcPct val="90000"/>
              </a:lnSpc>
              <a:buNone/>
            </a:pPr>
            <a:endParaRPr lang="en-GB" sz="1000" dirty="0"/>
          </a:p>
        </p:txBody>
      </p:sp>
      <p:cxnSp>
        <p:nvCxnSpPr>
          <p:cNvPr id="11" name="Straight Connector 10">
            <a:extLst>
              <a:ext uri="{FF2B5EF4-FFF2-40B4-BE49-F238E27FC236}">
                <a16:creationId xmlns:a16="http://schemas.microsoft.com/office/drawing/2014/main" id="{BF3CF3DF-4809-5B42-9F22-981391379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18677"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grpSp>
        <p:nvGrpSpPr>
          <p:cNvPr id="13" name="Group 12">
            <a:extLst>
              <a:ext uri="{FF2B5EF4-FFF2-40B4-BE49-F238E27FC236}">
                <a16:creationId xmlns:a16="http://schemas.microsoft.com/office/drawing/2014/main" id="{BFD251E3-961F-2440-B872-1D26671822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4" y="0"/>
            <a:ext cx="1901687" cy="6858000"/>
            <a:chOff x="10290314" y="0"/>
            <a:chExt cx="1901687" cy="6858000"/>
          </a:xfrm>
        </p:grpSpPr>
        <p:sp>
          <p:nvSpPr>
            <p:cNvPr id="14" name="Freeform 21">
              <a:extLst>
                <a:ext uri="{FF2B5EF4-FFF2-40B4-BE49-F238E27FC236}">
                  <a16:creationId xmlns:a16="http://schemas.microsoft.com/office/drawing/2014/main" id="{5558ED88-23E3-3941-8644-676CD732E7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22">
              <a:extLst>
                <a:ext uri="{FF2B5EF4-FFF2-40B4-BE49-F238E27FC236}">
                  <a16:creationId xmlns:a16="http://schemas.microsoft.com/office/drawing/2014/main" id="{24B1447F-72DA-384E-9D7D-C33A13EF4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23">
              <a:extLst>
                <a:ext uri="{FF2B5EF4-FFF2-40B4-BE49-F238E27FC236}">
                  <a16:creationId xmlns:a16="http://schemas.microsoft.com/office/drawing/2014/main" id="{86089DDC-F160-E24D-A726-0082953C09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24">
              <a:extLst>
                <a:ext uri="{FF2B5EF4-FFF2-40B4-BE49-F238E27FC236}">
                  <a16:creationId xmlns:a16="http://schemas.microsoft.com/office/drawing/2014/main" id="{1A211FA8-50B3-3C4E-A234-1580EA200A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25">
              <a:extLst>
                <a:ext uri="{FF2B5EF4-FFF2-40B4-BE49-F238E27FC236}">
                  <a16:creationId xmlns:a16="http://schemas.microsoft.com/office/drawing/2014/main" id="{6A73788D-F322-0047-BF9E-A8E69D8454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26">
              <a:extLst>
                <a:ext uri="{FF2B5EF4-FFF2-40B4-BE49-F238E27FC236}">
                  <a16:creationId xmlns:a16="http://schemas.microsoft.com/office/drawing/2014/main" id="{7E90A8A1-A164-EA41-86BB-1668931793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Oval 19">
              <a:extLst>
                <a:ext uri="{FF2B5EF4-FFF2-40B4-BE49-F238E27FC236}">
                  <a16:creationId xmlns:a16="http://schemas.microsoft.com/office/drawing/2014/main" id="{6894343D-4C51-384E-BEC6-1517A940C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4"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a:extLst>
              <a:ext uri="{FF2B5EF4-FFF2-40B4-BE49-F238E27FC236}">
                <a16:creationId xmlns:a16="http://schemas.microsoft.com/office/drawing/2014/main" id="{CB383B76-20FE-13CF-1DD6-7BD1BAD5D324}"/>
              </a:ext>
            </a:extLst>
          </p:cNvPr>
          <p:cNvPicPr>
            <a:picLocks noChangeAspect="1"/>
          </p:cNvPicPr>
          <p:nvPr/>
        </p:nvPicPr>
        <p:blipFill>
          <a:blip r:embed="rId3"/>
          <a:srcRect/>
          <a:stretch/>
        </p:blipFill>
        <p:spPr>
          <a:xfrm>
            <a:off x="6230213" y="768334"/>
            <a:ext cx="5318776" cy="5318776"/>
          </a:xfrm>
          <a:custGeom>
            <a:avLst/>
            <a:gdLst/>
            <a:ahLst/>
            <a:cxnLst/>
            <a:rect l="l" t="t" r="r" b="b"/>
            <a:pathLst>
              <a:path w="5768526" h="5768526">
                <a:moveTo>
                  <a:pt x="2884263" y="0"/>
                </a:moveTo>
                <a:cubicBezTo>
                  <a:pt x="4477197" y="0"/>
                  <a:pt x="5768526" y="1291329"/>
                  <a:pt x="5768526" y="2884263"/>
                </a:cubicBezTo>
                <a:cubicBezTo>
                  <a:pt x="5768526" y="4477197"/>
                  <a:pt x="4477197" y="5768526"/>
                  <a:pt x="2884263" y="5768526"/>
                </a:cubicBezTo>
                <a:cubicBezTo>
                  <a:pt x="1291329" y="5768526"/>
                  <a:pt x="0" y="4477197"/>
                  <a:pt x="0" y="2884263"/>
                </a:cubicBezTo>
                <a:cubicBezTo>
                  <a:pt x="0" y="1291329"/>
                  <a:pt x="1291329" y="0"/>
                  <a:pt x="2884263" y="0"/>
                </a:cubicBezTo>
                <a:close/>
              </a:path>
            </a:pathLst>
          </a:custGeom>
        </p:spPr>
      </p:pic>
    </p:spTree>
    <p:extLst>
      <p:ext uri="{BB962C8B-B14F-4D97-AF65-F5344CB8AC3E}">
        <p14:creationId xmlns:p14="http://schemas.microsoft.com/office/powerpoint/2010/main" val="35859765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80FE73-DB1D-4D4B-39DE-9E6D2360D143}"/>
              </a:ext>
            </a:extLst>
          </p:cNvPr>
          <p:cNvSpPr>
            <a:spLocks noGrp="1"/>
          </p:cNvSpPr>
          <p:nvPr>
            <p:ph type="ctrTitle"/>
          </p:nvPr>
        </p:nvSpPr>
        <p:spPr/>
        <p:txBody>
          <a:bodyPr>
            <a:normAutofit fontScale="90000"/>
          </a:bodyPr>
          <a:lstStyle/>
          <a:p>
            <a:r>
              <a:rPr lang="en-GB" dirty="0"/>
              <a:t>Critical criminology theories - DIVERSITY</a:t>
            </a:r>
          </a:p>
        </p:txBody>
      </p:sp>
      <p:sp>
        <p:nvSpPr>
          <p:cNvPr id="3" name="Subtitle 2">
            <a:extLst>
              <a:ext uri="{FF2B5EF4-FFF2-40B4-BE49-F238E27FC236}">
                <a16:creationId xmlns:a16="http://schemas.microsoft.com/office/drawing/2014/main" id="{1864551F-5429-1615-33AF-E20BD16AFBDA}"/>
              </a:ext>
            </a:extLst>
          </p:cNvPr>
          <p:cNvSpPr>
            <a:spLocks noGrp="1"/>
          </p:cNvSpPr>
          <p:nvPr>
            <p:ph type="subTitle" idx="1"/>
          </p:nvPr>
        </p:nvSpPr>
        <p:spPr/>
        <p:txBody>
          <a:bodyPr/>
          <a:lstStyle/>
          <a:p>
            <a:r>
              <a:rPr lang="en-GB" dirty="0"/>
              <a:t>RESEARCH TASK</a:t>
            </a:r>
          </a:p>
        </p:txBody>
      </p:sp>
      <p:sp>
        <p:nvSpPr>
          <p:cNvPr id="4" name="TextBox 3">
            <a:extLst>
              <a:ext uri="{FF2B5EF4-FFF2-40B4-BE49-F238E27FC236}">
                <a16:creationId xmlns:a16="http://schemas.microsoft.com/office/drawing/2014/main" id="{A7234BB2-0224-3071-B61F-D07445FBF5E6}"/>
              </a:ext>
            </a:extLst>
          </p:cNvPr>
          <p:cNvSpPr txBox="1"/>
          <p:nvPr/>
        </p:nvSpPr>
        <p:spPr>
          <a:xfrm>
            <a:off x="5184742" y="1168924"/>
            <a:ext cx="6674178" cy="4893647"/>
          </a:xfrm>
          <a:prstGeom prst="rect">
            <a:avLst/>
          </a:prstGeom>
          <a:solidFill>
            <a:schemeClr val="accent1">
              <a:lumMod val="20000"/>
              <a:lumOff val="80000"/>
            </a:schemeClr>
          </a:solidFill>
        </p:spPr>
        <p:txBody>
          <a:bodyPr wrap="square" rtlCol="0">
            <a:spAutoFit/>
          </a:bodyPr>
          <a:lstStyle/>
          <a:p>
            <a:pPr marL="342900" indent="-342900">
              <a:buAutoNum type="arabicPeriod"/>
            </a:pPr>
            <a:r>
              <a:rPr lang="en-GB" sz="2400" dirty="0"/>
              <a:t>Get into 4 groups</a:t>
            </a:r>
          </a:p>
          <a:p>
            <a:pPr marL="342900" indent="-342900">
              <a:buAutoNum type="arabicPeriod"/>
            </a:pPr>
            <a:r>
              <a:rPr lang="en-GB" sz="2400" dirty="0"/>
              <a:t>Each group will be given a different aspect of critical criminology to explore.</a:t>
            </a:r>
          </a:p>
          <a:p>
            <a:pPr marL="342900" indent="-342900">
              <a:buAutoNum type="arabicPeriod"/>
            </a:pPr>
            <a:r>
              <a:rPr lang="en-GB" sz="2400" dirty="0"/>
              <a:t>Answer the following:</a:t>
            </a:r>
          </a:p>
          <a:p>
            <a:pPr marL="342900" indent="-342900">
              <a:buAutoNum type="arabicPeriod"/>
            </a:pPr>
            <a:endParaRPr lang="en-GB" sz="2400" dirty="0"/>
          </a:p>
          <a:p>
            <a:pPr marL="285750" indent="-285750">
              <a:buFontTx/>
              <a:buChar char="-"/>
            </a:pPr>
            <a:r>
              <a:rPr lang="en-GB" sz="2400" dirty="0"/>
              <a:t>Provide a brief overview of this theory</a:t>
            </a:r>
          </a:p>
          <a:p>
            <a:pPr marL="285750" indent="-285750">
              <a:buFontTx/>
              <a:buChar char="-"/>
            </a:pPr>
            <a:r>
              <a:rPr lang="en-GB" sz="2400" dirty="0"/>
              <a:t>What power imbalance are these theories seeking to address?</a:t>
            </a:r>
          </a:p>
          <a:p>
            <a:pPr marL="285750" indent="-285750">
              <a:buFontTx/>
              <a:buChar char="-"/>
            </a:pPr>
            <a:r>
              <a:rPr lang="en-GB" sz="2400" dirty="0"/>
              <a:t>What changes can these perspectives of the ‘less powerful’ in society have on changes to wider society?</a:t>
            </a:r>
          </a:p>
          <a:p>
            <a:pPr marL="285750" indent="-285750">
              <a:buFontTx/>
              <a:buChar char="-"/>
            </a:pPr>
            <a:r>
              <a:rPr lang="en-GB" sz="2400" dirty="0"/>
              <a:t>Can you find a case example to evidence this?</a:t>
            </a:r>
          </a:p>
        </p:txBody>
      </p:sp>
    </p:spTree>
    <p:extLst>
      <p:ext uri="{BB962C8B-B14F-4D97-AF65-F5344CB8AC3E}">
        <p14:creationId xmlns:p14="http://schemas.microsoft.com/office/powerpoint/2010/main" val="376783747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D77D276D-CA9B-9446-A765-86D888D1FA1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61373" y="0"/>
            <a:ext cx="1901686" cy="4677439"/>
            <a:chOff x="10290315" y="0"/>
            <a:chExt cx="1901686" cy="4677439"/>
          </a:xfrm>
        </p:grpSpPr>
        <p:sp>
          <p:nvSpPr>
            <p:cNvPr id="12" name="Freeform 19">
              <a:extLst>
                <a:ext uri="{FF2B5EF4-FFF2-40B4-BE49-F238E27FC236}">
                  <a16:creationId xmlns:a16="http://schemas.microsoft.com/office/drawing/2014/main" id="{C0BB80D1-CF6D-BB4F-AD2B-49B9754521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21">
              <a:extLst>
                <a:ext uri="{FF2B5EF4-FFF2-40B4-BE49-F238E27FC236}">
                  <a16:creationId xmlns:a16="http://schemas.microsoft.com/office/drawing/2014/main" id="{C6126A28-C746-C74A-912C-2C303EA361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23">
              <a:extLst>
                <a:ext uri="{FF2B5EF4-FFF2-40B4-BE49-F238E27FC236}">
                  <a16:creationId xmlns:a16="http://schemas.microsoft.com/office/drawing/2014/main" id="{AB3D858D-21A8-7D4F-8A5B-0CD82902F9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24">
              <a:extLst>
                <a:ext uri="{FF2B5EF4-FFF2-40B4-BE49-F238E27FC236}">
                  <a16:creationId xmlns:a16="http://schemas.microsoft.com/office/drawing/2014/main" id="{5335B45B-B169-4047-908E-14D1FEFACE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2302DCCB-19C8-3BCC-BBAA-270441D6CBFC}"/>
              </a:ext>
            </a:extLst>
          </p:cNvPr>
          <p:cNvSpPr>
            <a:spLocks noGrp="1"/>
          </p:cNvSpPr>
          <p:nvPr>
            <p:ph type="title"/>
          </p:nvPr>
        </p:nvSpPr>
        <p:spPr>
          <a:xfrm>
            <a:off x="565151" y="770890"/>
            <a:ext cx="3926946" cy="1268984"/>
          </a:xfrm>
        </p:spPr>
        <p:txBody>
          <a:bodyPr>
            <a:normAutofit/>
          </a:bodyPr>
          <a:lstStyle/>
          <a:p>
            <a:pPr>
              <a:lnSpc>
                <a:spcPct val="90000"/>
              </a:lnSpc>
            </a:pPr>
            <a:r>
              <a:rPr lang="en-GB" sz="3400"/>
              <a:t>Critical theories: State crime</a:t>
            </a:r>
          </a:p>
        </p:txBody>
      </p:sp>
      <p:sp>
        <p:nvSpPr>
          <p:cNvPr id="3" name="Content Placeholder 2">
            <a:extLst>
              <a:ext uri="{FF2B5EF4-FFF2-40B4-BE49-F238E27FC236}">
                <a16:creationId xmlns:a16="http://schemas.microsoft.com/office/drawing/2014/main" id="{130096E5-FE58-791A-B223-B83448C79D5F}"/>
              </a:ext>
            </a:extLst>
          </p:cNvPr>
          <p:cNvSpPr>
            <a:spLocks noGrp="1"/>
          </p:cNvSpPr>
          <p:nvPr>
            <p:ph idx="1"/>
          </p:nvPr>
        </p:nvSpPr>
        <p:spPr>
          <a:xfrm>
            <a:off x="565151" y="2160016"/>
            <a:ext cx="3926946" cy="3601212"/>
          </a:xfrm>
        </p:spPr>
        <p:txBody>
          <a:bodyPr>
            <a:normAutofit lnSpcReduction="10000"/>
          </a:bodyPr>
          <a:lstStyle/>
          <a:p>
            <a:pPr>
              <a:lnSpc>
                <a:spcPct val="90000"/>
              </a:lnSpc>
            </a:pPr>
            <a:r>
              <a:rPr lang="en-GB" sz="1800" dirty="0"/>
              <a:t>Considers the harms and transgressions of the powerful</a:t>
            </a:r>
          </a:p>
          <a:p>
            <a:pPr>
              <a:lnSpc>
                <a:spcPct val="90000"/>
              </a:lnSpc>
            </a:pPr>
            <a:r>
              <a:rPr lang="en-GB" sz="1800" dirty="0"/>
              <a:t>Hillyard et al. (2004) – corporate crime causes a lot more harm and suffering than individual offending.</a:t>
            </a:r>
          </a:p>
          <a:p>
            <a:pPr>
              <a:lnSpc>
                <a:spcPct val="90000"/>
              </a:lnSpc>
            </a:pPr>
            <a:r>
              <a:rPr lang="en-GB" sz="1800" dirty="0"/>
              <a:t>Freudenberg (2014) – many of the most harmful activities caused by corporates are not “criminal”.</a:t>
            </a:r>
          </a:p>
          <a:p>
            <a:pPr>
              <a:lnSpc>
                <a:spcPct val="90000"/>
              </a:lnSpc>
            </a:pPr>
            <a:r>
              <a:rPr lang="en-GB" sz="1800" dirty="0"/>
              <a:t>Powerful state agents—those at the centre of power—rarely face enforcement through the criminal law</a:t>
            </a:r>
          </a:p>
        </p:txBody>
      </p:sp>
      <p:cxnSp>
        <p:nvCxnSpPr>
          <p:cNvPr id="17" name="Straight Connector 16">
            <a:extLst>
              <a:ext uri="{FF2B5EF4-FFF2-40B4-BE49-F238E27FC236}">
                <a16:creationId xmlns:a16="http://schemas.microsoft.com/office/drawing/2014/main" id="{BF3CF3DF-4809-5B42-9F22-981391379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4133560"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pic>
        <p:nvPicPr>
          <p:cNvPr id="4" name="Picture 3" descr="A person in a tank top&#10;&#10;Description automatically generated">
            <a:extLst>
              <a:ext uri="{FF2B5EF4-FFF2-40B4-BE49-F238E27FC236}">
                <a16:creationId xmlns:a16="http://schemas.microsoft.com/office/drawing/2014/main" id="{31C9FB70-6B7C-9BAF-09F7-B5D5616318C6}"/>
              </a:ext>
            </a:extLst>
          </p:cNvPr>
          <p:cNvPicPr>
            <a:picLocks noChangeAspect="1"/>
          </p:cNvPicPr>
          <p:nvPr/>
        </p:nvPicPr>
        <p:blipFill>
          <a:blip r:embed="rId3"/>
          <a:srcRect l="14928" r="28254"/>
          <a:stretch/>
        </p:blipFill>
        <p:spPr>
          <a:xfrm>
            <a:off x="5264837" y="1"/>
            <a:ext cx="6927163" cy="6857999"/>
          </a:xfrm>
          <a:prstGeom prst="rect">
            <a:avLst/>
          </a:prstGeom>
        </p:spPr>
      </p:pic>
    </p:spTree>
    <p:extLst>
      <p:ext uri="{BB962C8B-B14F-4D97-AF65-F5344CB8AC3E}">
        <p14:creationId xmlns:p14="http://schemas.microsoft.com/office/powerpoint/2010/main" val="80584820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7A00BDF4-7643-A942-A588-F24E4E09AA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12" name="Freeform 32">
              <a:extLst>
                <a:ext uri="{FF2B5EF4-FFF2-40B4-BE49-F238E27FC236}">
                  <a16:creationId xmlns:a16="http://schemas.microsoft.com/office/drawing/2014/main" id="{90B25A21-16B9-8D47-928B-2367A0B8C0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34">
              <a:extLst>
                <a:ext uri="{FF2B5EF4-FFF2-40B4-BE49-F238E27FC236}">
                  <a16:creationId xmlns:a16="http://schemas.microsoft.com/office/drawing/2014/main" id="{E5E64190-3AC0-0A48-9917-5FAE935A85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47">
              <a:extLst>
                <a:ext uri="{FF2B5EF4-FFF2-40B4-BE49-F238E27FC236}">
                  <a16:creationId xmlns:a16="http://schemas.microsoft.com/office/drawing/2014/main" id="{AE71CDB8-B430-F14E-99C8-E6AAB8E21C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48">
              <a:extLst>
                <a:ext uri="{FF2B5EF4-FFF2-40B4-BE49-F238E27FC236}">
                  <a16:creationId xmlns:a16="http://schemas.microsoft.com/office/drawing/2014/main" id="{DCA37B0A-FCCC-7642-B70D-56AD50049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8861718B-1D93-F28D-158B-0DCB709A4884}"/>
              </a:ext>
            </a:extLst>
          </p:cNvPr>
          <p:cNvSpPr>
            <a:spLocks noGrp="1"/>
          </p:cNvSpPr>
          <p:nvPr>
            <p:ph type="title"/>
          </p:nvPr>
        </p:nvSpPr>
        <p:spPr>
          <a:xfrm>
            <a:off x="5224243" y="770890"/>
            <a:ext cx="6400999" cy="1268984"/>
          </a:xfrm>
        </p:spPr>
        <p:txBody>
          <a:bodyPr>
            <a:normAutofit/>
          </a:bodyPr>
          <a:lstStyle/>
          <a:p>
            <a:pPr>
              <a:lnSpc>
                <a:spcPct val="90000"/>
              </a:lnSpc>
            </a:pPr>
            <a:r>
              <a:rPr lang="en-GB" dirty="0"/>
              <a:t>Critical theories: Feminism</a:t>
            </a:r>
            <a:endParaRPr lang="en-GB"/>
          </a:p>
        </p:txBody>
      </p:sp>
      <p:sp>
        <p:nvSpPr>
          <p:cNvPr id="3" name="Content Placeholder 2">
            <a:extLst>
              <a:ext uri="{FF2B5EF4-FFF2-40B4-BE49-F238E27FC236}">
                <a16:creationId xmlns:a16="http://schemas.microsoft.com/office/drawing/2014/main" id="{23AFC124-0A50-8CD0-C366-26EAEDD43F95}"/>
              </a:ext>
            </a:extLst>
          </p:cNvPr>
          <p:cNvSpPr>
            <a:spLocks noGrp="1"/>
          </p:cNvSpPr>
          <p:nvPr>
            <p:ph idx="1"/>
          </p:nvPr>
        </p:nvSpPr>
        <p:spPr>
          <a:xfrm>
            <a:off x="5224243" y="2160016"/>
            <a:ext cx="6400999" cy="3601212"/>
          </a:xfrm>
        </p:spPr>
        <p:txBody>
          <a:bodyPr>
            <a:normAutofit/>
          </a:bodyPr>
          <a:lstStyle/>
          <a:p>
            <a:pPr>
              <a:lnSpc>
                <a:spcPct val="90000"/>
              </a:lnSpc>
            </a:pPr>
            <a:r>
              <a:rPr lang="en-GB" sz="2200"/>
              <a:t>‘Where are the women’ in mainstream criminology?</a:t>
            </a:r>
          </a:p>
          <a:p>
            <a:pPr>
              <a:lnSpc>
                <a:spcPct val="90000"/>
              </a:lnSpc>
            </a:pPr>
            <a:r>
              <a:rPr lang="en-GB" sz="2200"/>
              <a:t>Feminist criminological theories are seeking to redress the balance by foregrounding the experiences and perspectives of women.</a:t>
            </a:r>
          </a:p>
          <a:p>
            <a:pPr>
              <a:lnSpc>
                <a:spcPct val="90000"/>
              </a:lnSpc>
            </a:pPr>
            <a:r>
              <a:rPr lang="en-GB" sz="2200"/>
              <a:t>Early ideas very much reflected wider social ideas that women were incapable and needed to be controlled. </a:t>
            </a:r>
          </a:p>
          <a:p>
            <a:pPr>
              <a:lnSpc>
                <a:spcPct val="90000"/>
              </a:lnSpc>
            </a:pPr>
            <a:r>
              <a:rPr lang="en-GB" sz="2200"/>
              <a:t>1960s-80s (Second wave feminism) </a:t>
            </a:r>
          </a:p>
          <a:p>
            <a:pPr>
              <a:lnSpc>
                <a:spcPct val="90000"/>
              </a:lnSpc>
            </a:pPr>
            <a:r>
              <a:rPr lang="en-GB" sz="2200"/>
              <a:t>1990s (Third wave feminism)</a:t>
            </a:r>
          </a:p>
        </p:txBody>
      </p:sp>
      <p:pic>
        <p:nvPicPr>
          <p:cNvPr id="4" name="Picture 3">
            <a:extLst>
              <a:ext uri="{FF2B5EF4-FFF2-40B4-BE49-F238E27FC236}">
                <a16:creationId xmlns:a16="http://schemas.microsoft.com/office/drawing/2014/main" id="{93738267-79DE-34FD-EA19-5D4A597FEEB0}"/>
              </a:ext>
            </a:extLst>
          </p:cNvPr>
          <p:cNvPicPr>
            <a:picLocks noChangeAspect="1"/>
          </p:cNvPicPr>
          <p:nvPr/>
        </p:nvPicPr>
        <p:blipFill>
          <a:blip r:embed="rId3"/>
          <a:srcRect l="4063" r="-2" b="-2"/>
          <a:stretch/>
        </p:blipFill>
        <p:spPr>
          <a:xfrm>
            <a:off x="20" y="1"/>
            <a:ext cx="4657325" cy="6857999"/>
          </a:xfrm>
          <a:prstGeom prst="rect">
            <a:avLst/>
          </a:prstGeom>
        </p:spPr>
      </p:pic>
      <p:cxnSp>
        <p:nvCxnSpPr>
          <p:cNvPr id="17" name="Straight Connector 16">
            <a:extLst>
              <a:ext uri="{FF2B5EF4-FFF2-40B4-BE49-F238E27FC236}">
                <a16:creationId xmlns:a16="http://schemas.microsoft.com/office/drawing/2014/main" id="{BF3CF3DF-4809-5B42-9F22-981391379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24243" y="6087110"/>
            <a:ext cx="6400999"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0871827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5478BC-716B-D9A1-886C-76F7D0F008E2}"/>
              </a:ext>
            </a:extLst>
          </p:cNvPr>
          <p:cNvSpPr>
            <a:spLocks noGrp="1"/>
          </p:cNvSpPr>
          <p:nvPr>
            <p:ph type="title"/>
          </p:nvPr>
        </p:nvSpPr>
        <p:spPr>
          <a:xfrm>
            <a:off x="565150" y="770890"/>
            <a:ext cx="6400999" cy="1268984"/>
          </a:xfrm>
        </p:spPr>
        <p:txBody>
          <a:bodyPr>
            <a:normAutofit/>
          </a:bodyPr>
          <a:lstStyle/>
          <a:p>
            <a:pPr>
              <a:lnSpc>
                <a:spcPct val="90000"/>
              </a:lnSpc>
            </a:pPr>
            <a:r>
              <a:rPr lang="en-GB" dirty="0"/>
              <a:t>Critical theories: Cultural criminology </a:t>
            </a:r>
            <a:endParaRPr lang="en-GB"/>
          </a:p>
        </p:txBody>
      </p:sp>
      <p:sp>
        <p:nvSpPr>
          <p:cNvPr id="3" name="Content Placeholder 2">
            <a:extLst>
              <a:ext uri="{FF2B5EF4-FFF2-40B4-BE49-F238E27FC236}">
                <a16:creationId xmlns:a16="http://schemas.microsoft.com/office/drawing/2014/main" id="{7C8C1902-61EC-57AA-2AF0-9D69FD1EDE51}"/>
              </a:ext>
            </a:extLst>
          </p:cNvPr>
          <p:cNvSpPr>
            <a:spLocks noGrp="1"/>
          </p:cNvSpPr>
          <p:nvPr>
            <p:ph idx="1"/>
          </p:nvPr>
        </p:nvSpPr>
        <p:spPr>
          <a:xfrm>
            <a:off x="565150" y="2160016"/>
            <a:ext cx="6400999" cy="4508070"/>
          </a:xfrm>
          <a:solidFill>
            <a:schemeClr val="bg1"/>
          </a:solidFill>
        </p:spPr>
        <p:txBody>
          <a:bodyPr>
            <a:normAutofit/>
          </a:bodyPr>
          <a:lstStyle/>
          <a:p>
            <a:pPr>
              <a:lnSpc>
                <a:spcPct val="90000"/>
              </a:lnSpc>
            </a:pPr>
            <a:r>
              <a:rPr lang="en-GB" sz="1600" dirty="0"/>
              <a:t>How do the way in which what we do and say is understood, interpreted and reacted to?</a:t>
            </a:r>
          </a:p>
          <a:p>
            <a:pPr>
              <a:lnSpc>
                <a:spcPct val="90000"/>
              </a:lnSpc>
            </a:pPr>
            <a:r>
              <a:rPr lang="en-GB" sz="1600" dirty="0"/>
              <a:t>It studies the way in which things are understood or expressed from alternative standpoints and uses meanings from these to question accepted ideas about crime and criminal justice. </a:t>
            </a:r>
          </a:p>
          <a:p>
            <a:pPr marL="0" indent="0">
              <a:lnSpc>
                <a:spcPct val="90000"/>
              </a:lnSpc>
              <a:buNone/>
            </a:pPr>
            <a:endParaRPr lang="en-GB" sz="1600" dirty="0"/>
          </a:p>
          <a:p>
            <a:pPr>
              <a:lnSpc>
                <a:spcPct val="90000"/>
              </a:lnSpc>
            </a:pPr>
            <a:r>
              <a:rPr lang="en-GB" sz="1600" dirty="0"/>
              <a:t>Ethnography – study of individual cultures</a:t>
            </a:r>
          </a:p>
          <a:p>
            <a:pPr marL="0" indent="0">
              <a:lnSpc>
                <a:spcPct val="90000"/>
              </a:lnSpc>
              <a:buNone/>
            </a:pPr>
            <a:endParaRPr lang="en-GB" sz="1600" dirty="0"/>
          </a:p>
          <a:p>
            <a:pPr>
              <a:lnSpc>
                <a:spcPct val="90000"/>
              </a:lnSpc>
            </a:pPr>
            <a:r>
              <a:rPr lang="en-GB" sz="1600" dirty="0"/>
              <a:t>Cultural criminologists, seek to explain and understand the actions of any subculture from the perspective of that group. </a:t>
            </a:r>
          </a:p>
          <a:p>
            <a:pPr>
              <a:lnSpc>
                <a:spcPct val="90000"/>
              </a:lnSpc>
            </a:pPr>
            <a:endParaRPr lang="en-GB" sz="1600" dirty="0"/>
          </a:p>
          <a:p>
            <a:pPr>
              <a:lnSpc>
                <a:spcPct val="90000"/>
              </a:lnSpc>
            </a:pPr>
            <a:r>
              <a:rPr lang="en-GB" sz="1600" dirty="0"/>
              <a:t>A core aspect of the reality studied by cultural criminologists is the emotions that members of subcultures (particularly youth subcultures) feel when they participate in behaviours that are associated with their group</a:t>
            </a:r>
          </a:p>
        </p:txBody>
      </p:sp>
      <p:grpSp>
        <p:nvGrpSpPr>
          <p:cNvPr id="11" name="Group 10">
            <a:extLst>
              <a:ext uri="{FF2B5EF4-FFF2-40B4-BE49-F238E27FC236}">
                <a16:creationId xmlns:a16="http://schemas.microsoft.com/office/drawing/2014/main" id="{1B5E71B3-7269-894E-A00B-31D341365F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12" name="Freeform 85">
              <a:extLst>
                <a:ext uri="{FF2B5EF4-FFF2-40B4-BE49-F238E27FC236}">
                  <a16:creationId xmlns:a16="http://schemas.microsoft.com/office/drawing/2014/main" id="{FFFA3A20-1539-CC4A-9BE1-7415FE5A98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87">
              <a:extLst>
                <a:ext uri="{FF2B5EF4-FFF2-40B4-BE49-F238E27FC236}">
                  <a16:creationId xmlns:a16="http://schemas.microsoft.com/office/drawing/2014/main" id="{44EBCCFB-8EAB-2442-8E02-293F08D50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89">
              <a:extLst>
                <a:ext uri="{FF2B5EF4-FFF2-40B4-BE49-F238E27FC236}">
                  <a16:creationId xmlns:a16="http://schemas.microsoft.com/office/drawing/2014/main" id="{AFD14830-CC36-D64E-8173-398042563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97">
              <a:extLst>
                <a:ext uri="{FF2B5EF4-FFF2-40B4-BE49-F238E27FC236}">
                  <a16:creationId xmlns:a16="http://schemas.microsoft.com/office/drawing/2014/main" id="{FAA40AB8-EB6E-A44D-B3CA-7D25B64F5A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17" name="Straight Connector 16">
            <a:extLst>
              <a:ext uri="{FF2B5EF4-FFF2-40B4-BE49-F238E27FC236}">
                <a16:creationId xmlns:a16="http://schemas.microsoft.com/office/drawing/2014/main" id="{EEA70831-9A8D-3B4D-8EA5-EE32F93E94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6404372"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A08CCDFD-EC33-1E0E-957F-C973E56F8ABE}"/>
              </a:ext>
            </a:extLst>
          </p:cNvPr>
          <p:cNvPicPr>
            <a:picLocks noChangeAspect="1"/>
          </p:cNvPicPr>
          <p:nvPr/>
        </p:nvPicPr>
        <p:blipFill>
          <a:blip r:embed="rId3"/>
          <a:stretch>
            <a:fillRect/>
          </a:stretch>
        </p:blipFill>
        <p:spPr>
          <a:xfrm>
            <a:off x="7727075" y="681645"/>
            <a:ext cx="3617618" cy="5486059"/>
          </a:xfrm>
          <a:prstGeom prst="rect">
            <a:avLst/>
          </a:prstGeom>
        </p:spPr>
      </p:pic>
    </p:spTree>
    <p:extLst>
      <p:ext uri="{BB962C8B-B14F-4D97-AF65-F5344CB8AC3E}">
        <p14:creationId xmlns:p14="http://schemas.microsoft.com/office/powerpoint/2010/main" val="89205520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8E67A6F5-F47F-BD4C-9336-30E0A60EB96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29613" y="0"/>
            <a:ext cx="1901686" cy="4677439"/>
            <a:chOff x="10290315" y="0"/>
            <a:chExt cx="1901686" cy="4677439"/>
          </a:xfrm>
        </p:grpSpPr>
        <p:sp>
          <p:nvSpPr>
            <p:cNvPr id="13" name="Freeform 19">
              <a:extLst>
                <a:ext uri="{FF2B5EF4-FFF2-40B4-BE49-F238E27FC236}">
                  <a16:creationId xmlns:a16="http://schemas.microsoft.com/office/drawing/2014/main" id="{DA710708-67E0-194C-9A96-FD528D2075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21">
              <a:extLst>
                <a:ext uri="{FF2B5EF4-FFF2-40B4-BE49-F238E27FC236}">
                  <a16:creationId xmlns:a16="http://schemas.microsoft.com/office/drawing/2014/main" id="{2B6DA887-E216-1245-8F6F-B21233D94B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23">
              <a:extLst>
                <a:ext uri="{FF2B5EF4-FFF2-40B4-BE49-F238E27FC236}">
                  <a16:creationId xmlns:a16="http://schemas.microsoft.com/office/drawing/2014/main" id="{2AE2F0EF-0001-F243-85DC-2B8812AB48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24">
              <a:extLst>
                <a:ext uri="{FF2B5EF4-FFF2-40B4-BE49-F238E27FC236}">
                  <a16:creationId xmlns:a16="http://schemas.microsoft.com/office/drawing/2014/main" id="{1491B174-1F11-D548-A885-7F98AF742C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08C9F79-B74E-4789-5C2B-F375568A821D}"/>
              </a:ext>
            </a:extLst>
          </p:cNvPr>
          <p:cNvSpPr>
            <a:spLocks noGrp="1"/>
          </p:cNvSpPr>
          <p:nvPr>
            <p:ph type="title"/>
          </p:nvPr>
        </p:nvSpPr>
        <p:spPr>
          <a:xfrm>
            <a:off x="565150" y="770890"/>
            <a:ext cx="6195187" cy="1268984"/>
          </a:xfrm>
        </p:spPr>
        <p:txBody>
          <a:bodyPr>
            <a:normAutofit/>
          </a:bodyPr>
          <a:lstStyle/>
          <a:p>
            <a:pPr>
              <a:lnSpc>
                <a:spcPct val="90000"/>
              </a:lnSpc>
            </a:pPr>
            <a:r>
              <a:rPr lang="en-GB" dirty="0"/>
              <a:t>Critical theories: Convict criminology</a:t>
            </a:r>
            <a:endParaRPr lang="en-GB"/>
          </a:p>
        </p:txBody>
      </p:sp>
      <p:sp>
        <p:nvSpPr>
          <p:cNvPr id="3" name="Content Placeholder 2">
            <a:extLst>
              <a:ext uri="{FF2B5EF4-FFF2-40B4-BE49-F238E27FC236}">
                <a16:creationId xmlns:a16="http://schemas.microsoft.com/office/drawing/2014/main" id="{7C1C7385-50D1-3829-3846-B9CA5A2FE085}"/>
              </a:ext>
            </a:extLst>
          </p:cNvPr>
          <p:cNvSpPr>
            <a:spLocks noGrp="1"/>
          </p:cNvSpPr>
          <p:nvPr>
            <p:ph idx="1"/>
          </p:nvPr>
        </p:nvSpPr>
        <p:spPr>
          <a:xfrm>
            <a:off x="565150" y="2160016"/>
            <a:ext cx="6195187" cy="3601212"/>
          </a:xfrm>
        </p:spPr>
        <p:txBody>
          <a:bodyPr>
            <a:normAutofit/>
          </a:bodyPr>
          <a:lstStyle/>
          <a:p>
            <a:r>
              <a:rPr lang="en-GB" sz="2200"/>
              <a:t>Do we develop our views on prisoners from what we see/read or hear in the media?</a:t>
            </a:r>
          </a:p>
          <a:p>
            <a:r>
              <a:rPr lang="en-GB" sz="2200"/>
              <a:t>Who conveys the media messages about prisoners? Are these people in power? Is there a focus on negative news? Does this single truth offer a true representation?</a:t>
            </a:r>
          </a:p>
          <a:p>
            <a:r>
              <a:rPr lang="en-GB" sz="2200"/>
              <a:t>Critical criminology focuses on the need to consider the viewpoints of offenders themselves.</a:t>
            </a:r>
          </a:p>
        </p:txBody>
      </p:sp>
      <p:cxnSp>
        <p:nvCxnSpPr>
          <p:cNvPr id="18" name="Straight Connector 17">
            <a:extLst>
              <a:ext uri="{FF2B5EF4-FFF2-40B4-BE49-F238E27FC236}">
                <a16:creationId xmlns:a16="http://schemas.microsoft.com/office/drawing/2014/main" id="{BF3CF3DF-4809-5B42-9F22-981391379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6400999"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pic>
        <p:nvPicPr>
          <p:cNvPr id="5" name="Picture 4" descr="A book cover with text&#10;&#10;Description automatically generated">
            <a:extLst>
              <a:ext uri="{FF2B5EF4-FFF2-40B4-BE49-F238E27FC236}">
                <a16:creationId xmlns:a16="http://schemas.microsoft.com/office/drawing/2014/main" id="{FE9E9540-48DC-38FD-4BDA-0F9714F18406}"/>
              </a:ext>
            </a:extLst>
          </p:cNvPr>
          <p:cNvPicPr>
            <a:picLocks noChangeAspect="1"/>
          </p:cNvPicPr>
          <p:nvPr/>
        </p:nvPicPr>
        <p:blipFill>
          <a:blip r:embed="rId3"/>
          <a:srcRect l="1468" r="9759"/>
          <a:stretch/>
        </p:blipFill>
        <p:spPr>
          <a:xfrm>
            <a:off x="7534655" y="1"/>
            <a:ext cx="4657345" cy="6857999"/>
          </a:xfrm>
          <a:prstGeom prst="rect">
            <a:avLst/>
          </a:prstGeom>
        </p:spPr>
      </p:pic>
    </p:spTree>
    <p:extLst>
      <p:ext uri="{BB962C8B-B14F-4D97-AF65-F5344CB8AC3E}">
        <p14:creationId xmlns:p14="http://schemas.microsoft.com/office/powerpoint/2010/main" val="40852401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EB46B8FB-F6A2-5F47-A6CD-A7E17E6927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01388" y="0"/>
            <a:ext cx="5990612" cy="6858001"/>
            <a:chOff x="6201388" y="0"/>
            <a:chExt cx="5990612" cy="6858001"/>
          </a:xfrm>
        </p:grpSpPr>
        <p:sp>
          <p:nvSpPr>
            <p:cNvPr id="10" name="Oval 9">
              <a:extLst>
                <a:ext uri="{FF2B5EF4-FFF2-40B4-BE49-F238E27FC236}">
                  <a16:creationId xmlns:a16="http://schemas.microsoft.com/office/drawing/2014/main" id="{419BDE93-3EC2-4E4D-BC0B-417378F49E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46">
              <a:extLst>
                <a:ext uri="{FF2B5EF4-FFF2-40B4-BE49-F238E27FC236}">
                  <a16:creationId xmlns:a16="http://schemas.microsoft.com/office/drawing/2014/main" id="{FE21F82F-1EE5-8240-97F8-387DF0253F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48">
              <a:extLst>
                <a:ext uri="{FF2B5EF4-FFF2-40B4-BE49-F238E27FC236}">
                  <a16:creationId xmlns:a16="http://schemas.microsoft.com/office/drawing/2014/main" id="{AE1903E3-6B5F-6B4C-9A1F-62628A050A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Oval 12">
              <a:extLst>
                <a:ext uri="{FF2B5EF4-FFF2-40B4-BE49-F238E27FC236}">
                  <a16:creationId xmlns:a16="http://schemas.microsoft.com/office/drawing/2014/main" id="{F7C55863-3B37-0743-B001-1A970033FB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932B4C24-3A58-924C-B79A-D961EF7C2C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21EF52E0-D2CF-544F-93A6-4D7B45A048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63">
              <a:extLst>
                <a:ext uri="{FF2B5EF4-FFF2-40B4-BE49-F238E27FC236}">
                  <a16:creationId xmlns:a16="http://schemas.microsoft.com/office/drawing/2014/main" id="{6966CFE5-1C8C-2E4F-9B2D-A8438F5A53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64">
              <a:extLst>
                <a:ext uri="{FF2B5EF4-FFF2-40B4-BE49-F238E27FC236}">
                  <a16:creationId xmlns:a16="http://schemas.microsoft.com/office/drawing/2014/main" id="{9FD29EF3-A5B2-554A-A307-6BE1BCE8A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Oval 17">
              <a:extLst>
                <a:ext uri="{FF2B5EF4-FFF2-40B4-BE49-F238E27FC236}">
                  <a16:creationId xmlns:a16="http://schemas.microsoft.com/office/drawing/2014/main" id="{AC1ECAD8-0CF2-934D-AA1E-C108208CDE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DB14DED1-3A58-8C4D-902E-2A9F34043F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65D65157-5719-0341-A807-A8956595FB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A7F23F74-B777-2A4C-8EF9-E798880D59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70">
              <a:extLst>
                <a:ext uri="{FF2B5EF4-FFF2-40B4-BE49-F238E27FC236}">
                  <a16:creationId xmlns:a16="http://schemas.microsoft.com/office/drawing/2014/main" id="{E3B9A050-0AE1-1D4B-A2AC-6EEF64B106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71">
              <a:extLst>
                <a:ext uri="{FF2B5EF4-FFF2-40B4-BE49-F238E27FC236}">
                  <a16:creationId xmlns:a16="http://schemas.microsoft.com/office/drawing/2014/main" id="{C424FE38-F803-8D47-BF56-1B18EC2B1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Oval 23">
              <a:extLst>
                <a:ext uri="{FF2B5EF4-FFF2-40B4-BE49-F238E27FC236}">
                  <a16:creationId xmlns:a16="http://schemas.microsoft.com/office/drawing/2014/main" id="{E37187F2-9212-0641-97D0-1ACD50B74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C760C651-2AC4-564E-BEAA-AB7FAFE7F7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5">
              <a:extLst>
                <a:ext uri="{FF2B5EF4-FFF2-40B4-BE49-F238E27FC236}">
                  <a16:creationId xmlns:a16="http://schemas.microsoft.com/office/drawing/2014/main" id="{58B0A1B8-5BA3-3548-9511-B4904D052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75">
              <a:extLst>
                <a:ext uri="{FF2B5EF4-FFF2-40B4-BE49-F238E27FC236}">
                  <a16:creationId xmlns:a16="http://schemas.microsoft.com/office/drawing/2014/main" id="{424CD779-EE9A-214D-9488-767327E373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76">
              <a:extLst>
                <a:ext uri="{FF2B5EF4-FFF2-40B4-BE49-F238E27FC236}">
                  <a16:creationId xmlns:a16="http://schemas.microsoft.com/office/drawing/2014/main" id="{630D08C6-9EFB-8540-875F-2A55DED2A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77">
              <a:extLst>
                <a:ext uri="{FF2B5EF4-FFF2-40B4-BE49-F238E27FC236}">
                  <a16:creationId xmlns:a16="http://schemas.microsoft.com/office/drawing/2014/main" id="{D7E8DA86-1294-4641-9C52-6E15315064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78">
              <a:extLst>
                <a:ext uri="{FF2B5EF4-FFF2-40B4-BE49-F238E27FC236}">
                  <a16:creationId xmlns:a16="http://schemas.microsoft.com/office/drawing/2014/main" id="{011063C9-2A43-3348-A018-F27FACAA77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79">
              <a:extLst>
                <a:ext uri="{FF2B5EF4-FFF2-40B4-BE49-F238E27FC236}">
                  <a16:creationId xmlns:a16="http://schemas.microsoft.com/office/drawing/2014/main" id="{EE85C7DE-D965-244F-BD95-3A05FF4AAC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80">
              <a:extLst>
                <a:ext uri="{FF2B5EF4-FFF2-40B4-BE49-F238E27FC236}">
                  <a16:creationId xmlns:a16="http://schemas.microsoft.com/office/drawing/2014/main" id="{315A1389-149A-3342-A863-637D42FDB2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81">
              <a:extLst>
                <a:ext uri="{FF2B5EF4-FFF2-40B4-BE49-F238E27FC236}">
                  <a16:creationId xmlns:a16="http://schemas.microsoft.com/office/drawing/2014/main" id="{B149CC6F-B6C6-BE46-B451-1BF7D47A89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35" name="Straight Connector 34">
            <a:extLst>
              <a:ext uri="{FF2B5EF4-FFF2-40B4-BE49-F238E27FC236}">
                <a16:creationId xmlns:a16="http://schemas.microsoft.com/office/drawing/2014/main" id="{D33A3282-0389-C547-8CA6-7F3E7F27B3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useBgFill="1">
        <p:nvSpPr>
          <p:cNvPr id="37" name="Rectangle 36">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9" name="Group 38">
            <a:extLst>
              <a:ext uri="{FF2B5EF4-FFF2-40B4-BE49-F238E27FC236}">
                <a16:creationId xmlns:a16="http://schemas.microsoft.com/office/drawing/2014/main" id="{26C321DA-1EDE-3E4B-8B73-6477B2C6D04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6858000"/>
            <a:chOff x="10290315" y="0"/>
            <a:chExt cx="1901686" cy="6858000"/>
          </a:xfrm>
        </p:grpSpPr>
        <p:sp>
          <p:nvSpPr>
            <p:cNvPr id="40" name="Oval 39">
              <a:extLst>
                <a:ext uri="{FF2B5EF4-FFF2-40B4-BE49-F238E27FC236}">
                  <a16:creationId xmlns:a16="http://schemas.microsoft.com/office/drawing/2014/main" id="{DC13524B-3A91-1E40-840D-09EDE65E05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85">
              <a:extLst>
                <a:ext uri="{FF2B5EF4-FFF2-40B4-BE49-F238E27FC236}">
                  <a16:creationId xmlns:a16="http://schemas.microsoft.com/office/drawing/2014/main" id="{E03B804C-EF61-0141-A6AB-D81EDA5AC3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Freeform 86">
              <a:extLst>
                <a:ext uri="{FF2B5EF4-FFF2-40B4-BE49-F238E27FC236}">
                  <a16:creationId xmlns:a16="http://schemas.microsoft.com/office/drawing/2014/main" id="{CAB80ED1-EE7D-3843-9750-C6C8C5F8EC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Freeform 87">
              <a:extLst>
                <a:ext uri="{FF2B5EF4-FFF2-40B4-BE49-F238E27FC236}">
                  <a16:creationId xmlns:a16="http://schemas.microsoft.com/office/drawing/2014/main" id="{8BCD1EDB-B320-594D-86D1-7A73424B23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 name="Freeform 88">
              <a:extLst>
                <a:ext uri="{FF2B5EF4-FFF2-40B4-BE49-F238E27FC236}">
                  <a16:creationId xmlns:a16="http://schemas.microsoft.com/office/drawing/2014/main" id="{A6B97414-A09F-8647-823F-295A0FEF5D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5" name="Freeform 89">
              <a:extLst>
                <a:ext uri="{FF2B5EF4-FFF2-40B4-BE49-F238E27FC236}">
                  <a16:creationId xmlns:a16="http://schemas.microsoft.com/office/drawing/2014/main" id="{BA92AD33-EF27-124E-AF6E-9BA5401EC2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6" name="Freeform 98">
              <a:extLst>
                <a:ext uri="{FF2B5EF4-FFF2-40B4-BE49-F238E27FC236}">
                  <a16:creationId xmlns:a16="http://schemas.microsoft.com/office/drawing/2014/main" id="{24B8C792-BD2C-6D48-93EE-D615EF38F2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extBox 1">
            <a:extLst>
              <a:ext uri="{FF2B5EF4-FFF2-40B4-BE49-F238E27FC236}">
                <a16:creationId xmlns:a16="http://schemas.microsoft.com/office/drawing/2014/main" id="{F28A1985-C8A8-7D6D-A7EA-AEEE555F387B}"/>
              </a:ext>
            </a:extLst>
          </p:cNvPr>
          <p:cNvSpPr txBox="1"/>
          <p:nvPr/>
        </p:nvSpPr>
        <p:spPr>
          <a:xfrm>
            <a:off x="7486648" y="768334"/>
            <a:ext cx="4025901" cy="2866405"/>
          </a:xfrm>
          <a:prstGeom prst="rect">
            <a:avLst/>
          </a:prstGeom>
        </p:spPr>
        <p:txBody>
          <a:bodyPr vert="horz" lIns="91440" tIns="45720" rIns="91440" bIns="45720" rtlCol="0" anchor="t">
            <a:normAutofit/>
          </a:bodyPr>
          <a:lstStyle/>
          <a:p>
            <a:pPr>
              <a:spcBef>
                <a:spcPct val="0"/>
              </a:spcBef>
              <a:spcAft>
                <a:spcPts val="600"/>
              </a:spcAft>
            </a:pPr>
            <a:r>
              <a:rPr lang="en-US" sz="5400" b="1">
                <a:latin typeface="+mj-lt"/>
                <a:ea typeface="+mj-ea"/>
                <a:cs typeface="+mj-cs"/>
              </a:rPr>
              <a:t>Task: </a:t>
            </a:r>
          </a:p>
        </p:txBody>
      </p:sp>
      <p:pic>
        <p:nvPicPr>
          <p:cNvPr id="4" name="Picture 3">
            <a:extLst>
              <a:ext uri="{FF2B5EF4-FFF2-40B4-BE49-F238E27FC236}">
                <a16:creationId xmlns:a16="http://schemas.microsoft.com/office/drawing/2014/main" id="{E977C5AF-C8A1-628A-2AF2-C1A713AC844B}"/>
              </a:ext>
            </a:extLst>
          </p:cNvPr>
          <p:cNvPicPr>
            <a:picLocks noChangeAspect="1"/>
          </p:cNvPicPr>
          <p:nvPr/>
        </p:nvPicPr>
        <p:blipFill>
          <a:blip r:embed="rId2"/>
          <a:srcRect l="11410" t="50000" r="64335" b="4731"/>
          <a:stretch>
            <a:fillRect/>
          </a:stretch>
        </p:blipFill>
        <p:spPr>
          <a:xfrm>
            <a:off x="872881" y="681645"/>
            <a:ext cx="5707609" cy="5486060"/>
          </a:xfrm>
          <a:prstGeom prst="rect">
            <a:avLst/>
          </a:prstGeom>
        </p:spPr>
      </p:pic>
      <p:cxnSp>
        <p:nvCxnSpPr>
          <p:cNvPr id="48" name="Straight Connector 47">
            <a:extLst>
              <a:ext uri="{FF2B5EF4-FFF2-40B4-BE49-F238E27FC236}">
                <a16:creationId xmlns:a16="http://schemas.microsoft.com/office/drawing/2014/main" id="{EEA70831-9A8D-3B4D-8EA5-EE32F93E94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486649" y="6087110"/>
            <a:ext cx="4134537"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701312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53369F-7C22-504B-3D6F-E13FA57BEFB7}"/>
              </a:ext>
            </a:extLst>
          </p:cNvPr>
          <p:cNvSpPr>
            <a:spLocks noGrp="1"/>
          </p:cNvSpPr>
          <p:nvPr>
            <p:ph type="title"/>
          </p:nvPr>
        </p:nvSpPr>
        <p:spPr>
          <a:xfrm>
            <a:off x="565150" y="770890"/>
            <a:ext cx="5018677" cy="1268984"/>
          </a:xfrm>
        </p:spPr>
        <p:txBody>
          <a:bodyPr>
            <a:normAutofit/>
          </a:bodyPr>
          <a:lstStyle/>
          <a:p>
            <a:r>
              <a:rPr lang="en-GB" sz="3700"/>
              <a:t>EXPLAINING WHITE COLLAR CRIME</a:t>
            </a:r>
          </a:p>
        </p:txBody>
      </p:sp>
      <p:sp>
        <p:nvSpPr>
          <p:cNvPr id="3" name="Content Placeholder 2">
            <a:extLst>
              <a:ext uri="{FF2B5EF4-FFF2-40B4-BE49-F238E27FC236}">
                <a16:creationId xmlns:a16="http://schemas.microsoft.com/office/drawing/2014/main" id="{871128CE-90FE-9346-4DDA-201ECCF6824C}"/>
              </a:ext>
            </a:extLst>
          </p:cNvPr>
          <p:cNvSpPr>
            <a:spLocks noGrp="1"/>
          </p:cNvSpPr>
          <p:nvPr>
            <p:ph idx="1"/>
          </p:nvPr>
        </p:nvSpPr>
        <p:spPr>
          <a:xfrm>
            <a:off x="565150" y="2160016"/>
            <a:ext cx="5018677" cy="3601212"/>
          </a:xfrm>
        </p:spPr>
        <p:txBody>
          <a:bodyPr>
            <a:normAutofit/>
          </a:bodyPr>
          <a:lstStyle/>
          <a:p>
            <a:pPr>
              <a:lnSpc>
                <a:spcPct val="90000"/>
              </a:lnSpc>
            </a:pPr>
            <a:r>
              <a:rPr lang="en-GB" sz="1700"/>
              <a:t>Sutherland (1949)- ‘A person of high status in the course of his occupation’ – which behaviours would fall under this definition?</a:t>
            </a:r>
          </a:p>
          <a:p>
            <a:pPr>
              <a:lnSpc>
                <a:spcPct val="90000"/>
              </a:lnSpc>
            </a:pPr>
            <a:r>
              <a:rPr lang="en-GB" sz="1700"/>
              <a:t>Traditional/mainstream criminology focuses on crimes of the streets. </a:t>
            </a:r>
          </a:p>
          <a:p>
            <a:pPr>
              <a:lnSpc>
                <a:spcPct val="90000"/>
              </a:lnSpc>
            </a:pPr>
            <a:r>
              <a:rPr lang="en-GB" sz="1700" err="1"/>
              <a:t>Walkate</a:t>
            </a:r>
            <a:r>
              <a:rPr lang="en-GB" sz="1700"/>
              <a:t> (2024)The prevalence is difficult to estimate. Are victims aware of their victimisation?</a:t>
            </a:r>
          </a:p>
          <a:p>
            <a:pPr>
              <a:lnSpc>
                <a:spcPct val="90000"/>
              </a:lnSpc>
            </a:pPr>
            <a:r>
              <a:rPr lang="en-GB" sz="1700"/>
              <a:t>Nelken(2007)- one common theme, WCC are those that don’t necessarily come to the forefront of people’s minds when trying to explain crime.</a:t>
            </a:r>
          </a:p>
        </p:txBody>
      </p:sp>
      <p:cxnSp>
        <p:nvCxnSpPr>
          <p:cNvPr id="11" name="Straight Connector 10">
            <a:extLst>
              <a:ext uri="{FF2B5EF4-FFF2-40B4-BE49-F238E27FC236}">
                <a16:creationId xmlns:a16="http://schemas.microsoft.com/office/drawing/2014/main" id="{BF3CF3DF-4809-5B42-9F22-981391379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18677"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grpSp>
        <p:nvGrpSpPr>
          <p:cNvPr id="13" name="Group 12">
            <a:extLst>
              <a:ext uri="{FF2B5EF4-FFF2-40B4-BE49-F238E27FC236}">
                <a16:creationId xmlns:a16="http://schemas.microsoft.com/office/drawing/2014/main" id="{BFD251E3-961F-2440-B872-1D26671822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4" y="0"/>
            <a:ext cx="1901687" cy="6858000"/>
            <a:chOff x="10290314" y="0"/>
            <a:chExt cx="1901687" cy="6858000"/>
          </a:xfrm>
        </p:grpSpPr>
        <p:sp>
          <p:nvSpPr>
            <p:cNvPr id="14" name="Freeform 21">
              <a:extLst>
                <a:ext uri="{FF2B5EF4-FFF2-40B4-BE49-F238E27FC236}">
                  <a16:creationId xmlns:a16="http://schemas.microsoft.com/office/drawing/2014/main" id="{5558ED88-23E3-3941-8644-676CD732E7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22">
              <a:extLst>
                <a:ext uri="{FF2B5EF4-FFF2-40B4-BE49-F238E27FC236}">
                  <a16:creationId xmlns:a16="http://schemas.microsoft.com/office/drawing/2014/main" id="{24B1447F-72DA-384E-9D7D-C33A13EF4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23">
              <a:extLst>
                <a:ext uri="{FF2B5EF4-FFF2-40B4-BE49-F238E27FC236}">
                  <a16:creationId xmlns:a16="http://schemas.microsoft.com/office/drawing/2014/main" id="{86089DDC-F160-E24D-A726-0082953C09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24">
              <a:extLst>
                <a:ext uri="{FF2B5EF4-FFF2-40B4-BE49-F238E27FC236}">
                  <a16:creationId xmlns:a16="http://schemas.microsoft.com/office/drawing/2014/main" id="{1A211FA8-50B3-3C4E-A234-1580EA200A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25">
              <a:extLst>
                <a:ext uri="{FF2B5EF4-FFF2-40B4-BE49-F238E27FC236}">
                  <a16:creationId xmlns:a16="http://schemas.microsoft.com/office/drawing/2014/main" id="{6A73788D-F322-0047-BF9E-A8E69D8454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26">
              <a:extLst>
                <a:ext uri="{FF2B5EF4-FFF2-40B4-BE49-F238E27FC236}">
                  <a16:creationId xmlns:a16="http://schemas.microsoft.com/office/drawing/2014/main" id="{7E90A8A1-A164-EA41-86BB-1668931793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Oval 19">
              <a:extLst>
                <a:ext uri="{FF2B5EF4-FFF2-40B4-BE49-F238E27FC236}">
                  <a16:creationId xmlns:a16="http://schemas.microsoft.com/office/drawing/2014/main" id="{6894343D-4C51-384E-BEC6-1517A940C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4"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descr="A person in a suit and tie with handcuffs&#10;&#10;AI-generated content may be incorrect.">
            <a:extLst>
              <a:ext uri="{FF2B5EF4-FFF2-40B4-BE49-F238E27FC236}">
                <a16:creationId xmlns:a16="http://schemas.microsoft.com/office/drawing/2014/main" id="{B1C44550-D52F-40EA-46F1-49AA64940447}"/>
              </a:ext>
            </a:extLst>
          </p:cNvPr>
          <p:cNvPicPr>
            <a:picLocks noChangeAspect="1"/>
          </p:cNvPicPr>
          <p:nvPr/>
        </p:nvPicPr>
        <p:blipFill>
          <a:blip r:embed="rId3"/>
          <a:srcRect l="16653" r="20111" b="-2"/>
          <a:stretch>
            <a:fillRect/>
          </a:stretch>
        </p:blipFill>
        <p:spPr>
          <a:xfrm>
            <a:off x="6230213" y="768334"/>
            <a:ext cx="5318776" cy="5318776"/>
          </a:xfrm>
          <a:custGeom>
            <a:avLst/>
            <a:gdLst/>
            <a:ahLst/>
            <a:cxnLst/>
            <a:rect l="l" t="t" r="r" b="b"/>
            <a:pathLst>
              <a:path w="5768526" h="5768526">
                <a:moveTo>
                  <a:pt x="2884263" y="0"/>
                </a:moveTo>
                <a:cubicBezTo>
                  <a:pt x="4477197" y="0"/>
                  <a:pt x="5768526" y="1291329"/>
                  <a:pt x="5768526" y="2884263"/>
                </a:cubicBezTo>
                <a:cubicBezTo>
                  <a:pt x="5768526" y="4477197"/>
                  <a:pt x="4477197" y="5768526"/>
                  <a:pt x="2884263" y="5768526"/>
                </a:cubicBezTo>
                <a:cubicBezTo>
                  <a:pt x="1291329" y="5768526"/>
                  <a:pt x="0" y="4477197"/>
                  <a:pt x="0" y="2884263"/>
                </a:cubicBezTo>
                <a:cubicBezTo>
                  <a:pt x="0" y="1291329"/>
                  <a:pt x="1291329" y="0"/>
                  <a:pt x="2884263" y="0"/>
                </a:cubicBezTo>
                <a:close/>
              </a:path>
            </a:pathLst>
          </a:custGeom>
        </p:spPr>
      </p:pic>
    </p:spTree>
    <p:extLst>
      <p:ext uri="{BB962C8B-B14F-4D97-AF65-F5344CB8AC3E}">
        <p14:creationId xmlns:p14="http://schemas.microsoft.com/office/powerpoint/2010/main" val="413006558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C724C-BC77-FE12-7988-6226D42E2DEC}"/>
              </a:ext>
            </a:extLst>
          </p:cNvPr>
          <p:cNvSpPr>
            <a:spLocks noGrp="1"/>
          </p:cNvSpPr>
          <p:nvPr>
            <p:ph type="title"/>
          </p:nvPr>
        </p:nvSpPr>
        <p:spPr>
          <a:xfrm>
            <a:off x="565150" y="770890"/>
            <a:ext cx="9381283" cy="1268984"/>
          </a:xfrm>
        </p:spPr>
        <p:txBody>
          <a:bodyPr>
            <a:normAutofit fontScale="90000"/>
          </a:bodyPr>
          <a:lstStyle/>
          <a:p>
            <a:r>
              <a:rPr lang="en-GB" dirty="0"/>
              <a:t>EXPLAINING WHITE COLLAR CRIME USING CRITICAL THEORY</a:t>
            </a:r>
          </a:p>
        </p:txBody>
      </p:sp>
      <p:sp>
        <p:nvSpPr>
          <p:cNvPr id="3" name="Content Placeholder 2">
            <a:extLst>
              <a:ext uri="{FF2B5EF4-FFF2-40B4-BE49-F238E27FC236}">
                <a16:creationId xmlns:a16="http://schemas.microsoft.com/office/drawing/2014/main" id="{71766A64-0C7A-552E-2E36-3CE7BB32B750}"/>
              </a:ext>
            </a:extLst>
          </p:cNvPr>
          <p:cNvSpPr>
            <a:spLocks noGrp="1"/>
          </p:cNvSpPr>
          <p:nvPr>
            <p:ph idx="1"/>
          </p:nvPr>
        </p:nvSpPr>
        <p:spPr>
          <a:xfrm>
            <a:off x="565150" y="2160016"/>
            <a:ext cx="7421854" cy="3662286"/>
          </a:xfrm>
        </p:spPr>
        <p:txBody>
          <a:bodyPr>
            <a:normAutofit fontScale="92500" lnSpcReduction="20000"/>
          </a:bodyPr>
          <a:lstStyle/>
          <a:p>
            <a:pPr marL="457200" indent="-457200">
              <a:buAutoNum type="arabicPeriod"/>
            </a:pPr>
            <a:r>
              <a:rPr lang="en-GB" dirty="0"/>
              <a:t>Marxist/Conflict theory:</a:t>
            </a:r>
          </a:p>
          <a:p>
            <a:pPr marL="0" indent="0">
              <a:buNone/>
            </a:pPr>
            <a:r>
              <a:rPr lang="en-GB" dirty="0"/>
              <a:t>Crime is the product of capitalism, class inequality and competition.</a:t>
            </a:r>
          </a:p>
          <a:p>
            <a:pPr marL="0" indent="0">
              <a:buNone/>
            </a:pPr>
            <a:r>
              <a:rPr lang="en-GB" dirty="0"/>
              <a:t>2. Critical criminology (general):</a:t>
            </a:r>
          </a:p>
          <a:p>
            <a:pPr marL="0" indent="0">
              <a:buNone/>
            </a:pPr>
            <a:r>
              <a:rPr lang="en-GB" dirty="0"/>
              <a:t>Crime is socially constructed and is influenced by those in power. </a:t>
            </a:r>
          </a:p>
          <a:p>
            <a:pPr marL="0" indent="0">
              <a:buNone/>
            </a:pPr>
            <a:r>
              <a:rPr lang="en-GB" dirty="0"/>
              <a:t>3. Feminist criminology: Gender inequality shapes both offending and justice. Patriarchy intersects with capitalism.</a:t>
            </a:r>
          </a:p>
          <a:p>
            <a:pPr marL="0" indent="0">
              <a:buNone/>
            </a:pPr>
            <a:r>
              <a:rPr lang="en-GB" dirty="0"/>
              <a:t>4. Green criminology: Focuses on environmental harms and ecological justice.</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05756729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812C5A-6CF6-C719-298E-0ADD07FD1239}"/>
              </a:ext>
            </a:extLst>
          </p:cNvPr>
          <p:cNvSpPr>
            <a:spLocks noGrp="1"/>
          </p:cNvSpPr>
          <p:nvPr>
            <p:ph type="title"/>
          </p:nvPr>
        </p:nvSpPr>
        <p:spPr/>
        <p:txBody>
          <a:bodyPr/>
          <a:lstStyle/>
          <a:p>
            <a:r>
              <a:rPr lang="en-GB" dirty="0"/>
              <a:t>By next week….</a:t>
            </a:r>
          </a:p>
        </p:txBody>
      </p:sp>
      <p:sp>
        <p:nvSpPr>
          <p:cNvPr id="3" name="Content Placeholder 2">
            <a:extLst>
              <a:ext uri="{FF2B5EF4-FFF2-40B4-BE49-F238E27FC236}">
                <a16:creationId xmlns:a16="http://schemas.microsoft.com/office/drawing/2014/main" id="{1ECC3804-F750-62AC-A4AC-DDAA7176101D}"/>
              </a:ext>
            </a:extLst>
          </p:cNvPr>
          <p:cNvSpPr>
            <a:spLocks noGrp="1"/>
          </p:cNvSpPr>
          <p:nvPr>
            <p:ph idx="1"/>
          </p:nvPr>
        </p:nvSpPr>
        <p:spPr/>
        <p:txBody>
          <a:bodyPr/>
          <a:lstStyle/>
          <a:p>
            <a:r>
              <a:rPr lang="en-GB" dirty="0"/>
              <a:t>Have a think about which 2 strands of critical criminology which you may want to explore further within your presentation. </a:t>
            </a:r>
          </a:p>
          <a:p>
            <a:endParaRPr lang="en-GB" dirty="0"/>
          </a:p>
          <a:p>
            <a:r>
              <a:rPr lang="en-GB" dirty="0"/>
              <a:t>Can you explain very briefly how each of these strands explains how crime may be the result of power imbalances within society?</a:t>
            </a:r>
          </a:p>
        </p:txBody>
      </p:sp>
    </p:spTree>
    <p:extLst>
      <p:ext uri="{BB962C8B-B14F-4D97-AF65-F5344CB8AC3E}">
        <p14:creationId xmlns:p14="http://schemas.microsoft.com/office/powerpoint/2010/main" val="107531608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3CDFF29-7BF6-200F-722E-70F211BC885F}"/>
              </a:ext>
            </a:extLst>
          </p:cNvPr>
          <p:cNvPicPr>
            <a:picLocks noChangeAspect="1"/>
          </p:cNvPicPr>
          <p:nvPr/>
        </p:nvPicPr>
        <p:blipFill>
          <a:blip r:embed="rId3"/>
          <a:stretch>
            <a:fillRect/>
          </a:stretch>
        </p:blipFill>
        <p:spPr>
          <a:xfrm>
            <a:off x="436098" y="532016"/>
            <a:ext cx="11282290" cy="6035040"/>
          </a:xfrm>
          <a:prstGeom prst="rect">
            <a:avLst/>
          </a:prstGeom>
        </p:spPr>
      </p:pic>
      <p:sp>
        <p:nvSpPr>
          <p:cNvPr id="3" name="TextBox 2">
            <a:extLst>
              <a:ext uri="{FF2B5EF4-FFF2-40B4-BE49-F238E27FC236}">
                <a16:creationId xmlns:a16="http://schemas.microsoft.com/office/drawing/2014/main" id="{967006A0-F159-D3D5-400F-7E4470A05399}"/>
              </a:ext>
            </a:extLst>
          </p:cNvPr>
          <p:cNvSpPr txBox="1"/>
          <p:nvPr/>
        </p:nvSpPr>
        <p:spPr>
          <a:xfrm>
            <a:off x="2228850" y="628650"/>
            <a:ext cx="6648450" cy="1077218"/>
          </a:xfrm>
          <a:prstGeom prst="rect">
            <a:avLst/>
          </a:prstGeom>
          <a:noFill/>
        </p:spPr>
        <p:txBody>
          <a:bodyPr wrap="square" rtlCol="0">
            <a:spAutoFit/>
          </a:bodyPr>
          <a:lstStyle/>
          <a:p>
            <a:pPr algn="ctr"/>
            <a:r>
              <a:rPr lang="en-GB" sz="3200" dirty="0"/>
              <a:t>Thank you for listening. Do you have any questions?</a:t>
            </a:r>
          </a:p>
        </p:txBody>
      </p:sp>
    </p:spTree>
    <p:extLst>
      <p:ext uri="{BB962C8B-B14F-4D97-AF65-F5344CB8AC3E}">
        <p14:creationId xmlns:p14="http://schemas.microsoft.com/office/powerpoint/2010/main" val="225301581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theme/theme1.xml><?xml version="1.0" encoding="utf-8"?>
<a:theme xmlns:a="http://schemas.openxmlformats.org/drawingml/2006/main" name="PunchcardVTI">
  <a:themeElements>
    <a:clrScheme name="AnalogousFromRegularSeedRightStep">
      <a:dk1>
        <a:srgbClr val="000000"/>
      </a:dk1>
      <a:lt1>
        <a:srgbClr val="FFFFFF"/>
      </a:lt1>
      <a:dk2>
        <a:srgbClr val="261A2E"/>
      </a:dk2>
      <a:lt2>
        <a:srgbClr val="F3F0F0"/>
      </a:lt2>
      <a:accent1>
        <a:srgbClr val="20B4A8"/>
      </a:accent1>
      <a:accent2>
        <a:srgbClr val="1795D5"/>
      </a:accent2>
      <a:accent3>
        <a:srgbClr val="2957E7"/>
      </a:accent3>
      <a:accent4>
        <a:srgbClr val="482AD8"/>
      </a:accent4>
      <a:accent5>
        <a:srgbClr val="9929E7"/>
      </a:accent5>
      <a:accent6>
        <a:srgbClr val="D517D4"/>
      </a:accent6>
      <a:hlink>
        <a:srgbClr val="BF3F49"/>
      </a:hlink>
      <a:folHlink>
        <a:srgbClr val="7F7F7F"/>
      </a:folHlink>
    </a:clrScheme>
    <a:fontScheme name="Punchcard">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unchcardVTI" id="{C7262591-AF98-8F48-B56D-6342D2439B1A}" vid="{261D9F73-974A-B14E-9EAF-4871CCA60BB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1685</Words>
  <Application>Microsoft Office PowerPoint</Application>
  <PresentationFormat>Widescreen</PresentationFormat>
  <Paragraphs>180</Paragraphs>
  <Slides>28</Slides>
  <Notes>26</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Avenir Next</vt:lpstr>
      <vt:lpstr>Aptos</vt:lpstr>
      <vt:lpstr>Arial</vt:lpstr>
      <vt:lpstr>Neue Haas Grotesk Text Pro</vt:lpstr>
      <vt:lpstr>PunchcardVTI</vt:lpstr>
      <vt:lpstr>Critical criminology</vt:lpstr>
      <vt:lpstr>Learning objectives</vt:lpstr>
      <vt:lpstr>TASK:</vt:lpstr>
      <vt:lpstr>How does this relate to criminology?</vt:lpstr>
      <vt:lpstr>PowerPoint Presentation</vt:lpstr>
      <vt:lpstr>The critical part about critical criminology</vt:lpstr>
      <vt:lpstr>POWER</vt:lpstr>
      <vt:lpstr>POWER continued….</vt:lpstr>
      <vt:lpstr>PowerPoint Presentation</vt:lpstr>
      <vt:lpstr>Labelling perspectives</vt:lpstr>
      <vt:lpstr>PowerPoint Presentation</vt:lpstr>
      <vt:lpstr>What are labelling perspectives concerned with?</vt:lpstr>
      <vt:lpstr>THINKPOINT: What is a label?</vt:lpstr>
      <vt:lpstr>Labelling: Primary vs Secondary deviance</vt:lpstr>
      <vt:lpstr>Critique of labelling theory</vt:lpstr>
      <vt:lpstr>An introduction to Marxism</vt:lpstr>
      <vt:lpstr>Marxist inspired critical theories – Jock Young</vt:lpstr>
      <vt:lpstr>Marxist inspired critical theories- Willem Bonger 1916 (cited in Muncie, 2015 p.128)</vt:lpstr>
      <vt:lpstr>Critical criminology theories - DIVERSITY</vt:lpstr>
      <vt:lpstr>Critical theories: State crime</vt:lpstr>
      <vt:lpstr>Critical theories: Feminism</vt:lpstr>
      <vt:lpstr>Critical theories: Cultural criminology </vt:lpstr>
      <vt:lpstr>Critical theories: Convict criminology</vt:lpstr>
      <vt:lpstr>PowerPoint Presentation</vt:lpstr>
      <vt:lpstr>EXPLAINING WHITE COLLAR CRIME</vt:lpstr>
      <vt:lpstr>EXPLAINING WHITE COLLAR CRIME USING CRITICAL THEORY</vt:lpstr>
      <vt:lpstr>By next week….</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 and realist criminology theories</dc:title>
  <dc:creator>Laura Knight</dc:creator>
  <cp:lastModifiedBy>Laura Knight</cp:lastModifiedBy>
  <cp:revision>4</cp:revision>
  <dcterms:created xsi:type="dcterms:W3CDTF">2024-10-03T13:52:02Z</dcterms:created>
  <dcterms:modified xsi:type="dcterms:W3CDTF">2026-10-01T13:48:12Z</dcterms:modified>
</cp:coreProperties>
</file>