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66" r:id="rId10"/>
    <p:sldId id="269" r:id="rId11"/>
    <p:sldId id="270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ackhistorymonth.org.uk/article/section/news-views/sam-mr-windrush-king-mbe-passes-away-at-90/" TargetMode="External" /><Relationship Id="rId7" Type="http://schemas.openxmlformats.org/officeDocument/2006/relationships/hyperlink" Target="https://www.theguardian.com/uk-news/2018/may/30/windrush-scandal-how-changed-uk-immigration-system" TargetMode="External" /><Relationship Id="rId2" Type="http://schemas.openxmlformats.org/officeDocument/2006/relationships/hyperlink" Target="https://www.bbc.co.uk/news/uk-43782241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keepthefaith.co.uk/2018/06/18/annual-day-of-celebrations-for-the-windrush-generation/" TargetMode="External" /><Relationship Id="rId5" Type="http://schemas.openxmlformats.org/officeDocument/2006/relationships/hyperlink" Target="https://www.independent.co.uk/news/people/sam-king-co-founder-of-notting-hill-carnival-dies-aged-90-a7089926.html" TargetMode="External" /><Relationship Id="rId4" Type="http://schemas.openxmlformats.org/officeDocument/2006/relationships/hyperlink" Target="https://www.guardian-series.co.uk/news/16180101.the-windrush-scandal-explained/" TargetMode="Externa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jazeera.com/news/2018/04/uk-windrush-generation-scandal-180418074648878.html" TargetMode="External" /><Relationship Id="rId2" Type="http://schemas.openxmlformats.org/officeDocument/2006/relationships/hyperlink" Target="https://www.legislation.gov.uk/ukpga/1971/77/pdfs/ukpga_19710077_en.pdf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standard.co.uk/news/london/we-will-not-stand-for-it-hundreds-gather-in-brixton-for-demonstration-in-solidarity-with-windrush-a3819901.html" TargetMode="External" /><Relationship Id="rId5" Type="http://schemas.openxmlformats.org/officeDocument/2006/relationships/hyperlink" Target="https://www.theweek.co.uk/92944/who-are-the-windrush-generation-and-why-are-they-facing-deportation" TargetMode="External" /><Relationship Id="rId4" Type="http://schemas.openxmlformats.org/officeDocument/2006/relationships/hyperlink" Target="https://www.thesun.co.uk/news/6064892/windrush-generation-scandal-when-children-arrive-uk-landing-cards-corbyn-rudd-compensation/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5ED32-576E-E042-B042-9E242E6E32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1662793"/>
          </a:xfrm>
        </p:spPr>
        <p:txBody>
          <a:bodyPr/>
          <a:lstStyle/>
          <a:p>
            <a:r>
              <a:rPr lang="en-US" b="1"/>
              <a:t>The Windrush generation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BA2529-B4E1-6849-8C51-BE26CDEF6B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/>
              <a:t>By Claudia Jones</a:t>
            </a:r>
          </a:p>
          <a:p>
            <a:r>
              <a:rPr lang="en-US" b="1"/>
              <a:t>Student number: 1500322</a:t>
            </a:r>
          </a:p>
          <a:p>
            <a:r>
              <a:rPr lang="en-US" b="1"/>
              <a:t>Module code: SJSS4001</a:t>
            </a:r>
          </a:p>
        </p:txBody>
      </p:sp>
    </p:spTree>
    <p:extLst>
      <p:ext uri="{BB962C8B-B14F-4D97-AF65-F5344CB8AC3E}">
        <p14:creationId xmlns:p14="http://schemas.microsoft.com/office/powerpoint/2010/main" val="38023867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D5A2C-3CB3-5141-B06D-9E60E53F9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This presentation will include: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E0F6B-4650-1849-9710-6BF452186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1905000"/>
            <a:ext cx="8911687" cy="4429085"/>
          </a:xfrm>
        </p:spPr>
        <p:txBody>
          <a:bodyPr>
            <a:normAutofit/>
          </a:bodyPr>
          <a:lstStyle/>
          <a:p>
            <a:r>
              <a:rPr lang="en-US" sz="2400"/>
              <a:t>Explore when the windrush generation began and why</a:t>
            </a:r>
          </a:p>
          <a:p>
            <a:endParaRPr lang="en-US" sz="2400"/>
          </a:p>
          <a:p>
            <a:r>
              <a:rPr lang="en-US" sz="2400"/>
              <a:t>Focusing on individuals who came to Britain from Jamaica</a:t>
            </a:r>
          </a:p>
          <a:p>
            <a:endParaRPr lang="en-US" sz="2400"/>
          </a:p>
          <a:p>
            <a:r>
              <a:rPr lang="en-US" sz="2400"/>
              <a:t>Identifying who these individuals were</a:t>
            </a:r>
          </a:p>
          <a:p>
            <a:endParaRPr lang="en-US" sz="2400"/>
          </a:p>
          <a:p>
            <a:r>
              <a:rPr lang="en-US" sz="2400"/>
              <a:t>Why these individuals may not be accepted by some UK nationals </a:t>
            </a:r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6517626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C6F97-A214-7048-8A6C-BFFB35E87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9107" y="285750"/>
            <a:ext cx="9395505" cy="1619250"/>
          </a:xfrm>
        </p:spPr>
        <p:txBody>
          <a:bodyPr>
            <a:normAutofit/>
          </a:bodyPr>
          <a:lstStyle/>
          <a:p>
            <a:r>
              <a:rPr lang="en-US" sz="4000" b="1"/>
              <a:t>Who were the Windrush generation? 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F0361FD-C85E-0A4A-AB66-A88CF71E1C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84715" y="1547736"/>
            <a:ext cx="7583716" cy="418087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4E9B31C-71AB-AC49-B9CF-500F69DE262C}"/>
              </a:ext>
            </a:extLst>
          </p:cNvPr>
          <p:cNvSpPr txBox="1"/>
          <p:nvPr/>
        </p:nvSpPr>
        <p:spPr>
          <a:xfrm>
            <a:off x="5181599" y="5728607"/>
            <a:ext cx="5286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/>
              <a:t>                                                  Guardian (2018)</a:t>
            </a:r>
          </a:p>
        </p:txBody>
      </p:sp>
    </p:spTree>
    <p:extLst>
      <p:ext uri="{BB962C8B-B14F-4D97-AF65-F5344CB8AC3E}">
        <p14:creationId xmlns:p14="http://schemas.microsoft.com/office/powerpoint/2010/main" val="827807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52050-225E-6243-87BE-FD70FB47A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What did the Windrush generation’s jobs entail?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8CB77-D348-064B-AFE2-60A71F542E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/>
              <a:t>Cleaners</a:t>
            </a:r>
          </a:p>
          <a:p>
            <a:r>
              <a:rPr lang="en-US" sz="2400"/>
              <a:t>Manual workers</a:t>
            </a:r>
          </a:p>
          <a:p>
            <a:r>
              <a:rPr lang="en-US" sz="2400"/>
              <a:t>Nurses</a:t>
            </a:r>
          </a:p>
          <a:p>
            <a:r>
              <a:rPr lang="en-US" sz="2400"/>
              <a:t>Drivers</a:t>
            </a:r>
          </a:p>
          <a:p>
            <a:r>
              <a:rPr lang="en-US" sz="2400"/>
              <a:t>Postman</a:t>
            </a:r>
          </a:p>
          <a:p>
            <a:r>
              <a:rPr lang="en-US" sz="2400"/>
              <a:t>Representing black British individuals in society.</a:t>
            </a:r>
          </a:p>
          <a:p>
            <a:pPr marL="0" indent="0">
              <a:buNone/>
            </a:pPr>
            <a:r>
              <a:rPr lang="en-US" sz="2400"/>
              <a:t>                                                                                  (BBC, 2018)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376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6BD97-9F39-704B-B4B6-B38746341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274796"/>
            <a:ext cx="8911687" cy="1630204"/>
          </a:xfrm>
        </p:spPr>
        <p:txBody>
          <a:bodyPr>
            <a:normAutofit/>
          </a:bodyPr>
          <a:lstStyle/>
          <a:p>
            <a:r>
              <a:rPr lang="en-US" sz="4400" b="1"/>
              <a:t>       Sam Beaver King 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7A9528D-4E14-7340-93C8-DD89C9AD3A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90368" y="1398814"/>
            <a:ext cx="4357914" cy="32684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2691C3-A6D6-9643-9BE0-57FCE7BB780A}"/>
              </a:ext>
            </a:extLst>
          </p:cNvPr>
          <p:cNvSpPr txBox="1"/>
          <p:nvPr/>
        </p:nvSpPr>
        <p:spPr>
          <a:xfrm>
            <a:off x="6990368" y="4667249"/>
            <a:ext cx="4357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/>
              <a:t>                              Independent (2016)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74D346-57CA-834C-8D41-BAAEDB1B0D77}"/>
              </a:ext>
            </a:extLst>
          </p:cNvPr>
          <p:cNvSpPr txBox="1"/>
          <p:nvPr/>
        </p:nvSpPr>
        <p:spPr>
          <a:xfrm>
            <a:off x="1673679" y="1605643"/>
            <a:ext cx="5160359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/>
              <a:t>First generation Windrush.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/>
              <a:t>Born in Jamaica.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/>
              <a:t>Joined the Royal Air Force during the Second World War.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/>
              <a:t>Worked as a postman for the Royal Mail in the UK.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/>
              <a:t>Best known for his work with the </a:t>
            </a:r>
            <a:r>
              <a:rPr lang="en-US" sz="2400" b="1"/>
              <a:t>Windrush Foundation.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/>
              <a:t>Became first black mayor in Southwark London.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2400"/>
          </a:p>
          <a:p>
            <a:pPr algn="l"/>
            <a:r>
              <a:rPr lang="en-US" sz="2400"/>
              <a:t>                        </a:t>
            </a:r>
          </a:p>
          <a:p>
            <a:pPr algn="l"/>
            <a:r>
              <a:rPr lang="en-US" sz="2400"/>
              <a:t>                        (Black History, 2019)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296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3E4A1-D567-A941-BC47-F2BA20AC9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381000"/>
            <a:ext cx="8911687" cy="911679"/>
          </a:xfrm>
        </p:spPr>
        <p:txBody>
          <a:bodyPr>
            <a:normAutofit/>
          </a:bodyPr>
          <a:lstStyle/>
          <a:p>
            <a:r>
              <a:rPr lang="en-US" sz="4000" b="1"/>
              <a:t>The Scandal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1EA8FE-D824-5F4D-9EB8-8D3EEC6BA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1455964"/>
            <a:ext cx="8915400" cy="5203651"/>
          </a:xfrm>
        </p:spPr>
        <p:txBody>
          <a:bodyPr>
            <a:normAutofit lnSpcReduction="10000"/>
          </a:bodyPr>
          <a:lstStyle/>
          <a:p>
            <a:r>
              <a:rPr lang="en-US" sz="2400"/>
              <a:t>Changes to the immigration law.</a:t>
            </a:r>
          </a:p>
          <a:p>
            <a:endParaRPr lang="en-US" sz="2400"/>
          </a:p>
          <a:p>
            <a:r>
              <a:rPr lang="en-US" sz="2400"/>
              <a:t>Provide proof of residence in the UK since 1973.</a:t>
            </a:r>
          </a:p>
          <a:p>
            <a:endParaRPr lang="en-US" sz="2400"/>
          </a:p>
          <a:p>
            <a:r>
              <a:rPr lang="en-US" sz="2400"/>
              <a:t>Threatened with deportation.</a:t>
            </a:r>
          </a:p>
          <a:p>
            <a:endParaRPr lang="en-US" sz="2400"/>
          </a:p>
          <a:p>
            <a:r>
              <a:rPr lang="en-US" sz="2400"/>
              <a:t>Made redundant from their jobs.</a:t>
            </a:r>
          </a:p>
          <a:p>
            <a:endParaRPr lang="en-US" sz="2400"/>
          </a:p>
          <a:p>
            <a:r>
              <a:rPr lang="en-US" sz="2400"/>
              <a:t>No access to healthcare.</a:t>
            </a:r>
          </a:p>
          <a:p>
            <a:endParaRPr lang="en-US" sz="2400"/>
          </a:p>
          <a:p>
            <a:pPr marL="0" indent="0">
              <a:buNone/>
            </a:pPr>
            <a:r>
              <a:rPr lang="en-US" sz="2400"/>
              <a:t>                                                                         (The Week, 2019)</a:t>
            </a:r>
          </a:p>
        </p:txBody>
      </p:sp>
    </p:spTree>
    <p:extLst>
      <p:ext uri="{BB962C8B-B14F-4D97-AF65-F5344CB8AC3E}">
        <p14:creationId xmlns:p14="http://schemas.microsoft.com/office/powerpoint/2010/main" val="2754095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A2191-589C-3E4D-BBD7-1133AFA9B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367393"/>
            <a:ext cx="8911687" cy="1537607"/>
          </a:xfrm>
        </p:spPr>
        <p:txBody>
          <a:bodyPr>
            <a:normAutofit/>
          </a:bodyPr>
          <a:lstStyle/>
          <a:p>
            <a:r>
              <a:rPr lang="en-US" sz="4000" b="1"/>
              <a:t>  Why is this happening now?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0BFFCCA-A671-194E-AFFB-D24A39E1A0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29763" y="1426193"/>
            <a:ext cx="8012830" cy="48076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1506F35-3B1B-4C46-B88A-38181A920488}"/>
              </a:ext>
            </a:extLst>
          </p:cNvPr>
          <p:cNvSpPr txBox="1"/>
          <p:nvPr/>
        </p:nvSpPr>
        <p:spPr>
          <a:xfrm>
            <a:off x="5157107" y="5311388"/>
            <a:ext cx="60397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/>
              <a:t>                                                   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A0CCEB-A9EE-2948-86FB-FA9D33756AEA}"/>
              </a:ext>
            </a:extLst>
          </p:cNvPr>
          <p:cNvSpPr txBox="1"/>
          <p:nvPr/>
        </p:nvSpPr>
        <p:spPr>
          <a:xfrm>
            <a:off x="5181599" y="6230131"/>
            <a:ext cx="5260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/>
              <a:t>                                            The Guardian (2019)</a:t>
            </a:r>
          </a:p>
        </p:txBody>
      </p:sp>
    </p:spTree>
    <p:extLst>
      <p:ext uri="{BB962C8B-B14F-4D97-AF65-F5344CB8AC3E}">
        <p14:creationId xmlns:p14="http://schemas.microsoft.com/office/powerpoint/2010/main" val="11794899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9565E-76D5-874D-AB29-AA7E14832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695783"/>
          </a:xfrm>
        </p:spPr>
        <p:txBody>
          <a:bodyPr>
            <a:noAutofit/>
          </a:bodyPr>
          <a:lstStyle/>
          <a:p>
            <a:r>
              <a:rPr lang="en-US" sz="4000" b="1"/>
              <a:t>What has the outcome been since?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13FEF-23E4-5149-AF63-7E4A47CC4E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1483179"/>
            <a:ext cx="9013968" cy="523874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US" sz="2400"/>
          </a:p>
          <a:p>
            <a:r>
              <a:rPr lang="en-US" sz="2800"/>
              <a:t>The issue stemed from the British Government not handling the situation appropriately.</a:t>
            </a:r>
          </a:p>
          <a:p>
            <a:endParaRPr lang="en-US" sz="2800"/>
          </a:p>
          <a:p>
            <a:r>
              <a:rPr lang="en-US" sz="2800"/>
              <a:t>Theresa May vowed to make it right and that the Windrush Generation are welcome in Britain.</a:t>
            </a:r>
          </a:p>
          <a:p>
            <a:endParaRPr lang="en-US" sz="2800"/>
          </a:p>
          <a:p>
            <a:r>
              <a:rPr lang="en-US" sz="2800"/>
              <a:t>Will they be compensated?</a:t>
            </a:r>
          </a:p>
          <a:p>
            <a:endParaRPr lang="en-US" sz="2800"/>
          </a:p>
          <a:p>
            <a:r>
              <a:rPr lang="en-US" sz="2800"/>
              <a:t>Will they be granted British Citizenship?</a:t>
            </a:r>
          </a:p>
          <a:p>
            <a:endParaRPr lang="en-US" sz="2800"/>
          </a:p>
          <a:p>
            <a:pPr marL="0" indent="0">
              <a:buNone/>
            </a:pPr>
            <a:r>
              <a:rPr lang="en-US" sz="2800"/>
              <a:t>           </a:t>
            </a:r>
          </a:p>
          <a:p>
            <a:pPr marL="0" indent="0">
              <a:buNone/>
            </a:pPr>
            <a:r>
              <a:rPr lang="en-US" sz="2800"/>
              <a:t>                                                                                      (The Sun, 2018) </a:t>
            </a:r>
          </a:p>
        </p:txBody>
      </p:sp>
    </p:spTree>
    <p:extLst>
      <p:ext uri="{BB962C8B-B14F-4D97-AF65-F5344CB8AC3E}">
        <p14:creationId xmlns:p14="http://schemas.microsoft.com/office/powerpoint/2010/main" val="37927998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C3835-79A2-BB45-928B-187600941F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/>
              <a:t>Conclusion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08719F87-8D3F-EF48-8E23-6AF1F13FF7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13216" y="1570184"/>
            <a:ext cx="8384190" cy="466370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38244FA-F1EB-1B43-A317-C370BE9C04FC}"/>
              </a:ext>
            </a:extLst>
          </p:cNvPr>
          <p:cNvSpPr txBox="1"/>
          <p:nvPr/>
        </p:nvSpPr>
        <p:spPr>
          <a:xfrm>
            <a:off x="5510892" y="6233889"/>
            <a:ext cx="5186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/>
              <a:t>                                         Keep the Faith (2019)</a:t>
            </a:r>
          </a:p>
        </p:txBody>
      </p:sp>
    </p:spTree>
    <p:extLst>
      <p:ext uri="{BB962C8B-B14F-4D97-AF65-F5344CB8AC3E}">
        <p14:creationId xmlns:p14="http://schemas.microsoft.com/office/powerpoint/2010/main" val="25013905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DE3AF-7FBF-7C49-9364-5DDC868E2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1071" y="176893"/>
            <a:ext cx="9463541" cy="769885"/>
          </a:xfrm>
        </p:spPr>
        <p:txBody>
          <a:bodyPr/>
          <a:lstStyle/>
          <a:p>
            <a:r>
              <a:rPr lang="en-US" b="1" u="sng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6B03D-BA48-354E-8BBA-B0B044E099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1071" y="946777"/>
            <a:ext cx="9593036" cy="5734329"/>
          </a:xfrm>
        </p:spPr>
        <p:txBody>
          <a:bodyPr/>
          <a:lstStyle/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r>
              <a:rPr lang="en-US" sz="1600"/>
              <a:t>BBC NEWS (2018) </a:t>
            </a:r>
            <a:r>
              <a:rPr lang="en-US" sz="1600" i="1"/>
              <a:t>Windrush generation: Who are they and why are they facing problems?. </a:t>
            </a:r>
            <a:r>
              <a:rPr lang="en-US" sz="1600"/>
              <a:t>Available at: </a:t>
            </a:r>
            <a:r>
              <a:rPr lang="en-GB" sz="1600">
                <a:hlinkClick r:id="rId2"/>
              </a:rPr>
              <a:t>https://www.bbc.co.uk/news/uk-43782241</a:t>
            </a:r>
            <a:r>
              <a:rPr lang="en-US" sz="1600"/>
              <a:t> (Accessed: 11</a:t>
            </a:r>
            <a:r>
              <a:rPr lang="en-US" sz="1600" baseline="30000"/>
              <a:t>th</a:t>
            </a:r>
            <a:r>
              <a:rPr lang="en-US" sz="1600"/>
              <a:t> May 2019).</a:t>
            </a:r>
          </a:p>
          <a:p>
            <a:pPr marL="0" indent="0">
              <a:buNone/>
            </a:pPr>
            <a:r>
              <a:rPr lang="en-US" sz="1600"/>
              <a:t>Black History (2016) </a:t>
            </a:r>
            <a:r>
              <a:rPr lang="en-US" sz="1600" i="1"/>
              <a:t>Sam ‘Mr Windrush’ King MBE passes away at 90. </a:t>
            </a:r>
            <a:r>
              <a:rPr lang="en-US" sz="1600"/>
              <a:t>Available at: </a:t>
            </a:r>
            <a:r>
              <a:rPr lang="en-GB" sz="1600">
                <a:hlinkClick r:id="rId3"/>
              </a:rPr>
              <a:t>https://www.blackhistorymonth.org.uk/article/section/news-views/sam-mr-windrush-king-mbe-passes-away-at-90/</a:t>
            </a:r>
            <a:r>
              <a:rPr lang="en-US" sz="1600"/>
              <a:t> (Accessed: 12</a:t>
            </a:r>
            <a:r>
              <a:rPr lang="en-US" sz="1600" baseline="30000"/>
              <a:t>th</a:t>
            </a:r>
            <a:r>
              <a:rPr lang="en-US" sz="1600"/>
              <a:t> May 2019).</a:t>
            </a:r>
          </a:p>
          <a:p>
            <a:pPr marL="0" indent="0">
              <a:buNone/>
            </a:pPr>
            <a:r>
              <a:rPr lang="en-US" sz="1600"/>
              <a:t>Image 1 : Guardian (2018) </a:t>
            </a:r>
            <a:r>
              <a:rPr lang="en-US" sz="1600" i="1"/>
              <a:t>The Windrush Scandal Explained. </a:t>
            </a:r>
            <a:r>
              <a:rPr lang="en-US" sz="1600"/>
              <a:t>[online] Available at: </a:t>
            </a:r>
            <a:r>
              <a:rPr lang="en-US" sz="1600">
                <a:hlinkClick r:id="rId4"/>
              </a:rPr>
              <a:t>https://www.guardian-series.co.uk/news/16180101.the-windrush-scandal-explained/</a:t>
            </a:r>
            <a:r>
              <a:rPr lang="en-US" sz="1600"/>
              <a:t> (Accessed: 10</a:t>
            </a:r>
            <a:r>
              <a:rPr lang="en-US" sz="1600" baseline="30000"/>
              <a:t>th</a:t>
            </a:r>
            <a:r>
              <a:rPr lang="en-US" sz="1600"/>
              <a:t> May 2019).</a:t>
            </a:r>
          </a:p>
          <a:p>
            <a:pPr marL="0" indent="0">
              <a:buNone/>
            </a:pPr>
            <a:r>
              <a:rPr lang="en-US" sz="1600"/>
              <a:t>Image 2: Independent (2016) </a:t>
            </a:r>
            <a:r>
              <a:rPr lang="en-US" sz="1600" i="1"/>
              <a:t>Sam King: Co-founder of Notting Hill Carnival dies at 90. </a:t>
            </a:r>
            <a:r>
              <a:rPr lang="en-US" sz="1600"/>
              <a:t>[online] Available at: </a:t>
            </a:r>
            <a:r>
              <a:rPr lang="en-US" sz="1600">
                <a:hlinkClick r:id="rId5"/>
              </a:rPr>
              <a:t>https://www.independent.co.uk/news/people/sam-king-co-founder-of-notting-hill-carnival-dies-aged-90-a7089926.html</a:t>
            </a:r>
            <a:r>
              <a:rPr lang="en-US" sz="1600"/>
              <a:t> (Accessed: 12</a:t>
            </a:r>
            <a:r>
              <a:rPr lang="en-US" sz="1600" baseline="30000"/>
              <a:t>th</a:t>
            </a:r>
            <a:r>
              <a:rPr lang="en-US" sz="1600"/>
              <a:t> May 2019).</a:t>
            </a:r>
          </a:p>
          <a:p>
            <a:pPr marL="0" indent="0">
              <a:buNone/>
            </a:pPr>
            <a:r>
              <a:rPr lang="en-US" sz="1600"/>
              <a:t>Image 4: Keep the Faith (2019) </a:t>
            </a:r>
            <a:r>
              <a:rPr lang="en-US" sz="1600" i="1"/>
              <a:t>Annual Day of Celebrations For The Windrush Generation. </a:t>
            </a:r>
            <a:r>
              <a:rPr lang="en-US" sz="1600"/>
              <a:t>[online] Available at: </a:t>
            </a:r>
            <a:r>
              <a:rPr lang="en-US" sz="1600">
                <a:hlinkClick r:id="rId6"/>
              </a:rPr>
              <a:t>https://www.keepthefaith.co.uk/2018/06/18/annual-day-of-celebrations-for-the-windrush-generation/</a:t>
            </a:r>
            <a:r>
              <a:rPr lang="en-US" sz="1600"/>
              <a:t> (Accessed: 16</a:t>
            </a:r>
            <a:r>
              <a:rPr lang="en-US" sz="1600" baseline="30000"/>
              <a:t>th</a:t>
            </a:r>
            <a:r>
              <a:rPr lang="en-US" sz="1600"/>
              <a:t> May 2019).</a:t>
            </a:r>
          </a:p>
          <a:p>
            <a:pPr marL="0" indent="0">
              <a:buNone/>
            </a:pPr>
            <a:r>
              <a:rPr lang="en-US" sz="1600"/>
              <a:t>Image 3: The Guardian (2018)</a:t>
            </a:r>
            <a:r>
              <a:rPr lang="en-US" sz="1600" i="1"/>
              <a:t> Windrush scandal: how has it changed the immigration system?. </a:t>
            </a:r>
            <a:r>
              <a:rPr lang="en-US" sz="1600"/>
              <a:t>[online] Available at: </a:t>
            </a:r>
            <a:r>
              <a:rPr lang="en-US" sz="1600">
                <a:hlinkClick r:id="rId7"/>
              </a:rPr>
              <a:t>https://www.theguardian.com/uk-news/2018/may/30/windrush-scandal-how-changed-uk-immigration-system</a:t>
            </a:r>
            <a:r>
              <a:rPr lang="en-US" sz="1600"/>
              <a:t> (Accessed: 15</a:t>
            </a:r>
            <a:r>
              <a:rPr lang="en-US" sz="1600" baseline="30000"/>
              <a:t>th</a:t>
            </a:r>
            <a:r>
              <a:rPr lang="en-US" sz="1600"/>
              <a:t> May 2019).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3720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C035F-8FEA-594E-BFFE-6FD5B9EB7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5821" y="95250"/>
            <a:ext cx="9558791" cy="870857"/>
          </a:xfrm>
        </p:spPr>
        <p:txBody>
          <a:bodyPr>
            <a:normAutofit/>
          </a:bodyPr>
          <a:lstStyle/>
          <a:p>
            <a:r>
              <a:rPr lang="en-US" b="1" u="sng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724D4-79ED-B24E-8D9C-7B90B60568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5821" y="1224643"/>
            <a:ext cx="9558791" cy="5538107"/>
          </a:xfrm>
        </p:spPr>
        <p:txBody>
          <a:bodyPr/>
          <a:lstStyle/>
          <a:p>
            <a:pPr marL="0" indent="0">
              <a:buNone/>
            </a:pPr>
            <a:r>
              <a:rPr lang="en-US" sz="1600"/>
              <a:t>Immigration Act 1971, c.1. Available at: </a:t>
            </a:r>
            <a:r>
              <a:rPr lang="en-GB" sz="1600">
                <a:hlinkClick r:id="rId2"/>
              </a:rPr>
              <a:t>https://www.legislation.gov.uk/ukpga/1971/77/pdfs/ukpga_19710077_en.pdf</a:t>
            </a:r>
            <a:r>
              <a:rPr lang="en-US" sz="1600"/>
              <a:t> (Accessed: 11th May 2019).</a:t>
            </a:r>
          </a:p>
          <a:p>
            <a:pPr marL="0" indent="0">
              <a:buNone/>
            </a:pPr>
            <a:r>
              <a:rPr lang="en-US" sz="1600"/>
              <a:t>News/Immigration (2018) </a:t>
            </a:r>
            <a:r>
              <a:rPr lang="en-US" sz="1600" i="1"/>
              <a:t>The UK’s Windrush Generation: What’s it about?. </a:t>
            </a:r>
            <a:r>
              <a:rPr lang="en-US" sz="1600"/>
              <a:t>Available at: </a:t>
            </a:r>
            <a:r>
              <a:rPr lang="en-GB" sz="1600">
                <a:hlinkClick r:id="rId3"/>
              </a:rPr>
              <a:t>https://www.aljazeera.com/news/2018/04/uk-windrush-generation-scandal-180418074648878.html</a:t>
            </a:r>
            <a:r>
              <a:rPr lang="en-US" sz="1600"/>
              <a:t> (Accessed: 10</a:t>
            </a:r>
            <a:r>
              <a:rPr lang="en-US" sz="1600" baseline="30000"/>
              <a:t>th</a:t>
            </a:r>
            <a:r>
              <a:rPr lang="en-US" sz="1600"/>
              <a:t> May 2019).</a:t>
            </a:r>
          </a:p>
          <a:p>
            <a:pPr marL="0" indent="0">
              <a:buNone/>
            </a:pPr>
            <a:r>
              <a:rPr lang="en-US" sz="1600"/>
              <a:t>The Sun (2018) </a:t>
            </a:r>
            <a:r>
              <a:rPr lang="en-US" sz="1600" i="1"/>
              <a:t>WINDRUSH SCANDAL What is the Windrush generation scandal, when did the children come to the UK and are the families getting compensation?. </a:t>
            </a:r>
            <a:r>
              <a:rPr lang="en-US" sz="1600"/>
              <a:t>Available at: </a:t>
            </a:r>
            <a:r>
              <a:rPr lang="en-GB" sz="1600">
                <a:hlinkClick r:id="rId4"/>
              </a:rPr>
              <a:t>https://www.thesun.co.uk/news/6064892/windrush-generation-scandal-when-children-arrive-uk-landing-cards-corbyn-rudd-compensation/</a:t>
            </a:r>
            <a:r>
              <a:rPr lang="en-US" sz="1600"/>
              <a:t> (Accessed: 15</a:t>
            </a:r>
            <a:r>
              <a:rPr lang="en-US" sz="1600" baseline="30000"/>
              <a:t>th</a:t>
            </a:r>
            <a:r>
              <a:rPr lang="en-US" sz="1600"/>
              <a:t> 2019). </a:t>
            </a:r>
          </a:p>
          <a:p>
            <a:pPr marL="0" indent="0">
              <a:buNone/>
            </a:pPr>
            <a:r>
              <a:rPr lang="en-US" sz="1600"/>
              <a:t>The Week (2019) </a:t>
            </a:r>
            <a:r>
              <a:rPr lang="en-US" sz="1600" i="1"/>
              <a:t>Who are the Windrush generation and how did the scandal unfold?. </a:t>
            </a:r>
            <a:r>
              <a:rPr lang="en-US" sz="1600"/>
              <a:t>Available at: </a:t>
            </a:r>
            <a:r>
              <a:rPr lang="en-GB" sz="1600">
                <a:hlinkClick r:id="rId5"/>
              </a:rPr>
              <a:t>https://www.theweek.co.uk/92944/who-are-the-windrush-generation-and-why-are-they-facing-deportation</a:t>
            </a:r>
            <a:r>
              <a:rPr lang="en-US" sz="1600"/>
              <a:t> (Accessed: 13</a:t>
            </a:r>
            <a:r>
              <a:rPr lang="en-US" sz="1600" baseline="30000"/>
              <a:t>th</a:t>
            </a:r>
            <a:r>
              <a:rPr lang="en-US" sz="1600"/>
              <a:t> May 2019).</a:t>
            </a:r>
          </a:p>
          <a:p>
            <a:pPr marL="0" indent="0">
              <a:buNone/>
            </a:pPr>
            <a:r>
              <a:rPr lang="en-US" sz="1600"/>
              <a:t>Wills, E. (2018)</a:t>
            </a:r>
            <a:r>
              <a:rPr lang="en-US" sz="1600" i="1"/>
              <a:t> ‘We will not stand for it’: Hundreds gather in Brixton for demonstration in solidarity with Wndrush generation. </a:t>
            </a:r>
            <a:r>
              <a:rPr lang="en-US" sz="1600"/>
              <a:t>Available at: </a:t>
            </a:r>
            <a:r>
              <a:rPr lang="en-GB" sz="1600">
                <a:hlinkClick r:id="rId6"/>
              </a:rPr>
              <a:t>https://www.standard.co.uk/news/london/we-will-not-stand-for-it-hundreds-gather-in-brixton-for-demonstration-in-solidarity-with-windrush-a3819901.html</a:t>
            </a:r>
            <a:r>
              <a:rPr lang="en-US" sz="1600"/>
              <a:t> (Accessed: 15</a:t>
            </a:r>
            <a:r>
              <a:rPr lang="en-US" sz="1600" baseline="30000"/>
              <a:t>th</a:t>
            </a:r>
            <a:r>
              <a:rPr lang="en-US" sz="1600"/>
              <a:t> May 2019). </a:t>
            </a:r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19680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The Windrush generation</vt:lpstr>
      <vt:lpstr>This presentation will include:</vt:lpstr>
      <vt:lpstr>Who were the Windrush generation? </vt:lpstr>
      <vt:lpstr>What did the Windrush generation’s jobs entail?</vt:lpstr>
      <vt:lpstr>       Sam Beaver King </vt:lpstr>
      <vt:lpstr>The Scandal</vt:lpstr>
      <vt:lpstr>  Why is this happening now?</vt:lpstr>
      <vt:lpstr>What has the outcome been since?</vt:lpstr>
      <vt:lpstr>Conclusion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Windrush Generation</dc:title>
  <dc:creator>Claudia Jones (1500322)</dc:creator>
  <cp:lastModifiedBy>Claudia Jones (1500322)</cp:lastModifiedBy>
  <cp:revision>2</cp:revision>
  <dcterms:created xsi:type="dcterms:W3CDTF">2019-05-14T15:42:33Z</dcterms:created>
  <dcterms:modified xsi:type="dcterms:W3CDTF">2019-05-16T20:55:18Z</dcterms:modified>
</cp:coreProperties>
</file>