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6"/>
  </p:notesMasterIdLst>
  <p:sldIdLst>
    <p:sldId id="293" r:id="rId2"/>
    <p:sldId id="294" r:id="rId3"/>
    <p:sldId id="364" r:id="rId4"/>
    <p:sldId id="295" r:id="rId5"/>
    <p:sldId id="296" r:id="rId6"/>
    <p:sldId id="300" r:id="rId7"/>
    <p:sldId id="321" r:id="rId8"/>
    <p:sldId id="343" r:id="rId9"/>
    <p:sldId id="323" r:id="rId10"/>
    <p:sldId id="325" r:id="rId11"/>
    <p:sldId id="326" r:id="rId12"/>
    <p:sldId id="347" r:id="rId13"/>
    <p:sldId id="328" r:id="rId14"/>
    <p:sldId id="345" r:id="rId15"/>
    <p:sldId id="327" r:id="rId16"/>
    <p:sldId id="301" r:id="rId17"/>
    <p:sldId id="330" r:id="rId18"/>
    <p:sldId id="303" r:id="rId19"/>
    <p:sldId id="304" r:id="rId20"/>
    <p:sldId id="305" r:id="rId21"/>
    <p:sldId id="307" r:id="rId22"/>
    <p:sldId id="366" r:id="rId23"/>
    <p:sldId id="308" r:id="rId24"/>
    <p:sldId id="309" r:id="rId25"/>
    <p:sldId id="310" r:id="rId26"/>
    <p:sldId id="311" r:id="rId27"/>
    <p:sldId id="312" r:id="rId28"/>
    <p:sldId id="313" r:id="rId29"/>
    <p:sldId id="369" r:id="rId30"/>
    <p:sldId id="344" r:id="rId31"/>
    <p:sldId id="314" r:id="rId32"/>
    <p:sldId id="315" r:id="rId33"/>
    <p:sldId id="346" r:id="rId34"/>
    <p:sldId id="331" r:id="rId35"/>
    <p:sldId id="332" r:id="rId36"/>
    <p:sldId id="333" r:id="rId37"/>
    <p:sldId id="370" r:id="rId38"/>
    <p:sldId id="371" r:id="rId39"/>
    <p:sldId id="349" r:id="rId40"/>
    <p:sldId id="374" r:id="rId41"/>
    <p:sldId id="350" r:id="rId42"/>
    <p:sldId id="375" r:id="rId43"/>
    <p:sldId id="352" r:id="rId44"/>
    <p:sldId id="360" r:id="rId45"/>
    <p:sldId id="361" r:id="rId46"/>
    <p:sldId id="362" r:id="rId47"/>
    <p:sldId id="363" r:id="rId48"/>
    <p:sldId id="354" r:id="rId49"/>
    <p:sldId id="335" r:id="rId50"/>
    <p:sldId id="356" r:id="rId51"/>
    <p:sldId id="358" r:id="rId52"/>
    <p:sldId id="359" r:id="rId53"/>
    <p:sldId id="357" r:id="rId54"/>
    <p:sldId id="355" r:id="rId55"/>
    <p:sldId id="336" r:id="rId56"/>
    <p:sldId id="337" r:id="rId57"/>
    <p:sldId id="338" r:id="rId58"/>
    <p:sldId id="339" r:id="rId59"/>
    <p:sldId id="340" r:id="rId60"/>
    <p:sldId id="320" r:id="rId61"/>
    <p:sldId id="299" r:id="rId62"/>
    <p:sldId id="372" r:id="rId63"/>
    <p:sldId id="348" r:id="rId64"/>
    <p:sldId id="373" r:id="rId6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40962" autoAdjust="0"/>
  </p:normalViewPr>
  <p:slideViewPr>
    <p:cSldViewPr snapToGrid="0">
      <p:cViewPr varScale="1">
        <p:scale>
          <a:sx n="38" d="100"/>
          <a:sy n="38" d="100"/>
        </p:scale>
        <p:origin x="1965" y="33"/>
      </p:cViewPr>
      <p:guideLst/>
    </p:cSldViewPr>
  </p:slideViewPr>
  <p:outlineViewPr>
    <p:cViewPr>
      <p:scale>
        <a:sx n="33" d="100"/>
        <a:sy n="33" d="100"/>
      </p:scale>
      <p:origin x="0" y="-37248"/>
    </p:cViewPr>
  </p:outlineViewPr>
  <p:notesTextViewPr>
    <p:cViewPr>
      <p:scale>
        <a:sx n="1" d="1"/>
        <a:sy n="1" d="1"/>
      </p:scale>
      <p:origin x="0" y="0"/>
    </p:cViewPr>
  </p:notesTextViewPr>
  <p:notesViewPr>
    <p:cSldViewPr snapToGrid="0">
      <p:cViewPr varScale="1">
        <p:scale>
          <a:sx n="81" d="100"/>
          <a:sy n="81" d="100"/>
        </p:scale>
        <p:origin x="4026" y="1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41816A-63D2-429A-9FFE-009BCAEEF1AD}"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E43F4296-229E-4BA9-82C8-F0F8941FAB0D}">
      <dgm:prSet phldrT="[Text]"/>
      <dgm:spPr/>
      <dgm:t>
        <a:bodyPr/>
        <a:lstStyle/>
        <a:p>
          <a:r>
            <a:rPr lang="en-US" i="1" dirty="0">
              <a:solidFill>
                <a:srgbClr val="002060"/>
              </a:solidFill>
            </a:rPr>
            <a:t>Attitude</a:t>
          </a:r>
        </a:p>
      </dgm:t>
    </dgm:pt>
    <dgm:pt modelId="{4D65E52B-E06A-410B-8717-3FD1125C1D9E}" type="parTrans" cxnId="{279D8772-D6F2-4A7C-B2B5-2B46DA28E961}">
      <dgm:prSet/>
      <dgm:spPr/>
      <dgm:t>
        <a:bodyPr/>
        <a:lstStyle/>
        <a:p>
          <a:endParaRPr lang="en-US"/>
        </a:p>
      </dgm:t>
    </dgm:pt>
    <dgm:pt modelId="{ACDDE877-3BAC-4E14-A9A4-9737063A534D}" type="sibTrans" cxnId="{279D8772-D6F2-4A7C-B2B5-2B46DA28E961}">
      <dgm:prSet/>
      <dgm:spPr/>
      <dgm:t>
        <a:bodyPr/>
        <a:lstStyle/>
        <a:p>
          <a:endParaRPr lang="en-US"/>
        </a:p>
      </dgm:t>
    </dgm:pt>
    <dgm:pt modelId="{07AADF35-2FA1-4320-9498-10D4CA843A0D}">
      <dgm:prSet phldrT="[Text]"/>
      <dgm:spPr/>
      <dgm:t>
        <a:bodyPr/>
        <a:lstStyle/>
        <a:p>
          <a:r>
            <a:rPr lang="en-US" i="1" dirty="0">
              <a:solidFill>
                <a:srgbClr val="002060"/>
              </a:solidFill>
            </a:rPr>
            <a:t>Proficiency</a:t>
          </a:r>
        </a:p>
      </dgm:t>
    </dgm:pt>
    <dgm:pt modelId="{5FDE4F3F-94C0-4484-8349-B0BB6620F52C}" type="parTrans" cxnId="{217722BF-2D2F-4510-BA2D-F35BB58F1CD2}">
      <dgm:prSet/>
      <dgm:spPr/>
      <dgm:t>
        <a:bodyPr/>
        <a:lstStyle/>
        <a:p>
          <a:endParaRPr lang="en-US"/>
        </a:p>
      </dgm:t>
    </dgm:pt>
    <dgm:pt modelId="{57100085-8A59-4F26-B686-5413914DF238}" type="sibTrans" cxnId="{217722BF-2D2F-4510-BA2D-F35BB58F1CD2}">
      <dgm:prSet/>
      <dgm:spPr/>
      <dgm:t>
        <a:bodyPr/>
        <a:lstStyle/>
        <a:p>
          <a:endParaRPr lang="en-US"/>
        </a:p>
      </dgm:t>
    </dgm:pt>
    <dgm:pt modelId="{71E22152-AC38-4BB9-8F1F-EEE00C31D96F}">
      <dgm:prSet phldrT="[Text]"/>
      <dgm:spPr/>
      <dgm:t>
        <a:bodyPr/>
        <a:lstStyle/>
        <a:p>
          <a:r>
            <a:rPr lang="en-US" i="1" dirty="0">
              <a:solidFill>
                <a:srgbClr val="002060"/>
              </a:solidFill>
            </a:rPr>
            <a:t>Fluency</a:t>
          </a:r>
        </a:p>
      </dgm:t>
    </dgm:pt>
    <dgm:pt modelId="{4FC3087D-EF41-43D9-A724-872694158048}" type="parTrans" cxnId="{AB8CFB5C-EEE2-4E9E-A021-C22E354DBAC9}">
      <dgm:prSet/>
      <dgm:spPr/>
      <dgm:t>
        <a:bodyPr/>
        <a:lstStyle/>
        <a:p>
          <a:endParaRPr lang="en-US"/>
        </a:p>
      </dgm:t>
    </dgm:pt>
    <dgm:pt modelId="{3BD18989-2D3E-488B-8834-1EC416A65789}" type="sibTrans" cxnId="{AB8CFB5C-EEE2-4E9E-A021-C22E354DBAC9}">
      <dgm:prSet/>
      <dgm:spPr/>
      <dgm:t>
        <a:bodyPr/>
        <a:lstStyle/>
        <a:p>
          <a:endParaRPr lang="en-US"/>
        </a:p>
      </dgm:t>
    </dgm:pt>
    <dgm:pt modelId="{D33C02E1-8290-4C14-985E-C2A9D4EA7CC3}">
      <dgm:prSet phldrT="[Text]"/>
      <dgm:spPr/>
      <dgm:t>
        <a:bodyPr/>
        <a:lstStyle/>
        <a:p>
          <a:r>
            <a:rPr lang="en-US" i="1" dirty="0"/>
            <a:t>Confidence</a:t>
          </a:r>
        </a:p>
      </dgm:t>
    </dgm:pt>
    <dgm:pt modelId="{D8F2E030-77A6-4148-9154-C42245B9F15A}" type="parTrans" cxnId="{1643A329-BF4B-4244-9D2A-FD50A395FF29}">
      <dgm:prSet/>
      <dgm:spPr/>
      <dgm:t>
        <a:bodyPr/>
        <a:lstStyle/>
        <a:p>
          <a:endParaRPr lang="en-US"/>
        </a:p>
      </dgm:t>
    </dgm:pt>
    <dgm:pt modelId="{ED7E730D-6C12-4788-8F33-F9CA3C070CD7}" type="sibTrans" cxnId="{1643A329-BF4B-4244-9D2A-FD50A395FF29}">
      <dgm:prSet/>
      <dgm:spPr/>
      <dgm:t>
        <a:bodyPr/>
        <a:lstStyle/>
        <a:p>
          <a:endParaRPr lang="en-US"/>
        </a:p>
      </dgm:t>
    </dgm:pt>
    <dgm:pt modelId="{D41482F5-8D05-4842-926C-051A8F9B3FC9}" type="pres">
      <dgm:prSet presAssocID="{7941816A-63D2-429A-9FFE-009BCAEEF1AD}" presName="cycle" presStyleCnt="0">
        <dgm:presLayoutVars>
          <dgm:dir/>
          <dgm:resizeHandles val="exact"/>
        </dgm:presLayoutVars>
      </dgm:prSet>
      <dgm:spPr/>
    </dgm:pt>
    <dgm:pt modelId="{F1D09C05-1F77-40A2-A1DC-513504F663EE}" type="pres">
      <dgm:prSet presAssocID="{E43F4296-229E-4BA9-82C8-F0F8941FAB0D}" presName="node" presStyleLbl="node1" presStyleIdx="0" presStyleCnt="4" custScaleX="171839">
        <dgm:presLayoutVars>
          <dgm:bulletEnabled val="1"/>
        </dgm:presLayoutVars>
      </dgm:prSet>
      <dgm:spPr/>
    </dgm:pt>
    <dgm:pt modelId="{6D32B27B-CFA2-4161-A08D-7E7406C5137B}" type="pres">
      <dgm:prSet presAssocID="{ACDDE877-3BAC-4E14-A9A4-9737063A534D}" presName="sibTrans" presStyleLbl="sibTrans2D1" presStyleIdx="0" presStyleCnt="4"/>
      <dgm:spPr/>
    </dgm:pt>
    <dgm:pt modelId="{1F858996-0612-442F-A310-3741F18FFCB2}" type="pres">
      <dgm:prSet presAssocID="{ACDDE877-3BAC-4E14-A9A4-9737063A534D}" presName="connectorText" presStyleLbl="sibTrans2D1" presStyleIdx="0" presStyleCnt="4"/>
      <dgm:spPr/>
    </dgm:pt>
    <dgm:pt modelId="{14BE57C7-C7AD-42D7-9148-E440173794CD}" type="pres">
      <dgm:prSet presAssocID="{07AADF35-2FA1-4320-9498-10D4CA843A0D}" presName="node" presStyleLbl="node1" presStyleIdx="1" presStyleCnt="4" custScaleX="169386" custRadScaleRad="100006" custRadScaleInc="1377">
        <dgm:presLayoutVars>
          <dgm:bulletEnabled val="1"/>
        </dgm:presLayoutVars>
      </dgm:prSet>
      <dgm:spPr/>
    </dgm:pt>
    <dgm:pt modelId="{1C2C6063-3D9B-4E6C-BB66-382F753596E6}" type="pres">
      <dgm:prSet presAssocID="{57100085-8A59-4F26-B686-5413914DF238}" presName="sibTrans" presStyleLbl="sibTrans2D1" presStyleIdx="1" presStyleCnt="4"/>
      <dgm:spPr/>
    </dgm:pt>
    <dgm:pt modelId="{161F7A5D-B6C6-49A1-A961-77A4DFECDF14}" type="pres">
      <dgm:prSet presAssocID="{57100085-8A59-4F26-B686-5413914DF238}" presName="connectorText" presStyleLbl="sibTrans2D1" presStyleIdx="1" presStyleCnt="4"/>
      <dgm:spPr/>
    </dgm:pt>
    <dgm:pt modelId="{B492D8F0-6C65-44FF-9CCE-3B1911D7322D}" type="pres">
      <dgm:prSet presAssocID="{71E22152-AC38-4BB9-8F1F-EEE00C31D96F}" presName="node" presStyleLbl="node1" presStyleIdx="2" presStyleCnt="4" custScaleX="171072">
        <dgm:presLayoutVars>
          <dgm:bulletEnabled val="1"/>
        </dgm:presLayoutVars>
      </dgm:prSet>
      <dgm:spPr/>
    </dgm:pt>
    <dgm:pt modelId="{2186FC5A-D1D7-4EE2-B82D-B4B756CA5F15}" type="pres">
      <dgm:prSet presAssocID="{3BD18989-2D3E-488B-8834-1EC416A65789}" presName="sibTrans" presStyleLbl="sibTrans2D1" presStyleIdx="2" presStyleCnt="4"/>
      <dgm:spPr/>
    </dgm:pt>
    <dgm:pt modelId="{C8916115-710F-4D23-996E-73593C652268}" type="pres">
      <dgm:prSet presAssocID="{3BD18989-2D3E-488B-8834-1EC416A65789}" presName="connectorText" presStyleLbl="sibTrans2D1" presStyleIdx="2" presStyleCnt="4"/>
      <dgm:spPr/>
    </dgm:pt>
    <dgm:pt modelId="{AD59C736-0A57-4CB9-8167-E8C99DBFAF58}" type="pres">
      <dgm:prSet presAssocID="{D33C02E1-8290-4C14-985E-C2A9D4EA7CC3}" presName="node" presStyleLbl="node1" presStyleIdx="3" presStyleCnt="4" custScaleX="179009" custScaleY="101235">
        <dgm:presLayoutVars>
          <dgm:bulletEnabled val="1"/>
        </dgm:presLayoutVars>
      </dgm:prSet>
      <dgm:spPr/>
    </dgm:pt>
    <dgm:pt modelId="{1FD009D4-BD8B-44BF-A5AC-521E600E9376}" type="pres">
      <dgm:prSet presAssocID="{ED7E730D-6C12-4788-8F33-F9CA3C070CD7}" presName="sibTrans" presStyleLbl="sibTrans2D1" presStyleIdx="3" presStyleCnt="4"/>
      <dgm:spPr/>
    </dgm:pt>
    <dgm:pt modelId="{74B2DA41-F2C2-4316-AF01-A74FFC76C27E}" type="pres">
      <dgm:prSet presAssocID="{ED7E730D-6C12-4788-8F33-F9CA3C070CD7}" presName="connectorText" presStyleLbl="sibTrans2D1" presStyleIdx="3" presStyleCnt="4"/>
      <dgm:spPr/>
    </dgm:pt>
  </dgm:ptLst>
  <dgm:cxnLst>
    <dgm:cxn modelId="{E2462B0B-9F51-40FD-94EC-108A89B24525}" type="presOf" srcId="{07AADF35-2FA1-4320-9498-10D4CA843A0D}" destId="{14BE57C7-C7AD-42D7-9148-E440173794CD}" srcOrd="0" destOrd="0" presId="urn:microsoft.com/office/officeart/2005/8/layout/cycle2"/>
    <dgm:cxn modelId="{DBE1710D-421F-4C9A-AFE4-C403DC4C7657}" type="presOf" srcId="{57100085-8A59-4F26-B686-5413914DF238}" destId="{161F7A5D-B6C6-49A1-A961-77A4DFECDF14}" srcOrd="1" destOrd="0" presId="urn:microsoft.com/office/officeart/2005/8/layout/cycle2"/>
    <dgm:cxn modelId="{47FCD420-52C7-4E20-AF97-BECE82EC4F93}" type="presOf" srcId="{D33C02E1-8290-4C14-985E-C2A9D4EA7CC3}" destId="{AD59C736-0A57-4CB9-8167-E8C99DBFAF58}" srcOrd="0" destOrd="0" presId="urn:microsoft.com/office/officeart/2005/8/layout/cycle2"/>
    <dgm:cxn modelId="{1643A329-BF4B-4244-9D2A-FD50A395FF29}" srcId="{7941816A-63D2-429A-9FFE-009BCAEEF1AD}" destId="{D33C02E1-8290-4C14-985E-C2A9D4EA7CC3}" srcOrd="3" destOrd="0" parTransId="{D8F2E030-77A6-4148-9154-C42245B9F15A}" sibTransId="{ED7E730D-6C12-4788-8F33-F9CA3C070CD7}"/>
    <dgm:cxn modelId="{1D937439-65DB-442C-A3E8-DB06ECB81304}" type="presOf" srcId="{3BD18989-2D3E-488B-8834-1EC416A65789}" destId="{2186FC5A-D1D7-4EE2-B82D-B4B756CA5F15}" srcOrd="0" destOrd="0" presId="urn:microsoft.com/office/officeart/2005/8/layout/cycle2"/>
    <dgm:cxn modelId="{AB8CFB5C-EEE2-4E9E-A021-C22E354DBAC9}" srcId="{7941816A-63D2-429A-9FFE-009BCAEEF1AD}" destId="{71E22152-AC38-4BB9-8F1F-EEE00C31D96F}" srcOrd="2" destOrd="0" parTransId="{4FC3087D-EF41-43D9-A724-872694158048}" sibTransId="{3BD18989-2D3E-488B-8834-1EC416A65789}"/>
    <dgm:cxn modelId="{2116F34E-2298-4628-811E-DFA8049F49EE}" type="presOf" srcId="{71E22152-AC38-4BB9-8F1F-EEE00C31D96F}" destId="{B492D8F0-6C65-44FF-9CCE-3B1911D7322D}" srcOrd="0" destOrd="0" presId="urn:microsoft.com/office/officeart/2005/8/layout/cycle2"/>
    <dgm:cxn modelId="{279D8772-D6F2-4A7C-B2B5-2B46DA28E961}" srcId="{7941816A-63D2-429A-9FFE-009BCAEEF1AD}" destId="{E43F4296-229E-4BA9-82C8-F0F8941FAB0D}" srcOrd="0" destOrd="0" parTransId="{4D65E52B-E06A-410B-8717-3FD1125C1D9E}" sibTransId="{ACDDE877-3BAC-4E14-A9A4-9737063A534D}"/>
    <dgm:cxn modelId="{FD5DE673-7417-44C2-9570-A77CCD1F8D92}" type="presOf" srcId="{57100085-8A59-4F26-B686-5413914DF238}" destId="{1C2C6063-3D9B-4E6C-BB66-382F753596E6}" srcOrd="0" destOrd="0" presId="urn:microsoft.com/office/officeart/2005/8/layout/cycle2"/>
    <dgm:cxn modelId="{9591F57D-71F7-4377-B266-9A1E80B5EDB0}" type="presOf" srcId="{E43F4296-229E-4BA9-82C8-F0F8941FAB0D}" destId="{F1D09C05-1F77-40A2-A1DC-513504F663EE}" srcOrd="0" destOrd="0" presId="urn:microsoft.com/office/officeart/2005/8/layout/cycle2"/>
    <dgm:cxn modelId="{8F1A5BA3-C2D1-4034-9230-F88EA77B72B3}" type="presOf" srcId="{ACDDE877-3BAC-4E14-A9A4-9737063A534D}" destId="{6D32B27B-CFA2-4161-A08D-7E7406C5137B}" srcOrd="0" destOrd="0" presId="urn:microsoft.com/office/officeart/2005/8/layout/cycle2"/>
    <dgm:cxn modelId="{1A1225AE-5C09-4313-B58B-48EA5D391603}" type="presOf" srcId="{3BD18989-2D3E-488B-8834-1EC416A65789}" destId="{C8916115-710F-4D23-996E-73593C652268}" srcOrd="1" destOrd="0" presId="urn:microsoft.com/office/officeart/2005/8/layout/cycle2"/>
    <dgm:cxn modelId="{EF5E85B3-3C2A-4BD2-A756-CE396D29F25C}" type="presOf" srcId="{ED7E730D-6C12-4788-8F33-F9CA3C070CD7}" destId="{1FD009D4-BD8B-44BF-A5AC-521E600E9376}" srcOrd="0" destOrd="0" presId="urn:microsoft.com/office/officeart/2005/8/layout/cycle2"/>
    <dgm:cxn modelId="{217722BF-2D2F-4510-BA2D-F35BB58F1CD2}" srcId="{7941816A-63D2-429A-9FFE-009BCAEEF1AD}" destId="{07AADF35-2FA1-4320-9498-10D4CA843A0D}" srcOrd="1" destOrd="0" parTransId="{5FDE4F3F-94C0-4484-8349-B0BB6620F52C}" sibTransId="{57100085-8A59-4F26-B686-5413914DF238}"/>
    <dgm:cxn modelId="{DD3396EF-D071-41D0-AAB9-484BFAFF55E5}" type="presOf" srcId="{7941816A-63D2-429A-9FFE-009BCAEEF1AD}" destId="{D41482F5-8D05-4842-926C-051A8F9B3FC9}" srcOrd="0" destOrd="0" presId="urn:microsoft.com/office/officeart/2005/8/layout/cycle2"/>
    <dgm:cxn modelId="{6CE678F3-02F3-4843-BBB8-84E44D843847}" type="presOf" srcId="{ED7E730D-6C12-4788-8F33-F9CA3C070CD7}" destId="{74B2DA41-F2C2-4316-AF01-A74FFC76C27E}" srcOrd="1" destOrd="0" presId="urn:microsoft.com/office/officeart/2005/8/layout/cycle2"/>
    <dgm:cxn modelId="{779A02F5-9381-4207-89A0-E68086F89C34}" type="presOf" srcId="{ACDDE877-3BAC-4E14-A9A4-9737063A534D}" destId="{1F858996-0612-442F-A310-3741F18FFCB2}" srcOrd="1" destOrd="0" presId="urn:microsoft.com/office/officeart/2005/8/layout/cycle2"/>
    <dgm:cxn modelId="{07DE018D-FA24-4AEF-A3FC-3DA2163E1384}" type="presParOf" srcId="{D41482F5-8D05-4842-926C-051A8F9B3FC9}" destId="{F1D09C05-1F77-40A2-A1DC-513504F663EE}" srcOrd="0" destOrd="0" presId="urn:microsoft.com/office/officeart/2005/8/layout/cycle2"/>
    <dgm:cxn modelId="{C95FE81B-CD62-411C-91C2-7E6E29F3684A}" type="presParOf" srcId="{D41482F5-8D05-4842-926C-051A8F9B3FC9}" destId="{6D32B27B-CFA2-4161-A08D-7E7406C5137B}" srcOrd="1" destOrd="0" presId="urn:microsoft.com/office/officeart/2005/8/layout/cycle2"/>
    <dgm:cxn modelId="{42D94D1C-2AAD-4B3C-94A1-E786A7384139}" type="presParOf" srcId="{6D32B27B-CFA2-4161-A08D-7E7406C5137B}" destId="{1F858996-0612-442F-A310-3741F18FFCB2}" srcOrd="0" destOrd="0" presId="urn:microsoft.com/office/officeart/2005/8/layout/cycle2"/>
    <dgm:cxn modelId="{EC50DF02-771F-466E-96A1-DF43FFDAE0FE}" type="presParOf" srcId="{D41482F5-8D05-4842-926C-051A8F9B3FC9}" destId="{14BE57C7-C7AD-42D7-9148-E440173794CD}" srcOrd="2" destOrd="0" presId="urn:microsoft.com/office/officeart/2005/8/layout/cycle2"/>
    <dgm:cxn modelId="{7B110840-60A2-4F56-BAF4-0B089197036C}" type="presParOf" srcId="{D41482F5-8D05-4842-926C-051A8F9B3FC9}" destId="{1C2C6063-3D9B-4E6C-BB66-382F753596E6}" srcOrd="3" destOrd="0" presId="urn:microsoft.com/office/officeart/2005/8/layout/cycle2"/>
    <dgm:cxn modelId="{21A8A270-DDCF-49D3-BA5D-A1CAA1838803}" type="presParOf" srcId="{1C2C6063-3D9B-4E6C-BB66-382F753596E6}" destId="{161F7A5D-B6C6-49A1-A961-77A4DFECDF14}" srcOrd="0" destOrd="0" presId="urn:microsoft.com/office/officeart/2005/8/layout/cycle2"/>
    <dgm:cxn modelId="{D083FDE3-F8EC-4D41-BB1C-8A931D36B318}" type="presParOf" srcId="{D41482F5-8D05-4842-926C-051A8F9B3FC9}" destId="{B492D8F0-6C65-44FF-9CCE-3B1911D7322D}" srcOrd="4" destOrd="0" presId="urn:microsoft.com/office/officeart/2005/8/layout/cycle2"/>
    <dgm:cxn modelId="{7BE648D9-F8F7-4C29-BC9C-C79B71EBD718}" type="presParOf" srcId="{D41482F5-8D05-4842-926C-051A8F9B3FC9}" destId="{2186FC5A-D1D7-4EE2-B82D-B4B756CA5F15}" srcOrd="5" destOrd="0" presId="urn:microsoft.com/office/officeart/2005/8/layout/cycle2"/>
    <dgm:cxn modelId="{3B14A66A-AC92-4F4C-BDC1-9AD9CF630910}" type="presParOf" srcId="{2186FC5A-D1D7-4EE2-B82D-B4B756CA5F15}" destId="{C8916115-710F-4D23-996E-73593C652268}" srcOrd="0" destOrd="0" presId="urn:microsoft.com/office/officeart/2005/8/layout/cycle2"/>
    <dgm:cxn modelId="{B1DC65A7-25F7-4BB4-8921-FCF331CF7992}" type="presParOf" srcId="{D41482F5-8D05-4842-926C-051A8F9B3FC9}" destId="{AD59C736-0A57-4CB9-8167-E8C99DBFAF58}" srcOrd="6" destOrd="0" presId="urn:microsoft.com/office/officeart/2005/8/layout/cycle2"/>
    <dgm:cxn modelId="{376B385C-426A-465F-8428-B023B05A0F64}" type="presParOf" srcId="{D41482F5-8D05-4842-926C-051A8F9B3FC9}" destId="{1FD009D4-BD8B-44BF-A5AC-521E600E9376}" srcOrd="7" destOrd="0" presId="urn:microsoft.com/office/officeart/2005/8/layout/cycle2"/>
    <dgm:cxn modelId="{8E3CDB5F-2A3F-43CB-96E7-A99386C12297}" type="presParOf" srcId="{1FD009D4-BD8B-44BF-A5AC-521E600E9376}" destId="{74B2DA41-F2C2-4316-AF01-A74FFC76C27E}"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09C05-1F77-40A2-A1DC-513504F663EE}">
      <dsp:nvSpPr>
        <dsp:cNvPr id="0" name=""/>
        <dsp:cNvSpPr/>
      </dsp:nvSpPr>
      <dsp:spPr>
        <a:xfrm>
          <a:off x="4336254" y="1785"/>
          <a:ext cx="3204401" cy="186476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solidFill>
                <a:srgbClr val="002060"/>
              </a:solidFill>
            </a:rPr>
            <a:t>Attitude</a:t>
          </a:r>
        </a:p>
      </dsp:txBody>
      <dsp:txXfrm>
        <a:off x="4805528" y="274874"/>
        <a:ext cx="2265853" cy="1318591"/>
      </dsp:txXfrm>
    </dsp:sp>
    <dsp:sp modelId="{6D32B27B-CFA2-4161-A08D-7E7406C5137B}">
      <dsp:nvSpPr>
        <dsp:cNvPr id="0" name=""/>
        <dsp:cNvSpPr/>
      </dsp:nvSpPr>
      <dsp:spPr>
        <a:xfrm rot="2718487">
          <a:off x="6779563" y="1616522"/>
          <a:ext cx="290513" cy="62935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92493" y="1711415"/>
        <a:ext cx="203359" cy="377615"/>
      </dsp:txXfrm>
    </dsp:sp>
    <dsp:sp modelId="{14BE57C7-C7AD-42D7-9148-E440173794CD}">
      <dsp:nvSpPr>
        <dsp:cNvPr id="0" name=""/>
        <dsp:cNvSpPr/>
      </dsp:nvSpPr>
      <dsp:spPr>
        <a:xfrm>
          <a:off x="6340533" y="2004620"/>
          <a:ext cx="3158659" cy="1864769"/>
        </a:xfrm>
        <a:prstGeom prst="ellipse">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solidFill>
                <a:srgbClr val="002060"/>
              </a:solidFill>
            </a:rPr>
            <a:t>Proficiency</a:t>
          </a:r>
        </a:p>
      </dsp:txBody>
      <dsp:txXfrm>
        <a:off x="6803108" y="2277709"/>
        <a:ext cx="2233509" cy="1318591"/>
      </dsp:txXfrm>
    </dsp:sp>
    <dsp:sp modelId="{1C2C6063-3D9B-4E6C-BB66-382F753596E6}">
      <dsp:nvSpPr>
        <dsp:cNvPr id="0" name=""/>
        <dsp:cNvSpPr/>
      </dsp:nvSpPr>
      <dsp:spPr>
        <a:xfrm rot="8118694">
          <a:off x="6801224" y="3595928"/>
          <a:ext cx="268778" cy="629359"/>
        </a:xfrm>
        <a:prstGeom prst="rightArrow">
          <a:avLst>
            <a:gd name="adj1" fmla="val 60000"/>
            <a:gd name="adj2" fmla="val 50000"/>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870203" y="3693447"/>
        <a:ext cx="188145" cy="377615"/>
      </dsp:txXfrm>
    </dsp:sp>
    <dsp:sp modelId="{B492D8F0-6C65-44FF-9CCE-3B1911D7322D}">
      <dsp:nvSpPr>
        <dsp:cNvPr id="0" name=""/>
        <dsp:cNvSpPr/>
      </dsp:nvSpPr>
      <dsp:spPr>
        <a:xfrm>
          <a:off x="4343405" y="3964596"/>
          <a:ext cx="3190099" cy="1864769"/>
        </a:xfrm>
        <a:prstGeom prst="ellipse">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solidFill>
                <a:srgbClr val="002060"/>
              </a:solidFill>
            </a:rPr>
            <a:t>Fluency</a:t>
          </a:r>
        </a:p>
      </dsp:txBody>
      <dsp:txXfrm>
        <a:off x="4810584" y="4237685"/>
        <a:ext cx="2255741" cy="1318591"/>
      </dsp:txXfrm>
    </dsp:sp>
    <dsp:sp modelId="{2186FC5A-D1D7-4EE2-B82D-B4B756CA5F15}">
      <dsp:nvSpPr>
        <dsp:cNvPr id="0" name=""/>
        <dsp:cNvSpPr/>
      </dsp:nvSpPr>
      <dsp:spPr>
        <a:xfrm rot="13500000">
          <a:off x="4828424" y="3605254"/>
          <a:ext cx="265966" cy="629359"/>
        </a:xfrm>
        <a:prstGeom prst="rightArrow">
          <a:avLst>
            <a:gd name="adj1" fmla="val 60000"/>
            <a:gd name="adj2" fmla="val 50000"/>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4896529" y="3759336"/>
        <a:ext cx="186176" cy="377615"/>
      </dsp:txXfrm>
    </dsp:sp>
    <dsp:sp modelId="{AD59C736-0A57-4CB9-8167-E8C99DBFAF58}">
      <dsp:nvSpPr>
        <dsp:cNvPr id="0" name=""/>
        <dsp:cNvSpPr/>
      </dsp:nvSpPr>
      <dsp:spPr>
        <a:xfrm>
          <a:off x="2287997" y="1971676"/>
          <a:ext cx="3338105" cy="1887799"/>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i="1" kern="1200" dirty="0"/>
            <a:t>Confidence</a:t>
          </a:r>
        </a:p>
      </dsp:txBody>
      <dsp:txXfrm>
        <a:off x="2776851" y="2248138"/>
        <a:ext cx="2360397" cy="1334875"/>
      </dsp:txXfrm>
    </dsp:sp>
    <dsp:sp modelId="{1FD009D4-BD8B-44BF-A5AC-521E600E9376}">
      <dsp:nvSpPr>
        <dsp:cNvPr id="0" name=""/>
        <dsp:cNvSpPr/>
      </dsp:nvSpPr>
      <dsp:spPr>
        <a:xfrm rot="18900000">
          <a:off x="4817678" y="1607626"/>
          <a:ext cx="265281" cy="629359"/>
        </a:xfrm>
        <a:prstGeom prs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829333" y="1761635"/>
        <a:ext cx="185697" cy="37761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91C431-8585-4020-BEAB-ABD87AAA9289}" type="datetime1">
              <a:rPr lang="en-GB"/>
              <a:pPr lvl="0"/>
              <a:t>04/08/2023</a:t>
            </a:fld>
            <a:endParaRPr lang="en-GB"/>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087D5B-2645-47C3-9D01-BA6EDB97AD64}" type="slidenum">
              <a:t>‹#›</a:t>
            </a:fld>
            <a:endParaRPr lang="en-GB"/>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225425" y="793750"/>
            <a:ext cx="7061200" cy="3971925"/>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622885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37979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1555698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0" baseline="0"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578663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1718332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177908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aseline="0" dirty="0"/>
          </a:p>
          <a:p>
            <a:endParaRPr lang="cy-GB" altLang="cy-GB" baseline="0" dirty="0"/>
          </a:p>
          <a:p>
            <a:endParaRPr lang="cy-GB" altLang="cy-GB" baseline="0"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10</a:t>
            </a:fld>
            <a:endParaRPr lang="en-GB"/>
          </a:p>
        </p:txBody>
      </p:sp>
    </p:spTree>
    <p:extLst>
      <p:ext uri="{BB962C8B-B14F-4D97-AF65-F5344CB8AC3E}">
        <p14:creationId xmlns:p14="http://schemas.microsoft.com/office/powerpoint/2010/main" val="3654873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aseline="0" dirty="0"/>
          </a:p>
          <a:p>
            <a:endParaRPr lang="cy-GB" altLang="cy-GB" dirty="0"/>
          </a:p>
        </p:txBody>
      </p:sp>
    </p:spTree>
    <p:extLst>
      <p:ext uri="{BB962C8B-B14F-4D97-AF65-F5344CB8AC3E}">
        <p14:creationId xmlns:p14="http://schemas.microsoft.com/office/powerpoint/2010/main" val="41722510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42205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14</a:t>
            </a:fld>
            <a:endParaRPr lang="en-GB"/>
          </a:p>
        </p:txBody>
      </p:sp>
    </p:spTree>
    <p:extLst>
      <p:ext uri="{BB962C8B-B14F-4D97-AF65-F5344CB8AC3E}">
        <p14:creationId xmlns:p14="http://schemas.microsoft.com/office/powerpoint/2010/main" val="2577448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1519926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lvl="0"/>
            <a:endParaRPr lang="en-GB"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16</a:t>
            </a:fld>
            <a:endParaRPr lang="en-GB"/>
          </a:p>
        </p:txBody>
      </p:sp>
    </p:spTree>
    <p:extLst>
      <p:ext uri="{BB962C8B-B14F-4D97-AF65-F5344CB8AC3E}">
        <p14:creationId xmlns:p14="http://schemas.microsoft.com/office/powerpoint/2010/main" val="2883168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2605588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56600F-FD41-41B6-910C-3BD6DB4F04CA}" type="slidenum">
              <a:t>18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06078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8B01D9-DD7F-4819-A84C-23212C52C73C}" type="slidenum">
              <a:t>19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021457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sz="1200" b="0" i="0" u="none" strike="noStrike" kern="1200" cap="none" spc="0" baseline="0" dirty="0">
              <a:solidFill>
                <a:srgbClr val="000000"/>
              </a:solidFill>
              <a:effectLst/>
              <a:uFillTx/>
              <a:latin typeface="Calibri"/>
            </a:endParaRPr>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1C2803-8A8A-4DB9-899C-3FB9F973C485}" type="slidenum">
              <a:t>20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457320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5900961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936735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F57262-0EE0-45AB-B43A-90E464DE6F51}" type="slidenum">
              <a:t>23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85395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1305004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941D17-A505-4F9F-A9D0-90B85413905D}" type="slidenum">
              <a:t>25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016413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256C0F-13F3-4528-9BEE-94DF3DAAB23F}" type="slidenum">
              <a:t>26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9938645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E7B45D-AD9E-47D6-A2D2-7916D0DF154B}" type="slidenum">
              <a:t>27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953929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28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602736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29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2528139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5E4047-3659-44D4-A698-ABF9E53A5D33}" type="slidenum">
              <a:t>31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2157938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6F2F04-2842-41BF-992C-7EC8C0E367C0}" type="slidenum">
              <a:t>32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255820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33</a:t>
            </a:fld>
            <a:endParaRPr lang="en-GB"/>
          </a:p>
        </p:txBody>
      </p:sp>
    </p:spTree>
    <p:extLst>
      <p:ext uri="{BB962C8B-B14F-4D97-AF65-F5344CB8AC3E}">
        <p14:creationId xmlns:p14="http://schemas.microsoft.com/office/powerpoint/2010/main" val="4093403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34</a:t>
            </a:fld>
            <a:endParaRPr lang="en-GB"/>
          </a:p>
        </p:txBody>
      </p:sp>
    </p:spTree>
    <p:extLst>
      <p:ext uri="{BB962C8B-B14F-4D97-AF65-F5344CB8AC3E}">
        <p14:creationId xmlns:p14="http://schemas.microsoft.com/office/powerpoint/2010/main" val="24371965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35</a:t>
            </a:fld>
            <a:endParaRPr lang="en-GB"/>
          </a:p>
        </p:txBody>
      </p:sp>
    </p:spTree>
    <p:extLst>
      <p:ext uri="{BB962C8B-B14F-4D97-AF65-F5344CB8AC3E}">
        <p14:creationId xmlns:p14="http://schemas.microsoft.com/office/powerpoint/2010/main" val="3303816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36</a:t>
            </a:fld>
            <a:endParaRPr lang="en-GB"/>
          </a:p>
        </p:txBody>
      </p:sp>
    </p:spTree>
    <p:extLst>
      <p:ext uri="{BB962C8B-B14F-4D97-AF65-F5344CB8AC3E}">
        <p14:creationId xmlns:p14="http://schemas.microsoft.com/office/powerpoint/2010/main" val="21637739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37</a:t>
            </a:fld>
            <a:endParaRPr lang="en-GB"/>
          </a:p>
        </p:txBody>
      </p:sp>
    </p:spTree>
    <p:extLst>
      <p:ext uri="{BB962C8B-B14F-4D97-AF65-F5344CB8AC3E}">
        <p14:creationId xmlns:p14="http://schemas.microsoft.com/office/powerpoint/2010/main" val="36263401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38</a:t>
            </a:fld>
            <a:endParaRPr lang="en-GB"/>
          </a:p>
        </p:txBody>
      </p:sp>
    </p:spTree>
    <p:extLst>
      <p:ext uri="{BB962C8B-B14F-4D97-AF65-F5344CB8AC3E}">
        <p14:creationId xmlns:p14="http://schemas.microsoft.com/office/powerpoint/2010/main" val="18116447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39</a:t>
            </a:fld>
            <a:endParaRPr lang="en-GB"/>
          </a:p>
        </p:txBody>
      </p:sp>
    </p:spTree>
    <p:extLst>
      <p:ext uri="{BB962C8B-B14F-4D97-AF65-F5344CB8AC3E}">
        <p14:creationId xmlns:p14="http://schemas.microsoft.com/office/powerpoint/2010/main" val="41332253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40</a:t>
            </a:fld>
            <a:endParaRPr lang="en-GB"/>
          </a:p>
        </p:txBody>
      </p:sp>
    </p:spTree>
    <p:extLst>
      <p:ext uri="{BB962C8B-B14F-4D97-AF65-F5344CB8AC3E}">
        <p14:creationId xmlns:p14="http://schemas.microsoft.com/office/powerpoint/2010/main" val="41569389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5060412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44</a:t>
            </a:fld>
            <a:endParaRPr lang="en-GB"/>
          </a:p>
        </p:txBody>
      </p:sp>
    </p:spTree>
    <p:extLst>
      <p:ext uri="{BB962C8B-B14F-4D97-AF65-F5344CB8AC3E}">
        <p14:creationId xmlns:p14="http://schemas.microsoft.com/office/powerpoint/2010/main" val="254318607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45</a:t>
            </a:fld>
            <a:endParaRPr lang="en-GB"/>
          </a:p>
        </p:txBody>
      </p:sp>
    </p:spTree>
    <p:extLst>
      <p:ext uri="{BB962C8B-B14F-4D97-AF65-F5344CB8AC3E}">
        <p14:creationId xmlns:p14="http://schemas.microsoft.com/office/powerpoint/2010/main" val="394028095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baseline="0" dirty="0"/>
              <a:t>.</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46</a:t>
            </a:fld>
            <a:endParaRPr lang="en-GB"/>
          </a:p>
        </p:txBody>
      </p:sp>
    </p:spTree>
    <p:extLst>
      <p:ext uri="{BB962C8B-B14F-4D97-AF65-F5344CB8AC3E}">
        <p14:creationId xmlns:p14="http://schemas.microsoft.com/office/powerpoint/2010/main" val="10187664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47</a:t>
            </a:fld>
            <a:endParaRPr lang="en-GB"/>
          </a:p>
        </p:txBody>
      </p:sp>
    </p:spTree>
    <p:extLst>
      <p:ext uri="{BB962C8B-B14F-4D97-AF65-F5344CB8AC3E}">
        <p14:creationId xmlns:p14="http://schemas.microsoft.com/office/powerpoint/2010/main" val="123550833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baseline="0" dirty="0"/>
              <a:t>.</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48</a:t>
            </a:fld>
            <a:endParaRPr lang="en-GB"/>
          </a:p>
        </p:txBody>
      </p:sp>
    </p:spTree>
    <p:extLst>
      <p:ext uri="{BB962C8B-B14F-4D97-AF65-F5344CB8AC3E}">
        <p14:creationId xmlns:p14="http://schemas.microsoft.com/office/powerpoint/2010/main" val="16762510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baseline="0" dirty="0"/>
          </a:p>
          <a:p>
            <a:endParaRPr lang="cy-GB" altLang="cy-GB" dirty="0"/>
          </a:p>
        </p:txBody>
      </p:sp>
    </p:spTree>
    <p:extLst>
      <p:ext uri="{BB962C8B-B14F-4D97-AF65-F5344CB8AC3E}">
        <p14:creationId xmlns:p14="http://schemas.microsoft.com/office/powerpoint/2010/main" val="28029366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51</a:t>
            </a:fld>
            <a:endParaRPr lang="en-GB"/>
          </a:p>
        </p:txBody>
      </p:sp>
    </p:spTree>
    <p:extLst>
      <p:ext uri="{BB962C8B-B14F-4D97-AF65-F5344CB8AC3E}">
        <p14:creationId xmlns:p14="http://schemas.microsoft.com/office/powerpoint/2010/main" val="3537805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52</a:t>
            </a:fld>
            <a:endParaRPr lang="en-GB"/>
          </a:p>
        </p:txBody>
      </p:sp>
    </p:spTree>
    <p:extLst>
      <p:ext uri="{BB962C8B-B14F-4D97-AF65-F5344CB8AC3E}">
        <p14:creationId xmlns:p14="http://schemas.microsoft.com/office/powerpoint/2010/main" val="5836283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53</a:t>
            </a:fld>
            <a:endParaRPr lang="en-GB"/>
          </a:p>
        </p:txBody>
      </p:sp>
    </p:spTree>
    <p:extLst>
      <p:ext uri="{BB962C8B-B14F-4D97-AF65-F5344CB8AC3E}">
        <p14:creationId xmlns:p14="http://schemas.microsoft.com/office/powerpoint/2010/main" val="10998690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55</a:t>
            </a:fld>
            <a:endParaRPr lang="en-GB"/>
          </a:p>
        </p:txBody>
      </p:sp>
    </p:spTree>
    <p:extLst>
      <p:ext uri="{BB962C8B-B14F-4D97-AF65-F5344CB8AC3E}">
        <p14:creationId xmlns:p14="http://schemas.microsoft.com/office/powerpoint/2010/main" val="349367881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56</a:t>
            </a:fld>
            <a:endParaRPr lang="en-GB"/>
          </a:p>
        </p:txBody>
      </p:sp>
    </p:spTree>
    <p:extLst>
      <p:ext uri="{BB962C8B-B14F-4D97-AF65-F5344CB8AC3E}">
        <p14:creationId xmlns:p14="http://schemas.microsoft.com/office/powerpoint/2010/main" val="31664231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57</a:t>
            </a:fld>
            <a:endParaRPr lang="en-GB"/>
          </a:p>
        </p:txBody>
      </p:sp>
    </p:spTree>
    <p:extLst>
      <p:ext uri="{BB962C8B-B14F-4D97-AF65-F5344CB8AC3E}">
        <p14:creationId xmlns:p14="http://schemas.microsoft.com/office/powerpoint/2010/main" val="400742886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58</a:t>
            </a:fld>
            <a:endParaRPr lang="en-GB"/>
          </a:p>
        </p:txBody>
      </p:sp>
    </p:spTree>
    <p:extLst>
      <p:ext uri="{BB962C8B-B14F-4D97-AF65-F5344CB8AC3E}">
        <p14:creationId xmlns:p14="http://schemas.microsoft.com/office/powerpoint/2010/main" val="30881042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59</a:t>
            </a:fld>
            <a:endParaRPr lang="en-GB"/>
          </a:p>
        </p:txBody>
      </p:sp>
    </p:spTree>
    <p:extLst>
      <p:ext uri="{BB962C8B-B14F-4D97-AF65-F5344CB8AC3E}">
        <p14:creationId xmlns:p14="http://schemas.microsoft.com/office/powerpoint/2010/main" val="221888157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60</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61</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62</a:t>
            </a:fld>
            <a:endParaRPr lang="en-GB"/>
          </a:p>
        </p:txBody>
      </p:sp>
    </p:spTree>
    <p:extLst>
      <p:ext uri="{BB962C8B-B14F-4D97-AF65-F5344CB8AC3E}">
        <p14:creationId xmlns:p14="http://schemas.microsoft.com/office/powerpoint/2010/main" val="318600030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63</a:t>
            </a:fld>
            <a:endParaRPr lang="en-GB"/>
          </a:p>
        </p:txBody>
      </p:sp>
    </p:spTree>
    <p:extLst>
      <p:ext uri="{BB962C8B-B14F-4D97-AF65-F5344CB8AC3E}">
        <p14:creationId xmlns:p14="http://schemas.microsoft.com/office/powerpoint/2010/main" val="383819489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64</a:t>
            </a:fld>
            <a:endParaRPr lang="en-GB"/>
          </a:p>
        </p:txBody>
      </p:sp>
    </p:spTree>
    <p:extLst>
      <p:ext uri="{BB962C8B-B14F-4D97-AF65-F5344CB8AC3E}">
        <p14:creationId xmlns:p14="http://schemas.microsoft.com/office/powerpoint/2010/main" val="2035013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8/4/2023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8/4/2023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8/4/2023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04/08/2023</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262251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8/4/2023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2.xml"/><Relationship Id="rId1" Type="http://schemas.openxmlformats.org/officeDocument/2006/relationships/video" Target="https://www.youtube.com/embed/RFdcn5dqOH4?feature=oembed" TargetMode="External"/><Relationship Id="rId5" Type="http://schemas.openxmlformats.org/officeDocument/2006/relationships/image" Target="../media/image5.jpeg"/><Relationship Id="rId4" Type="http://schemas.openxmlformats.org/officeDocument/2006/relationships/hyperlink" Target="https://www.youtube.com/watch?v=RFdcn5dqOH4"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video" Target="https://www.youtube.com/embed/fyfxUZpRTGo" TargetMode="External"/><Relationship Id="rId4" Type="http://schemas.openxmlformats.org/officeDocument/2006/relationships/image" Target="../media/image7.jpeg"/></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4.xml"/><Relationship Id="rId1" Type="http://schemas.openxmlformats.org/officeDocument/2006/relationships/video" Target="https://www.youtube.com/embed/i9L9-wtRjmo" TargetMode="External"/><Relationship Id="rId4" Type="http://schemas.openxmlformats.org/officeDocument/2006/relationships/image" Target="../media/image9.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video" Target="https://www.youtube.com/embed/gjesfzWozo4" TargetMode="External"/><Relationship Id="rId4" Type="http://schemas.openxmlformats.org/officeDocument/2006/relationships/image" Target="../media/image16.jpeg"/></Relationships>
</file>

<file path=ppt/slides/_rels/slide4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4.xml"/><Relationship Id="rId1" Type="http://schemas.openxmlformats.org/officeDocument/2006/relationships/video" Target="https://www.youtube.com/embed/6sDYx77hCmI" TargetMode="External"/><Relationship Id="rId4" Type="http://schemas.openxmlformats.org/officeDocument/2006/relationships/image" Target="../media/image18.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video" Target="https://www.youtube.com/embed/rS0kXEz3Vq8" TargetMode="External"/><Relationship Id="rId4" Type="http://schemas.openxmlformats.org/officeDocument/2006/relationships/image" Target="../media/image20.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hyperlink" Target="https://www.theguardian.com/education/2014/apr/29/what-vocabularies-tell-us-about-culture" TargetMode="External"/><Relationship Id="rId2" Type="http://schemas.openxmlformats.org/officeDocument/2006/relationships/notesSlide" Target="../notesSlides/notesSlide48.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56.xml.rels><?xml version="1.0" encoding="UTF-8" standalone="yes"?>
<Relationships xmlns="http://schemas.openxmlformats.org/package/2006/relationships"><Relationship Id="rId3" Type="http://schemas.openxmlformats.org/officeDocument/2006/relationships/hyperlink" Target="https://www.theguardian.com/books/2015/sep/23/scots-thesaurus-reveals-421-words-for-snow" TargetMode="External"/><Relationship Id="rId2" Type="http://schemas.openxmlformats.org/officeDocument/2006/relationships/notesSlide" Target="../notesSlides/notesSlide49.xml"/><Relationship Id="rId1" Type="http://schemas.openxmlformats.org/officeDocument/2006/relationships/slideLayout" Target="../slideLayouts/slideLayout12.xml"/><Relationship Id="rId4" Type="http://schemas.openxmlformats.org/officeDocument/2006/relationships/image" Target="../media/image22.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hyperlink" Target="https://www.frontiersin.org/articles/10.3389/fpsyg.2019.01346/full" TargetMode="External"/><Relationship Id="rId2" Type="http://schemas.openxmlformats.org/officeDocument/2006/relationships/notesSlide" Target="../notesSlides/notesSlide54.xml"/><Relationship Id="rId1" Type="http://schemas.openxmlformats.org/officeDocument/2006/relationships/slideLayout" Target="../slideLayouts/slideLayout4.xml"/><Relationship Id="rId5" Type="http://schemas.openxmlformats.org/officeDocument/2006/relationships/hyperlink" Target="https://www.youtube.com/watch?v=i9L9-wtRjmo&amp;t=9s" TargetMode="External"/><Relationship Id="rId4" Type="http://schemas.openxmlformats.org/officeDocument/2006/relationships/hyperlink" Target="https://www.frontiersin.org/articles/10.3389/fpsyg.2019.02122/full"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www.youtube.com/watch?v=fyfxUZpRTGo" TargetMode="External"/><Relationship Id="rId2" Type="http://schemas.openxmlformats.org/officeDocument/2006/relationships/notesSlide" Target="../notesSlides/notesSlide55.xml"/><Relationship Id="rId1" Type="http://schemas.openxmlformats.org/officeDocument/2006/relationships/slideLayout" Target="../slideLayouts/slideLayout4.xml"/><Relationship Id="rId5" Type="http://schemas.openxmlformats.org/officeDocument/2006/relationships/hyperlink" Target="https://www.sciencedirect.com/science/article/pii/S0093934X15001443" TargetMode="External"/><Relationship Id="rId4" Type="http://schemas.openxmlformats.org/officeDocument/2006/relationships/hyperlink" Target="https://digitalcommons.murraystate.edu/cgi/viewcontent.cgi?article=1034&amp;context=honorstheses"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www.hcn.org/issues/51.21-22/indigenous-affairs-the-u-s-has-spent-more-money-erasing-native-languages-than-saving-them" TargetMode="External"/><Relationship Id="rId2" Type="http://schemas.openxmlformats.org/officeDocument/2006/relationships/notesSlide" Target="../notesSlides/notesSlide56.xml"/><Relationship Id="rId1" Type="http://schemas.openxmlformats.org/officeDocument/2006/relationships/slideLayout" Target="../slideLayouts/slideLayout4.xml"/><Relationship Id="rId4" Type="http://schemas.openxmlformats.org/officeDocument/2006/relationships/hyperlink" Target="https://www.naldic.org.uk/Resources/NALDIC/Initial%20Teacher%20Education/Documents/B1.pdf"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youtube.com/watch?v=BHMUXFdBzik" TargetMode="External"/><Relationship Id="rId2" Type="http://schemas.openxmlformats.org/officeDocument/2006/relationships/notesSlide" Target="../notesSlides/notesSlide57.xml"/><Relationship Id="rId1" Type="http://schemas.openxmlformats.org/officeDocument/2006/relationships/slideLayout" Target="../slideLayouts/slideLayout4.xml"/><Relationship Id="rId6" Type="http://schemas.openxmlformats.org/officeDocument/2006/relationships/hyperlink" Target="https://www.youtube.com/watch?v=6sDYx77hCmI" TargetMode="External"/><Relationship Id="rId5" Type="http://schemas.openxmlformats.org/officeDocument/2006/relationships/hyperlink" Target="https://www.biorxiv.org/content/10.1101/2021.02.18.431784v1.full" TargetMode="External"/><Relationship Id="rId4" Type="http://schemas.openxmlformats.org/officeDocument/2006/relationships/hyperlink" Target="https://www.youtube.com/watch?v=9LeGXUkz8LI&amp;t=397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356149-AA8C-077A-4265-74B0C6217C0F}"/>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00" name="Rectangle 5"/>
          <p:cNvSpPr>
            <a:spLocks noGrp="1" noChangeArrowheads="1"/>
          </p:cNvSpPr>
          <p:nvPr>
            <p:ph sz="half" idx="2"/>
          </p:nvPr>
        </p:nvSpPr>
        <p:spPr>
          <a:xfrm>
            <a:off x="648183" y="698269"/>
            <a:ext cx="10712544" cy="5478694"/>
          </a:xfrm>
        </p:spPr>
        <p:txBody>
          <a:bodyPr>
            <a:normAutofit/>
          </a:bodyPr>
          <a:lstStyle/>
          <a:p>
            <a:pPr marL="0" indent="0" eaLnBrk="0" fontAlgn="base" hangingPunct="0">
              <a:spcAft>
                <a:spcPct val="0"/>
              </a:spcAft>
              <a:buNone/>
              <a:defRPr/>
            </a:pPr>
            <a:r>
              <a:rPr lang="en-GB" sz="3600" b="1" kern="0" dirty="0">
                <a:latin typeface="Arial" panose="020B0604020202020204" pitchFamily="34" charset="0"/>
                <a:ea typeface="ＭＳ Ｐゴシック" charset="-128"/>
              </a:rPr>
              <a:t>ECEY4004</a:t>
            </a:r>
          </a:p>
          <a:p>
            <a:pPr marL="0" indent="0" eaLnBrk="0" fontAlgn="base" hangingPunct="0">
              <a:spcAft>
                <a:spcPct val="0"/>
              </a:spcAft>
              <a:buNone/>
              <a:defRPr/>
            </a:pPr>
            <a:endParaRPr lang="en-GB" sz="3600" b="1" kern="0" dirty="0">
              <a:latin typeface="Arial" panose="020B0604020202020204" pitchFamily="34" charset="0"/>
              <a:ea typeface="ＭＳ Ｐゴシック" charset="-128"/>
            </a:endParaRPr>
          </a:p>
          <a:p>
            <a:pPr marL="0" indent="0" eaLnBrk="0" fontAlgn="base" hangingPunct="0">
              <a:spcAft>
                <a:spcPct val="0"/>
              </a:spcAft>
              <a:buNone/>
              <a:defRPr/>
            </a:pPr>
            <a:r>
              <a:rPr lang="en-GB" sz="3600" kern="0" dirty="0">
                <a:latin typeface="Arial" panose="020B0604020202020204" pitchFamily="34" charset="0"/>
                <a:ea typeface="ＭＳ Ｐゴシック" charset="-128"/>
                <a:cs typeface="Arial" panose="020B0604020202020204" pitchFamily="34" charset="0"/>
              </a:rPr>
              <a:t>Bilingualism and Multilingualism</a:t>
            </a: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1866061689"/>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260181-1091-C899-FFB4-6FE9360E4688}"/>
              </a:ext>
            </a:extLst>
          </p:cNvPr>
          <p:cNvSpPr/>
          <p:nvPr/>
        </p:nvSpPr>
        <p:spPr>
          <a:xfrm>
            <a:off x="0" y="0"/>
            <a:ext cx="12192000" cy="59224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dirty="0">
                <a:latin typeface="Arial" panose="020B0604020202020204" pitchFamily="34" charset="0"/>
                <a:cs typeface="Arial" panose="020B0604020202020204" pitchFamily="34" charset="0"/>
              </a:rPr>
              <a:t>Contents</a:t>
            </a:r>
            <a:endParaRPr lang="cy-GB" altLang="cy-GB" dirty="0">
              <a:latin typeface="Arial" panose="020B0604020202020204" pitchFamily="34" charset="0"/>
              <a:cs typeface="Arial" panose="020B0604020202020204" pitchFamily="34" charset="0"/>
            </a:endParaRPr>
          </a:p>
        </p:txBody>
      </p:sp>
      <p:sp>
        <p:nvSpPr>
          <p:cNvPr id="6148" name="Content Placeholder 5"/>
          <p:cNvSpPr>
            <a:spLocks noGrp="1"/>
          </p:cNvSpPr>
          <p:nvPr>
            <p:ph sz="half" idx="2"/>
          </p:nvPr>
        </p:nvSpPr>
        <p:spPr>
          <a:xfrm>
            <a:off x="474563" y="1624818"/>
            <a:ext cx="11084026" cy="4574313"/>
          </a:xfrm>
        </p:spPr>
        <p:txBody>
          <a:bodyPr>
            <a:normAutofit/>
          </a:bodyPr>
          <a:lstStyle/>
          <a:p>
            <a:pPr eaLnBrk="1" hangingPunct="1"/>
            <a:r>
              <a:rPr lang="en-GB" altLang="cy-GB" dirty="0">
                <a:latin typeface="Arial" panose="020B0604020202020204" pitchFamily="34" charset="0"/>
                <a:cs typeface="Arial" panose="020B0604020202020204" pitchFamily="34" charset="0"/>
              </a:rPr>
              <a:t>Defining bilingualism;</a:t>
            </a:r>
          </a:p>
          <a:p>
            <a:pPr eaLnBrk="1" hangingPunct="1"/>
            <a:r>
              <a:rPr lang="en-GB" altLang="cy-GB" dirty="0">
                <a:latin typeface="Arial" panose="020B0604020202020204" pitchFamily="34" charset="0"/>
                <a:cs typeface="Arial" panose="020B0604020202020204" pitchFamily="34" charset="0"/>
              </a:rPr>
              <a:t>Defining multilingualism;</a:t>
            </a:r>
          </a:p>
          <a:p>
            <a:pPr eaLnBrk="1" hangingPunct="1"/>
            <a:r>
              <a:rPr lang="en-GB" altLang="cy-GB" dirty="0">
                <a:latin typeface="Arial" panose="020B0604020202020204" pitchFamily="34" charset="0"/>
                <a:cs typeface="Arial" panose="020B0604020202020204" pitchFamily="34" charset="0"/>
              </a:rPr>
              <a:t>Benefits;</a:t>
            </a:r>
          </a:p>
          <a:p>
            <a:pPr eaLnBrk="1" hangingPunct="1"/>
            <a:r>
              <a:rPr lang="en-GB" altLang="cy-GB" dirty="0">
                <a:latin typeface="Arial" panose="020B0604020202020204" pitchFamily="34" charset="0"/>
                <a:cs typeface="Arial" panose="020B0604020202020204" pitchFamily="34" charset="0"/>
              </a:rPr>
              <a:t>The bilingual brain;</a:t>
            </a:r>
          </a:p>
        </p:txBody>
      </p:sp>
    </p:spTree>
    <p:extLst>
      <p:ext uri="{BB962C8B-B14F-4D97-AF65-F5344CB8AC3E}">
        <p14:creationId xmlns:p14="http://schemas.microsoft.com/office/powerpoint/2010/main" val="80576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260181-1091-C899-FFB4-6FE9360E4688}"/>
              </a:ext>
            </a:extLst>
          </p:cNvPr>
          <p:cNvSpPr/>
          <p:nvPr/>
        </p:nvSpPr>
        <p:spPr>
          <a:xfrm>
            <a:off x="0" y="-49236"/>
            <a:ext cx="12192000" cy="59224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sz="3600" dirty="0">
                <a:latin typeface="Arial" panose="020B0604020202020204" pitchFamily="34" charset="0"/>
                <a:cs typeface="Arial" panose="020B0604020202020204" pitchFamily="34" charset="0"/>
              </a:rPr>
              <a:t>Contents</a:t>
            </a:r>
            <a:endParaRPr lang="cy-GB" altLang="cy-GB" sz="3600" dirty="0">
              <a:latin typeface="Arial" panose="020B0604020202020204" pitchFamily="34" charset="0"/>
              <a:cs typeface="Arial" panose="020B0604020202020204" pitchFamily="34" charset="0"/>
            </a:endParaRPr>
          </a:p>
        </p:txBody>
      </p:sp>
      <p:sp>
        <p:nvSpPr>
          <p:cNvPr id="6148" name="Content Placeholder 5"/>
          <p:cNvSpPr>
            <a:spLocks noGrp="1"/>
          </p:cNvSpPr>
          <p:nvPr>
            <p:ph sz="half" idx="2"/>
          </p:nvPr>
        </p:nvSpPr>
        <p:spPr>
          <a:xfrm>
            <a:off x="908859" y="1659988"/>
            <a:ext cx="10649730" cy="4539143"/>
          </a:xfrm>
        </p:spPr>
        <p:txBody>
          <a:bodyPr>
            <a:normAutofit/>
          </a:bodyPr>
          <a:lstStyle/>
          <a:p>
            <a:pPr eaLnBrk="1" hangingPunct="1"/>
            <a:r>
              <a:rPr lang="en-GB" altLang="cy-GB" dirty="0">
                <a:latin typeface="Arial" panose="020B0604020202020204" pitchFamily="34" charset="0"/>
                <a:cs typeface="Arial" panose="020B0604020202020204" pitchFamily="34" charset="0"/>
              </a:rPr>
              <a:t>Divergent thinking;</a:t>
            </a:r>
          </a:p>
          <a:p>
            <a:pPr eaLnBrk="1" hangingPunct="1"/>
            <a:r>
              <a:rPr lang="en-GB" altLang="cy-GB" dirty="0">
                <a:latin typeface="Arial" panose="020B0604020202020204" pitchFamily="34" charset="0"/>
                <a:cs typeface="Arial" panose="020B0604020202020204" pitchFamily="34" charset="0"/>
              </a:rPr>
              <a:t>Theory;</a:t>
            </a:r>
          </a:p>
          <a:p>
            <a:pPr eaLnBrk="1" hangingPunct="1"/>
            <a:r>
              <a:rPr lang="en-GB" altLang="cy-GB" dirty="0">
                <a:latin typeface="Arial" panose="020B0604020202020204" pitchFamily="34" charset="0"/>
                <a:cs typeface="Arial" panose="020B0604020202020204" pitchFamily="34" charset="0"/>
              </a:rPr>
              <a:t>Research;</a:t>
            </a:r>
          </a:p>
          <a:p>
            <a:pPr eaLnBrk="1" hangingPunct="1"/>
            <a:r>
              <a:rPr lang="en-GB" altLang="cy-GB" dirty="0">
                <a:latin typeface="Arial" panose="020B0604020202020204" pitchFamily="34" charset="0"/>
                <a:cs typeface="Arial" panose="020B0604020202020204" pitchFamily="34" charset="0"/>
              </a:rPr>
              <a:t>The assignment.</a:t>
            </a:r>
          </a:p>
        </p:txBody>
      </p:sp>
    </p:spTree>
    <p:extLst>
      <p:ext uri="{BB962C8B-B14F-4D97-AF65-F5344CB8AC3E}">
        <p14:creationId xmlns:p14="http://schemas.microsoft.com/office/powerpoint/2010/main" val="218590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C8EBA11-D044-CA57-8E78-297E865BAD54}"/>
              </a:ext>
            </a:extLst>
          </p:cNvPr>
          <p:cNvSpPr/>
          <p:nvPr/>
        </p:nvSpPr>
        <p:spPr>
          <a:xfrm>
            <a:off x="0" y="-49237"/>
            <a:ext cx="12192000" cy="588732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737062" y="365127"/>
            <a:ext cx="9302288" cy="854074"/>
          </a:xfrm>
        </p:spPr>
        <p:txBody>
          <a:bodyPr>
            <a:noAutofit/>
          </a:bodyPr>
          <a:lstStyle/>
          <a:p>
            <a:pPr algn="ctr"/>
            <a:r>
              <a:rPr lang="en-GB" dirty="0">
                <a:latin typeface="Arial" panose="020B0604020202020204" pitchFamily="34" charset="0"/>
                <a:cs typeface="Arial" panose="020B0604020202020204" pitchFamily="34" charset="0"/>
              </a:rPr>
              <a:t>Employability/Transferable Skills</a:t>
            </a:r>
            <a:endParaRPr 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1885" y="1730326"/>
            <a:ext cx="9437466" cy="4446638"/>
          </a:xfrm>
        </p:spPr>
        <p:txBody>
          <a:bodyPr>
            <a:normAutofit/>
          </a:bodyPr>
          <a:lstStyle/>
          <a:p>
            <a:r>
              <a:rPr lang="en-GB" dirty="0">
                <a:latin typeface="Arial" panose="020B0604020202020204" pitchFamily="34" charset="0"/>
                <a:cs typeface="Arial" panose="020B0604020202020204" pitchFamily="34" charset="0"/>
              </a:rPr>
              <a:t>Organisation;</a:t>
            </a:r>
          </a:p>
          <a:p>
            <a:r>
              <a:rPr lang="en-GB" dirty="0">
                <a:latin typeface="Arial" panose="020B0604020202020204" pitchFamily="34" charset="0"/>
                <a:cs typeface="Arial" panose="020B0604020202020204" pitchFamily="34" charset="0"/>
              </a:rPr>
              <a:t>Planning;</a:t>
            </a:r>
          </a:p>
          <a:p>
            <a:r>
              <a:rPr lang="en-GB" dirty="0">
                <a:latin typeface="Arial" panose="020B0604020202020204" pitchFamily="34" charset="0"/>
                <a:cs typeface="Arial" panose="020B0604020202020204" pitchFamily="34" charset="0"/>
              </a:rPr>
              <a:t>Researching;</a:t>
            </a:r>
          </a:p>
          <a:p>
            <a:r>
              <a:rPr lang="en-GB" dirty="0">
                <a:latin typeface="Arial" panose="020B0604020202020204" pitchFamily="34" charset="0"/>
                <a:cs typeface="Arial" panose="020B0604020202020204" pitchFamily="34" charset="0"/>
              </a:rPr>
              <a:t>Discussion skills;</a:t>
            </a:r>
          </a:p>
          <a:p>
            <a:r>
              <a:rPr lang="en-GB" dirty="0">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65600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11E1E7-85D3-689A-59D6-3DCE0FD5394D}"/>
              </a:ext>
            </a:extLst>
          </p:cNvPr>
          <p:cNvSpPr/>
          <p:nvPr/>
        </p:nvSpPr>
        <p:spPr>
          <a:xfrm>
            <a:off x="0" y="0"/>
            <a:ext cx="12192000" cy="581699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sz="3600" dirty="0">
                <a:latin typeface="Arial" panose="020B0604020202020204" pitchFamily="34" charset="0"/>
                <a:cs typeface="Arial" panose="020B0604020202020204" pitchFamily="34" charset="0"/>
              </a:rPr>
              <a:t>Resources</a:t>
            </a:r>
          </a:p>
        </p:txBody>
      </p:sp>
      <p:sp>
        <p:nvSpPr>
          <p:cNvPr id="4" name="Content Placeholder 3"/>
          <p:cNvSpPr>
            <a:spLocks noGrp="1"/>
          </p:cNvSpPr>
          <p:nvPr>
            <p:ph sz="half" idx="2"/>
          </p:nvPr>
        </p:nvSpPr>
        <p:spPr>
          <a:xfrm>
            <a:off x="717630" y="1825625"/>
            <a:ext cx="10636170" cy="4351338"/>
          </a:xfrm>
        </p:spPr>
        <p:txBody>
          <a:bodyPr/>
          <a:lstStyle/>
          <a:p>
            <a:r>
              <a:rPr lang="en-GB" dirty="0">
                <a:latin typeface="Arial" panose="020B0604020202020204" pitchFamily="34" charset="0"/>
                <a:cs typeface="Arial" panose="020B0604020202020204" pitchFamily="34" charset="0"/>
              </a:rPr>
              <a:t>PP;</a:t>
            </a:r>
          </a:p>
          <a:p>
            <a:r>
              <a:rPr lang="en-GB" dirty="0">
                <a:latin typeface="Arial" panose="020B0604020202020204" pitchFamily="34" charset="0"/>
                <a:cs typeface="Arial" panose="020B0604020202020204" pitchFamily="34" charset="0"/>
              </a:rPr>
              <a:t>Research;</a:t>
            </a:r>
          </a:p>
          <a:p>
            <a:r>
              <a:rPr lang="en-GB" dirty="0">
                <a:latin typeface="Arial" panose="020B0604020202020204" pitchFamily="34" charset="0"/>
                <a:cs typeface="Arial" panose="020B0604020202020204" pitchFamily="34" charset="0"/>
              </a:rPr>
              <a:t>Articles;</a:t>
            </a:r>
          </a:p>
          <a:p>
            <a:r>
              <a:rPr lang="en-GB" dirty="0">
                <a:latin typeface="Arial" panose="020B0604020202020204" pitchFamily="34" charset="0"/>
                <a:cs typeface="Arial" panose="020B0604020202020204" pitchFamily="34" charset="0"/>
              </a:rPr>
              <a:t>Websites;</a:t>
            </a:r>
          </a:p>
          <a:p>
            <a:r>
              <a:rPr lang="en-GB" dirty="0">
                <a:latin typeface="Arial" panose="020B0604020202020204" pitchFamily="34" charset="0"/>
                <a:cs typeface="Arial" panose="020B0604020202020204" pitchFamily="34" charset="0"/>
              </a:rPr>
              <a:t>Video clips.</a:t>
            </a:r>
          </a:p>
        </p:txBody>
      </p:sp>
    </p:spTree>
    <p:extLst>
      <p:ext uri="{BB962C8B-B14F-4D97-AF65-F5344CB8AC3E}">
        <p14:creationId xmlns:p14="http://schemas.microsoft.com/office/powerpoint/2010/main" val="3028353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ACE4049-EC64-68BB-27B1-DB8E6DD3B24F}"/>
              </a:ext>
            </a:extLst>
          </p:cNvPr>
          <p:cNvSpPr/>
          <p:nvPr/>
        </p:nvSpPr>
        <p:spPr>
          <a:xfrm>
            <a:off x="0" y="1"/>
            <a:ext cx="12192000" cy="566224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43696"/>
            <a:ext cx="10515600" cy="1325563"/>
          </a:xfrm>
        </p:spPr>
        <p:txBody>
          <a:bodyPr>
            <a:normAutofit/>
          </a:bodyPr>
          <a:lstStyle/>
          <a:p>
            <a:pPr algn="ctr"/>
            <a:r>
              <a:rPr lang="en-GB" dirty="0">
                <a:latin typeface="Arial" panose="020B0604020202020204" pitchFamily="34" charset="0"/>
                <a:cs typeface="Arial" panose="020B0604020202020204" pitchFamily="34" charset="0"/>
              </a:rPr>
              <a:t>What is bilingualism?</a:t>
            </a:r>
          </a:p>
        </p:txBody>
      </p:sp>
      <p:sp>
        <p:nvSpPr>
          <p:cNvPr id="4" name="Content Placeholder 3"/>
          <p:cNvSpPr>
            <a:spLocks noGrp="1"/>
          </p:cNvSpPr>
          <p:nvPr>
            <p:ph sz="half" idx="2"/>
          </p:nvPr>
        </p:nvSpPr>
        <p:spPr>
          <a:xfrm>
            <a:off x="578734" y="1825625"/>
            <a:ext cx="10775066" cy="4351338"/>
          </a:xfrm>
        </p:spPr>
        <p:txBody>
          <a:bodyPr>
            <a:normAutofit/>
          </a:bodyPr>
          <a:lstStyle/>
          <a:p>
            <a:r>
              <a:rPr lang="en-GB" sz="3200" dirty="0">
                <a:latin typeface="Arial" panose="020B0604020202020204" pitchFamily="34" charset="0"/>
                <a:cs typeface="Arial" panose="020B0604020202020204" pitchFamily="34" charset="0"/>
              </a:rPr>
              <a:t>What do you think?</a:t>
            </a:r>
          </a:p>
        </p:txBody>
      </p:sp>
    </p:spTree>
    <p:extLst>
      <p:ext uri="{BB962C8B-B14F-4D97-AF65-F5344CB8AC3E}">
        <p14:creationId xmlns:p14="http://schemas.microsoft.com/office/powerpoint/2010/main" val="2194497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2E9842-37E0-7584-35FC-9BAE25191C49}"/>
              </a:ext>
            </a:extLst>
          </p:cNvPr>
          <p:cNvSpPr/>
          <p:nvPr/>
        </p:nvSpPr>
        <p:spPr>
          <a:xfrm>
            <a:off x="0" y="0"/>
            <a:ext cx="12192000" cy="580292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43696"/>
            <a:ext cx="10515600" cy="935035"/>
          </a:xfrm>
        </p:spPr>
        <p:txBody>
          <a:bodyPr>
            <a:normAutofit/>
          </a:bodyPr>
          <a:lstStyle/>
          <a:p>
            <a:pPr algn="ctr"/>
            <a:r>
              <a:rPr lang="en-GB" dirty="0">
                <a:latin typeface="Arial" panose="020B0604020202020204" pitchFamily="34" charset="0"/>
                <a:cs typeface="Arial" panose="020B0604020202020204" pitchFamily="34" charset="0"/>
              </a:rPr>
              <a:t>What is bilingualism?</a:t>
            </a:r>
          </a:p>
        </p:txBody>
      </p:sp>
      <p:sp>
        <p:nvSpPr>
          <p:cNvPr id="4" name="Content Placeholder 3"/>
          <p:cNvSpPr>
            <a:spLocks noGrp="1"/>
          </p:cNvSpPr>
          <p:nvPr>
            <p:ph sz="half" idx="2"/>
          </p:nvPr>
        </p:nvSpPr>
        <p:spPr>
          <a:xfrm>
            <a:off x="405115" y="1695157"/>
            <a:ext cx="11567810" cy="4481806"/>
          </a:xfrm>
        </p:spPr>
        <p:txBody>
          <a:bodyPr>
            <a:normAutofit/>
          </a:bodyPr>
          <a:lstStyle/>
          <a:p>
            <a:r>
              <a:rPr lang="en-GB" dirty="0">
                <a:latin typeface="Arial" panose="020B0604020202020204" pitchFamily="34" charset="0"/>
                <a:cs typeface="Arial" panose="020B0604020202020204" pitchFamily="34" charset="0"/>
              </a:rPr>
              <a:t>Fluent in 2 languages?</a:t>
            </a:r>
          </a:p>
          <a:p>
            <a:r>
              <a:rPr lang="en-GB" dirty="0">
                <a:latin typeface="Arial" panose="020B0604020202020204" pitchFamily="34" charset="0"/>
                <a:cs typeface="Arial" panose="020B0604020202020204" pitchFamily="34" charset="0"/>
              </a:rPr>
              <a:t>Able to speak, read and write in 2 languages?</a:t>
            </a:r>
          </a:p>
          <a:p>
            <a:r>
              <a:rPr lang="en-GB" dirty="0">
                <a:latin typeface="Arial" panose="020B0604020202020204" pitchFamily="34" charset="0"/>
                <a:cs typeface="Arial" panose="020B0604020202020204" pitchFamily="34" charset="0"/>
              </a:rPr>
              <a:t>Able to speak a language but does not use it?</a:t>
            </a:r>
          </a:p>
          <a:p>
            <a:r>
              <a:rPr lang="en-GB" dirty="0">
                <a:latin typeface="Arial" panose="020B0604020202020204" pitchFamily="34" charset="0"/>
                <a:cs typeface="Arial" panose="020B0604020202020204" pitchFamily="34" charset="0"/>
              </a:rPr>
              <a:t>Able to understand but does not use it?</a:t>
            </a:r>
          </a:p>
          <a:p>
            <a:r>
              <a:rPr lang="en-GB" dirty="0">
                <a:latin typeface="Arial" panose="020B0604020202020204" pitchFamily="34" charset="0"/>
                <a:cs typeface="Arial" panose="020B0604020202020204" pitchFamily="34" charset="0"/>
              </a:rPr>
              <a:t>Proficient in 1 language and a few words in another?</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05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 calcmode="lin" valueType="num">
                                      <p:cBhvr>
                                        <p:cTn id="15"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p:cTn id="23"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4">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p:cTn id="31" dur="10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 calcmode="lin" valueType="num">
                                      <p:cBhvr>
                                        <p:cTn id="39" dur="1000" fill="hold"/>
                                        <p:tgtEl>
                                          <p:spTgt spid="4">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4">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4">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F26C83A-7329-CCB6-180C-FAB3617F942B}"/>
              </a:ext>
            </a:extLst>
          </p:cNvPr>
          <p:cNvSpPr/>
          <p:nvPr/>
        </p:nvSpPr>
        <p:spPr>
          <a:xfrm>
            <a:off x="0" y="1"/>
            <a:ext cx="12192000" cy="57677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57200" y="365128"/>
            <a:ext cx="9644063" cy="806448"/>
          </a:xfrm>
        </p:spPr>
        <p:txBody>
          <a:bodyPr>
            <a:noAutofit/>
          </a:bodyPr>
          <a:lstStyle/>
          <a:p>
            <a:pPr algn="ctr"/>
            <a:r>
              <a:rPr lang="en-GB" altLang="en-US" dirty="0">
                <a:latin typeface="Arial" panose="020B0604020202020204" pitchFamily="34" charset="0"/>
                <a:cs typeface="Arial" panose="020B0604020202020204" pitchFamily="34" charset="0"/>
              </a:rPr>
              <a:t>However…</a:t>
            </a:r>
          </a:p>
        </p:txBody>
      </p:sp>
      <p:sp>
        <p:nvSpPr>
          <p:cNvPr id="2" name="Content Placeholder 1"/>
          <p:cNvSpPr>
            <a:spLocks noGrp="1"/>
          </p:cNvSpPr>
          <p:nvPr>
            <p:ph idx="1"/>
          </p:nvPr>
        </p:nvSpPr>
        <p:spPr>
          <a:xfrm>
            <a:off x="314325" y="1457325"/>
            <a:ext cx="11744325" cy="4059908"/>
          </a:xfrm>
        </p:spPr>
        <p:txBody>
          <a:bodyPr>
            <a:normAutofit/>
          </a:bodyPr>
          <a:lstStyle/>
          <a:p>
            <a:pPr marL="0" indent="0" algn="just">
              <a:buNone/>
            </a:pPr>
            <a:r>
              <a:rPr lang="en-GB" dirty="0">
                <a:latin typeface="Arial" panose="020B0604020202020204" pitchFamily="34" charset="0"/>
              </a:rPr>
              <a:t>“…defining bilingualism is problematic since individuals with varying bilingual characteristics may be classified as bilingual. Definitions of bilingualism range from a minimal proficiency in two languages, to an advanced level of proficiency which allows the speaker to function and appear as a native-like speaker of two languages. A person may describe themselves as bilingual but may mean only the ability to converse and communicate orally. Others may be proficient in reading in two or more languages (or bi-literate)….</a:t>
            </a:r>
            <a:r>
              <a:rPr lang="en-GB" b="1" dirty="0">
                <a:latin typeface="Arial" panose="020B0604020202020204" pitchFamily="34" charset="0"/>
              </a:rPr>
              <a:t>To be bilingual means different things to different people</a:t>
            </a:r>
            <a:r>
              <a:rPr lang="en-GB" dirty="0">
                <a:latin typeface="Arial" panose="020B0604020202020204" pitchFamily="34" charset="0"/>
              </a:rPr>
              <a:t>.”</a:t>
            </a:r>
          </a:p>
          <a:p>
            <a:pPr marL="0" indent="0" algn="r">
              <a:buNone/>
            </a:pPr>
            <a:r>
              <a:rPr lang="en-GB" sz="2000" dirty="0">
                <a:latin typeface="Arial" panose="020B0604020202020204" pitchFamily="34" charset="0"/>
                <a:cs typeface="Arial" panose="020B0604020202020204" pitchFamily="34" charset="0"/>
              </a:rPr>
              <a:t>(NALDIC, 2011, p.1).</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8588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F5E795-8821-E10E-1630-18D857EBF68D}"/>
              </a:ext>
            </a:extLst>
          </p:cNvPr>
          <p:cNvSpPr/>
          <p:nvPr/>
        </p:nvSpPr>
        <p:spPr>
          <a:xfrm>
            <a:off x="1"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203983" y="274638"/>
            <a:ext cx="10006818" cy="706090"/>
          </a:xfrm>
        </p:spPr>
        <p:txBody>
          <a:bodyPr>
            <a:noAutofit/>
          </a:bodyPr>
          <a:lstStyle/>
          <a:p>
            <a:pPr algn="ctr"/>
            <a:r>
              <a:rPr lang="en-GB" altLang="cy-GB" dirty="0">
                <a:latin typeface="Arial" panose="020B0604020202020204" pitchFamily="34" charset="0"/>
                <a:cs typeface="Arial" panose="020B0604020202020204" pitchFamily="34" charset="0"/>
              </a:rPr>
              <a:t>Professor Colin Baker</a:t>
            </a:r>
          </a:p>
        </p:txBody>
      </p:sp>
      <p:sp>
        <p:nvSpPr>
          <p:cNvPr id="5" name="Content Placeholder 4"/>
          <p:cNvSpPr>
            <a:spLocks noGrp="1"/>
          </p:cNvSpPr>
          <p:nvPr>
            <p:ph sz="half" idx="1"/>
          </p:nvPr>
        </p:nvSpPr>
        <p:spPr>
          <a:xfrm>
            <a:off x="879676" y="1196753"/>
            <a:ext cx="6435524" cy="5267352"/>
          </a:xfrm>
        </p:spPr>
        <p:txBody>
          <a:bodyPr>
            <a:normAutofit/>
          </a:bodyPr>
          <a:lstStyle/>
          <a:p>
            <a:pPr marL="0" indent="0" eaLnBrk="0" fontAlgn="base" hangingPunct="0">
              <a:spcAft>
                <a:spcPct val="0"/>
              </a:spcAft>
              <a:buNone/>
            </a:pPr>
            <a:endParaRPr lang="cy-GB" sz="2600" dirty="0">
              <a:latin typeface="Arial" panose="020B0604020202020204" pitchFamily="34" charset="0"/>
              <a:cs typeface="Arial" panose="020B0604020202020204" pitchFamily="34" charset="0"/>
            </a:endParaRPr>
          </a:p>
          <a:p>
            <a:pPr eaLnBrk="0" fontAlgn="base" hangingPunct="0">
              <a:spcAft>
                <a:spcPct val="0"/>
              </a:spcAft>
            </a:pPr>
            <a:r>
              <a:rPr lang="en-GB" dirty="0">
                <a:latin typeface="Arial" panose="020B0604020202020204" pitchFamily="34" charset="0"/>
                <a:cs typeface="Arial" panose="020B0604020202020204" pitchFamily="34" charset="0"/>
              </a:rPr>
              <a:t>Professor of Education, Bangor University (retired);</a:t>
            </a:r>
          </a:p>
          <a:p>
            <a:pPr eaLnBrk="0" fontAlgn="base" hangingPunct="0">
              <a:spcAft>
                <a:spcPct val="0"/>
              </a:spcAft>
            </a:pPr>
            <a:r>
              <a:rPr lang="en-GB" dirty="0">
                <a:latin typeface="Arial" panose="020B0604020202020204" pitchFamily="34" charset="0"/>
                <a:cs typeface="Arial" panose="020B0604020202020204" pitchFamily="34" charset="0"/>
              </a:rPr>
              <a:t>Specialises in bilingualism and bilingual education;</a:t>
            </a:r>
          </a:p>
          <a:p>
            <a:pPr eaLnBrk="0" fontAlgn="base" hangingPunct="0">
              <a:spcAft>
                <a:spcPct val="0"/>
              </a:spcAft>
            </a:pPr>
            <a:r>
              <a:rPr lang="en-GB" dirty="0">
                <a:latin typeface="Arial" panose="020B0604020202020204" pitchFamily="34" charset="0"/>
                <a:cs typeface="Arial" panose="020B0604020202020204" pitchFamily="34" charset="0"/>
              </a:rPr>
              <a:t>Published 15 books and 100 other publications.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882359" y="1196753"/>
            <a:ext cx="3865446" cy="4136503"/>
          </a:xfrm>
        </p:spPr>
      </p:pic>
    </p:spTree>
    <p:extLst>
      <p:ext uri="{BB962C8B-B14F-4D97-AF65-F5344CB8AC3E}">
        <p14:creationId xmlns:p14="http://schemas.microsoft.com/office/powerpoint/2010/main" val="3254061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4C8EA64-E6C9-21EF-B863-86321FE2E05C}"/>
              </a:ext>
            </a:extLst>
          </p:cNvPr>
          <p:cNvSpPr/>
          <p:nvPr/>
        </p:nvSpPr>
        <p:spPr>
          <a:xfrm>
            <a:off x="1"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7650" y="164305"/>
            <a:ext cx="10515600" cy="1325563"/>
          </a:xfrm>
        </p:spPr>
        <p:txBody>
          <a:bodyPr>
            <a:normAutofit/>
          </a:bodyPr>
          <a:lstStyle/>
          <a:p>
            <a:pPr algn="ctr"/>
            <a:r>
              <a:rPr lang="en-GB" altLang="cy-GB" dirty="0">
                <a:latin typeface="Arial" panose="020B0604020202020204" pitchFamily="34" charset="0"/>
                <a:cs typeface="Arial" panose="020B0604020202020204" pitchFamily="34" charset="0"/>
              </a:rPr>
              <a:t>Simultaneous bilingualism</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358815" y="1805650"/>
            <a:ext cx="11451013" cy="4035555"/>
          </a:xfrm>
        </p:spPr>
        <p:txBody>
          <a:bodyPr>
            <a:normAutofit/>
          </a:bodyPr>
          <a:lstStyle/>
          <a:p>
            <a:r>
              <a:rPr lang="en-GB" dirty="0">
                <a:latin typeface="Arial" panose="020B0604020202020204" pitchFamily="34" charset="0"/>
                <a:cs typeface="Arial" panose="020B0604020202020204" pitchFamily="34" charset="0"/>
              </a:rPr>
              <a:t>Acquiring two languages at the same time, early in life </a:t>
            </a:r>
            <a:r>
              <a:rPr lang="en-GB" sz="2000" dirty="0">
                <a:latin typeface="Arial" panose="020B0604020202020204" pitchFamily="34" charset="0"/>
                <a:cs typeface="Arial" panose="020B0604020202020204" pitchFamily="34" charset="0"/>
              </a:rPr>
              <a:t>(Baker, 2011);</a:t>
            </a:r>
          </a:p>
          <a:p>
            <a:pPr algn="just"/>
            <a:r>
              <a:rPr lang="en-GB" dirty="0">
                <a:latin typeface="Arial" panose="020B0604020202020204" pitchFamily="34" charset="0"/>
                <a:cs typeface="Arial" panose="020B0604020202020204" pitchFamily="34" charset="0"/>
              </a:rPr>
              <a:t>Stage 1 – mixes 2 languages;</a:t>
            </a:r>
          </a:p>
          <a:p>
            <a:pPr algn="just"/>
            <a:r>
              <a:rPr lang="en-GB" dirty="0">
                <a:latin typeface="Arial" panose="020B0604020202020204" pitchFamily="34" charset="0"/>
                <a:cs typeface="Arial" panose="020B0604020202020204" pitchFamily="34" charset="0"/>
              </a:rPr>
              <a:t>Stage 2 – words are separated from each language;</a:t>
            </a:r>
          </a:p>
          <a:p>
            <a:pPr algn="just"/>
            <a:r>
              <a:rPr lang="en-GB" dirty="0">
                <a:latin typeface="Arial" panose="020B0604020202020204" pitchFamily="34" charset="0"/>
                <a:cs typeface="Arial" panose="020B0604020202020204" pitchFamily="34" charset="0"/>
              </a:rPr>
              <a:t>Stage 3 – one language becomes more dominant than the other </a:t>
            </a:r>
          </a:p>
          <a:p>
            <a:pPr marL="0" indent="0" algn="just">
              <a:buNone/>
            </a:pPr>
            <a:endParaRPr lang="en-GB" sz="2000" dirty="0">
              <a:latin typeface="Arial" panose="020B0604020202020204" pitchFamily="34" charset="0"/>
              <a:cs typeface="Arial" panose="020B0604020202020204" pitchFamily="34" charset="0"/>
            </a:endParaRPr>
          </a:p>
          <a:p>
            <a:pPr marL="0" indent="0" algn="r">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Devarakonda</a:t>
            </a:r>
            <a:r>
              <a:rPr lang="en-GB" sz="2000" dirty="0">
                <a:latin typeface="Arial" panose="020B0604020202020204" pitchFamily="34" charset="0"/>
                <a:cs typeface="Arial" panose="020B0604020202020204" pitchFamily="34" charset="0"/>
              </a:rPr>
              <a:t>, 2013).</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7996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415079E-AD69-1333-CE8F-CDF19C93A94D}"/>
              </a:ext>
            </a:extLst>
          </p:cNvPr>
          <p:cNvSpPr/>
          <p:nvPr/>
        </p:nvSpPr>
        <p:spPr>
          <a:xfrm>
            <a:off x="0" y="0"/>
            <a:ext cx="12192000" cy="571851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371475" y="274638"/>
            <a:ext cx="9839325" cy="982662"/>
          </a:xfrm>
        </p:spPr>
        <p:txBody>
          <a:bodyPr>
            <a:noAutofit/>
          </a:bodyPr>
          <a:lstStyle/>
          <a:p>
            <a:pPr algn="ctr"/>
            <a:r>
              <a:rPr lang="en-GB" altLang="cy-GB" dirty="0">
                <a:latin typeface="Arial" panose="020B0604020202020204" pitchFamily="34" charset="0"/>
                <a:cs typeface="Arial" panose="020B0604020202020204" pitchFamily="34" charset="0"/>
              </a:rPr>
              <a:t>Sequential bilingualism</a:t>
            </a:r>
          </a:p>
        </p:txBody>
      </p:sp>
      <p:sp>
        <p:nvSpPr>
          <p:cNvPr id="2" name="Content Placeholder 1"/>
          <p:cNvSpPr>
            <a:spLocks noGrp="1"/>
          </p:cNvSpPr>
          <p:nvPr>
            <p:ph sz="half" idx="2"/>
          </p:nvPr>
        </p:nvSpPr>
        <p:spPr>
          <a:xfrm>
            <a:off x="717631" y="1412777"/>
            <a:ext cx="10862388" cy="4176465"/>
          </a:xfrm>
        </p:spPr>
        <p:txBody>
          <a:bodyPr/>
          <a:lstStyle/>
          <a:p>
            <a:r>
              <a:rPr lang="en-GB" dirty="0">
                <a:latin typeface="Arial" panose="020B0604020202020204" pitchFamily="34" charset="0"/>
                <a:cs typeface="Arial" panose="020B0604020202020204" pitchFamily="34" charset="0"/>
              </a:rPr>
              <a:t>Child acquires first language; </a:t>
            </a:r>
          </a:p>
          <a:p>
            <a:r>
              <a:rPr lang="en-GB" dirty="0">
                <a:latin typeface="Arial" panose="020B0604020202020204" pitchFamily="34" charset="0"/>
                <a:cs typeface="Arial" panose="020B0604020202020204" pitchFamily="34" charset="0"/>
              </a:rPr>
              <a:t>Becomes proficient in second language later;</a:t>
            </a:r>
          </a:p>
          <a:p>
            <a:r>
              <a:rPr lang="en-GB" dirty="0">
                <a:latin typeface="Arial" panose="020B0604020202020204" pitchFamily="34" charset="0"/>
                <a:cs typeface="Arial" panose="020B0604020202020204" pitchFamily="34" charset="0"/>
              </a:rPr>
              <a:t>Informal acquisition;</a:t>
            </a:r>
          </a:p>
          <a:p>
            <a:r>
              <a:rPr lang="en-GB" dirty="0">
                <a:latin typeface="Arial" panose="020B0604020202020204" pitchFamily="34" charset="0"/>
                <a:cs typeface="Arial" panose="020B0604020202020204" pitchFamily="34" charset="0"/>
              </a:rPr>
              <a:t>Formal acquisition.</a:t>
            </a:r>
          </a:p>
          <a:p>
            <a:pPr marL="0" indent="0" algn="r">
              <a:buNone/>
            </a:pPr>
            <a:r>
              <a:rPr lang="en-GB" sz="1800" dirty="0">
                <a:latin typeface="Arial" panose="020B0604020202020204" pitchFamily="34" charset="0"/>
                <a:cs typeface="Arial" panose="020B0604020202020204" pitchFamily="34" charset="0"/>
              </a:rPr>
              <a:t>(Baker, 2011)</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545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2E9C8AC-C47F-C7B3-D1A0-17EA865EDFF5}"/>
              </a:ext>
            </a:extLst>
          </p:cNvPr>
          <p:cNvSpPr/>
          <p:nvPr/>
        </p:nvSpPr>
        <p:spPr>
          <a:xfrm>
            <a:off x="0" y="0"/>
            <a:ext cx="12192000" cy="59154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There’s more….</a:t>
            </a:r>
          </a:p>
        </p:txBody>
      </p:sp>
      <p:sp>
        <p:nvSpPr>
          <p:cNvPr id="6" name="Content Placeholder 3"/>
          <p:cNvSpPr>
            <a:spLocks noGrp="1"/>
          </p:cNvSpPr>
          <p:nvPr>
            <p:ph sz="half" idx="1"/>
          </p:nvPr>
        </p:nvSpPr>
        <p:spPr>
          <a:xfrm>
            <a:off x="314325" y="1621631"/>
            <a:ext cx="11444287" cy="4555332"/>
          </a:xfrm>
        </p:spPr>
        <p:txBody>
          <a:bodyPr/>
          <a:lstStyle/>
          <a:p>
            <a:pPr marL="0" indent="0" algn="just">
              <a:buNone/>
            </a:pPr>
            <a:r>
              <a:rPr lang="en-GB" sz="2600" dirty="0">
                <a:latin typeface="Arial" panose="020B0604020202020204" pitchFamily="34" charset="0"/>
              </a:rPr>
              <a:t>“Types of bilingualism have been classified according to various criterion, such as degree of bilingualism (e.g., limited, partial, and proficient bilingual), balanced level (e.g., balanced and non-balanced), mastery skills of reception or of production (e.g., receptive bilingual and productive bilingual), age of language acquisition (e.g., early or late bilingual), sequence of language acquisition (e.g., simultaneous or sequential bilingual), and cognitive processing mechanism between verbal sign and mental image (e.g., coordinated bilinguals, compound bilinguals, subordinated bilinguals).”</a:t>
            </a:r>
          </a:p>
          <a:p>
            <a:pPr marL="0" indent="0" algn="r">
              <a:buNone/>
            </a:pPr>
            <a:r>
              <a:rPr lang="en-GB" sz="2600" dirty="0">
                <a:latin typeface="Arial" panose="020B0604020202020204" pitchFamily="34" charset="0"/>
                <a:cs typeface="Arial" panose="020B0604020202020204" pitchFamily="34" charset="0"/>
              </a:rPr>
              <a:t>(Chen and Padilla, 2019, p.1)</a:t>
            </a:r>
            <a:endParaRPr lang="en-GB" sz="2400" dirty="0">
              <a:latin typeface="Arial" panose="020B0604020202020204" pitchFamily="34" charset="0"/>
              <a:cs typeface="Arial" panose="020B0604020202020204" pitchFamily="34" charset="0"/>
            </a:endParaRPr>
          </a:p>
          <a:p>
            <a:pPr marL="0" indent="0" algn="r">
              <a:buNone/>
            </a:pPr>
            <a:endParaRPr lang="en-GB" dirty="0"/>
          </a:p>
        </p:txBody>
      </p:sp>
    </p:spTree>
    <p:extLst>
      <p:ext uri="{BB962C8B-B14F-4D97-AF65-F5344CB8AC3E}">
        <p14:creationId xmlns:p14="http://schemas.microsoft.com/office/powerpoint/2010/main" val="3219630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BBA20E3-454C-2E2A-2FFE-92A73C2F65E1}"/>
              </a:ext>
            </a:extLst>
          </p:cNvPr>
          <p:cNvSpPr/>
          <p:nvPr/>
        </p:nvSpPr>
        <p:spPr>
          <a:xfrm>
            <a:off x="0" y="0"/>
            <a:ext cx="12192000" cy="590139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464344" y="274638"/>
            <a:ext cx="9746456" cy="1054100"/>
          </a:xfrm>
        </p:spPr>
        <p:txBody>
          <a:bodyPr>
            <a:noAutofit/>
          </a:bodyPr>
          <a:lstStyle/>
          <a:p>
            <a:pPr algn="ctr"/>
            <a:r>
              <a:rPr lang="en-GB" altLang="cy-GB" dirty="0">
                <a:latin typeface="Arial" panose="020B0604020202020204" pitchFamily="34" charset="0"/>
              </a:rPr>
              <a:t>‘Codeswitching’</a:t>
            </a:r>
          </a:p>
        </p:txBody>
      </p:sp>
      <p:sp>
        <p:nvSpPr>
          <p:cNvPr id="2" name="Content Placeholder 1"/>
          <p:cNvSpPr>
            <a:spLocks noGrp="1"/>
          </p:cNvSpPr>
          <p:nvPr>
            <p:ph sz="half" idx="2"/>
          </p:nvPr>
        </p:nvSpPr>
        <p:spPr>
          <a:xfrm>
            <a:off x="567159" y="1603376"/>
            <a:ext cx="10984285" cy="3985866"/>
          </a:xfrm>
        </p:spPr>
        <p:txBody>
          <a:bodyPr>
            <a:normAutofit/>
          </a:bodyPr>
          <a:lstStyle/>
          <a:p>
            <a:r>
              <a:rPr lang="en-GB" dirty="0">
                <a:latin typeface="Arial" panose="020B0604020202020204" pitchFamily="34" charset="0"/>
                <a:cs typeface="Arial" panose="020B0604020202020204" pitchFamily="34" charset="0"/>
              </a:rPr>
              <a:t>One language is mixed with another                       </a:t>
            </a:r>
            <a:endParaRPr lang="en-GB" sz="1800" dirty="0">
              <a:latin typeface="Arial" panose="020B0604020202020204" pitchFamily="34" charset="0"/>
              <a:cs typeface="Arial" panose="020B0604020202020204" pitchFamily="34" charset="0"/>
            </a:endParaRPr>
          </a:p>
          <a:p>
            <a:r>
              <a:rPr lang="en-GB" dirty="0">
                <a:latin typeface="Arial" panose="020B0604020202020204" pitchFamily="34" charset="0"/>
              </a:rPr>
              <a:t>“</a:t>
            </a:r>
            <a:r>
              <a:rPr lang="en-GB" i="1" dirty="0">
                <a:latin typeface="Arial" panose="020B0604020202020204" pitchFamily="34" charset="0"/>
              </a:rPr>
              <a:t>a valuable linguistic tool</a:t>
            </a:r>
            <a:r>
              <a:rPr lang="en-GB" dirty="0">
                <a:latin typeface="Arial" panose="020B0604020202020204" pitchFamily="34" charset="0"/>
              </a:rPr>
              <a:t>” </a:t>
            </a:r>
            <a:r>
              <a:rPr lang="en-GB" sz="1800" dirty="0">
                <a:latin typeface="Arial" panose="020B0604020202020204" pitchFamily="34" charset="0"/>
                <a:cs typeface="Arial" panose="020B0604020202020204" pitchFamily="34" charset="0"/>
              </a:rPr>
              <a:t>(Baker, 2011: 101);</a:t>
            </a:r>
          </a:p>
          <a:p>
            <a:pPr algn="just"/>
            <a:r>
              <a:rPr lang="en-GB" dirty="0">
                <a:latin typeface="Arial" panose="020B0604020202020204" pitchFamily="34" charset="0"/>
              </a:rPr>
              <a:t>‘bilingual mode’</a:t>
            </a:r>
          </a:p>
          <a:p>
            <a:pPr algn="just"/>
            <a:r>
              <a:rPr lang="en-GB" dirty="0">
                <a:latin typeface="Arial" panose="020B0604020202020204" pitchFamily="34" charset="0"/>
              </a:rPr>
              <a:t>‘codemixing’ </a:t>
            </a:r>
            <a:r>
              <a:rPr lang="en-GB" sz="1800" dirty="0">
                <a:latin typeface="Arial" panose="020B0604020202020204" pitchFamily="34" charset="0"/>
                <a:cs typeface="Arial" panose="020B0604020202020204" pitchFamily="34" charset="0"/>
              </a:rPr>
              <a:t>(Baker, 2011).</a:t>
            </a:r>
          </a:p>
          <a:p>
            <a:pPr algn="just"/>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1654813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694D1EB-113D-57DC-EDB1-FBA5A240B1CF}"/>
              </a:ext>
            </a:extLst>
          </p:cNvPr>
          <p:cNvSpPr/>
          <p:nvPr/>
        </p:nvSpPr>
        <p:spPr>
          <a:xfrm>
            <a:off x="1" y="0"/>
            <a:ext cx="12192000" cy="60139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0038" y="343696"/>
            <a:ext cx="11053762" cy="1325563"/>
          </a:xfrm>
        </p:spPr>
        <p:txBody>
          <a:bodyPr>
            <a:normAutofit/>
          </a:bodyPr>
          <a:lstStyle/>
          <a:p>
            <a:pPr algn="ctr"/>
            <a:r>
              <a:rPr lang="en-GB" dirty="0">
                <a:latin typeface="Arial" panose="020B0604020202020204" pitchFamily="34" charset="0"/>
                <a:cs typeface="Arial" panose="020B0604020202020204" pitchFamily="34" charset="0"/>
              </a:rPr>
              <a:t>Challenges of being bilingual</a:t>
            </a:r>
          </a:p>
        </p:txBody>
      </p:sp>
      <p:sp>
        <p:nvSpPr>
          <p:cNvPr id="4" name="Content Placeholder 3"/>
          <p:cNvSpPr>
            <a:spLocks noGrp="1"/>
          </p:cNvSpPr>
          <p:nvPr>
            <p:ph sz="half" idx="2"/>
          </p:nvPr>
        </p:nvSpPr>
        <p:spPr>
          <a:xfrm>
            <a:off x="497711" y="1825625"/>
            <a:ext cx="11525219" cy="4351338"/>
          </a:xfrm>
        </p:spPr>
        <p:txBody>
          <a:bodyPr/>
          <a:lstStyle/>
          <a:p>
            <a:r>
              <a:rPr lang="en-GB" dirty="0">
                <a:latin typeface="Arial" panose="020B0604020202020204" pitchFamily="34" charset="0"/>
                <a:cs typeface="Arial" panose="020B0604020202020204" pitchFamily="34" charset="0"/>
              </a:rPr>
              <a:t>Minor language delay? </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Lightbown</a:t>
            </a:r>
            <a:r>
              <a:rPr lang="en-GB" sz="1800" dirty="0">
                <a:latin typeface="Arial" panose="020B0604020202020204" pitchFamily="34" charset="0"/>
                <a:cs typeface="Arial" panose="020B0604020202020204" pitchFamily="34" charset="0"/>
              </a:rPr>
              <a:t> and Spada, 2013);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May delay language acquisition?</a:t>
            </a:r>
          </a:p>
          <a:p>
            <a:r>
              <a:rPr lang="en-GB" dirty="0">
                <a:latin typeface="Arial" panose="020B0604020202020204" pitchFamily="34" charset="0"/>
                <a:cs typeface="Arial" panose="020B0604020202020204" pitchFamily="34" charset="0"/>
              </a:rPr>
              <a:t>Children should focus on one language to avoid confusion?</a:t>
            </a:r>
          </a:p>
          <a:p>
            <a:r>
              <a:rPr lang="en-GB" dirty="0">
                <a:latin typeface="Arial" panose="020B0604020202020204" pitchFamily="34" charset="0"/>
                <a:cs typeface="Arial" panose="020B0604020202020204" pitchFamily="34" charset="0"/>
              </a:rPr>
              <a:t>Some educators advise parents to raise their children as monolinguals? </a:t>
            </a:r>
            <a:r>
              <a:rPr lang="en-GB" sz="1800" dirty="0">
                <a:latin typeface="Arial" panose="020B0604020202020204" pitchFamily="34" charset="0"/>
                <a:cs typeface="Arial" panose="020B0604020202020204" pitchFamily="34" charset="0"/>
              </a:rPr>
              <a:t>(Bright and </a:t>
            </a:r>
            <a:r>
              <a:rPr lang="en-GB" sz="1800" dirty="0" err="1">
                <a:latin typeface="Arial" panose="020B0604020202020204" pitchFamily="34" charset="0"/>
                <a:cs typeface="Arial" panose="020B0604020202020204" pitchFamily="34" charset="0"/>
              </a:rPr>
              <a:t>Filippi</a:t>
            </a:r>
            <a:r>
              <a:rPr lang="en-GB" sz="18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349498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BC2C49B-AE71-8C7F-04DA-EC79D632410C}"/>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71500" y="274637"/>
            <a:ext cx="9916988" cy="1138139"/>
          </a:xfrm>
        </p:spPr>
        <p:txBody>
          <a:bodyPr>
            <a:noAutofit/>
          </a:bodyPr>
          <a:lstStyle/>
          <a:p>
            <a:pPr algn="ctr"/>
            <a:r>
              <a:rPr lang="en-GB" altLang="en-US" dirty="0">
                <a:latin typeface="Arial" panose="020B0604020202020204" pitchFamily="34" charset="0"/>
                <a:cs typeface="Arial" panose="020B0604020202020204" pitchFamily="34" charset="0"/>
              </a:rPr>
              <a:t>Benefits?</a:t>
            </a:r>
            <a:endParaRPr lang="en-GB" altLang="en-US" sz="3600"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571500" y="1687413"/>
            <a:ext cx="9844980" cy="3901829"/>
          </a:xfrm>
        </p:spPr>
        <p:txBody>
          <a:bodyPr>
            <a:normAutofit/>
          </a:bodyPr>
          <a:lstStyle/>
          <a:p>
            <a:r>
              <a:rPr lang="en-GB" altLang="en-US" dirty="0">
                <a:latin typeface="Arial" panose="020B0604020202020204" pitchFamily="34" charset="0"/>
                <a:cs typeface="Arial" panose="020B0604020202020204" pitchFamily="34" charset="0"/>
              </a:rPr>
              <a:t>Benefits of simultaneous bilingualism?</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Benefits of sequential bilingualism?</a:t>
            </a:r>
          </a:p>
          <a:p>
            <a:endParaRPr lang="en-GB" altLang="en-US" sz="24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741562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7FB2F1-D800-E52D-39B3-AA6D8BB219D2}"/>
              </a:ext>
            </a:extLst>
          </p:cNvPr>
          <p:cNvSpPr/>
          <p:nvPr/>
        </p:nvSpPr>
        <p:spPr>
          <a:xfrm>
            <a:off x="0"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030428" cy="886897"/>
          </a:xfrm>
        </p:spPr>
        <p:txBody>
          <a:bodyPr>
            <a:noAutofit/>
          </a:bodyPr>
          <a:lstStyle/>
          <a:p>
            <a:pPr algn="ctr"/>
            <a:r>
              <a:rPr lang="en-GB" dirty="0">
                <a:latin typeface="Arial" panose="020B0604020202020204" pitchFamily="34" charset="0"/>
                <a:cs typeface="Arial" panose="020B0604020202020204" pitchFamily="34" charset="0"/>
              </a:rPr>
              <a:t>Multilingualism</a:t>
            </a:r>
          </a:p>
        </p:txBody>
      </p:sp>
      <p:pic>
        <p:nvPicPr>
          <p:cNvPr id="5" name="Content Placeholder 4"/>
          <p:cNvPicPr>
            <a:picLocks noGrp="1" noChangeAspect="1"/>
          </p:cNvPicPr>
          <p:nvPr>
            <p:ph sz="half" idx="1"/>
          </p:nvPr>
        </p:nvPicPr>
        <p:blipFill>
          <a:blip r:embed="rId3"/>
          <a:stretch>
            <a:fillRect/>
          </a:stretch>
        </p:blipFill>
        <p:spPr>
          <a:xfrm>
            <a:off x="258834" y="1464469"/>
            <a:ext cx="5742901" cy="4082388"/>
          </a:xfrm>
          <a:prstGeom prst="rect">
            <a:avLst/>
          </a:prstGeom>
        </p:spPr>
      </p:pic>
      <p:sp>
        <p:nvSpPr>
          <p:cNvPr id="4" name="Content Placeholder 3"/>
          <p:cNvSpPr>
            <a:spLocks noGrp="1"/>
          </p:cNvSpPr>
          <p:nvPr>
            <p:ph sz="half" idx="2"/>
          </p:nvPr>
        </p:nvSpPr>
        <p:spPr>
          <a:xfrm>
            <a:off x="6096000" y="1555281"/>
            <a:ext cx="5872163" cy="5107818"/>
          </a:xfrm>
        </p:spPr>
        <p:txBody>
          <a:bodyPr>
            <a:normAutofit/>
          </a:bodyPr>
          <a:lstStyle/>
          <a:p>
            <a:pPr marL="0" indent="0">
              <a:buNone/>
            </a:pPr>
            <a:endParaRPr lang="cy-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Understanding 3+ languages;</a:t>
            </a:r>
          </a:p>
          <a:p>
            <a:r>
              <a:rPr lang="en-GB" dirty="0">
                <a:latin typeface="Arial" panose="020B0604020202020204" pitchFamily="34" charset="0"/>
                <a:cs typeface="Arial" panose="020B0604020202020204" pitchFamily="34" charset="0"/>
              </a:rPr>
              <a:t>Usual and a natural occurrence;</a:t>
            </a:r>
          </a:p>
          <a:p>
            <a:r>
              <a:rPr lang="en-GB" dirty="0">
                <a:latin typeface="Arial" panose="020B0604020202020204" pitchFamily="34" charset="0"/>
                <a:cs typeface="Arial" panose="020B0604020202020204" pitchFamily="34" charset="0"/>
              </a:rPr>
              <a:t>Tends to be more oral than literal</a:t>
            </a:r>
            <a:r>
              <a:rPr lang="en-GB" dirty="0">
                <a:solidFill>
                  <a:srgbClr val="0070C0"/>
                </a:solidFill>
                <a:latin typeface="Arial" panose="020B0604020202020204" pitchFamily="34" charset="0"/>
                <a:cs typeface="Arial" panose="020B0604020202020204" pitchFamily="34" charset="0"/>
              </a:rPr>
              <a:t>.</a:t>
            </a:r>
          </a:p>
          <a:p>
            <a:endParaRPr lang="cy-GB" dirty="0">
              <a:latin typeface="Arial" panose="020B0604020202020204" pitchFamily="34" charset="0"/>
            </a:endParaRPr>
          </a:p>
        </p:txBody>
      </p:sp>
    </p:spTree>
    <p:extLst>
      <p:ext uri="{BB962C8B-B14F-4D97-AF65-F5344CB8AC3E}">
        <p14:creationId xmlns:p14="http://schemas.microsoft.com/office/powerpoint/2010/main" val="3390898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5468FF-818F-3E5B-C521-9F37693B7F30}"/>
              </a:ext>
            </a:extLst>
          </p:cNvPr>
          <p:cNvSpPr/>
          <p:nvPr/>
        </p:nvSpPr>
        <p:spPr>
          <a:xfrm>
            <a:off x="0" y="0"/>
            <a:ext cx="12192000" cy="570444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175846" y="365127"/>
            <a:ext cx="4564966" cy="1325563"/>
          </a:xfrm>
        </p:spPr>
        <p:txBody>
          <a:bodyPr>
            <a:noAutofit/>
          </a:bodyPr>
          <a:lstStyle/>
          <a:p>
            <a:r>
              <a:rPr lang="en-GB" altLang="en-US" sz="4000" dirty="0">
                <a:latin typeface="Arial" panose="020B0604020202020204" pitchFamily="34" charset="0"/>
                <a:cs typeface="Arial" panose="020B0604020202020204" pitchFamily="34" charset="0"/>
              </a:rPr>
              <a:t>Task – watch the clip</a:t>
            </a:r>
          </a:p>
        </p:txBody>
      </p:sp>
      <p:sp>
        <p:nvSpPr>
          <p:cNvPr id="2" name="Content Placeholder 1"/>
          <p:cNvSpPr>
            <a:spLocks noGrp="1"/>
          </p:cNvSpPr>
          <p:nvPr>
            <p:ph idx="1"/>
          </p:nvPr>
        </p:nvSpPr>
        <p:spPr>
          <a:xfrm>
            <a:off x="609600" y="1778793"/>
            <a:ext cx="3733800" cy="3738439"/>
          </a:xfrm>
        </p:spPr>
        <p:txBody>
          <a:bodyPr>
            <a:normAutofit/>
          </a:bodyPr>
          <a:lstStyle/>
          <a:p>
            <a:pPr marL="0" indent="0">
              <a:buNone/>
            </a:pPr>
            <a:r>
              <a:rPr lang="en-GB" sz="2400" dirty="0">
                <a:latin typeface="Arial" panose="020B0604020202020204" pitchFamily="34" charset="0"/>
                <a:cs typeface="Arial" panose="020B0604020202020204" pitchFamily="34" charset="0"/>
              </a:rPr>
              <a:t>Raising Global Kids (2020) </a:t>
            </a:r>
            <a:r>
              <a:rPr lang="en-GB" sz="2400" i="1" dirty="0">
                <a:latin typeface="Arial" panose="020B0604020202020204" pitchFamily="34" charset="0"/>
                <a:cs typeface="Arial" panose="020B0604020202020204" pitchFamily="34" charset="0"/>
              </a:rPr>
              <a:t>What language do multilingual kids speak to each other in? </a:t>
            </a:r>
            <a:r>
              <a:rPr lang="en-GB" sz="2400" dirty="0">
                <a:latin typeface="Arial" panose="020B0604020202020204" pitchFamily="34" charset="0"/>
                <a:cs typeface="Arial" panose="020B0604020202020204" pitchFamily="34" charset="0"/>
                <a:hlinkClick r:id="rId4"/>
              </a:rPr>
              <a:t>https://www.youtube.com/watch?v=RFdcn5dqOH4</a:t>
            </a:r>
            <a:r>
              <a:rPr lang="en-GB"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[Accessed: February 25 2023]. </a:t>
            </a:r>
          </a:p>
        </p:txBody>
      </p:sp>
      <p:pic>
        <p:nvPicPr>
          <p:cNvPr id="4" name="Online Media 3" title="What language do multilingual kids speak to each other in?">
            <a:hlinkClick r:id="" action="ppaction://media"/>
            <a:extLst>
              <a:ext uri="{FF2B5EF4-FFF2-40B4-BE49-F238E27FC236}">
                <a16:creationId xmlns:a16="http://schemas.microsoft.com/office/drawing/2014/main" id="{D7466869-8882-73C4-4A95-D6CFF2B79166}"/>
              </a:ext>
            </a:extLst>
          </p:cNvPr>
          <p:cNvPicPr>
            <a:picLocks noRot="1" noChangeAspect="1"/>
          </p:cNvPicPr>
          <p:nvPr>
            <a:videoFile r:link="rId1"/>
          </p:nvPr>
        </p:nvPicPr>
        <p:blipFill>
          <a:blip r:embed="rId5"/>
          <a:stretch>
            <a:fillRect/>
          </a:stretch>
        </p:blipFill>
        <p:spPr>
          <a:xfrm>
            <a:off x="4826000" y="458343"/>
            <a:ext cx="6527800" cy="4788906"/>
          </a:xfrm>
          <a:prstGeom prst="rect">
            <a:avLst/>
          </a:prstGeom>
        </p:spPr>
      </p:pic>
    </p:spTree>
    <p:extLst>
      <p:ext uri="{BB962C8B-B14F-4D97-AF65-F5344CB8AC3E}">
        <p14:creationId xmlns:p14="http://schemas.microsoft.com/office/powerpoint/2010/main" val="257892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5395E0-D558-F62E-B279-CA6D474CF0B4}"/>
              </a:ext>
            </a:extLst>
          </p:cNvPr>
          <p:cNvSpPr/>
          <p:nvPr/>
        </p:nvSpPr>
        <p:spPr>
          <a:xfrm>
            <a:off x="0" y="0"/>
            <a:ext cx="12192000" cy="585216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txBox="1">
            <a:spLocks noGrp="1"/>
          </p:cNvSpPr>
          <p:nvPr>
            <p:ph type="title"/>
          </p:nvPr>
        </p:nvSpPr>
        <p:spPr>
          <a:xfrm>
            <a:off x="225082" y="381003"/>
            <a:ext cx="11760591" cy="1325559"/>
          </a:xfrm>
        </p:spPr>
        <p:txBody>
          <a:bodyPr>
            <a:noAutofit/>
          </a:bodyPr>
          <a:lstStyle/>
          <a:p>
            <a:pPr lvl="0"/>
            <a:r>
              <a:rPr lang="en-GB" sz="3600" dirty="0">
                <a:latin typeface="Arial" panose="020B0604020202020204" pitchFamily="34" charset="0"/>
                <a:cs typeface="Arial" panose="020B0604020202020204" pitchFamily="34" charset="0"/>
              </a:rPr>
              <a:t>What percentage of people in the world are multilingual?</a:t>
            </a:r>
          </a:p>
        </p:txBody>
      </p:sp>
      <p:sp>
        <p:nvSpPr>
          <p:cNvPr id="4" name="Content Placeholder 5"/>
          <p:cNvSpPr txBox="1">
            <a:spLocks noGrp="1"/>
          </p:cNvSpPr>
          <p:nvPr>
            <p:ph idx="2"/>
          </p:nvPr>
        </p:nvSpPr>
        <p:spPr>
          <a:xfrm>
            <a:off x="717630" y="2307431"/>
            <a:ext cx="10636170" cy="3869532"/>
          </a:xfrm>
        </p:spPr>
        <p:txBody>
          <a:bodyPr/>
          <a:lstStyle/>
          <a:p>
            <a:pPr lvl="0"/>
            <a:r>
              <a:rPr lang="en-GB" dirty="0">
                <a:latin typeface="Arial" panose="020B0604020202020204" pitchFamily="34" charset="0"/>
                <a:cs typeface="Arial" panose="020B0604020202020204" pitchFamily="34" charset="0"/>
              </a:rPr>
              <a:t>Any thoughts?</a:t>
            </a:r>
          </a:p>
          <a:p>
            <a:pPr lvl="0"/>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Is the UK a reflection of wider multilingualism? </a:t>
            </a:r>
          </a:p>
          <a:p>
            <a:pPr lvl="0"/>
            <a:endParaRPr lang="en-GB" dirty="0"/>
          </a:p>
        </p:txBody>
      </p:sp>
    </p:spTree>
    <p:extLst>
      <p:ext uri="{BB962C8B-B14F-4D97-AF65-F5344CB8AC3E}">
        <p14:creationId xmlns:p14="http://schemas.microsoft.com/office/powerpoint/2010/main" val="1440579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FA6D47E-8C37-EF99-2BD6-D3253B43C261}"/>
              </a:ext>
            </a:extLst>
          </p:cNvPr>
          <p:cNvSpPr/>
          <p:nvPr/>
        </p:nvSpPr>
        <p:spPr>
          <a:xfrm>
            <a:off x="0" y="0"/>
            <a:ext cx="12192000" cy="581699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161778" y="381003"/>
            <a:ext cx="11732456" cy="1325559"/>
          </a:xfrm>
        </p:spPr>
        <p:txBody>
          <a:bodyPr>
            <a:noAutofit/>
          </a:bodyPr>
          <a:lstStyle/>
          <a:p>
            <a:pPr lvl="0"/>
            <a:r>
              <a:rPr lang="en-GB" sz="3600" dirty="0">
                <a:latin typeface="Arial" panose="020B0604020202020204" pitchFamily="34" charset="0"/>
                <a:cs typeface="Arial" panose="020B0604020202020204" pitchFamily="34" charset="0"/>
              </a:rPr>
              <a:t>What percentage of people in Europe are multilingual?</a:t>
            </a:r>
          </a:p>
        </p:txBody>
      </p:sp>
      <p:sp>
        <p:nvSpPr>
          <p:cNvPr id="4" name="Content Placeholder 3"/>
          <p:cNvSpPr txBox="1">
            <a:spLocks noGrp="1"/>
          </p:cNvSpPr>
          <p:nvPr>
            <p:ph idx="2"/>
          </p:nvPr>
        </p:nvSpPr>
        <p:spPr>
          <a:xfrm>
            <a:off x="405114" y="1928813"/>
            <a:ext cx="10948686" cy="4248150"/>
          </a:xfrm>
        </p:spPr>
        <p:txBody>
          <a:bodyPr/>
          <a:lstStyle/>
          <a:p>
            <a:pPr lvl="0"/>
            <a:r>
              <a:rPr lang="en-GB" dirty="0">
                <a:latin typeface="Arial" panose="020B0604020202020204" pitchFamily="34" charset="0"/>
                <a:cs typeface="Arial" panose="020B0604020202020204" pitchFamily="34" charset="0"/>
              </a:rPr>
              <a:t>Is the UK a reflection of the rest of Europe in terms of languages spoken? </a:t>
            </a:r>
          </a:p>
          <a:p>
            <a:pPr lvl="0"/>
            <a:endParaRPr lang="en-GB" i="1" dirty="0">
              <a:solidFill>
                <a:srgbClr val="1F497D"/>
              </a:solidFill>
            </a:endParaRPr>
          </a:p>
        </p:txBody>
      </p:sp>
    </p:spTree>
    <p:extLst>
      <p:ext uri="{BB962C8B-B14F-4D97-AF65-F5344CB8AC3E}">
        <p14:creationId xmlns:p14="http://schemas.microsoft.com/office/powerpoint/2010/main" val="16117126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C83059-E39A-624A-B713-3CAF2259ECAB}"/>
              </a:ext>
            </a:extLst>
          </p:cNvPr>
          <p:cNvSpPr/>
          <p:nvPr/>
        </p:nvSpPr>
        <p:spPr>
          <a:xfrm>
            <a:off x="0" y="0"/>
            <a:ext cx="12192000" cy="63163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3"/>
          <p:cNvSpPr txBox="1">
            <a:spLocks noGrp="1"/>
          </p:cNvSpPr>
          <p:nvPr>
            <p:ph idx="1"/>
          </p:nvPr>
        </p:nvSpPr>
        <p:spPr>
          <a:xfrm>
            <a:off x="6476996" y="761996"/>
            <a:ext cx="5181603" cy="4351336"/>
          </a:xfrm>
        </p:spPr>
        <p:txBody>
          <a:bodyPr/>
          <a:lstStyle/>
          <a:p>
            <a:endParaRPr lang="en-GB"/>
          </a:p>
        </p:txBody>
      </p:sp>
      <p:pic>
        <p:nvPicPr>
          <p:cNvPr id="4" name="Picture 2"/>
          <p:cNvPicPr>
            <a:picLocks noChangeAspect="1"/>
          </p:cNvPicPr>
          <p:nvPr/>
        </p:nvPicPr>
        <p:blipFill>
          <a:blip r:embed="rId3"/>
          <a:srcRect/>
          <a:stretch>
            <a:fillRect/>
          </a:stretch>
        </p:blipFill>
        <p:spPr>
          <a:xfrm>
            <a:off x="990596" y="304796"/>
            <a:ext cx="9601200" cy="5791196"/>
          </a:xfrm>
          <a:prstGeom prst="rect">
            <a:avLst/>
          </a:prstGeom>
          <a:noFill/>
          <a:ln cap="flat">
            <a:noFill/>
          </a:ln>
        </p:spPr>
      </p:pic>
      <p:sp>
        <p:nvSpPr>
          <p:cNvPr id="5" name="Content Placeholder 4"/>
          <p:cNvSpPr txBox="1">
            <a:spLocks noGrp="1"/>
          </p:cNvSpPr>
          <p:nvPr>
            <p:ph idx="2"/>
          </p:nvPr>
        </p:nvSpPr>
        <p:spPr>
          <a:xfrm>
            <a:off x="5791196" y="6120710"/>
            <a:ext cx="5181603" cy="4351336"/>
          </a:xfrm>
        </p:spPr>
        <p:txBody>
          <a:bodyPr/>
          <a:lstStyle/>
          <a:p>
            <a:pPr marL="0" lvl="0" indent="0">
              <a:buNone/>
            </a:pPr>
            <a:r>
              <a:rPr lang="en-GB" sz="1400"/>
              <a:t>(Source: Jessica, Muna and Tanya , no date)</a:t>
            </a:r>
          </a:p>
        </p:txBody>
      </p:sp>
    </p:spTree>
    <p:extLst>
      <p:ext uri="{BB962C8B-B14F-4D97-AF65-F5344CB8AC3E}">
        <p14:creationId xmlns:p14="http://schemas.microsoft.com/office/powerpoint/2010/main" val="4214640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E7FC0AE-1CE2-B30A-F157-8560B744B005}"/>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8"/>
            <a:ext cx="10515600" cy="706436"/>
          </a:xfrm>
        </p:spPr>
        <p:txBody>
          <a:bodyPr>
            <a:noAutofit/>
          </a:bodyPr>
          <a:lstStyle/>
          <a:p>
            <a:pPr lvl="0" algn="ctr"/>
            <a:r>
              <a:rPr lang="en-GB" dirty="0">
                <a:latin typeface="Arial" panose="020B0604020202020204" pitchFamily="34" charset="0"/>
                <a:cs typeface="Arial" panose="020B0604020202020204" pitchFamily="34" charset="0"/>
              </a:rPr>
              <a:t>Is multilingualism the norm?</a:t>
            </a:r>
          </a:p>
        </p:txBody>
      </p:sp>
      <p:sp>
        <p:nvSpPr>
          <p:cNvPr id="4" name="Content Placeholder 3"/>
          <p:cNvSpPr txBox="1">
            <a:spLocks noGrp="1"/>
          </p:cNvSpPr>
          <p:nvPr>
            <p:ph idx="2"/>
          </p:nvPr>
        </p:nvSpPr>
        <p:spPr>
          <a:xfrm>
            <a:off x="474563" y="1533377"/>
            <a:ext cx="11498362" cy="3967312"/>
          </a:xfrm>
        </p:spPr>
        <p:txBody>
          <a:bodyPr>
            <a:normAutofit/>
          </a:bodyPr>
          <a:lstStyle/>
          <a:p>
            <a:pPr lvl="0"/>
            <a:r>
              <a:rPr lang="en-GB" dirty="0">
                <a:latin typeface="Arial" panose="020B0604020202020204" pitchFamily="34" charset="0"/>
                <a:cs typeface="Arial" panose="020B0604020202020204" pitchFamily="34" charset="0"/>
              </a:rPr>
              <a:t>Over half Europe and the world can speak two or more languages;</a:t>
            </a:r>
          </a:p>
          <a:p>
            <a:pPr lvl="0"/>
            <a:r>
              <a:rPr lang="en-GB" dirty="0">
                <a:latin typeface="Arial" panose="020B0604020202020204" pitchFamily="34" charset="0"/>
                <a:cs typeface="Arial" panose="020B0604020202020204" pitchFamily="34" charset="0"/>
              </a:rPr>
              <a:t>Mother tongue and another language(s) learnt in parallel or learnt in early years settings;</a:t>
            </a:r>
          </a:p>
          <a:p>
            <a:r>
              <a:rPr lang="en-GB" dirty="0">
                <a:latin typeface="Arial" panose="020B0604020202020204" pitchFamily="34" charset="0"/>
                <a:cs typeface="Arial" panose="020B0604020202020204" pitchFamily="34" charset="0"/>
              </a:rPr>
              <a:t>English at home – another language in school?</a:t>
            </a:r>
          </a:p>
          <a:p>
            <a:r>
              <a:rPr lang="en-GB" dirty="0">
                <a:latin typeface="Arial" panose="020B0604020202020204" pitchFamily="34" charset="0"/>
                <a:cs typeface="Arial" panose="020B0604020202020204" pitchFamily="34" charset="0"/>
              </a:rPr>
              <a:t>Another language at home – English in school?</a:t>
            </a:r>
          </a:p>
          <a:p>
            <a:pPr marL="0" lvl="0" indent="0">
              <a:buNone/>
            </a:pPr>
            <a:endParaRPr lang="en-GB" dirty="0"/>
          </a:p>
        </p:txBody>
      </p:sp>
    </p:spTree>
    <p:extLst>
      <p:ext uri="{BB962C8B-B14F-4D97-AF65-F5344CB8AC3E}">
        <p14:creationId xmlns:p14="http://schemas.microsoft.com/office/powerpoint/2010/main" val="2622999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E7FC0AE-1CE2-B30A-F157-8560B744B005}"/>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8"/>
            <a:ext cx="10515600" cy="706436"/>
          </a:xfrm>
        </p:spPr>
        <p:txBody>
          <a:bodyPr>
            <a:noAutofit/>
          </a:bodyPr>
          <a:lstStyle/>
          <a:p>
            <a:pPr lvl="0" algn="ctr"/>
            <a:r>
              <a:rPr lang="en-GB" dirty="0">
                <a:latin typeface="Arial" panose="020B0604020202020204" pitchFamily="34" charset="0"/>
                <a:cs typeface="Arial" panose="020B0604020202020204" pitchFamily="34" charset="0"/>
              </a:rPr>
              <a:t>Is multilingualism the norm?</a:t>
            </a:r>
          </a:p>
        </p:txBody>
      </p:sp>
      <p:sp>
        <p:nvSpPr>
          <p:cNvPr id="4" name="Content Placeholder 3"/>
          <p:cNvSpPr txBox="1">
            <a:spLocks noGrp="1"/>
          </p:cNvSpPr>
          <p:nvPr>
            <p:ph idx="2"/>
          </p:nvPr>
        </p:nvSpPr>
        <p:spPr>
          <a:xfrm>
            <a:off x="532435" y="1667021"/>
            <a:ext cx="11440489" cy="3833667"/>
          </a:xfrm>
        </p:spPr>
        <p:txBody>
          <a:bodyPr>
            <a:normAutofit/>
          </a:bodyPr>
          <a:lstStyle/>
          <a:p>
            <a:r>
              <a:rPr lang="en-GB" dirty="0">
                <a:latin typeface="Arial" panose="020B0604020202020204" pitchFamily="34" charset="0"/>
                <a:cs typeface="Arial" panose="020B0604020202020204" pitchFamily="34" charset="0"/>
              </a:rPr>
              <a:t>Migration to a new country;</a:t>
            </a:r>
          </a:p>
          <a:p>
            <a:pPr lvl="0"/>
            <a:r>
              <a:rPr lang="en-GB" dirty="0">
                <a:latin typeface="Arial" panose="020B0604020202020204" pitchFamily="34" charset="0"/>
                <a:cs typeface="Arial" panose="020B0604020202020204" pitchFamily="34" charset="0"/>
              </a:rPr>
              <a:t>Different languages spoken at home;</a:t>
            </a:r>
          </a:p>
          <a:p>
            <a:pPr lvl="0"/>
            <a:r>
              <a:rPr lang="en-GB" dirty="0">
                <a:latin typeface="Arial" panose="020B0604020202020204" pitchFamily="34" charset="0"/>
                <a:cs typeface="Arial" panose="020B0604020202020204" pitchFamily="34" charset="0"/>
              </a:rPr>
              <a:t>More than one official language in a country.</a:t>
            </a:r>
          </a:p>
          <a:p>
            <a:pPr lvl="0"/>
            <a:endParaRPr lang="en-GB" dirty="0"/>
          </a:p>
        </p:txBody>
      </p:sp>
    </p:spTree>
    <p:extLst>
      <p:ext uri="{BB962C8B-B14F-4D97-AF65-F5344CB8AC3E}">
        <p14:creationId xmlns:p14="http://schemas.microsoft.com/office/powerpoint/2010/main" val="36737226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DF201B9-F841-877F-A1C1-2F96EEB83E8D}"/>
              </a:ext>
            </a:extLst>
          </p:cNvPr>
          <p:cNvSpPr/>
          <p:nvPr/>
        </p:nvSpPr>
        <p:spPr>
          <a:xfrm>
            <a:off x="0" y="0"/>
            <a:ext cx="12192000" cy="602800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p:txBody>
          <a:bodyPr>
            <a:normAutofit/>
          </a:bodyPr>
          <a:lstStyle/>
          <a:p>
            <a:pPr lvl="0" algn="ctr"/>
            <a:r>
              <a:rPr lang="en-GB" dirty="0">
                <a:latin typeface="Arial" panose="020B0604020202020204" pitchFamily="34" charset="0"/>
                <a:cs typeface="Arial" panose="020B0604020202020204" pitchFamily="34" charset="0"/>
              </a:rPr>
              <a:t>History</a:t>
            </a:r>
          </a:p>
        </p:txBody>
      </p:sp>
      <p:sp>
        <p:nvSpPr>
          <p:cNvPr id="4" name="Content Placeholder 3"/>
          <p:cNvSpPr txBox="1">
            <a:spLocks noGrp="1"/>
          </p:cNvSpPr>
          <p:nvPr>
            <p:ph idx="2"/>
          </p:nvPr>
        </p:nvSpPr>
        <p:spPr>
          <a:xfrm>
            <a:off x="555585" y="1825625"/>
            <a:ext cx="10798215" cy="4351338"/>
          </a:xfrm>
        </p:spPr>
        <p:txBody>
          <a:bodyPr/>
          <a:lstStyle/>
          <a:p>
            <a:pPr lvl="0"/>
            <a:r>
              <a:rPr lang="en-GB" dirty="0">
                <a:latin typeface="Arial" panose="020B0604020202020204" pitchFamily="34" charset="0"/>
                <a:cs typeface="Arial" panose="020B0604020202020204" pitchFamily="34" charset="0"/>
              </a:rPr>
              <a:t>Why are most people multilingual?</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Can you think of historic reasons of why/where this is the case? </a:t>
            </a:r>
          </a:p>
        </p:txBody>
      </p:sp>
    </p:spTree>
    <p:extLst>
      <p:ext uri="{BB962C8B-B14F-4D97-AF65-F5344CB8AC3E}">
        <p14:creationId xmlns:p14="http://schemas.microsoft.com/office/powerpoint/2010/main" val="675370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3C9240-699A-7862-1A81-F66440AE4DA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0" y="365127"/>
            <a:ext cx="10515600" cy="942179"/>
          </a:xfrm>
        </p:spPr>
        <p:txBody>
          <a:bodyPr>
            <a:noAutofit/>
          </a:bodyPr>
          <a:lstStyle/>
          <a:p>
            <a:pPr lvl="0" algn="ctr"/>
            <a:r>
              <a:rPr lang="en-GB" dirty="0">
                <a:latin typeface="Arial" panose="020B0604020202020204" pitchFamily="34" charset="0"/>
                <a:cs typeface="Arial" panose="020B0604020202020204" pitchFamily="34" charset="0"/>
              </a:rPr>
              <a:t>Some reasons for multilingualism</a:t>
            </a:r>
          </a:p>
        </p:txBody>
      </p:sp>
      <p:sp>
        <p:nvSpPr>
          <p:cNvPr id="4" name="Content Placeholder 3"/>
          <p:cNvSpPr txBox="1">
            <a:spLocks noGrp="1"/>
          </p:cNvSpPr>
          <p:nvPr>
            <p:ph idx="2"/>
          </p:nvPr>
        </p:nvSpPr>
        <p:spPr>
          <a:xfrm>
            <a:off x="838200" y="1856935"/>
            <a:ext cx="10515600" cy="4320028"/>
          </a:xfrm>
        </p:spPr>
        <p:txBody>
          <a:bodyPr/>
          <a:lstStyle/>
          <a:p>
            <a:pPr lvl="0"/>
            <a:r>
              <a:rPr lang="en-GB" dirty="0">
                <a:latin typeface="Arial" panose="020B0604020202020204" pitchFamily="34" charset="0"/>
                <a:cs typeface="Arial" panose="020B0604020202020204" pitchFamily="34" charset="0"/>
              </a:rPr>
              <a:t>Colonisation;</a:t>
            </a:r>
          </a:p>
          <a:p>
            <a:pPr lvl="0"/>
            <a:r>
              <a:rPr lang="en-GB" dirty="0">
                <a:latin typeface="Arial" panose="020B0604020202020204" pitchFamily="34" charset="0"/>
                <a:cs typeface="Arial" panose="020B0604020202020204" pitchFamily="34" charset="0"/>
              </a:rPr>
              <a:t>Migration over centuries;</a:t>
            </a:r>
          </a:p>
          <a:p>
            <a:pPr lvl="0"/>
            <a:r>
              <a:rPr lang="en-GB" dirty="0">
                <a:latin typeface="Arial" panose="020B0604020202020204" pitchFamily="34" charset="0"/>
                <a:cs typeface="Arial" panose="020B0604020202020204" pitchFamily="34" charset="0"/>
              </a:rPr>
              <a:t>Recent migration;</a:t>
            </a:r>
          </a:p>
          <a:p>
            <a:r>
              <a:rPr lang="en-GB" dirty="0">
                <a:latin typeface="Arial" panose="020B0604020202020204" pitchFamily="34" charset="0"/>
                <a:cs typeface="Arial" panose="020B0604020202020204" pitchFamily="34" charset="0"/>
              </a:rPr>
              <a:t>Official language and home languages;</a:t>
            </a:r>
          </a:p>
          <a:p>
            <a:r>
              <a:rPr lang="en-GB" dirty="0">
                <a:latin typeface="Arial" panose="020B0604020202020204" pitchFamily="34" charset="0"/>
                <a:cs typeface="Arial" panose="020B0604020202020204" pitchFamily="34" charset="0"/>
              </a:rPr>
              <a:t>Minority languages;</a:t>
            </a:r>
          </a:p>
          <a:p>
            <a:r>
              <a:rPr lang="en-GB" dirty="0">
                <a:latin typeface="Arial" panose="020B0604020202020204" pitchFamily="34" charset="0"/>
                <a:cs typeface="Arial" panose="020B0604020202020204" pitchFamily="34" charset="0"/>
              </a:rPr>
              <a:t>Different countries with different official languages</a:t>
            </a:r>
            <a:r>
              <a:rPr lang="en-GB" dirty="0"/>
              <a:t>. </a:t>
            </a:r>
          </a:p>
          <a:p>
            <a:pPr marL="0" lvl="0" indent="0">
              <a:buNone/>
            </a:pPr>
            <a:endParaRPr lang="en-GB" dirty="0"/>
          </a:p>
        </p:txBody>
      </p:sp>
    </p:spTree>
    <p:extLst>
      <p:ext uri="{BB962C8B-B14F-4D97-AF65-F5344CB8AC3E}">
        <p14:creationId xmlns:p14="http://schemas.microsoft.com/office/powerpoint/2010/main" val="3957686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9DC7178-CE81-78F5-C01C-3C1ACFDA7B43}"/>
              </a:ext>
            </a:extLst>
          </p:cNvPr>
          <p:cNvSpPr/>
          <p:nvPr/>
        </p:nvSpPr>
        <p:spPr>
          <a:xfrm>
            <a:off x="0" y="0"/>
            <a:ext cx="12192000" cy="573961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161778" y="161778"/>
            <a:ext cx="11859065" cy="1601151"/>
          </a:xfrm>
        </p:spPr>
        <p:txBody>
          <a:bodyPr anchorCtr="1">
            <a:noAutofit/>
          </a:bodyPr>
          <a:lstStyle/>
          <a:p>
            <a:pPr lvl="0" algn="ctr"/>
            <a:r>
              <a:rPr lang="en-GB" sz="4000" dirty="0">
                <a:latin typeface="Arial" panose="020B0604020202020204" pitchFamily="34" charset="0"/>
                <a:cs typeface="Arial" panose="020B0604020202020204" pitchFamily="34" charset="0"/>
              </a:rPr>
              <a:t>Multilingualism not always appreciated in historical context </a:t>
            </a:r>
          </a:p>
        </p:txBody>
      </p:sp>
      <p:sp>
        <p:nvSpPr>
          <p:cNvPr id="4" name="Content Placeholder 3"/>
          <p:cNvSpPr txBox="1">
            <a:spLocks noGrp="1"/>
          </p:cNvSpPr>
          <p:nvPr>
            <p:ph idx="2"/>
          </p:nvPr>
        </p:nvSpPr>
        <p:spPr>
          <a:xfrm>
            <a:off x="509286" y="2200275"/>
            <a:ext cx="11327908" cy="3976688"/>
          </a:xfrm>
        </p:spPr>
        <p:txBody>
          <a:bodyPr>
            <a:normAutofit/>
          </a:bodyPr>
          <a:lstStyle/>
          <a:p>
            <a:pPr lvl="0"/>
            <a:endParaRPr lang="en-GB" dirty="0">
              <a:solidFill>
                <a:srgbClr val="1F497D"/>
              </a:solidFill>
              <a:latin typeface="Arial" panose="020B0604020202020204" pitchFamily="34" charset="0"/>
            </a:endParaRPr>
          </a:p>
          <a:p>
            <a:pPr lvl="0"/>
            <a:r>
              <a:rPr lang="en-GB" dirty="0">
                <a:latin typeface="Arial" panose="020B0604020202020204" pitchFamily="34" charset="0"/>
                <a:cs typeface="Arial" panose="020B0604020202020204" pitchFamily="34" charset="0"/>
              </a:rPr>
              <a:t>Why might this be?</a:t>
            </a:r>
          </a:p>
          <a:p>
            <a:pPr lvl="0"/>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Why have several minority languages such as Welsh declined?</a:t>
            </a:r>
          </a:p>
          <a:p>
            <a:pPr marL="0" indent="0">
              <a:buNone/>
            </a:pP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Why do some languages dominate? </a:t>
            </a:r>
          </a:p>
          <a:p>
            <a:pPr lvl="0"/>
            <a:endParaRPr lang="en-GB" dirty="0"/>
          </a:p>
        </p:txBody>
      </p:sp>
    </p:spTree>
    <p:extLst>
      <p:ext uri="{BB962C8B-B14F-4D97-AF65-F5344CB8AC3E}">
        <p14:creationId xmlns:p14="http://schemas.microsoft.com/office/powerpoint/2010/main" val="8231331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3A24E39-1D9B-993A-F693-10A4FE83ED4C}"/>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232117" y="365127"/>
            <a:ext cx="11830929" cy="1325563"/>
          </a:xfrm>
        </p:spPr>
        <p:txBody>
          <a:bodyPr anchorCtr="1">
            <a:normAutofit/>
          </a:bodyPr>
          <a:lstStyle/>
          <a:p>
            <a:pPr lvl="0" algn="ctr"/>
            <a:r>
              <a:rPr lang="en-GB" sz="4000" dirty="0">
                <a:latin typeface="Arial" panose="020B0604020202020204" pitchFamily="34" charset="0"/>
                <a:cs typeface="Arial" panose="020B0604020202020204" pitchFamily="34" charset="0"/>
              </a:rPr>
              <a:t>Multilingualism not always appreciated in historical context </a:t>
            </a:r>
          </a:p>
        </p:txBody>
      </p:sp>
      <p:sp>
        <p:nvSpPr>
          <p:cNvPr id="4" name="Content Placeholder 3"/>
          <p:cNvSpPr txBox="1">
            <a:spLocks noGrp="1"/>
          </p:cNvSpPr>
          <p:nvPr>
            <p:ph idx="2"/>
          </p:nvPr>
        </p:nvSpPr>
        <p:spPr>
          <a:xfrm>
            <a:off x="232117" y="2055817"/>
            <a:ext cx="11830929" cy="3768208"/>
          </a:xfrm>
        </p:spPr>
        <p:txBody>
          <a:bodyPr>
            <a:normAutofit/>
          </a:bodyPr>
          <a:lstStyle/>
          <a:p>
            <a:pPr lvl="0"/>
            <a:r>
              <a:rPr lang="en-GB" sz="2600" dirty="0">
                <a:latin typeface="Arial" panose="020B0604020202020204" pitchFamily="34" charset="0"/>
                <a:cs typeface="Arial" panose="020B0604020202020204" pitchFamily="34" charset="0"/>
              </a:rPr>
              <a:t>Tendency to view one language as better more powerful;</a:t>
            </a:r>
          </a:p>
          <a:p>
            <a:pPr lvl="0"/>
            <a:r>
              <a:rPr lang="en-GB" sz="2600" dirty="0">
                <a:latin typeface="Arial" panose="020B0604020202020204" pitchFamily="34" charset="0"/>
                <a:cs typeface="Arial" panose="020B0604020202020204" pitchFamily="34" charset="0"/>
              </a:rPr>
              <a:t>Colonisation of different countries during 1440s through to Victorian era enforced the European language and way of living;</a:t>
            </a:r>
          </a:p>
          <a:p>
            <a:pPr lvl="0"/>
            <a:r>
              <a:rPr lang="en-GB" sz="2600" dirty="0">
                <a:latin typeface="Arial" panose="020B0604020202020204" pitchFamily="34" charset="0"/>
                <a:cs typeface="Arial" panose="020B0604020202020204" pitchFamily="34" charset="0"/>
              </a:rPr>
              <a:t>Education: taught the colonial European language and discouraged other languages such as mother tongues;</a:t>
            </a:r>
          </a:p>
          <a:p>
            <a:pPr lvl="0"/>
            <a:r>
              <a:rPr lang="en-GB" sz="2600" dirty="0">
                <a:latin typeface="Arial" panose="020B0604020202020204" pitchFamily="34" charset="0"/>
                <a:cs typeface="Arial" panose="020B0604020202020204" pitchFamily="34" charset="0"/>
              </a:rPr>
              <a:t>Mother tongues deemed to hold children back. </a:t>
            </a:r>
          </a:p>
          <a:p>
            <a:pPr lvl="0"/>
            <a:endParaRPr lang="en-GB" sz="2600" i="1" dirty="0">
              <a:solidFill>
                <a:srgbClr val="44546A"/>
              </a:solidFill>
            </a:endParaRPr>
          </a:p>
          <a:p>
            <a:pPr lvl="0"/>
            <a:endParaRPr lang="en-GB" dirty="0"/>
          </a:p>
          <a:p>
            <a:pPr lvl="0"/>
            <a:endParaRPr lang="en-GB" dirty="0"/>
          </a:p>
          <a:p>
            <a:pPr lvl="0"/>
            <a:endParaRPr lang="en-GB" dirty="0"/>
          </a:p>
        </p:txBody>
      </p:sp>
    </p:spTree>
    <p:extLst>
      <p:ext uri="{BB962C8B-B14F-4D97-AF65-F5344CB8AC3E}">
        <p14:creationId xmlns:p14="http://schemas.microsoft.com/office/powerpoint/2010/main" val="4017450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DC39009-1129-731B-6C78-64722BFCBB94}"/>
              </a:ext>
            </a:extLst>
          </p:cNvPr>
          <p:cNvSpPr/>
          <p:nvPr/>
        </p:nvSpPr>
        <p:spPr>
          <a:xfrm>
            <a:off x="0" y="-21531"/>
            <a:ext cx="12192000" cy="56952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p:txBody>
          <a:bodyPr>
            <a:normAutofit/>
          </a:bodyPr>
          <a:lstStyle/>
          <a:p>
            <a:pPr lvl="0" algn="ctr"/>
            <a:r>
              <a:rPr lang="en-GB" sz="4000" dirty="0">
                <a:latin typeface="Arial" panose="020B0604020202020204" pitchFamily="34" charset="0"/>
                <a:cs typeface="Arial" panose="020B0604020202020204" pitchFamily="34" charset="0"/>
              </a:rPr>
              <a:t>Countries that speak European languages but are not in Europe </a:t>
            </a:r>
            <a:endParaRPr lang="en-GB" sz="28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B720E391-D711-4601-A8E2-DDB326EE97A1}"/>
              </a:ext>
            </a:extLst>
          </p:cNvPr>
          <p:cNvSpPr>
            <a:spLocks noGrp="1"/>
          </p:cNvSpPr>
          <p:nvPr>
            <p:ph sz="half" idx="1"/>
          </p:nvPr>
        </p:nvSpPr>
        <p:spPr/>
        <p:txBody>
          <a:bodyPr>
            <a:normAutofit/>
          </a:bodyPr>
          <a:lstStyle/>
          <a:p>
            <a:pPr lvl="0"/>
            <a:r>
              <a:rPr lang="en-GB" dirty="0">
                <a:latin typeface="Arial" panose="020B0604020202020204" pitchFamily="34" charset="0"/>
                <a:cs typeface="Arial" panose="020B0604020202020204" pitchFamily="34" charset="0"/>
              </a:rPr>
              <a:t>Brazil ?</a:t>
            </a:r>
          </a:p>
          <a:p>
            <a:pPr lvl="0"/>
            <a:r>
              <a:rPr lang="en-GB" dirty="0">
                <a:latin typeface="Arial" panose="020B0604020202020204" pitchFamily="34" charset="0"/>
                <a:cs typeface="Arial" panose="020B0604020202020204" pitchFamily="34" charset="0"/>
              </a:rPr>
              <a:t>Argentina?</a:t>
            </a:r>
          </a:p>
          <a:p>
            <a:pPr lvl="0"/>
            <a:r>
              <a:rPr lang="en-GB" dirty="0">
                <a:latin typeface="Arial" panose="020B0604020202020204" pitchFamily="34" charset="0"/>
                <a:cs typeface="Arial" panose="020B0604020202020204" pitchFamily="34" charset="0"/>
              </a:rPr>
              <a:t>USA?</a:t>
            </a:r>
          </a:p>
          <a:p>
            <a:pPr lvl="0"/>
            <a:r>
              <a:rPr lang="en-GB" dirty="0">
                <a:latin typeface="Arial" panose="020B0604020202020204" pitchFamily="34" charset="0"/>
                <a:cs typeface="Arial" panose="020B0604020202020204" pitchFamily="34" charset="0"/>
              </a:rPr>
              <a:t>Algeria?</a:t>
            </a:r>
          </a:p>
          <a:p>
            <a:pPr lvl="0"/>
            <a:r>
              <a:rPr lang="en-GB" dirty="0">
                <a:latin typeface="Arial" panose="020B0604020202020204" pitchFamily="34" charset="0"/>
                <a:cs typeface="Arial" panose="020B0604020202020204" pitchFamily="34" charset="0"/>
              </a:rPr>
              <a:t>Ethiopia?</a:t>
            </a:r>
          </a:p>
          <a:p>
            <a:pPr marL="0" indent="0">
              <a:buNone/>
            </a:pPr>
            <a:endParaRPr lang="en-GB" dirty="0"/>
          </a:p>
        </p:txBody>
      </p:sp>
      <p:sp>
        <p:nvSpPr>
          <p:cNvPr id="4" name="Content Placeholder 3"/>
          <p:cNvSpPr txBox="1">
            <a:spLocks noGrp="1"/>
          </p:cNvSpPr>
          <p:nvPr>
            <p:ph sz="half" idx="2"/>
          </p:nvPr>
        </p:nvSpPr>
        <p:spPr>
          <a:xfrm>
            <a:off x="6172199" y="1825625"/>
            <a:ext cx="5865471" cy="4351338"/>
          </a:xfrm>
        </p:spPr>
        <p:txBody>
          <a:bodyPr>
            <a:normAutofit/>
          </a:bodyPr>
          <a:lstStyle/>
          <a:p>
            <a:pPr lvl="0"/>
            <a:r>
              <a:rPr lang="en-GB" sz="2800" dirty="0">
                <a:latin typeface="Arial" panose="020B0604020202020204" pitchFamily="34" charset="0"/>
                <a:cs typeface="Arial" panose="020B0604020202020204" pitchFamily="34" charset="0"/>
              </a:rPr>
              <a:t>India?</a:t>
            </a:r>
          </a:p>
          <a:p>
            <a:pPr lvl="0"/>
            <a:r>
              <a:rPr lang="en-GB" sz="2800" dirty="0">
                <a:latin typeface="Arial" panose="020B0604020202020204" pitchFamily="34" charset="0"/>
                <a:cs typeface="Arial" panose="020B0604020202020204" pitchFamily="34" charset="0"/>
              </a:rPr>
              <a:t>Morocco?</a:t>
            </a:r>
          </a:p>
          <a:p>
            <a:pPr lvl="0"/>
            <a:r>
              <a:rPr lang="en-GB" sz="2800" dirty="0">
                <a:latin typeface="Arial" panose="020B0604020202020204" pitchFamily="34" charset="0"/>
                <a:cs typeface="Arial" panose="020B0604020202020204" pitchFamily="34" charset="0"/>
              </a:rPr>
              <a:t>Canada?</a:t>
            </a:r>
          </a:p>
          <a:p>
            <a:pPr lvl="0"/>
            <a:r>
              <a:rPr lang="en-GB" sz="2800" dirty="0">
                <a:latin typeface="Arial" panose="020B0604020202020204" pitchFamily="34" charset="0"/>
                <a:cs typeface="Arial" panose="020B0604020202020204" pitchFamily="34" charset="0"/>
              </a:rPr>
              <a:t>These languages now may coexist together with the native languages of these country;</a:t>
            </a:r>
          </a:p>
          <a:p>
            <a:pPr lvl="0"/>
            <a:r>
              <a:rPr lang="en-GB" sz="2800" dirty="0">
                <a:latin typeface="Arial" panose="020B0604020202020204" pitchFamily="34" charset="0"/>
                <a:cs typeface="Arial" panose="020B0604020202020204" pitchFamily="34" charset="0"/>
              </a:rPr>
              <a:t>However, some native languages have been lost.</a:t>
            </a:r>
          </a:p>
          <a:p>
            <a:pPr lvl="0"/>
            <a:endParaRPr lang="en-GB" dirty="0">
              <a:latin typeface="Arial" panose="020B0604020202020204" pitchFamily="34" charset="0"/>
              <a:cs typeface="Arial" panose="020B0604020202020204" pitchFamily="34" charset="0"/>
            </a:endParaRPr>
          </a:p>
          <a:p>
            <a:pPr marL="0" lvl="0" indent="0">
              <a:buNone/>
            </a:pPr>
            <a:endParaRPr lang="en-GB" sz="2400" dirty="0">
              <a:latin typeface="Arial" panose="020B0604020202020204" pitchFamily="34" charset="0"/>
            </a:endParaRPr>
          </a:p>
        </p:txBody>
      </p:sp>
    </p:spTree>
    <p:extLst>
      <p:ext uri="{BB962C8B-B14F-4D97-AF65-F5344CB8AC3E}">
        <p14:creationId xmlns:p14="http://schemas.microsoft.com/office/powerpoint/2010/main" val="40038291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B48AA81-B8F8-3EF6-4A07-42E545383194}"/>
              </a:ext>
            </a:extLst>
          </p:cNvPr>
          <p:cNvSpPr/>
          <p:nvPr/>
        </p:nvSpPr>
        <p:spPr>
          <a:xfrm>
            <a:off x="0" y="0"/>
            <a:ext cx="12192000" cy="606317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609603" y="-15243"/>
            <a:ext cx="10515600" cy="1597858"/>
          </a:xfrm>
        </p:spPr>
        <p:txBody>
          <a:bodyPr>
            <a:normAutofit/>
          </a:bodyPr>
          <a:lstStyle/>
          <a:p>
            <a:pPr lvl="0" algn="ctr"/>
            <a:r>
              <a:rPr lang="en-GB" dirty="0">
                <a:latin typeface="Arial" panose="020B0604020202020204" pitchFamily="34" charset="0"/>
                <a:cs typeface="Arial" panose="020B0604020202020204" pitchFamily="34" charset="0"/>
              </a:rPr>
              <a:t>USA</a:t>
            </a:r>
          </a:p>
        </p:txBody>
      </p:sp>
      <p:sp>
        <p:nvSpPr>
          <p:cNvPr id="4" name="Content Placeholder 3"/>
          <p:cNvSpPr txBox="1">
            <a:spLocks noGrp="1"/>
          </p:cNvSpPr>
          <p:nvPr>
            <p:ph idx="2"/>
          </p:nvPr>
        </p:nvSpPr>
        <p:spPr>
          <a:xfrm>
            <a:off x="393540" y="1597858"/>
            <a:ext cx="11507948" cy="4238586"/>
          </a:xfrm>
        </p:spPr>
        <p:txBody>
          <a:bodyPr>
            <a:normAutofit/>
          </a:bodyPr>
          <a:lstStyle/>
          <a:p>
            <a:pPr lvl="0"/>
            <a:r>
              <a:rPr lang="en-GB" dirty="0">
                <a:latin typeface="Arial" panose="020B0604020202020204" pitchFamily="34" charset="0"/>
                <a:cs typeface="Arial" panose="020B0604020202020204" pitchFamily="34" charset="0"/>
              </a:rPr>
              <a:t>How many official languages?</a:t>
            </a:r>
          </a:p>
          <a:p>
            <a:pPr lvl="0"/>
            <a:r>
              <a:rPr lang="en-GB" dirty="0">
                <a:latin typeface="Arial" panose="020B0604020202020204" pitchFamily="34" charset="0"/>
                <a:cs typeface="Arial" panose="020B0604020202020204" pitchFamily="34" charset="0"/>
              </a:rPr>
              <a:t>USA was a nation of several minority languages at beginning of its colonisation;</a:t>
            </a:r>
          </a:p>
          <a:p>
            <a:pPr lvl="0"/>
            <a:r>
              <a:rPr lang="en-GB" dirty="0">
                <a:latin typeface="Arial" panose="020B0604020202020204" pitchFamily="34" charset="0"/>
                <a:cs typeface="Arial" panose="020B0604020202020204" pitchFamily="34" charset="0"/>
              </a:rPr>
              <a:t>Lost many minority languages historically – Several First Nations languages are extinct –due to being banned and mistreatment of speakers;</a:t>
            </a:r>
          </a:p>
          <a:p>
            <a:pPr lvl="0"/>
            <a:r>
              <a:rPr lang="en-GB" dirty="0">
                <a:latin typeface="Arial" panose="020B0604020202020204" pitchFamily="34" charset="0"/>
                <a:cs typeface="Arial" panose="020B0604020202020204" pitchFamily="34" charset="0"/>
              </a:rPr>
              <a:t>Due to mass migration from all over Europe several European languages were  spoken and taught in USA;</a:t>
            </a:r>
          </a:p>
          <a:p>
            <a:pPr marL="0" lvl="0" indent="0">
              <a:buNone/>
            </a:pPr>
            <a:endParaRPr lang="en-GB" dirty="0"/>
          </a:p>
        </p:txBody>
      </p:sp>
    </p:spTree>
    <p:extLst>
      <p:ext uri="{BB962C8B-B14F-4D97-AF65-F5344CB8AC3E}">
        <p14:creationId xmlns:p14="http://schemas.microsoft.com/office/powerpoint/2010/main" val="2578735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B48AA81-B8F8-3EF6-4A07-42E545383194}"/>
              </a:ext>
            </a:extLst>
          </p:cNvPr>
          <p:cNvSpPr/>
          <p:nvPr/>
        </p:nvSpPr>
        <p:spPr>
          <a:xfrm>
            <a:off x="0" y="0"/>
            <a:ext cx="12192000" cy="606317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609603" y="-15243"/>
            <a:ext cx="10515600" cy="1436078"/>
          </a:xfrm>
        </p:spPr>
        <p:txBody>
          <a:bodyPr>
            <a:normAutofit/>
          </a:bodyPr>
          <a:lstStyle/>
          <a:p>
            <a:pPr lvl="0" algn="ctr"/>
            <a:r>
              <a:rPr lang="en-GB" dirty="0">
                <a:latin typeface="Arial" panose="020B0604020202020204" pitchFamily="34" charset="0"/>
                <a:cs typeface="Arial" panose="020B0604020202020204" pitchFamily="34" charset="0"/>
              </a:rPr>
              <a:t>USA</a:t>
            </a:r>
          </a:p>
        </p:txBody>
      </p:sp>
      <p:sp>
        <p:nvSpPr>
          <p:cNvPr id="4" name="Content Placeholder 3"/>
          <p:cNvSpPr txBox="1">
            <a:spLocks noGrp="1"/>
          </p:cNvSpPr>
          <p:nvPr>
            <p:ph idx="2"/>
          </p:nvPr>
        </p:nvSpPr>
        <p:spPr>
          <a:xfrm>
            <a:off x="439838" y="1817225"/>
            <a:ext cx="11461649" cy="4019218"/>
          </a:xfrm>
        </p:spPr>
        <p:txBody>
          <a:bodyPr>
            <a:normAutofit/>
          </a:bodyPr>
          <a:lstStyle/>
          <a:p>
            <a:pPr lvl="0"/>
            <a:r>
              <a:rPr lang="en-GB" dirty="0">
                <a:latin typeface="Arial" panose="020B0604020202020204" pitchFamily="34" charset="0"/>
                <a:cs typeface="Arial" panose="020B0604020202020204" pitchFamily="34" charset="0"/>
              </a:rPr>
              <a:t>English became dominant due to being spoken by majority;</a:t>
            </a:r>
          </a:p>
          <a:p>
            <a:pPr lvl="0"/>
            <a:r>
              <a:rPr lang="en-GB" dirty="0">
                <a:latin typeface="Arial" panose="020B0604020202020204" pitchFamily="34" charset="0"/>
                <a:cs typeface="Arial" panose="020B0604020202020204" pitchFamily="34" charset="0"/>
              </a:rPr>
              <a:t>Other European languages  then discouraged in education;</a:t>
            </a:r>
          </a:p>
          <a:p>
            <a:pPr lvl="0"/>
            <a:r>
              <a:rPr lang="en-GB" dirty="0">
                <a:latin typeface="Arial" panose="020B0604020202020204" pitchFamily="34" charset="0"/>
                <a:cs typeface="Arial" panose="020B0604020202020204" pitchFamily="34" charset="0"/>
              </a:rPr>
              <a:t>Many speakers of English and other home languages such as Cantonese, Vietnamese.</a:t>
            </a:r>
          </a:p>
          <a:p>
            <a:pPr lvl="0"/>
            <a:endParaRPr lang="en-GB" dirty="0"/>
          </a:p>
        </p:txBody>
      </p:sp>
    </p:spTree>
    <p:extLst>
      <p:ext uri="{BB962C8B-B14F-4D97-AF65-F5344CB8AC3E}">
        <p14:creationId xmlns:p14="http://schemas.microsoft.com/office/powerpoint/2010/main" val="2349858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03BF23E-D58C-443A-D182-FAD5A9E49103}"/>
              </a:ext>
            </a:extLst>
          </p:cNvPr>
          <p:cNvSpPr/>
          <p:nvPr/>
        </p:nvSpPr>
        <p:spPr>
          <a:xfrm>
            <a:off x="0" y="0"/>
            <a:ext cx="12192001" cy="57818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8594" y="365127"/>
            <a:ext cx="11175206" cy="1063623"/>
          </a:xfrm>
        </p:spPr>
        <p:txBody>
          <a:bodyPr>
            <a:noAutofit/>
          </a:bodyPr>
          <a:lstStyle/>
          <a:p>
            <a:pPr algn="ctr"/>
            <a:r>
              <a:rPr lang="en-GB" dirty="0">
                <a:latin typeface="Arial" panose="020B0604020202020204" pitchFamily="34" charset="0"/>
                <a:cs typeface="Arial" panose="020B0604020202020204" pitchFamily="34" charset="0"/>
              </a:rPr>
              <a:t>Indigenous languages - USA</a:t>
            </a:r>
          </a:p>
        </p:txBody>
      </p:sp>
      <p:sp>
        <p:nvSpPr>
          <p:cNvPr id="4" name="Content Placeholder 3"/>
          <p:cNvSpPr>
            <a:spLocks noGrp="1"/>
          </p:cNvSpPr>
          <p:nvPr>
            <p:ph sz="half" idx="2"/>
          </p:nvPr>
        </p:nvSpPr>
        <p:spPr>
          <a:xfrm>
            <a:off x="370391" y="1793877"/>
            <a:ext cx="11595390" cy="3884636"/>
          </a:xfrm>
        </p:spPr>
        <p:txBody>
          <a:bodyPr>
            <a:normAutofit/>
          </a:bodyPr>
          <a:lstStyle/>
          <a:p>
            <a:r>
              <a:rPr lang="en-GB" dirty="0">
                <a:latin typeface="Arial" panose="020B0604020202020204" pitchFamily="34" charset="0"/>
                <a:cs typeface="Arial" panose="020B0604020202020204" pitchFamily="34" charset="0"/>
              </a:rPr>
              <a:t>115 indigenous languages spoken in the US;</a:t>
            </a:r>
          </a:p>
          <a:p>
            <a:r>
              <a:rPr lang="en-GB" dirty="0">
                <a:latin typeface="Arial" panose="020B0604020202020204" pitchFamily="34" charset="0"/>
                <a:cs typeface="Arial" panose="020B0604020202020204" pitchFamily="34" charset="0"/>
              </a:rPr>
              <a:t>2 are healthy;</a:t>
            </a:r>
          </a:p>
          <a:p>
            <a:r>
              <a:rPr lang="en-GB" dirty="0">
                <a:latin typeface="Arial" panose="020B0604020202020204" pitchFamily="34" charset="0"/>
                <a:cs typeface="Arial" panose="020B0604020202020204" pitchFamily="34" charset="0"/>
              </a:rPr>
              <a:t>34 are in </a:t>
            </a:r>
            <a:r>
              <a:rPr lang="en-GB" b="1" dirty="0">
                <a:latin typeface="Arial" panose="020B0604020202020204" pitchFamily="34" charset="0"/>
                <a:cs typeface="Arial" panose="020B0604020202020204" pitchFamily="34" charset="0"/>
              </a:rPr>
              <a:t>great</a:t>
            </a:r>
            <a:r>
              <a:rPr lang="en-GB" dirty="0">
                <a:latin typeface="Arial" panose="020B0604020202020204" pitchFamily="34" charset="0"/>
                <a:cs typeface="Arial" panose="020B0604020202020204" pitchFamily="34" charset="0"/>
              </a:rPr>
              <a:t> danger;</a:t>
            </a:r>
          </a:p>
          <a:p>
            <a:r>
              <a:rPr lang="en-GB" dirty="0">
                <a:latin typeface="Arial" panose="020B0604020202020204" pitchFamily="34" charset="0"/>
                <a:cs typeface="Arial" panose="020B0604020202020204" pitchFamily="34" charset="0"/>
              </a:rPr>
              <a:t>79 will be extinct within a generation;</a:t>
            </a:r>
          </a:p>
          <a:p>
            <a:pPr marL="0" indent="0">
              <a:buNone/>
            </a:pPr>
            <a:r>
              <a:rPr lang="en-GB" b="1" dirty="0">
                <a:latin typeface="Arial" panose="020B0604020202020204" pitchFamily="34" charset="0"/>
                <a:cs typeface="Arial" panose="020B0604020202020204" pitchFamily="34" charset="0"/>
              </a:rPr>
              <a:t>99% of Native American languages spoken today are in danger.</a:t>
            </a:r>
          </a:p>
          <a:p>
            <a:pPr marL="0" indent="0" algn="r">
              <a:buNone/>
            </a:pPr>
            <a:r>
              <a:rPr lang="en-GB" sz="2000" dirty="0">
                <a:latin typeface="Arial" panose="020B0604020202020204" pitchFamily="34" charset="0"/>
                <a:cs typeface="Arial" panose="020B0604020202020204" pitchFamily="34" charset="0"/>
              </a:rPr>
              <a:t>(Nagle, 2019)</a:t>
            </a:r>
          </a:p>
        </p:txBody>
      </p:sp>
    </p:spTree>
    <p:extLst>
      <p:ext uri="{BB962C8B-B14F-4D97-AF65-F5344CB8AC3E}">
        <p14:creationId xmlns:p14="http://schemas.microsoft.com/office/powerpoint/2010/main" val="33845019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4B8C477-7CC0-7445-098B-65557AA00FC3}"/>
              </a:ext>
            </a:extLst>
          </p:cNvPr>
          <p:cNvSpPr/>
          <p:nvPr/>
        </p:nvSpPr>
        <p:spPr>
          <a:xfrm>
            <a:off x="0" y="0"/>
            <a:ext cx="12192000" cy="629529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914400" y="9"/>
            <a:ext cx="10515600" cy="1325559"/>
          </a:xfrm>
        </p:spPr>
        <p:txBody>
          <a:bodyPr>
            <a:normAutofit/>
          </a:bodyPr>
          <a:lstStyle/>
          <a:p>
            <a:pPr lvl="0" algn="ctr"/>
            <a:r>
              <a:rPr lang="en-GB" dirty="0">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178594" y="1071563"/>
            <a:ext cx="5714605" cy="4964906"/>
          </a:xfrm>
        </p:spPr>
        <p:txBody>
          <a:bodyPr>
            <a:normAutofit/>
          </a:bodyPr>
          <a:lstStyle/>
          <a:p>
            <a:pPr marL="0" lvl="0" indent="0">
              <a:buNone/>
            </a:pPr>
            <a:r>
              <a:rPr lang="cy-GB" sz="3000"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Significant Spanish speaking population</a:t>
            </a:r>
          </a:p>
          <a:p>
            <a:pPr>
              <a:buFontTx/>
              <a:buChar char="-"/>
            </a:pPr>
            <a:r>
              <a:rPr lang="en-GB" dirty="0">
                <a:latin typeface="Arial" panose="020B0604020202020204" pitchFamily="34" charset="0"/>
                <a:cs typeface="Arial" panose="020B0604020202020204" pitchFamily="34" charset="0"/>
              </a:rPr>
              <a:t>history</a:t>
            </a:r>
          </a:p>
          <a:p>
            <a:pPr>
              <a:buFontTx/>
              <a:buChar char="-"/>
            </a:pPr>
            <a:r>
              <a:rPr lang="en-GB" dirty="0">
                <a:latin typeface="Arial" panose="020B0604020202020204" pitchFamily="34" charset="0"/>
                <a:cs typeface="Arial" panose="020B0604020202020204" pitchFamily="34" charset="0"/>
              </a:rPr>
              <a:t>borders with Latin America and recent migration</a:t>
            </a:r>
          </a:p>
          <a:p>
            <a:pPr>
              <a:buFontTx/>
              <a:buChar char="-"/>
            </a:pPr>
            <a:r>
              <a:rPr lang="en-GB" dirty="0">
                <a:latin typeface="Arial" panose="020B0604020202020204" pitchFamily="34" charset="0"/>
                <a:cs typeface="Arial" panose="020B0604020202020204" pitchFamily="34" charset="0"/>
              </a:rPr>
              <a:t>inclusion of Spanish medium education </a:t>
            </a:r>
          </a:p>
          <a:p>
            <a:pPr marL="0" lvl="0" indent="0">
              <a:buNone/>
            </a:pPr>
            <a:endParaRPr lang="cy-GB" sz="3000" dirty="0">
              <a:latin typeface="Arial" panose="020B0604020202020204" pitchFamily="34" charset="0"/>
            </a:endParaRPr>
          </a:p>
          <a:p>
            <a:pPr marL="0" lvl="0" indent="0">
              <a:buNone/>
            </a:pPr>
            <a:endParaRPr lang="cy-GB" sz="3200" dirty="0"/>
          </a:p>
          <a:p>
            <a:pPr lvl="0"/>
            <a:endParaRPr lang="en-GB" dirty="0"/>
          </a:p>
        </p:txBody>
      </p:sp>
      <p:sp>
        <p:nvSpPr>
          <p:cNvPr id="4" name="Content Placeholder 3"/>
          <p:cNvSpPr txBox="1">
            <a:spLocks noGrp="1"/>
          </p:cNvSpPr>
          <p:nvPr>
            <p:ph idx="2"/>
          </p:nvPr>
        </p:nvSpPr>
        <p:spPr>
          <a:xfrm>
            <a:off x="6172200" y="1325568"/>
            <a:ext cx="5181600" cy="4851395"/>
          </a:xfrm>
        </p:spPr>
        <p:txBody>
          <a:bodyPr>
            <a:normAutofit/>
          </a:bodyPr>
          <a:lstStyle/>
          <a:p>
            <a:pPr marL="0" lvl="0" indent="0">
              <a:buNone/>
            </a:pPr>
            <a:endParaRPr lang="en-GB" dirty="0"/>
          </a:p>
          <a:p>
            <a:pPr lvl="0"/>
            <a:endParaRPr lang="en-GB" dirty="0"/>
          </a:p>
        </p:txBody>
      </p:sp>
      <p:pic>
        <p:nvPicPr>
          <p:cNvPr id="5" name="fyfxUZpRTGo"/>
          <p:cNvPicPr>
            <a:picLocks noRot="1" noChangeAspect="1"/>
          </p:cNvPicPr>
          <p:nvPr>
            <a:videoFile r:link="rId1"/>
          </p:nvPr>
        </p:nvPicPr>
        <p:blipFill>
          <a:blip r:embed="rId4"/>
          <a:stretch>
            <a:fillRect/>
          </a:stretch>
        </p:blipFill>
        <p:spPr>
          <a:xfrm>
            <a:off x="6096000" y="1492947"/>
            <a:ext cx="5183981" cy="3693416"/>
          </a:xfrm>
          <a:prstGeom prst="rect">
            <a:avLst/>
          </a:prstGeom>
        </p:spPr>
      </p:pic>
    </p:spTree>
    <p:extLst>
      <p:ext uri="{BB962C8B-B14F-4D97-AF65-F5344CB8AC3E}">
        <p14:creationId xmlns:p14="http://schemas.microsoft.com/office/powerpoint/2010/main" val="14963174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A454D76-AFE5-C430-84EF-0E260FA7EBF0}"/>
              </a:ext>
            </a:extLst>
          </p:cNvPr>
          <p:cNvSpPr/>
          <p:nvPr/>
        </p:nvSpPr>
        <p:spPr>
          <a:xfrm>
            <a:off x="0" y="0"/>
            <a:ext cx="12192000" cy="66421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noGrp="1"/>
          </p:cNvSpPr>
          <p:nvPr>
            <p:ph type="title"/>
          </p:nvPr>
        </p:nvSpPr>
        <p:spPr>
          <a:xfrm>
            <a:off x="838203" y="381004"/>
            <a:ext cx="10515600" cy="740566"/>
          </a:xfrm>
        </p:spPr>
        <p:txBody>
          <a:bodyPr>
            <a:normAutofit/>
          </a:bodyPr>
          <a:lstStyle/>
          <a:p>
            <a:pPr lvl="0" algn="ctr"/>
            <a:r>
              <a:rPr lang="en-GB" dirty="0">
                <a:latin typeface="Arial" panose="020B0604020202020204" pitchFamily="34" charset="0"/>
                <a:cs typeface="Arial" panose="020B0604020202020204" pitchFamily="34" charset="0"/>
              </a:rPr>
              <a:t>Switzerland</a:t>
            </a:r>
          </a:p>
        </p:txBody>
      </p:sp>
      <p:sp>
        <p:nvSpPr>
          <p:cNvPr id="3" name="Content Placeholder 2"/>
          <p:cNvSpPr txBox="1">
            <a:spLocks noGrp="1"/>
          </p:cNvSpPr>
          <p:nvPr>
            <p:ph idx="1"/>
          </p:nvPr>
        </p:nvSpPr>
        <p:spPr>
          <a:xfrm>
            <a:off x="711991" y="1276987"/>
            <a:ext cx="5384012" cy="988237"/>
          </a:xfrm>
        </p:spPr>
        <p:txBody>
          <a:bodyPr>
            <a:normAutofit/>
          </a:bodyPr>
          <a:lstStyle/>
          <a:p>
            <a:pPr marL="0" lvl="0" indent="0">
              <a:buNone/>
            </a:pPr>
            <a:r>
              <a:rPr lang="en-GB" dirty="0">
                <a:latin typeface="Arial" panose="020B0604020202020204" pitchFamily="34" charset="0"/>
                <a:cs typeface="Arial" panose="020B0604020202020204" pitchFamily="34" charset="0"/>
              </a:rPr>
              <a:t>How many official languages?</a:t>
            </a:r>
          </a:p>
          <a:p>
            <a:pPr lvl="0"/>
            <a:endParaRPr lang="en-GB" dirty="0"/>
          </a:p>
          <a:p>
            <a:pPr lvl="0"/>
            <a:endParaRPr lang="en-GB" dirty="0"/>
          </a:p>
          <a:p>
            <a:pPr lvl="0"/>
            <a:endParaRPr lang="en-GB" dirty="0"/>
          </a:p>
          <a:p>
            <a:pPr lvl="0"/>
            <a:endParaRPr lang="en-GB" dirty="0"/>
          </a:p>
          <a:p>
            <a:pPr lvl="0"/>
            <a:endParaRPr lang="en-GB" dirty="0"/>
          </a:p>
          <a:p>
            <a:pPr lvl="0"/>
            <a:endParaRPr lang="en-GB" dirty="0"/>
          </a:p>
        </p:txBody>
      </p:sp>
      <p:pic>
        <p:nvPicPr>
          <p:cNvPr id="4" name="Picture 3"/>
          <p:cNvPicPr>
            <a:picLocks noChangeAspect="1"/>
          </p:cNvPicPr>
          <p:nvPr/>
        </p:nvPicPr>
        <p:blipFill>
          <a:blip r:embed="rId3"/>
          <a:stretch>
            <a:fillRect/>
          </a:stretch>
        </p:blipFill>
        <p:spPr>
          <a:xfrm>
            <a:off x="1219196" y="2265224"/>
            <a:ext cx="6858000" cy="4376931"/>
          </a:xfrm>
          <a:prstGeom prst="rect">
            <a:avLst/>
          </a:prstGeom>
          <a:noFill/>
          <a:ln cap="flat">
            <a:noFill/>
          </a:ln>
        </p:spPr>
      </p:pic>
    </p:spTree>
    <p:extLst>
      <p:ext uri="{BB962C8B-B14F-4D97-AF65-F5344CB8AC3E}">
        <p14:creationId xmlns:p14="http://schemas.microsoft.com/office/powerpoint/2010/main" val="7252908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F47A63A-A110-31A2-B0BA-6F325A4D0443}"/>
              </a:ext>
            </a:extLst>
          </p:cNvPr>
          <p:cNvSpPr/>
          <p:nvPr/>
        </p:nvSpPr>
        <p:spPr>
          <a:xfrm>
            <a:off x="0" y="0"/>
            <a:ext cx="12192000" cy="676656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64356" y="365127"/>
            <a:ext cx="10789444" cy="1325563"/>
          </a:xfrm>
        </p:spPr>
        <p:txBody>
          <a:bodyPr>
            <a:normAutofit/>
          </a:bodyPr>
          <a:lstStyle/>
          <a:p>
            <a:r>
              <a:rPr lang="en-GB" sz="3200" dirty="0">
                <a:latin typeface="Arial" panose="020B0604020202020204" pitchFamily="34" charset="0"/>
                <a:cs typeface="Arial" panose="020B0604020202020204" pitchFamily="34" charset="0"/>
              </a:rPr>
              <a:t>Bilingualism Matters: Myths and Facts about Early Bilingual Development — </a:t>
            </a:r>
            <a:r>
              <a:rPr lang="en-GB" sz="3200" dirty="0" err="1">
                <a:latin typeface="Arial" panose="020B0604020202020204" pitchFamily="34" charset="0"/>
                <a:cs typeface="Arial" panose="020B0604020202020204" pitchFamily="34" charset="0"/>
              </a:rPr>
              <a:t>Mileidis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Gort</a:t>
            </a:r>
            <a:endParaRPr lang="en-GB" sz="3200" dirty="0">
              <a:latin typeface="Arial" panose="020B0604020202020204" pitchFamily="34" charset="0"/>
              <a:cs typeface="Arial" panose="020B0604020202020204" pitchFamily="34" charset="0"/>
            </a:endParaRPr>
          </a:p>
        </p:txBody>
      </p:sp>
      <p:pic>
        <p:nvPicPr>
          <p:cNvPr id="5" name="i9L9-wtRjmo"/>
          <p:cNvPicPr>
            <a:picLocks noGrp="1" noRot="1" noChangeAspect="1"/>
          </p:cNvPicPr>
          <p:nvPr>
            <p:ph sz="half" idx="2"/>
            <a:videoFile r:link="rId1"/>
          </p:nvPr>
        </p:nvPicPr>
        <p:blipFill>
          <a:blip r:embed="rId4"/>
          <a:stretch>
            <a:fillRect/>
          </a:stretch>
        </p:blipFill>
        <p:spPr>
          <a:xfrm>
            <a:off x="564356" y="1871663"/>
            <a:ext cx="11129963" cy="4772025"/>
          </a:xfrm>
          <a:prstGeom prst="rect">
            <a:avLst/>
          </a:prstGeom>
        </p:spPr>
      </p:pic>
    </p:spTree>
    <p:extLst>
      <p:ext uri="{BB962C8B-B14F-4D97-AF65-F5344CB8AC3E}">
        <p14:creationId xmlns:p14="http://schemas.microsoft.com/office/powerpoint/2010/main" val="26207250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D47A0C-333D-903C-5C91-2E39CABB4E60}"/>
              </a:ext>
            </a:extLst>
          </p:cNvPr>
          <p:cNvSpPr/>
          <p:nvPr/>
        </p:nvSpPr>
        <p:spPr>
          <a:xfrm>
            <a:off x="0" y="0"/>
            <a:ext cx="12192000" cy="586622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678656" y="241534"/>
            <a:ext cx="9809832" cy="1138138"/>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Communication benefits</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520861" y="1674055"/>
            <a:ext cx="10880563" cy="3915187"/>
          </a:xfrm>
        </p:spPr>
        <p:txBody>
          <a:bodyPr>
            <a:normAutofit/>
          </a:bodyPr>
          <a:lstStyle/>
          <a:p>
            <a:r>
              <a:rPr lang="en-GB" altLang="en-US" dirty="0">
                <a:latin typeface="Arial" panose="020B0604020202020204" pitchFamily="34" charset="0"/>
                <a:cs typeface="Arial" panose="020B0604020202020204" pitchFamily="34" charset="0"/>
              </a:rPr>
              <a:t>More people to communicate with:</a:t>
            </a:r>
          </a:p>
          <a:p>
            <a:pPr marL="0" indent="0">
              <a:buNone/>
            </a:pPr>
            <a:r>
              <a:rPr lang="en-GB" altLang="en-US" dirty="0">
                <a:latin typeface="Arial" panose="020B0604020202020204" pitchFamily="34" charset="0"/>
                <a:cs typeface="Arial" panose="020B0604020202020204" pitchFamily="34" charset="0"/>
              </a:rPr>
              <a:t>- Family;</a:t>
            </a:r>
          </a:p>
          <a:p>
            <a:pPr marL="0" indent="0">
              <a:buNone/>
            </a:pPr>
            <a:r>
              <a:rPr lang="en-GB" altLang="en-US" dirty="0">
                <a:latin typeface="Arial" panose="020B0604020202020204" pitchFamily="34" charset="0"/>
                <a:cs typeface="Arial" panose="020B0604020202020204" pitchFamily="34" charset="0"/>
              </a:rPr>
              <a:t>- Community;</a:t>
            </a:r>
          </a:p>
          <a:p>
            <a:pPr marL="0" indent="0">
              <a:buNone/>
            </a:pPr>
            <a:r>
              <a:rPr lang="en-GB" altLang="en-US" dirty="0">
                <a:latin typeface="Arial" panose="020B0604020202020204" pitchFamily="34" charset="0"/>
                <a:cs typeface="Arial" panose="020B0604020202020204" pitchFamily="34" charset="0"/>
              </a:rPr>
              <a:t>- Setting – nursery/school;</a:t>
            </a:r>
          </a:p>
          <a:p>
            <a:pPr marL="0" indent="0">
              <a:buNone/>
            </a:pPr>
            <a:r>
              <a:rPr lang="en-GB" altLang="en-US" dirty="0">
                <a:latin typeface="Arial" panose="020B0604020202020204" pitchFamily="34" charset="0"/>
                <a:cs typeface="Arial" panose="020B0604020202020204" pitchFamily="34" charset="0"/>
              </a:rPr>
              <a:t>- Employment (later).</a:t>
            </a:r>
          </a:p>
        </p:txBody>
      </p:sp>
    </p:spTree>
    <p:extLst>
      <p:ext uri="{BB962C8B-B14F-4D97-AF65-F5344CB8AC3E}">
        <p14:creationId xmlns:p14="http://schemas.microsoft.com/office/powerpoint/2010/main" val="20511056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E38F02-AF7B-65A2-F290-C5C11C0BBA3E}"/>
              </a:ext>
            </a:extLst>
          </p:cNvPr>
          <p:cNvSpPr/>
          <p:nvPr/>
        </p:nvSpPr>
        <p:spPr>
          <a:xfrm>
            <a:off x="0"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964406" y="241534"/>
            <a:ext cx="9524082" cy="1138138"/>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Cultural benefits</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739037" y="1856935"/>
            <a:ext cx="10726682" cy="3732307"/>
          </a:xfrm>
        </p:spPr>
        <p:txBody>
          <a:bodyPr>
            <a:normAutofit/>
          </a:bodyPr>
          <a:lstStyle/>
          <a:p>
            <a:r>
              <a:rPr lang="en-GB" altLang="en-US" dirty="0">
                <a:latin typeface="Arial" panose="020B0604020202020204" pitchFamily="34" charset="0"/>
                <a:cs typeface="Arial" panose="020B0604020202020204" pitchFamily="34" charset="0"/>
              </a:rPr>
              <a:t>Multiculturalism;</a:t>
            </a:r>
          </a:p>
          <a:p>
            <a:r>
              <a:rPr lang="en-GB" altLang="en-US" dirty="0">
                <a:latin typeface="Arial" panose="020B0604020202020204" pitchFamily="34" charset="0"/>
                <a:cs typeface="Arial" panose="020B0604020202020204" pitchFamily="34" charset="0"/>
              </a:rPr>
              <a:t>Increased social competence;</a:t>
            </a:r>
          </a:p>
          <a:p>
            <a:r>
              <a:rPr lang="en-GB" altLang="en-US" dirty="0">
                <a:latin typeface="Arial" panose="020B0604020202020204" pitchFamily="34" charset="0"/>
                <a:cs typeface="Arial" panose="020B0604020202020204" pitchFamily="34" charset="0"/>
              </a:rPr>
              <a:t>Social flexibility;</a:t>
            </a:r>
          </a:p>
          <a:p>
            <a:r>
              <a:rPr lang="en-GB" altLang="en-US" dirty="0">
                <a:latin typeface="Arial" panose="020B0604020202020204" pitchFamily="34" charset="0"/>
                <a:cs typeface="Arial" panose="020B0604020202020204" pitchFamily="34" charset="0"/>
              </a:rPr>
              <a:t>More tolerance;</a:t>
            </a:r>
          </a:p>
          <a:p>
            <a:r>
              <a:rPr lang="en-GB" altLang="en-US" dirty="0">
                <a:latin typeface="Arial" panose="020B0604020202020204" pitchFamily="34" charset="0"/>
                <a:cs typeface="Arial" panose="020B0604020202020204" pitchFamily="34" charset="0"/>
              </a:rPr>
              <a:t>Less racism/prejudice.</a:t>
            </a:r>
          </a:p>
        </p:txBody>
      </p:sp>
    </p:spTree>
    <p:extLst>
      <p:ext uri="{BB962C8B-B14F-4D97-AF65-F5344CB8AC3E}">
        <p14:creationId xmlns:p14="http://schemas.microsoft.com/office/powerpoint/2010/main" val="38038414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4" y="274638"/>
            <a:ext cx="10024144" cy="850106"/>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651353" y="1519311"/>
            <a:ext cx="11264421" cy="4069931"/>
          </a:xfrm>
        </p:spPr>
        <p:txBody>
          <a:bodyPr>
            <a:normAutofit/>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Creative thinking;</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Word concepts;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Curriculum achievement; </a:t>
            </a:r>
          </a:p>
          <a:p>
            <a:r>
              <a:rPr lang="en-US" altLang="en-US" dirty="0">
                <a:latin typeface="Arial" panose="020B0604020202020204" pitchFamily="34" charset="0"/>
                <a:cs typeface="Arial" panose="020B0604020202020204" pitchFamily="34" charset="0"/>
              </a:rPr>
              <a:t>Greater adaptability, mental flexibility;</a:t>
            </a:r>
          </a:p>
          <a:p>
            <a:pPr marL="0" indent="0">
              <a:buNone/>
            </a:pPr>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4273891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4" y="274638"/>
            <a:ext cx="10024144" cy="850106"/>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363255" y="1828800"/>
            <a:ext cx="11552519" cy="3760442"/>
          </a:xfrm>
        </p:spPr>
        <p:txBody>
          <a:bodyPr>
            <a:normAutofit/>
          </a:bodyPr>
          <a:lstStyle/>
          <a:p>
            <a:r>
              <a:rPr lang="en-US" altLang="en-US" dirty="0">
                <a:latin typeface="Arial" panose="020B0604020202020204" pitchFamily="34" charset="0"/>
                <a:cs typeface="Arial" panose="020B0604020202020204" pitchFamily="34" charset="0"/>
              </a:rPr>
              <a:t>Higher abstract reasoning, independent of language;</a:t>
            </a:r>
          </a:p>
          <a:p>
            <a:r>
              <a:rPr lang="en-US" altLang="en-US" dirty="0">
                <a:latin typeface="Arial" panose="020B0604020202020204" pitchFamily="34" charset="0"/>
                <a:cs typeface="Arial" panose="020B0604020202020204" pitchFamily="34" charset="0"/>
              </a:rPr>
              <a:t>Verbal intelligence;</a:t>
            </a:r>
          </a:p>
          <a:p>
            <a:r>
              <a:rPr lang="en-US" altLang="en-US" dirty="0">
                <a:latin typeface="Arial" panose="020B0604020202020204" pitchFamily="34" charset="0"/>
                <a:ea typeface="ＭＳ Ｐゴシック" panose="020B0600070205080204" pitchFamily="34" charset="-128"/>
                <a:cs typeface="Arial" panose="020B0604020202020204" pitchFamily="34" charset="0"/>
              </a:rPr>
              <a:t>Higher communication sensitivity;</a:t>
            </a:r>
          </a:p>
          <a:p>
            <a:r>
              <a:rPr lang="en-US" altLang="en-US" dirty="0">
                <a:latin typeface="Arial" panose="020B0604020202020204" pitchFamily="34" charset="0"/>
                <a:ea typeface="ＭＳ Ｐゴシック" panose="020B0600070205080204" pitchFamily="34" charset="-128"/>
                <a:cs typeface="Arial" panose="020B0604020202020204" pitchFamily="34" charset="0"/>
              </a:rPr>
              <a:t>Greater capacity to problem solve;</a:t>
            </a:r>
          </a:p>
          <a:p>
            <a:pPr marL="0" indent="0">
              <a:buNone/>
            </a:pPr>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1923129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F6E15-F404-5DFF-5CB5-66EC34EB7E4B}"/>
              </a:ext>
            </a:extLst>
          </p:cNvPr>
          <p:cNvSpPr/>
          <p:nvPr/>
        </p:nvSpPr>
        <p:spPr>
          <a:xfrm>
            <a:off x="1"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64344" y="274638"/>
            <a:ext cx="10024144" cy="850106"/>
          </a:xfrm>
        </p:spPr>
        <p:txBody>
          <a:bodyPr>
            <a:noAutofit/>
          </a:bodyPr>
          <a:lstStyle/>
          <a:p>
            <a:pPr algn="ctr"/>
            <a:r>
              <a:rPr lang="en-GB" altLang="en-US" dirty="0">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464345" y="1778696"/>
            <a:ext cx="11451430" cy="3810546"/>
          </a:xfrm>
        </p:spPr>
        <p:txBody>
          <a:bodyPr>
            <a:normAutofit/>
          </a:bodyPr>
          <a:lstStyle/>
          <a:p>
            <a:r>
              <a:rPr lang="en-US" altLang="en-US" dirty="0">
                <a:latin typeface="Arial" panose="020B0604020202020204" pitchFamily="34" charset="0"/>
                <a:ea typeface="ＭＳ Ｐゴシック" panose="020B0600070205080204" pitchFamily="34" charset="-128"/>
                <a:cs typeface="Arial" panose="020B0604020202020204" pitchFamily="34" charset="0"/>
              </a:rPr>
              <a:t>Higher performance in spatial perception;</a:t>
            </a:r>
          </a:p>
          <a:p>
            <a:r>
              <a:rPr lang="en-US" altLang="en-US" dirty="0">
                <a:latin typeface="Arial" panose="020B0604020202020204" pitchFamily="34" charset="0"/>
                <a:ea typeface="ＭＳ Ｐゴシック" panose="020B0600070205080204" pitchFamily="34" charset="-128"/>
                <a:cs typeface="Arial" panose="020B0604020202020204" pitchFamily="34" charset="0"/>
              </a:rPr>
              <a:t>Positive consequences in the mathematical world;</a:t>
            </a:r>
          </a:p>
          <a:p>
            <a:r>
              <a:rPr lang="en-US" altLang="en-US" dirty="0">
                <a:latin typeface="Arial" panose="020B0604020202020204" pitchFamily="34" charset="0"/>
                <a:ea typeface="ＭＳ Ｐゴシック" panose="020B0600070205080204" pitchFamily="34" charset="-128"/>
                <a:cs typeface="Arial" panose="020B0604020202020204" pitchFamily="34" charset="0"/>
              </a:rPr>
              <a:t>The learning of additional languages is greatly facilitated.</a:t>
            </a:r>
          </a:p>
          <a:p>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6498736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57F295-CF29-7B7A-232D-E21014D87E37}"/>
              </a:ext>
            </a:extLst>
          </p:cNvPr>
          <p:cNvSpPr/>
          <p:nvPr/>
        </p:nvSpPr>
        <p:spPr>
          <a:xfrm>
            <a:off x="0" y="0"/>
            <a:ext cx="12192000" cy="640783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7182" y="365128"/>
            <a:ext cx="6107686" cy="856454"/>
          </a:xfrm>
        </p:spPr>
        <p:txBody>
          <a:bodyPr>
            <a:noAutofit/>
          </a:bodyPr>
          <a:lstStyle/>
          <a:p>
            <a:pPr algn="ctr"/>
            <a:r>
              <a:rPr lang="en-GB" dirty="0">
                <a:latin typeface="Arial" panose="020B0604020202020204" pitchFamily="34" charset="0"/>
                <a:cs typeface="Arial" panose="020B0604020202020204" pitchFamily="34" charset="0"/>
              </a:rPr>
              <a:t>The bilingual brain</a:t>
            </a:r>
          </a:p>
        </p:txBody>
      </p:sp>
      <p:sp>
        <p:nvSpPr>
          <p:cNvPr id="3" name="Content Placeholder 2"/>
          <p:cNvSpPr>
            <a:spLocks noGrp="1"/>
          </p:cNvSpPr>
          <p:nvPr>
            <p:ph sz="half" idx="1"/>
          </p:nvPr>
        </p:nvSpPr>
        <p:spPr>
          <a:xfrm>
            <a:off x="307182" y="1335881"/>
            <a:ext cx="6386512" cy="4213824"/>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Bilingual </a:t>
            </a:r>
            <a:r>
              <a:rPr lang="en-GB" dirty="0" err="1">
                <a:latin typeface="Arial" panose="020B0604020202020204" pitchFamily="34" charset="0"/>
                <a:cs typeface="Arial" panose="020B0604020202020204" pitchFamily="34" charset="0"/>
              </a:rPr>
              <a:t>newborns</a:t>
            </a:r>
            <a:r>
              <a:rPr lang="en-GB" dirty="0">
                <a:latin typeface="Arial" panose="020B0604020202020204" pitchFamily="34" charset="0"/>
                <a:cs typeface="Arial" panose="020B0604020202020204" pitchFamily="34" charset="0"/>
              </a:rPr>
              <a:t> can differentiate between 2 languages hours after birth;</a:t>
            </a:r>
          </a:p>
          <a:p>
            <a:r>
              <a:rPr lang="en-GB" dirty="0">
                <a:latin typeface="Arial" panose="020B0604020202020204" pitchFamily="34" charset="0"/>
                <a:cs typeface="Arial" panose="020B0604020202020204" pitchFamily="34" charset="0"/>
              </a:rPr>
              <a:t>Bilinguals keep more grey matter!</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693694" y="365125"/>
            <a:ext cx="5272087" cy="5811838"/>
          </a:xfrm>
        </p:spPr>
      </p:pic>
    </p:spTree>
    <p:extLst>
      <p:ext uri="{BB962C8B-B14F-4D97-AF65-F5344CB8AC3E}">
        <p14:creationId xmlns:p14="http://schemas.microsoft.com/office/powerpoint/2010/main" val="31575134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B2266B-FA0E-6887-51BB-E2ECACBDCE6B}"/>
              </a:ext>
            </a:extLst>
          </p:cNvPr>
          <p:cNvSpPr/>
          <p:nvPr/>
        </p:nvSpPr>
        <p:spPr>
          <a:xfrm>
            <a:off x="0" y="0"/>
            <a:ext cx="12192000" cy="597876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Auditory cortex</a:t>
            </a:r>
          </a:p>
        </p:txBody>
      </p:sp>
      <p:pic>
        <p:nvPicPr>
          <p:cNvPr id="5" name="Content Placeholder 4"/>
          <p:cNvPicPr>
            <a:picLocks noGrp="1" noChangeAspect="1"/>
          </p:cNvPicPr>
          <p:nvPr>
            <p:ph sz="half" idx="1"/>
          </p:nvPr>
        </p:nvPicPr>
        <p:blipFill>
          <a:blip r:embed="rId3"/>
          <a:stretch>
            <a:fillRect/>
          </a:stretch>
        </p:blipFill>
        <p:spPr>
          <a:xfrm>
            <a:off x="592931" y="1811932"/>
            <a:ext cx="4251629" cy="4103093"/>
          </a:xfrm>
          <a:prstGeom prst="rect">
            <a:avLst/>
          </a:prstGeom>
        </p:spPr>
      </p:pic>
      <p:sp>
        <p:nvSpPr>
          <p:cNvPr id="4" name="Content Placeholder 3"/>
          <p:cNvSpPr>
            <a:spLocks noGrp="1"/>
          </p:cNvSpPr>
          <p:nvPr>
            <p:ph sz="half" idx="2"/>
          </p:nvPr>
        </p:nvSpPr>
        <p:spPr>
          <a:xfrm>
            <a:off x="5100638" y="1690690"/>
            <a:ext cx="6807993" cy="3981448"/>
          </a:xfrm>
        </p:spPr>
        <p:txBody>
          <a:bodyPr>
            <a:normAutofit lnSpcReduction="10000"/>
          </a:bodyPr>
          <a:lstStyle/>
          <a:p>
            <a:pPr marL="0" indent="0">
              <a:buNone/>
            </a:pPr>
            <a:endParaRPr lang="cy-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Processes auditory information;</a:t>
            </a:r>
          </a:p>
          <a:p>
            <a:r>
              <a:rPr lang="en-GB" dirty="0">
                <a:latin typeface="Arial" panose="020B0604020202020204" pitchFamily="34" charset="0"/>
                <a:cs typeface="Arial" panose="020B0604020202020204" pitchFamily="34" charset="0"/>
              </a:rPr>
              <a:t>Carries messages to Wernicke’s area;</a:t>
            </a:r>
          </a:p>
          <a:p>
            <a:r>
              <a:rPr lang="en-GB" dirty="0">
                <a:latin typeface="Arial" panose="020B0604020202020204" pitchFamily="34" charset="0"/>
                <a:cs typeface="Arial" panose="020B0604020202020204" pitchFamily="34" charset="0"/>
              </a:rPr>
              <a:t>Bilingual children have enhanced phonological awareness;</a:t>
            </a:r>
          </a:p>
          <a:p>
            <a:r>
              <a:rPr lang="en-GB" dirty="0">
                <a:latin typeface="Arial" panose="020B0604020202020204" pitchFamily="34" charset="0"/>
                <a:cs typeface="Arial" panose="020B0604020202020204" pitchFamily="34" charset="0"/>
              </a:rPr>
              <a:t>Greater ability to learn new phonemes;</a:t>
            </a:r>
          </a:p>
          <a:p>
            <a:r>
              <a:rPr lang="en-GB" dirty="0">
                <a:latin typeface="Arial" panose="020B0604020202020204" pitchFamily="34" charset="0"/>
                <a:cs typeface="Arial" panose="020B0604020202020204" pitchFamily="34" charset="0"/>
              </a:rPr>
              <a:t>Maturation of auditory cortex linked to language learning.                       </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Kuipers</a:t>
            </a:r>
            <a:r>
              <a:rPr lang="en-GB" sz="1800" dirty="0">
                <a:latin typeface="Arial" panose="020B0604020202020204" pitchFamily="34" charset="0"/>
                <a:cs typeface="Arial" panose="020B0604020202020204" pitchFamily="34" charset="0"/>
              </a:rPr>
              <a:t> and Thierry, 2015)</a:t>
            </a:r>
          </a:p>
        </p:txBody>
      </p:sp>
    </p:spTree>
    <p:extLst>
      <p:ext uri="{BB962C8B-B14F-4D97-AF65-F5344CB8AC3E}">
        <p14:creationId xmlns:p14="http://schemas.microsoft.com/office/powerpoint/2010/main" val="8937501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91DE67-B55F-6BBE-632A-104D20065AED}"/>
              </a:ext>
            </a:extLst>
          </p:cNvPr>
          <p:cNvSpPr/>
          <p:nvPr/>
        </p:nvSpPr>
        <p:spPr>
          <a:xfrm>
            <a:off x="1" y="0"/>
            <a:ext cx="12192000" cy="580995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4748408" cy="849311"/>
          </a:xfrm>
        </p:spPr>
        <p:txBody>
          <a:bodyPr>
            <a:normAutofit/>
          </a:bodyPr>
          <a:lstStyle/>
          <a:p>
            <a:r>
              <a:rPr lang="en-GB" dirty="0">
                <a:latin typeface="Arial" panose="020B0604020202020204" pitchFamily="34" charset="0"/>
                <a:cs typeface="Arial" panose="020B0604020202020204" pitchFamily="34" charset="0"/>
              </a:rPr>
              <a:t>Wernicke’s area</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4406" y="1378744"/>
            <a:ext cx="6717227" cy="4300537"/>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Language production and processing;</a:t>
            </a:r>
          </a:p>
          <a:p>
            <a:r>
              <a:rPr lang="en-GB" dirty="0">
                <a:latin typeface="Arial" panose="020B0604020202020204" pitchFamily="34" charset="0"/>
                <a:cs typeface="Arial" panose="020B0604020202020204" pitchFamily="34" charset="0"/>
              </a:rPr>
              <a:t>Comprehension;</a:t>
            </a:r>
          </a:p>
          <a:p>
            <a:r>
              <a:rPr lang="en-GB" dirty="0">
                <a:latin typeface="Arial" panose="020B0604020202020204" pitchFamily="34" charset="0"/>
                <a:cs typeface="Arial" panose="020B0604020202020204" pitchFamily="34" charset="0"/>
              </a:rPr>
              <a:t>Bilinguals have increased connectivity in this area.</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Hofman</a:t>
            </a:r>
            <a:r>
              <a:rPr lang="en-GB" sz="1800" dirty="0">
                <a:latin typeface="Arial" panose="020B0604020202020204" pitchFamily="34" charset="0"/>
                <a:cs typeface="Arial" panose="020B0604020202020204" pitchFamily="34" charset="0"/>
              </a:rPr>
              <a:t>, 2020</a:t>
            </a:r>
            <a:r>
              <a:rPr lang="en-GB" sz="1800" dirty="0">
                <a:latin typeface="Arial" panose="020B0604020202020204" pitchFamily="34" charset="0"/>
              </a:rPr>
              <a:t>)</a:t>
            </a:r>
          </a:p>
        </p:txBody>
      </p:sp>
      <p:pic>
        <p:nvPicPr>
          <p:cNvPr id="5" name="Content Placeholder 4"/>
          <p:cNvPicPr>
            <a:picLocks noGrp="1" noChangeAspect="1"/>
          </p:cNvPicPr>
          <p:nvPr>
            <p:ph sz="half" idx="2"/>
          </p:nvPr>
        </p:nvPicPr>
        <p:blipFill>
          <a:blip r:embed="rId2"/>
          <a:stretch>
            <a:fillRect/>
          </a:stretch>
        </p:blipFill>
        <p:spPr>
          <a:xfrm>
            <a:off x="7038918" y="1278732"/>
            <a:ext cx="4562531" cy="3543299"/>
          </a:xfrm>
          <a:prstGeom prst="rect">
            <a:avLst/>
          </a:prstGeom>
        </p:spPr>
      </p:pic>
    </p:spTree>
    <p:extLst>
      <p:ext uri="{BB962C8B-B14F-4D97-AF65-F5344CB8AC3E}">
        <p14:creationId xmlns:p14="http://schemas.microsoft.com/office/powerpoint/2010/main" val="33818842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F337CF-151F-49C5-161D-63BA5A1931BB}"/>
              </a:ext>
            </a:extLst>
          </p:cNvPr>
          <p:cNvSpPr/>
          <p:nvPr/>
        </p:nvSpPr>
        <p:spPr>
          <a:xfrm>
            <a:off x="0" y="0"/>
            <a:ext cx="12192000" cy="570444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35744" y="228601"/>
            <a:ext cx="3764756" cy="1462090"/>
          </a:xfrm>
        </p:spPr>
        <p:txBody>
          <a:bodyPr>
            <a:normAutofit/>
          </a:bodyPr>
          <a:lstStyle/>
          <a:p>
            <a:r>
              <a:rPr lang="en-GB" dirty="0">
                <a:latin typeface="Arial" panose="020B0604020202020204" pitchFamily="34" charset="0"/>
                <a:cs typeface="Arial" panose="020B0604020202020204" pitchFamily="34" charset="0"/>
              </a:rPr>
              <a:t>Broca’s area</a:t>
            </a:r>
          </a:p>
        </p:txBody>
      </p:sp>
      <p:sp>
        <p:nvSpPr>
          <p:cNvPr id="3" name="Content Placeholder 2"/>
          <p:cNvSpPr>
            <a:spLocks noGrp="1"/>
          </p:cNvSpPr>
          <p:nvPr>
            <p:ph sz="half" idx="1"/>
          </p:nvPr>
        </p:nvSpPr>
        <p:spPr>
          <a:xfrm>
            <a:off x="235743" y="1471614"/>
            <a:ext cx="6372225" cy="4150518"/>
          </a:xfrm>
        </p:spPr>
        <p:txBody>
          <a:bodyPr>
            <a:noAutofit/>
          </a:bodyPr>
          <a:lstStyle/>
          <a:p>
            <a:pPr marL="0" indent="0">
              <a:buNone/>
            </a:pPr>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Information from Wernicke’s area travels here;</a:t>
            </a:r>
          </a:p>
          <a:p>
            <a:r>
              <a:rPr lang="en-GB" dirty="0">
                <a:latin typeface="Arial" panose="020B0604020202020204" pitchFamily="34" charset="0"/>
                <a:cs typeface="Arial" panose="020B0604020202020204" pitchFamily="34" charset="0"/>
              </a:rPr>
              <a:t>Muscles of speech;</a:t>
            </a:r>
          </a:p>
          <a:p>
            <a:r>
              <a:rPr lang="en-GB" dirty="0">
                <a:latin typeface="Arial" panose="020B0604020202020204" pitchFamily="34" charset="0"/>
                <a:cs typeface="Arial" panose="020B0604020202020204" pitchFamily="34" charset="0"/>
              </a:rPr>
              <a:t>Controls speech production; </a:t>
            </a:r>
          </a:p>
          <a:p>
            <a:r>
              <a:rPr lang="en-GB" dirty="0">
                <a:latin typeface="Arial" panose="020B0604020202020204" pitchFamily="34" charset="0"/>
                <a:cs typeface="Arial" panose="020B0604020202020204" pitchFamily="34" charset="0"/>
              </a:rPr>
              <a:t>Larger amounts of grey matter found here (than in monolinguals).            </a:t>
            </a:r>
          </a:p>
          <a:p>
            <a:pPr marL="0" indent="0" algn="r">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Hofman</a:t>
            </a:r>
            <a:r>
              <a:rPr lang="en-GB" sz="2000" dirty="0">
                <a:latin typeface="Arial" panose="020B0604020202020204" pitchFamily="34" charset="0"/>
                <a:cs typeface="Arial" panose="020B0604020202020204" pitchFamily="34" charset="0"/>
              </a:rPr>
              <a:t>, 2020)</a:t>
            </a:r>
          </a:p>
        </p:txBody>
      </p:sp>
      <p:pic>
        <p:nvPicPr>
          <p:cNvPr id="5" name="Content Placeholder 4"/>
          <p:cNvPicPr>
            <a:picLocks noGrp="1" noChangeAspect="1"/>
          </p:cNvPicPr>
          <p:nvPr>
            <p:ph sz="half" idx="2"/>
          </p:nvPr>
        </p:nvPicPr>
        <p:blipFill>
          <a:blip r:embed="rId2"/>
          <a:stretch>
            <a:fillRect/>
          </a:stretch>
        </p:blipFill>
        <p:spPr>
          <a:xfrm>
            <a:off x="6722270" y="1096671"/>
            <a:ext cx="5136356" cy="4196848"/>
          </a:xfrm>
          <a:prstGeom prst="rect">
            <a:avLst/>
          </a:prstGeom>
        </p:spPr>
      </p:pic>
    </p:spTree>
    <p:extLst>
      <p:ext uri="{BB962C8B-B14F-4D97-AF65-F5344CB8AC3E}">
        <p14:creationId xmlns:p14="http://schemas.microsoft.com/office/powerpoint/2010/main" val="18133298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F864B2D-4DB5-B1AA-3A46-6E05655C894F}"/>
              </a:ext>
            </a:extLst>
          </p:cNvPr>
          <p:cNvSpPr/>
          <p:nvPr/>
        </p:nvSpPr>
        <p:spPr>
          <a:xfrm>
            <a:off x="0" y="0"/>
            <a:ext cx="12192000" cy="66680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Motor cortex</a:t>
            </a:r>
          </a:p>
        </p:txBody>
      </p:sp>
      <p:pic>
        <p:nvPicPr>
          <p:cNvPr id="5" name="Content Placeholder 4"/>
          <p:cNvPicPr>
            <a:picLocks noGrp="1" noChangeAspect="1"/>
          </p:cNvPicPr>
          <p:nvPr>
            <p:ph sz="half" idx="1"/>
          </p:nvPr>
        </p:nvPicPr>
        <p:blipFill>
          <a:blip r:embed="rId3"/>
          <a:stretch>
            <a:fillRect/>
          </a:stretch>
        </p:blipFill>
        <p:spPr>
          <a:xfrm>
            <a:off x="371984" y="2071688"/>
            <a:ext cx="5335872" cy="4479131"/>
          </a:xfrm>
          <a:prstGeom prst="rect">
            <a:avLst/>
          </a:prstGeom>
        </p:spPr>
      </p:pic>
      <p:sp>
        <p:nvSpPr>
          <p:cNvPr id="4" name="Content Placeholder 3"/>
          <p:cNvSpPr>
            <a:spLocks noGrp="1"/>
          </p:cNvSpPr>
          <p:nvPr>
            <p:ph sz="half" idx="2"/>
          </p:nvPr>
        </p:nvSpPr>
        <p:spPr>
          <a:xfrm>
            <a:off x="5950635" y="1878904"/>
            <a:ext cx="6186596" cy="4789181"/>
          </a:xfrm>
        </p:spPr>
        <p:txBody>
          <a:bodyPr>
            <a:normAutofit/>
          </a:bodyPr>
          <a:lstStyle/>
          <a:p>
            <a:pPr marL="0" indent="0">
              <a:buNone/>
            </a:pPr>
            <a:endParaRPr lang="en-GB" sz="2600" dirty="0">
              <a:solidFill>
                <a:srgbClr val="002060"/>
              </a:solidFill>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Involved in speech production and speech perception;</a:t>
            </a:r>
          </a:p>
          <a:p>
            <a:r>
              <a:rPr lang="en-GB" sz="2600" dirty="0">
                <a:latin typeface="Arial" panose="020B0604020202020204" pitchFamily="34" charset="0"/>
                <a:cs typeface="Arial" panose="020B0604020202020204" pitchFamily="34" charset="0"/>
              </a:rPr>
              <a:t>Production of second language associated with increased activity in the motor cortex.</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Treutler</a:t>
            </a:r>
            <a:r>
              <a:rPr lang="en-GB" sz="1800" dirty="0">
                <a:latin typeface="Arial" panose="020B0604020202020204" pitchFamily="34" charset="0"/>
                <a:cs typeface="Arial" panose="020B0604020202020204" pitchFamily="34" charset="0"/>
              </a:rPr>
              <a:t> and Soros, 2021)</a:t>
            </a:r>
          </a:p>
        </p:txBody>
      </p:sp>
    </p:spTree>
    <p:extLst>
      <p:ext uri="{BB962C8B-B14F-4D97-AF65-F5344CB8AC3E}">
        <p14:creationId xmlns:p14="http://schemas.microsoft.com/office/powerpoint/2010/main" val="6368244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1A1759-96C8-70F7-0836-DD171FEC452D}"/>
              </a:ext>
            </a:extLst>
          </p:cNvPr>
          <p:cNvSpPr/>
          <p:nvPr/>
        </p:nvSpPr>
        <p:spPr>
          <a:xfrm>
            <a:off x="0" y="0"/>
            <a:ext cx="12192000" cy="602800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5969794" cy="1325563"/>
          </a:xfrm>
        </p:spPr>
        <p:txBody>
          <a:bodyPr>
            <a:normAutofit/>
          </a:bodyPr>
          <a:lstStyle/>
          <a:p>
            <a:r>
              <a:rPr lang="en-GB" sz="3600" dirty="0">
                <a:latin typeface="Arial" panose="020B0604020202020204" pitchFamily="34" charset="0"/>
                <a:cs typeface="Arial" panose="020B0604020202020204" pitchFamily="34" charset="0"/>
              </a:rPr>
              <a:t>Professor </a:t>
            </a:r>
            <a:r>
              <a:rPr lang="en-GB" sz="3600" dirty="0" err="1">
                <a:latin typeface="Arial" panose="020B0604020202020204" pitchFamily="34" charset="0"/>
                <a:cs typeface="Arial" panose="020B0604020202020204" pitchFamily="34" charset="0"/>
              </a:rPr>
              <a:t>Enlli</a:t>
            </a:r>
            <a:r>
              <a:rPr lang="en-GB" sz="3600" dirty="0">
                <a:latin typeface="Arial" panose="020B0604020202020204" pitchFamily="34" charset="0"/>
                <a:cs typeface="Arial" panose="020B0604020202020204" pitchFamily="34" charset="0"/>
              </a:rPr>
              <a:t> Thomas</a:t>
            </a:r>
          </a:p>
        </p:txBody>
      </p:sp>
      <p:sp>
        <p:nvSpPr>
          <p:cNvPr id="3" name="Content Placeholder 2"/>
          <p:cNvSpPr>
            <a:spLocks noGrp="1"/>
          </p:cNvSpPr>
          <p:nvPr>
            <p:ph sz="half" idx="1"/>
          </p:nvPr>
        </p:nvSpPr>
        <p:spPr>
          <a:xfrm>
            <a:off x="371475" y="1825625"/>
            <a:ext cx="5648325" cy="4351338"/>
          </a:xfrm>
        </p:spPr>
        <p:txBody>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Bangor University;</a:t>
            </a:r>
          </a:p>
          <a:p>
            <a:r>
              <a:rPr lang="en-GB" dirty="0">
                <a:latin typeface="Arial" panose="020B0604020202020204" pitchFamily="34" charset="0"/>
                <a:cs typeface="Arial" panose="020B0604020202020204" pitchFamily="34" charset="0"/>
              </a:rPr>
              <a:t>Professor in Education;</a:t>
            </a:r>
          </a:p>
          <a:p>
            <a:r>
              <a:rPr lang="en-GB" dirty="0">
                <a:latin typeface="Arial" panose="020B0604020202020204" pitchFamily="34" charset="0"/>
                <a:cs typeface="Arial" panose="020B0604020202020204" pitchFamily="34" charset="0"/>
              </a:rPr>
              <a:t>Researcher.</a:t>
            </a:r>
          </a:p>
        </p:txBody>
      </p:sp>
      <p:pic>
        <p:nvPicPr>
          <p:cNvPr id="5" name="Content Placeholder 4"/>
          <p:cNvPicPr>
            <a:picLocks noGrp="1" noChangeAspect="1"/>
          </p:cNvPicPr>
          <p:nvPr>
            <p:ph sz="half" idx="2"/>
          </p:nvPr>
        </p:nvPicPr>
        <p:blipFill>
          <a:blip r:embed="rId3"/>
          <a:stretch>
            <a:fillRect/>
          </a:stretch>
        </p:blipFill>
        <p:spPr>
          <a:xfrm>
            <a:off x="6807994" y="1074639"/>
            <a:ext cx="4786312" cy="4447480"/>
          </a:xfrm>
          <a:prstGeom prst="rect">
            <a:avLst/>
          </a:prstGeom>
        </p:spPr>
      </p:pic>
    </p:spTree>
    <p:extLst>
      <p:ext uri="{BB962C8B-B14F-4D97-AF65-F5344CB8AC3E}">
        <p14:creationId xmlns:p14="http://schemas.microsoft.com/office/powerpoint/2010/main" val="2366875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C99C90-C6BA-5B37-9A1E-0B6F2C414175}"/>
              </a:ext>
            </a:extLst>
          </p:cNvPr>
          <p:cNvSpPr/>
          <p:nvPr/>
        </p:nvSpPr>
        <p:spPr>
          <a:xfrm>
            <a:off x="0" y="0"/>
            <a:ext cx="12192000" cy="59154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8619" y="365128"/>
            <a:ext cx="10975181" cy="642142"/>
          </a:xfrm>
        </p:spPr>
        <p:txBody>
          <a:bodyPr>
            <a:noAutofit/>
          </a:bodyPr>
          <a:lstStyle/>
          <a:p>
            <a:pPr algn="ctr"/>
            <a:r>
              <a:rPr lang="en-GB" dirty="0">
                <a:latin typeface="Arial" panose="020B0604020202020204" pitchFamily="34" charset="0"/>
                <a:cs typeface="Arial" panose="020B0604020202020204" pitchFamily="34" charset="0"/>
              </a:rPr>
              <a:t>Psychology of bilingualism</a:t>
            </a:r>
          </a:p>
        </p:txBody>
      </p:sp>
      <p:sp>
        <p:nvSpPr>
          <p:cNvPr id="4" name="Content Placeholder 3"/>
          <p:cNvSpPr>
            <a:spLocks noGrp="1"/>
          </p:cNvSpPr>
          <p:nvPr>
            <p:ph sz="half" idx="2"/>
          </p:nvPr>
        </p:nvSpPr>
        <p:spPr>
          <a:xfrm>
            <a:off x="378619" y="1944547"/>
            <a:ext cx="11372849" cy="3756166"/>
          </a:xfrm>
        </p:spPr>
        <p:txBody>
          <a:bodyPr>
            <a:normAutofit fontScale="92500" lnSpcReduction="10000"/>
          </a:bodyPr>
          <a:lstStyle/>
          <a:p>
            <a:r>
              <a:rPr lang="en-GB" dirty="0">
                <a:latin typeface="Arial" panose="020B0604020202020204" pitchFamily="34" charset="0"/>
                <a:cs typeface="Arial" panose="020B0604020202020204" pitchFamily="34" charset="0"/>
              </a:rPr>
              <a:t>Bilingual children are not exposed to both languages in all contexts;</a:t>
            </a:r>
          </a:p>
          <a:p>
            <a:r>
              <a:rPr lang="en-GB" dirty="0">
                <a:latin typeface="Arial" panose="020B0604020202020204" pitchFamily="34" charset="0"/>
                <a:cs typeface="Arial" panose="020B0604020202020204" pitchFamily="34" charset="0"/>
              </a:rPr>
              <a:t>Children have to ‘juggle’ two ‘competing’ languages;</a:t>
            </a:r>
          </a:p>
          <a:p>
            <a:r>
              <a:rPr lang="en-GB" dirty="0">
                <a:latin typeface="Arial" panose="020B0604020202020204" pitchFamily="34" charset="0"/>
                <a:cs typeface="Arial" panose="020B0604020202020204" pitchFamily="34" charset="0"/>
              </a:rPr>
              <a:t>While using one language, they have to ignore the other;</a:t>
            </a:r>
          </a:p>
          <a:p>
            <a:r>
              <a:rPr lang="en-GB" dirty="0">
                <a:latin typeface="Arial" panose="020B0604020202020204" pitchFamily="34" charset="0"/>
                <a:cs typeface="Arial" panose="020B0604020202020204" pitchFamily="34" charset="0"/>
              </a:rPr>
              <a:t>Often have to move from one language to another – the brain is working very hard!</a:t>
            </a:r>
          </a:p>
          <a:p>
            <a:r>
              <a:rPr lang="en-GB" dirty="0">
                <a:latin typeface="Arial" panose="020B0604020202020204" pitchFamily="34" charset="0"/>
                <a:cs typeface="Arial" panose="020B0604020202020204" pitchFamily="34" charset="0"/>
              </a:rPr>
              <a:t>Practitioners must consider the uniqueness of each child’s experiences with language.</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(Thomas, 2018)</a:t>
            </a:r>
          </a:p>
        </p:txBody>
      </p:sp>
    </p:spTree>
    <p:extLst>
      <p:ext uri="{BB962C8B-B14F-4D97-AF65-F5344CB8AC3E}">
        <p14:creationId xmlns:p14="http://schemas.microsoft.com/office/powerpoint/2010/main" val="38968974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11248A8-CFFE-940A-9CA6-374E0F5AB80B}"/>
              </a:ext>
            </a:extLst>
          </p:cNvPr>
          <p:cNvSpPr/>
          <p:nvPr/>
        </p:nvSpPr>
        <p:spPr>
          <a:xfrm>
            <a:off x="0" y="0"/>
            <a:ext cx="12192000" cy="644300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Diagram 6"/>
          <p:cNvGraphicFramePr/>
          <p:nvPr>
            <p:extLst>
              <p:ext uri="{D42A27DB-BD31-4B8C-83A1-F6EECF244321}">
                <p14:modId xmlns:p14="http://schemas.microsoft.com/office/powerpoint/2010/main" val="148211538"/>
              </p:ext>
            </p:extLst>
          </p:nvPr>
        </p:nvGraphicFramePr>
        <p:xfrm>
          <a:off x="235743" y="307182"/>
          <a:ext cx="11787187" cy="5831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9572624" y="4936331"/>
            <a:ext cx="2093119" cy="369332"/>
          </a:xfrm>
          <a:prstGeom prst="rect">
            <a:avLst/>
          </a:prstGeom>
          <a:noFill/>
        </p:spPr>
        <p:txBody>
          <a:bodyPr wrap="square" rtlCol="0">
            <a:spAutoFit/>
          </a:bodyPr>
          <a:lstStyle/>
          <a:p>
            <a:r>
              <a:rPr lang="en-GB" dirty="0"/>
              <a:t>(Thomas, 2018)</a:t>
            </a:r>
          </a:p>
        </p:txBody>
      </p:sp>
    </p:spTree>
    <p:extLst>
      <p:ext uri="{BB962C8B-B14F-4D97-AF65-F5344CB8AC3E}">
        <p14:creationId xmlns:p14="http://schemas.microsoft.com/office/powerpoint/2010/main" val="22233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12F88B-FDF4-7C10-D918-B905D61B4378}"/>
              </a:ext>
            </a:extLst>
          </p:cNvPr>
          <p:cNvSpPr/>
          <p:nvPr/>
        </p:nvSpPr>
        <p:spPr>
          <a:xfrm>
            <a:off x="0" y="0"/>
            <a:ext cx="12192000" cy="66821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35781" y="365128"/>
            <a:ext cx="10818019" cy="799304"/>
          </a:xfrm>
        </p:spPr>
        <p:txBody>
          <a:bodyPr>
            <a:noAutofit/>
          </a:bodyPr>
          <a:lstStyle/>
          <a:p>
            <a:pPr algn="ctr"/>
            <a:r>
              <a:rPr lang="en-GB" dirty="0">
                <a:latin typeface="Arial" panose="020B0604020202020204" pitchFamily="34" charset="0"/>
                <a:cs typeface="Arial" panose="020B0604020202020204" pitchFamily="34" charset="0"/>
              </a:rPr>
              <a:t>The Stroop Test</a:t>
            </a:r>
          </a:p>
        </p:txBody>
      </p:sp>
      <p:pic>
        <p:nvPicPr>
          <p:cNvPr id="5" name="gjesfzWozo4"/>
          <p:cNvPicPr>
            <a:picLocks noGrp="1" noRot="1" noChangeAspect="1"/>
          </p:cNvPicPr>
          <p:nvPr>
            <p:ph sz="half" idx="2"/>
            <a:videoFile r:link="rId1"/>
          </p:nvPr>
        </p:nvPicPr>
        <p:blipFill>
          <a:blip r:embed="rId4"/>
          <a:stretch>
            <a:fillRect/>
          </a:stretch>
        </p:blipFill>
        <p:spPr>
          <a:xfrm>
            <a:off x="364331" y="1428750"/>
            <a:ext cx="11501438" cy="4986338"/>
          </a:xfrm>
          <a:prstGeom prst="rect">
            <a:avLst/>
          </a:prstGeom>
        </p:spPr>
      </p:pic>
    </p:spTree>
    <p:extLst>
      <p:ext uri="{BB962C8B-B14F-4D97-AF65-F5344CB8AC3E}">
        <p14:creationId xmlns:p14="http://schemas.microsoft.com/office/powerpoint/2010/main" val="27614534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C051F5F-44A3-9719-E7F5-5CA67FFC8CA0}"/>
              </a:ext>
            </a:extLst>
          </p:cNvPr>
          <p:cNvSpPr/>
          <p:nvPr/>
        </p:nvSpPr>
        <p:spPr>
          <a:xfrm>
            <a:off x="1" y="0"/>
            <a:ext cx="12192000" cy="585919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Dr Ellen Bialystok</a:t>
            </a:r>
          </a:p>
        </p:txBody>
      </p:sp>
      <p:sp>
        <p:nvSpPr>
          <p:cNvPr id="4" name="Content Placeholder 3"/>
          <p:cNvSpPr>
            <a:spLocks noGrp="1"/>
          </p:cNvSpPr>
          <p:nvPr>
            <p:ph sz="half" idx="2"/>
          </p:nvPr>
        </p:nvSpPr>
        <p:spPr>
          <a:xfrm>
            <a:off x="5122069" y="1215341"/>
            <a:ext cx="6231731" cy="4961621"/>
          </a:xfrm>
        </p:spPr>
        <p:txBody>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Canadian psychologist and researcher;</a:t>
            </a:r>
          </a:p>
          <a:p>
            <a:r>
              <a:rPr lang="en-GB" dirty="0">
                <a:latin typeface="Arial" panose="020B0604020202020204" pitchFamily="34" charset="0"/>
                <a:cs typeface="Arial" panose="020B0604020202020204" pitchFamily="34" charset="0"/>
              </a:rPr>
              <a:t>Research includes examining the effect of bilingualism on cognitive processes.</a:t>
            </a:r>
          </a:p>
        </p:txBody>
      </p:sp>
      <p:pic>
        <p:nvPicPr>
          <p:cNvPr id="1026" name="Picture 2" descr="&quot; &quot;"/>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200" y="1609121"/>
            <a:ext cx="4019550" cy="3711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3242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4DB7861-1386-4588-46D1-9DEC90509C54}"/>
              </a:ext>
            </a:extLst>
          </p:cNvPr>
          <p:cNvSpPr/>
          <p:nvPr/>
        </p:nvSpPr>
        <p:spPr>
          <a:xfrm>
            <a:off x="0" y="0"/>
            <a:ext cx="12192000" cy="583105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642938" y="274637"/>
            <a:ext cx="9567862" cy="1138140"/>
          </a:xfrm>
        </p:spPr>
        <p:txBody>
          <a:bodyPr>
            <a:normAutofit fontScale="90000"/>
          </a:bodyPr>
          <a:lstStyle/>
          <a:p>
            <a:br>
              <a:rPr lang="en-GB" sz="3200" dirty="0">
                <a:latin typeface="Arial" panose="020B0604020202020204" pitchFamily="34" charset="0"/>
              </a:rPr>
            </a:br>
            <a:r>
              <a:rPr lang="cy-GB" sz="4900" dirty="0" err="1">
                <a:latin typeface="Arial" panose="020B0604020202020204" pitchFamily="34" charset="0"/>
                <a:cs typeface="Arial" panose="020B0604020202020204" pitchFamily="34" charset="0"/>
              </a:rPr>
              <a:t>Metalinguistic</a:t>
            </a:r>
            <a:r>
              <a:rPr lang="cy-GB" sz="4900" dirty="0">
                <a:latin typeface="Arial" panose="020B0604020202020204" pitchFamily="34" charset="0"/>
                <a:cs typeface="Arial" panose="020B0604020202020204" pitchFamily="34" charset="0"/>
              </a:rPr>
              <a:t> knowledge</a:t>
            </a:r>
            <a:br>
              <a:rPr lang="cy-GB" sz="3200" dirty="0">
                <a:latin typeface="Arial" panose="020B0604020202020204" pitchFamily="34" charset="0"/>
              </a:rPr>
            </a:br>
            <a:endParaRPr lang="en-GB" altLang="cy-GB" sz="3200" dirty="0">
              <a:latin typeface="Arial" panose="020B0604020202020204" pitchFamily="34" charset="0"/>
            </a:endParaRPr>
          </a:p>
        </p:txBody>
      </p:sp>
      <p:sp>
        <p:nvSpPr>
          <p:cNvPr id="5" name="Content Placeholder 4"/>
          <p:cNvSpPr>
            <a:spLocks noGrp="1"/>
          </p:cNvSpPr>
          <p:nvPr>
            <p:ph sz="half" idx="1"/>
          </p:nvPr>
        </p:nvSpPr>
        <p:spPr>
          <a:xfrm>
            <a:off x="133643" y="1561110"/>
            <a:ext cx="6028006" cy="4028132"/>
          </a:xfrm>
        </p:spPr>
        <p:txBody>
          <a:bodyPr>
            <a:normAutofit/>
          </a:bodyPr>
          <a:lstStyle/>
          <a:p>
            <a:pPr marL="0" indent="0" eaLnBrk="0" fontAlgn="base" hangingPunct="0">
              <a:spcAft>
                <a:spcPct val="0"/>
              </a:spcAft>
              <a:buNone/>
            </a:pPr>
            <a:endParaRPr lang="cy-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ability to understand the structure of language as well as the meaning;</a:t>
            </a:r>
          </a:p>
          <a:p>
            <a:r>
              <a:rPr lang="en-GB" dirty="0">
                <a:latin typeface="Arial" panose="020B0604020202020204" pitchFamily="34" charset="0"/>
                <a:cs typeface="Arial" panose="020B0604020202020204" pitchFamily="34" charset="0"/>
              </a:rPr>
              <a:t>A key factor in the development of reading in young children.</a:t>
            </a:r>
          </a:p>
          <a:p>
            <a:pPr eaLnBrk="0" fontAlgn="base" hangingPunct="0">
              <a:spcAft>
                <a:spcPct val="0"/>
              </a:spcAft>
            </a:pPr>
            <a:endParaRPr lang="cy-GB" dirty="0">
              <a:latin typeface="Arial" panose="020B0604020202020204" pitchFamily="34" charset="0"/>
            </a:endParaRPr>
          </a:p>
        </p:txBody>
      </p:sp>
      <p:sp>
        <p:nvSpPr>
          <p:cNvPr id="2" name="Content Placeholder 1"/>
          <p:cNvSpPr>
            <a:spLocks noGrp="1"/>
          </p:cNvSpPr>
          <p:nvPr>
            <p:ph sz="half" idx="2"/>
          </p:nvPr>
        </p:nvSpPr>
        <p:spPr>
          <a:xfrm>
            <a:off x="5972175" y="1412777"/>
            <a:ext cx="5536405" cy="4176465"/>
          </a:xfrm>
        </p:spPr>
        <p:txBody>
          <a:bodyPr>
            <a:normAutofit/>
          </a:bodyPr>
          <a:lstStyle/>
          <a:p>
            <a:pPr marL="0" indent="0">
              <a:buNone/>
            </a:pPr>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p:txBody>
      </p:sp>
      <p:pic>
        <p:nvPicPr>
          <p:cNvPr id="3" name="6sDYx77hCmI"/>
          <p:cNvPicPr>
            <a:picLocks noRot="1" noChangeAspect="1"/>
          </p:cNvPicPr>
          <p:nvPr>
            <a:videoFile r:link="rId1"/>
          </p:nvPr>
        </p:nvPicPr>
        <p:blipFill>
          <a:blip r:embed="rId4"/>
          <a:stretch>
            <a:fillRect/>
          </a:stretch>
        </p:blipFill>
        <p:spPr>
          <a:xfrm>
            <a:off x="6229350" y="1687414"/>
            <a:ext cx="5443437" cy="3901828"/>
          </a:xfrm>
          <a:prstGeom prst="rect">
            <a:avLst/>
          </a:prstGeom>
        </p:spPr>
      </p:pic>
    </p:spTree>
    <p:extLst>
      <p:ext uri="{BB962C8B-B14F-4D97-AF65-F5344CB8AC3E}">
        <p14:creationId xmlns:p14="http://schemas.microsoft.com/office/powerpoint/2010/main" val="2044468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F17A3D0-9D0B-BAF5-EE13-5BD20C2BAF51}"/>
              </a:ext>
            </a:extLst>
          </p:cNvPr>
          <p:cNvSpPr/>
          <p:nvPr/>
        </p:nvSpPr>
        <p:spPr>
          <a:xfrm>
            <a:off x="0" y="21103"/>
            <a:ext cx="12192000" cy="5732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0888250" cy="884938"/>
          </a:xfrm>
        </p:spPr>
        <p:txBody>
          <a:bodyPr>
            <a:noAutofit/>
          </a:bodyPr>
          <a:lstStyle/>
          <a:p>
            <a:pPr algn="ctr"/>
            <a:r>
              <a:rPr lang="en-GB" dirty="0">
                <a:latin typeface="Arial" panose="020B0604020202020204" pitchFamily="34" charset="0"/>
                <a:cs typeface="Arial" panose="020B0604020202020204" pitchFamily="34" charset="0"/>
              </a:rPr>
              <a:t>Guilford (1967)</a:t>
            </a:r>
          </a:p>
        </p:txBody>
      </p:sp>
      <p:sp>
        <p:nvSpPr>
          <p:cNvPr id="4" name="Content Placeholder 3"/>
          <p:cNvSpPr>
            <a:spLocks noGrp="1"/>
          </p:cNvSpPr>
          <p:nvPr>
            <p:ph sz="half" idx="2"/>
          </p:nvPr>
        </p:nvSpPr>
        <p:spPr>
          <a:xfrm>
            <a:off x="292894" y="1250067"/>
            <a:ext cx="11756352" cy="4271058"/>
          </a:xfrm>
        </p:spPr>
        <p:txBody>
          <a:bodyPr>
            <a:noAutofit/>
          </a:bodyPr>
          <a:lstStyle/>
          <a:p>
            <a:pPr marL="0" indent="0">
              <a:buNone/>
            </a:pPr>
            <a:r>
              <a:rPr lang="en-GB" dirty="0">
                <a:latin typeface="Arial" panose="020B0604020202020204" pitchFamily="34" charset="0"/>
                <a:cs typeface="Arial" panose="020B0604020202020204" pitchFamily="34" charset="0"/>
              </a:rPr>
              <a:t>Associated the properties of divergent thinking with four main characteristics: </a:t>
            </a:r>
          </a:p>
          <a:p>
            <a:r>
              <a:rPr lang="en-GB" b="1" dirty="0">
                <a:latin typeface="Arial" panose="020B0604020202020204" pitchFamily="34" charset="0"/>
                <a:cs typeface="Arial" panose="020B0604020202020204" pitchFamily="34" charset="0"/>
              </a:rPr>
              <a:t>Fluency</a:t>
            </a:r>
            <a:r>
              <a:rPr lang="en-GB" dirty="0">
                <a:latin typeface="Arial" panose="020B0604020202020204" pitchFamily="34" charset="0"/>
                <a:cs typeface="Arial" panose="020B0604020202020204" pitchFamily="34" charset="0"/>
              </a:rPr>
              <a:t> - ability to rapidly produce a large number of ideas or solutions to a problem;</a:t>
            </a:r>
          </a:p>
          <a:p>
            <a:r>
              <a:rPr lang="en-GB" b="1" dirty="0">
                <a:latin typeface="Arial" panose="020B0604020202020204" pitchFamily="34" charset="0"/>
                <a:cs typeface="Arial" panose="020B0604020202020204" pitchFamily="34" charset="0"/>
              </a:rPr>
              <a:t>Flexibility</a:t>
            </a:r>
            <a:r>
              <a:rPr lang="en-GB" dirty="0">
                <a:latin typeface="Arial" panose="020B0604020202020204" pitchFamily="34" charset="0"/>
                <a:cs typeface="Arial" panose="020B0604020202020204" pitchFamily="34" charset="0"/>
              </a:rPr>
              <a:t> - the capacity to consider a variety of approaches to a problem simultaneously;</a:t>
            </a:r>
          </a:p>
          <a:p>
            <a:r>
              <a:rPr lang="en-GB" b="1" dirty="0">
                <a:latin typeface="Arial" panose="020B0604020202020204" pitchFamily="34" charset="0"/>
                <a:cs typeface="Arial" panose="020B0604020202020204" pitchFamily="34" charset="0"/>
              </a:rPr>
              <a:t>Elaboration</a:t>
            </a:r>
            <a:r>
              <a:rPr lang="en-GB" dirty="0">
                <a:latin typeface="Arial" panose="020B0604020202020204" pitchFamily="34" charset="0"/>
                <a:cs typeface="Arial" panose="020B0604020202020204" pitchFamily="34" charset="0"/>
              </a:rPr>
              <a:t> - the ability to think through the details of an idea and carry it out;</a:t>
            </a:r>
          </a:p>
          <a:p>
            <a:r>
              <a:rPr lang="en-GB" b="1" dirty="0">
                <a:latin typeface="Arial" panose="020B0604020202020204" pitchFamily="34" charset="0"/>
                <a:cs typeface="Arial" panose="020B0604020202020204" pitchFamily="34" charset="0"/>
              </a:rPr>
              <a:t>Originality</a:t>
            </a:r>
            <a:r>
              <a:rPr lang="en-GB" dirty="0">
                <a:latin typeface="Arial" panose="020B0604020202020204" pitchFamily="34" charset="0"/>
                <a:cs typeface="Arial" panose="020B0604020202020204" pitchFamily="34" charset="0"/>
              </a:rPr>
              <a:t> - the tendency to produce ideas different from those of most other people.</a:t>
            </a:r>
          </a:p>
        </p:txBody>
      </p:sp>
    </p:spTree>
    <p:extLst>
      <p:ext uri="{BB962C8B-B14F-4D97-AF65-F5344CB8AC3E}">
        <p14:creationId xmlns:p14="http://schemas.microsoft.com/office/powerpoint/2010/main" val="10593117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226A63C-47FF-F2C6-1FB7-8E3DDDAD3609}"/>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458691" cy="813591"/>
          </a:xfrm>
        </p:spPr>
        <p:txBody>
          <a:bodyPr>
            <a:noAutofit/>
          </a:bodyPr>
          <a:lstStyle/>
          <a:p>
            <a:pPr algn="ctr"/>
            <a:r>
              <a:rPr lang="en-GB" dirty="0">
                <a:latin typeface="Arial" panose="020B0604020202020204" pitchFamily="34" charset="0"/>
                <a:cs typeface="Arial" panose="020B0604020202020204" pitchFamily="34" charset="0"/>
              </a:rPr>
              <a:t>Divergent thinking and play</a:t>
            </a:r>
          </a:p>
        </p:txBody>
      </p:sp>
      <p:sp>
        <p:nvSpPr>
          <p:cNvPr id="4" name="Content Placeholder 3"/>
          <p:cNvSpPr>
            <a:spLocks noGrp="1"/>
          </p:cNvSpPr>
          <p:nvPr>
            <p:ph sz="half" idx="2"/>
          </p:nvPr>
        </p:nvSpPr>
        <p:spPr>
          <a:xfrm>
            <a:off x="555585" y="1737360"/>
            <a:ext cx="11453061" cy="4439603"/>
          </a:xfrm>
        </p:spPr>
        <p:txBody>
          <a:bodyPr/>
          <a:lstStyle/>
          <a:p>
            <a:r>
              <a:rPr lang="en-GB" dirty="0">
                <a:latin typeface="Arial" panose="020B0604020202020204" pitchFamily="34" charset="0"/>
                <a:cs typeface="Arial" panose="020B0604020202020204" pitchFamily="34" charset="0"/>
              </a:rPr>
              <a:t>Play facilitates the development of divergent thinking skills;</a:t>
            </a:r>
          </a:p>
          <a:p>
            <a:r>
              <a:rPr lang="en-GB" dirty="0">
                <a:latin typeface="Arial" panose="020B0604020202020204" pitchFamily="34" charset="0"/>
                <a:cs typeface="Arial" panose="020B0604020202020204" pitchFamily="34" charset="0"/>
              </a:rPr>
              <a:t>Cognitive processes in play include divergent thinking;</a:t>
            </a:r>
          </a:p>
          <a:p>
            <a:r>
              <a:rPr lang="en-GB" dirty="0">
                <a:latin typeface="Arial" panose="020B0604020202020204" pitchFamily="34" charset="0"/>
                <a:cs typeface="Arial" panose="020B0604020202020204" pitchFamily="34" charset="0"/>
              </a:rPr>
              <a:t>Children who exhibit more imagination in pretend play tend to be better divergent thinkers.</a:t>
            </a:r>
          </a:p>
          <a:p>
            <a:pPr marL="0" indent="0" algn="r">
              <a:buNone/>
            </a:pPr>
            <a:r>
              <a:rPr lang="en-GB" sz="1800" dirty="0">
                <a:latin typeface="Arial" panose="020B0604020202020204" pitchFamily="34" charset="0"/>
                <a:cs typeface="Arial" panose="020B0604020202020204" pitchFamily="34" charset="0"/>
              </a:rPr>
              <a:t>(Hoffman and Russ, 2012)</a:t>
            </a:r>
          </a:p>
        </p:txBody>
      </p:sp>
    </p:spTree>
    <p:extLst>
      <p:ext uri="{BB962C8B-B14F-4D97-AF65-F5344CB8AC3E}">
        <p14:creationId xmlns:p14="http://schemas.microsoft.com/office/powerpoint/2010/main" val="20228706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A826FA5-4EED-2D00-E2C4-E0BCF47CDCF8}"/>
              </a:ext>
            </a:extLst>
          </p:cNvPr>
          <p:cNvSpPr/>
          <p:nvPr/>
        </p:nvSpPr>
        <p:spPr>
          <a:xfrm>
            <a:off x="0" y="0"/>
            <a:ext cx="12192000" cy="66962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64344" y="365128"/>
            <a:ext cx="10878846" cy="992186"/>
          </a:xfrm>
        </p:spPr>
        <p:txBody>
          <a:bodyPr>
            <a:normAutofit/>
          </a:bodyPr>
          <a:lstStyle/>
          <a:p>
            <a:pPr algn="ctr"/>
            <a:r>
              <a:rPr lang="en-GB" dirty="0">
                <a:latin typeface="Arial" panose="020B0604020202020204" pitchFamily="34" charset="0"/>
                <a:cs typeface="Arial" panose="020B0604020202020204" pitchFamily="34" charset="0"/>
              </a:rPr>
              <a:t>Where is the divergent thinking?</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00050" y="1471613"/>
            <a:ext cx="11301413" cy="5143500"/>
          </a:xfrm>
        </p:spPr>
      </p:pic>
    </p:spTree>
    <p:extLst>
      <p:ext uri="{BB962C8B-B14F-4D97-AF65-F5344CB8AC3E}">
        <p14:creationId xmlns:p14="http://schemas.microsoft.com/office/powerpoint/2010/main" val="15187080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5C8C3E0-0E83-D054-2F62-A77511B288FF}"/>
              </a:ext>
            </a:extLst>
          </p:cNvPr>
          <p:cNvSpPr/>
          <p:nvPr/>
        </p:nvSpPr>
        <p:spPr>
          <a:xfrm>
            <a:off x="0" y="0"/>
            <a:ext cx="12192000" cy="580292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777873"/>
          </a:xfrm>
        </p:spPr>
        <p:txBody>
          <a:bodyPr/>
          <a:lstStyle/>
          <a:p>
            <a:r>
              <a:rPr lang="en-GB" dirty="0">
                <a:latin typeface="Arial" panose="020B0604020202020204" pitchFamily="34" charset="0"/>
                <a:cs typeface="Arial" panose="020B0604020202020204" pitchFamily="34" charset="0"/>
              </a:rPr>
              <a:t>Ken Robinson</a:t>
            </a:r>
          </a:p>
        </p:txBody>
      </p:sp>
      <p:pic>
        <p:nvPicPr>
          <p:cNvPr id="5" name="rS0kXEz3Vq8"/>
          <p:cNvPicPr>
            <a:picLocks noGrp="1" noRot="1" noChangeAspect="1"/>
          </p:cNvPicPr>
          <p:nvPr>
            <p:ph sz="half" idx="2"/>
            <a:videoFile r:link="rId1"/>
          </p:nvPr>
        </p:nvPicPr>
        <p:blipFill>
          <a:blip r:embed="rId4"/>
          <a:stretch>
            <a:fillRect/>
          </a:stretch>
        </p:blipFill>
        <p:spPr>
          <a:xfrm>
            <a:off x="838200" y="1543397"/>
            <a:ext cx="10391775" cy="3714403"/>
          </a:xfrm>
          <a:prstGeom prst="rect">
            <a:avLst/>
          </a:prstGeom>
        </p:spPr>
      </p:pic>
    </p:spTree>
    <p:extLst>
      <p:ext uri="{BB962C8B-B14F-4D97-AF65-F5344CB8AC3E}">
        <p14:creationId xmlns:p14="http://schemas.microsoft.com/office/powerpoint/2010/main" val="26293554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926353-54C0-3467-5824-3B2C490749DA}"/>
              </a:ext>
            </a:extLst>
          </p:cNvPr>
          <p:cNvSpPr/>
          <p:nvPr/>
        </p:nvSpPr>
        <p:spPr>
          <a:xfrm>
            <a:off x="0" y="0"/>
            <a:ext cx="12192000" cy="57607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Divergent thinking</a:t>
            </a:r>
          </a:p>
        </p:txBody>
      </p:sp>
      <p:sp>
        <p:nvSpPr>
          <p:cNvPr id="4" name="Content Placeholder 3"/>
          <p:cNvSpPr>
            <a:spLocks noGrp="1"/>
          </p:cNvSpPr>
          <p:nvPr>
            <p:ph sz="half" idx="2"/>
          </p:nvPr>
        </p:nvSpPr>
        <p:spPr>
          <a:xfrm>
            <a:off x="636608" y="1825625"/>
            <a:ext cx="10717192" cy="4351338"/>
          </a:xfrm>
        </p:spPr>
        <p:txBody>
          <a:bodyPr>
            <a:normAutofit/>
          </a:bodyPr>
          <a:lstStyle/>
          <a:p>
            <a:r>
              <a:rPr lang="en-GB" dirty="0">
                <a:latin typeface="Arial" panose="020B0604020202020204" pitchFamily="34" charset="0"/>
                <a:cs typeface="Arial" panose="020B0604020202020204" pitchFamily="34" charset="0"/>
              </a:rPr>
              <a:t>What do you think?</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Have you seen divergent thinking at work/on placement?</a:t>
            </a:r>
          </a:p>
        </p:txBody>
      </p:sp>
    </p:spTree>
    <p:extLst>
      <p:ext uri="{BB962C8B-B14F-4D97-AF65-F5344CB8AC3E}">
        <p14:creationId xmlns:p14="http://schemas.microsoft.com/office/powerpoint/2010/main" val="18466551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3B7EAB3-8F35-36F4-C18A-20F963AD49DA}"/>
              </a:ext>
            </a:extLst>
          </p:cNvPr>
          <p:cNvSpPr/>
          <p:nvPr/>
        </p:nvSpPr>
        <p:spPr>
          <a:xfrm>
            <a:off x="1" y="0"/>
            <a:ext cx="12192000" cy="57818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77886"/>
          </a:xfrm>
        </p:spPr>
        <p:txBody>
          <a:bodyPr/>
          <a:lstStyle/>
          <a:p>
            <a:r>
              <a:rPr lang="en-GB" dirty="0">
                <a:latin typeface="Arial" panose="020B0604020202020204" pitchFamily="34" charset="0"/>
                <a:cs typeface="Arial" panose="020B0604020202020204" pitchFamily="34" charset="0"/>
              </a:rPr>
              <a:t>Inuit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5763" y="1600201"/>
            <a:ext cx="4521993" cy="3917032"/>
          </a:xfrm>
        </p:spPr>
        <p:txBody>
          <a:bodyPr>
            <a:normAutofit/>
          </a:bodyPr>
          <a:lstStyle/>
          <a:p>
            <a:pPr marL="0" indent="0">
              <a:buNone/>
            </a:pPr>
            <a:r>
              <a:rPr lang="en-GB" dirty="0">
                <a:latin typeface="Arial" panose="020B0604020202020204" pitchFamily="34" charset="0"/>
                <a:cs typeface="Arial" panose="020B0604020202020204" pitchFamily="34" charset="0"/>
              </a:rPr>
              <a:t>de </a:t>
            </a:r>
            <a:r>
              <a:rPr lang="en-GB" dirty="0" err="1">
                <a:latin typeface="Arial" panose="020B0604020202020204" pitchFamily="34" charset="0"/>
                <a:cs typeface="Arial" panose="020B0604020202020204" pitchFamily="34" charset="0"/>
              </a:rPr>
              <a:t>Boinot</a:t>
            </a:r>
            <a:r>
              <a:rPr lang="en-GB" dirty="0">
                <a:latin typeface="Arial" panose="020B0604020202020204" pitchFamily="34" charset="0"/>
                <a:cs typeface="Arial" panose="020B0604020202020204" pitchFamily="34" charset="0"/>
              </a:rPr>
              <a:t>, J. (2014) </a:t>
            </a:r>
            <a:r>
              <a:rPr lang="en-GB" i="1" dirty="0">
                <a:latin typeface="Arial" panose="020B0604020202020204" pitchFamily="34" charset="0"/>
                <a:cs typeface="Arial" panose="020B0604020202020204" pitchFamily="34" charset="0"/>
              </a:rPr>
              <a:t>Cultural vocabularies: how many words do the </a:t>
            </a:r>
            <a:r>
              <a:rPr lang="en-GB" i="1" dirty="0" err="1">
                <a:latin typeface="Arial" panose="020B0604020202020204" pitchFamily="34" charset="0"/>
                <a:cs typeface="Arial" panose="020B0604020202020204" pitchFamily="34" charset="0"/>
              </a:rPr>
              <a:t>Inuits</a:t>
            </a:r>
            <a:r>
              <a:rPr lang="en-GB" i="1" dirty="0">
                <a:latin typeface="Arial" panose="020B0604020202020204" pitchFamily="34" charset="0"/>
                <a:cs typeface="Arial" panose="020B0604020202020204" pitchFamily="34" charset="0"/>
              </a:rPr>
              <a:t> have for snow</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rPr>
              <a:t>https://www.theguardian.com/education/2014/apr/29/what-vocabularies-tell-us-about-culture</a:t>
            </a:r>
            <a:r>
              <a:rPr lang="en-GB" dirty="0">
                <a:latin typeface="Arial" panose="020B0604020202020204" pitchFamily="34" charset="0"/>
                <a:cs typeface="Arial" panose="020B0604020202020204" pitchFamily="34" charset="0"/>
              </a:rPr>
              <a:t> [Accessed: February 20 2017].</a:t>
            </a:r>
            <a:endParaRPr lang="en-US"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5243514" y="657224"/>
            <a:ext cx="6757986" cy="4729163"/>
          </a:xfrm>
          <a:prstGeom prst="rect">
            <a:avLst/>
          </a:prstGeom>
        </p:spPr>
      </p:pic>
    </p:spTree>
    <p:extLst>
      <p:ext uri="{BB962C8B-B14F-4D97-AF65-F5344CB8AC3E}">
        <p14:creationId xmlns:p14="http://schemas.microsoft.com/office/powerpoint/2010/main" val="36281893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6AC56D1-24A2-4A1A-84D5-68C731493C3B}"/>
              </a:ext>
            </a:extLst>
          </p:cNvPr>
          <p:cNvSpPr/>
          <p:nvPr/>
        </p:nvSpPr>
        <p:spPr>
          <a:xfrm>
            <a:off x="0" y="0"/>
            <a:ext cx="12192000" cy="582402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1020761"/>
          </a:xfrm>
        </p:spPr>
        <p:txBody>
          <a:bodyPr>
            <a:normAutofit/>
          </a:bodyPr>
          <a:lstStyle/>
          <a:p>
            <a:r>
              <a:rPr lang="en-GB" dirty="0">
                <a:latin typeface="Arial" panose="020B0604020202020204" pitchFamily="34" charset="0"/>
                <a:cs typeface="Arial" panose="020B0604020202020204" pitchFamily="34" charset="0"/>
              </a:rPr>
              <a:t>Scottish</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600201"/>
            <a:ext cx="4291013" cy="391703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Flood, A. (2015) </a:t>
            </a:r>
            <a:r>
              <a:rPr lang="en-US" i="1" dirty="0">
                <a:latin typeface="Arial" panose="020B0604020202020204" pitchFamily="34" charset="0"/>
                <a:cs typeface="Arial" panose="020B0604020202020204" pitchFamily="34" charset="0"/>
              </a:rPr>
              <a:t>Whiteout: new Scottish thesaurus has 421 words for snow, </a:t>
            </a:r>
            <a:r>
              <a:rPr lang="en-US" dirty="0">
                <a:latin typeface="Arial" panose="020B0604020202020204" pitchFamily="34" charset="0"/>
                <a:cs typeface="Arial" panose="020B0604020202020204" pitchFamily="34" charset="0"/>
                <a:hlinkClick r:id="rId3"/>
              </a:rPr>
              <a:t>https://www.theguardian.com/books/2015/sep/23/scots-thesaurus-reveals-421-words-for-snow</a:t>
            </a:r>
            <a:r>
              <a:rPr lang="en-US" dirty="0">
                <a:latin typeface="Arial" panose="020B0604020202020204" pitchFamily="34" charset="0"/>
                <a:cs typeface="Arial" panose="020B0604020202020204" pitchFamily="34" charset="0"/>
              </a:rPr>
              <a:t> [Accessed: February 20 2017]. </a:t>
            </a:r>
          </a:p>
        </p:txBody>
      </p:sp>
      <p:pic>
        <p:nvPicPr>
          <p:cNvPr id="4" name="Picture 3"/>
          <p:cNvPicPr>
            <a:picLocks noChangeAspect="1"/>
          </p:cNvPicPr>
          <p:nvPr/>
        </p:nvPicPr>
        <p:blipFill>
          <a:blip r:embed="rId4"/>
          <a:stretch>
            <a:fillRect/>
          </a:stretch>
        </p:blipFill>
        <p:spPr>
          <a:xfrm>
            <a:off x="5707857" y="628936"/>
            <a:ext cx="5815012" cy="4750307"/>
          </a:xfrm>
          <a:prstGeom prst="rect">
            <a:avLst/>
          </a:prstGeom>
        </p:spPr>
      </p:pic>
    </p:spTree>
    <p:extLst>
      <p:ext uri="{BB962C8B-B14F-4D97-AF65-F5344CB8AC3E}">
        <p14:creationId xmlns:p14="http://schemas.microsoft.com/office/powerpoint/2010/main" val="12428624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CB4063-96DA-6F6B-520D-51C3DC68192D}"/>
              </a:ext>
            </a:extLst>
          </p:cNvPr>
          <p:cNvSpPr/>
          <p:nvPr/>
        </p:nvSpPr>
        <p:spPr>
          <a:xfrm>
            <a:off x="0" y="0"/>
            <a:ext cx="12192000" cy="58732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Have a go…</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16689" y="1825625"/>
            <a:ext cx="10937111" cy="4351338"/>
          </a:xfrm>
        </p:spPr>
        <p:txBody>
          <a:bodyPr>
            <a:normAutofit/>
          </a:bodyPr>
          <a:lstStyle/>
          <a:p>
            <a:r>
              <a:rPr lang="en-GB" dirty="0">
                <a:latin typeface="Arial" panose="020B0604020202020204" pitchFamily="34" charset="0"/>
                <a:cs typeface="Arial" panose="020B0604020202020204" pitchFamily="34" charset="0"/>
              </a:rPr>
              <a:t>What about English?</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many words for ‘snow’ can you come up with?</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535696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35A8B3-4282-EAD7-1349-BF5B0F450C41}"/>
              </a:ext>
            </a:extLst>
          </p:cNvPr>
          <p:cNvSpPr/>
          <p:nvPr/>
        </p:nvSpPr>
        <p:spPr>
          <a:xfrm>
            <a:off x="0" y="0"/>
            <a:ext cx="12192000" cy="57888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35781" y="274638"/>
            <a:ext cx="9952707" cy="850106"/>
          </a:xfrm>
        </p:spPr>
        <p:txBody>
          <a:bodyPr>
            <a:noAutofit/>
          </a:bodyPr>
          <a:lstStyle/>
          <a:p>
            <a:pPr algn="ctr"/>
            <a:r>
              <a:rPr lang="en-GB" altLang="en-US" sz="3600" dirty="0">
                <a:latin typeface="Arial" panose="020B0604020202020204" pitchFamily="34" charset="0"/>
                <a:ea typeface="ＭＳ Ｐゴシック" panose="020B0600070205080204" pitchFamily="34" charset="-128"/>
                <a:cs typeface="Arial" panose="020B0604020202020204" pitchFamily="34" charset="0"/>
              </a:rPr>
              <a:t>Personal benefits</a:t>
            </a:r>
            <a:endParaRPr lang="en-GB" altLang="en-US" sz="3600"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535781" y="1638886"/>
            <a:ext cx="11408569" cy="3950356"/>
          </a:xfrm>
        </p:spPr>
        <p:txBody>
          <a:bodyPr>
            <a:normAutofit/>
          </a:bodyPr>
          <a:lstStyle/>
          <a:p>
            <a:r>
              <a:rPr lang="en-US" altLang="en-US" dirty="0">
                <a:latin typeface="Arial" panose="020B0604020202020204" pitchFamily="34" charset="0"/>
                <a:cs typeface="Arial" panose="020B0604020202020204" pitchFamily="34" charset="0"/>
              </a:rPr>
              <a:t>Higher self-esteem;</a:t>
            </a:r>
          </a:p>
          <a:p>
            <a:r>
              <a:rPr lang="en-US" altLang="en-US" dirty="0">
                <a:latin typeface="Arial" panose="020B0604020202020204" pitchFamily="34" charset="0"/>
                <a:cs typeface="Arial" panose="020B0604020202020204" pitchFamily="34" charset="0"/>
              </a:rPr>
              <a:t>Positive self-identity;</a:t>
            </a:r>
          </a:p>
          <a:p>
            <a:r>
              <a:rPr lang="en-GB" altLang="en-US" dirty="0">
                <a:latin typeface="Arial" panose="020B0604020202020204" pitchFamily="34" charset="0"/>
                <a:cs typeface="Arial" panose="020B0604020202020204" pitchFamily="34" charset="0"/>
              </a:rPr>
              <a:t>Your mind works for longer.</a:t>
            </a:r>
          </a:p>
          <a:p>
            <a:pPr marL="0" indent="0">
              <a:buNone/>
            </a:pPr>
            <a:endParaRPr lang="en-GB" altLang="en-US"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Later years:</a:t>
            </a:r>
          </a:p>
          <a:p>
            <a:r>
              <a:rPr lang="en-GB" altLang="en-US" dirty="0">
                <a:latin typeface="Arial" panose="020B0604020202020204" pitchFamily="34" charset="0"/>
                <a:cs typeface="Arial" panose="020B0604020202020204" pitchFamily="34" charset="0"/>
              </a:rPr>
              <a:t>Faster recovery from a stroke;</a:t>
            </a:r>
          </a:p>
          <a:p>
            <a:r>
              <a:rPr lang="en-GB" altLang="en-US" dirty="0">
                <a:latin typeface="Arial" panose="020B0604020202020204" pitchFamily="34" charset="0"/>
                <a:cs typeface="Arial" panose="020B0604020202020204" pitchFamily="34" charset="0"/>
              </a:rPr>
              <a:t>Delayed onset of dementia.</a:t>
            </a:r>
            <a:endParaRPr lang="en-US" altLang="en-US" dirty="0">
              <a:latin typeface="Arial" panose="020B0604020202020204" pitchFamily="34" charset="0"/>
              <a:cs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14932565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C45CE-26DD-5F69-716F-05EEEA9B68A1}"/>
              </a:ext>
            </a:extLst>
          </p:cNvPr>
          <p:cNvSpPr/>
          <p:nvPr/>
        </p:nvSpPr>
        <p:spPr>
          <a:xfrm>
            <a:off x="0" y="0"/>
            <a:ext cx="12192000" cy="577478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21481" y="274638"/>
            <a:ext cx="11423516" cy="850106"/>
          </a:xfrm>
        </p:spPr>
        <p:txBody>
          <a:bodyPr>
            <a:noAutofit/>
          </a:bodyPr>
          <a:lstStyle/>
          <a:p>
            <a:pPr algn="ct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dirty="0">
                <a:latin typeface="Arial" panose="020B0604020202020204" pitchFamily="34" charset="0"/>
                <a:ea typeface="ＭＳ Ｐゴシック" panose="020B0600070205080204" pitchFamily="34" charset="-128"/>
                <a:cs typeface="Arial" panose="020B0604020202020204" pitchFamily="34" charset="0"/>
              </a:rPr>
              <a:t>Later….Economic and employment benefits</a:t>
            </a:r>
            <a:endParaRPr lang="en-GB" altLang="en-US" sz="3600" dirty="0">
              <a:latin typeface="Arial" panose="020B0604020202020204" pitchFamily="34" charset="0"/>
              <a:cs typeface="Arial" panose="020B0604020202020204" pitchFamily="34" charset="0"/>
            </a:endParaRPr>
          </a:p>
        </p:txBody>
      </p:sp>
      <p:sp>
        <p:nvSpPr>
          <p:cNvPr id="6148" name="Content Placeholder 3"/>
          <p:cNvSpPr>
            <a:spLocks noGrp="1"/>
          </p:cNvSpPr>
          <p:nvPr>
            <p:ph sz="half" idx="2"/>
          </p:nvPr>
        </p:nvSpPr>
        <p:spPr>
          <a:xfrm>
            <a:off x="421481" y="1779562"/>
            <a:ext cx="11613355" cy="3809680"/>
          </a:xfrm>
        </p:spPr>
        <p:txBody>
          <a:bodyPr>
            <a:normAutofit/>
          </a:bodyPr>
          <a:lstStyle/>
          <a:p>
            <a:r>
              <a:rPr lang="en-GB" altLang="en-US" dirty="0">
                <a:latin typeface="Arial" panose="020B0604020202020204" pitchFamily="34" charset="0"/>
                <a:cs typeface="Arial" panose="020B0604020202020204" pitchFamily="34" charset="0"/>
              </a:rPr>
              <a:t>Score higher in tests;</a:t>
            </a:r>
          </a:p>
          <a:p>
            <a:r>
              <a:rPr lang="en-GB" altLang="en-US" dirty="0">
                <a:latin typeface="Arial" panose="020B0604020202020204" pitchFamily="34" charset="0"/>
                <a:cs typeface="Arial" panose="020B0604020202020204" pitchFamily="34" charset="0"/>
              </a:rPr>
              <a:t>Access to wider social network;</a:t>
            </a:r>
          </a:p>
          <a:p>
            <a:r>
              <a:rPr lang="en-GB" altLang="en-US" dirty="0">
                <a:latin typeface="Arial" panose="020B0604020202020204" pitchFamily="34" charset="0"/>
                <a:cs typeface="Arial" panose="020B0604020202020204" pitchFamily="34" charset="0"/>
              </a:rPr>
              <a:t>More likely to attend college/university;</a:t>
            </a:r>
          </a:p>
          <a:p>
            <a:r>
              <a:rPr lang="en-GB" altLang="en-US" dirty="0">
                <a:latin typeface="Arial" panose="020B0604020202020204" pitchFamily="34" charset="0"/>
                <a:cs typeface="Arial" panose="020B0604020202020204" pitchFamily="34" charset="0"/>
              </a:rPr>
              <a:t>Employers ‘prefer’ to employ bilinguals/multilinguals.</a:t>
            </a:r>
          </a:p>
          <a:p>
            <a:pPr marL="0" indent="0">
              <a:buNone/>
            </a:pPr>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3868076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7AD8D88-8B91-CD89-DE27-817B98378783}"/>
              </a:ext>
            </a:extLst>
          </p:cNvPr>
          <p:cNvSpPr/>
          <p:nvPr/>
        </p:nvSpPr>
        <p:spPr>
          <a:xfrm>
            <a:off x="0" y="0"/>
            <a:ext cx="12192000" cy="571851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0684" y="365128"/>
            <a:ext cx="10733116" cy="765404"/>
          </a:xfrm>
        </p:spPr>
        <p:txBody>
          <a:bodyPr>
            <a:noAutofit/>
          </a:bodyPr>
          <a:lstStyle/>
          <a:p>
            <a:pPr algn="ctr"/>
            <a:r>
              <a:rPr lang="en-GB" dirty="0">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flipH="1">
            <a:off x="4117656" y="2450306"/>
            <a:ext cx="2626043" cy="707886"/>
          </a:xfrm>
          <a:prstGeom prst="rect">
            <a:avLst/>
          </a:prstGeom>
          <a:noFill/>
        </p:spPr>
        <p:txBody>
          <a:bodyPr wrap="square" rtlCol="0">
            <a:spAutoFit/>
          </a:bodyPr>
          <a:lstStyle/>
          <a:p>
            <a:pPr algn="ctr"/>
            <a:r>
              <a:rPr lang="en-GB" sz="4000" i="1" dirty="0">
                <a:solidFill>
                  <a:srgbClr val="002060"/>
                </a:solidFill>
                <a:latin typeface="Arial" panose="020B0604020202020204" pitchFamily="34" charset="0"/>
              </a:rPr>
              <a:t>Activity</a:t>
            </a:r>
          </a:p>
        </p:txBody>
      </p:sp>
      <p:sp>
        <p:nvSpPr>
          <p:cNvPr id="7" name="TextBox 6"/>
          <p:cNvSpPr txBox="1"/>
          <p:nvPr/>
        </p:nvSpPr>
        <p:spPr>
          <a:xfrm flipH="1">
            <a:off x="85725" y="1700213"/>
            <a:ext cx="3507580" cy="830997"/>
          </a:xfrm>
          <a:prstGeom prst="rect">
            <a:avLst/>
          </a:prstGeom>
          <a:noFill/>
        </p:spPr>
        <p:txBody>
          <a:bodyPr wrap="square" rtlCol="0">
            <a:spAutoFit/>
          </a:bodyPr>
          <a:lstStyle/>
          <a:p>
            <a:r>
              <a:rPr lang="en-GB" sz="2400" i="1" dirty="0">
                <a:latin typeface="Arial" panose="020B0604020202020204" pitchFamily="34" charset="0"/>
              </a:rPr>
              <a:t>Benefits of bilingualism/</a:t>
            </a:r>
          </a:p>
          <a:p>
            <a:r>
              <a:rPr lang="en-GB" sz="2400" i="1" dirty="0">
                <a:latin typeface="Arial" panose="020B0604020202020204" pitchFamily="34" charset="0"/>
              </a:rPr>
              <a:t>multilingualism</a:t>
            </a:r>
          </a:p>
        </p:txBody>
      </p:sp>
      <p:sp>
        <p:nvSpPr>
          <p:cNvPr id="8" name="TextBox 7"/>
          <p:cNvSpPr txBox="1"/>
          <p:nvPr/>
        </p:nvSpPr>
        <p:spPr>
          <a:xfrm flipH="1">
            <a:off x="7318055" y="1514475"/>
            <a:ext cx="2854644" cy="461665"/>
          </a:xfrm>
          <a:prstGeom prst="rect">
            <a:avLst/>
          </a:prstGeom>
          <a:noFill/>
        </p:spPr>
        <p:txBody>
          <a:bodyPr wrap="square" rtlCol="0">
            <a:spAutoFit/>
          </a:bodyPr>
          <a:lstStyle/>
          <a:p>
            <a:r>
              <a:rPr lang="en-GB" sz="2400" i="1" dirty="0">
                <a:latin typeface="Arial" panose="020B0604020202020204" pitchFamily="34" charset="0"/>
              </a:rPr>
              <a:t>Brain development</a:t>
            </a:r>
          </a:p>
        </p:txBody>
      </p:sp>
      <p:sp>
        <p:nvSpPr>
          <p:cNvPr id="9" name="TextBox 8"/>
          <p:cNvSpPr txBox="1"/>
          <p:nvPr/>
        </p:nvSpPr>
        <p:spPr>
          <a:xfrm>
            <a:off x="2185988" y="4329113"/>
            <a:ext cx="2778918" cy="461665"/>
          </a:xfrm>
          <a:prstGeom prst="rect">
            <a:avLst/>
          </a:prstGeom>
          <a:noFill/>
        </p:spPr>
        <p:txBody>
          <a:bodyPr wrap="square" rtlCol="0">
            <a:spAutoFit/>
          </a:bodyPr>
          <a:lstStyle/>
          <a:p>
            <a:r>
              <a:rPr lang="en-GB" sz="2400" i="1" dirty="0">
                <a:latin typeface="Arial" panose="020B0604020202020204" pitchFamily="34" charset="0"/>
              </a:rPr>
              <a:t>Divergent thinking</a:t>
            </a:r>
          </a:p>
        </p:txBody>
      </p:sp>
      <p:sp>
        <p:nvSpPr>
          <p:cNvPr id="10" name="TextBox 9"/>
          <p:cNvSpPr txBox="1"/>
          <p:nvPr/>
        </p:nvSpPr>
        <p:spPr>
          <a:xfrm>
            <a:off x="7515225" y="3404413"/>
            <a:ext cx="2828925" cy="1107996"/>
          </a:xfrm>
          <a:prstGeom prst="rect">
            <a:avLst/>
          </a:prstGeom>
          <a:noFill/>
        </p:spPr>
        <p:txBody>
          <a:bodyPr wrap="square" rtlCol="0">
            <a:spAutoFit/>
          </a:bodyPr>
          <a:lstStyle/>
          <a:p>
            <a:endParaRPr lang="en-GB" dirty="0">
              <a:latin typeface="Arial" panose="020B0604020202020204" pitchFamily="34" charset="0"/>
            </a:endParaRPr>
          </a:p>
          <a:p>
            <a:r>
              <a:rPr lang="en-GB" sz="2400" i="1" dirty="0">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FE4712-50F0-3D4F-4D51-8B700D7CF86E}"/>
              </a:ext>
            </a:extLst>
          </p:cNvPr>
          <p:cNvSpPr/>
          <p:nvPr/>
        </p:nvSpPr>
        <p:spPr>
          <a:xfrm>
            <a:off x="0" y="0"/>
            <a:ext cx="12192000" cy="577929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978337"/>
          </a:xfrm>
        </p:spPr>
        <p:txBody>
          <a:bodyPr>
            <a:noAutofit/>
          </a:bodyPr>
          <a:lstStyle/>
          <a:p>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54479"/>
            <a:ext cx="11859491" cy="4622483"/>
          </a:xfrm>
        </p:spPr>
        <p:txBody>
          <a:bodyPr>
            <a:normAutofit fontScale="85000" lnSpcReduction="20000"/>
          </a:bodyPr>
          <a:lstStyle/>
          <a:p>
            <a:pPr marL="0" indent="0">
              <a:buNone/>
            </a:pPr>
            <a:r>
              <a:rPr lang="en-US" sz="2400" dirty="0">
                <a:latin typeface="Arial" panose="020B0604020202020204" pitchFamily="34" charset="0"/>
                <a:cs typeface="Arial" panose="020B0604020202020204" pitchFamily="34" charset="0"/>
              </a:rPr>
              <a:t>Baker, C. (2011) </a:t>
            </a:r>
            <a:r>
              <a:rPr lang="en-US" sz="2400" i="1" dirty="0">
                <a:latin typeface="Arial" panose="020B0604020202020204" pitchFamily="34" charset="0"/>
                <a:cs typeface="Arial" panose="020B0604020202020204" pitchFamily="34" charset="0"/>
              </a:rPr>
              <a:t>Foundations of Bilingual Education and Bilingualism</a:t>
            </a:r>
            <a:r>
              <a:rPr lang="en-US" sz="2400" dirty="0">
                <a:latin typeface="Arial" panose="020B0604020202020204" pitchFamily="34" charset="0"/>
                <a:cs typeface="Arial" panose="020B0604020202020204" pitchFamily="34" charset="0"/>
              </a:rPr>
              <a:t> (5th </a:t>
            </a:r>
            <a:r>
              <a:rPr lang="en-US" sz="2400" dirty="0" err="1">
                <a:latin typeface="Arial" panose="020B0604020202020204" pitchFamily="34" charset="0"/>
                <a:cs typeface="Arial" panose="020B0604020202020204" pitchFamily="34" charset="0"/>
              </a:rPr>
              <a:t>ed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Clevedon</a:t>
            </a:r>
            <a:r>
              <a:rPr lang="en-US" sz="2400" dirty="0">
                <a:latin typeface="Arial" panose="020B0604020202020204" pitchFamily="34" charset="0"/>
                <a:cs typeface="Arial" panose="020B0604020202020204" pitchFamily="34" charset="0"/>
              </a:rPr>
              <a:t>: Multilingual Matters.</a:t>
            </a:r>
          </a:p>
          <a:p>
            <a:pPr marL="0" indent="0">
              <a:buNone/>
            </a:pPr>
            <a:r>
              <a:rPr lang="cy-GB" sz="2300" dirty="0">
                <a:latin typeface="Arial" panose="020B0604020202020204" pitchFamily="34" charset="0"/>
                <a:cs typeface="Arial" panose="020B0604020202020204" pitchFamily="34" charset="0"/>
              </a:rPr>
              <a:t>Baker, C. (2014) </a:t>
            </a:r>
            <a:r>
              <a:rPr lang="en-GB" sz="2300" i="1" dirty="0">
                <a:latin typeface="Arial" panose="020B0604020202020204" pitchFamily="34" charset="0"/>
                <a:cs typeface="Arial" panose="020B0604020202020204" pitchFamily="34" charset="0"/>
              </a:rPr>
              <a:t>A Parents' and Teachers' Guide to Bilingualism.</a:t>
            </a:r>
            <a:r>
              <a:rPr lang="en-GB" sz="2300" dirty="0">
                <a:latin typeface="Arial" panose="020B0604020202020204" pitchFamily="34" charset="0"/>
                <a:cs typeface="Arial" panose="020B0604020202020204" pitchFamily="34" charset="0"/>
              </a:rPr>
              <a:t> (4th Edition). Bristol: Multilingual Matters.</a:t>
            </a:r>
          </a:p>
          <a:p>
            <a:pPr marL="0" indent="0">
              <a:buNone/>
            </a:pPr>
            <a:r>
              <a:rPr lang="en-GB" sz="2300" dirty="0">
                <a:latin typeface="Arial" panose="020B0604020202020204" pitchFamily="34" charset="0"/>
                <a:cs typeface="Arial" panose="020B0604020202020204" pitchFamily="34" charset="0"/>
              </a:rPr>
              <a:t>Bright, P. and </a:t>
            </a:r>
            <a:r>
              <a:rPr lang="en-GB" sz="2300" dirty="0" err="1">
                <a:latin typeface="Arial" panose="020B0604020202020204" pitchFamily="34" charset="0"/>
                <a:cs typeface="Arial" panose="020B0604020202020204" pitchFamily="34" charset="0"/>
              </a:rPr>
              <a:t>Filippi</a:t>
            </a:r>
            <a:r>
              <a:rPr lang="en-GB" sz="2300" dirty="0">
                <a:latin typeface="Arial" panose="020B0604020202020204" pitchFamily="34" charset="0"/>
                <a:cs typeface="Arial" panose="020B0604020202020204" pitchFamily="34" charset="0"/>
              </a:rPr>
              <a:t>, R. (2019) </a:t>
            </a:r>
            <a:r>
              <a:rPr lang="en-GB" sz="2300" i="1" dirty="0">
                <a:latin typeface="Arial" panose="020B0604020202020204" pitchFamily="34" charset="0"/>
                <a:cs typeface="Arial" panose="020B0604020202020204" pitchFamily="34" charset="0"/>
              </a:rPr>
              <a:t>Editorial: Perspectives on the “Bilingual Advantage”: Challenges and Opportunities, </a:t>
            </a:r>
            <a:r>
              <a:rPr lang="en-GB" sz="2300" dirty="0">
                <a:latin typeface="Arial" panose="020B0604020202020204" pitchFamily="34" charset="0"/>
                <a:cs typeface="Arial" panose="020B0604020202020204" pitchFamily="34" charset="0"/>
                <a:hlinkClick r:id="rId3"/>
              </a:rPr>
              <a:t>https://www.frontiersin.org/articles/10.3389/fpsyg.2019.01346/full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Chen, X. and </a:t>
            </a:r>
            <a:r>
              <a:rPr lang="cy-GB" sz="2300" dirty="0" err="1">
                <a:latin typeface="Arial" panose="020B0604020202020204" pitchFamily="34" charset="0"/>
                <a:cs typeface="Arial" panose="020B0604020202020204" pitchFamily="34" charset="0"/>
              </a:rPr>
              <a:t>Padilla</a:t>
            </a:r>
            <a:r>
              <a:rPr lang="cy-GB" sz="2300" dirty="0">
                <a:latin typeface="Arial" panose="020B0604020202020204" pitchFamily="34" charset="0"/>
                <a:cs typeface="Arial" panose="020B0604020202020204" pitchFamily="34" charset="0"/>
              </a:rPr>
              <a:t>, A. M. (2019) </a:t>
            </a:r>
            <a:r>
              <a:rPr lang="en-GB" sz="2300" i="1" dirty="0">
                <a:latin typeface="Arial" panose="020B0604020202020204" pitchFamily="34" charset="0"/>
                <a:cs typeface="Arial" panose="020B0604020202020204" pitchFamily="34" charset="0"/>
              </a:rPr>
              <a:t>Role of Bilingualism and Biculturalism as Assets in Positive Psychology: Conceptual Dynamic GEAR Model, </a:t>
            </a:r>
            <a:r>
              <a:rPr lang="en-GB" sz="2300" dirty="0">
                <a:latin typeface="Arial" panose="020B0604020202020204" pitchFamily="34" charset="0"/>
                <a:cs typeface="Arial" panose="020B0604020202020204" pitchFamily="34" charset="0"/>
                <a:hlinkClick r:id="rId4"/>
              </a:rPr>
              <a:t>https://www.frontiersin.org/articles/10.3389/fpsyg.2019.02122/full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CU </a:t>
            </a:r>
            <a:r>
              <a:rPr lang="cy-GB" sz="2300" dirty="0" err="1">
                <a:latin typeface="Arial" panose="020B0604020202020204" pitchFamily="34" charset="0"/>
                <a:cs typeface="Arial" panose="020B0604020202020204" pitchFamily="34" charset="0"/>
              </a:rPr>
              <a:t>Boulder</a:t>
            </a:r>
            <a:r>
              <a:rPr lang="cy-GB" sz="2300" dirty="0">
                <a:latin typeface="Arial" panose="020B0604020202020204" pitchFamily="34" charset="0"/>
                <a:cs typeface="Arial" panose="020B0604020202020204" pitchFamily="34" charset="0"/>
              </a:rPr>
              <a:t> School of </a:t>
            </a:r>
            <a:r>
              <a:rPr lang="cy-GB" sz="2300" dirty="0" err="1">
                <a:latin typeface="Arial" panose="020B0604020202020204" pitchFamily="34" charset="0"/>
                <a:cs typeface="Arial" panose="020B0604020202020204" pitchFamily="34" charset="0"/>
              </a:rPr>
              <a:t>Education</a:t>
            </a:r>
            <a:r>
              <a:rPr lang="cy-GB" sz="2300" dirty="0">
                <a:latin typeface="Arial" panose="020B0604020202020204" pitchFamily="34" charset="0"/>
                <a:cs typeface="Arial" panose="020B0604020202020204" pitchFamily="34" charset="0"/>
              </a:rPr>
              <a:t> (2019) </a:t>
            </a:r>
            <a:r>
              <a:rPr lang="en-GB" sz="2300" i="1" dirty="0">
                <a:latin typeface="Arial" panose="020B0604020202020204" pitchFamily="34" charset="0"/>
                <a:cs typeface="Arial" panose="020B0604020202020204" pitchFamily="34" charset="0"/>
              </a:rPr>
              <a:t>Bilingualism Matters: Myths and Facts about Early Bilingual Development — </a:t>
            </a:r>
            <a:r>
              <a:rPr lang="en-GB" sz="2300" i="1" dirty="0" err="1">
                <a:latin typeface="Arial" panose="020B0604020202020204" pitchFamily="34" charset="0"/>
                <a:cs typeface="Arial" panose="020B0604020202020204" pitchFamily="34" charset="0"/>
              </a:rPr>
              <a:t>Mileidis</a:t>
            </a:r>
            <a:r>
              <a:rPr lang="en-GB" sz="2300" i="1" dirty="0">
                <a:latin typeface="Arial" panose="020B0604020202020204" pitchFamily="34" charset="0"/>
                <a:cs typeface="Arial" panose="020B0604020202020204" pitchFamily="34" charset="0"/>
              </a:rPr>
              <a:t> </a:t>
            </a:r>
            <a:r>
              <a:rPr lang="en-GB" sz="2300" i="1" dirty="0" err="1">
                <a:latin typeface="Arial" panose="020B0604020202020204" pitchFamily="34" charset="0"/>
                <a:cs typeface="Arial" panose="020B0604020202020204" pitchFamily="34" charset="0"/>
              </a:rPr>
              <a:t>Gort</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https://www.youtube.com/watch?v=i9L9-wtRjmo&amp;t=9s</a:t>
            </a:r>
            <a:r>
              <a:rPr lang="en-GB" sz="2300" dirty="0">
                <a:latin typeface="Arial" panose="020B0604020202020204" pitchFamily="34" charset="0"/>
                <a:cs typeface="Arial" panose="020B0604020202020204" pitchFamily="34" charset="0"/>
              </a:rPr>
              <a:t> [Accessed: February 24 2021].</a:t>
            </a:r>
          </a:p>
          <a:p>
            <a:pPr marL="0" indent="0">
              <a:buNone/>
            </a:pPr>
            <a:endParaRPr lang="en-GB" sz="23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7715860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FE4712-50F0-3D4F-4D51-8B700D7CF86E}"/>
              </a:ext>
            </a:extLst>
          </p:cNvPr>
          <p:cNvSpPr/>
          <p:nvPr/>
        </p:nvSpPr>
        <p:spPr>
          <a:xfrm>
            <a:off x="0" y="0"/>
            <a:ext cx="12192000" cy="577929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992404"/>
          </a:xfrm>
        </p:spPr>
        <p:txBody>
          <a:bodyPr>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05243"/>
            <a:ext cx="11859491" cy="4671720"/>
          </a:xfrm>
        </p:spPr>
        <p:txBody>
          <a:bodyPr>
            <a:normAutofit fontScale="77500" lnSpcReduction="20000"/>
          </a:bodyPr>
          <a:lstStyle/>
          <a:p>
            <a:pPr marL="0" indent="0">
              <a:buNone/>
            </a:pPr>
            <a:r>
              <a:rPr lang="en-GB" sz="2300" dirty="0" err="1">
                <a:latin typeface="Arial" panose="020B0604020202020204" pitchFamily="34" charset="0"/>
                <a:cs typeface="Arial" panose="020B0604020202020204" pitchFamily="34" charset="0"/>
              </a:rPr>
              <a:t>Devarakonda</a:t>
            </a:r>
            <a:r>
              <a:rPr lang="en-GB" sz="2300" dirty="0">
                <a:latin typeface="Arial" panose="020B0604020202020204" pitchFamily="34" charset="0"/>
                <a:cs typeface="Arial" panose="020B0604020202020204" pitchFamily="34" charset="0"/>
              </a:rPr>
              <a:t>, C. (2013) </a:t>
            </a:r>
            <a:r>
              <a:rPr lang="en-GB" sz="2300" i="1" dirty="0">
                <a:latin typeface="Arial" panose="020B0604020202020204" pitchFamily="34" charset="0"/>
                <a:cs typeface="Arial" panose="020B0604020202020204" pitchFamily="34" charset="0"/>
              </a:rPr>
              <a:t>Diversity and Inclusion in Early Childhood: An Introduction</a:t>
            </a:r>
            <a:r>
              <a:rPr lang="en-GB" sz="2300" dirty="0">
                <a:latin typeface="Arial" panose="020B0604020202020204" pitchFamily="34" charset="0"/>
                <a:cs typeface="Arial" panose="020B0604020202020204" pitchFamily="34" charset="0"/>
              </a:rPr>
              <a:t>. London: Sage Publications Ltd.</a:t>
            </a:r>
          </a:p>
          <a:p>
            <a:pPr marL="0" indent="0">
              <a:buNone/>
            </a:pPr>
            <a:r>
              <a:rPr lang="en-GB" sz="2300" dirty="0" err="1">
                <a:latin typeface="Arial" panose="020B0604020202020204" pitchFamily="34" charset="0"/>
                <a:cs typeface="Arial" panose="020B0604020202020204" pitchFamily="34" charset="0"/>
              </a:rPr>
              <a:t>Edutopia</a:t>
            </a:r>
            <a:r>
              <a:rPr lang="en-GB" sz="2300" dirty="0">
                <a:latin typeface="Arial" panose="020B0604020202020204" pitchFamily="34" charset="0"/>
                <a:cs typeface="Arial" panose="020B0604020202020204" pitchFamily="34" charset="0"/>
              </a:rPr>
              <a:t> (2015) </a:t>
            </a:r>
            <a:r>
              <a:rPr lang="en-GB" sz="2300" i="1" dirty="0">
                <a:latin typeface="Arial" panose="020B0604020202020204" pitchFamily="34" charset="0"/>
                <a:cs typeface="Arial" panose="020B0604020202020204" pitchFamily="34" charset="0"/>
              </a:rPr>
              <a:t>Bilingual Program: Academic Content in Two Languages, </a:t>
            </a:r>
            <a:r>
              <a:rPr lang="en-GB" sz="2300" dirty="0">
                <a:latin typeface="Arial" panose="020B0604020202020204" pitchFamily="34" charset="0"/>
                <a:cs typeface="Arial" panose="020B0604020202020204" pitchFamily="34" charset="0"/>
                <a:hlinkClick r:id="rId3"/>
              </a:rPr>
              <a:t>https://www.youtube.com/watch?v=fyfxUZpRTGo</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err="1">
                <a:latin typeface="Arial" panose="020B0604020202020204" pitchFamily="34" charset="0"/>
                <a:cs typeface="Arial" panose="020B0604020202020204" pitchFamily="34" charset="0"/>
              </a:rPr>
              <a:t>Guilford</a:t>
            </a:r>
            <a:r>
              <a:rPr lang="cy-GB" sz="2300" dirty="0">
                <a:latin typeface="Arial" panose="020B0604020202020204" pitchFamily="34" charset="0"/>
                <a:cs typeface="Arial" panose="020B0604020202020204" pitchFamily="34" charset="0"/>
              </a:rPr>
              <a:t>, J. P. (1967) </a:t>
            </a:r>
            <a:r>
              <a:rPr lang="cy-GB" sz="2300" i="1" dirty="0">
                <a:latin typeface="Arial" panose="020B0604020202020204" pitchFamily="34" charset="0"/>
                <a:cs typeface="Arial" panose="020B0604020202020204" pitchFamily="34" charset="0"/>
              </a:rPr>
              <a:t>The </a:t>
            </a:r>
            <a:r>
              <a:rPr lang="cy-GB" sz="2300" i="1" dirty="0" err="1">
                <a:latin typeface="Arial" panose="020B0604020202020204" pitchFamily="34" charset="0"/>
                <a:cs typeface="Arial" panose="020B0604020202020204" pitchFamily="34" charset="0"/>
              </a:rPr>
              <a:t>nature</a:t>
            </a:r>
            <a:r>
              <a:rPr lang="cy-GB" sz="2300" i="1" dirty="0">
                <a:latin typeface="Arial" panose="020B0604020202020204" pitchFamily="34" charset="0"/>
                <a:cs typeface="Arial" panose="020B0604020202020204" pitchFamily="34" charset="0"/>
              </a:rPr>
              <a:t> of </a:t>
            </a:r>
            <a:r>
              <a:rPr lang="cy-GB" sz="2300" i="1" dirty="0" err="1">
                <a:latin typeface="Arial" panose="020B0604020202020204" pitchFamily="34" charset="0"/>
                <a:cs typeface="Arial" panose="020B0604020202020204" pitchFamily="34" charset="0"/>
              </a:rPr>
              <a:t>human</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intelligence</a:t>
            </a:r>
            <a:r>
              <a:rPr lang="cy-GB" sz="2300" i="1"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New York: </a:t>
            </a:r>
            <a:r>
              <a:rPr lang="cy-GB" sz="2300" dirty="0" err="1">
                <a:latin typeface="Arial" panose="020B0604020202020204" pitchFamily="34" charset="0"/>
                <a:cs typeface="Arial" panose="020B0604020202020204" pitchFamily="34" charset="0"/>
              </a:rPr>
              <a:t>McGraw</a:t>
            </a:r>
            <a:r>
              <a:rPr lang="cy-GB" sz="2300" dirty="0">
                <a:latin typeface="Arial" panose="020B0604020202020204" pitchFamily="34" charset="0"/>
                <a:cs typeface="Arial" panose="020B0604020202020204" pitchFamily="34" charset="0"/>
              </a:rPr>
              <a:t>-Hill.</a:t>
            </a:r>
          </a:p>
          <a:p>
            <a:pPr marL="0" indent="0">
              <a:buNone/>
            </a:pPr>
            <a:r>
              <a:rPr lang="en-GB" sz="2300" dirty="0">
                <a:latin typeface="Arial" panose="020B0604020202020204" pitchFamily="34" charset="0"/>
                <a:cs typeface="Arial" panose="020B0604020202020204" pitchFamily="34" charset="0"/>
              </a:rPr>
              <a:t>Hoffman, J. and Russ, S. (2012) ‘Pretend Play, Creativity, and Emotion Regulation in Children’, </a:t>
            </a:r>
            <a:r>
              <a:rPr lang="en-GB" sz="2300" i="1" dirty="0">
                <a:latin typeface="Arial" panose="020B0604020202020204" pitchFamily="34" charset="0"/>
                <a:cs typeface="Arial" panose="020B0604020202020204" pitchFamily="34" charset="0"/>
              </a:rPr>
              <a:t>Psychology of Aesthetics, Creativity, and the Arts, </a:t>
            </a:r>
            <a:r>
              <a:rPr lang="en-GB" sz="2300" dirty="0">
                <a:latin typeface="Arial" panose="020B0604020202020204" pitchFamily="34" charset="0"/>
                <a:cs typeface="Arial" panose="020B0604020202020204" pitchFamily="34" charset="0"/>
              </a:rPr>
              <a:t>6(2), pp. 175-184.</a:t>
            </a:r>
            <a:endParaRPr lang="cy-GB" sz="2300" i="1" dirty="0">
              <a:latin typeface="Arial" panose="020B0604020202020204" pitchFamily="34" charset="0"/>
              <a:cs typeface="Arial" panose="020B0604020202020204" pitchFamily="34" charset="0"/>
            </a:endParaRPr>
          </a:p>
          <a:p>
            <a:pPr marL="0" indent="0">
              <a:buNone/>
            </a:pPr>
            <a:r>
              <a:rPr lang="cy-GB" sz="2300" dirty="0" err="1">
                <a:latin typeface="Arial" panose="020B0604020202020204" pitchFamily="34" charset="0"/>
                <a:cs typeface="Arial" panose="020B0604020202020204" pitchFamily="34" charset="0"/>
              </a:rPr>
              <a:t>Hofman</a:t>
            </a:r>
            <a:r>
              <a:rPr lang="cy-GB" sz="2300" dirty="0">
                <a:latin typeface="Arial" panose="020B0604020202020204" pitchFamily="34" charset="0"/>
                <a:cs typeface="Arial" panose="020B0604020202020204" pitchFamily="34" charset="0"/>
              </a:rPr>
              <a:t>, C.(2020) </a:t>
            </a:r>
            <a:r>
              <a:rPr lang="en-GB" sz="2300" i="1" dirty="0">
                <a:latin typeface="Arial" panose="020B0604020202020204" pitchFamily="34" charset="0"/>
                <a:cs typeface="Arial" panose="020B0604020202020204" pitchFamily="34" charset="0"/>
              </a:rPr>
              <a:t>A literature review examining the effects of bilingualism in individuals who stutter, </a:t>
            </a:r>
            <a:r>
              <a:rPr lang="en-GB" sz="2300" dirty="0">
                <a:latin typeface="Arial" panose="020B0604020202020204" pitchFamily="34" charset="0"/>
                <a:cs typeface="Arial" panose="020B0604020202020204" pitchFamily="34" charset="0"/>
                <a:hlinkClick r:id="rId4"/>
              </a:rPr>
              <a:t>https://digitalcommons.murraystate.edu/cgi/viewcontent.cgi?article=1034&amp;context=honorstheses</a:t>
            </a:r>
            <a:r>
              <a:rPr lang="en-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en-GB" sz="2300" dirty="0" err="1">
                <a:latin typeface="Arial" panose="020B0604020202020204" pitchFamily="34" charset="0"/>
                <a:cs typeface="Arial" panose="020B0604020202020204" pitchFamily="34" charset="0"/>
              </a:rPr>
              <a:t>Kuipers</a:t>
            </a:r>
            <a:r>
              <a:rPr lang="en-GB" sz="2300" dirty="0">
                <a:latin typeface="Arial" panose="020B0604020202020204" pitchFamily="34" charset="0"/>
                <a:cs typeface="Arial" panose="020B0604020202020204" pitchFamily="34" charset="0"/>
              </a:rPr>
              <a:t>, J. R. and Thierry, G. (2015) </a:t>
            </a:r>
            <a:r>
              <a:rPr lang="en-GB" sz="2300" i="1" dirty="0">
                <a:latin typeface="Arial" panose="020B0604020202020204" pitchFamily="34" charset="0"/>
                <a:cs typeface="Arial" panose="020B0604020202020204" pitchFamily="34" charset="0"/>
              </a:rPr>
              <a:t>Bilingualism and increased attention to speech: Evidence from event-related potentials</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https://www.sciencedirect.com/science/article/pii/S0093934X15001443</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endParaRPr lang="en-GB" sz="23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309202134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E6FB75-CC41-1FFA-91ED-6C178DB2561A}"/>
              </a:ext>
            </a:extLst>
          </p:cNvPr>
          <p:cNvSpPr/>
          <p:nvPr/>
        </p:nvSpPr>
        <p:spPr>
          <a:xfrm>
            <a:off x="1" y="0"/>
            <a:ext cx="12192000" cy="574357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1060906" cy="985370"/>
          </a:xfrm>
        </p:spPr>
        <p:txBody>
          <a:bodyPr>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05242"/>
            <a:ext cx="11859491" cy="4693151"/>
          </a:xfrm>
        </p:spPr>
        <p:txBody>
          <a:bodyPr>
            <a:normAutofit lnSpcReduction="10000"/>
          </a:bodyPr>
          <a:lstStyle/>
          <a:p>
            <a:pPr marL="0" indent="0">
              <a:buNone/>
            </a:pPr>
            <a:r>
              <a:rPr lang="en-GB" sz="2300" dirty="0" err="1">
                <a:latin typeface="Arial" panose="020B0604020202020204" pitchFamily="34" charset="0"/>
                <a:cs typeface="Arial" panose="020B0604020202020204" pitchFamily="34" charset="0"/>
              </a:rPr>
              <a:t>Lightbown</a:t>
            </a:r>
            <a:r>
              <a:rPr lang="en-GB" sz="2300" dirty="0">
                <a:latin typeface="Arial" panose="020B0604020202020204" pitchFamily="34" charset="0"/>
                <a:cs typeface="Arial" panose="020B0604020202020204" pitchFamily="34" charset="0"/>
              </a:rPr>
              <a:t>, P. M. and </a:t>
            </a:r>
            <a:r>
              <a:rPr lang="en-GB" sz="2300" dirty="0" err="1">
                <a:latin typeface="Arial" panose="020B0604020202020204" pitchFamily="34" charset="0"/>
                <a:cs typeface="Arial" panose="020B0604020202020204" pitchFamily="34" charset="0"/>
              </a:rPr>
              <a:t>Spada</a:t>
            </a:r>
            <a:r>
              <a:rPr lang="en-GB" sz="2300" dirty="0">
                <a:latin typeface="Arial" panose="020B0604020202020204" pitchFamily="34" charset="0"/>
                <a:cs typeface="Arial" panose="020B0604020202020204" pitchFamily="34" charset="0"/>
              </a:rPr>
              <a:t>, N. (2013) </a:t>
            </a:r>
            <a:r>
              <a:rPr lang="en-GB" sz="2300" i="1" dirty="0">
                <a:latin typeface="Arial" panose="020B0604020202020204" pitchFamily="34" charset="0"/>
                <a:cs typeface="Arial" panose="020B0604020202020204" pitchFamily="34" charset="0"/>
              </a:rPr>
              <a:t>How Languages are Learned</a:t>
            </a:r>
            <a:r>
              <a:rPr lang="en-GB" sz="2300" dirty="0">
                <a:latin typeface="Arial" panose="020B0604020202020204" pitchFamily="34" charset="0"/>
                <a:cs typeface="Arial" panose="020B0604020202020204" pitchFamily="34" charset="0"/>
              </a:rPr>
              <a:t>. Oxford: OUP Oxford.</a:t>
            </a:r>
          </a:p>
          <a:p>
            <a:pPr marL="0" indent="0">
              <a:buNone/>
            </a:pPr>
            <a:r>
              <a:rPr lang="en-GB" sz="2300" dirty="0">
                <a:latin typeface="Arial" panose="020B0604020202020204" pitchFamily="34" charset="0"/>
                <a:cs typeface="Arial" panose="020B0604020202020204" pitchFamily="34" charset="0"/>
              </a:rPr>
              <a:t>Nagle, R. (2019) </a:t>
            </a:r>
            <a:r>
              <a:rPr lang="en-GB" sz="2300" i="1" dirty="0">
                <a:latin typeface="Arial" panose="020B0604020202020204" pitchFamily="34" charset="0"/>
                <a:cs typeface="Arial" panose="020B0604020202020204" pitchFamily="34" charset="0"/>
              </a:rPr>
              <a:t>The U.S. has spent more money erasing Native languages than saving them, </a:t>
            </a:r>
            <a:r>
              <a:rPr lang="en-GB" sz="2300" dirty="0">
                <a:latin typeface="Arial" panose="020B0604020202020204" pitchFamily="34" charset="0"/>
                <a:cs typeface="Arial" panose="020B0604020202020204" pitchFamily="34" charset="0"/>
                <a:hlinkClick r:id="rId3"/>
              </a:rPr>
              <a:t>https://www.hcn.org/issues/51.21-22/indigenous-affairs-the-u-s-has-spent-more-money-erasing-native-languages-than-saving-them</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NALDIC (2011) </a:t>
            </a:r>
            <a:r>
              <a:rPr lang="cy-GB" sz="2300" i="1" dirty="0" err="1">
                <a:latin typeface="Arial" panose="020B0604020202020204" pitchFamily="34" charset="0"/>
                <a:cs typeface="Arial" panose="020B0604020202020204" pitchFamily="34" charset="0"/>
              </a:rPr>
              <a:t>What</a:t>
            </a:r>
            <a:r>
              <a:rPr lang="cy-GB" sz="2300" i="1" dirty="0">
                <a:latin typeface="Arial" panose="020B0604020202020204" pitchFamily="34" charset="0"/>
                <a:cs typeface="Arial" panose="020B0604020202020204" pitchFamily="34" charset="0"/>
              </a:rPr>
              <a:t> is </a:t>
            </a:r>
            <a:r>
              <a:rPr lang="cy-GB" sz="2300" i="1" dirty="0" err="1">
                <a:latin typeface="Arial" panose="020B0604020202020204" pitchFamily="34" charset="0"/>
                <a:cs typeface="Arial" panose="020B0604020202020204" pitchFamily="34" charset="0"/>
              </a:rPr>
              <a:t>bilingualism</a:t>
            </a:r>
            <a:r>
              <a:rPr lang="cy-GB" sz="2300" i="1" dirty="0">
                <a:latin typeface="Arial" panose="020B0604020202020204" pitchFamily="34" charset="0"/>
                <a:cs typeface="Arial" panose="020B0604020202020204" pitchFamily="34" charset="0"/>
              </a:rPr>
              <a:t>? , </a:t>
            </a:r>
            <a:r>
              <a:rPr lang="cy-GB" sz="2300" dirty="0">
                <a:latin typeface="Arial" panose="020B0604020202020204" pitchFamily="34" charset="0"/>
                <a:cs typeface="Arial" panose="020B0604020202020204" pitchFamily="34" charset="0"/>
                <a:hlinkClick r:id="rId4"/>
              </a:rPr>
              <a:t>https://www.naldic.org.uk/Resources/NALDIC/Initial%20Teacher%20Education/Documents/B1.pdf</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en-GB" sz="2300" dirty="0">
                <a:latin typeface="Arial" panose="020B0604020202020204" pitchFamily="34" charset="0"/>
                <a:cs typeface="Arial" panose="020B0604020202020204" pitchFamily="34" charset="0"/>
              </a:rPr>
              <a:t>Rhys, M. and Thomas, E. M. (2013) ‘Bilingual Welsh–English children's acquisition of vocabulary and reading: implications for bilingual education,’ </a:t>
            </a:r>
            <a:r>
              <a:rPr lang="en-GB" sz="2300" i="1" dirty="0">
                <a:latin typeface="Arial" panose="020B0604020202020204" pitchFamily="34" charset="0"/>
                <a:cs typeface="Arial" panose="020B0604020202020204" pitchFamily="34" charset="0"/>
              </a:rPr>
              <a:t>International Journal of Bilingual Education and Bilingualism, </a:t>
            </a:r>
            <a:r>
              <a:rPr lang="en-GB" sz="2300" dirty="0">
                <a:latin typeface="Arial" panose="020B0604020202020204" pitchFamily="34" charset="0"/>
                <a:cs typeface="Arial" panose="020B0604020202020204" pitchFamily="34" charset="0"/>
              </a:rPr>
              <a:t>16, 6, pp. 633-656.</a:t>
            </a: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414603073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E6FB75-CC41-1FFA-91ED-6C178DB2561A}"/>
              </a:ext>
            </a:extLst>
          </p:cNvPr>
          <p:cNvSpPr/>
          <p:nvPr/>
        </p:nvSpPr>
        <p:spPr>
          <a:xfrm>
            <a:off x="1" y="0"/>
            <a:ext cx="12192000" cy="574357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1060906" cy="1048675"/>
          </a:xfrm>
        </p:spPr>
        <p:txBody>
          <a:bodyPr>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723292"/>
            <a:ext cx="11859491" cy="4475102"/>
          </a:xfrm>
        </p:spPr>
        <p:txBody>
          <a:bodyPr>
            <a:normAutofit lnSpcReduction="10000"/>
          </a:bodyPr>
          <a:lstStyle/>
          <a:p>
            <a:pPr marL="0" indent="0">
              <a:buNone/>
            </a:pPr>
            <a:r>
              <a:rPr lang="en-GB" sz="2300" dirty="0">
                <a:latin typeface="Arial" panose="020B0604020202020204" pitchFamily="34" charset="0"/>
                <a:cs typeface="Arial" panose="020B0604020202020204" pitchFamily="34" charset="0"/>
              </a:rPr>
              <a:t>Robinson, K. (2016) </a:t>
            </a:r>
            <a:r>
              <a:rPr lang="en-GB" sz="2300" i="1" dirty="0">
                <a:latin typeface="Arial" panose="020B0604020202020204" pitchFamily="34" charset="0"/>
                <a:cs typeface="Arial" panose="020B0604020202020204" pitchFamily="34" charset="0"/>
              </a:rPr>
              <a:t>Divergent Thinking Ken Robinson</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3"/>
              </a:rPr>
              <a:t>https://www.youtube.com/watch?v=BHMUXFdBzik</a:t>
            </a:r>
            <a:r>
              <a:rPr lang="en-GB" sz="2300" dirty="0">
                <a:latin typeface="Arial" panose="020B0604020202020204" pitchFamily="34" charset="0"/>
                <a:cs typeface="Arial" panose="020B0604020202020204" pitchFamily="34" charset="0"/>
              </a:rPr>
              <a:t> [Accessed: February 25 2021]. </a:t>
            </a:r>
          </a:p>
          <a:p>
            <a:pPr marL="0" indent="0">
              <a:buNone/>
            </a:pPr>
            <a:r>
              <a:rPr lang="en-GB" sz="2300" dirty="0">
                <a:latin typeface="Arial" panose="020B0604020202020204" pitchFamily="34" charset="0"/>
                <a:cs typeface="Arial" panose="020B0604020202020204" pitchFamily="34" charset="0"/>
              </a:rPr>
              <a:t>Thomas, E. M. (2018) </a:t>
            </a:r>
            <a:r>
              <a:rPr lang="en-GB" sz="2300" dirty="0" err="1">
                <a:latin typeface="Arial" panose="020B0604020202020204" pitchFamily="34" charset="0"/>
                <a:cs typeface="Arial" panose="020B0604020202020204" pitchFamily="34" charset="0"/>
              </a:rPr>
              <a:t>Cynhadledd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Dwyieithrwydd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Tachwedd</a:t>
            </a:r>
            <a:r>
              <a:rPr lang="en-GB" sz="2300" dirty="0">
                <a:latin typeface="Arial" panose="020B0604020202020204" pitchFamily="34" charset="0"/>
                <a:cs typeface="Arial" panose="020B0604020202020204" pitchFamily="34" charset="0"/>
              </a:rPr>
              <a:t> 2018 – Bangor, </a:t>
            </a:r>
            <a:r>
              <a:rPr lang="en-GB" sz="2300" dirty="0">
                <a:latin typeface="Arial" panose="020B0604020202020204" pitchFamily="34" charset="0"/>
                <a:cs typeface="Arial" panose="020B0604020202020204" pitchFamily="34" charset="0"/>
                <a:hlinkClick r:id="rId4"/>
              </a:rPr>
              <a:t>https://www.youtube.com/watch?v=9LeGXUkz8LI&amp;t=3970s</a:t>
            </a:r>
            <a:r>
              <a:rPr lang="en-GB" sz="2300" dirty="0">
                <a:latin typeface="Arial" panose="020B0604020202020204" pitchFamily="34" charset="0"/>
                <a:cs typeface="Arial" panose="020B0604020202020204" pitchFamily="34" charset="0"/>
              </a:rPr>
              <a:t> [Accessed: February 25 2021].</a:t>
            </a:r>
            <a:endParaRPr lang="en-US" sz="2300" dirty="0">
              <a:latin typeface="Arial" panose="020B0604020202020204" pitchFamily="34" charset="0"/>
              <a:cs typeface="Arial" panose="020B0604020202020204" pitchFamily="34" charset="0"/>
            </a:endParaRPr>
          </a:p>
          <a:p>
            <a:pPr marL="0" indent="0">
              <a:buNone/>
            </a:pPr>
            <a:r>
              <a:rPr lang="en-US" sz="2300" dirty="0" err="1">
                <a:latin typeface="Arial" panose="020B0604020202020204" pitchFamily="34" charset="0"/>
                <a:cs typeface="Arial" panose="020B0604020202020204" pitchFamily="34" charset="0"/>
              </a:rPr>
              <a:t>Treutler</a:t>
            </a:r>
            <a:r>
              <a:rPr lang="en-US" sz="2300" dirty="0">
                <a:latin typeface="Arial" panose="020B0604020202020204" pitchFamily="34" charset="0"/>
                <a:cs typeface="Arial" panose="020B0604020202020204" pitchFamily="34" charset="0"/>
              </a:rPr>
              <a:t>, M. and Soros, P. (2021) </a:t>
            </a:r>
            <a:r>
              <a:rPr lang="en-GB" sz="2300" i="1" dirty="0">
                <a:latin typeface="Arial" panose="020B0604020202020204" pitchFamily="34" charset="0"/>
                <a:cs typeface="Arial" panose="020B0604020202020204" pitchFamily="34" charset="0"/>
              </a:rPr>
              <a:t>Functional MRI of native and non-native speech production in sequential German-English bilinguals</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https://www.biorxiv.org/content/10.1101/2021.02.18.431784v1.full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University of </a:t>
            </a:r>
            <a:r>
              <a:rPr lang="cy-GB" sz="2300" dirty="0" err="1">
                <a:latin typeface="Arial" panose="020B0604020202020204" pitchFamily="34" charset="0"/>
                <a:cs typeface="Arial" panose="020B0604020202020204" pitchFamily="34" charset="0"/>
              </a:rPr>
              <a:t>Reading</a:t>
            </a:r>
            <a:r>
              <a:rPr lang="cy-GB" sz="2300" dirty="0">
                <a:latin typeface="Arial" panose="020B0604020202020204" pitchFamily="34" charset="0"/>
                <a:cs typeface="Arial" panose="020B0604020202020204" pitchFamily="34" charset="0"/>
              </a:rPr>
              <a:t> (2015) </a:t>
            </a:r>
            <a:r>
              <a:rPr lang="cy-GB" sz="2300" i="1" dirty="0" err="1">
                <a:latin typeface="Arial" panose="020B0604020202020204" pitchFamily="34" charset="0"/>
                <a:cs typeface="Arial" panose="020B0604020202020204" pitchFamily="34" charset="0"/>
              </a:rPr>
              <a:t>How</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bilingualism</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helps</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your</a:t>
            </a:r>
            <a:r>
              <a:rPr lang="cy-GB" sz="2300" i="1" dirty="0">
                <a:latin typeface="Arial" panose="020B0604020202020204" pitchFamily="34" charset="0"/>
                <a:cs typeface="Arial" panose="020B0604020202020204" pitchFamily="34" charset="0"/>
              </a:rPr>
              <a:t> brain. </a:t>
            </a:r>
            <a:r>
              <a:rPr lang="cy-GB" sz="2300" dirty="0">
                <a:latin typeface="Arial" panose="020B0604020202020204" pitchFamily="34" charset="0"/>
                <a:cs typeface="Arial" panose="020B0604020202020204" pitchFamily="34" charset="0"/>
                <a:hlinkClick r:id="rId6"/>
              </a:rPr>
              <a:t>https://www.youtube.com/watch?v=6sDYx77hCmI</a:t>
            </a:r>
            <a:r>
              <a:rPr lang="cy-GB"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rPr>
              <a:t>[Accessed: February 25 2021]. </a:t>
            </a:r>
            <a:endParaRPr lang="cy-GB" sz="23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44220158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2639</Words>
  <Application>Microsoft Office PowerPoint</Application>
  <PresentationFormat>Widescreen</PresentationFormat>
  <Paragraphs>390</Paragraphs>
  <Slides>64</Slides>
  <Notes>57</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64</vt:i4>
      </vt:variant>
    </vt:vector>
  </HeadingPairs>
  <TitlesOfParts>
    <vt:vector size="71" baseType="lpstr">
      <vt:lpstr>Myriad Pro</vt:lpstr>
      <vt:lpstr>Arial</vt:lpstr>
      <vt:lpstr>Calibri</vt:lpstr>
      <vt:lpstr>Calibri Light</vt:lpstr>
      <vt:lpstr>Times</vt:lpstr>
      <vt:lpstr>Wingdings</vt:lpstr>
      <vt:lpstr>1_Office Theme</vt:lpstr>
      <vt:lpstr>PowerPoint Presentation</vt:lpstr>
      <vt:lpstr>Contents</vt:lpstr>
      <vt:lpstr>Contents</vt:lpstr>
      <vt:lpstr>Employability/Transferable Skills</vt:lpstr>
      <vt:lpstr>Resources</vt:lpstr>
      <vt:lpstr>What is bilingualism?</vt:lpstr>
      <vt:lpstr>What is bilingualism?</vt:lpstr>
      <vt:lpstr>However…</vt:lpstr>
      <vt:lpstr>Professor Colin Baker</vt:lpstr>
      <vt:lpstr>Simultaneous bilingualism</vt:lpstr>
      <vt:lpstr>Sequential bilingualism</vt:lpstr>
      <vt:lpstr>There’s more….</vt:lpstr>
      <vt:lpstr>‘Codeswitching’</vt:lpstr>
      <vt:lpstr>Challenges of being bilingual</vt:lpstr>
      <vt:lpstr>Benefits?</vt:lpstr>
      <vt:lpstr>Multilingualism</vt:lpstr>
      <vt:lpstr>Task – watch the clip</vt:lpstr>
      <vt:lpstr>What percentage of people in the world are multilingual?</vt:lpstr>
      <vt:lpstr>What percentage of people in Europe are multilingual?</vt:lpstr>
      <vt:lpstr>PowerPoint Presentation</vt:lpstr>
      <vt:lpstr>Is multilingualism the norm?</vt:lpstr>
      <vt:lpstr>Is multilingualism the norm?</vt:lpstr>
      <vt:lpstr>History</vt:lpstr>
      <vt:lpstr>Some reasons for multilingualism</vt:lpstr>
      <vt:lpstr>Multilingualism not always appreciated in historical context </vt:lpstr>
      <vt:lpstr>Multilingualism not always appreciated in historical context </vt:lpstr>
      <vt:lpstr>Countries that speak European languages but are not in Europe </vt:lpstr>
      <vt:lpstr>USA</vt:lpstr>
      <vt:lpstr>USA</vt:lpstr>
      <vt:lpstr>Indigenous languages - USA</vt:lpstr>
      <vt:lpstr>USA</vt:lpstr>
      <vt:lpstr>Switzerland</vt:lpstr>
      <vt:lpstr>Bilingualism Matters: Myths and Facts about Early Bilingual Development — Mileidis Gort</vt:lpstr>
      <vt:lpstr>Communication benefits</vt:lpstr>
      <vt:lpstr>Cultural benefits</vt:lpstr>
      <vt:lpstr>Cognitive or thinking advantages </vt:lpstr>
      <vt:lpstr>Cognitive or thinking advantages </vt:lpstr>
      <vt:lpstr>Cognitive or thinking advantages </vt:lpstr>
      <vt:lpstr>The bilingual brain</vt:lpstr>
      <vt:lpstr>Auditory cortex</vt:lpstr>
      <vt:lpstr>Wernicke’s area</vt:lpstr>
      <vt:lpstr>Broca’s area</vt:lpstr>
      <vt:lpstr>Motor cortex</vt:lpstr>
      <vt:lpstr>Professor Enlli Thomas</vt:lpstr>
      <vt:lpstr>Psychology of bilingualism</vt:lpstr>
      <vt:lpstr>PowerPoint Presentation</vt:lpstr>
      <vt:lpstr>The Stroop Test</vt:lpstr>
      <vt:lpstr>Dr Ellen Bialystok</vt:lpstr>
      <vt:lpstr> Metalinguistic knowledge </vt:lpstr>
      <vt:lpstr>Guilford (1967)</vt:lpstr>
      <vt:lpstr>Divergent thinking and play</vt:lpstr>
      <vt:lpstr>Where is the divergent thinking?</vt:lpstr>
      <vt:lpstr>Ken Robinson</vt:lpstr>
      <vt:lpstr>Divergent thinking</vt:lpstr>
      <vt:lpstr>Inuit</vt:lpstr>
      <vt:lpstr>Scottish</vt:lpstr>
      <vt:lpstr>Have a go…</vt:lpstr>
      <vt:lpstr>Personal benefits</vt:lpstr>
      <vt:lpstr> Later….Economic and employment benefits</vt:lpstr>
      <vt:lpstr>Your assignment…</vt:lpstr>
      <vt:lpstr>Cyfeiriadau 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141</cp:revision>
  <cp:lastPrinted>2018-02-26T16:09:26Z</cp:lastPrinted>
  <dcterms:created xsi:type="dcterms:W3CDTF">2017-02-27T22:53:01Z</dcterms:created>
  <dcterms:modified xsi:type="dcterms:W3CDTF">2023-08-04T10:54:10Z</dcterms:modified>
</cp:coreProperties>
</file>