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7"/>
  </p:notesMasterIdLst>
  <p:sldIdLst>
    <p:sldId id="259" r:id="rId5"/>
    <p:sldId id="261" r:id="rId6"/>
    <p:sldId id="260" r:id="rId7"/>
    <p:sldId id="262" r:id="rId8"/>
    <p:sldId id="263" r:id="rId9"/>
    <p:sldId id="266" r:id="rId10"/>
    <p:sldId id="267" r:id="rId11"/>
    <p:sldId id="269" r:id="rId12"/>
    <p:sldId id="270" r:id="rId13"/>
    <p:sldId id="268" r:id="rId14"/>
    <p:sldId id="264" r:id="rId15"/>
    <p:sldId id="271" r:id="rId16"/>
    <p:sldId id="276" r:id="rId17"/>
    <p:sldId id="277" r:id="rId18"/>
    <p:sldId id="272" r:id="rId19"/>
    <p:sldId id="273" r:id="rId20"/>
    <p:sldId id="278" r:id="rId21"/>
    <p:sldId id="279" r:id="rId22"/>
    <p:sldId id="281" r:id="rId23"/>
    <p:sldId id="283" r:id="rId24"/>
    <p:sldId id="282" r:id="rId25"/>
    <p:sldId id="284" r:id="rId26"/>
    <p:sldId id="286" r:id="rId27"/>
    <p:sldId id="285" r:id="rId28"/>
    <p:sldId id="287" r:id="rId29"/>
    <p:sldId id="288" r:id="rId30"/>
    <p:sldId id="289" r:id="rId31"/>
    <p:sldId id="280" r:id="rId32"/>
    <p:sldId id="290" r:id="rId33"/>
    <p:sldId id="291" r:id="rId34"/>
    <p:sldId id="293" r:id="rId35"/>
    <p:sldId id="292" r:id="rId36"/>
    <p:sldId id="297" r:id="rId37"/>
    <p:sldId id="298" r:id="rId38"/>
    <p:sldId id="300" r:id="rId39"/>
    <p:sldId id="299" r:id="rId40"/>
    <p:sldId id="303" r:id="rId41"/>
    <p:sldId id="295" r:id="rId42"/>
    <p:sldId id="304" r:id="rId43"/>
    <p:sldId id="305" r:id="rId44"/>
    <p:sldId id="306" r:id="rId45"/>
    <p:sldId id="301"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rdan Ross Jenkins (P149066)" initials="JRJ(" lastIdx="3" clrIdx="0">
    <p:extLst>
      <p:ext uri="{19B8F6BF-5375-455C-9EA6-DF929625EA0E}">
        <p15:presenceInfo xmlns:p15="http://schemas.microsoft.com/office/powerpoint/2012/main" userId="Jordan Ross Jenkins (P149066)"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A58"/>
    <a:srgbClr val="FFFFFF"/>
    <a:srgbClr val="346D8B"/>
    <a:srgbClr val="24B9D9"/>
    <a:srgbClr val="00B050"/>
    <a:srgbClr val="FF0000"/>
    <a:srgbClr val="4BACC6"/>
    <a:srgbClr val="242122"/>
    <a:srgbClr val="2A99B7"/>
    <a:srgbClr val="C9F1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43" autoAdjust="0"/>
    <p:restoredTop sz="71937" autoAdjust="0"/>
  </p:normalViewPr>
  <p:slideViewPr>
    <p:cSldViewPr snapToGrid="0">
      <p:cViewPr varScale="1">
        <p:scale>
          <a:sx n="42" d="100"/>
          <a:sy n="42" d="100"/>
        </p:scale>
        <p:origin x="1536"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commentAuthors" Target="commentAuthors.xml"/><Relationship Id="rId8" Type="http://schemas.openxmlformats.org/officeDocument/2006/relationships/slide" Target="slides/slide4.xml"/><Relationship Id="rId5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BE77B9-4ADB-48A2-AD58-4DEB274A690B}" type="datetimeFigureOut">
              <a:rPr lang="en-GB" smtClean="0"/>
              <a:t>28/01/2022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C9F611-0ACE-4E20-8700-F2135DFEB5F7}" type="slidenum">
              <a:rPr lang="en-GB" smtClean="0"/>
              <a:t>‹#›</a:t>
            </a:fld>
            <a:endParaRPr lang="en-GB"/>
          </a:p>
        </p:txBody>
      </p:sp>
    </p:spTree>
    <p:extLst>
      <p:ext uri="{BB962C8B-B14F-4D97-AF65-F5344CB8AC3E}">
        <p14:creationId xmlns:p14="http://schemas.microsoft.com/office/powerpoint/2010/main" val="3123613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a:t>
            </a:fld>
            <a:endParaRPr lang="en-GB"/>
          </a:p>
        </p:txBody>
      </p:sp>
    </p:spTree>
    <p:extLst>
      <p:ext uri="{BB962C8B-B14F-4D97-AF65-F5344CB8AC3E}">
        <p14:creationId xmlns:p14="http://schemas.microsoft.com/office/powerpoint/2010/main" val="4260085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a:t>
            </a:fld>
            <a:endParaRPr lang="en-GB"/>
          </a:p>
        </p:txBody>
      </p:sp>
    </p:spTree>
    <p:extLst>
      <p:ext uri="{BB962C8B-B14F-4D97-AF65-F5344CB8AC3E}">
        <p14:creationId xmlns:p14="http://schemas.microsoft.com/office/powerpoint/2010/main" val="22313684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a:t>
            </a:fld>
            <a:endParaRPr lang="en-GB"/>
          </a:p>
        </p:txBody>
      </p:sp>
    </p:spTree>
    <p:extLst>
      <p:ext uri="{BB962C8B-B14F-4D97-AF65-F5344CB8AC3E}">
        <p14:creationId xmlns:p14="http://schemas.microsoft.com/office/powerpoint/2010/main" val="35494257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5</a:t>
            </a:fld>
            <a:endParaRPr lang="en-GB"/>
          </a:p>
        </p:txBody>
      </p:sp>
    </p:spTree>
    <p:extLst>
      <p:ext uri="{BB962C8B-B14F-4D97-AF65-F5344CB8AC3E}">
        <p14:creationId xmlns:p14="http://schemas.microsoft.com/office/powerpoint/2010/main" val="38786533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6</a:t>
            </a:fld>
            <a:endParaRPr lang="en-GB"/>
          </a:p>
        </p:txBody>
      </p:sp>
    </p:spTree>
    <p:extLst>
      <p:ext uri="{BB962C8B-B14F-4D97-AF65-F5344CB8AC3E}">
        <p14:creationId xmlns:p14="http://schemas.microsoft.com/office/powerpoint/2010/main" val="36697085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7</a:t>
            </a:fld>
            <a:endParaRPr lang="en-GB"/>
          </a:p>
        </p:txBody>
      </p:sp>
    </p:spTree>
    <p:extLst>
      <p:ext uri="{BB962C8B-B14F-4D97-AF65-F5344CB8AC3E}">
        <p14:creationId xmlns:p14="http://schemas.microsoft.com/office/powerpoint/2010/main" val="17448500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8</a:t>
            </a:fld>
            <a:endParaRPr lang="en-GB"/>
          </a:p>
        </p:txBody>
      </p:sp>
    </p:spTree>
    <p:extLst>
      <p:ext uri="{BB962C8B-B14F-4D97-AF65-F5344CB8AC3E}">
        <p14:creationId xmlns:p14="http://schemas.microsoft.com/office/powerpoint/2010/main" val="19524985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9</a:t>
            </a:fld>
            <a:endParaRPr lang="en-GB"/>
          </a:p>
        </p:txBody>
      </p:sp>
    </p:spTree>
    <p:extLst>
      <p:ext uri="{BB962C8B-B14F-4D97-AF65-F5344CB8AC3E}">
        <p14:creationId xmlns:p14="http://schemas.microsoft.com/office/powerpoint/2010/main" val="15649569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11</a:t>
            </a:fld>
            <a:endParaRPr lang="en-GB"/>
          </a:p>
        </p:txBody>
      </p:sp>
    </p:spTree>
    <p:extLst>
      <p:ext uri="{BB962C8B-B14F-4D97-AF65-F5344CB8AC3E}">
        <p14:creationId xmlns:p14="http://schemas.microsoft.com/office/powerpoint/2010/main" val="36488068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12</a:t>
            </a:fld>
            <a:endParaRPr lang="en-GB"/>
          </a:p>
        </p:txBody>
      </p:sp>
    </p:spTree>
    <p:extLst>
      <p:ext uri="{BB962C8B-B14F-4D97-AF65-F5344CB8AC3E}">
        <p14:creationId xmlns:p14="http://schemas.microsoft.com/office/powerpoint/2010/main" val="38877473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13</a:t>
            </a:fld>
            <a:endParaRPr lang="en-GB"/>
          </a:p>
        </p:txBody>
      </p:sp>
    </p:spTree>
    <p:extLst>
      <p:ext uri="{BB962C8B-B14F-4D97-AF65-F5344CB8AC3E}">
        <p14:creationId xmlns:p14="http://schemas.microsoft.com/office/powerpoint/2010/main" val="39396755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14</a:t>
            </a:fld>
            <a:endParaRPr lang="en-GB"/>
          </a:p>
        </p:txBody>
      </p:sp>
    </p:spTree>
    <p:extLst>
      <p:ext uri="{BB962C8B-B14F-4D97-AF65-F5344CB8AC3E}">
        <p14:creationId xmlns:p14="http://schemas.microsoft.com/office/powerpoint/2010/main" val="25409164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16</a:t>
            </a:fld>
            <a:endParaRPr lang="en-GB"/>
          </a:p>
        </p:txBody>
      </p:sp>
    </p:spTree>
    <p:extLst>
      <p:ext uri="{BB962C8B-B14F-4D97-AF65-F5344CB8AC3E}">
        <p14:creationId xmlns:p14="http://schemas.microsoft.com/office/powerpoint/2010/main" val="18708332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19</a:t>
            </a:fld>
            <a:endParaRPr lang="en-GB"/>
          </a:p>
        </p:txBody>
      </p:sp>
    </p:spTree>
    <p:extLst>
      <p:ext uri="{BB962C8B-B14F-4D97-AF65-F5344CB8AC3E}">
        <p14:creationId xmlns:p14="http://schemas.microsoft.com/office/powerpoint/2010/main" val="2110128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21</a:t>
            </a:fld>
            <a:endParaRPr lang="en-GB"/>
          </a:p>
        </p:txBody>
      </p:sp>
    </p:spTree>
    <p:extLst>
      <p:ext uri="{BB962C8B-B14F-4D97-AF65-F5344CB8AC3E}">
        <p14:creationId xmlns:p14="http://schemas.microsoft.com/office/powerpoint/2010/main" val="42866064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22</a:t>
            </a:fld>
            <a:endParaRPr lang="en-GB"/>
          </a:p>
        </p:txBody>
      </p:sp>
    </p:spTree>
    <p:extLst>
      <p:ext uri="{BB962C8B-B14F-4D97-AF65-F5344CB8AC3E}">
        <p14:creationId xmlns:p14="http://schemas.microsoft.com/office/powerpoint/2010/main" val="7202555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23</a:t>
            </a:fld>
            <a:endParaRPr lang="en-GB"/>
          </a:p>
        </p:txBody>
      </p:sp>
    </p:spTree>
    <p:extLst>
      <p:ext uri="{BB962C8B-B14F-4D97-AF65-F5344CB8AC3E}">
        <p14:creationId xmlns:p14="http://schemas.microsoft.com/office/powerpoint/2010/main" val="6203055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24</a:t>
            </a:fld>
            <a:endParaRPr lang="en-GB"/>
          </a:p>
        </p:txBody>
      </p:sp>
    </p:spTree>
    <p:extLst>
      <p:ext uri="{BB962C8B-B14F-4D97-AF65-F5344CB8AC3E}">
        <p14:creationId xmlns:p14="http://schemas.microsoft.com/office/powerpoint/2010/main" val="30718461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25</a:t>
            </a:fld>
            <a:endParaRPr lang="en-GB"/>
          </a:p>
        </p:txBody>
      </p:sp>
    </p:spTree>
    <p:extLst>
      <p:ext uri="{BB962C8B-B14F-4D97-AF65-F5344CB8AC3E}">
        <p14:creationId xmlns:p14="http://schemas.microsoft.com/office/powerpoint/2010/main" val="8117482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26</a:t>
            </a:fld>
            <a:endParaRPr lang="en-GB"/>
          </a:p>
        </p:txBody>
      </p:sp>
    </p:spTree>
    <p:extLst>
      <p:ext uri="{BB962C8B-B14F-4D97-AF65-F5344CB8AC3E}">
        <p14:creationId xmlns:p14="http://schemas.microsoft.com/office/powerpoint/2010/main" val="26603089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27</a:t>
            </a:fld>
            <a:endParaRPr lang="en-GB"/>
          </a:p>
        </p:txBody>
      </p:sp>
    </p:spTree>
    <p:extLst>
      <p:ext uri="{BB962C8B-B14F-4D97-AF65-F5344CB8AC3E}">
        <p14:creationId xmlns:p14="http://schemas.microsoft.com/office/powerpoint/2010/main" val="9607622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28</a:t>
            </a:fld>
            <a:endParaRPr lang="en-GB"/>
          </a:p>
        </p:txBody>
      </p:sp>
    </p:spTree>
    <p:extLst>
      <p:ext uri="{BB962C8B-B14F-4D97-AF65-F5344CB8AC3E}">
        <p14:creationId xmlns:p14="http://schemas.microsoft.com/office/powerpoint/2010/main" val="26822696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29</a:t>
            </a:fld>
            <a:endParaRPr lang="en-GB"/>
          </a:p>
        </p:txBody>
      </p:sp>
    </p:spTree>
    <p:extLst>
      <p:ext uri="{BB962C8B-B14F-4D97-AF65-F5344CB8AC3E}">
        <p14:creationId xmlns:p14="http://schemas.microsoft.com/office/powerpoint/2010/main" val="24246042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30</a:t>
            </a:fld>
            <a:endParaRPr lang="en-GB"/>
          </a:p>
        </p:txBody>
      </p:sp>
    </p:spTree>
    <p:extLst>
      <p:ext uri="{BB962C8B-B14F-4D97-AF65-F5344CB8AC3E}">
        <p14:creationId xmlns:p14="http://schemas.microsoft.com/office/powerpoint/2010/main" val="19800439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31</a:t>
            </a:fld>
            <a:endParaRPr lang="en-GB"/>
          </a:p>
        </p:txBody>
      </p:sp>
    </p:spTree>
    <p:extLst>
      <p:ext uri="{BB962C8B-B14F-4D97-AF65-F5344CB8AC3E}">
        <p14:creationId xmlns:p14="http://schemas.microsoft.com/office/powerpoint/2010/main" val="23226567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32</a:t>
            </a:fld>
            <a:endParaRPr lang="en-GB"/>
          </a:p>
        </p:txBody>
      </p:sp>
    </p:spTree>
    <p:extLst>
      <p:ext uri="{BB962C8B-B14F-4D97-AF65-F5344CB8AC3E}">
        <p14:creationId xmlns:p14="http://schemas.microsoft.com/office/powerpoint/2010/main" val="1986162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33</a:t>
            </a:fld>
            <a:endParaRPr lang="en-GB"/>
          </a:p>
        </p:txBody>
      </p:sp>
    </p:spTree>
    <p:extLst>
      <p:ext uri="{BB962C8B-B14F-4D97-AF65-F5344CB8AC3E}">
        <p14:creationId xmlns:p14="http://schemas.microsoft.com/office/powerpoint/2010/main" val="240461923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34</a:t>
            </a:fld>
            <a:endParaRPr lang="en-GB"/>
          </a:p>
        </p:txBody>
      </p:sp>
    </p:spTree>
    <p:extLst>
      <p:ext uri="{BB962C8B-B14F-4D97-AF65-F5344CB8AC3E}">
        <p14:creationId xmlns:p14="http://schemas.microsoft.com/office/powerpoint/2010/main" val="42666944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37</a:t>
            </a:fld>
            <a:endParaRPr lang="en-GB"/>
          </a:p>
        </p:txBody>
      </p:sp>
    </p:spTree>
    <p:extLst>
      <p:ext uri="{BB962C8B-B14F-4D97-AF65-F5344CB8AC3E}">
        <p14:creationId xmlns:p14="http://schemas.microsoft.com/office/powerpoint/2010/main" val="15965217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38</a:t>
            </a:fld>
            <a:endParaRPr lang="en-GB"/>
          </a:p>
        </p:txBody>
      </p:sp>
    </p:spTree>
    <p:extLst>
      <p:ext uri="{BB962C8B-B14F-4D97-AF65-F5344CB8AC3E}">
        <p14:creationId xmlns:p14="http://schemas.microsoft.com/office/powerpoint/2010/main" val="384215222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39</a:t>
            </a:fld>
            <a:endParaRPr lang="en-GB"/>
          </a:p>
        </p:txBody>
      </p:sp>
    </p:spTree>
    <p:extLst>
      <p:ext uri="{BB962C8B-B14F-4D97-AF65-F5344CB8AC3E}">
        <p14:creationId xmlns:p14="http://schemas.microsoft.com/office/powerpoint/2010/main" val="270716500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42</a:t>
            </a:fld>
            <a:endParaRPr lang="en-GB"/>
          </a:p>
        </p:txBody>
      </p:sp>
    </p:spTree>
    <p:extLst>
      <p:ext uri="{BB962C8B-B14F-4D97-AF65-F5344CB8AC3E}">
        <p14:creationId xmlns:p14="http://schemas.microsoft.com/office/powerpoint/2010/main" val="3451201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28/01/2022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28/01/2022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28/01/2022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28/01/2022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28/01/2022</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28/01/2022</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28/01/2022</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28/01/2022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28/01/2022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28/01/2022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28/01/2022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28/01/2022</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28/01/2022</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28/01/2022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Sdj-8ZBYYmo?start=21&amp;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microsoft.com/office/2007/relationships/hdphoto" Target="../media/hdphoto1.wdp"/></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FA0F46C-4D0D-4A62-B696-C4B3F66C6AA5}"/>
              </a:ext>
            </a:extLst>
          </p:cNvPr>
          <p:cNvPicPr>
            <a:picLocks noChangeAspect="1"/>
          </p:cNvPicPr>
          <p:nvPr/>
        </p:nvPicPr>
        <p:blipFill>
          <a:blip r:embed="rId3"/>
          <a:stretch>
            <a:fillRect/>
          </a:stretch>
        </p:blipFill>
        <p:spPr>
          <a:xfrm>
            <a:off x="0" y="0"/>
            <a:ext cx="12192000" cy="5715172"/>
          </a:xfrm>
          <a:prstGeom prst="rect">
            <a:avLst/>
          </a:prstGeom>
        </p:spPr>
      </p:pic>
      <p:sp>
        <p:nvSpPr>
          <p:cNvPr id="8" name="Rectangle 7">
            <a:extLst>
              <a:ext uri="{FF2B5EF4-FFF2-40B4-BE49-F238E27FC236}">
                <a16:creationId xmlns:a16="http://schemas.microsoft.com/office/drawing/2014/main" id="{E49DE741-8EE9-450F-8152-AF4493BC674B}"/>
              </a:ext>
            </a:extLst>
          </p:cNvPr>
          <p:cNvSpPr/>
          <p:nvPr/>
        </p:nvSpPr>
        <p:spPr>
          <a:xfrm>
            <a:off x="1678968" y="1142828"/>
            <a:ext cx="8834063" cy="3914453"/>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1"/>
                </a:solidFill>
              </a:rPr>
              <a:t>Statistical Process Control</a:t>
            </a:r>
          </a:p>
          <a:p>
            <a:pPr algn="ctr"/>
            <a:r>
              <a:rPr lang="en-GB" sz="2800" dirty="0">
                <a:solidFill>
                  <a:schemeClr val="tx1"/>
                </a:solidFill>
              </a:rPr>
              <a:t>Jordan R. Jenkins</a:t>
            </a:r>
          </a:p>
        </p:txBody>
      </p:sp>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99509-6DEF-4832-9611-2EDFDCB1C053}"/>
              </a:ext>
            </a:extLst>
          </p:cNvPr>
          <p:cNvSpPr>
            <a:spLocks noGrp="1"/>
          </p:cNvSpPr>
          <p:nvPr>
            <p:ph type="title"/>
          </p:nvPr>
        </p:nvSpPr>
        <p:spPr>
          <a:xfrm>
            <a:off x="609600" y="143540"/>
            <a:ext cx="10972800" cy="1143000"/>
          </a:xfrm>
        </p:spPr>
        <p:txBody>
          <a:bodyPr>
            <a:normAutofit/>
          </a:bodyPr>
          <a:lstStyle/>
          <a:p>
            <a:r>
              <a:rPr lang="en-GB" sz="4000" dirty="0"/>
              <a:t>Session Overview</a:t>
            </a:r>
          </a:p>
        </p:txBody>
      </p:sp>
      <p:sp>
        <p:nvSpPr>
          <p:cNvPr id="7" name="Content Placeholder 6">
            <a:extLst>
              <a:ext uri="{FF2B5EF4-FFF2-40B4-BE49-F238E27FC236}">
                <a16:creationId xmlns:a16="http://schemas.microsoft.com/office/drawing/2014/main" id="{6B7D9661-D605-41C5-BB31-72A951EB393F}"/>
              </a:ext>
            </a:extLst>
          </p:cNvPr>
          <p:cNvSpPr>
            <a:spLocks noGrp="1"/>
          </p:cNvSpPr>
          <p:nvPr>
            <p:ph idx="1"/>
          </p:nvPr>
        </p:nvSpPr>
        <p:spPr>
          <a:xfrm>
            <a:off x="509034" y="1066598"/>
            <a:ext cx="11173932" cy="4433776"/>
          </a:xfrm>
        </p:spPr>
        <p:txBody>
          <a:bodyPr>
            <a:noAutofit/>
          </a:bodyPr>
          <a:lstStyle/>
          <a:p>
            <a:pPr marL="0" indent="0" algn="ctr">
              <a:buNone/>
            </a:pPr>
            <a:r>
              <a:rPr lang="en-GB" sz="2400" b="1" dirty="0"/>
              <a:t>Session Aim</a:t>
            </a:r>
          </a:p>
          <a:p>
            <a:pPr marL="0" indent="0" algn="ctr">
              <a:buNone/>
            </a:pPr>
            <a:r>
              <a:rPr lang="en-GB" sz="2400" i="1" dirty="0"/>
              <a:t>“To gain an appreciation of the core principles of Statistical Process Control”</a:t>
            </a:r>
            <a:endParaRPr lang="en-GB" sz="2400" b="1" i="1" dirty="0"/>
          </a:p>
          <a:p>
            <a:pPr marL="0" indent="0" algn="ctr">
              <a:buNone/>
            </a:pPr>
            <a:r>
              <a:rPr lang="en-GB" sz="2400" b="1" dirty="0"/>
              <a:t>First Half</a:t>
            </a:r>
          </a:p>
          <a:p>
            <a:pPr marL="514350" indent="-514350">
              <a:spcBef>
                <a:spcPts val="0"/>
              </a:spcBef>
              <a:buFont typeface="+mj-lt"/>
              <a:buAutoNum type="arabicPeriod"/>
            </a:pPr>
            <a:r>
              <a:rPr lang="en-GB" sz="2400" dirty="0"/>
              <a:t>What is statistical process control?</a:t>
            </a:r>
          </a:p>
          <a:p>
            <a:pPr marL="514350" indent="-514350">
              <a:spcBef>
                <a:spcPts val="0"/>
              </a:spcBef>
              <a:buFont typeface="+mj-lt"/>
              <a:buAutoNum type="arabicPeriod"/>
            </a:pPr>
            <a:r>
              <a:rPr lang="en-GB" sz="2400" dirty="0"/>
              <a:t>History of SPC</a:t>
            </a:r>
          </a:p>
          <a:p>
            <a:pPr marL="514350" indent="-514350">
              <a:spcBef>
                <a:spcPts val="0"/>
              </a:spcBef>
              <a:buFont typeface="+mj-lt"/>
              <a:buAutoNum type="arabicPeriod"/>
            </a:pPr>
            <a:r>
              <a:rPr lang="en-GB" sz="2400" dirty="0"/>
              <a:t>Types of variation</a:t>
            </a:r>
          </a:p>
          <a:p>
            <a:pPr marL="514350" indent="-514350">
              <a:spcBef>
                <a:spcPts val="0"/>
              </a:spcBef>
              <a:buFont typeface="+mj-lt"/>
              <a:buAutoNum type="arabicPeriod"/>
            </a:pPr>
            <a:r>
              <a:rPr lang="en-GB" sz="2400" dirty="0"/>
              <a:t>Run charts – creating &amp; interpreting</a:t>
            </a:r>
          </a:p>
          <a:p>
            <a:pPr marL="514350" indent="-514350">
              <a:spcBef>
                <a:spcPts val="0"/>
              </a:spcBef>
              <a:buFont typeface="+mj-lt"/>
              <a:buAutoNum type="arabicPeriod"/>
            </a:pPr>
            <a:r>
              <a:rPr lang="en-GB" sz="2400" dirty="0"/>
              <a:t>Control charts – Attribute vs Variable</a:t>
            </a:r>
          </a:p>
          <a:p>
            <a:pPr marL="514350" indent="-514350">
              <a:spcBef>
                <a:spcPts val="0"/>
              </a:spcBef>
              <a:buFont typeface="+mj-lt"/>
              <a:buAutoNum type="arabicPeriod"/>
            </a:pPr>
            <a:r>
              <a:rPr lang="en-GB" sz="2400" dirty="0"/>
              <a:t>Xbar, R, </a:t>
            </a:r>
            <a:r>
              <a:rPr lang="en-GB" sz="2400" i="1" dirty="0"/>
              <a:t>P &amp; C  </a:t>
            </a:r>
            <a:r>
              <a:rPr lang="en-GB" sz="2400" dirty="0"/>
              <a:t>charts </a:t>
            </a:r>
          </a:p>
          <a:p>
            <a:pPr marL="0" indent="0" algn="ctr">
              <a:buNone/>
            </a:pPr>
            <a:r>
              <a:rPr lang="en-GB" sz="2400" b="1" dirty="0"/>
              <a:t>Second Half</a:t>
            </a:r>
          </a:p>
          <a:p>
            <a:pPr marL="0" indent="0" algn="ctr">
              <a:buNone/>
            </a:pPr>
            <a:r>
              <a:rPr lang="en-GB" sz="2400" dirty="0"/>
              <a:t>Excel activities </a:t>
            </a:r>
            <a:r>
              <a:rPr lang="en-GB" sz="2400" dirty="0" err="1"/>
              <a:t>Xbar</a:t>
            </a:r>
            <a:r>
              <a:rPr lang="en-GB" sz="2400" dirty="0"/>
              <a:t>-R and P charts.</a:t>
            </a:r>
          </a:p>
        </p:txBody>
      </p:sp>
    </p:spTree>
    <p:extLst>
      <p:ext uri="{BB962C8B-B14F-4D97-AF65-F5344CB8AC3E}">
        <p14:creationId xmlns:p14="http://schemas.microsoft.com/office/powerpoint/2010/main" val="2116384365"/>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EA098-E8CF-4049-A898-1A75036EEC6B}"/>
              </a:ext>
            </a:extLst>
          </p:cNvPr>
          <p:cNvSpPr>
            <a:spLocks noGrp="1"/>
          </p:cNvSpPr>
          <p:nvPr>
            <p:ph type="title"/>
          </p:nvPr>
        </p:nvSpPr>
        <p:spPr>
          <a:xfrm>
            <a:off x="609600" y="426329"/>
            <a:ext cx="10972800" cy="1143000"/>
          </a:xfrm>
        </p:spPr>
        <p:txBody>
          <a:bodyPr/>
          <a:lstStyle/>
          <a:p>
            <a:r>
              <a:rPr lang="en-GB" dirty="0"/>
              <a:t>Question - Statistical Process Control</a:t>
            </a:r>
          </a:p>
        </p:txBody>
      </p:sp>
      <p:sp>
        <p:nvSpPr>
          <p:cNvPr id="3" name="Content Placeholder 2">
            <a:extLst>
              <a:ext uri="{FF2B5EF4-FFF2-40B4-BE49-F238E27FC236}">
                <a16:creationId xmlns:a16="http://schemas.microsoft.com/office/drawing/2014/main" id="{D4494947-BD44-4665-8D66-A645837553B5}"/>
              </a:ext>
            </a:extLst>
          </p:cNvPr>
          <p:cNvSpPr>
            <a:spLocks noGrp="1"/>
          </p:cNvSpPr>
          <p:nvPr>
            <p:ph idx="1"/>
          </p:nvPr>
        </p:nvSpPr>
        <p:spPr>
          <a:xfrm>
            <a:off x="5747039" y="2213262"/>
            <a:ext cx="6123709" cy="2763981"/>
          </a:xfrm>
        </p:spPr>
        <p:txBody>
          <a:bodyPr>
            <a:normAutofit/>
          </a:bodyPr>
          <a:lstStyle/>
          <a:p>
            <a:pPr marL="0" indent="0" algn="ctr">
              <a:spcAft>
                <a:spcPts val="600"/>
              </a:spcAft>
              <a:buNone/>
            </a:pPr>
            <a:r>
              <a:rPr lang="en-GB" sz="4000" dirty="0"/>
              <a:t>What is Statistical Process Control (SPC)? </a:t>
            </a:r>
          </a:p>
          <a:p>
            <a:pPr marL="0" indent="0" algn="ctr">
              <a:buNone/>
            </a:pPr>
            <a:r>
              <a:rPr lang="en-GB" sz="4000" dirty="0"/>
              <a:t>Or what can you derive from the name?</a:t>
            </a:r>
          </a:p>
        </p:txBody>
      </p:sp>
      <p:pic>
        <p:nvPicPr>
          <p:cNvPr id="1026" name="Picture 2" descr="What is a Control Chart?">
            <a:extLst>
              <a:ext uri="{FF2B5EF4-FFF2-40B4-BE49-F238E27FC236}">
                <a16:creationId xmlns:a16="http://schemas.microsoft.com/office/drawing/2014/main" id="{DBB8377C-C7CB-4302-966E-F506EBDA62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1252" y="1569329"/>
            <a:ext cx="5126182" cy="37193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3490988"/>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E3863-2EBF-493A-9801-6439107EDA90}"/>
              </a:ext>
            </a:extLst>
          </p:cNvPr>
          <p:cNvSpPr>
            <a:spLocks noGrp="1"/>
          </p:cNvSpPr>
          <p:nvPr>
            <p:ph type="title"/>
          </p:nvPr>
        </p:nvSpPr>
        <p:spPr/>
        <p:txBody>
          <a:bodyPr/>
          <a:lstStyle/>
          <a:p>
            <a:r>
              <a:rPr lang="en-GB" dirty="0"/>
              <a:t>What is Statistical Process Control</a:t>
            </a:r>
          </a:p>
        </p:txBody>
      </p:sp>
      <p:sp>
        <p:nvSpPr>
          <p:cNvPr id="3" name="Content Placeholder 2">
            <a:extLst>
              <a:ext uri="{FF2B5EF4-FFF2-40B4-BE49-F238E27FC236}">
                <a16:creationId xmlns:a16="http://schemas.microsoft.com/office/drawing/2014/main" id="{CC1BD566-5BA9-4386-8252-71998C5E46BA}"/>
              </a:ext>
            </a:extLst>
          </p:cNvPr>
          <p:cNvSpPr>
            <a:spLocks noGrp="1"/>
          </p:cNvSpPr>
          <p:nvPr>
            <p:ph idx="1"/>
          </p:nvPr>
        </p:nvSpPr>
        <p:spPr>
          <a:xfrm>
            <a:off x="609600" y="1470484"/>
            <a:ext cx="10972800" cy="3917032"/>
          </a:xfrm>
        </p:spPr>
        <p:txBody>
          <a:bodyPr>
            <a:normAutofit lnSpcReduction="10000"/>
          </a:bodyPr>
          <a:lstStyle/>
          <a:p>
            <a:pPr>
              <a:buFont typeface="Wingdings" panose="05000000000000000000" pitchFamily="2" charset="2"/>
              <a:buChar char="§"/>
            </a:pPr>
            <a:r>
              <a:rPr lang="en-GB" dirty="0"/>
              <a:t>SPC is the application of statistical tools / methods to control and monitor a manufacturing process.</a:t>
            </a:r>
          </a:p>
          <a:p>
            <a:pPr>
              <a:buFont typeface="Wingdings" panose="05000000000000000000" pitchFamily="2" charset="2"/>
              <a:buChar char="§"/>
            </a:pPr>
            <a:r>
              <a:rPr lang="en-GB" dirty="0"/>
              <a:t>An analytical tool for decision making, it allows us to determine when a process in operating correctly (in control) and when it is not (out of control).</a:t>
            </a:r>
          </a:p>
          <a:p>
            <a:pPr>
              <a:buFont typeface="Wingdings" panose="05000000000000000000" pitchFamily="2" charset="2"/>
              <a:buChar char="§"/>
            </a:pPr>
            <a:r>
              <a:rPr lang="en-GB" dirty="0"/>
              <a:t>Remember – any process (even in steady state) is susceptible to variation determining when variation is natural/normal or if intervention is required is the key to controlling quality!</a:t>
            </a:r>
          </a:p>
        </p:txBody>
      </p:sp>
    </p:spTree>
    <p:extLst>
      <p:ext uri="{BB962C8B-B14F-4D97-AF65-F5344CB8AC3E}">
        <p14:creationId xmlns:p14="http://schemas.microsoft.com/office/powerpoint/2010/main" val="4117513262"/>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C1204-D044-4400-B25B-AF5FF02D03FD}"/>
              </a:ext>
            </a:extLst>
          </p:cNvPr>
          <p:cNvSpPr>
            <a:spLocks noGrp="1"/>
          </p:cNvSpPr>
          <p:nvPr>
            <p:ph type="title"/>
          </p:nvPr>
        </p:nvSpPr>
        <p:spPr/>
        <p:txBody>
          <a:bodyPr/>
          <a:lstStyle/>
          <a:p>
            <a:r>
              <a:rPr lang="en-GB" dirty="0"/>
              <a:t>History of Statistical Process Control</a:t>
            </a:r>
          </a:p>
        </p:txBody>
      </p:sp>
      <p:sp>
        <p:nvSpPr>
          <p:cNvPr id="3" name="Content Placeholder 2">
            <a:extLst>
              <a:ext uri="{FF2B5EF4-FFF2-40B4-BE49-F238E27FC236}">
                <a16:creationId xmlns:a16="http://schemas.microsoft.com/office/drawing/2014/main" id="{58664D99-7D72-41CF-8D86-0928A0AAFFFC}"/>
              </a:ext>
            </a:extLst>
          </p:cNvPr>
          <p:cNvSpPr>
            <a:spLocks noGrp="1"/>
          </p:cNvSpPr>
          <p:nvPr>
            <p:ph idx="1"/>
          </p:nvPr>
        </p:nvSpPr>
        <p:spPr>
          <a:xfrm>
            <a:off x="3314007" y="1574866"/>
            <a:ext cx="8545484" cy="3981358"/>
          </a:xfrm>
        </p:spPr>
        <p:txBody>
          <a:bodyPr>
            <a:normAutofit fontScale="92500" lnSpcReduction="10000"/>
          </a:bodyPr>
          <a:lstStyle/>
          <a:p>
            <a:pPr>
              <a:buFont typeface="Wingdings" panose="05000000000000000000" pitchFamily="2" charset="2"/>
              <a:buChar char="§"/>
            </a:pPr>
            <a:r>
              <a:rPr lang="en-GB" sz="2800" dirty="0"/>
              <a:t>Pioneered by Walter A. Shewhart at the Bell laboratories in the early 1920s.</a:t>
            </a:r>
          </a:p>
          <a:p>
            <a:pPr>
              <a:buFont typeface="Wingdings" panose="05000000000000000000" pitchFamily="2" charset="2"/>
              <a:buChar char="§"/>
            </a:pPr>
            <a:r>
              <a:rPr lang="en-GB" sz="2800" dirty="0"/>
              <a:t>Shewhart recognized that inspecting &amp; rejecting or reworking components was not the most economical way to produce a high-quality products</a:t>
            </a:r>
          </a:p>
          <a:p>
            <a:pPr>
              <a:buFont typeface="Wingdings" panose="05000000000000000000" pitchFamily="2" charset="2"/>
              <a:buChar char="§"/>
            </a:pPr>
            <a:r>
              <a:rPr lang="en-GB" sz="2800" dirty="0"/>
              <a:t>He demonstrated that monitoring and controlling variation throughout production was the more efficient and economical way.</a:t>
            </a:r>
          </a:p>
          <a:p>
            <a:pPr>
              <a:buFont typeface="Wingdings" panose="05000000000000000000" pitchFamily="2" charset="2"/>
              <a:buChar char="§"/>
            </a:pPr>
            <a:r>
              <a:rPr lang="en-GB" sz="2800" dirty="0"/>
              <a:t>Shewhart invented a visual tool for monitoring process variation, known as the control chart.</a:t>
            </a:r>
          </a:p>
          <a:p>
            <a:pPr>
              <a:buFont typeface="Wingdings" panose="05000000000000000000" pitchFamily="2" charset="2"/>
              <a:buChar char="§"/>
            </a:pPr>
            <a:endParaRPr lang="en-GB" sz="2800" dirty="0"/>
          </a:p>
          <a:p>
            <a:pPr>
              <a:buFont typeface="Wingdings" panose="05000000000000000000" pitchFamily="2" charset="2"/>
              <a:buChar char="§"/>
            </a:pPr>
            <a:endParaRPr lang="en-GB" sz="2800" dirty="0"/>
          </a:p>
        </p:txBody>
      </p:sp>
      <p:pic>
        <p:nvPicPr>
          <p:cNvPr id="1026" name="Picture 2" descr="Walter A Shewhart | Quality Gurus">
            <a:extLst>
              <a:ext uri="{FF2B5EF4-FFF2-40B4-BE49-F238E27FC236}">
                <a16:creationId xmlns:a16="http://schemas.microsoft.com/office/drawing/2014/main" id="{99D074E6-7FEA-48FF-8962-37FAFF8C84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052" y="1586346"/>
            <a:ext cx="2554605" cy="342369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B661EAF-16DC-4D76-891F-E568DAAB9074}"/>
              </a:ext>
            </a:extLst>
          </p:cNvPr>
          <p:cNvSpPr txBox="1"/>
          <p:nvPr/>
        </p:nvSpPr>
        <p:spPr>
          <a:xfrm>
            <a:off x="543010" y="5178751"/>
            <a:ext cx="2410691" cy="377473"/>
          </a:xfrm>
          <a:prstGeom prst="rect">
            <a:avLst/>
          </a:prstGeom>
          <a:noFill/>
        </p:spPr>
        <p:txBody>
          <a:bodyPr wrap="square" rtlCol="0">
            <a:spAutoFit/>
          </a:bodyPr>
          <a:lstStyle/>
          <a:p>
            <a:pPr algn="ctr"/>
            <a:r>
              <a:rPr lang="en-GB" dirty="0"/>
              <a:t>Walter A. Shewhart</a:t>
            </a:r>
          </a:p>
        </p:txBody>
      </p:sp>
    </p:spTree>
    <p:extLst>
      <p:ext uri="{BB962C8B-B14F-4D97-AF65-F5344CB8AC3E}">
        <p14:creationId xmlns:p14="http://schemas.microsoft.com/office/powerpoint/2010/main" val="2590910706"/>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C1204-D044-4400-B25B-AF5FF02D03FD}"/>
              </a:ext>
            </a:extLst>
          </p:cNvPr>
          <p:cNvSpPr>
            <a:spLocks noGrp="1"/>
          </p:cNvSpPr>
          <p:nvPr>
            <p:ph type="title"/>
          </p:nvPr>
        </p:nvSpPr>
        <p:spPr/>
        <p:txBody>
          <a:bodyPr/>
          <a:lstStyle/>
          <a:p>
            <a:r>
              <a:rPr lang="en-GB" dirty="0"/>
              <a:t>History of Statistical Process Control</a:t>
            </a:r>
          </a:p>
        </p:txBody>
      </p:sp>
      <p:sp>
        <p:nvSpPr>
          <p:cNvPr id="3" name="Content Placeholder 2">
            <a:extLst>
              <a:ext uri="{FF2B5EF4-FFF2-40B4-BE49-F238E27FC236}">
                <a16:creationId xmlns:a16="http://schemas.microsoft.com/office/drawing/2014/main" id="{58664D99-7D72-41CF-8D86-0928A0AAFFFC}"/>
              </a:ext>
            </a:extLst>
          </p:cNvPr>
          <p:cNvSpPr>
            <a:spLocks noGrp="1"/>
          </p:cNvSpPr>
          <p:nvPr>
            <p:ph idx="1"/>
          </p:nvPr>
        </p:nvSpPr>
        <p:spPr>
          <a:xfrm>
            <a:off x="468384" y="1574866"/>
            <a:ext cx="8545484" cy="3981358"/>
          </a:xfrm>
        </p:spPr>
        <p:txBody>
          <a:bodyPr>
            <a:normAutofit lnSpcReduction="10000"/>
          </a:bodyPr>
          <a:lstStyle/>
          <a:p>
            <a:pPr>
              <a:buFont typeface="Wingdings" panose="05000000000000000000" pitchFamily="2" charset="2"/>
              <a:buChar char="§"/>
            </a:pPr>
            <a:r>
              <a:rPr lang="en-GB" sz="2800" dirty="0"/>
              <a:t>Shewhart introduced the concept of SPC to William E. Deming, who also worked at the bell laboratories.</a:t>
            </a:r>
          </a:p>
          <a:p>
            <a:pPr>
              <a:buFont typeface="Wingdings" panose="05000000000000000000" pitchFamily="2" charset="2"/>
              <a:buChar char="§"/>
            </a:pPr>
            <a:r>
              <a:rPr lang="en-GB" sz="2800" dirty="0"/>
              <a:t>Deming proved the effectiveness of SPC, he used it to monitor &amp; improve the quality in the manufacture of munitions during WW2.</a:t>
            </a:r>
          </a:p>
          <a:p>
            <a:pPr>
              <a:buFont typeface="Wingdings" panose="05000000000000000000" pitchFamily="2" charset="2"/>
              <a:buChar char="§"/>
            </a:pPr>
            <a:r>
              <a:rPr lang="en-GB" sz="2800" dirty="0"/>
              <a:t>Deming popularised the use of SPC in Japan in the late 1940s.</a:t>
            </a:r>
          </a:p>
          <a:p>
            <a:pPr>
              <a:buFont typeface="Wingdings" panose="05000000000000000000" pitchFamily="2" charset="2"/>
              <a:buChar char="§"/>
            </a:pPr>
            <a:r>
              <a:rPr lang="en-GB" sz="2800" dirty="0"/>
              <a:t>Deming’s teachings are considered instrumental to Japan's post war industrial recovery.</a:t>
            </a:r>
          </a:p>
          <a:p>
            <a:pPr>
              <a:buFont typeface="Wingdings" panose="05000000000000000000" pitchFamily="2" charset="2"/>
              <a:buChar char="§"/>
            </a:pPr>
            <a:endParaRPr lang="en-GB" sz="2800" dirty="0"/>
          </a:p>
          <a:p>
            <a:pPr>
              <a:buFont typeface="Wingdings" panose="05000000000000000000" pitchFamily="2" charset="2"/>
              <a:buChar char="§"/>
            </a:pPr>
            <a:endParaRPr lang="en-GB" sz="2800" dirty="0"/>
          </a:p>
          <a:p>
            <a:pPr>
              <a:buFont typeface="Wingdings" panose="05000000000000000000" pitchFamily="2" charset="2"/>
              <a:buChar char="§"/>
            </a:pPr>
            <a:endParaRPr lang="en-GB" sz="2800" dirty="0"/>
          </a:p>
        </p:txBody>
      </p:sp>
      <p:sp>
        <p:nvSpPr>
          <p:cNvPr id="4" name="TextBox 3">
            <a:extLst>
              <a:ext uri="{FF2B5EF4-FFF2-40B4-BE49-F238E27FC236}">
                <a16:creationId xmlns:a16="http://schemas.microsoft.com/office/drawing/2014/main" id="{4B661EAF-16DC-4D76-891F-E568DAAB9074}"/>
              </a:ext>
            </a:extLst>
          </p:cNvPr>
          <p:cNvSpPr txBox="1"/>
          <p:nvPr/>
        </p:nvSpPr>
        <p:spPr>
          <a:xfrm>
            <a:off x="9312925" y="5178751"/>
            <a:ext cx="2410691" cy="377473"/>
          </a:xfrm>
          <a:prstGeom prst="rect">
            <a:avLst/>
          </a:prstGeom>
          <a:noFill/>
        </p:spPr>
        <p:txBody>
          <a:bodyPr wrap="square" rtlCol="0">
            <a:spAutoFit/>
          </a:bodyPr>
          <a:lstStyle/>
          <a:p>
            <a:pPr algn="ctr"/>
            <a:r>
              <a:rPr lang="en-GB" dirty="0"/>
              <a:t>William E. Deming</a:t>
            </a:r>
          </a:p>
        </p:txBody>
      </p:sp>
      <p:pic>
        <p:nvPicPr>
          <p:cNvPr id="6" name="Picture 5">
            <a:extLst>
              <a:ext uri="{FF2B5EF4-FFF2-40B4-BE49-F238E27FC236}">
                <a16:creationId xmlns:a16="http://schemas.microsoft.com/office/drawing/2014/main" id="{1F059B3C-9134-485D-8423-9AE01520E3BA}"/>
              </a:ext>
            </a:extLst>
          </p:cNvPr>
          <p:cNvPicPr>
            <a:picLocks noChangeAspect="1"/>
          </p:cNvPicPr>
          <p:nvPr/>
        </p:nvPicPr>
        <p:blipFill>
          <a:blip r:embed="rId3"/>
          <a:stretch>
            <a:fillRect/>
          </a:stretch>
        </p:blipFill>
        <p:spPr>
          <a:xfrm>
            <a:off x="9240969" y="1586346"/>
            <a:ext cx="2554605" cy="3429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28180242"/>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C1204-D044-4400-B25B-AF5FF02D03FD}"/>
              </a:ext>
            </a:extLst>
          </p:cNvPr>
          <p:cNvSpPr>
            <a:spLocks noGrp="1"/>
          </p:cNvSpPr>
          <p:nvPr>
            <p:ph type="title"/>
          </p:nvPr>
        </p:nvSpPr>
        <p:spPr/>
        <p:txBody>
          <a:bodyPr/>
          <a:lstStyle/>
          <a:p>
            <a:r>
              <a:rPr lang="en-GB" dirty="0"/>
              <a:t>History of Statistical Process Control</a:t>
            </a:r>
          </a:p>
        </p:txBody>
      </p:sp>
      <p:sp>
        <p:nvSpPr>
          <p:cNvPr id="3" name="Content Placeholder 2">
            <a:extLst>
              <a:ext uri="{FF2B5EF4-FFF2-40B4-BE49-F238E27FC236}">
                <a16:creationId xmlns:a16="http://schemas.microsoft.com/office/drawing/2014/main" id="{58664D99-7D72-41CF-8D86-0928A0AAFFFC}"/>
              </a:ext>
            </a:extLst>
          </p:cNvPr>
          <p:cNvSpPr>
            <a:spLocks noGrp="1"/>
          </p:cNvSpPr>
          <p:nvPr>
            <p:ph idx="1"/>
          </p:nvPr>
        </p:nvSpPr>
        <p:spPr>
          <a:xfrm>
            <a:off x="5234347" y="1588895"/>
            <a:ext cx="6763689" cy="3981358"/>
          </a:xfrm>
        </p:spPr>
        <p:txBody>
          <a:bodyPr>
            <a:normAutofit/>
          </a:bodyPr>
          <a:lstStyle/>
          <a:p>
            <a:pPr marL="0" indent="0">
              <a:buNone/>
            </a:pPr>
            <a:r>
              <a:rPr lang="en-GB" sz="2800" dirty="0"/>
              <a:t>Shewhart concluded that every process will display some level of variation, but:</a:t>
            </a:r>
          </a:p>
          <a:p>
            <a:pPr>
              <a:spcBef>
                <a:spcPts val="1200"/>
              </a:spcBef>
              <a:buFont typeface="Wingdings" panose="05000000000000000000" pitchFamily="2" charset="2"/>
              <a:buChar char="§"/>
            </a:pPr>
            <a:r>
              <a:rPr lang="en-GB" sz="2800" dirty="0"/>
              <a:t>Some display controlled variation that is normal/natural for the process (common cause variation)</a:t>
            </a:r>
          </a:p>
          <a:p>
            <a:pPr>
              <a:spcBef>
                <a:spcPts val="1200"/>
              </a:spcBef>
              <a:buFont typeface="Wingdings" panose="05000000000000000000" pitchFamily="2" charset="2"/>
              <a:buChar char="§"/>
            </a:pPr>
            <a:r>
              <a:rPr lang="en-GB" sz="2800" dirty="0"/>
              <a:t>Others display uncontrolled variation that is not inherent to the process (special cause variation).</a:t>
            </a:r>
          </a:p>
          <a:p>
            <a:pPr>
              <a:buFont typeface="Wingdings" panose="05000000000000000000" pitchFamily="2" charset="2"/>
              <a:buChar char="§"/>
            </a:pPr>
            <a:endParaRPr lang="en-GB" sz="2800" dirty="0"/>
          </a:p>
          <a:p>
            <a:pPr>
              <a:buFont typeface="Wingdings" panose="05000000000000000000" pitchFamily="2" charset="2"/>
              <a:buChar char="§"/>
            </a:pPr>
            <a:endParaRPr lang="en-GB" sz="2800" dirty="0"/>
          </a:p>
        </p:txBody>
      </p:sp>
      <p:pic>
        <p:nvPicPr>
          <p:cNvPr id="2050" name="Picture 2" descr="Variation and Control Charts">
            <a:extLst>
              <a:ext uri="{FF2B5EF4-FFF2-40B4-BE49-F238E27FC236}">
                <a16:creationId xmlns:a16="http://schemas.microsoft.com/office/drawing/2014/main" id="{74CC019F-FE35-4669-AF56-01B7968C0F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820" y="1588895"/>
            <a:ext cx="4710546" cy="39813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4398000"/>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C1204-D044-4400-B25B-AF5FF02D03FD}"/>
              </a:ext>
            </a:extLst>
          </p:cNvPr>
          <p:cNvSpPr>
            <a:spLocks noGrp="1"/>
          </p:cNvSpPr>
          <p:nvPr>
            <p:ph type="title"/>
          </p:nvPr>
        </p:nvSpPr>
        <p:spPr/>
        <p:txBody>
          <a:bodyPr/>
          <a:lstStyle/>
          <a:p>
            <a:r>
              <a:rPr lang="en-GB" dirty="0"/>
              <a:t>History of Statistical Process Control</a:t>
            </a:r>
          </a:p>
        </p:txBody>
      </p:sp>
      <p:sp>
        <p:nvSpPr>
          <p:cNvPr id="3" name="Content Placeholder 2">
            <a:extLst>
              <a:ext uri="{FF2B5EF4-FFF2-40B4-BE49-F238E27FC236}">
                <a16:creationId xmlns:a16="http://schemas.microsoft.com/office/drawing/2014/main" id="{58664D99-7D72-41CF-8D86-0928A0AAFFFC}"/>
              </a:ext>
            </a:extLst>
          </p:cNvPr>
          <p:cNvSpPr>
            <a:spLocks noGrp="1"/>
          </p:cNvSpPr>
          <p:nvPr>
            <p:ph idx="1"/>
          </p:nvPr>
        </p:nvSpPr>
        <p:spPr>
          <a:xfrm>
            <a:off x="609600" y="1502116"/>
            <a:ext cx="10972800" cy="3981358"/>
          </a:xfrm>
        </p:spPr>
        <p:txBody>
          <a:bodyPr>
            <a:normAutofit/>
          </a:bodyPr>
          <a:lstStyle/>
          <a:p>
            <a:pPr marL="0" indent="0">
              <a:spcBef>
                <a:spcPts val="1200"/>
              </a:spcBef>
              <a:buNone/>
            </a:pPr>
            <a:r>
              <a:rPr lang="en-GB" sz="2800" dirty="0"/>
              <a:t>In 1988, the Software Engineering Institute (SEI) noted that SPC could be deployed outside of manufacturing (software development processes). Since then, it has been widely used in the service sectors:</a:t>
            </a:r>
          </a:p>
          <a:p>
            <a:pPr>
              <a:spcBef>
                <a:spcPts val="1200"/>
              </a:spcBef>
              <a:buFont typeface="Wingdings" panose="05000000000000000000" pitchFamily="2" charset="2"/>
              <a:buChar char="§"/>
            </a:pPr>
            <a:r>
              <a:rPr lang="en-GB" sz="2800" dirty="0"/>
              <a:t>The NHS is a strong proponent of the use of SPC to measure the effectiveness of service improvement initiatives.</a:t>
            </a:r>
          </a:p>
          <a:p>
            <a:pPr>
              <a:buFont typeface="Wingdings" panose="05000000000000000000" pitchFamily="2" charset="2"/>
              <a:buChar char="§"/>
            </a:pPr>
            <a:r>
              <a:rPr lang="en-GB" sz="2800" dirty="0"/>
              <a:t>Some examples of SPC in healthcare include: monitoring infection rates, lab processing times, hospital arrivals, staffing levels, surgical outcomes, survival rates etc.</a:t>
            </a:r>
          </a:p>
          <a:p>
            <a:pPr marL="0" indent="0">
              <a:spcBef>
                <a:spcPts val="1200"/>
              </a:spcBef>
              <a:buNone/>
            </a:pPr>
            <a:endParaRPr lang="en-GB" sz="2800" dirty="0"/>
          </a:p>
          <a:p>
            <a:pPr>
              <a:buFont typeface="Wingdings" panose="05000000000000000000" pitchFamily="2" charset="2"/>
              <a:buChar char="§"/>
            </a:pPr>
            <a:endParaRPr lang="en-GB" sz="2800" dirty="0"/>
          </a:p>
        </p:txBody>
      </p:sp>
    </p:spTree>
    <p:extLst>
      <p:ext uri="{BB962C8B-B14F-4D97-AF65-F5344CB8AC3E}">
        <p14:creationId xmlns:p14="http://schemas.microsoft.com/office/powerpoint/2010/main" val="451669140"/>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D1901-2CA7-4661-B6A1-943351FBF885}"/>
              </a:ext>
            </a:extLst>
          </p:cNvPr>
          <p:cNvSpPr>
            <a:spLocks noGrp="1"/>
          </p:cNvSpPr>
          <p:nvPr>
            <p:ph type="title"/>
          </p:nvPr>
        </p:nvSpPr>
        <p:spPr/>
        <p:txBody>
          <a:bodyPr>
            <a:normAutofit fontScale="90000"/>
          </a:bodyPr>
          <a:lstStyle/>
          <a:p>
            <a:r>
              <a:rPr lang="en-GB" dirty="0"/>
              <a:t>SPC vs Conventional Quality</a:t>
            </a:r>
            <a:br>
              <a:rPr lang="en-GB" dirty="0"/>
            </a:br>
            <a:r>
              <a:rPr lang="en-GB" sz="2700" i="1" dirty="0"/>
              <a:t>(How does SPC differ from convectional approaches to quality)</a:t>
            </a:r>
            <a:endParaRPr lang="en-GB" i="1" dirty="0"/>
          </a:p>
        </p:txBody>
      </p:sp>
      <p:sp>
        <p:nvSpPr>
          <p:cNvPr id="4" name="Rectangle 3">
            <a:extLst>
              <a:ext uri="{FF2B5EF4-FFF2-40B4-BE49-F238E27FC236}">
                <a16:creationId xmlns:a16="http://schemas.microsoft.com/office/drawing/2014/main" id="{23D5FF1F-ED78-43F0-B71D-E665C98087F6}"/>
              </a:ext>
            </a:extLst>
          </p:cNvPr>
          <p:cNvSpPr/>
          <p:nvPr/>
        </p:nvSpPr>
        <p:spPr>
          <a:xfrm>
            <a:off x="769622" y="1723006"/>
            <a:ext cx="4259580" cy="3709698"/>
          </a:xfrm>
          <a:prstGeom prst="rect">
            <a:avLst/>
          </a:prstGeom>
          <a:solidFill>
            <a:srgbClr val="003A5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2800" b="1" dirty="0"/>
              <a:t>Conventional Quality</a:t>
            </a:r>
          </a:p>
          <a:p>
            <a:pPr algn="ctr"/>
            <a:endParaRPr lang="en-GB" sz="2400" b="1" dirty="0"/>
          </a:p>
          <a:p>
            <a:pPr algn="ctr"/>
            <a:r>
              <a:rPr lang="en-GB" sz="2400" b="1" dirty="0"/>
              <a:t>Controlling quality typically relies on post-manufacture inspection of the product; accepting/rejecting products depending on how well it meets some specification.</a:t>
            </a:r>
          </a:p>
        </p:txBody>
      </p:sp>
      <p:sp>
        <p:nvSpPr>
          <p:cNvPr id="5" name="Rectangle 4">
            <a:extLst>
              <a:ext uri="{FF2B5EF4-FFF2-40B4-BE49-F238E27FC236}">
                <a16:creationId xmlns:a16="http://schemas.microsoft.com/office/drawing/2014/main" id="{A6A7556A-B529-43AC-A94C-88DEA4DB2F6F}"/>
              </a:ext>
            </a:extLst>
          </p:cNvPr>
          <p:cNvSpPr/>
          <p:nvPr/>
        </p:nvSpPr>
        <p:spPr>
          <a:xfrm>
            <a:off x="7162798" y="1723006"/>
            <a:ext cx="4419601" cy="3709698"/>
          </a:xfrm>
          <a:prstGeom prst="rect">
            <a:avLst/>
          </a:prstGeom>
          <a:solidFill>
            <a:srgbClr val="003A5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2800" b="1" dirty="0"/>
              <a:t>Statistical Process Control</a:t>
            </a:r>
          </a:p>
          <a:p>
            <a:pPr algn="ctr"/>
            <a:endParaRPr lang="en-GB" sz="2800" b="1" dirty="0"/>
          </a:p>
          <a:p>
            <a:pPr algn="ctr"/>
            <a:r>
              <a:rPr lang="en-GB" sz="2400" b="1" dirty="0"/>
              <a:t>Uses statistical tools to observe &amp; monitor the performance of a process in order to identify significant deviations that may later result in rejectable products.</a:t>
            </a:r>
          </a:p>
        </p:txBody>
      </p:sp>
      <p:sp>
        <p:nvSpPr>
          <p:cNvPr id="6" name="Oval 5">
            <a:extLst>
              <a:ext uri="{FF2B5EF4-FFF2-40B4-BE49-F238E27FC236}">
                <a16:creationId xmlns:a16="http://schemas.microsoft.com/office/drawing/2014/main" id="{BD5E49AE-3457-4B22-85E7-BFB2E221B79A}"/>
              </a:ext>
            </a:extLst>
          </p:cNvPr>
          <p:cNvSpPr/>
          <p:nvPr/>
        </p:nvSpPr>
        <p:spPr>
          <a:xfrm>
            <a:off x="5376000" y="2857855"/>
            <a:ext cx="1440000" cy="1440000"/>
          </a:xfrm>
          <a:prstGeom prst="ellipse">
            <a:avLst/>
          </a:prstGeom>
          <a:solidFill>
            <a:srgbClr val="003A5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VS</a:t>
            </a:r>
          </a:p>
        </p:txBody>
      </p:sp>
    </p:spTree>
    <p:extLst>
      <p:ext uri="{BB962C8B-B14F-4D97-AF65-F5344CB8AC3E}">
        <p14:creationId xmlns:p14="http://schemas.microsoft.com/office/powerpoint/2010/main" val="827977765"/>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406D9-4253-486F-9D78-A0A692BC651B}"/>
              </a:ext>
            </a:extLst>
          </p:cNvPr>
          <p:cNvSpPr>
            <a:spLocks noGrp="1"/>
          </p:cNvSpPr>
          <p:nvPr>
            <p:ph type="title"/>
          </p:nvPr>
        </p:nvSpPr>
        <p:spPr>
          <a:xfrm>
            <a:off x="7272669" y="2647505"/>
            <a:ext cx="4621619" cy="1143000"/>
          </a:xfrm>
        </p:spPr>
        <p:txBody>
          <a:bodyPr>
            <a:normAutofit fontScale="90000"/>
          </a:bodyPr>
          <a:lstStyle/>
          <a:p>
            <a:r>
              <a:rPr lang="en-GB" dirty="0"/>
              <a:t>Statistical Process Control – Short Clip</a:t>
            </a:r>
            <a:br>
              <a:rPr lang="en-GB" dirty="0"/>
            </a:br>
            <a:r>
              <a:rPr lang="en-GB" sz="2700" i="1" dirty="0"/>
              <a:t>(SPC at Honda)</a:t>
            </a:r>
            <a:endParaRPr lang="en-GB" i="1" dirty="0"/>
          </a:p>
        </p:txBody>
      </p:sp>
      <p:pic>
        <p:nvPicPr>
          <p:cNvPr id="4" name="Online Media 3" title="Honda Statistical Process Control">
            <a:hlinkClick r:id="" action="ppaction://media"/>
            <a:extLst>
              <a:ext uri="{FF2B5EF4-FFF2-40B4-BE49-F238E27FC236}">
                <a16:creationId xmlns:a16="http://schemas.microsoft.com/office/drawing/2014/main" id="{38C8E9A9-EE55-4362-AEFB-3372F65DAF36}"/>
              </a:ext>
            </a:extLst>
          </p:cNvPr>
          <p:cNvPicPr>
            <a:picLocks noGrp="1" noRot="1" noChangeAspect="1"/>
          </p:cNvPicPr>
          <p:nvPr>
            <p:ph idx="1"/>
            <a:videoFile r:link="rId1"/>
          </p:nvPr>
        </p:nvPicPr>
        <p:blipFill>
          <a:blip r:embed="rId3"/>
          <a:stretch>
            <a:fillRect/>
          </a:stretch>
        </p:blipFill>
        <p:spPr>
          <a:xfrm>
            <a:off x="297712" y="285288"/>
            <a:ext cx="6934113" cy="5201112"/>
          </a:xfrm>
          <a:prstGeom prst="rect">
            <a:avLst/>
          </a:prstGeom>
        </p:spPr>
      </p:pic>
    </p:spTree>
    <p:extLst>
      <p:ext uri="{BB962C8B-B14F-4D97-AF65-F5344CB8AC3E}">
        <p14:creationId xmlns:p14="http://schemas.microsoft.com/office/powerpoint/2010/main" val="2715700897"/>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97436-4687-4FC6-AB1F-DBE0A8F0ADC9}"/>
              </a:ext>
            </a:extLst>
          </p:cNvPr>
          <p:cNvSpPr>
            <a:spLocks noGrp="1"/>
          </p:cNvSpPr>
          <p:nvPr>
            <p:ph type="title"/>
          </p:nvPr>
        </p:nvSpPr>
        <p:spPr>
          <a:xfrm>
            <a:off x="609600" y="419643"/>
            <a:ext cx="10972800" cy="1143000"/>
          </a:xfrm>
        </p:spPr>
        <p:txBody>
          <a:bodyPr>
            <a:normAutofit fontScale="90000"/>
          </a:bodyPr>
          <a:lstStyle/>
          <a:p>
            <a:r>
              <a:rPr lang="en-GB" dirty="0"/>
              <a:t>SPC – Types of Variation</a:t>
            </a:r>
            <a:br>
              <a:rPr lang="en-GB" dirty="0"/>
            </a:br>
            <a:r>
              <a:rPr lang="en-GB" sz="2700" i="1" dirty="0"/>
              <a:t>(There are two types of variation found within SPC charts)</a:t>
            </a:r>
            <a:endParaRPr lang="en-GB" i="1" dirty="0"/>
          </a:p>
        </p:txBody>
      </p:sp>
      <p:sp>
        <p:nvSpPr>
          <p:cNvPr id="3" name="Content Placeholder 2">
            <a:extLst>
              <a:ext uri="{FF2B5EF4-FFF2-40B4-BE49-F238E27FC236}">
                <a16:creationId xmlns:a16="http://schemas.microsoft.com/office/drawing/2014/main" id="{9D594D9A-6140-4B8D-8808-615482DFE69F}"/>
              </a:ext>
            </a:extLst>
          </p:cNvPr>
          <p:cNvSpPr>
            <a:spLocks noGrp="1"/>
          </p:cNvSpPr>
          <p:nvPr>
            <p:ph idx="1"/>
          </p:nvPr>
        </p:nvSpPr>
        <p:spPr>
          <a:xfrm>
            <a:off x="5544524" y="1962964"/>
            <a:ext cx="6471979" cy="3561536"/>
          </a:xfrm>
        </p:spPr>
        <p:txBody>
          <a:bodyPr>
            <a:normAutofit fontScale="85000" lnSpcReduction="10000"/>
          </a:bodyPr>
          <a:lstStyle/>
          <a:p>
            <a:pPr marL="0" indent="0">
              <a:buNone/>
            </a:pPr>
            <a:r>
              <a:rPr lang="en-GB" dirty="0"/>
              <a:t>Natural (common cause) variation: </a:t>
            </a:r>
          </a:p>
          <a:p>
            <a:pPr>
              <a:buFont typeface="Wingdings" panose="05000000000000000000" pitchFamily="2" charset="2"/>
              <a:buChar char="§"/>
            </a:pPr>
            <a:r>
              <a:rPr lang="en-GB" dirty="0"/>
              <a:t>Is inherent in the design of the process.</a:t>
            </a:r>
          </a:p>
          <a:p>
            <a:pPr>
              <a:buFont typeface="Wingdings" panose="05000000000000000000" pitchFamily="2" charset="2"/>
              <a:buChar char="§"/>
            </a:pPr>
            <a:r>
              <a:rPr lang="en-GB" dirty="0"/>
              <a:t>Results in a stable (in control) process because the variation is predictable.</a:t>
            </a:r>
          </a:p>
          <a:p>
            <a:pPr>
              <a:buFont typeface="Wingdings" panose="05000000000000000000" pitchFamily="2" charset="2"/>
              <a:buChar char="§"/>
            </a:pPr>
            <a:r>
              <a:rPr lang="en-GB" dirty="0"/>
              <a:t>Is due to random or chance causes of variation.</a:t>
            </a:r>
          </a:p>
          <a:p>
            <a:pPr>
              <a:buFont typeface="Wingdings" panose="05000000000000000000" pitchFamily="2" charset="2"/>
              <a:buChar char="§"/>
            </a:pPr>
            <a:r>
              <a:rPr lang="en-GB" dirty="0"/>
              <a:t>The source of variation is systemic (inherent system variation). </a:t>
            </a:r>
          </a:p>
          <a:p>
            <a:pPr>
              <a:buFont typeface="Wingdings" panose="05000000000000000000" pitchFamily="2" charset="2"/>
              <a:buChar char="§"/>
            </a:pPr>
            <a:endParaRPr lang="en-GB" dirty="0"/>
          </a:p>
        </p:txBody>
      </p:sp>
      <p:pic>
        <p:nvPicPr>
          <p:cNvPr id="7" name="Picture 6">
            <a:extLst>
              <a:ext uri="{FF2B5EF4-FFF2-40B4-BE49-F238E27FC236}">
                <a16:creationId xmlns:a16="http://schemas.microsoft.com/office/drawing/2014/main" id="{94053480-DD5D-4A82-BEFF-D4BA97F3303C}"/>
              </a:ext>
            </a:extLst>
          </p:cNvPr>
          <p:cNvPicPr>
            <a:picLocks noChangeAspect="1"/>
          </p:cNvPicPr>
          <p:nvPr/>
        </p:nvPicPr>
        <p:blipFill>
          <a:blip r:embed="rId3"/>
          <a:stretch>
            <a:fillRect/>
          </a:stretch>
        </p:blipFill>
        <p:spPr>
          <a:xfrm>
            <a:off x="365011" y="2558768"/>
            <a:ext cx="4990452" cy="2369928"/>
          </a:xfrm>
          <a:prstGeom prst="rect">
            <a:avLst/>
          </a:prstGeom>
        </p:spPr>
      </p:pic>
    </p:spTree>
    <p:extLst>
      <p:ext uri="{BB962C8B-B14F-4D97-AF65-F5344CB8AC3E}">
        <p14:creationId xmlns:p14="http://schemas.microsoft.com/office/powerpoint/2010/main" val="1633125303"/>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97436-4687-4FC6-AB1F-DBE0A8F0ADC9}"/>
              </a:ext>
            </a:extLst>
          </p:cNvPr>
          <p:cNvSpPr>
            <a:spLocks noGrp="1"/>
          </p:cNvSpPr>
          <p:nvPr>
            <p:ph type="title"/>
          </p:nvPr>
        </p:nvSpPr>
        <p:spPr>
          <a:xfrm>
            <a:off x="609600" y="419643"/>
            <a:ext cx="10972800" cy="1143000"/>
          </a:xfrm>
        </p:spPr>
        <p:txBody>
          <a:bodyPr>
            <a:normAutofit fontScale="90000"/>
          </a:bodyPr>
          <a:lstStyle/>
          <a:p>
            <a:r>
              <a:rPr lang="en-GB" dirty="0"/>
              <a:t>SPC – Types of Variation</a:t>
            </a:r>
            <a:br>
              <a:rPr lang="en-GB" dirty="0"/>
            </a:br>
            <a:r>
              <a:rPr lang="en-GB" sz="2700" i="1" dirty="0"/>
              <a:t>(There are two types of variation found within SPC charts)</a:t>
            </a:r>
            <a:endParaRPr lang="en-GB" i="1" dirty="0"/>
          </a:p>
        </p:txBody>
      </p:sp>
      <p:sp>
        <p:nvSpPr>
          <p:cNvPr id="3" name="Content Placeholder 2">
            <a:extLst>
              <a:ext uri="{FF2B5EF4-FFF2-40B4-BE49-F238E27FC236}">
                <a16:creationId xmlns:a16="http://schemas.microsoft.com/office/drawing/2014/main" id="{9D594D9A-6140-4B8D-8808-615482DFE69F}"/>
              </a:ext>
            </a:extLst>
          </p:cNvPr>
          <p:cNvSpPr>
            <a:spLocks noGrp="1"/>
          </p:cNvSpPr>
          <p:nvPr>
            <p:ph idx="1"/>
          </p:nvPr>
        </p:nvSpPr>
        <p:spPr>
          <a:xfrm>
            <a:off x="278318" y="1703338"/>
            <a:ext cx="6541276" cy="3979181"/>
          </a:xfrm>
        </p:spPr>
        <p:txBody>
          <a:bodyPr>
            <a:normAutofit fontScale="77500" lnSpcReduction="20000"/>
          </a:bodyPr>
          <a:lstStyle/>
          <a:p>
            <a:pPr marL="0" indent="0">
              <a:buNone/>
            </a:pPr>
            <a:r>
              <a:rPr lang="en-GB" dirty="0"/>
              <a:t>Special (assignable) cause variation:</a:t>
            </a:r>
          </a:p>
          <a:p>
            <a:pPr>
              <a:spcBef>
                <a:spcPts val="1200"/>
              </a:spcBef>
              <a:buFont typeface="Wingdings" panose="05000000000000000000" pitchFamily="2" charset="2"/>
              <a:buChar char="§"/>
            </a:pPr>
            <a:r>
              <a:rPr lang="en-GB" dirty="0"/>
              <a:t>Is due to irregular or unnatural causes that are not inherent in a process (extrinsic)</a:t>
            </a:r>
          </a:p>
          <a:p>
            <a:pPr>
              <a:spcBef>
                <a:spcPts val="1200"/>
              </a:spcBef>
              <a:buFont typeface="Wingdings" panose="05000000000000000000" pitchFamily="2" charset="2"/>
              <a:buChar char="§"/>
            </a:pPr>
            <a:r>
              <a:rPr lang="en-GB" dirty="0"/>
              <a:t>Results in an unstable (out of control) process because variation is not predictable</a:t>
            </a:r>
          </a:p>
          <a:p>
            <a:pPr>
              <a:spcBef>
                <a:spcPts val="1200"/>
              </a:spcBef>
              <a:buFont typeface="Wingdings" panose="05000000000000000000" pitchFamily="2" charset="2"/>
              <a:buChar char="§"/>
            </a:pPr>
            <a:r>
              <a:rPr lang="en-GB" dirty="0"/>
              <a:t>Is due to non-random or assignable causes of variation (i.e. a signal that something in the process has ‘changed’).</a:t>
            </a:r>
          </a:p>
          <a:p>
            <a:pPr>
              <a:spcBef>
                <a:spcPts val="1200"/>
              </a:spcBef>
              <a:buFont typeface="Wingdings" panose="05000000000000000000" pitchFamily="2" charset="2"/>
              <a:buChar char="§"/>
            </a:pPr>
            <a:r>
              <a:rPr lang="en-GB" dirty="0"/>
              <a:t>The cause of variation can be assigned to individual machines, tools, people etc.</a:t>
            </a:r>
          </a:p>
        </p:txBody>
      </p:sp>
      <p:pic>
        <p:nvPicPr>
          <p:cNvPr id="8" name="Picture 7">
            <a:extLst>
              <a:ext uri="{FF2B5EF4-FFF2-40B4-BE49-F238E27FC236}">
                <a16:creationId xmlns:a16="http://schemas.microsoft.com/office/drawing/2014/main" id="{DC4EC546-E63D-4099-9BF9-5FF09C7EBFC7}"/>
              </a:ext>
            </a:extLst>
          </p:cNvPr>
          <p:cNvPicPr>
            <a:picLocks noChangeAspect="1"/>
          </p:cNvPicPr>
          <p:nvPr/>
        </p:nvPicPr>
        <p:blipFill>
          <a:blip r:embed="rId3"/>
          <a:stretch>
            <a:fillRect/>
          </a:stretch>
        </p:blipFill>
        <p:spPr>
          <a:xfrm>
            <a:off x="6819594" y="2473667"/>
            <a:ext cx="5054860" cy="2438525"/>
          </a:xfrm>
          <a:prstGeom prst="rect">
            <a:avLst/>
          </a:prstGeom>
        </p:spPr>
      </p:pic>
    </p:spTree>
    <p:extLst>
      <p:ext uri="{BB962C8B-B14F-4D97-AF65-F5344CB8AC3E}">
        <p14:creationId xmlns:p14="http://schemas.microsoft.com/office/powerpoint/2010/main" val="1473347961"/>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97436-4687-4FC6-AB1F-DBE0A8F0ADC9}"/>
              </a:ext>
            </a:extLst>
          </p:cNvPr>
          <p:cNvSpPr>
            <a:spLocks noGrp="1"/>
          </p:cNvSpPr>
          <p:nvPr>
            <p:ph type="title"/>
          </p:nvPr>
        </p:nvSpPr>
        <p:spPr>
          <a:xfrm>
            <a:off x="609600" y="419643"/>
            <a:ext cx="10972800" cy="1143000"/>
          </a:xfrm>
        </p:spPr>
        <p:txBody>
          <a:bodyPr>
            <a:normAutofit/>
          </a:bodyPr>
          <a:lstStyle/>
          <a:p>
            <a:r>
              <a:rPr lang="en-GB" dirty="0"/>
              <a:t>Types of Variation – Tampering</a:t>
            </a:r>
            <a:endParaRPr lang="en-GB" i="1" dirty="0"/>
          </a:p>
        </p:txBody>
      </p:sp>
      <p:sp>
        <p:nvSpPr>
          <p:cNvPr id="3" name="Content Placeholder 2">
            <a:extLst>
              <a:ext uri="{FF2B5EF4-FFF2-40B4-BE49-F238E27FC236}">
                <a16:creationId xmlns:a16="http://schemas.microsoft.com/office/drawing/2014/main" id="{9D594D9A-6140-4B8D-8808-615482DFE69F}"/>
              </a:ext>
            </a:extLst>
          </p:cNvPr>
          <p:cNvSpPr>
            <a:spLocks noGrp="1"/>
          </p:cNvSpPr>
          <p:nvPr>
            <p:ph idx="1"/>
          </p:nvPr>
        </p:nvSpPr>
        <p:spPr>
          <a:xfrm>
            <a:off x="5023951" y="1706964"/>
            <a:ext cx="7012645" cy="3653934"/>
          </a:xfrm>
        </p:spPr>
        <p:txBody>
          <a:bodyPr>
            <a:normAutofit fontScale="92500"/>
          </a:bodyPr>
          <a:lstStyle/>
          <a:p>
            <a:pPr>
              <a:buFont typeface="Wingdings" panose="05000000000000000000" pitchFamily="2" charset="2"/>
              <a:buChar char="§"/>
            </a:pPr>
            <a:r>
              <a:rPr lang="en-GB" dirty="0"/>
              <a:t>Tampering occurs due to overcorrecting of variation.</a:t>
            </a:r>
          </a:p>
          <a:p>
            <a:pPr>
              <a:buFont typeface="Wingdings" panose="05000000000000000000" pitchFamily="2" charset="2"/>
              <a:buChar char="§"/>
            </a:pPr>
            <a:r>
              <a:rPr lang="en-GB" dirty="0"/>
              <a:t>It can also occur due to misclassification of the types of variation.</a:t>
            </a:r>
          </a:p>
          <a:p>
            <a:pPr>
              <a:buFont typeface="Wingdings" panose="05000000000000000000" pitchFamily="2" charset="2"/>
              <a:buChar char="§"/>
            </a:pPr>
            <a:r>
              <a:rPr lang="en-GB" dirty="0"/>
              <a:t>I.e. reacting to a problem as if it is the result of a special-cause variation when in fact it is a common-cause one.</a:t>
            </a:r>
          </a:p>
        </p:txBody>
      </p:sp>
      <p:pic>
        <p:nvPicPr>
          <p:cNvPr id="5" name="Picture 4">
            <a:extLst>
              <a:ext uri="{FF2B5EF4-FFF2-40B4-BE49-F238E27FC236}">
                <a16:creationId xmlns:a16="http://schemas.microsoft.com/office/drawing/2014/main" id="{0EAB5F5F-A74C-42B3-B09C-D53CF26647AA}"/>
              </a:ext>
            </a:extLst>
          </p:cNvPr>
          <p:cNvPicPr>
            <a:picLocks noChangeAspect="1"/>
          </p:cNvPicPr>
          <p:nvPr/>
        </p:nvPicPr>
        <p:blipFill>
          <a:blip r:embed="rId3"/>
          <a:stretch>
            <a:fillRect/>
          </a:stretch>
        </p:blipFill>
        <p:spPr>
          <a:xfrm>
            <a:off x="194874" y="1706964"/>
            <a:ext cx="4829077" cy="3653933"/>
          </a:xfrm>
          <a:prstGeom prst="rect">
            <a:avLst/>
          </a:prstGeom>
        </p:spPr>
      </p:pic>
    </p:spTree>
    <p:extLst>
      <p:ext uri="{BB962C8B-B14F-4D97-AF65-F5344CB8AC3E}">
        <p14:creationId xmlns:p14="http://schemas.microsoft.com/office/powerpoint/2010/main" val="1530176275"/>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5C80C-BFEE-419D-8553-DB33377E9926}"/>
              </a:ext>
            </a:extLst>
          </p:cNvPr>
          <p:cNvSpPr>
            <a:spLocks noGrp="1"/>
          </p:cNvSpPr>
          <p:nvPr>
            <p:ph type="title"/>
          </p:nvPr>
        </p:nvSpPr>
        <p:spPr/>
        <p:txBody>
          <a:bodyPr/>
          <a:lstStyle/>
          <a:p>
            <a:r>
              <a:rPr lang="en-GB" dirty="0"/>
              <a:t>SPC - Types of Variation</a:t>
            </a:r>
          </a:p>
        </p:txBody>
      </p:sp>
      <p:sp>
        <p:nvSpPr>
          <p:cNvPr id="3" name="Content Placeholder 2">
            <a:extLst>
              <a:ext uri="{FF2B5EF4-FFF2-40B4-BE49-F238E27FC236}">
                <a16:creationId xmlns:a16="http://schemas.microsoft.com/office/drawing/2014/main" id="{14BEE4A0-9D2C-452A-A34A-42BBC7DB905A}"/>
              </a:ext>
            </a:extLst>
          </p:cNvPr>
          <p:cNvSpPr>
            <a:spLocks noGrp="1"/>
          </p:cNvSpPr>
          <p:nvPr>
            <p:ph idx="1"/>
          </p:nvPr>
        </p:nvSpPr>
        <p:spPr>
          <a:xfrm>
            <a:off x="609600" y="1609029"/>
            <a:ext cx="10972800" cy="3877371"/>
          </a:xfrm>
        </p:spPr>
        <p:txBody>
          <a:bodyPr>
            <a:normAutofit fontScale="85000" lnSpcReduction="10000"/>
          </a:bodyPr>
          <a:lstStyle/>
          <a:p>
            <a:pPr>
              <a:buFont typeface="Wingdings" panose="05000000000000000000" pitchFamily="2" charset="2"/>
              <a:buChar char="§"/>
            </a:pPr>
            <a:r>
              <a:rPr lang="en-GB" dirty="0"/>
              <a:t>Determining the type of variation contained within a process is crucial!</a:t>
            </a:r>
          </a:p>
          <a:p>
            <a:pPr>
              <a:buFont typeface="Wingdings" panose="05000000000000000000" pitchFamily="2" charset="2"/>
              <a:buChar char="§"/>
            </a:pPr>
            <a:r>
              <a:rPr lang="en-GB" dirty="0"/>
              <a:t>Without this vital step, your planned intervention could lead to increased variation or wasted resources if you take the wrong course of action. </a:t>
            </a:r>
          </a:p>
          <a:p>
            <a:pPr>
              <a:buFont typeface="Wingdings" panose="05000000000000000000" pitchFamily="2" charset="2"/>
              <a:buChar char="§"/>
            </a:pPr>
            <a:r>
              <a:rPr lang="en-GB" dirty="0"/>
              <a:t>This is why it is often best practice to use SPC to determine the type of variation </a:t>
            </a:r>
            <a:r>
              <a:rPr lang="en-GB" b="1" dirty="0"/>
              <a:t>before</a:t>
            </a:r>
            <a:r>
              <a:rPr lang="en-GB" dirty="0"/>
              <a:t> any process improvement work.</a:t>
            </a:r>
          </a:p>
          <a:p>
            <a:pPr>
              <a:buFont typeface="Wingdings" panose="05000000000000000000" pitchFamily="2" charset="2"/>
              <a:buChar char="§"/>
            </a:pPr>
            <a:r>
              <a:rPr lang="en-GB" dirty="0"/>
              <a:t>You can then continue to use SPC charts </a:t>
            </a:r>
            <a:r>
              <a:rPr lang="en-GB" b="1" dirty="0"/>
              <a:t>after </a:t>
            </a:r>
            <a:r>
              <a:rPr lang="en-GB" dirty="0"/>
              <a:t>to see if there has been an improvement in the process. </a:t>
            </a:r>
          </a:p>
          <a:p>
            <a:pPr>
              <a:buFont typeface="Wingdings" panose="05000000000000000000" pitchFamily="2" charset="2"/>
              <a:buChar char="§"/>
            </a:pPr>
            <a:r>
              <a:rPr lang="en-GB" dirty="0"/>
              <a:t>Usually as this occurs over time, you will see the overall variation reducing and the process capability increasing.</a:t>
            </a:r>
          </a:p>
        </p:txBody>
      </p:sp>
    </p:spTree>
    <p:extLst>
      <p:ext uri="{BB962C8B-B14F-4D97-AF65-F5344CB8AC3E}">
        <p14:creationId xmlns:p14="http://schemas.microsoft.com/office/powerpoint/2010/main" val="3980814061"/>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AF0AE-2EEE-4B50-9128-557381ABC77B}"/>
              </a:ext>
            </a:extLst>
          </p:cNvPr>
          <p:cNvSpPr>
            <a:spLocks noGrp="1"/>
          </p:cNvSpPr>
          <p:nvPr>
            <p:ph type="title"/>
          </p:nvPr>
        </p:nvSpPr>
        <p:spPr/>
        <p:txBody>
          <a:bodyPr/>
          <a:lstStyle/>
          <a:p>
            <a:r>
              <a:rPr lang="en-GB" dirty="0"/>
              <a:t>Statistical Process Control </a:t>
            </a:r>
            <a:r>
              <a:rPr lang="en-GB" b="1" dirty="0"/>
              <a:t>CAN</a:t>
            </a:r>
            <a:r>
              <a:rPr lang="en-GB" dirty="0"/>
              <a:t>…</a:t>
            </a:r>
          </a:p>
        </p:txBody>
      </p:sp>
      <p:sp>
        <p:nvSpPr>
          <p:cNvPr id="3" name="Content Placeholder 2">
            <a:extLst>
              <a:ext uri="{FF2B5EF4-FFF2-40B4-BE49-F238E27FC236}">
                <a16:creationId xmlns:a16="http://schemas.microsoft.com/office/drawing/2014/main" id="{C40A6B82-0F72-4A0B-A96D-E13189426D3D}"/>
              </a:ext>
            </a:extLst>
          </p:cNvPr>
          <p:cNvSpPr>
            <a:spLocks noGrp="1"/>
          </p:cNvSpPr>
          <p:nvPr>
            <p:ph idx="1"/>
          </p:nvPr>
        </p:nvSpPr>
        <p:spPr>
          <a:xfrm>
            <a:off x="609600" y="1417638"/>
            <a:ext cx="10972800" cy="4105857"/>
          </a:xfrm>
        </p:spPr>
        <p:txBody>
          <a:bodyPr>
            <a:normAutofit fontScale="92500" lnSpcReduction="10000"/>
          </a:bodyPr>
          <a:lstStyle/>
          <a:p>
            <a:pPr>
              <a:buFont typeface="Wingdings" panose="05000000000000000000" pitchFamily="2" charset="2"/>
              <a:buChar char="§"/>
            </a:pPr>
            <a:r>
              <a:rPr lang="en-GB" sz="2800" dirty="0"/>
              <a:t>Identify if a process is currently sustainable – also, are your improvements sustaining over time.</a:t>
            </a:r>
          </a:p>
          <a:p>
            <a:pPr>
              <a:buFont typeface="Wingdings" panose="05000000000000000000" pitchFamily="2" charset="2"/>
              <a:buChar char="§"/>
            </a:pPr>
            <a:r>
              <a:rPr lang="en-GB" sz="2800" dirty="0"/>
              <a:t>Identify abnormalities within processes.</a:t>
            </a:r>
          </a:p>
          <a:p>
            <a:pPr>
              <a:buFont typeface="Wingdings" panose="05000000000000000000" pitchFamily="2" charset="2"/>
              <a:buChar char="§"/>
            </a:pPr>
            <a:r>
              <a:rPr lang="en-GB" sz="2800" dirty="0"/>
              <a:t>Determine if an implemented improvement has changed a process - i.e. it has not just occurred by chance.</a:t>
            </a:r>
          </a:p>
          <a:p>
            <a:pPr>
              <a:buFont typeface="Wingdings" panose="05000000000000000000" pitchFamily="2" charset="2"/>
              <a:buChar char="§"/>
            </a:pPr>
            <a:r>
              <a:rPr lang="en-GB" sz="2800" dirty="0"/>
              <a:t>Help us understand what variation is normal and identify ways to reduce it.</a:t>
            </a:r>
          </a:p>
          <a:p>
            <a:pPr>
              <a:buFont typeface="Wingdings" panose="05000000000000000000" pitchFamily="2" charset="2"/>
              <a:buChar char="§"/>
            </a:pPr>
            <a:r>
              <a:rPr lang="en-GB" sz="2800" dirty="0"/>
              <a:t>Help us generally understand processes (trends)- helping make better predictions and thus improve decision making.</a:t>
            </a:r>
          </a:p>
          <a:p>
            <a:pPr>
              <a:buFont typeface="Wingdings" panose="05000000000000000000" pitchFamily="2" charset="2"/>
              <a:buChar char="§"/>
            </a:pPr>
            <a:r>
              <a:rPr lang="en-GB" sz="2800" dirty="0"/>
              <a:t>To drive improvement initiatives – used to test the stability of a process before and after.</a:t>
            </a:r>
          </a:p>
        </p:txBody>
      </p:sp>
    </p:spTree>
    <p:extLst>
      <p:ext uri="{BB962C8B-B14F-4D97-AF65-F5344CB8AC3E}">
        <p14:creationId xmlns:p14="http://schemas.microsoft.com/office/powerpoint/2010/main" val="3723007526"/>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2E787-97B8-41A8-AC1C-40DB3747C801}"/>
              </a:ext>
            </a:extLst>
          </p:cNvPr>
          <p:cNvSpPr>
            <a:spLocks noGrp="1"/>
          </p:cNvSpPr>
          <p:nvPr>
            <p:ph type="title"/>
          </p:nvPr>
        </p:nvSpPr>
        <p:spPr/>
        <p:txBody>
          <a:bodyPr/>
          <a:lstStyle/>
          <a:p>
            <a:r>
              <a:rPr lang="en-GB" dirty="0"/>
              <a:t>Statistical Process Control </a:t>
            </a:r>
            <a:r>
              <a:rPr lang="en-GB" b="1" dirty="0"/>
              <a:t>CANNOT</a:t>
            </a:r>
            <a:r>
              <a:rPr lang="en-GB" dirty="0"/>
              <a:t>…</a:t>
            </a:r>
          </a:p>
        </p:txBody>
      </p:sp>
      <p:sp>
        <p:nvSpPr>
          <p:cNvPr id="3" name="Content Placeholder 2">
            <a:extLst>
              <a:ext uri="{FF2B5EF4-FFF2-40B4-BE49-F238E27FC236}">
                <a16:creationId xmlns:a16="http://schemas.microsoft.com/office/drawing/2014/main" id="{52CD7790-8882-40B2-BF4D-795B90CB5F15}"/>
              </a:ext>
            </a:extLst>
          </p:cNvPr>
          <p:cNvSpPr>
            <a:spLocks noGrp="1"/>
          </p:cNvSpPr>
          <p:nvPr>
            <p:ph idx="1"/>
          </p:nvPr>
        </p:nvSpPr>
        <p:spPr>
          <a:xfrm>
            <a:off x="609600" y="1470484"/>
            <a:ext cx="10827895" cy="3917032"/>
          </a:xfrm>
        </p:spPr>
        <p:txBody>
          <a:bodyPr>
            <a:normAutofit fontScale="92500" lnSpcReduction="20000"/>
          </a:bodyPr>
          <a:lstStyle/>
          <a:p>
            <a:pPr marL="0" indent="0">
              <a:spcBef>
                <a:spcPts val="1200"/>
              </a:spcBef>
              <a:buNone/>
            </a:pPr>
            <a:r>
              <a:rPr lang="en-GB" dirty="0"/>
              <a:t>SPC charts are very useful, but they </a:t>
            </a:r>
            <a:r>
              <a:rPr lang="en-GB" b="1" dirty="0"/>
              <a:t>will not</a:t>
            </a:r>
            <a:r>
              <a:rPr lang="en-GB" dirty="0"/>
              <a:t>:</a:t>
            </a:r>
          </a:p>
          <a:p>
            <a:pPr>
              <a:buFont typeface="Wingdings" panose="05000000000000000000" pitchFamily="2" charset="2"/>
              <a:buChar char="§"/>
            </a:pPr>
            <a:r>
              <a:rPr lang="en-GB" dirty="0"/>
              <a:t>Solve all of your process issues – you will need background intelligence in order to understand the process for potential improvement / redesign.</a:t>
            </a:r>
          </a:p>
          <a:p>
            <a:pPr>
              <a:spcBef>
                <a:spcPts val="1200"/>
              </a:spcBef>
              <a:buFont typeface="Wingdings" panose="05000000000000000000" pitchFamily="2" charset="2"/>
              <a:buChar char="§"/>
            </a:pPr>
            <a:r>
              <a:rPr lang="en-GB" dirty="0"/>
              <a:t>Provide all the answers – SPC analysis is a tool to compliment all other methodologies i.e. process mapping, root cause analysis etc.</a:t>
            </a:r>
          </a:p>
          <a:p>
            <a:pPr>
              <a:spcBef>
                <a:spcPts val="1200"/>
              </a:spcBef>
              <a:buFont typeface="Wingdings" panose="05000000000000000000" pitchFamily="2" charset="2"/>
              <a:buChar char="§"/>
            </a:pPr>
            <a:r>
              <a:rPr lang="en-GB" dirty="0"/>
              <a:t>Validate data – SPC is only as valid as the data used (garbage in, garbage out).</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3963913210"/>
      </p:ext>
    </p:extLst>
  </p:cSld>
  <p:clrMapOvr>
    <a:masterClrMapping/>
  </p:clrMapOvr>
  <p:transition>
    <p:cover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A2BE6-A505-43A8-AF16-D728314AC644}"/>
              </a:ext>
            </a:extLst>
          </p:cNvPr>
          <p:cNvSpPr>
            <a:spLocks noGrp="1"/>
          </p:cNvSpPr>
          <p:nvPr>
            <p:ph type="title"/>
          </p:nvPr>
        </p:nvSpPr>
        <p:spPr/>
        <p:txBody>
          <a:bodyPr/>
          <a:lstStyle/>
          <a:p>
            <a:r>
              <a:rPr lang="en-GB" dirty="0"/>
              <a:t>Statistical Process Control Charts</a:t>
            </a:r>
          </a:p>
        </p:txBody>
      </p:sp>
      <p:sp>
        <p:nvSpPr>
          <p:cNvPr id="3" name="Content Placeholder 2">
            <a:extLst>
              <a:ext uri="{FF2B5EF4-FFF2-40B4-BE49-F238E27FC236}">
                <a16:creationId xmlns:a16="http://schemas.microsoft.com/office/drawing/2014/main" id="{B1F4C8C2-7B0A-49F2-A297-44F71246DFEC}"/>
              </a:ext>
            </a:extLst>
          </p:cNvPr>
          <p:cNvSpPr>
            <a:spLocks noGrp="1"/>
          </p:cNvSpPr>
          <p:nvPr>
            <p:ph idx="1"/>
          </p:nvPr>
        </p:nvSpPr>
        <p:spPr>
          <a:xfrm>
            <a:off x="609600" y="1417638"/>
            <a:ext cx="10972800" cy="3917032"/>
          </a:xfrm>
        </p:spPr>
        <p:txBody>
          <a:bodyPr/>
          <a:lstStyle/>
          <a:p>
            <a:pPr marL="0" indent="0">
              <a:buNone/>
            </a:pPr>
            <a:r>
              <a:rPr lang="en-GB" sz="2800" dirty="0"/>
              <a:t>SPC charts are essentially:</a:t>
            </a:r>
          </a:p>
          <a:p>
            <a:pPr>
              <a:spcBef>
                <a:spcPts val="0"/>
              </a:spcBef>
              <a:buFont typeface="Wingdings" panose="05000000000000000000" pitchFamily="2" charset="2"/>
              <a:buChar char="§"/>
            </a:pPr>
            <a:r>
              <a:rPr lang="en-GB" sz="2800" dirty="0"/>
              <a:t>Simple graphical tools for process monitoring.</a:t>
            </a:r>
          </a:p>
          <a:p>
            <a:pPr>
              <a:spcBef>
                <a:spcPts val="0"/>
              </a:spcBef>
              <a:buFont typeface="Wingdings" panose="05000000000000000000" pitchFamily="2" charset="2"/>
              <a:buChar char="§"/>
            </a:pPr>
            <a:r>
              <a:rPr lang="en-GB" sz="2800" dirty="0"/>
              <a:t>A highly visual means of identifying common cause and special cause variation</a:t>
            </a:r>
          </a:p>
          <a:p>
            <a:pPr>
              <a:spcBef>
                <a:spcPts val="0"/>
              </a:spcBef>
              <a:buFont typeface="Wingdings" panose="05000000000000000000" pitchFamily="2" charset="2"/>
              <a:buChar char="§"/>
            </a:pPr>
            <a:r>
              <a:rPr lang="en-GB" sz="2800" dirty="0"/>
              <a:t>Easy to construct &amp; interpret</a:t>
            </a:r>
          </a:p>
          <a:p>
            <a:pPr marL="0" indent="0">
              <a:spcBef>
                <a:spcPts val="1200"/>
              </a:spcBef>
              <a:spcAft>
                <a:spcPts val="1200"/>
              </a:spcAft>
              <a:buNone/>
            </a:pPr>
            <a:r>
              <a:rPr lang="en-GB" sz="2800" dirty="0"/>
              <a:t>There are two fundamental types:</a:t>
            </a:r>
          </a:p>
          <a:p>
            <a:pPr marL="514350" indent="-514350">
              <a:spcBef>
                <a:spcPts val="0"/>
              </a:spcBef>
              <a:buFont typeface="+mj-lt"/>
              <a:buAutoNum type="arabicPeriod"/>
            </a:pPr>
            <a:r>
              <a:rPr lang="en-GB" sz="2800" b="1" dirty="0"/>
              <a:t>Run charts</a:t>
            </a:r>
          </a:p>
          <a:p>
            <a:pPr marL="514350" indent="-514350">
              <a:spcBef>
                <a:spcPts val="0"/>
              </a:spcBef>
              <a:buFont typeface="+mj-lt"/>
              <a:buAutoNum type="arabicPeriod"/>
            </a:pPr>
            <a:r>
              <a:rPr lang="en-GB" sz="2800" b="1" dirty="0"/>
              <a:t>Control charts </a:t>
            </a:r>
          </a:p>
          <a:p>
            <a:pPr marL="0" indent="0">
              <a:spcBef>
                <a:spcPts val="0"/>
              </a:spcBef>
              <a:buNone/>
            </a:pPr>
            <a:endParaRPr lang="en-GB" dirty="0"/>
          </a:p>
          <a:p>
            <a:pPr marL="0" indent="0">
              <a:spcBef>
                <a:spcPts val="0"/>
              </a:spcBef>
              <a:buNone/>
            </a:pPr>
            <a:endParaRPr lang="en-GB" dirty="0"/>
          </a:p>
          <a:p>
            <a:endParaRPr lang="en-GB" dirty="0"/>
          </a:p>
        </p:txBody>
      </p:sp>
    </p:spTree>
    <p:extLst>
      <p:ext uri="{BB962C8B-B14F-4D97-AF65-F5344CB8AC3E}">
        <p14:creationId xmlns:p14="http://schemas.microsoft.com/office/powerpoint/2010/main" val="3624125056"/>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7CE57-DE70-47D4-9AB7-8A6AAA6B290D}"/>
              </a:ext>
            </a:extLst>
          </p:cNvPr>
          <p:cNvSpPr>
            <a:spLocks noGrp="1"/>
          </p:cNvSpPr>
          <p:nvPr>
            <p:ph type="title"/>
          </p:nvPr>
        </p:nvSpPr>
        <p:spPr/>
        <p:txBody>
          <a:bodyPr/>
          <a:lstStyle/>
          <a:p>
            <a:r>
              <a:rPr lang="en-GB" dirty="0"/>
              <a:t>SPC - What are Run Charts?</a:t>
            </a:r>
          </a:p>
        </p:txBody>
      </p:sp>
      <p:sp>
        <p:nvSpPr>
          <p:cNvPr id="3" name="Content Placeholder 2">
            <a:extLst>
              <a:ext uri="{FF2B5EF4-FFF2-40B4-BE49-F238E27FC236}">
                <a16:creationId xmlns:a16="http://schemas.microsoft.com/office/drawing/2014/main" id="{89BA25F8-56D1-46FE-8D34-7A8996A83BD5}"/>
              </a:ext>
            </a:extLst>
          </p:cNvPr>
          <p:cNvSpPr>
            <a:spLocks noGrp="1"/>
          </p:cNvSpPr>
          <p:nvPr>
            <p:ph idx="1"/>
          </p:nvPr>
        </p:nvSpPr>
        <p:spPr>
          <a:xfrm>
            <a:off x="4932218" y="1673454"/>
            <a:ext cx="7079673" cy="3868363"/>
          </a:xfrm>
        </p:spPr>
        <p:txBody>
          <a:bodyPr>
            <a:normAutofit lnSpcReduction="10000"/>
          </a:bodyPr>
          <a:lstStyle/>
          <a:p>
            <a:pPr>
              <a:buFont typeface="Wingdings" panose="05000000000000000000" pitchFamily="2" charset="2"/>
              <a:buChar char="§"/>
            </a:pPr>
            <a:r>
              <a:rPr lang="en-GB" sz="2800" dirty="0"/>
              <a:t>A run chart is a basic line graph that displays data values in a time sequence (the order in which the data was generated).</a:t>
            </a:r>
          </a:p>
          <a:p>
            <a:pPr>
              <a:buFont typeface="Wingdings" panose="05000000000000000000" pitchFamily="2" charset="2"/>
              <a:buChar char="§"/>
            </a:pPr>
            <a:r>
              <a:rPr lang="en-GB" sz="2800" dirty="0"/>
              <a:t>A Run Chart can be useful for identifying trends, shifts &amp; central tendency of a process over time.</a:t>
            </a:r>
          </a:p>
          <a:p>
            <a:pPr>
              <a:buFont typeface="Wingdings" panose="05000000000000000000" pitchFamily="2" charset="2"/>
              <a:buChar char="§"/>
            </a:pPr>
            <a:r>
              <a:rPr lang="en-GB" sz="2800" dirty="0"/>
              <a:t>Run charts are widely used to understand how process changes/improvements are sustained over time.</a:t>
            </a:r>
          </a:p>
        </p:txBody>
      </p:sp>
      <p:pic>
        <p:nvPicPr>
          <p:cNvPr id="1026" name="Picture 2" descr="Run chart - Wikipedia">
            <a:extLst>
              <a:ext uri="{FF2B5EF4-FFF2-40B4-BE49-F238E27FC236}">
                <a16:creationId xmlns:a16="http://schemas.microsoft.com/office/drawing/2014/main" id="{070EFEB2-55E6-4B05-899E-15627FF1A1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109" y="1673454"/>
            <a:ext cx="4594966" cy="35110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063002"/>
      </p:ext>
    </p:extLst>
  </p:cSld>
  <p:clrMapOvr>
    <a:masterClrMapping/>
  </p:clrMapOvr>
  <p:transition>
    <p:cover dir="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D1D59-AFC9-41D9-8B10-34981B86E8AD}"/>
              </a:ext>
            </a:extLst>
          </p:cNvPr>
          <p:cNvSpPr>
            <a:spLocks noGrp="1"/>
          </p:cNvSpPr>
          <p:nvPr>
            <p:ph type="title"/>
          </p:nvPr>
        </p:nvSpPr>
        <p:spPr/>
        <p:txBody>
          <a:bodyPr/>
          <a:lstStyle/>
          <a:p>
            <a:r>
              <a:rPr lang="en-GB" dirty="0"/>
              <a:t>Creating Run Charts – 7 simple steps</a:t>
            </a:r>
          </a:p>
        </p:txBody>
      </p:sp>
      <p:sp>
        <p:nvSpPr>
          <p:cNvPr id="3" name="Content Placeholder 2">
            <a:extLst>
              <a:ext uri="{FF2B5EF4-FFF2-40B4-BE49-F238E27FC236}">
                <a16:creationId xmlns:a16="http://schemas.microsoft.com/office/drawing/2014/main" id="{94611053-FDD3-4989-B33A-021C1F01AC0F}"/>
              </a:ext>
            </a:extLst>
          </p:cNvPr>
          <p:cNvSpPr>
            <a:spLocks noGrp="1"/>
          </p:cNvSpPr>
          <p:nvPr>
            <p:ph idx="1"/>
          </p:nvPr>
        </p:nvSpPr>
        <p:spPr>
          <a:xfrm>
            <a:off x="464127" y="1417638"/>
            <a:ext cx="11263745" cy="4098709"/>
          </a:xfrm>
        </p:spPr>
        <p:txBody>
          <a:bodyPr>
            <a:noAutofit/>
          </a:bodyPr>
          <a:lstStyle/>
          <a:p>
            <a:pPr marL="514350" indent="-514350">
              <a:spcBef>
                <a:spcPts val="0"/>
              </a:spcBef>
              <a:buFont typeface="+mj-lt"/>
              <a:buAutoNum type="arabicPeriod"/>
            </a:pPr>
            <a:r>
              <a:rPr lang="en-GB" sz="2550" dirty="0"/>
              <a:t>Decide on the measure to be analysed (assuming there is a reliable measurement system in place).</a:t>
            </a:r>
          </a:p>
          <a:p>
            <a:pPr marL="514350" indent="-514350">
              <a:spcBef>
                <a:spcPts val="0"/>
              </a:spcBef>
              <a:buFont typeface="+mj-lt"/>
              <a:buAutoNum type="arabicPeriod"/>
            </a:pPr>
            <a:r>
              <a:rPr lang="en-GB" sz="2550" dirty="0"/>
              <a:t>Gather the data (minimum of 10 data points).</a:t>
            </a:r>
          </a:p>
          <a:p>
            <a:pPr marL="514350" indent="-514350">
              <a:spcBef>
                <a:spcPts val="0"/>
              </a:spcBef>
              <a:buFont typeface="+mj-lt"/>
              <a:buAutoNum type="arabicPeriod"/>
            </a:pPr>
            <a:r>
              <a:rPr lang="en-GB" sz="2550" dirty="0"/>
              <a:t>Draw a graph with a vertical &amp; horizontal axes.</a:t>
            </a:r>
          </a:p>
          <a:p>
            <a:pPr marL="514350" indent="-514350">
              <a:spcBef>
                <a:spcPts val="0"/>
              </a:spcBef>
              <a:buFont typeface="+mj-lt"/>
              <a:buAutoNum type="arabicPeriod"/>
            </a:pPr>
            <a:r>
              <a:rPr lang="en-GB" sz="2550" dirty="0"/>
              <a:t>On the y-axis, draw the scale relative to the variable you are measuring.</a:t>
            </a:r>
          </a:p>
          <a:p>
            <a:pPr marL="514350" indent="-514350">
              <a:spcBef>
                <a:spcPts val="0"/>
              </a:spcBef>
              <a:buFont typeface="+mj-lt"/>
              <a:buAutoNum type="arabicPeriod"/>
            </a:pPr>
            <a:r>
              <a:rPr lang="en-GB" sz="2550" dirty="0"/>
              <a:t>On the x-axis, draw the time or sequence scale.</a:t>
            </a:r>
          </a:p>
          <a:p>
            <a:pPr marL="514350" indent="-514350">
              <a:spcBef>
                <a:spcPts val="0"/>
              </a:spcBef>
              <a:buFont typeface="+mj-lt"/>
              <a:buAutoNum type="arabicPeriod"/>
            </a:pPr>
            <a:r>
              <a:rPr lang="en-GB" sz="2550" dirty="0"/>
              <a:t>Calculate the mean/median (whichever the data set indicates to be appropriate) and draw a horizontal line at that value (going across the graph).</a:t>
            </a:r>
          </a:p>
          <a:p>
            <a:pPr marL="514350" indent="-514350">
              <a:spcBef>
                <a:spcPts val="0"/>
              </a:spcBef>
              <a:buFont typeface="+mj-lt"/>
              <a:buAutoNum type="arabicPeriod"/>
            </a:pPr>
            <a:r>
              <a:rPr lang="en-GB" sz="2550" dirty="0"/>
              <a:t>Plot the data in the sequence, or the time order, in which the data was collected.</a:t>
            </a:r>
          </a:p>
        </p:txBody>
      </p:sp>
    </p:spTree>
    <p:extLst>
      <p:ext uri="{BB962C8B-B14F-4D97-AF65-F5344CB8AC3E}">
        <p14:creationId xmlns:p14="http://schemas.microsoft.com/office/powerpoint/2010/main" val="1781986960"/>
      </p:ext>
    </p:extLst>
  </p:cSld>
  <p:clrMapOvr>
    <a:masterClrMapping/>
  </p:clrMapOvr>
  <p:transition>
    <p:cover dir="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64BD3-57C7-4E9D-9242-C02B07EB44C7}"/>
              </a:ext>
            </a:extLst>
          </p:cNvPr>
          <p:cNvSpPr>
            <a:spLocks noGrp="1"/>
          </p:cNvSpPr>
          <p:nvPr>
            <p:ph type="title"/>
          </p:nvPr>
        </p:nvSpPr>
        <p:spPr/>
        <p:txBody>
          <a:bodyPr/>
          <a:lstStyle/>
          <a:p>
            <a:r>
              <a:rPr lang="en-GB" dirty="0"/>
              <a:t>Interpreting Run Charts – Identify Shifts</a:t>
            </a:r>
          </a:p>
        </p:txBody>
      </p:sp>
      <p:sp>
        <p:nvSpPr>
          <p:cNvPr id="3" name="Content Placeholder 2">
            <a:extLst>
              <a:ext uri="{FF2B5EF4-FFF2-40B4-BE49-F238E27FC236}">
                <a16:creationId xmlns:a16="http://schemas.microsoft.com/office/drawing/2014/main" id="{28827E69-28D6-453E-AE05-3DF699B41120}"/>
              </a:ext>
            </a:extLst>
          </p:cNvPr>
          <p:cNvSpPr>
            <a:spLocks noGrp="1"/>
          </p:cNvSpPr>
          <p:nvPr>
            <p:ph idx="1"/>
          </p:nvPr>
        </p:nvSpPr>
        <p:spPr>
          <a:xfrm>
            <a:off x="5628225" y="1674451"/>
            <a:ext cx="6248400" cy="3733800"/>
          </a:xfrm>
        </p:spPr>
        <p:txBody>
          <a:bodyPr>
            <a:normAutofit fontScale="92500" lnSpcReduction="20000"/>
          </a:bodyPr>
          <a:lstStyle/>
          <a:p>
            <a:pPr>
              <a:buFont typeface="Wingdings" panose="05000000000000000000" pitchFamily="2" charset="2"/>
              <a:buChar char="§"/>
            </a:pPr>
            <a:r>
              <a:rPr lang="en-GB" dirty="0"/>
              <a:t>Next look for shifts</a:t>
            </a:r>
          </a:p>
          <a:p>
            <a:pPr>
              <a:buFont typeface="Wingdings" panose="05000000000000000000" pitchFamily="2" charset="2"/>
              <a:buChar char="§"/>
            </a:pPr>
            <a:r>
              <a:rPr lang="en-GB" dirty="0"/>
              <a:t>A shift is a number of (typically nine or more) consecutive points above or below the central line.</a:t>
            </a:r>
          </a:p>
          <a:p>
            <a:pPr>
              <a:buFont typeface="Wingdings" panose="05000000000000000000" pitchFamily="2" charset="2"/>
              <a:buChar char="§"/>
            </a:pPr>
            <a:r>
              <a:rPr lang="en-GB" dirty="0"/>
              <a:t>Simply count the number of runs</a:t>
            </a:r>
          </a:p>
          <a:p>
            <a:pPr>
              <a:buFont typeface="Wingdings" panose="05000000000000000000" pitchFamily="2" charset="2"/>
              <a:buChar char="§"/>
            </a:pPr>
            <a:r>
              <a:rPr lang="en-GB" dirty="0"/>
              <a:t>Frequent runs in the plotted data </a:t>
            </a:r>
            <a:r>
              <a:rPr lang="en-GB" i="0" dirty="0">
                <a:effectLst/>
              </a:rPr>
              <a:t>indicates that there is (non-random) </a:t>
            </a:r>
            <a:r>
              <a:rPr lang="en-GB" dirty="0"/>
              <a:t>variation </a:t>
            </a:r>
            <a:r>
              <a:rPr lang="en-GB" i="0" dirty="0">
                <a:effectLst/>
              </a:rPr>
              <a:t>in the process (i.e. </a:t>
            </a:r>
            <a:r>
              <a:rPr lang="en-GB" dirty="0"/>
              <a:t>special cause</a:t>
            </a:r>
            <a:r>
              <a:rPr lang="en-GB" i="0" dirty="0">
                <a:effectLst/>
              </a:rPr>
              <a:t>). </a:t>
            </a:r>
            <a:endParaRPr lang="en-GB" dirty="0"/>
          </a:p>
        </p:txBody>
      </p:sp>
      <p:pic>
        <p:nvPicPr>
          <p:cNvPr id="3074" name="Picture 2" descr="Figure 2: Run Chart – Shifts Example">
            <a:extLst>
              <a:ext uri="{FF2B5EF4-FFF2-40B4-BE49-F238E27FC236}">
                <a16:creationId xmlns:a16="http://schemas.microsoft.com/office/drawing/2014/main" id="{19EAE829-60B9-4349-B58E-52BF5FC60D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5375" y="1674451"/>
            <a:ext cx="5109047" cy="350909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AF8EF81-B98E-49BD-80FA-BA1B021D34C3}"/>
              </a:ext>
            </a:extLst>
          </p:cNvPr>
          <p:cNvSpPr txBox="1"/>
          <p:nvPr/>
        </p:nvSpPr>
        <p:spPr>
          <a:xfrm>
            <a:off x="1664552" y="5219514"/>
            <a:ext cx="2410691" cy="377473"/>
          </a:xfrm>
          <a:prstGeom prst="rect">
            <a:avLst/>
          </a:prstGeom>
          <a:noFill/>
        </p:spPr>
        <p:txBody>
          <a:bodyPr wrap="square" rtlCol="0">
            <a:spAutoFit/>
          </a:bodyPr>
          <a:lstStyle/>
          <a:p>
            <a:pPr algn="ctr"/>
            <a:r>
              <a:rPr lang="en-GB" dirty="0"/>
              <a:t>Shifts Example</a:t>
            </a:r>
          </a:p>
        </p:txBody>
      </p:sp>
    </p:spTree>
    <p:extLst>
      <p:ext uri="{BB962C8B-B14F-4D97-AF65-F5344CB8AC3E}">
        <p14:creationId xmlns:p14="http://schemas.microsoft.com/office/powerpoint/2010/main" val="3296860099"/>
      </p:ext>
    </p:extLst>
  </p:cSld>
  <p:clrMapOvr>
    <a:masterClrMapping/>
  </p:clrMapOvr>
  <p:transition>
    <p:cover dir="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64BD3-57C7-4E9D-9242-C02B07EB44C7}"/>
              </a:ext>
            </a:extLst>
          </p:cNvPr>
          <p:cNvSpPr>
            <a:spLocks noGrp="1"/>
          </p:cNvSpPr>
          <p:nvPr>
            <p:ph type="title"/>
          </p:nvPr>
        </p:nvSpPr>
        <p:spPr/>
        <p:txBody>
          <a:bodyPr/>
          <a:lstStyle/>
          <a:p>
            <a:r>
              <a:rPr lang="en-GB" dirty="0"/>
              <a:t>Interpreting Run Charts – Identify Trends</a:t>
            </a:r>
          </a:p>
        </p:txBody>
      </p:sp>
      <p:sp>
        <p:nvSpPr>
          <p:cNvPr id="3" name="Content Placeholder 2">
            <a:extLst>
              <a:ext uri="{FF2B5EF4-FFF2-40B4-BE49-F238E27FC236}">
                <a16:creationId xmlns:a16="http://schemas.microsoft.com/office/drawing/2014/main" id="{28827E69-28D6-453E-AE05-3DF699B41120}"/>
              </a:ext>
            </a:extLst>
          </p:cNvPr>
          <p:cNvSpPr>
            <a:spLocks noGrp="1"/>
          </p:cNvSpPr>
          <p:nvPr>
            <p:ph idx="1"/>
          </p:nvPr>
        </p:nvSpPr>
        <p:spPr>
          <a:xfrm>
            <a:off x="321934" y="1714499"/>
            <a:ext cx="6248400" cy="3733800"/>
          </a:xfrm>
        </p:spPr>
        <p:txBody>
          <a:bodyPr>
            <a:normAutofit fontScale="92500"/>
          </a:bodyPr>
          <a:lstStyle/>
          <a:p>
            <a:pPr>
              <a:buFont typeface="Wingdings" panose="05000000000000000000" pitchFamily="2" charset="2"/>
              <a:buChar char="§"/>
            </a:pPr>
            <a:r>
              <a:rPr lang="en-GB" dirty="0"/>
              <a:t>A trend is five or more consecutive data points that are either all increasing or decreasing in value. </a:t>
            </a:r>
          </a:p>
          <a:p>
            <a:pPr>
              <a:buFont typeface="Wingdings" panose="05000000000000000000" pitchFamily="2" charset="2"/>
              <a:buChar char="§"/>
            </a:pPr>
            <a:r>
              <a:rPr lang="en-GB" dirty="0"/>
              <a:t>If two points are the same value ignore one when counting.</a:t>
            </a:r>
          </a:p>
          <a:p>
            <a:pPr>
              <a:buFont typeface="Wingdings" panose="05000000000000000000" pitchFamily="2" charset="2"/>
              <a:buChar char="§"/>
            </a:pPr>
            <a:r>
              <a:rPr lang="en-GB" dirty="0"/>
              <a:t>Trends are also a strong indicator of special cause variation.</a:t>
            </a:r>
          </a:p>
          <a:p>
            <a:pPr>
              <a:buFont typeface="Wingdings" panose="05000000000000000000" pitchFamily="2" charset="2"/>
              <a:buChar char="§"/>
            </a:pPr>
            <a:endParaRPr lang="en-GB" dirty="0"/>
          </a:p>
        </p:txBody>
      </p:sp>
      <p:pic>
        <p:nvPicPr>
          <p:cNvPr id="2050" name="Picture 2" descr="Figure 1: Run Chart – Trends Example">
            <a:extLst>
              <a:ext uri="{FF2B5EF4-FFF2-40B4-BE49-F238E27FC236}">
                <a16:creationId xmlns:a16="http://schemas.microsoft.com/office/drawing/2014/main" id="{6E076FF5-CB16-4A18-88DE-486137ED22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1019" y="1826851"/>
            <a:ext cx="5109047" cy="350909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9EF84F7-21AB-477A-B698-4949691D268D}"/>
              </a:ext>
            </a:extLst>
          </p:cNvPr>
          <p:cNvSpPr txBox="1"/>
          <p:nvPr/>
        </p:nvSpPr>
        <p:spPr>
          <a:xfrm>
            <a:off x="8110196" y="5335948"/>
            <a:ext cx="2410691" cy="377473"/>
          </a:xfrm>
          <a:prstGeom prst="rect">
            <a:avLst/>
          </a:prstGeom>
          <a:noFill/>
        </p:spPr>
        <p:txBody>
          <a:bodyPr wrap="square" rtlCol="0">
            <a:spAutoFit/>
          </a:bodyPr>
          <a:lstStyle/>
          <a:p>
            <a:pPr algn="ctr"/>
            <a:r>
              <a:rPr lang="en-GB" dirty="0"/>
              <a:t>Trends Example</a:t>
            </a:r>
          </a:p>
        </p:txBody>
      </p:sp>
    </p:spTree>
    <p:extLst>
      <p:ext uri="{BB962C8B-B14F-4D97-AF65-F5344CB8AC3E}">
        <p14:creationId xmlns:p14="http://schemas.microsoft.com/office/powerpoint/2010/main" val="900283140"/>
      </p:ext>
    </p:extLst>
  </p:cSld>
  <p:clrMapOvr>
    <a:masterClrMapping/>
  </p:clrMapOvr>
  <p:transition>
    <p:cover dir="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64BD3-57C7-4E9D-9242-C02B07EB44C7}"/>
              </a:ext>
            </a:extLst>
          </p:cNvPr>
          <p:cNvSpPr>
            <a:spLocks noGrp="1"/>
          </p:cNvSpPr>
          <p:nvPr>
            <p:ph type="title"/>
          </p:nvPr>
        </p:nvSpPr>
        <p:spPr>
          <a:xfrm>
            <a:off x="443345" y="327170"/>
            <a:ext cx="11305309" cy="1143000"/>
          </a:xfrm>
        </p:spPr>
        <p:txBody>
          <a:bodyPr>
            <a:normAutofit fontScale="90000"/>
          </a:bodyPr>
          <a:lstStyle/>
          <a:p>
            <a:r>
              <a:rPr lang="en-GB" dirty="0"/>
              <a:t>Interpreting Run Charts – Identify Alternating Points</a:t>
            </a:r>
          </a:p>
        </p:txBody>
      </p:sp>
      <p:sp>
        <p:nvSpPr>
          <p:cNvPr id="3" name="Content Placeholder 2">
            <a:extLst>
              <a:ext uri="{FF2B5EF4-FFF2-40B4-BE49-F238E27FC236}">
                <a16:creationId xmlns:a16="http://schemas.microsoft.com/office/drawing/2014/main" id="{28827E69-28D6-453E-AE05-3DF699B41120}"/>
              </a:ext>
            </a:extLst>
          </p:cNvPr>
          <p:cNvSpPr>
            <a:spLocks noGrp="1"/>
          </p:cNvSpPr>
          <p:nvPr>
            <p:ph idx="1"/>
          </p:nvPr>
        </p:nvSpPr>
        <p:spPr>
          <a:xfrm>
            <a:off x="5739060" y="1682532"/>
            <a:ext cx="6355958" cy="3374377"/>
          </a:xfrm>
        </p:spPr>
        <p:txBody>
          <a:bodyPr>
            <a:normAutofit/>
          </a:bodyPr>
          <a:lstStyle/>
          <a:p>
            <a:pPr>
              <a:buFont typeface="Wingdings" panose="05000000000000000000" pitchFamily="2" charset="2"/>
              <a:buChar char="§"/>
            </a:pPr>
            <a:r>
              <a:rPr lang="en-GB" dirty="0"/>
              <a:t>Alternating points </a:t>
            </a:r>
            <a:r>
              <a:rPr lang="en-GB" b="0" i="0" dirty="0">
                <a:effectLst/>
                <a:latin typeface="Lato" panose="020F0502020204030203" pitchFamily="34" charset="0"/>
              </a:rPr>
              <a:t>consecutively alternate up and down.</a:t>
            </a:r>
          </a:p>
          <a:p>
            <a:pPr>
              <a:buFont typeface="Wingdings" panose="05000000000000000000" pitchFamily="2" charset="2"/>
              <a:buChar char="§"/>
            </a:pPr>
            <a:r>
              <a:rPr lang="en-GB" dirty="0">
                <a:latin typeface="Lato" panose="020F0502020204030203" pitchFamily="34" charset="0"/>
              </a:rPr>
              <a:t>Typically defined as 14 or more alternating data points.</a:t>
            </a:r>
            <a:endParaRPr lang="en-GB" b="0" i="0" dirty="0">
              <a:effectLst/>
              <a:latin typeface="Lato" panose="020F0502020204030203" pitchFamily="34" charset="0"/>
            </a:endParaRPr>
          </a:p>
          <a:p>
            <a:pPr>
              <a:buFont typeface="Wingdings" panose="05000000000000000000" pitchFamily="2" charset="2"/>
              <a:buChar char="§"/>
            </a:pPr>
            <a:r>
              <a:rPr lang="en-GB" dirty="0">
                <a:latin typeface="Lato" panose="020F0502020204030203" pitchFamily="34" charset="0"/>
              </a:rPr>
              <a:t>Also I</a:t>
            </a:r>
            <a:r>
              <a:rPr lang="en-GB" b="0" i="0" dirty="0">
                <a:effectLst/>
                <a:latin typeface="Lato" panose="020F0502020204030203" pitchFamily="34" charset="0"/>
              </a:rPr>
              <a:t>ndicates special cause variation exists in the process.</a:t>
            </a:r>
            <a:endParaRPr lang="en-GB" dirty="0"/>
          </a:p>
        </p:txBody>
      </p:sp>
      <p:pic>
        <p:nvPicPr>
          <p:cNvPr id="4098" name="Picture 2" descr="Figure 3: Run Chart – Alternating Example">
            <a:extLst>
              <a:ext uri="{FF2B5EF4-FFF2-40B4-BE49-F238E27FC236}">
                <a16:creationId xmlns:a16="http://schemas.microsoft.com/office/drawing/2014/main" id="{A6C1593F-0DE3-47E9-B0E3-13269998A8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3345" y="1682532"/>
            <a:ext cx="5109047" cy="349293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1CE5100-498E-4D37-B26F-1D1B60A6997A}"/>
              </a:ext>
            </a:extLst>
          </p:cNvPr>
          <p:cNvSpPr txBox="1"/>
          <p:nvPr/>
        </p:nvSpPr>
        <p:spPr>
          <a:xfrm>
            <a:off x="1426380" y="5230872"/>
            <a:ext cx="3142975" cy="369332"/>
          </a:xfrm>
          <a:prstGeom prst="rect">
            <a:avLst/>
          </a:prstGeom>
          <a:noFill/>
        </p:spPr>
        <p:txBody>
          <a:bodyPr wrap="square" rtlCol="0">
            <a:spAutoFit/>
          </a:bodyPr>
          <a:lstStyle/>
          <a:p>
            <a:pPr algn="ctr"/>
            <a:r>
              <a:rPr lang="en-GB" dirty="0"/>
              <a:t>Alternating Points Example</a:t>
            </a:r>
          </a:p>
        </p:txBody>
      </p:sp>
    </p:spTree>
    <p:extLst>
      <p:ext uri="{BB962C8B-B14F-4D97-AF65-F5344CB8AC3E}">
        <p14:creationId xmlns:p14="http://schemas.microsoft.com/office/powerpoint/2010/main" val="2872964647"/>
      </p:ext>
    </p:extLst>
  </p:cSld>
  <p:clrMapOvr>
    <a:masterClrMapping/>
  </p:clrMapOvr>
  <p:transition>
    <p:cover dir="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64BD3-57C7-4E9D-9242-C02B07EB44C7}"/>
              </a:ext>
            </a:extLst>
          </p:cNvPr>
          <p:cNvSpPr>
            <a:spLocks noGrp="1"/>
          </p:cNvSpPr>
          <p:nvPr>
            <p:ph type="title"/>
          </p:nvPr>
        </p:nvSpPr>
        <p:spPr>
          <a:xfrm>
            <a:off x="443345" y="327170"/>
            <a:ext cx="11305309" cy="1143000"/>
          </a:xfrm>
        </p:spPr>
        <p:txBody>
          <a:bodyPr>
            <a:normAutofit/>
          </a:bodyPr>
          <a:lstStyle/>
          <a:p>
            <a:r>
              <a:rPr lang="en-GB" dirty="0"/>
              <a:t>Interpreting Run Charts – Identify Outliers</a:t>
            </a:r>
          </a:p>
        </p:txBody>
      </p:sp>
      <p:sp>
        <p:nvSpPr>
          <p:cNvPr id="3" name="Content Placeholder 2">
            <a:extLst>
              <a:ext uri="{FF2B5EF4-FFF2-40B4-BE49-F238E27FC236}">
                <a16:creationId xmlns:a16="http://schemas.microsoft.com/office/drawing/2014/main" id="{28827E69-28D6-453E-AE05-3DF699B41120}"/>
              </a:ext>
            </a:extLst>
          </p:cNvPr>
          <p:cNvSpPr>
            <a:spLocks noGrp="1"/>
          </p:cNvSpPr>
          <p:nvPr>
            <p:ph idx="1"/>
          </p:nvPr>
        </p:nvSpPr>
        <p:spPr>
          <a:xfrm>
            <a:off x="283649" y="1780648"/>
            <a:ext cx="6355958" cy="3800007"/>
          </a:xfrm>
        </p:spPr>
        <p:txBody>
          <a:bodyPr>
            <a:normAutofit fontScale="92500" lnSpcReduction="20000"/>
          </a:bodyPr>
          <a:lstStyle/>
          <a:p>
            <a:pPr>
              <a:buFont typeface="Wingdings" panose="05000000000000000000" pitchFamily="2" charset="2"/>
              <a:buChar char="§"/>
            </a:pPr>
            <a:r>
              <a:rPr lang="en-GB" dirty="0"/>
              <a:t>Next it is time to check for outliers (astronomical points).</a:t>
            </a:r>
          </a:p>
          <a:p>
            <a:pPr>
              <a:buFont typeface="Wingdings" panose="05000000000000000000" pitchFamily="2" charset="2"/>
              <a:buChar char="§"/>
            </a:pPr>
            <a:r>
              <a:rPr lang="en-GB" dirty="0"/>
              <a:t>Any dramatically different values indicating special cause variation in the process. </a:t>
            </a:r>
          </a:p>
          <a:p>
            <a:pPr>
              <a:buFont typeface="Wingdings" panose="05000000000000000000" pitchFamily="2" charset="2"/>
              <a:buChar char="§"/>
            </a:pPr>
            <a:r>
              <a:rPr lang="en-GB" dirty="0"/>
              <a:t>In addition, it is important to determine if the current data looks similar/different when compared with the older data (if available).</a:t>
            </a:r>
          </a:p>
        </p:txBody>
      </p:sp>
      <p:pic>
        <p:nvPicPr>
          <p:cNvPr id="5122" name="Picture 2" descr="Run Chart: Creation, Analysis, &amp;amp; Rules - Six Sigma Study Guide">
            <a:extLst>
              <a:ext uri="{FF2B5EF4-FFF2-40B4-BE49-F238E27FC236}">
                <a16:creationId xmlns:a16="http://schemas.microsoft.com/office/drawing/2014/main" id="{11E23FED-EDCF-4997-8465-4E8D7B74AC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9607" y="1682533"/>
            <a:ext cx="5109047" cy="349293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D69EFFA-2089-43BD-99DD-64A70B930CFA}"/>
              </a:ext>
            </a:extLst>
          </p:cNvPr>
          <p:cNvSpPr txBox="1"/>
          <p:nvPr/>
        </p:nvSpPr>
        <p:spPr>
          <a:xfrm>
            <a:off x="7988784" y="5273582"/>
            <a:ext cx="2410691" cy="377473"/>
          </a:xfrm>
          <a:prstGeom prst="rect">
            <a:avLst/>
          </a:prstGeom>
          <a:noFill/>
        </p:spPr>
        <p:txBody>
          <a:bodyPr wrap="square" rtlCol="0">
            <a:spAutoFit/>
          </a:bodyPr>
          <a:lstStyle/>
          <a:p>
            <a:pPr algn="ctr"/>
            <a:r>
              <a:rPr lang="en-GB" dirty="0"/>
              <a:t>Outlier Example</a:t>
            </a:r>
          </a:p>
        </p:txBody>
      </p:sp>
    </p:spTree>
    <p:extLst>
      <p:ext uri="{BB962C8B-B14F-4D97-AF65-F5344CB8AC3E}">
        <p14:creationId xmlns:p14="http://schemas.microsoft.com/office/powerpoint/2010/main" val="3184842031"/>
      </p:ext>
    </p:extLst>
  </p:cSld>
  <p:clrMapOvr>
    <a:masterClrMapping/>
  </p:clrMapOvr>
  <p:transition>
    <p:cover dir="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4775D-3101-4327-AC7C-3F0F1D1D718B}"/>
              </a:ext>
            </a:extLst>
          </p:cNvPr>
          <p:cNvSpPr>
            <a:spLocks noGrp="1"/>
          </p:cNvSpPr>
          <p:nvPr>
            <p:ph type="title"/>
          </p:nvPr>
        </p:nvSpPr>
        <p:spPr/>
        <p:txBody>
          <a:bodyPr/>
          <a:lstStyle/>
          <a:p>
            <a:r>
              <a:rPr lang="en-GB" dirty="0"/>
              <a:t>Question – Interpreting Run Charts</a:t>
            </a:r>
          </a:p>
        </p:txBody>
      </p:sp>
      <p:sp>
        <p:nvSpPr>
          <p:cNvPr id="5" name="Title 1">
            <a:extLst>
              <a:ext uri="{FF2B5EF4-FFF2-40B4-BE49-F238E27FC236}">
                <a16:creationId xmlns:a16="http://schemas.microsoft.com/office/drawing/2014/main" id="{528D6222-9565-4E7C-B617-D398C7BE6086}"/>
              </a:ext>
            </a:extLst>
          </p:cNvPr>
          <p:cNvSpPr txBox="1">
            <a:spLocks/>
          </p:cNvSpPr>
          <p:nvPr/>
        </p:nvSpPr>
        <p:spPr>
          <a:xfrm>
            <a:off x="6891339" y="2250750"/>
            <a:ext cx="4946073" cy="23565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dirty="0"/>
              <a:t>Can you identify any of the features discussed above in this run chart?</a:t>
            </a:r>
          </a:p>
        </p:txBody>
      </p:sp>
      <p:pic>
        <p:nvPicPr>
          <p:cNvPr id="7" name="Picture 6">
            <a:extLst>
              <a:ext uri="{FF2B5EF4-FFF2-40B4-BE49-F238E27FC236}">
                <a16:creationId xmlns:a16="http://schemas.microsoft.com/office/drawing/2014/main" id="{34DB584C-B870-477F-8F36-D120B62039A6}"/>
              </a:ext>
            </a:extLst>
          </p:cNvPr>
          <p:cNvPicPr>
            <a:picLocks noChangeAspect="1"/>
          </p:cNvPicPr>
          <p:nvPr/>
        </p:nvPicPr>
        <p:blipFill>
          <a:blip r:embed="rId3"/>
          <a:stretch>
            <a:fillRect/>
          </a:stretch>
        </p:blipFill>
        <p:spPr>
          <a:xfrm>
            <a:off x="609600" y="1528474"/>
            <a:ext cx="6072142" cy="4035902"/>
          </a:xfrm>
          <a:prstGeom prst="rect">
            <a:avLst/>
          </a:prstGeom>
        </p:spPr>
      </p:pic>
    </p:spTree>
    <p:extLst>
      <p:ext uri="{BB962C8B-B14F-4D97-AF65-F5344CB8AC3E}">
        <p14:creationId xmlns:p14="http://schemas.microsoft.com/office/powerpoint/2010/main" val="3401494501"/>
      </p:ext>
    </p:extLst>
  </p:cSld>
  <p:clrMapOvr>
    <a:masterClrMapping/>
  </p:clrMapOvr>
  <p:transition>
    <p:cover dir="r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E68B1-93B3-49CE-B137-B309EBF69AEC}"/>
              </a:ext>
            </a:extLst>
          </p:cNvPr>
          <p:cNvSpPr>
            <a:spLocks noGrp="1"/>
          </p:cNvSpPr>
          <p:nvPr>
            <p:ph type="title"/>
          </p:nvPr>
        </p:nvSpPr>
        <p:spPr/>
        <p:txBody>
          <a:bodyPr/>
          <a:lstStyle/>
          <a:p>
            <a:r>
              <a:rPr lang="en-GB" dirty="0"/>
              <a:t>Pitfalls to avoid – Interpreting Run Charts</a:t>
            </a:r>
          </a:p>
        </p:txBody>
      </p:sp>
      <p:sp>
        <p:nvSpPr>
          <p:cNvPr id="3" name="Content Placeholder 2">
            <a:extLst>
              <a:ext uri="{FF2B5EF4-FFF2-40B4-BE49-F238E27FC236}">
                <a16:creationId xmlns:a16="http://schemas.microsoft.com/office/drawing/2014/main" id="{7CE6D59D-61E4-4683-8FDF-375C3320A6FE}"/>
              </a:ext>
            </a:extLst>
          </p:cNvPr>
          <p:cNvSpPr>
            <a:spLocks noGrp="1"/>
          </p:cNvSpPr>
          <p:nvPr>
            <p:ph idx="1"/>
          </p:nvPr>
        </p:nvSpPr>
        <p:spPr>
          <a:xfrm>
            <a:off x="471054" y="1470484"/>
            <a:ext cx="11471563" cy="3917032"/>
          </a:xfrm>
        </p:spPr>
        <p:txBody>
          <a:bodyPr>
            <a:normAutofit/>
          </a:bodyPr>
          <a:lstStyle/>
          <a:p>
            <a:pPr marL="0" indent="0">
              <a:buNone/>
            </a:pPr>
            <a:r>
              <a:rPr lang="en-GB" dirty="0"/>
              <a:t>The most common ways to misinterpret run charts are: </a:t>
            </a:r>
          </a:p>
          <a:p>
            <a:pPr marL="514350" indent="-514350">
              <a:buFont typeface="+mj-lt"/>
              <a:buAutoNum type="arabicPeriod"/>
            </a:pPr>
            <a:r>
              <a:rPr lang="en-GB" dirty="0"/>
              <a:t>To conclude that some trend or cycle exists, when in fact what is being seen is normal process variation (remember - every process will show some variation).</a:t>
            </a:r>
          </a:p>
          <a:p>
            <a:pPr marL="514350" indent="-514350">
              <a:buFont typeface="+mj-lt"/>
              <a:buAutoNum type="arabicPeriod"/>
            </a:pPr>
            <a:r>
              <a:rPr lang="en-GB" dirty="0"/>
              <a:t>Failing to recognize a trend or cycle when it does exist. </a:t>
            </a:r>
          </a:p>
          <a:p>
            <a:pPr marL="0" indent="0" algn="ctr">
              <a:spcBef>
                <a:spcPts val="1800"/>
              </a:spcBef>
              <a:buNone/>
            </a:pPr>
            <a:r>
              <a:rPr lang="en-GB" sz="2800" b="1" dirty="0"/>
              <a:t>People are generally less aware that they are making the first type of error; they end up tampering with a process that is behaving normally</a:t>
            </a:r>
            <a:r>
              <a:rPr lang="en-GB" sz="2800" dirty="0"/>
              <a:t>.</a:t>
            </a:r>
          </a:p>
        </p:txBody>
      </p:sp>
    </p:spTree>
    <p:extLst>
      <p:ext uri="{BB962C8B-B14F-4D97-AF65-F5344CB8AC3E}">
        <p14:creationId xmlns:p14="http://schemas.microsoft.com/office/powerpoint/2010/main" val="4275315879"/>
      </p:ext>
    </p:extLst>
  </p:cSld>
  <p:clrMapOvr>
    <a:masterClrMapping/>
  </p:clrMapOvr>
  <p:transition>
    <p:cover dir="rd"/>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E68B1-93B3-49CE-B137-B309EBF69AEC}"/>
              </a:ext>
            </a:extLst>
          </p:cNvPr>
          <p:cNvSpPr>
            <a:spLocks noGrp="1"/>
          </p:cNvSpPr>
          <p:nvPr>
            <p:ph type="title"/>
          </p:nvPr>
        </p:nvSpPr>
        <p:spPr/>
        <p:txBody>
          <a:bodyPr/>
          <a:lstStyle/>
          <a:p>
            <a:r>
              <a:rPr lang="en-GB" dirty="0"/>
              <a:t>Pitfalls to avoid – Interpreting Run Charts</a:t>
            </a:r>
          </a:p>
        </p:txBody>
      </p:sp>
      <p:sp>
        <p:nvSpPr>
          <p:cNvPr id="3" name="Content Placeholder 2">
            <a:extLst>
              <a:ext uri="{FF2B5EF4-FFF2-40B4-BE49-F238E27FC236}">
                <a16:creationId xmlns:a16="http://schemas.microsoft.com/office/drawing/2014/main" id="{7CE6D59D-61E4-4683-8FDF-375C3320A6FE}"/>
              </a:ext>
            </a:extLst>
          </p:cNvPr>
          <p:cNvSpPr>
            <a:spLocks noGrp="1"/>
          </p:cNvSpPr>
          <p:nvPr>
            <p:ph idx="1"/>
          </p:nvPr>
        </p:nvSpPr>
        <p:spPr>
          <a:xfrm>
            <a:off x="360218" y="1470484"/>
            <a:ext cx="11471563" cy="3917032"/>
          </a:xfrm>
        </p:spPr>
        <p:txBody>
          <a:bodyPr>
            <a:normAutofit/>
          </a:bodyPr>
          <a:lstStyle/>
          <a:p>
            <a:pPr marL="0" indent="0">
              <a:buNone/>
            </a:pPr>
            <a:r>
              <a:rPr lang="en-GB" sz="2800" dirty="0"/>
              <a:t>In order to avoid mistakes, use the following guidelines:</a:t>
            </a:r>
          </a:p>
          <a:p>
            <a:pPr marL="514350" indent="-514350">
              <a:buFont typeface="+mj-lt"/>
              <a:buAutoNum type="arabicPeriod"/>
            </a:pPr>
            <a:r>
              <a:rPr lang="en-GB" sz="2800" dirty="0"/>
              <a:t>Look at data from a long enough period of time so that a “usual” range of variation is experienced. (This requires some prior process knowledge!)</a:t>
            </a:r>
          </a:p>
          <a:p>
            <a:pPr marL="514350" indent="-514350">
              <a:buFont typeface="+mj-lt"/>
              <a:buAutoNum type="arabicPeriod"/>
            </a:pPr>
            <a:r>
              <a:rPr lang="en-GB" sz="2800" dirty="0"/>
              <a:t>Is the recent data within the usual range of variation?</a:t>
            </a:r>
          </a:p>
          <a:p>
            <a:pPr marL="514350" indent="-514350">
              <a:buFont typeface="+mj-lt"/>
              <a:buAutoNum type="arabicPeriod"/>
            </a:pPr>
            <a:r>
              <a:rPr lang="en-GB" sz="2800" dirty="0"/>
              <a:t>Is there a cyclical pattern? Weekly? Monthly? Yearly?</a:t>
            </a:r>
          </a:p>
          <a:p>
            <a:pPr marL="514350" indent="-514350">
              <a:buFont typeface="+mj-lt"/>
              <a:buAutoNum type="arabicPeriod"/>
            </a:pPr>
            <a:r>
              <a:rPr lang="en-GB" sz="2800" dirty="0"/>
              <a:t>A trend line (best fit) can be added to identify general stability. If the line is horizontal, the process in said to be stable. If not, the process is considered unstable (sufficient data points requires &gt;50).</a:t>
            </a:r>
          </a:p>
        </p:txBody>
      </p:sp>
    </p:spTree>
    <p:extLst>
      <p:ext uri="{BB962C8B-B14F-4D97-AF65-F5344CB8AC3E}">
        <p14:creationId xmlns:p14="http://schemas.microsoft.com/office/powerpoint/2010/main" val="1393082250"/>
      </p:ext>
    </p:extLst>
  </p:cSld>
  <p:clrMapOvr>
    <a:masterClrMapping/>
  </p:clrMapOvr>
  <p:transition>
    <p:cover dir="rd"/>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7CE57-DE70-47D4-9AB7-8A6AAA6B290D}"/>
              </a:ext>
            </a:extLst>
          </p:cNvPr>
          <p:cNvSpPr>
            <a:spLocks noGrp="1"/>
          </p:cNvSpPr>
          <p:nvPr>
            <p:ph type="title"/>
          </p:nvPr>
        </p:nvSpPr>
        <p:spPr/>
        <p:txBody>
          <a:bodyPr/>
          <a:lstStyle/>
          <a:p>
            <a:r>
              <a:rPr lang="en-GB" dirty="0"/>
              <a:t>What are Control Charts?</a:t>
            </a:r>
          </a:p>
        </p:txBody>
      </p:sp>
      <p:sp>
        <p:nvSpPr>
          <p:cNvPr id="3" name="Content Placeholder 2">
            <a:extLst>
              <a:ext uri="{FF2B5EF4-FFF2-40B4-BE49-F238E27FC236}">
                <a16:creationId xmlns:a16="http://schemas.microsoft.com/office/drawing/2014/main" id="{89BA25F8-56D1-46FE-8D34-7A8996A83BD5}"/>
              </a:ext>
            </a:extLst>
          </p:cNvPr>
          <p:cNvSpPr>
            <a:spLocks noGrp="1"/>
          </p:cNvSpPr>
          <p:nvPr>
            <p:ph idx="1"/>
          </p:nvPr>
        </p:nvSpPr>
        <p:spPr>
          <a:xfrm>
            <a:off x="5527964" y="1569329"/>
            <a:ext cx="6470072" cy="3986343"/>
          </a:xfrm>
        </p:spPr>
        <p:txBody>
          <a:bodyPr>
            <a:normAutofit fontScale="85000" lnSpcReduction="20000"/>
          </a:bodyPr>
          <a:lstStyle/>
          <a:p>
            <a:pPr>
              <a:buFont typeface="Wingdings" panose="05000000000000000000" pitchFamily="2" charset="2"/>
              <a:buChar char="§"/>
            </a:pPr>
            <a:r>
              <a:rPr lang="en-GB" dirty="0"/>
              <a:t>Like Run charts, Control charts also plot the change in some process variable over time.</a:t>
            </a:r>
          </a:p>
          <a:p>
            <a:pPr>
              <a:buFont typeface="Wingdings" panose="05000000000000000000" pitchFamily="2" charset="2"/>
              <a:buChar char="§"/>
            </a:pPr>
            <a:r>
              <a:rPr lang="en-GB" dirty="0"/>
              <a:t>However, control charts also include upper and lower control limit lines with a centreline (mean).</a:t>
            </a:r>
          </a:p>
          <a:p>
            <a:pPr>
              <a:buFont typeface="Wingdings" panose="05000000000000000000" pitchFamily="2" charset="2"/>
              <a:buChar char="§"/>
            </a:pPr>
            <a:r>
              <a:rPr lang="en-GB" dirty="0"/>
              <a:t>Used to determine if the process in in ‘statistical control’ (typically ±3</a:t>
            </a:r>
            <a:r>
              <a:rPr lang="el-GR" dirty="0"/>
              <a:t>σ</a:t>
            </a:r>
            <a:r>
              <a:rPr lang="en-GB" dirty="0"/>
              <a:t>)</a:t>
            </a:r>
          </a:p>
          <a:p>
            <a:pPr>
              <a:buFont typeface="Wingdings" panose="05000000000000000000" pitchFamily="2" charset="2"/>
              <a:buChar char="§"/>
            </a:pPr>
            <a:r>
              <a:rPr lang="en-GB" dirty="0"/>
              <a:t>Data points outside of the control limits indicate special cause variation.</a:t>
            </a:r>
          </a:p>
        </p:txBody>
      </p:sp>
      <p:pic>
        <p:nvPicPr>
          <p:cNvPr id="4" name="Picture 2" descr="What is a Control Chart?">
            <a:extLst>
              <a:ext uri="{FF2B5EF4-FFF2-40B4-BE49-F238E27FC236}">
                <a16:creationId xmlns:a16="http://schemas.microsoft.com/office/drawing/2014/main" id="{8FC42930-16AC-427E-B42D-DBB347A6ED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964" y="1569330"/>
            <a:ext cx="5126182" cy="37193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9466883"/>
      </p:ext>
    </p:extLst>
  </p:cSld>
  <p:clrMapOvr>
    <a:masterClrMapping/>
  </p:clrMapOvr>
  <p:transition>
    <p:cover dir="rd"/>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7CE57-DE70-47D4-9AB7-8A6AAA6B290D}"/>
              </a:ext>
            </a:extLst>
          </p:cNvPr>
          <p:cNvSpPr>
            <a:spLocks noGrp="1"/>
          </p:cNvSpPr>
          <p:nvPr>
            <p:ph type="title"/>
          </p:nvPr>
        </p:nvSpPr>
        <p:spPr/>
        <p:txBody>
          <a:bodyPr/>
          <a:lstStyle/>
          <a:p>
            <a:r>
              <a:rPr lang="en-GB" dirty="0"/>
              <a:t>Control Charts – 4 key Features</a:t>
            </a:r>
          </a:p>
        </p:txBody>
      </p:sp>
      <p:pic>
        <p:nvPicPr>
          <p:cNvPr id="4" name="Picture 2" descr="What is a Control Chart?">
            <a:extLst>
              <a:ext uri="{FF2B5EF4-FFF2-40B4-BE49-F238E27FC236}">
                <a16:creationId xmlns:a16="http://schemas.microsoft.com/office/drawing/2014/main" id="{8FC42930-16AC-427E-B42D-DBB347A6ED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42856" y="1511384"/>
            <a:ext cx="5306291" cy="385001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B78DE6A-5DA9-4333-A260-62A98ED6E043}"/>
              </a:ext>
            </a:extLst>
          </p:cNvPr>
          <p:cNvSpPr txBox="1"/>
          <p:nvPr/>
        </p:nvSpPr>
        <p:spPr>
          <a:xfrm>
            <a:off x="0" y="3730188"/>
            <a:ext cx="3532910" cy="1323439"/>
          </a:xfrm>
          <a:prstGeom prst="rect">
            <a:avLst/>
          </a:prstGeom>
          <a:noFill/>
        </p:spPr>
        <p:txBody>
          <a:bodyPr wrap="square" rtlCol="0">
            <a:spAutoFit/>
          </a:bodyPr>
          <a:lstStyle/>
          <a:p>
            <a:pPr algn="ctr"/>
            <a:r>
              <a:rPr lang="en-GB" sz="2000" dirty="0"/>
              <a:t>Data Points: either individual points or averages of subgroup measurements (Timeseries always on x-axis).</a:t>
            </a:r>
          </a:p>
        </p:txBody>
      </p:sp>
      <p:sp>
        <p:nvSpPr>
          <p:cNvPr id="6" name="TextBox 5">
            <a:extLst>
              <a:ext uri="{FF2B5EF4-FFF2-40B4-BE49-F238E27FC236}">
                <a16:creationId xmlns:a16="http://schemas.microsoft.com/office/drawing/2014/main" id="{F3C18C8B-FEAF-4C48-98BC-9A613BD95F2B}"/>
              </a:ext>
            </a:extLst>
          </p:cNvPr>
          <p:cNvSpPr txBox="1"/>
          <p:nvPr/>
        </p:nvSpPr>
        <p:spPr>
          <a:xfrm>
            <a:off x="0" y="1511384"/>
            <a:ext cx="3532910" cy="1015663"/>
          </a:xfrm>
          <a:prstGeom prst="rect">
            <a:avLst/>
          </a:prstGeom>
          <a:noFill/>
        </p:spPr>
        <p:txBody>
          <a:bodyPr wrap="square" rtlCol="0">
            <a:spAutoFit/>
          </a:bodyPr>
          <a:lstStyle/>
          <a:p>
            <a:pPr algn="ctr"/>
            <a:r>
              <a:rPr lang="en-GB" sz="2000" dirty="0"/>
              <a:t>Average: mean of the data points drawn across the graph horizontally.</a:t>
            </a:r>
          </a:p>
        </p:txBody>
      </p:sp>
      <p:sp>
        <p:nvSpPr>
          <p:cNvPr id="7" name="TextBox 6">
            <a:extLst>
              <a:ext uri="{FF2B5EF4-FFF2-40B4-BE49-F238E27FC236}">
                <a16:creationId xmlns:a16="http://schemas.microsoft.com/office/drawing/2014/main" id="{F5CD2BED-C446-4E8F-9677-C727C0D49ACB}"/>
              </a:ext>
            </a:extLst>
          </p:cNvPr>
          <p:cNvSpPr txBox="1"/>
          <p:nvPr/>
        </p:nvSpPr>
        <p:spPr>
          <a:xfrm>
            <a:off x="8659092" y="1511383"/>
            <a:ext cx="3532910" cy="1015663"/>
          </a:xfrm>
          <a:prstGeom prst="rect">
            <a:avLst/>
          </a:prstGeom>
          <a:noFill/>
        </p:spPr>
        <p:txBody>
          <a:bodyPr wrap="square" rtlCol="0">
            <a:spAutoFit/>
          </a:bodyPr>
          <a:lstStyle/>
          <a:p>
            <a:pPr algn="ctr"/>
            <a:r>
              <a:rPr lang="en-GB" sz="2000" dirty="0"/>
              <a:t>Upper control limit: above the mean line at +3</a:t>
            </a:r>
            <a:r>
              <a:rPr lang="el-GR" sz="2000" dirty="0"/>
              <a:t>σ</a:t>
            </a:r>
            <a:r>
              <a:rPr lang="en-GB" sz="2000" dirty="0"/>
              <a:t>. Often abbreviated to UCL</a:t>
            </a:r>
          </a:p>
        </p:txBody>
      </p:sp>
      <p:sp>
        <p:nvSpPr>
          <p:cNvPr id="8" name="TextBox 7">
            <a:extLst>
              <a:ext uri="{FF2B5EF4-FFF2-40B4-BE49-F238E27FC236}">
                <a16:creationId xmlns:a16="http://schemas.microsoft.com/office/drawing/2014/main" id="{7B4EF144-A9E1-44F0-B077-4C0A40C71E9C}"/>
              </a:ext>
            </a:extLst>
          </p:cNvPr>
          <p:cNvSpPr txBox="1"/>
          <p:nvPr/>
        </p:nvSpPr>
        <p:spPr>
          <a:xfrm>
            <a:off x="8749147" y="3884075"/>
            <a:ext cx="3532910" cy="1015663"/>
          </a:xfrm>
          <a:prstGeom prst="rect">
            <a:avLst/>
          </a:prstGeom>
          <a:noFill/>
        </p:spPr>
        <p:txBody>
          <a:bodyPr wrap="square" rtlCol="0">
            <a:spAutoFit/>
          </a:bodyPr>
          <a:lstStyle/>
          <a:p>
            <a:pPr algn="ctr"/>
            <a:r>
              <a:rPr lang="en-GB" sz="2000" dirty="0"/>
              <a:t>Lower control limit: below the mean line at -3</a:t>
            </a:r>
            <a:r>
              <a:rPr lang="el-GR" sz="2000" dirty="0"/>
              <a:t>σ</a:t>
            </a:r>
            <a:r>
              <a:rPr lang="en-GB" sz="2000" dirty="0"/>
              <a:t>. Often abbreviated to LCL</a:t>
            </a:r>
          </a:p>
        </p:txBody>
      </p:sp>
      <p:cxnSp>
        <p:nvCxnSpPr>
          <p:cNvPr id="10" name="Straight Arrow Connector 9">
            <a:extLst>
              <a:ext uri="{FF2B5EF4-FFF2-40B4-BE49-F238E27FC236}">
                <a16:creationId xmlns:a16="http://schemas.microsoft.com/office/drawing/2014/main" id="{59806118-41E8-42DC-A7AB-B62F889B7E6C}"/>
              </a:ext>
            </a:extLst>
          </p:cNvPr>
          <p:cNvCxnSpPr>
            <a:cxnSpLocks/>
          </p:cNvCxnSpPr>
          <p:nvPr/>
        </p:nvCxnSpPr>
        <p:spPr>
          <a:xfrm>
            <a:off x="3532910" y="2019214"/>
            <a:ext cx="1357745" cy="171097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C925DB70-3509-41B3-BA04-8F7833873815}"/>
              </a:ext>
            </a:extLst>
          </p:cNvPr>
          <p:cNvCxnSpPr>
            <a:cxnSpLocks/>
          </p:cNvCxnSpPr>
          <p:nvPr/>
        </p:nvCxnSpPr>
        <p:spPr>
          <a:xfrm flipV="1">
            <a:off x="3532910" y="4061048"/>
            <a:ext cx="2563090" cy="33085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8297F24A-0882-4136-95BE-F779AB4689D2}"/>
              </a:ext>
            </a:extLst>
          </p:cNvPr>
          <p:cNvCxnSpPr>
            <a:cxnSpLocks/>
            <a:stCxn id="7" idx="1"/>
          </p:cNvCxnSpPr>
          <p:nvPr/>
        </p:nvCxnSpPr>
        <p:spPr>
          <a:xfrm flipH="1">
            <a:off x="6456218" y="2019215"/>
            <a:ext cx="2202874" cy="50783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2636BAA0-5B00-4C85-B044-548AEE2EB6AB}"/>
              </a:ext>
            </a:extLst>
          </p:cNvPr>
          <p:cNvCxnSpPr>
            <a:cxnSpLocks/>
            <a:stCxn id="8" idx="1"/>
          </p:cNvCxnSpPr>
          <p:nvPr/>
        </p:nvCxnSpPr>
        <p:spPr>
          <a:xfrm flipH="1">
            <a:off x="6456218" y="4391907"/>
            <a:ext cx="2292929" cy="40780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8269245"/>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par>
                                <p:cTn id="10" presetID="53" presetClass="entr" presetSubtype="16" fill="hold" nodeType="with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p:cTn id="12" dur="500" fill="hold"/>
                                        <p:tgtEl>
                                          <p:spTgt spid="12"/>
                                        </p:tgtEl>
                                        <p:attrNameLst>
                                          <p:attrName>ppt_w</p:attrName>
                                        </p:attrNameLst>
                                      </p:cBhvr>
                                      <p:tavLst>
                                        <p:tav tm="0">
                                          <p:val>
                                            <p:fltVal val="0"/>
                                          </p:val>
                                        </p:tav>
                                        <p:tav tm="100000">
                                          <p:val>
                                            <p:strVal val="#ppt_w"/>
                                          </p:val>
                                        </p:tav>
                                      </p:tavLst>
                                    </p:anim>
                                    <p:anim calcmode="lin" valueType="num">
                                      <p:cBhvr>
                                        <p:cTn id="13" dur="500" fill="hold"/>
                                        <p:tgtEl>
                                          <p:spTgt spid="12"/>
                                        </p:tgtEl>
                                        <p:attrNameLst>
                                          <p:attrName>ppt_h</p:attrName>
                                        </p:attrNameLst>
                                      </p:cBhvr>
                                      <p:tavLst>
                                        <p:tav tm="0">
                                          <p:val>
                                            <p:fltVal val="0"/>
                                          </p:val>
                                        </p:tav>
                                        <p:tav tm="100000">
                                          <p:val>
                                            <p:strVal val="#ppt_h"/>
                                          </p:val>
                                        </p:tav>
                                      </p:tavLst>
                                    </p:anim>
                                    <p:animEffect transition="in" filter="fade">
                                      <p:cBhvr>
                                        <p:cTn id="14" dur="500"/>
                                        <p:tgtEl>
                                          <p:spTgt spid="12"/>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p:cTn id="19" dur="500" fill="hold"/>
                                        <p:tgtEl>
                                          <p:spTgt spid="6"/>
                                        </p:tgtEl>
                                        <p:attrNameLst>
                                          <p:attrName>ppt_w</p:attrName>
                                        </p:attrNameLst>
                                      </p:cBhvr>
                                      <p:tavLst>
                                        <p:tav tm="0">
                                          <p:val>
                                            <p:fltVal val="0"/>
                                          </p:val>
                                        </p:tav>
                                        <p:tav tm="100000">
                                          <p:val>
                                            <p:strVal val="#ppt_w"/>
                                          </p:val>
                                        </p:tav>
                                      </p:tavLst>
                                    </p:anim>
                                    <p:anim calcmode="lin" valueType="num">
                                      <p:cBhvr>
                                        <p:cTn id="20" dur="500" fill="hold"/>
                                        <p:tgtEl>
                                          <p:spTgt spid="6"/>
                                        </p:tgtEl>
                                        <p:attrNameLst>
                                          <p:attrName>ppt_h</p:attrName>
                                        </p:attrNameLst>
                                      </p:cBhvr>
                                      <p:tavLst>
                                        <p:tav tm="0">
                                          <p:val>
                                            <p:fltVal val="0"/>
                                          </p:val>
                                        </p:tav>
                                        <p:tav tm="100000">
                                          <p:val>
                                            <p:strVal val="#ppt_h"/>
                                          </p:val>
                                        </p:tav>
                                      </p:tavLst>
                                    </p:anim>
                                    <p:animEffect transition="in" filter="fade">
                                      <p:cBhvr>
                                        <p:cTn id="21" dur="500"/>
                                        <p:tgtEl>
                                          <p:spTgt spid="6"/>
                                        </p:tgtEl>
                                      </p:cBhvr>
                                    </p:animEffect>
                                  </p:childTnLst>
                                </p:cTn>
                              </p:par>
                              <p:par>
                                <p:cTn id="22" presetID="53" presetClass="entr" presetSubtype="16" fill="hold" nodeType="with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p:cTn id="24" dur="500" fill="hold"/>
                                        <p:tgtEl>
                                          <p:spTgt spid="10"/>
                                        </p:tgtEl>
                                        <p:attrNameLst>
                                          <p:attrName>ppt_w</p:attrName>
                                        </p:attrNameLst>
                                      </p:cBhvr>
                                      <p:tavLst>
                                        <p:tav tm="0">
                                          <p:val>
                                            <p:fltVal val="0"/>
                                          </p:val>
                                        </p:tav>
                                        <p:tav tm="100000">
                                          <p:val>
                                            <p:strVal val="#ppt_w"/>
                                          </p:val>
                                        </p:tav>
                                      </p:tavLst>
                                    </p:anim>
                                    <p:anim calcmode="lin" valueType="num">
                                      <p:cBhvr>
                                        <p:cTn id="25" dur="500" fill="hold"/>
                                        <p:tgtEl>
                                          <p:spTgt spid="10"/>
                                        </p:tgtEl>
                                        <p:attrNameLst>
                                          <p:attrName>ppt_h</p:attrName>
                                        </p:attrNameLst>
                                      </p:cBhvr>
                                      <p:tavLst>
                                        <p:tav tm="0">
                                          <p:val>
                                            <p:fltVal val="0"/>
                                          </p:val>
                                        </p:tav>
                                        <p:tav tm="100000">
                                          <p:val>
                                            <p:strVal val="#ppt_h"/>
                                          </p:val>
                                        </p:tav>
                                      </p:tavLst>
                                    </p:anim>
                                    <p:animEffect transition="in" filter="fade">
                                      <p:cBhvr>
                                        <p:cTn id="26" dur="500"/>
                                        <p:tgtEl>
                                          <p:spTgt spid="10"/>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p:cTn id="31" dur="500" fill="hold"/>
                                        <p:tgtEl>
                                          <p:spTgt spid="7"/>
                                        </p:tgtEl>
                                        <p:attrNameLst>
                                          <p:attrName>ppt_w</p:attrName>
                                        </p:attrNameLst>
                                      </p:cBhvr>
                                      <p:tavLst>
                                        <p:tav tm="0">
                                          <p:val>
                                            <p:fltVal val="0"/>
                                          </p:val>
                                        </p:tav>
                                        <p:tav tm="100000">
                                          <p:val>
                                            <p:strVal val="#ppt_w"/>
                                          </p:val>
                                        </p:tav>
                                      </p:tavLst>
                                    </p:anim>
                                    <p:anim calcmode="lin" valueType="num">
                                      <p:cBhvr>
                                        <p:cTn id="32" dur="500" fill="hold"/>
                                        <p:tgtEl>
                                          <p:spTgt spid="7"/>
                                        </p:tgtEl>
                                        <p:attrNameLst>
                                          <p:attrName>ppt_h</p:attrName>
                                        </p:attrNameLst>
                                      </p:cBhvr>
                                      <p:tavLst>
                                        <p:tav tm="0">
                                          <p:val>
                                            <p:fltVal val="0"/>
                                          </p:val>
                                        </p:tav>
                                        <p:tav tm="100000">
                                          <p:val>
                                            <p:strVal val="#ppt_h"/>
                                          </p:val>
                                        </p:tav>
                                      </p:tavLst>
                                    </p:anim>
                                    <p:animEffect transition="in" filter="fade">
                                      <p:cBhvr>
                                        <p:cTn id="33" dur="500"/>
                                        <p:tgtEl>
                                          <p:spTgt spid="7"/>
                                        </p:tgtEl>
                                      </p:cBhvr>
                                    </p:animEffect>
                                  </p:childTnLst>
                                </p:cTn>
                              </p:par>
                              <p:par>
                                <p:cTn id="34" presetID="53" presetClass="entr" presetSubtype="16" fill="hold" nodeType="withEffect">
                                  <p:stCondLst>
                                    <p:cond delay="0"/>
                                  </p:stCondLst>
                                  <p:childTnLst>
                                    <p:set>
                                      <p:cBhvr>
                                        <p:cTn id="35" dur="1" fill="hold">
                                          <p:stCondLst>
                                            <p:cond delay="0"/>
                                          </p:stCondLst>
                                        </p:cTn>
                                        <p:tgtEl>
                                          <p:spTgt spid="15"/>
                                        </p:tgtEl>
                                        <p:attrNameLst>
                                          <p:attrName>style.visibility</p:attrName>
                                        </p:attrNameLst>
                                      </p:cBhvr>
                                      <p:to>
                                        <p:strVal val="visible"/>
                                      </p:to>
                                    </p:set>
                                    <p:anim calcmode="lin" valueType="num">
                                      <p:cBhvr>
                                        <p:cTn id="36" dur="500" fill="hold"/>
                                        <p:tgtEl>
                                          <p:spTgt spid="15"/>
                                        </p:tgtEl>
                                        <p:attrNameLst>
                                          <p:attrName>ppt_w</p:attrName>
                                        </p:attrNameLst>
                                      </p:cBhvr>
                                      <p:tavLst>
                                        <p:tav tm="0">
                                          <p:val>
                                            <p:fltVal val="0"/>
                                          </p:val>
                                        </p:tav>
                                        <p:tav tm="100000">
                                          <p:val>
                                            <p:strVal val="#ppt_w"/>
                                          </p:val>
                                        </p:tav>
                                      </p:tavLst>
                                    </p:anim>
                                    <p:anim calcmode="lin" valueType="num">
                                      <p:cBhvr>
                                        <p:cTn id="37" dur="500" fill="hold"/>
                                        <p:tgtEl>
                                          <p:spTgt spid="15"/>
                                        </p:tgtEl>
                                        <p:attrNameLst>
                                          <p:attrName>ppt_h</p:attrName>
                                        </p:attrNameLst>
                                      </p:cBhvr>
                                      <p:tavLst>
                                        <p:tav tm="0">
                                          <p:val>
                                            <p:fltVal val="0"/>
                                          </p:val>
                                        </p:tav>
                                        <p:tav tm="100000">
                                          <p:val>
                                            <p:strVal val="#ppt_h"/>
                                          </p:val>
                                        </p:tav>
                                      </p:tavLst>
                                    </p:anim>
                                    <p:animEffect transition="in" filter="fade">
                                      <p:cBhvr>
                                        <p:cTn id="38" dur="500"/>
                                        <p:tgtEl>
                                          <p:spTgt spid="15"/>
                                        </p:tgtEl>
                                      </p:cBhvr>
                                    </p:animEffect>
                                  </p:childTnLst>
                                </p:cTn>
                              </p:par>
                            </p:childTnLst>
                          </p:cTn>
                        </p:par>
                      </p:childTnLst>
                    </p:cTn>
                  </p:par>
                  <p:par>
                    <p:cTn id="39" fill="hold">
                      <p:stCondLst>
                        <p:cond delay="indefinite"/>
                      </p:stCondLst>
                      <p:childTnLst>
                        <p:par>
                          <p:cTn id="40" fill="hold">
                            <p:stCondLst>
                              <p:cond delay="0"/>
                            </p:stCondLst>
                            <p:childTnLst>
                              <p:par>
                                <p:cTn id="41" presetID="53" presetClass="entr" presetSubtype="16"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p:cTn id="43" dur="500" fill="hold"/>
                                        <p:tgtEl>
                                          <p:spTgt spid="8"/>
                                        </p:tgtEl>
                                        <p:attrNameLst>
                                          <p:attrName>ppt_w</p:attrName>
                                        </p:attrNameLst>
                                      </p:cBhvr>
                                      <p:tavLst>
                                        <p:tav tm="0">
                                          <p:val>
                                            <p:fltVal val="0"/>
                                          </p:val>
                                        </p:tav>
                                        <p:tav tm="100000">
                                          <p:val>
                                            <p:strVal val="#ppt_w"/>
                                          </p:val>
                                        </p:tav>
                                      </p:tavLst>
                                    </p:anim>
                                    <p:anim calcmode="lin" valueType="num">
                                      <p:cBhvr>
                                        <p:cTn id="44" dur="500" fill="hold"/>
                                        <p:tgtEl>
                                          <p:spTgt spid="8"/>
                                        </p:tgtEl>
                                        <p:attrNameLst>
                                          <p:attrName>ppt_h</p:attrName>
                                        </p:attrNameLst>
                                      </p:cBhvr>
                                      <p:tavLst>
                                        <p:tav tm="0">
                                          <p:val>
                                            <p:fltVal val="0"/>
                                          </p:val>
                                        </p:tav>
                                        <p:tav tm="100000">
                                          <p:val>
                                            <p:strVal val="#ppt_h"/>
                                          </p:val>
                                        </p:tav>
                                      </p:tavLst>
                                    </p:anim>
                                    <p:animEffect transition="in" filter="fade">
                                      <p:cBhvr>
                                        <p:cTn id="45" dur="500"/>
                                        <p:tgtEl>
                                          <p:spTgt spid="8"/>
                                        </p:tgtEl>
                                      </p:cBhvr>
                                    </p:animEffect>
                                  </p:childTnLst>
                                </p:cTn>
                              </p:par>
                              <p:par>
                                <p:cTn id="46" presetID="53" presetClass="entr" presetSubtype="16" fill="hold" nodeType="withEffect">
                                  <p:stCondLst>
                                    <p:cond delay="0"/>
                                  </p:stCondLst>
                                  <p:childTnLst>
                                    <p:set>
                                      <p:cBhvr>
                                        <p:cTn id="47" dur="1" fill="hold">
                                          <p:stCondLst>
                                            <p:cond delay="0"/>
                                          </p:stCondLst>
                                        </p:cTn>
                                        <p:tgtEl>
                                          <p:spTgt spid="18"/>
                                        </p:tgtEl>
                                        <p:attrNameLst>
                                          <p:attrName>style.visibility</p:attrName>
                                        </p:attrNameLst>
                                      </p:cBhvr>
                                      <p:to>
                                        <p:strVal val="visible"/>
                                      </p:to>
                                    </p:set>
                                    <p:anim calcmode="lin" valueType="num">
                                      <p:cBhvr>
                                        <p:cTn id="48" dur="500" fill="hold"/>
                                        <p:tgtEl>
                                          <p:spTgt spid="18"/>
                                        </p:tgtEl>
                                        <p:attrNameLst>
                                          <p:attrName>ppt_w</p:attrName>
                                        </p:attrNameLst>
                                      </p:cBhvr>
                                      <p:tavLst>
                                        <p:tav tm="0">
                                          <p:val>
                                            <p:fltVal val="0"/>
                                          </p:val>
                                        </p:tav>
                                        <p:tav tm="100000">
                                          <p:val>
                                            <p:strVal val="#ppt_w"/>
                                          </p:val>
                                        </p:tav>
                                      </p:tavLst>
                                    </p:anim>
                                    <p:anim calcmode="lin" valueType="num">
                                      <p:cBhvr>
                                        <p:cTn id="49" dur="500" fill="hold"/>
                                        <p:tgtEl>
                                          <p:spTgt spid="18"/>
                                        </p:tgtEl>
                                        <p:attrNameLst>
                                          <p:attrName>ppt_h</p:attrName>
                                        </p:attrNameLst>
                                      </p:cBhvr>
                                      <p:tavLst>
                                        <p:tav tm="0">
                                          <p:val>
                                            <p:fltVal val="0"/>
                                          </p:val>
                                        </p:tav>
                                        <p:tav tm="100000">
                                          <p:val>
                                            <p:strVal val="#ppt_h"/>
                                          </p:val>
                                        </p:tav>
                                      </p:tavLst>
                                    </p:anim>
                                    <p:animEffect transition="in" filter="fade">
                                      <p:cBhvr>
                                        <p:cTn id="50"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B0508-3CFB-4726-8738-D9A423EA7C2C}"/>
              </a:ext>
            </a:extLst>
          </p:cNvPr>
          <p:cNvSpPr>
            <a:spLocks noGrp="1"/>
          </p:cNvSpPr>
          <p:nvPr>
            <p:ph type="title"/>
          </p:nvPr>
        </p:nvSpPr>
        <p:spPr/>
        <p:txBody>
          <a:bodyPr/>
          <a:lstStyle/>
          <a:p>
            <a:r>
              <a:rPr lang="en-GB" dirty="0"/>
              <a:t>Types of Control Chart (Most common) </a:t>
            </a:r>
          </a:p>
        </p:txBody>
      </p:sp>
      <p:pic>
        <p:nvPicPr>
          <p:cNvPr id="7170" name="Picture 2" descr="Variables Control Charts - YouTube">
            <a:extLst>
              <a:ext uri="{FF2B5EF4-FFF2-40B4-BE49-F238E27FC236}">
                <a16:creationId xmlns:a16="http://schemas.microsoft.com/office/drawing/2014/main" id="{CC31E848-D75E-48B1-AAF3-02470CB5B0A3}"/>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Effect>
                      <a14:saturation sat="66000"/>
                    </a14:imgEffect>
                  </a14:imgLayer>
                </a14:imgProps>
              </a:ext>
              <a:ext uri="{28A0092B-C50C-407E-A947-70E740481C1C}">
                <a14:useLocalDpi xmlns:a14="http://schemas.microsoft.com/office/drawing/2010/main" val="0"/>
              </a:ext>
            </a:extLst>
          </a:blip>
          <a:srcRect l="11136" t="18787" r="9091" b="10909"/>
          <a:stretch/>
        </p:blipFill>
        <p:spPr bwMode="auto">
          <a:xfrm>
            <a:off x="2335147" y="1564645"/>
            <a:ext cx="7521705" cy="37287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7874423"/>
      </p:ext>
    </p:extLst>
  </p:cSld>
  <p:clrMapOvr>
    <a:masterClrMapping/>
  </p:clrMapOvr>
  <p:transition>
    <p:cover dir="rd"/>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89BE7-C8BD-4C21-B344-DC6FF3EA4DD8}"/>
              </a:ext>
            </a:extLst>
          </p:cNvPr>
          <p:cNvSpPr>
            <a:spLocks noGrp="1"/>
          </p:cNvSpPr>
          <p:nvPr>
            <p:ph type="title"/>
          </p:nvPr>
        </p:nvSpPr>
        <p:spPr/>
        <p:txBody>
          <a:bodyPr/>
          <a:lstStyle/>
          <a:p>
            <a:r>
              <a:rPr lang="en-GB" dirty="0"/>
              <a:t>Variable vs Attribute Control Charts</a:t>
            </a:r>
          </a:p>
        </p:txBody>
      </p:sp>
      <p:sp>
        <p:nvSpPr>
          <p:cNvPr id="3" name="Content Placeholder 2">
            <a:extLst>
              <a:ext uri="{FF2B5EF4-FFF2-40B4-BE49-F238E27FC236}">
                <a16:creationId xmlns:a16="http://schemas.microsoft.com/office/drawing/2014/main" id="{40F44DF1-B08E-4599-A2EB-558FB7CB92D8}"/>
              </a:ext>
            </a:extLst>
          </p:cNvPr>
          <p:cNvSpPr>
            <a:spLocks noGrp="1"/>
          </p:cNvSpPr>
          <p:nvPr>
            <p:ph idx="1"/>
          </p:nvPr>
        </p:nvSpPr>
        <p:spPr>
          <a:xfrm>
            <a:off x="609600" y="1470484"/>
            <a:ext cx="10972800" cy="3917032"/>
          </a:xfrm>
        </p:spPr>
        <p:txBody>
          <a:bodyPr>
            <a:normAutofit/>
          </a:bodyPr>
          <a:lstStyle/>
          <a:p>
            <a:pPr marL="0" indent="0">
              <a:buNone/>
            </a:pPr>
            <a:r>
              <a:rPr lang="en-GB" sz="2800" dirty="0"/>
              <a:t>The difference between variable and attribute control charts is very simple (Hint: its in the name!)</a:t>
            </a:r>
          </a:p>
          <a:p>
            <a:pPr marL="0" indent="0">
              <a:buNone/>
            </a:pPr>
            <a:r>
              <a:rPr lang="en-GB" sz="2800" b="1" dirty="0"/>
              <a:t>Variable</a:t>
            </a:r>
            <a:r>
              <a:rPr lang="en-GB" sz="2800" dirty="0"/>
              <a:t> control charts for measured data (continuous).</a:t>
            </a:r>
          </a:p>
          <a:p>
            <a:pPr marL="539750" indent="-180975">
              <a:buNone/>
            </a:pPr>
            <a:r>
              <a:rPr lang="en-GB" sz="2800" dirty="0"/>
              <a:t>- Length, width, height, weight, speed, strength, stiffness, temperature etc…</a:t>
            </a:r>
          </a:p>
          <a:p>
            <a:pPr marL="0" indent="0">
              <a:buNone/>
            </a:pPr>
            <a:r>
              <a:rPr lang="en-GB" sz="2800" b="1" dirty="0"/>
              <a:t>Attribute</a:t>
            </a:r>
            <a:r>
              <a:rPr lang="en-GB" sz="2800" dirty="0"/>
              <a:t> control charts for counted data (categorical / discrete).</a:t>
            </a:r>
          </a:p>
          <a:p>
            <a:pPr marL="817562" indent="-457200">
              <a:buFontTx/>
              <a:buChar char="-"/>
            </a:pPr>
            <a:r>
              <a:rPr lang="en-GB" sz="2800" dirty="0"/>
              <a:t>defects, customer complaints, deliveries on-time, number scrapped / reworked…</a:t>
            </a:r>
          </a:p>
          <a:p>
            <a:pPr marL="360362" indent="0">
              <a:buNone/>
            </a:pPr>
            <a:endParaRPr lang="en-GB" sz="2800" dirty="0"/>
          </a:p>
        </p:txBody>
      </p:sp>
    </p:spTree>
    <p:extLst>
      <p:ext uri="{BB962C8B-B14F-4D97-AF65-F5344CB8AC3E}">
        <p14:creationId xmlns:p14="http://schemas.microsoft.com/office/powerpoint/2010/main" val="3827849325"/>
      </p:ext>
    </p:extLst>
  </p:cSld>
  <p:clrMapOvr>
    <a:masterClrMapping/>
  </p:clrMapOvr>
  <p:transition>
    <p:cover dir="rd"/>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169D9-9112-4248-995D-578C4C6988A1}"/>
              </a:ext>
            </a:extLst>
          </p:cNvPr>
          <p:cNvSpPr>
            <a:spLocks noGrp="1"/>
          </p:cNvSpPr>
          <p:nvPr>
            <p:ph type="title"/>
          </p:nvPr>
        </p:nvSpPr>
        <p:spPr/>
        <p:txBody>
          <a:bodyPr/>
          <a:lstStyle/>
          <a:p>
            <a:r>
              <a:rPr lang="en-GB" dirty="0"/>
              <a:t>Variable Control Chart – Xbar chart</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E12DA3F3-11EE-4F74-88B7-112F4DAF9C57}"/>
                  </a:ext>
                </a:extLst>
              </p:cNvPr>
              <p:cNvSpPr>
                <a:spLocks noGrp="1"/>
              </p:cNvSpPr>
              <p:nvPr>
                <p:ph idx="1"/>
              </p:nvPr>
            </p:nvSpPr>
            <p:spPr>
              <a:xfrm>
                <a:off x="6220690" y="1700556"/>
                <a:ext cx="5361710" cy="3456880"/>
              </a:xfrm>
            </p:spPr>
            <p:txBody>
              <a:bodyPr>
                <a:normAutofit fontScale="92500" lnSpcReduction="20000"/>
              </a:bodyPr>
              <a:lstStyle/>
              <a:p>
                <a:pPr marL="0" indent="0" algn="ctr">
                  <a:buNone/>
                </a:pPr>
                <a:r>
                  <a:rPr lang="en-GB" sz="3300" dirty="0"/>
                  <a:t>Xbar charts monitor the centre (mean) of the sample data subgroups.</a:t>
                </a:r>
              </a:p>
              <a:p>
                <a:pPr marL="0" indent="0">
                  <a:lnSpc>
                    <a:spcPct val="107000"/>
                  </a:lnSpc>
                  <a:spcAft>
                    <a:spcPts val="800"/>
                  </a:spcAft>
                  <a:buNone/>
                </a:pPr>
                <a14:m>
                  <m:oMathPara xmlns:m="http://schemas.openxmlformats.org/officeDocument/2006/math">
                    <m:oMathParaPr>
                      <m:jc m:val="center"/>
                    </m:oMathParaPr>
                    <m:oMath xmlns:m="http://schemas.openxmlformats.org/officeDocument/2006/math">
                      <m:acc>
                        <m:accPr>
                          <m:chr m:val="̅"/>
                          <m:ctrlPr>
                            <a:rPr lang="en-GB" sz="3300" i="1" smtClean="0">
                              <a:effectLst/>
                              <a:latin typeface="Cambria Math" panose="02040503050406030204" pitchFamily="18" charset="0"/>
                              <a:ea typeface="Calibri" panose="020F0502020204030204" pitchFamily="34" charset="0"/>
                              <a:cs typeface="Times New Roman" panose="02020603050405020304" pitchFamily="18" charset="0"/>
                            </a:rPr>
                          </m:ctrlPr>
                        </m:accPr>
                        <m:e>
                          <m:r>
                            <a:rPr lang="en-GB" sz="3300" i="1">
                              <a:effectLst/>
                              <a:latin typeface="Cambria Math" panose="02040503050406030204" pitchFamily="18" charset="0"/>
                              <a:ea typeface="Calibri" panose="020F0502020204030204" pitchFamily="34" charset="0"/>
                              <a:cs typeface="Times New Roman" panose="02020603050405020304" pitchFamily="18" charset="0"/>
                            </a:rPr>
                            <m:t>𝑋</m:t>
                          </m:r>
                        </m:e>
                      </m:acc>
                      <m:r>
                        <a:rPr lang="en-GB" sz="33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33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3300" i="1">
                              <a:effectLst/>
                              <a:latin typeface="Cambria Math" panose="02040503050406030204" pitchFamily="18" charset="0"/>
                              <a:ea typeface="Calibri" panose="020F0502020204030204" pitchFamily="34" charset="0"/>
                              <a:cs typeface="Times New Roman" panose="02020603050405020304" pitchFamily="18" charset="0"/>
                            </a:rPr>
                            <m:t>𝛴</m:t>
                          </m:r>
                          <m:r>
                            <a:rPr lang="en-GB" sz="3300" i="1">
                              <a:effectLst/>
                              <a:latin typeface="Cambria Math" panose="02040503050406030204" pitchFamily="18" charset="0"/>
                              <a:ea typeface="Calibri" panose="020F0502020204030204" pitchFamily="34" charset="0"/>
                              <a:cs typeface="Times New Roman" panose="02020603050405020304" pitchFamily="18" charset="0"/>
                            </a:rPr>
                            <m:t>𝑥</m:t>
                          </m:r>
                        </m:num>
                        <m:den>
                          <m:r>
                            <a:rPr lang="en-GB" sz="3300" i="1">
                              <a:effectLst/>
                              <a:latin typeface="Cambria Math" panose="02040503050406030204" pitchFamily="18" charset="0"/>
                              <a:ea typeface="Cambria Math" panose="02040503050406030204" pitchFamily="18" charset="0"/>
                              <a:cs typeface="Cambria Math" panose="02040503050406030204" pitchFamily="18" charset="0"/>
                            </a:rPr>
                            <m:t>𝑛</m:t>
                          </m:r>
                        </m:den>
                      </m:f>
                      <m:r>
                        <a:rPr lang="en-GB" sz="3300" b="0" i="1" smtClean="0">
                          <a:effectLst/>
                          <a:latin typeface="Cambria Math" panose="02040503050406030204" pitchFamily="18" charset="0"/>
                          <a:ea typeface="Cambria Math" panose="02040503050406030204" pitchFamily="18" charset="0"/>
                          <a:cs typeface="Cambria Math" panose="02040503050406030204" pitchFamily="18" charset="0"/>
                        </a:rPr>
                        <m:t> </m:t>
                      </m:r>
                    </m:oMath>
                  </m:oMathPara>
                </a14:m>
                <a:endParaRPr lang="en-GB" sz="3300" b="0" i="1" dirty="0">
                  <a:effectLst/>
                  <a:latin typeface="Cambria Math" panose="02040503050406030204" pitchFamily="18" charset="0"/>
                  <a:ea typeface="Cambria Math" panose="02040503050406030204" pitchFamily="18" charset="0"/>
                  <a:cs typeface="Cambria Math" panose="02040503050406030204" pitchFamily="18" charset="0"/>
                </a:endParaRPr>
              </a:p>
              <a:p>
                <a:pPr marL="0" indent="0">
                  <a:lnSpc>
                    <a:spcPct val="107000"/>
                  </a:lnSpc>
                  <a:spcAft>
                    <a:spcPts val="800"/>
                  </a:spcAft>
                  <a:buNone/>
                </a:pPr>
                <a14:m>
                  <m:oMathPara xmlns:m="http://schemas.openxmlformats.org/officeDocument/2006/math">
                    <m:oMathParaPr>
                      <m:jc m:val="center"/>
                    </m:oMathParaPr>
                    <m:oMath xmlns:m="http://schemas.openxmlformats.org/officeDocument/2006/math">
                      <m:r>
                        <a:rPr lang="en-GB" sz="3300" b="0" i="1" smtClean="0">
                          <a:effectLst/>
                          <a:latin typeface="Cambria Math" panose="02040503050406030204" pitchFamily="18" charset="0"/>
                          <a:ea typeface="Cambria Math" panose="02040503050406030204" pitchFamily="18" charset="0"/>
                          <a:cs typeface="Cambria Math" panose="02040503050406030204" pitchFamily="18" charset="0"/>
                        </a:rPr>
                        <m:t>𝑤h𝑒𝑟𝑒</m:t>
                      </m:r>
                      <m:r>
                        <a:rPr lang="en-GB" sz="3300" b="0" i="1" smtClean="0">
                          <a:effectLst/>
                          <a:latin typeface="Cambria Math" panose="02040503050406030204" pitchFamily="18" charset="0"/>
                          <a:ea typeface="Cambria Math" panose="02040503050406030204" pitchFamily="18" charset="0"/>
                          <a:cs typeface="Cambria Math" panose="02040503050406030204" pitchFamily="18" charset="0"/>
                        </a:rPr>
                        <m:t> </m:t>
                      </m:r>
                      <m:r>
                        <a:rPr lang="en-GB" sz="3300" b="0" i="1" smtClean="0">
                          <a:effectLst/>
                          <a:latin typeface="Cambria Math" panose="02040503050406030204" pitchFamily="18" charset="0"/>
                          <a:ea typeface="Cambria Math" panose="02040503050406030204" pitchFamily="18" charset="0"/>
                          <a:cs typeface="Cambria Math" panose="02040503050406030204" pitchFamily="18" charset="0"/>
                        </a:rPr>
                        <m:t>𝑥</m:t>
                      </m:r>
                      <m:r>
                        <a:rPr lang="en-GB" sz="3300" b="0" i="1" smtClean="0">
                          <a:effectLst/>
                          <a:latin typeface="Cambria Math" panose="02040503050406030204" pitchFamily="18" charset="0"/>
                          <a:ea typeface="Cambria Math" panose="02040503050406030204" pitchFamily="18" charset="0"/>
                          <a:cs typeface="Cambria Math" panose="02040503050406030204" pitchFamily="18" charset="0"/>
                        </a:rPr>
                        <m:t>=</m:t>
                      </m:r>
                      <m:r>
                        <a:rPr lang="en-GB" sz="3300" b="0" i="1" smtClean="0">
                          <a:effectLst/>
                          <a:latin typeface="Cambria Math" panose="02040503050406030204" pitchFamily="18" charset="0"/>
                          <a:ea typeface="Cambria Math" panose="02040503050406030204" pitchFamily="18" charset="0"/>
                          <a:cs typeface="Cambria Math" panose="02040503050406030204" pitchFamily="18" charset="0"/>
                        </a:rPr>
                        <m:t>𝑚𝑒𝑎𝑠𝑢𝑟𝑒𝑑</m:t>
                      </m:r>
                      <m:r>
                        <a:rPr lang="en-GB" sz="3300" b="0" i="1" smtClean="0">
                          <a:effectLst/>
                          <a:latin typeface="Cambria Math" panose="02040503050406030204" pitchFamily="18" charset="0"/>
                          <a:ea typeface="Cambria Math" panose="02040503050406030204" pitchFamily="18" charset="0"/>
                          <a:cs typeface="Cambria Math" panose="02040503050406030204" pitchFamily="18" charset="0"/>
                        </a:rPr>
                        <m:t> </m:t>
                      </m:r>
                      <m:r>
                        <a:rPr lang="en-GB" sz="3300" b="0" i="1" smtClean="0">
                          <a:effectLst/>
                          <a:latin typeface="Cambria Math" panose="02040503050406030204" pitchFamily="18" charset="0"/>
                          <a:ea typeface="Cambria Math" panose="02040503050406030204" pitchFamily="18" charset="0"/>
                          <a:cs typeface="Cambria Math" panose="02040503050406030204" pitchFamily="18" charset="0"/>
                        </a:rPr>
                        <m:t>𝑣𝑎𝑙𝑢𝑒𝑠</m:t>
                      </m:r>
                      <m:r>
                        <a:rPr lang="en-GB" sz="3300" b="0" i="1" smtClean="0">
                          <a:effectLst/>
                          <a:latin typeface="Cambria Math" panose="02040503050406030204" pitchFamily="18" charset="0"/>
                          <a:ea typeface="Cambria Math" panose="02040503050406030204" pitchFamily="18" charset="0"/>
                          <a:cs typeface="Cambria Math" panose="02040503050406030204" pitchFamily="18" charset="0"/>
                        </a:rPr>
                        <m:t>,  </m:t>
                      </m:r>
                      <m:r>
                        <a:rPr lang="en-GB" sz="3300" b="0" i="1" smtClean="0">
                          <a:effectLst/>
                          <a:latin typeface="Cambria Math" panose="02040503050406030204" pitchFamily="18" charset="0"/>
                          <a:ea typeface="Cambria Math" panose="02040503050406030204" pitchFamily="18" charset="0"/>
                          <a:cs typeface="Cambria Math" panose="02040503050406030204" pitchFamily="18" charset="0"/>
                        </a:rPr>
                        <m:t>𝑛</m:t>
                      </m:r>
                      <m:r>
                        <a:rPr lang="en-GB" sz="3300" b="0" i="1" smtClean="0">
                          <a:effectLst/>
                          <a:latin typeface="Cambria Math" panose="02040503050406030204" pitchFamily="18" charset="0"/>
                          <a:ea typeface="Cambria Math" panose="02040503050406030204" pitchFamily="18" charset="0"/>
                          <a:cs typeface="Cambria Math" panose="02040503050406030204" pitchFamily="18" charset="0"/>
                        </a:rPr>
                        <m:t>=</m:t>
                      </m:r>
                      <m:r>
                        <a:rPr lang="en-GB" sz="3300" b="0" i="1" smtClean="0">
                          <a:effectLst/>
                          <a:latin typeface="Cambria Math" panose="02040503050406030204" pitchFamily="18" charset="0"/>
                          <a:ea typeface="Cambria Math" panose="02040503050406030204" pitchFamily="18" charset="0"/>
                          <a:cs typeface="Cambria Math" panose="02040503050406030204" pitchFamily="18" charset="0"/>
                        </a:rPr>
                        <m:t>𝑠𝑎𝑚𝑝𝑙𝑒</m:t>
                      </m:r>
                      <m:r>
                        <a:rPr lang="en-GB" sz="3300" b="0" i="1" smtClean="0">
                          <a:effectLst/>
                          <a:latin typeface="Cambria Math" panose="02040503050406030204" pitchFamily="18" charset="0"/>
                          <a:ea typeface="Cambria Math" panose="02040503050406030204" pitchFamily="18" charset="0"/>
                          <a:cs typeface="Cambria Math" panose="02040503050406030204" pitchFamily="18" charset="0"/>
                        </a:rPr>
                        <m:t> </m:t>
                      </m:r>
                      <m:r>
                        <a:rPr lang="en-GB" sz="3300" b="0" i="1" smtClean="0">
                          <a:effectLst/>
                          <a:latin typeface="Cambria Math" panose="02040503050406030204" pitchFamily="18" charset="0"/>
                          <a:ea typeface="Cambria Math" panose="02040503050406030204" pitchFamily="18" charset="0"/>
                          <a:cs typeface="Cambria Math" panose="02040503050406030204" pitchFamily="18" charset="0"/>
                        </a:rPr>
                        <m:t>𝑠𝑖𝑧𝑒</m:t>
                      </m:r>
                    </m:oMath>
                  </m:oMathPara>
                </a14:m>
                <a:endParaRPr lang="en-GB" sz="33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buNone/>
                </a:pPr>
                <a:endParaRPr lang="en-GB" dirty="0"/>
              </a:p>
            </p:txBody>
          </p:sp>
        </mc:Choice>
        <mc:Fallback xmlns="">
          <p:sp>
            <p:nvSpPr>
              <p:cNvPr id="3" name="Content Placeholder 2">
                <a:extLst>
                  <a:ext uri="{FF2B5EF4-FFF2-40B4-BE49-F238E27FC236}">
                    <a16:creationId xmlns:a16="http://schemas.microsoft.com/office/drawing/2014/main" id="{E12DA3F3-11EE-4F74-88B7-112F4DAF9C57}"/>
                  </a:ext>
                </a:extLst>
              </p:cNvPr>
              <p:cNvSpPr>
                <a:spLocks noGrp="1" noRot="1" noChangeAspect="1" noMove="1" noResize="1" noEditPoints="1" noAdjustHandles="1" noChangeArrowheads="1" noChangeShapeType="1" noTextEdit="1"/>
              </p:cNvSpPr>
              <p:nvPr>
                <p:ph idx="1"/>
              </p:nvPr>
            </p:nvSpPr>
            <p:spPr>
              <a:xfrm>
                <a:off x="6220690" y="1700556"/>
                <a:ext cx="5361710" cy="3456880"/>
              </a:xfrm>
              <a:blipFill>
                <a:blip r:embed="rId3"/>
                <a:stretch>
                  <a:fillRect l="-1477" t="-4938" r="-2841"/>
                </a:stretch>
              </a:blipFill>
            </p:spPr>
            <p:txBody>
              <a:bodyPr/>
              <a:lstStyle/>
              <a:p>
                <a:r>
                  <a:rPr lang="en-GB">
                    <a:noFill/>
                  </a:rPr>
                  <a:t> </a:t>
                </a:r>
              </a:p>
            </p:txBody>
          </p:sp>
        </mc:Fallback>
      </mc:AlternateContent>
      <p:pic>
        <p:nvPicPr>
          <p:cNvPr id="9218" name="Picture 2" descr="Overview for Xbar-R Chart - Minitab Express">
            <a:extLst>
              <a:ext uri="{FF2B5EF4-FFF2-40B4-BE49-F238E27FC236}">
                <a16:creationId xmlns:a16="http://schemas.microsoft.com/office/drawing/2014/main" id="{A34493E7-F248-4E7A-B894-BF53C1EA36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290" y="1564273"/>
            <a:ext cx="5034397" cy="37294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5538973"/>
      </p:ext>
    </p:extLst>
  </p:cSld>
  <p:clrMapOvr>
    <a:masterClrMapping/>
  </p:clrMapOvr>
  <p:transition>
    <p:cover dir="rd"/>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169D9-9112-4248-995D-578C4C6988A1}"/>
              </a:ext>
            </a:extLst>
          </p:cNvPr>
          <p:cNvSpPr>
            <a:spLocks noGrp="1"/>
          </p:cNvSpPr>
          <p:nvPr>
            <p:ph type="title"/>
          </p:nvPr>
        </p:nvSpPr>
        <p:spPr/>
        <p:txBody>
          <a:bodyPr/>
          <a:lstStyle/>
          <a:p>
            <a:r>
              <a:rPr lang="en-GB" dirty="0"/>
              <a:t>Variable control Chart – R chart</a:t>
            </a:r>
          </a:p>
        </p:txBody>
      </p:sp>
      <p:sp>
        <p:nvSpPr>
          <p:cNvPr id="3" name="Content Placeholder 2">
            <a:extLst>
              <a:ext uri="{FF2B5EF4-FFF2-40B4-BE49-F238E27FC236}">
                <a16:creationId xmlns:a16="http://schemas.microsoft.com/office/drawing/2014/main" id="{E12DA3F3-11EE-4F74-88B7-112F4DAF9C57}"/>
              </a:ext>
            </a:extLst>
          </p:cNvPr>
          <p:cNvSpPr>
            <a:spLocks noGrp="1"/>
          </p:cNvSpPr>
          <p:nvPr>
            <p:ph idx="1"/>
          </p:nvPr>
        </p:nvSpPr>
        <p:spPr>
          <a:xfrm>
            <a:off x="133349" y="1917360"/>
            <a:ext cx="6082145" cy="3023279"/>
          </a:xfrm>
        </p:spPr>
        <p:txBody>
          <a:bodyPr>
            <a:normAutofit fontScale="92500" lnSpcReduction="10000"/>
          </a:bodyPr>
          <a:lstStyle/>
          <a:p>
            <a:pPr marL="0" indent="0" algn="ctr">
              <a:buNone/>
            </a:pPr>
            <a:r>
              <a:rPr lang="en-GB" dirty="0"/>
              <a:t>R charts monitor the range of the sampled data subgroups.</a:t>
            </a:r>
          </a:p>
          <a:p>
            <a:pPr marL="0" indent="0" algn="ctr">
              <a:spcBef>
                <a:spcPts val="1800"/>
              </a:spcBef>
              <a:buNone/>
            </a:pPr>
            <a:r>
              <a:rPr lang="en-GB" dirty="0"/>
              <a:t>Where R = largest – smallest measured value.</a:t>
            </a:r>
          </a:p>
          <a:p>
            <a:pPr marL="0" indent="0" algn="ctr">
              <a:spcBef>
                <a:spcPts val="1800"/>
              </a:spcBef>
              <a:buNone/>
            </a:pPr>
            <a:r>
              <a:rPr lang="en-GB" dirty="0"/>
              <a:t>Range is used rather than standard deviation for simplicity.</a:t>
            </a:r>
          </a:p>
        </p:txBody>
      </p:sp>
      <p:pic>
        <p:nvPicPr>
          <p:cNvPr id="10242" name="Picture 2" descr="Overview for Xbar-R Chart - Minitab Express">
            <a:extLst>
              <a:ext uri="{FF2B5EF4-FFF2-40B4-BE49-F238E27FC236}">
                <a16:creationId xmlns:a16="http://schemas.microsoft.com/office/drawing/2014/main" id="{FFB431D2-7EEE-4B52-8D86-223C01F59E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4040" y="1590675"/>
            <a:ext cx="5505450" cy="3676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6527309"/>
      </p:ext>
    </p:extLst>
  </p:cSld>
  <p:clrMapOvr>
    <a:masterClrMapping/>
  </p:clrMapOvr>
  <p:transition>
    <p:cover dir="rd"/>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169D9-9112-4248-995D-578C4C6988A1}"/>
              </a:ext>
            </a:extLst>
          </p:cNvPr>
          <p:cNvSpPr>
            <a:spLocks noGrp="1"/>
          </p:cNvSpPr>
          <p:nvPr>
            <p:ph type="title"/>
          </p:nvPr>
        </p:nvSpPr>
        <p:spPr/>
        <p:txBody>
          <a:bodyPr/>
          <a:lstStyle/>
          <a:p>
            <a:r>
              <a:rPr lang="en-GB" dirty="0"/>
              <a:t>Variable control Chart – Xbar-R chart</a:t>
            </a:r>
          </a:p>
        </p:txBody>
      </p:sp>
      <p:sp>
        <p:nvSpPr>
          <p:cNvPr id="5" name="Content Placeholder 4">
            <a:extLst>
              <a:ext uri="{FF2B5EF4-FFF2-40B4-BE49-F238E27FC236}">
                <a16:creationId xmlns:a16="http://schemas.microsoft.com/office/drawing/2014/main" id="{569BD4FE-507D-457C-9D46-979F0EF818D9}"/>
              </a:ext>
            </a:extLst>
          </p:cNvPr>
          <p:cNvSpPr>
            <a:spLocks noGrp="1"/>
          </p:cNvSpPr>
          <p:nvPr>
            <p:ph idx="1"/>
          </p:nvPr>
        </p:nvSpPr>
        <p:spPr>
          <a:xfrm>
            <a:off x="5885151" y="1600201"/>
            <a:ext cx="6168303" cy="3917032"/>
          </a:xfrm>
        </p:spPr>
        <p:txBody>
          <a:bodyPr>
            <a:normAutofit lnSpcReduction="10000"/>
          </a:bodyPr>
          <a:lstStyle/>
          <a:p>
            <a:r>
              <a:rPr lang="en-GB" dirty="0"/>
              <a:t>Xbar and R charts or often combined / plotted together when creating variable control charts.</a:t>
            </a:r>
          </a:p>
          <a:p>
            <a:r>
              <a:rPr lang="en-GB" dirty="0"/>
              <a:t>Monitoring the centre and spread of the data simultaneously gives us a better picture of the variation</a:t>
            </a:r>
          </a:p>
        </p:txBody>
      </p:sp>
      <p:pic>
        <p:nvPicPr>
          <p:cNvPr id="11266" name="Picture 2" descr="Overview for Xbar-R Chart - Minitab">
            <a:extLst>
              <a:ext uri="{FF2B5EF4-FFF2-40B4-BE49-F238E27FC236}">
                <a16:creationId xmlns:a16="http://schemas.microsoft.com/office/drawing/2014/main" id="{9E5E9B2F-6CB0-478F-BB2E-006CD433FE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086" y="1600202"/>
            <a:ext cx="5164281" cy="39170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0997966"/>
      </p:ext>
    </p:extLst>
  </p:cSld>
  <p:clrMapOvr>
    <a:masterClrMapping/>
  </p:clrMapOvr>
  <p:transition>
    <p:cover dir="rd"/>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65486-615F-4E35-9287-B5595C5D2AD9}"/>
              </a:ext>
            </a:extLst>
          </p:cNvPr>
          <p:cNvSpPr>
            <a:spLocks noGrp="1"/>
          </p:cNvSpPr>
          <p:nvPr>
            <p:ph type="title"/>
          </p:nvPr>
        </p:nvSpPr>
        <p:spPr>
          <a:xfrm>
            <a:off x="609600" y="260352"/>
            <a:ext cx="10972800" cy="1143000"/>
          </a:xfrm>
        </p:spPr>
        <p:txBody>
          <a:bodyPr/>
          <a:lstStyle/>
          <a:p>
            <a:r>
              <a:rPr lang="en-GB" dirty="0"/>
              <a:t>Steps for Creating a Xbar-R Chart</a:t>
            </a:r>
          </a:p>
        </p:txBody>
      </p:sp>
      <p:sp>
        <p:nvSpPr>
          <p:cNvPr id="3" name="Content Placeholder 2">
            <a:extLst>
              <a:ext uri="{FF2B5EF4-FFF2-40B4-BE49-F238E27FC236}">
                <a16:creationId xmlns:a16="http://schemas.microsoft.com/office/drawing/2014/main" id="{7030BFCA-0BD9-42A0-9171-0773C9EA0525}"/>
              </a:ext>
            </a:extLst>
          </p:cNvPr>
          <p:cNvSpPr>
            <a:spLocks noGrp="1"/>
          </p:cNvSpPr>
          <p:nvPr>
            <p:ph idx="1"/>
          </p:nvPr>
        </p:nvSpPr>
        <p:spPr>
          <a:xfrm>
            <a:off x="318656" y="1408258"/>
            <a:ext cx="8340436" cy="4306862"/>
          </a:xfrm>
        </p:spPr>
        <p:txBody>
          <a:bodyPr>
            <a:normAutofit lnSpcReduction="10000"/>
          </a:bodyPr>
          <a:lstStyle/>
          <a:p>
            <a:pPr marL="457200" indent="-457200">
              <a:buFont typeface="+mj-lt"/>
              <a:buAutoNum type="arabicPeriod"/>
            </a:pPr>
            <a:r>
              <a:rPr lang="en-GB" sz="2400" dirty="0"/>
              <a:t>Decide on the process and variable to be monitored.</a:t>
            </a:r>
          </a:p>
          <a:p>
            <a:pPr marL="457200" indent="-457200">
              <a:buFont typeface="+mj-lt"/>
              <a:buAutoNum type="arabicPeriod"/>
            </a:pPr>
            <a:r>
              <a:rPr lang="en-GB" sz="2400" dirty="0"/>
              <a:t>Gather process data from the most recent items made at regular intervals, small sample sizes are recommended (typically n=5).</a:t>
            </a:r>
          </a:p>
          <a:p>
            <a:pPr marL="457200" indent="-457200">
              <a:buFont typeface="+mj-lt"/>
              <a:buAutoNum type="arabicPeriod"/>
            </a:pPr>
            <a:r>
              <a:rPr lang="en-GB" sz="2400" dirty="0"/>
              <a:t>Record / compile the sample data in a table.</a:t>
            </a:r>
          </a:p>
          <a:p>
            <a:pPr marL="457200" indent="-457200">
              <a:buFont typeface="+mj-lt"/>
              <a:buAutoNum type="arabicPeriod"/>
            </a:pPr>
            <a:r>
              <a:rPr lang="en-GB" sz="2400" dirty="0"/>
              <a:t>Calculate the average (Xbar) and the spread (R) of each sample</a:t>
            </a:r>
          </a:p>
          <a:p>
            <a:pPr marL="457200" indent="-457200">
              <a:buFont typeface="+mj-lt"/>
              <a:buAutoNum type="arabicPeriod"/>
            </a:pPr>
            <a:r>
              <a:rPr lang="en-GB" sz="2400" dirty="0"/>
              <a:t>Plot on corresponding charts.</a:t>
            </a:r>
          </a:p>
          <a:p>
            <a:pPr marL="457200" indent="-457200">
              <a:buFont typeface="+mj-lt"/>
              <a:buAutoNum type="arabicPeriod"/>
            </a:pPr>
            <a:r>
              <a:rPr lang="en-GB" sz="2400" dirty="0"/>
              <a:t>Plot the grand average (X double bar) and average range (Rbar) and plot as horizontal lines on the charts.</a:t>
            </a:r>
          </a:p>
          <a:p>
            <a:pPr marL="457200" indent="-457200">
              <a:buFont typeface="+mj-lt"/>
              <a:buAutoNum type="arabicPeriod"/>
            </a:pPr>
            <a:r>
              <a:rPr lang="en-GB" sz="2400" dirty="0"/>
              <a:t>Calculate the upper and lower control limits.</a:t>
            </a:r>
          </a:p>
          <a:p>
            <a:pPr marL="457200" indent="-457200">
              <a:buFont typeface="+mj-lt"/>
              <a:buAutoNum type="arabicPeriod"/>
            </a:pPr>
            <a:endParaRPr lang="en-GB" sz="2400" dirty="0"/>
          </a:p>
          <a:p>
            <a:endParaRPr lang="en-GB" dirty="0"/>
          </a:p>
        </p:txBody>
      </p:sp>
      <p:pic>
        <p:nvPicPr>
          <p:cNvPr id="5" name="Picture 4">
            <a:extLst>
              <a:ext uri="{FF2B5EF4-FFF2-40B4-BE49-F238E27FC236}">
                <a16:creationId xmlns:a16="http://schemas.microsoft.com/office/drawing/2014/main" id="{732DB9A1-E1C3-4AB8-89F7-0982A8C29643}"/>
              </a:ext>
            </a:extLst>
          </p:cNvPr>
          <p:cNvPicPr>
            <a:picLocks noChangeAspect="1"/>
          </p:cNvPicPr>
          <p:nvPr/>
        </p:nvPicPr>
        <p:blipFill>
          <a:blip r:embed="rId3"/>
          <a:stretch>
            <a:fillRect/>
          </a:stretch>
        </p:blipFill>
        <p:spPr>
          <a:xfrm>
            <a:off x="8416599" y="1718026"/>
            <a:ext cx="3456745" cy="3421948"/>
          </a:xfrm>
          <a:prstGeom prst="rect">
            <a:avLst/>
          </a:prstGeom>
        </p:spPr>
      </p:pic>
    </p:spTree>
    <p:extLst>
      <p:ext uri="{BB962C8B-B14F-4D97-AF65-F5344CB8AC3E}">
        <p14:creationId xmlns:p14="http://schemas.microsoft.com/office/powerpoint/2010/main" val="851032698"/>
      </p:ext>
    </p:extLst>
  </p:cSld>
  <p:clrMapOvr>
    <a:masterClrMapping/>
  </p:clrMapOvr>
  <p:transition>
    <p:cover dir="rd"/>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65486-615F-4E35-9287-B5595C5D2AD9}"/>
              </a:ext>
            </a:extLst>
          </p:cNvPr>
          <p:cNvSpPr>
            <a:spLocks noGrp="1"/>
          </p:cNvSpPr>
          <p:nvPr>
            <p:ph type="title"/>
          </p:nvPr>
        </p:nvSpPr>
        <p:spPr/>
        <p:txBody>
          <a:bodyPr/>
          <a:lstStyle/>
          <a:p>
            <a:r>
              <a:rPr lang="en-GB" dirty="0"/>
              <a:t>Steps for Creating a Xbar-R Chart</a:t>
            </a:r>
          </a:p>
        </p:txBody>
      </p:sp>
      <p:sp>
        <p:nvSpPr>
          <p:cNvPr id="5" name="Content Placeholder 4">
            <a:extLst>
              <a:ext uri="{FF2B5EF4-FFF2-40B4-BE49-F238E27FC236}">
                <a16:creationId xmlns:a16="http://schemas.microsoft.com/office/drawing/2014/main" id="{4C17DE23-26B6-4ECC-B34D-41D06CBAC466}"/>
              </a:ext>
            </a:extLst>
          </p:cNvPr>
          <p:cNvSpPr>
            <a:spLocks noGrp="1"/>
          </p:cNvSpPr>
          <p:nvPr>
            <p:ph idx="1"/>
          </p:nvPr>
        </p:nvSpPr>
        <p:spPr>
          <a:xfrm>
            <a:off x="5434877" y="1823606"/>
            <a:ext cx="6608618" cy="3415144"/>
          </a:xfrm>
        </p:spPr>
        <p:txBody>
          <a:bodyPr>
            <a:normAutofit/>
          </a:bodyPr>
          <a:lstStyle/>
          <a:p>
            <a:pPr marL="514350" indent="-514350">
              <a:buFont typeface="+mj-lt"/>
              <a:buAutoNum type="arabicPeriod" startAt="8"/>
            </a:pPr>
            <a:r>
              <a:rPr lang="en-GB" sz="2800" dirty="0"/>
              <a:t>Check for process control (identify any points outside of the control limits).</a:t>
            </a:r>
          </a:p>
          <a:p>
            <a:pPr marL="514350" indent="-514350">
              <a:buFont typeface="+mj-lt"/>
              <a:buAutoNum type="arabicPeriod" startAt="8"/>
            </a:pPr>
            <a:r>
              <a:rPr lang="en-GB" sz="2800" dirty="0"/>
              <a:t>Find and eliminate special (assignable cause) variation.</a:t>
            </a:r>
          </a:p>
          <a:p>
            <a:pPr marL="514350" indent="-514350">
              <a:buFont typeface="+mj-lt"/>
              <a:buAutoNum type="arabicPeriod" startAt="8"/>
            </a:pPr>
            <a:r>
              <a:rPr lang="en-GB" sz="2800" dirty="0"/>
              <a:t>Recalculate the control limits</a:t>
            </a:r>
          </a:p>
          <a:p>
            <a:pPr marL="514350" indent="-514350">
              <a:buFont typeface="+mj-lt"/>
              <a:buAutoNum type="arabicPeriod" startAt="8"/>
            </a:pPr>
            <a:r>
              <a:rPr lang="en-GB" sz="2800" dirty="0"/>
              <a:t>Repeat steps 8-10 until process control is achieved.</a:t>
            </a:r>
            <a:endParaRPr lang="en-GB" dirty="0"/>
          </a:p>
          <a:p>
            <a:pPr marL="0" indent="0">
              <a:buNone/>
            </a:pPr>
            <a:endParaRPr lang="en-GB" dirty="0"/>
          </a:p>
        </p:txBody>
      </p:sp>
      <p:pic>
        <p:nvPicPr>
          <p:cNvPr id="12292" name="Picture 4" descr="Xbar R Chart, control chart, subgroups">
            <a:extLst>
              <a:ext uri="{FF2B5EF4-FFF2-40B4-BE49-F238E27FC236}">
                <a16:creationId xmlns:a16="http://schemas.microsoft.com/office/drawing/2014/main" id="{80923EDC-F14E-4D1D-AD90-51FDA57DF0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3196" y="1619250"/>
            <a:ext cx="4908404" cy="3619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4748742"/>
      </p:ext>
    </p:extLst>
  </p:cSld>
  <p:clrMapOvr>
    <a:masterClrMapping/>
  </p:clrMapOvr>
  <p:transition>
    <p:cover dir="rd"/>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78F5C-AEFD-4F36-AF06-328BD1304E3E}"/>
              </a:ext>
            </a:extLst>
          </p:cNvPr>
          <p:cNvSpPr>
            <a:spLocks noGrp="1"/>
          </p:cNvSpPr>
          <p:nvPr>
            <p:ph type="title"/>
          </p:nvPr>
        </p:nvSpPr>
        <p:spPr>
          <a:xfrm>
            <a:off x="609600" y="274638"/>
            <a:ext cx="10972800" cy="1143000"/>
          </a:xfrm>
        </p:spPr>
        <p:txBody>
          <a:bodyPr/>
          <a:lstStyle/>
          <a:p>
            <a:r>
              <a:rPr lang="en-GB" dirty="0"/>
              <a:t>Formulas &amp; Constants for Xbar-R charts</a:t>
            </a:r>
          </a:p>
        </p:txBody>
      </p:sp>
      <p:pic>
        <p:nvPicPr>
          <p:cNvPr id="4" name="Content Placeholder 3">
            <a:extLst>
              <a:ext uri="{FF2B5EF4-FFF2-40B4-BE49-F238E27FC236}">
                <a16:creationId xmlns:a16="http://schemas.microsoft.com/office/drawing/2014/main" id="{1D090D55-4CB7-425D-9816-AE7DAC95DBD3}"/>
              </a:ext>
            </a:extLst>
          </p:cNvPr>
          <p:cNvPicPr>
            <a:picLocks noGrp="1" noChangeAspect="1"/>
          </p:cNvPicPr>
          <p:nvPr>
            <p:ph idx="1"/>
          </p:nvPr>
        </p:nvPicPr>
        <p:blipFill>
          <a:blip r:embed="rId2"/>
          <a:stretch>
            <a:fillRect/>
          </a:stretch>
        </p:blipFill>
        <p:spPr>
          <a:xfrm>
            <a:off x="1063277" y="1417638"/>
            <a:ext cx="4107988" cy="3916363"/>
          </a:xfrm>
          <a:prstGeom prst="rect">
            <a:avLst/>
          </a:prstGeom>
        </p:spPr>
      </p:pic>
      <p:pic>
        <p:nvPicPr>
          <p:cNvPr id="6" name="Picture 5">
            <a:extLst>
              <a:ext uri="{FF2B5EF4-FFF2-40B4-BE49-F238E27FC236}">
                <a16:creationId xmlns:a16="http://schemas.microsoft.com/office/drawing/2014/main" id="{970E1428-D58A-4A34-A020-38BD7F7398DC}"/>
              </a:ext>
            </a:extLst>
          </p:cNvPr>
          <p:cNvPicPr>
            <a:picLocks noChangeAspect="1"/>
          </p:cNvPicPr>
          <p:nvPr/>
        </p:nvPicPr>
        <p:blipFill>
          <a:blip r:embed="rId3"/>
          <a:stretch>
            <a:fillRect/>
          </a:stretch>
        </p:blipFill>
        <p:spPr>
          <a:xfrm>
            <a:off x="7020736" y="2913340"/>
            <a:ext cx="2070279" cy="1031320"/>
          </a:xfrm>
          <a:prstGeom prst="rect">
            <a:avLst/>
          </a:prstGeom>
        </p:spPr>
      </p:pic>
    </p:spTree>
    <p:extLst>
      <p:ext uri="{BB962C8B-B14F-4D97-AF65-F5344CB8AC3E}">
        <p14:creationId xmlns:p14="http://schemas.microsoft.com/office/powerpoint/2010/main" val="2175477353"/>
      </p:ext>
    </p:extLst>
  </p:cSld>
  <p:clrMapOvr>
    <a:masterClrMapping/>
  </p:clrMapOvr>
  <p:transition>
    <p:cover dir="rd"/>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169D9-9112-4248-995D-578C4C6988A1}"/>
              </a:ext>
            </a:extLst>
          </p:cNvPr>
          <p:cNvSpPr>
            <a:spLocks noGrp="1"/>
          </p:cNvSpPr>
          <p:nvPr>
            <p:ph type="title"/>
          </p:nvPr>
        </p:nvSpPr>
        <p:spPr/>
        <p:txBody>
          <a:bodyPr/>
          <a:lstStyle/>
          <a:p>
            <a:r>
              <a:rPr lang="en-GB" dirty="0"/>
              <a:t>Attribute Control Chart – </a:t>
            </a:r>
            <a:r>
              <a:rPr lang="en-GB" i="1" dirty="0"/>
              <a:t>C </a:t>
            </a:r>
            <a:r>
              <a:rPr lang="en-GB" dirty="0"/>
              <a:t>chart</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E12DA3F3-11EE-4F74-88B7-112F4DAF9C57}"/>
                  </a:ext>
                </a:extLst>
              </p:cNvPr>
              <p:cNvSpPr>
                <a:spLocks noGrp="1"/>
              </p:cNvSpPr>
              <p:nvPr>
                <p:ph idx="1"/>
              </p:nvPr>
            </p:nvSpPr>
            <p:spPr>
              <a:xfrm>
                <a:off x="332518" y="1609725"/>
                <a:ext cx="6234544" cy="3998767"/>
              </a:xfrm>
            </p:spPr>
            <p:txBody>
              <a:bodyPr>
                <a:normAutofit lnSpcReduction="10000"/>
              </a:bodyPr>
              <a:lstStyle/>
              <a:p>
                <a:pPr>
                  <a:buFont typeface="Wingdings" panose="05000000000000000000" pitchFamily="2" charset="2"/>
                  <a:buChar char="§"/>
                </a:pPr>
                <a:r>
                  <a:rPr lang="en-GB" sz="2400" dirty="0"/>
                  <a:t>The C chart measures the number of defects found for each sample.</a:t>
                </a:r>
              </a:p>
              <a:p>
                <a:pPr>
                  <a:buFont typeface="Wingdings" panose="05000000000000000000" pitchFamily="2" charset="2"/>
                  <a:buChar char="§"/>
                </a:pPr>
                <a:r>
                  <a:rPr lang="en-GB" sz="2400" dirty="0"/>
                  <a:t>There can be more than one defect per unit/sample.</a:t>
                </a:r>
              </a:p>
              <a:p>
                <a:pPr>
                  <a:buFont typeface="Wingdings" panose="05000000000000000000" pitchFamily="2" charset="2"/>
                  <a:buChar char="§"/>
                </a:pPr>
                <a:r>
                  <a:rPr lang="en-GB" sz="2400" dirty="0"/>
                  <a:t>i.e. number of flaws per object, number of complaints per customer.</a:t>
                </a:r>
              </a:p>
              <a:p>
                <a:pPr>
                  <a:buFont typeface="Wingdings" panose="05000000000000000000" pitchFamily="2" charset="2"/>
                  <a:buChar char="§"/>
                </a:pPr>
                <a:r>
                  <a:rPr lang="en-GB" sz="2400" dirty="0"/>
                  <a:t>Mean (centreline) = </a:t>
                </a:r>
                <a14:m>
                  <m:oMath xmlns:m="http://schemas.openxmlformats.org/officeDocument/2006/math">
                    <m:acc>
                      <m:accPr>
                        <m:chr m:val="̅"/>
                        <m:ctrlPr>
                          <a:rPr lang="en-GB" sz="2400" i="1" smtClean="0">
                            <a:effectLst/>
                            <a:latin typeface="Cambria Math" panose="02040503050406030204" pitchFamily="18" charset="0"/>
                            <a:ea typeface="Calibri" panose="020F0502020204030204" pitchFamily="34" charset="0"/>
                            <a:cs typeface="Times New Roman" panose="02020603050405020304" pitchFamily="18" charset="0"/>
                          </a:rPr>
                        </m:ctrlPr>
                      </m:accPr>
                      <m:e>
                        <m:r>
                          <a:rPr lang="en-GB" sz="2400" b="0" i="1" smtClean="0">
                            <a:effectLst/>
                            <a:latin typeface="Cambria Math" panose="02040503050406030204" pitchFamily="18" charset="0"/>
                            <a:ea typeface="Calibri" panose="020F0502020204030204" pitchFamily="34" charset="0"/>
                            <a:cs typeface="Times New Roman" panose="02020603050405020304" pitchFamily="18" charset="0"/>
                          </a:rPr>
                          <m:t>𝐶</m:t>
                        </m:r>
                      </m:e>
                    </m:acc>
                  </m:oMath>
                </a14:m>
                <a:endParaRPr lang="en-GB" sz="2400" dirty="0">
                  <a:effectLst/>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ct val="20000"/>
                  </a:spcBef>
                  <a:spcAft>
                    <a:spcPts val="800"/>
                  </a:spcAft>
                  <a:buClrTx/>
                  <a:buSzTx/>
                  <a:buFont typeface="Arial" pitchFamily="34" charset="0"/>
                  <a:buChar char="•"/>
                  <a:tabLst/>
                  <a:defRPr/>
                </a:pPr>
                <a:r>
                  <a:rPr lang="en-GB" sz="2400" dirty="0"/>
                  <a:t>Standard deviation = </a:t>
                </a:r>
                <a14:m>
                  <m:oMath xmlns:m="http://schemas.openxmlformats.org/officeDocument/2006/math">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𝜎</m:t>
                    </m:r>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 </m:t>
                    </m:r>
                    <m:rad>
                      <m:radPr>
                        <m:degHide m:val="on"/>
                        <m:ctrlP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ctrlPr>
                      </m:radPr>
                      <m:deg/>
                      <m:e>
                        <m:acc>
                          <m:accPr>
                            <m:chr m:val="̅"/>
                            <m:ctrlP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ctrlPr>
                          </m:accPr>
                          <m:e>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𝐶</m:t>
                            </m:r>
                          </m:e>
                        </m:acc>
                      </m:e>
                    </m:rad>
                    <m: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 </m:t>
                    </m:r>
                  </m:oMath>
                </a14:m>
                <a:endParaRPr kumimoji="0" lang="en-GB" sz="2400" b="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endParaRPr>
              </a:p>
              <a:p>
                <a:pPr>
                  <a:lnSpc>
                    <a:spcPct val="107000"/>
                  </a:lnSpc>
                  <a:spcAft>
                    <a:spcPts val="800"/>
                  </a:spcAft>
                  <a:defRPr/>
                </a:pPr>
                <a:r>
                  <a:rPr lang="en-GB" sz="2400" dirty="0">
                    <a:latin typeface="Calibri" panose="020F0502020204030204" pitchFamily="34" charset="0"/>
                    <a:ea typeface="Calibri" panose="020F0502020204030204" pitchFamily="34" charset="0"/>
                    <a:cs typeface="Times New Roman" panose="02020603050405020304" pitchFamily="18" charset="0"/>
                  </a:rPr>
                  <a:t>Control limits: UCL = </a:t>
                </a:r>
                <a14:m>
                  <m:oMath xmlns:m="http://schemas.openxmlformats.org/officeDocument/2006/math">
                    <m:acc>
                      <m:accPr>
                        <m:chr m:val="̅"/>
                        <m:ctrlP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accPr>
                      <m:e>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𝐶</m:t>
                        </m:r>
                      </m:e>
                    </m:acc>
                  </m:oMath>
                </a14:m>
                <a:r>
                  <a:rPr lang="en-GB" sz="24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a:latin typeface="Calibri" panose="020F0502020204030204" pitchFamily="34" charset="0"/>
                    <a:ea typeface="Calibri" panose="020F0502020204030204" pitchFamily="34" charset="0"/>
                    <a:cs typeface="Times New Roman" panose="02020603050405020304" pitchFamily="18" charset="0"/>
                  </a:rPr>
                  <a:t>+ 3𝜎 , LCL = </a:t>
                </a:r>
                <a14:m>
                  <m:oMath xmlns:m="http://schemas.openxmlformats.org/officeDocument/2006/math">
                    <m:acc>
                      <m:accPr>
                        <m:chr m:val="̅"/>
                        <m:ctrlPr>
                          <a:rPr lang="en-GB" sz="2400" i="1">
                            <a:solidFill>
                              <a:prstClr val="black"/>
                            </a:solidFill>
                            <a:latin typeface="Cambria Math" panose="02040503050406030204" pitchFamily="18" charset="0"/>
                          </a:rPr>
                        </m:ctrlPr>
                      </m:accPr>
                      <m:e>
                        <m:r>
                          <a:rPr lang="en-GB" sz="2400" b="0" i="1" smtClean="0">
                            <a:solidFill>
                              <a:prstClr val="black"/>
                            </a:solidFill>
                            <a:latin typeface="Cambria Math" panose="02040503050406030204" pitchFamily="18" charset="0"/>
                          </a:rPr>
                          <m:t>𝐶</m:t>
                        </m:r>
                      </m:e>
                    </m:acc>
                  </m:oMath>
                </a14:m>
                <a:r>
                  <a:rPr lang="en-GB" sz="2400" dirty="0">
                    <a:solidFill>
                      <a:prstClr val="black"/>
                    </a:solidFill>
                    <a:latin typeface="Calibri" panose="020F0502020204030204" pitchFamily="34" charset="0"/>
                    <a:ea typeface="Calibri" panose="020F0502020204030204" pitchFamily="34" charset="0"/>
                    <a:cs typeface="Times New Roman" panose="02020603050405020304" pitchFamily="18" charset="0"/>
                  </a:rPr>
                  <a:t> - 3𝜎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ct val="20000"/>
                  </a:spcBef>
                  <a:spcAft>
                    <a:spcPts val="800"/>
                  </a:spcAft>
                  <a:buClrTx/>
                  <a:buSzTx/>
                  <a:buFont typeface="Arial" pitchFamily="34" charset="0"/>
                  <a:buChar char="•"/>
                  <a:tabLst/>
                  <a:defRPr/>
                </a:pPr>
                <a:endParaRPr kumimoji="0" lang="en-GB" sz="2400" b="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ct val="20000"/>
                  </a:spcBef>
                  <a:spcAft>
                    <a:spcPts val="800"/>
                  </a:spcAft>
                  <a:buClrTx/>
                  <a:buSzTx/>
                  <a:buFont typeface="Arial" pitchFamily="34" charset="0"/>
                  <a:buChar char="•"/>
                  <a:tabLst/>
                  <a:defRPr/>
                </a:pPr>
                <a:endParaRPr kumimoji="0" lang="en-GB" sz="2400" b="0" u="none" strike="noStrike" kern="1200" cap="none" spc="0" normalizeH="0" baseline="0" noProof="0" dirty="0">
                  <a:ln>
                    <a:noFill/>
                  </a:ln>
                  <a:solidFill>
                    <a:prstClr val="black"/>
                  </a:solidFill>
                  <a:effectLst/>
                  <a:uLnTx/>
                  <a:uFillTx/>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ct val="20000"/>
                  </a:spcBef>
                  <a:spcAft>
                    <a:spcPts val="800"/>
                  </a:spcAft>
                  <a:buClrTx/>
                  <a:buSzTx/>
                  <a:buFont typeface="Arial"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
                </a:pPr>
                <a:endParaRPr lang="en-GB" sz="2400" dirty="0"/>
              </a:p>
            </p:txBody>
          </p:sp>
        </mc:Choice>
        <mc:Fallback xmlns="">
          <p:sp>
            <p:nvSpPr>
              <p:cNvPr id="3" name="Content Placeholder 2">
                <a:extLst>
                  <a:ext uri="{FF2B5EF4-FFF2-40B4-BE49-F238E27FC236}">
                    <a16:creationId xmlns:a16="http://schemas.microsoft.com/office/drawing/2014/main" id="{E12DA3F3-11EE-4F74-88B7-112F4DAF9C57}"/>
                  </a:ext>
                </a:extLst>
              </p:cNvPr>
              <p:cNvSpPr>
                <a:spLocks noGrp="1" noRot="1" noChangeAspect="1" noMove="1" noResize="1" noEditPoints="1" noAdjustHandles="1" noChangeArrowheads="1" noChangeShapeType="1" noTextEdit="1"/>
              </p:cNvSpPr>
              <p:nvPr>
                <p:ph idx="1"/>
              </p:nvPr>
            </p:nvSpPr>
            <p:spPr>
              <a:xfrm>
                <a:off x="332518" y="1609725"/>
                <a:ext cx="6234544" cy="3998767"/>
              </a:xfrm>
              <a:blipFill>
                <a:blip r:embed="rId3"/>
                <a:stretch>
                  <a:fillRect l="-1370" t="-1982"/>
                </a:stretch>
              </a:blipFill>
            </p:spPr>
            <p:txBody>
              <a:bodyPr/>
              <a:lstStyle/>
              <a:p>
                <a:r>
                  <a:rPr lang="en-GB">
                    <a:noFill/>
                  </a:rPr>
                  <a:t> </a:t>
                </a:r>
              </a:p>
            </p:txBody>
          </p:sp>
        </mc:Fallback>
      </mc:AlternateContent>
      <p:pic>
        <p:nvPicPr>
          <p:cNvPr id="4" name="Picture 3">
            <a:extLst>
              <a:ext uri="{FF2B5EF4-FFF2-40B4-BE49-F238E27FC236}">
                <a16:creationId xmlns:a16="http://schemas.microsoft.com/office/drawing/2014/main" id="{CA28B624-88C8-4597-AB1B-46882228D9E4}"/>
              </a:ext>
            </a:extLst>
          </p:cNvPr>
          <p:cNvPicPr>
            <a:picLocks noChangeAspect="1"/>
          </p:cNvPicPr>
          <p:nvPr/>
        </p:nvPicPr>
        <p:blipFill>
          <a:blip r:embed="rId4"/>
          <a:stretch>
            <a:fillRect/>
          </a:stretch>
        </p:blipFill>
        <p:spPr>
          <a:xfrm>
            <a:off x="6783534" y="1958686"/>
            <a:ext cx="4951266" cy="3300844"/>
          </a:xfrm>
          <a:prstGeom prst="rect">
            <a:avLst/>
          </a:prstGeom>
        </p:spPr>
      </p:pic>
    </p:spTree>
    <p:extLst>
      <p:ext uri="{BB962C8B-B14F-4D97-AF65-F5344CB8AC3E}">
        <p14:creationId xmlns:p14="http://schemas.microsoft.com/office/powerpoint/2010/main" val="1613766464"/>
      </p:ext>
    </p:extLst>
  </p:cSld>
  <p:clrMapOvr>
    <a:masterClrMapping/>
  </p:clrMapOvr>
  <p:transition>
    <p:cover dir="rd"/>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169D9-9112-4248-995D-578C4C6988A1}"/>
              </a:ext>
            </a:extLst>
          </p:cNvPr>
          <p:cNvSpPr>
            <a:spLocks noGrp="1"/>
          </p:cNvSpPr>
          <p:nvPr>
            <p:ph type="title"/>
          </p:nvPr>
        </p:nvSpPr>
        <p:spPr/>
        <p:txBody>
          <a:bodyPr/>
          <a:lstStyle/>
          <a:p>
            <a:r>
              <a:rPr lang="en-GB" dirty="0"/>
              <a:t>Attribute Control Chart – </a:t>
            </a:r>
            <a:r>
              <a:rPr lang="en-GB" i="1" dirty="0"/>
              <a:t>P </a:t>
            </a:r>
            <a:r>
              <a:rPr lang="en-GB" dirty="0"/>
              <a:t>chart</a:t>
            </a:r>
          </a:p>
        </p:txBody>
      </p:sp>
      <p:sp>
        <p:nvSpPr>
          <p:cNvPr id="3" name="Content Placeholder 2">
            <a:extLst>
              <a:ext uri="{FF2B5EF4-FFF2-40B4-BE49-F238E27FC236}">
                <a16:creationId xmlns:a16="http://schemas.microsoft.com/office/drawing/2014/main" id="{E12DA3F3-11EE-4F74-88B7-112F4DAF9C57}"/>
              </a:ext>
            </a:extLst>
          </p:cNvPr>
          <p:cNvSpPr>
            <a:spLocks noGrp="1"/>
          </p:cNvSpPr>
          <p:nvPr>
            <p:ph idx="1"/>
          </p:nvPr>
        </p:nvSpPr>
        <p:spPr>
          <a:xfrm>
            <a:off x="5583384" y="1899804"/>
            <a:ext cx="6234544" cy="3300845"/>
          </a:xfrm>
        </p:spPr>
        <p:txBody>
          <a:bodyPr>
            <a:normAutofit fontScale="85000" lnSpcReduction="10000"/>
          </a:bodyPr>
          <a:lstStyle/>
          <a:p>
            <a:pPr>
              <a:buFont typeface="Wingdings" panose="05000000000000000000" pitchFamily="2" charset="2"/>
              <a:buChar char="§"/>
            </a:pPr>
            <a:r>
              <a:rPr lang="en-GB" dirty="0"/>
              <a:t>The p chart measures the proportion of defective items found in each sample.</a:t>
            </a:r>
          </a:p>
          <a:p>
            <a:pPr>
              <a:buFont typeface="Wingdings" panose="05000000000000000000" pitchFamily="2" charset="2"/>
              <a:buChar char="§"/>
            </a:pPr>
            <a:r>
              <a:rPr lang="en-GB" dirty="0"/>
              <a:t>Because it’s a ratio/percentage, the sample does not have to be of constant size.</a:t>
            </a:r>
          </a:p>
          <a:p>
            <a:pPr>
              <a:buFont typeface="Wingdings" panose="05000000000000000000" pitchFamily="2" charset="2"/>
              <a:buChar char="§"/>
            </a:pPr>
            <a:r>
              <a:rPr lang="en-GB" dirty="0"/>
              <a:t>Used for good/bad decisions - proportion of  defective vs non-defective items.</a:t>
            </a:r>
          </a:p>
        </p:txBody>
      </p:sp>
      <p:pic>
        <p:nvPicPr>
          <p:cNvPr id="13314" name="Picture 2" descr="Overview for P Chart - Minitab">
            <a:extLst>
              <a:ext uri="{FF2B5EF4-FFF2-40B4-BE49-F238E27FC236}">
                <a16:creationId xmlns:a16="http://schemas.microsoft.com/office/drawing/2014/main" id="{64BA45FF-5ECA-402B-AA88-0F41D5936B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4072" y="1899804"/>
            <a:ext cx="4951267" cy="33008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0783627"/>
      </p:ext>
    </p:extLst>
  </p:cSld>
  <p:clrMapOvr>
    <a:masterClrMapping/>
  </p:clrMapOvr>
  <p:transition>
    <p:cover dir="rd"/>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657E0-AF1E-40C6-BD7A-850F6F6D6083}"/>
              </a:ext>
            </a:extLst>
          </p:cNvPr>
          <p:cNvSpPr>
            <a:spLocks noGrp="1"/>
          </p:cNvSpPr>
          <p:nvPr>
            <p:ph type="title"/>
          </p:nvPr>
        </p:nvSpPr>
        <p:spPr/>
        <p:txBody>
          <a:bodyPr/>
          <a:lstStyle/>
          <a:p>
            <a:r>
              <a:rPr lang="en-GB" i="1" dirty="0"/>
              <a:t>P</a:t>
            </a:r>
            <a:r>
              <a:rPr lang="en-GB" dirty="0"/>
              <a:t> chart Calculations</a:t>
            </a:r>
          </a:p>
        </p:txBody>
      </p:sp>
      <mc:AlternateContent xmlns:mc="http://schemas.openxmlformats.org/markup-compatibility/2006" xmlns:a14="http://schemas.microsoft.com/office/drawing/2010/main">
        <mc:Choice Requires="a14">
          <p:sp>
            <p:nvSpPr>
              <p:cNvPr id="7" name="Content Placeholder 6">
                <a:extLst>
                  <a:ext uri="{FF2B5EF4-FFF2-40B4-BE49-F238E27FC236}">
                    <a16:creationId xmlns:a16="http://schemas.microsoft.com/office/drawing/2014/main" id="{6C16C2EF-20FA-49D4-BA59-20E2F146D854}"/>
                  </a:ext>
                </a:extLst>
              </p:cNvPr>
              <p:cNvSpPr>
                <a:spLocks noGrp="1"/>
              </p:cNvSpPr>
              <p:nvPr>
                <p:ph idx="1"/>
              </p:nvPr>
            </p:nvSpPr>
            <p:spPr>
              <a:xfrm>
                <a:off x="609600" y="1581320"/>
                <a:ext cx="10972800" cy="3917032"/>
              </a:xfrm>
            </p:spPr>
            <p:txBody>
              <a:bodyPr>
                <a:normAutofit lnSpcReduction="10000"/>
              </a:bodyPr>
              <a:lstStyle/>
              <a:p>
                <a:r>
                  <a:rPr lang="en-GB" sz="2400" dirty="0"/>
                  <a:t>For each sample, the proportion defective:  </a:t>
                </a:r>
                <a14:m>
                  <m:oMath xmlns:m="http://schemas.openxmlformats.org/officeDocument/2006/math">
                    <m:r>
                      <a:rPr lang="en-GB" sz="2400" i="1" smtClean="0">
                        <a:effectLst/>
                        <a:latin typeface="Cambria Math" panose="02040503050406030204" pitchFamily="18" charset="0"/>
                        <a:ea typeface="Calibri" panose="020F0502020204030204" pitchFamily="34" charset="0"/>
                        <a:cs typeface="Times New Roman" panose="02020603050405020304" pitchFamily="18" charset="0"/>
                      </a:rPr>
                      <m:t>𝑃</m:t>
                    </m:r>
                    <m:r>
                      <a:rPr lang="en-GB" sz="2400" i="1" smtClean="0">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400" i="1">
                            <a:effectLst/>
                            <a:latin typeface="Cambria Math" panose="02040503050406030204" pitchFamily="18" charset="0"/>
                          </a:rPr>
                        </m:ctrlPr>
                      </m:fPr>
                      <m:num>
                        <m:sSub>
                          <m:sSubPr>
                            <m:ctrlPr>
                              <a:rPr lang="en-GB" sz="2400" i="1">
                                <a:effectLst/>
                                <a:latin typeface="Cambria Math" panose="02040503050406030204" pitchFamily="18" charset="0"/>
                              </a:rPr>
                            </m:ctrlPr>
                          </m:sSub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𝑛</m:t>
                            </m:r>
                          </m:e>
                          <m:sub>
                            <m:r>
                              <a:rPr lang="en-GB" sz="2400" i="1">
                                <a:effectLst/>
                                <a:latin typeface="Cambria Math" panose="02040503050406030204" pitchFamily="18" charset="0"/>
                                <a:ea typeface="Calibri" panose="020F0502020204030204" pitchFamily="34" charset="0"/>
                                <a:cs typeface="Times New Roman" panose="02020603050405020304" pitchFamily="18" charset="0"/>
                              </a:rPr>
                              <m:t>𝑝</m:t>
                            </m:r>
                          </m:sub>
                        </m:sSub>
                      </m:num>
                      <m:den>
                        <m:r>
                          <a:rPr lang="en-GB" sz="2400" i="1">
                            <a:effectLst/>
                            <a:latin typeface="Cambria Math" panose="02040503050406030204" pitchFamily="18" charset="0"/>
                            <a:ea typeface="Calibri" panose="020F0502020204030204" pitchFamily="34" charset="0"/>
                            <a:cs typeface="Times New Roman" panose="02020603050405020304" pitchFamily="18" charset="0"/>
                          </a:rPr>
                          <m:t>𝑛</m:t>
                        </m:r>
                      </m:den>
                    </m:f>
                  </m:oMath>
                </a14:m>
                <a:r>
                  <a:rPr lang="en-GB" sz="2400" dirty="0"/>
                  <a:t>  where np = number of defectives and n = total number in sample.</a:t>
                </a:r>
              </a:p>
              <a:p>
                <a:r>
                  <a:rPr lang="en-GB" sz="2400" dirty="0"/>
                  <a:t>Mean of proportion defective (centreline): </a:t>
                </a:r>
                <a14:m>
                  <m:oMath xmlns:m="http://schemas.openxmlformats.org/officeDocument/2006/math">
                    <m:acc>
                      <m:accPr>
                        <m:chr m:val="̅"/>
                        <m:ctrlPr>
                          <a:rPr lang="en-GB" sz="2400" i="1" smtClean="0">
                            <a:effectLst/>
                            <a:latin typeface="Cambria Math" panose="02040503050406030204" pitchFamily="18" charset="0"/>
                          </a:rPr>
                        </m:ctrlPr>
                      </m:acc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𝑃</m:t>
                        </m:r>
                      </m:e>
                    </m:acc>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400" i="1">
                            <a:effectLst/>
                            <a:latin typeface="Cambria Math" panose="02040503050406030204" pitchFamily="18" charset="0"/>
                          </a:rPr>
                        </m:ctrlPr>
                      </m:fPr>
                      <m:num>
                        <m:r>
                          <a:rPr lang="en-GB" sz="2400" i="1">
                            <a:effectLst/>
                            <a:latin typeface="Cambria Math" panose="02040503050406030204" pitchFamily="18" charset="0"/>
                            <a:ea typeface="Calibri" panose="020F0502020204030204" pitchFamily="34" charset="0"/>
                            <a:cs typeface="Times New Roman" panose="02020603050405020304" pitchFamily="18" charset="0"/>
                          </a:rPr>
                          <m:t>𝑡𝑜𝑡𝑎𝑙</m:t>
                        </m:r>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r>
                          <a:rPr lang="en-GB" sz="2400" i="1">
                            <a:effectLst/>
                            <a:latin typeface="Cambria Math" panose="02040503050406030204" pitchFamily="18" charset="0"/>
                            <a:ea typeface="Calibri" panose="020F0502020204030204" pitchFamily="34" charset="0"/>
                            <a:cs typeface="Times New Roman" panose="02020603050405020304" pitchFamily="18" charset="0"/>
                          </a:rPr>
                          <m:t>𝑛𝑢𝑚𝑏𝑒𝑟</m:t>
                        </m:r>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r>
                          <a:rPr lang="en-GB" sz="2400" i="1">
                            <a:effectLst/>
                            <a:latin typeface="Cambria Math" panose="02040503050406030204" pitchFamily="18" charset="0"/>
                            <a:ea typeface="Calibri" panose="020F0502020204030204" pitchFamily="34" charset="0"/>
                            <a:cs typeface="Times New Roman" panose="02020603050405020304" pitchFamily="18" charset="0"/>
                          </a:rPr>
                          <m:t>𝑜𝑓</m:t>
                        </m:r>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r>
                          <a:rPr lang="en-GB" sz="2400" i="1">
                            <a:effectLst/>
                            <a:latin typeface="Cambria Math" panose="02040503050406030204" pitchFamily="18" charset="0"/>
                            <a:ea typeface="Calibri" panose="020F0502020204030204" pitchFamily="34" charset="0"/>
                            <a:cs typeface="Times New Roman" panose="02020603050405020304" pitchFamily="18" charset="0"/>
                          </a:rPr>
                          <m:t>𝑑𝑒𝑓𝑒𝑐𝑡𝑖𝑣𝑒𝑠</m:t>
                        </m:r>
                      </m:num>
                      <m:den>
                        <m:r>
                          <a:rPr lang="en-GB" sz="2400" i="1">
                            <a:effectLst/>
                            <a:latin typeface="Cambria Math" panose="02040503050406030204" pitchFamily="18" charset="0"/>
                            <a:ea typeface="Calibri" panose="020F0502020204030204" pitchFamily="34" charset="0"/>
                            <a:cs typeface="Times New Roman" panose="02020603050405020304" pitchFamily="18" charset="0"/>
                          </a:rPr>
                          <m:t>𝑡𝑜𝑡𝑎𝑙</m:t>
                        </m:r>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r>
                          <a:rPr lang="en-GB" sz="2400" i="1">
                            <a:effectLst/>
                            <a:latin typeface="Cambria Math" panose="02040503050406030204" pitchFamily="18" charset="0"/>
                            <a:ea typeface="Calibri" panose="020F0502020204030204" pitchFamily="34" charset="0"/>
                            <a:cs typeface="Times New Roman" panose="02020603050405020304" pitchFamily="18" charset="0"/>
                          </a:rPr>
                          <m:t>𝑛𝑢𝑚𝑏𝑒𝑟</m:t>
                        </m:r>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r>
                          <a:rPr lang="en-GB" sz="2400" i="1">
                            <a:effectLst/>
                            <a:latin typeface="Cambria Math" panose="02040503050406030204" pitchFamily="18" charset="0"/>
                            <a:ea typeface="Calibri" panose="020F0502020204030204" pitchFamily="34" charset="0"/>
                            <a:cs typeface="Times New Roman" panose="02020603050405020304" pitchFamily="18" charset="0"/>
                          </a:rPr>
                          <m:t>𝑜𝑓</m:t>
                        </m:r>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r>
                          <a:rPr lang="en-GB" sz="2400" i="1">
                            <a:effectLst/>
                            <a:latin typeface="Cambria Math" panose="02040503050406030204" pitchFamily="18" charset="0"/>
                            <a:ea typeface="Calibri" panose="020F0502020204030204" pitchFamily="34" charset="0"/>
                            <a:cs typeface="Times New Roman" panose="02020603050405020304" pitchFamily="18" charset="0"/>
                          </a:rPr>
                          <m:t>𝑠𝑎𝑚𝑝𝑙𝑒𝑠</m:t>
                        </m:r>
                      </m:den>
                    </m:f>
                  </m:oMath>
                </a14:m>
                <a:endParaRPr lang="en-GB" sz="2400" dirty="0"/>
              </a:p>
              <a:p>
                <a:r>
                  <a:rPr lang="en-GB" sz="2400" dirty="0"/>
                  <a:t>Mean sample size: </a:t>
                </a:r>
                <a14:m>
                  <m:oMath xmlns:m="http://schemas.openxmlformats.org/officeDocument/2006/math">
                    <m:acc>
                      <m:accPr>
                        <m:chr m:val="̅"/>
                        <m:ctrlP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rPr>
                        </m:ctrlPr>
                      </m:accPr>
                      <m:e>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rPr>
                          <m:t>𝑛</m:t>
                        </m:r>
                      </m:e>
                    </m:acc>
                    <m: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 </m:t>
                    </m:r>
                    <m:f>
                      <m:fPr>
                        <m:ctrlPr>
                          <a:rPr kumimoji="0" lang="en-GB" sz="2400" b="0" i="1" u="none" strike="noStrike" kern="1200" cap="none" spc="0" normalizeH="0" baseline="0" noProof="0">
                            <a:ln>
                              <a:noFill/>
                            </a:ln>
                            <a:solidFill>
                              <a:prstClr val="black"/>
                            </a:solidFill>
                            <a:effectLst/>
                            <a:uLnTx/>
                            <a:uFillTx/>
                            <a:latin typeface="Cambria Math" panose="02040503050406030204" pitchFamily="18" charset="0"/>
                          </a:rPr>
                        </m:ctrlPr>
                      </m:fPr>
                      <m:num>
                        <m: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𝑡𝑜𝑡𝑎𝑙</m:t>
                        </m:r>
                        <m: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 </m:t>
                        </m:r>
                        <m: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𝑛𝑢𝑚𝑏𝑒𝑟</m:t>
                        </m:r>
                        <m: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 </m:t>
                        </m:r>
                        <m: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𝑠𝑎𝑚𝑝𝑙𝑒𝑑</m:t>
                        </m:r>
                      </m:num>
                      <m:den>
                        <m: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𝑛𝑢𝑚𝑏𝑒𝑟</m:t>
                        </m:r>
                        <m: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 </m:t>
                        </m:r>
                        <m: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𝑜𝑓</m:t>
                        </m:r>
                        <m: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 </m:t>
                        </m:r>
                        <m: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𝑠𝑎𝑚𝑝𝑙𝑒𝑠</m:t>
                        </m:r>
                      </m:den>
                    </m:f>
                  </m:oMath>
                </a14:m>
                <a:endParaRPr lang="en-GB" sz="2400" dirty="0"/>
              </a:p>
              <a:p>
                <a:pPr>
                  <a:lnSpc>
                    <a:spcPct val="107000"/>
                  </a:lnSpc>
                  <a:spcAft>
                    <a:spcPts val="800"/>
                  </a:spcAft>
                </a:pPr>
                <a:r>
                  <a:rPr lang="en-GB" sz="2400" dirty="0"/>
                  <a:t>Standard deviation: </a:t>
                </a:r>
                <a14:m>
                  <m:oMath xmlns:m="http://schemas.openxmlformats.org/officeDocument/2006/math">
                    <m:r>
                      <a:rPr lang="en-GB" sz="2400" i="1" smtClean="0">
                        <a:effectLst/>
                        <a:latin typeface="Cambria Math" panose="02040503050406030204" pitchFamily="18" charset="0"/>
                        <a:ea typeface="Calibri" panose="020F0502020204030204" pitchFamily="34" charset="0"/>
                        <a:cs typeface="Times New Roman" panose="02020603050405020304" pitchFamily="18" charset="0"/>
                      </a:rPr>
                      <m:t>𝜎</m:t>
                    </m:r>
                    <m:r>
                      <a:rPr lang="en-GB" sz="2400" i="1" smtClean="0">
                        <a:effectLst/>
                        <a:latin typeface="Cambria Math" panose="02040503050406030204" pitchFamily="18" charset="0"/>
                        <a:ea typeface="Calibri" panose="020F0502020204030204" pitchFamily="34" charset="0"/>
                        <a:cs typeface="Times New Roman" panose="02020603050405020304" pitchFamily="18" charset="0"/>
                      </a:rPr>
                      <m:t>= </m:t>
                    </m:r>
                    <m:rad>
                      <m:radPr>
                        <m:degHide m:val="on"/>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radPr>
                      <m:deg/>
                      <m:e>
                        <m:acc>
                          <m:accPr>
                            <m:chr m:val="̅"/>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acc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𝑃</m:t>
                            </m:r>
                          </m:e>
                        </m:acc>
                        <m:f>
                          <m:f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400" i="1">
                                <a:effectLst/>
                                <a:latin typeface="Cambria Math" panose="02040503050406030204" pitchFamily="18" charset="0"/>
                                <a:ea typeface="Calibri" panose="020F0502020204030204" pitchFamily="34" charset="0"/>
                                <a:cs typeface="Times New Roman" panose="02020603050405020304" pitchFamily="18" charset="0"/>
                              </a:rPr>
                              <m:t>(1−</m:t>
                            </m:r>
                            <m:acc>
                              <m:accPr>
                                <m:chr m:val="̅"/>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acc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𝑃</m:t>
                                </m:r>
                              </m:e>
                            </m:acc>
                            <m:r>
                              <a:rPr lang="en-GB" sz="2400" i="1">
                                <a:effectLst/>
                                <a:latin typeface="Cambria Math" panose="02040503050406030204" pitchFamily="18" charset="0"/>
                                <a:ea typeface="Calibri" panose="020F0502020204030204" pitchFamily="34" charset="0"/>
                                <a:cs typeface="Times New Roman" panose="02020603050405020304" pitchFamily="18" charset="0"/>
                              </a:rPr>
                              <m:t>)</m:t>
                            </m:r>
                          </m:num>
                          <m:den>
                            <m:acc>
                              <m:accPr>
                                <m:chr m:val="̅"/>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acc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𝑛</m:t>
                                </m:r>
                              </m:e>
                            </m:acc>
                          </m:den>
                        </m:f>
                      </m:e>
                    </m:rad>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oMath>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Control limits: UCL = </a:t>
                </a:r>
                <a14:m>
                  <m:oMath xmlns:m="http://schemas.openxmlformats.org/officeDocument/2006/math">
                    <m:acc>
                      <m:accPr>
                        <m:chr m:val="̅"/>
                        <m:ctrlPr>
                          <a:rPr kumimoji="0" lang="en-GB" sz="24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ctrlPr>
                      </m:accPr>
                      <m:e>
                        <m:r>
                          <a:rPr kumimoji="0" lang="en-GB" sz="2400" b="0" i="1" u="none" strike="noStrike" kern="1200" cap="none" spc="0" normalizeH="0" baseline="0" noProof="0">
                            <a:ln>
                              <a:noFill/>
                            </a:ln>
                            <a:solidFill>
                              <a:prstClr val="black"/>
                            </a:solidFill>
                            <a:effectLst/>
                            <a:uLnTx/>
                            <a:uFillTx/>
                            <a:latin typeface="Cambria Math" panose="02040503050406030204" pitchFamily="18" charset="0"/>
                            <a:ea typeface="Calibri" panose="020F0502020204030204" pitchFamily="34" charset="0"/>
                            <a:cs typeface="Times New Roman" panose="02020603050405020304" pitchFamily="18" charset="0"/>
                          </a:rPr>
                          <m:t>𝑃</m:t>
                        </m:r>
                      </m:e>
                    </m:acc>
                  </m:oMath>
                </a14:m>
                <a:r>
                  <a:rPr lang="en-GB" sz="24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a:latin typeface="Calibri" panose="020F0502020204030204" pitchFamily="34" charset="0"/>
                    <a:ea typeface="Calibri" panose="020F0502020204030204" pitchFamily="34" charset="0"/>
                    <a:cs typeface="Times New Roman" panose="02020603050405020304" pitchFamily="18" charset="0"/>
                  </a:rPr>
                  <a:t>+ 3𝜎 , LCL = </a:t>
                </a:r>
                <a14:m>
                  <m:oMath xmlns:m="http://schemas.openxmlformats.org/officeDocument/2006/math">
                    <m:acc>
                      <m:accPr>
                        <m:chr m:val="̅"/>
                        <m:ctrlPr>
                          <a:rPr lang="en-GB" sz="2400" i="1">
                            <a:solidFill>
                              <a:prstClr val="black"/>
                            </a:solidFill>
                            <a:latin typeface="Cambria Math" panose="02040503050406030204" pitchFamily="18" charset="0"/>
                          </a:rPr>
                        </m:ctrlPr>
                      </m:accPr>
                      <m:e>
                        <m:r>
                          <a:rPr lang="en-GB" sz="2400" i="1">
                            <a:solidFill>
                              <a:prstClr val="black"/>
                            </a:solidFill>
                            <a:latin typeface="Cambria Math" panose="02040503050406030204" pitchFamily="18" charset="0"/>
                            <a:ea typeface="Calibri" panose="020F0502020204030204" pitchFamily="34" charset="0"/>
                            <a:cs typeface="Times New Roman" panose="02020603050405020304" pitchFamily="18" charset="0"/>
                          </a:rPr>
                          <m:t>𝑃</m:t>
                        </m:r>
                      </m:e>
                    </m:acc>
                  </m:oMath>
                </a14:m>
                <a:r>
                  <a:rPr lang="en-GB" sz="2400" dirty="0">
                    <a:solidFill>
                      <a:prstClr val="black"/>
                    </a:solidFill>
                    <a:latin typeface="Calibri" panose="020F0502020204030204" pitchFamily="34" charset="0"/>
                    <a:ea typeface="Calibri" panose="020F0502020204030204" pitchFamily="34" charset="0"/>
                    <a:cs typeface="Times New Roman" panose="02020603050405020304" pitchFamily="18" charset="0"/>
                  </a:rPr>
                  <a:t> - 3𝜎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a:p>
                <a:endParaRPr lang="en-GB" dirty="0"/>
              </a:p>
            </p:txBody>
          </p:sp>
        </mc:Choice>
        <mc:Fallback xmlns="">
          <p:sp>
            <p:nvSpPr>
              <p:cNvPr id="7" name="Content Placeholder 6">
                <a:extLst>
                  <a:ext uri="{FF2B5EF4-FFF2-40B4-BE49-F238E27FC236}">
                    <a16:creationId xmlns:a16="http://schemas.microsoft.com/office/drawing/2014/main" id="{6C16C2EF-20FA-49D4-BA59-20E2F146D854}"/>
                  </a:ext>
                </a:extLst>
              </p:cNvPr>
              <p:cNvSpPr>
                <a:spLocks noGrp="1" noRot="1" noChangeAspect="1" noMove="1" noResize="1" noEditPoints="1" noAdjustHandles="1" noChangeArrowheads="1" noChangeShapeType="1" noTextEdit="1"/>
              </p:cNvSpPr>
              <p:nvPr>
                <p:ph idx="1"/>
              </p:nvPr>
            </p:nvSpPr>
            <p:spPr>
              <a:xfrm>
                <a:off x="609600" y="1581320"/>
                <a:ext cx="10972800" cy="3917032"/>
              </a:xfrm>
              <a:blipFill>
                <a:blip r:embed="rId3"/>
                <a:stretch>
                  <a:fillRect l="-722" t="-467"/>
                </a:stretch>
              </a:blipFill>
            </p:spPr>
            <p:txBody>
              <a:bodyPr/>
              <a:lstStyle/>
              <a:p>
                <a:r>
                  <a:rPr lang="en-GB">
                    <a:noFill/>
                  </a:rPr>
                  <a:t> </a:t>
                </a:r>
              </a:p>
            </p:txBody>
          </p:sp>
        </mc:Fallback>
      </mc:AlternateContent>
    </p:spTree>
    <p:extLst>
      <p:ext uri="{BB962C8B-B14F-4D97-AF65-F5344CB8AC3E}">
        <p14:creationId xmlns:p14="http://schemas.microsoft.com/office/powerpoint/2010/main" val="2560785403"/>
      </p:ext>
    </p:extLst>
  </p:cSld>
  <p:clrMapOvr>
    <a:masterClrMapping/>
  </p:clrMapOvr>
  <p:transition>
    <p:cover dir="rd"/>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DAAE1-9278-4D69-815E-8B6B4C424E3C}"/>
              </a:ext>
            </a:extLst>
          </p:cNvPr>
          <p:cNvSpPr>
            <a:spLocks noGrp="1"/>
          </p:cNvSpPr>
          <p:nvPr>
            <p:ph type="title"/>
          </p:nvPr>
        </p:nvSpPr>
        <p:spPr/>
        <p:txBody>
          <a:bodyPr/>
          <a:lstStyle/>
          <a:p>
            <a:r>
              <a:rPr lang="en-GB" dirty="0"/>
              <a:t>Question - Attribute or Variable control chart</a:t>
            </a:r>
          </a:p>
        </p:txBody>
      </p:sp>
      <p:sp>
        <p:nvSpPr>
          <p:cNvPr id="3" name="Content Placeholder 2">
            <a:extLst>
              <a:ext uri="{FF2B5EF4-FFF2-40B4-BE49-F238E27FC236}">
                <a16:creationId xmlns:a16="http://schemas.microsoft.com/office/drawing/2014/main" id="{09F0E5A2-2B36-45FF-8FAF-8CF57E19D208}"/>
              </a:ext>
            </a:extLst>
          </p:cNvPr>
          <p:cNvSpPr>
            <a:spLocks noGrp="1"/>
          </p:cNvSpPr>
          <p:nvPr>
            <p:ph idx="1"/>
          </p:nvPr>
        </p:nvSpPr>
        <p:spPr/>
        <p:txBody>
          <a:bodyPr/>
          <a:lstStyle/>
          <a:p>
            <a:pPr marL="0" indent="0">
              <a:buNone/>
            </a:pPr>
            <a:r>
              <a:rPr lang="en-GB" dirty="0"/>
              <a:t>Company X manufacture drill bits. The diameter of the drill bits is considered critical to quality. The company plan to record the diameter of the bits in order to perform statistical process control. Should the company produce Attribute or Variable control charts and why?</a:t>
            </a:r>
          </a:p>
          <a:p>
            <a:pPr marL="0" indent="0">
              <a:buNone/>
            </a:pPr>
            <a:endParaRPr lang="en-GB" dirty="0"/>
          </a:p>
          <a:p>
            <a:pPr marL="0" indent="0" algn="ctr">
              <a:buNone/>
            </a:pPr>
            <a:r>
              <a:rPr lang="en-GB" b="1" dirty="0"/>
              <a:t>Remember: discrete vs continuous data!</a:t>
            </a:r>
          </a:p>
        </p:txBody>
      </p:sp>
    </p:spTree>
    <p:extLst>
      <p:ext uri="{BB962C8B-B14F-4D97-AF65-F5344CB8AC3E}">
        <p14:creationId xmlns:p14="http://schemas.microsoft.com/office/powerpoint/2010/main" val="2850227953"/>
      </p:ext>
    </p:extLst>
  </p:cSld>
  <p:clrMapOvr>
    <a:masterClrMapping/>
  </p:clrMapOvr>
  <p:transition>
    <p:cover dir="rd"/>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DAAE1-9278-4D69-815E-8B6B4C424E3C}"/>
              </a:ext>
            </a:extLst>
          </p:cNvPr>
          <p:cNvSpPr>
            <a:spLocks noGrp="1"/>
          </p:cNvSpPr>
          <p:nvPr>
            <p:ph type="title"/>
          </p:nvPr>
        </p:nvSpPr>
        <p:spPr/>
        <p:txBody>
          <a:bodyPr/>
          <a:lstStyle/>
          <a:p>
            <a:r>
              <a:rPr lang="en-GB" dirty="0"/>
              <a:t>Question - Attribute or Variable control chart</a:t>
            </a:r>
          </a:p>
        </p:txBody>
      </p:sp>
      <p:sp>
        <p:nvSpPr>
          <p:cNvPr id="3" name="Content Placeholder 2">
            <a:extLst>
              <a:ext uri="{FF2B5EF4-FFF2-40B4-BE49-F238E27FC236}">
                <a16:creationId xmlns:a16="http://schemas.microsoft.com/office/drawing/2014/main" id="{09F0E5A2-2B36-45FF-8FAF-8CF57E19D208}"/>
              </a:ext>
            </a:extLst>
          </p:cNvPr>
          <p:cNvSpPr>
            <a:spLocks noGrp="1"/>
          </p:cNvSpPr>
          <p:nvPr>
            <p:ph idx="1"/>
          </p:nvPr>
        </p:nvSpPr>
        <p:spPr/>
        <p:txBody>
          <a:bodyPr/>
          <a:lstStyle/>
          <a:p>
            <a:pPr marL="0" indent="0">
              <a:buNone/>
            </a:pPr>
            <a:r>
              <a:rPr lang="en-GB" dirty="0"/>
              <a:t>Company Y manufacture injection moulded components for the automotive industry. They are currently experiencing high defect rates and wish to collect the defect frequency data in order to conduct statistical process control, should the company produce variable or attribute control charts?</a:t>
            </a:r>
          </a:p>
          <a:p>
            <a:pPr marL="0" indent="0">
              <a:buNone/>
            </a:pPr>
            <a:endParaRPr lang="en-GB" dirty="0"/>
          </a:p>
          <a:p>
            <a:pPr marL="0" indent="0" algn="ctr">
              <a:buNone/>
            </a:pPr>
            <a:r>
              <a:rPr lang="en-GB" b="1" dirty="0"/>
              <a:t>Remember: discrete vs continuous data!</a:t>
            </a:r>
          </a:p>
        </p:txBody>
      </p:sp>
    </p:spTree>
    <p:extLst>
      <p:ext uri="{BB962C8B-B14F-4D97-AF65-F5344CB8AC3E}">
        <p14:creationId xmlns:p14="http://schemas.microsoft.com/office/powerpoint/2010/main" val="3927095887"/>
      </p:ext>
    </p:extLst>
  </p:cSld>
  <p:clrMapOvr>
    <a:masterClrMapping/>
  </p:clrMapOvr>
  <p:transition>
    <p:cover dir="rd"/>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8CB22-5A47-4175-974E-7E22A8A201C4}"/>
              </a:ext>
            </a:extLst>
          </p:cNvPr>
          <p:cNvSpPr>
            <a:spLocks noGrp="1"/>
          </p:cNvSpPr>
          <p:nvPr>
            <p:ph type="title"/>
          </p:nvPr>
        </p:nvSpPr>
        <p:spPr>
          <a:xfrm>
            <a:off x="609600" y="219220"/>
            <a:ext cx="10972800" cy="1143000"/>
          </a:xfrm>
        </p:spPr>
        <p:txBody>
          <a:bodyPr/>
          <a:lstStyle/>
          <a:p>
            <a:r>
              <a:rPr lang="en-GB" dirty="0"/>
              <a:t>Many Other Types of Control Chart</a:t>
            </a:r>
          </a:p>
        </p:txBody>
      </p:sp>
      <p:sp>
        <p:nvSpPr>
          <p:cNvPr id="3" name="Content Placeholder 2">
            <a:extLst>
              <a:ext uri="{FF2B5EF4-FFF2-40B4-BE49-F238E27FC236}">
                <a16:creationId xmlns:a16="http://schemas.microsoft.com/office/drawing/2014/main" id="{2774807B-6424-4E06-B01D-5A1D1A8EC517}"/>
              </a:ext>
            </a:extLst>
          </p:cNvPr>
          <p:cNvSpPr>
            <a:spLocks noGrp="1"/>
          </p:cNvSpPr>
          <p:nvPr>
            <p:ph idx="1"/>
          </p:nvPr>
        </p:nvSpPr>
        <p:spPr>
          <a:xfrm>
            <a:off x="609600" y="1470484"/>
            <a:ext cx="10972800" cy="3917032"/>
          </a:xfrm>
        </p:spPr>
        <p:txBody>
          <a:bodyPr>
            <a:normAutofit fontScale="85000" lnSpcReduction="20000"/>
          </a:bodyPr>
          <a:lstStyle/>
          <a:p>
            <a:pPr marL="0" indent="0">
              <a:spcBef>
                <a:spcPts val="600"/>
              </a:spcBef>
              <a:spcAft>
                <a:spcPts val="1200"/>
              </a:spcAft>
              <a:buNone/>
            </a:pPr>
            <a:r>
              <a:rPr lang="en-GB" dirty="0"/>
              <a:t>There are many more types and combinations of control chart than Xbar, R, </a:t>
            </a:r>
            <a:r>
              <a:rPr lang="en-GB" i="1" dirty="0"/>
              <a:t>P</a:t>
            </a:r>
            <a:r>
              <a:rPr lang="en-GB" dirty="0"/>
              <a:t> and </a:t>
            </a:r>
            <a:r>
              <a:rPr lang="en-GB" i="1" dirty="0"/>
              <a:t>C </a:t>
            </a:r>
            <a:r>
              <a:rPr lang="en-GB" dirty="0"/>
              <a:t>charts alone, they all are used for specific applications:</a:t>
            </a:r>
          </a:p>
          <a:p>
            <a:r>
              <a:rPr lang="en-GB" dirty="0"/>
              <a:t>Exponentially weighted moving average (EWMA) </a:t>
            </a:r>
          </a:p>
          <a:p>
            <a:r>
              <a:rPr lang="en-GB" dirty="0"/>
              <a:t>Moving range / moving average charts (ImR &amp; XmR)</a:t>
            </a:r>
          </a:p>
          <a:p>
            <a:r>
              <a:rPr lang="en-GB" dirty="0"/>
              <a:t>Regression control charts</a:t>
            </a:r>
          </a:p>
          <a:p>
            <a:r>
              <a:rPr lang="en-GB" dirty="0"/>
              <a:t>Timeseries charts</a:t>
            </a:r>
          </a:p>
          <a:p>
            <a:r>
              <a:rPr lang="en-GB" dirty="0"/>
              <a:t>CUSUM charts</a:t>
            </a:r>
          </a:p>
          <a:p>
            <a:r>
              <a:rPr lang="en-GB" dirty="0"/>
              <a:t>Np charts</a:t>
            </a:r>
          </a:p>
          <a:p>
            <a:r>
              <a:rPr lang="en-GB" dirty="0"/>
              <a:t>U charts</a:t>
            </a:r>
          </a:p>
          <a:p>
            <a:endParaRPr lang="en-GB" dirty="0"/>
          </a:p>
          <a:p>
            <a:pPr marL="0" indent="0">
              <a:buNone/>
            </a:pPr>
            <a:endParaRPr lang="en-GB" dirty="0"/>
          </a:p>
        </p:txBody>
      </p:sp>
    </p:spTree>
    <p:extLst>
      <p:ext uri="{BB962C8B-B14F-4D97-AF65-F5344CB8AC3E}">
        <p14:creationId xmlns:p14="http://schemas.microsoft.com/office/powerpoint/2010/main" val="1390505151"/>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F731E7452C854ABE5EB8C94666986C" ma:contentTypeVersion="5" ma:contentTypeDescription="Create a new document." ma:contentTypeScope="" ma:versionID="7716b86f57334a669137951a2b992f11">
  <xsd:schema xmlns:xsd="http://www.w3.org/2001/XMLSchema" xmlns:xs="http://www.w3.org/2001/XMLSchema" xmlns:p="http://schemas.microsoft.com/office/2006/metadata/properties" xmlns:ns2="b1eb68b5-1f4b-46a3-92bd-9f6606ee54a4" targetNamespace="http://schemas.microsoft.com/office/2006/metadata/properties" ma:root="true" ma:fieldsID="928cf922026c5dd000517606d2e5b60e" ns2:_="">
    <xsd:import namespace="b1eb68b5-1f4b-46a3-92bd-9f6606ee54a4"/>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eb68b5-1f4b-46a3-92bd-9f6606ee54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4715C90-96EA-4D2E-9F1B-EC3BF37CAA48}"/>
</file>

<file path=customXml/itemProps2.xml><?xml version="1.0" encoding="utf-8"?>
<ds:datastoreItem xmlns:ds="http://schemas.openxmlformats.org/officeDocument/2006/customXml" ds:itemID="{F9D7A882-B4F1-4C8A-8754-F8E954F94D12}">
  <ds:schemaRefs>
    <ds:schemaRef ds:uri="http://schemas.openxmlformats.org/package/2006/metadata/core-properties"/>
    <ds:schemaRef ds:uri="http://purl.org/dc/elements/1.1/"/>
    <ds:schemaRef ds:uri="http://schemas.microsoft.com/office/2006/documentManagement/types"/>
    <ds:schemaRef ds:uri="http://schemas.microsoft.com/office/2006/metadata/properties"/>
    <ds:schemaRef ds:uri="http://purl.org/dc/terms/"/>
    <ds:schemaRef ds:uri="http://purl.org/dc/dcmitype/"/>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8F76D5BD-10F1-4BF6-A542-E8C96A40BD3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21326</TotalTime>
  <Words>2627</Words>
  <Application>Microsoft Office PowerPoint</Application>
  <PresentationFormat>Widescreen</PresentationFormat>
  <Paragraphs>251</Paragraphs>
  <Slides>42</Slides>
  <Notes>32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Arial</vt:lpstr>
      <vt:lpstr>Calibri</vt:lpstr>
      <vt:lpstr>Cambria Math</vt:lpstr>
      <vt:lpstr>Lato</vt:lpstr>
      <vt:lpstr>Myriad Pro</vt:lpstr>
      <vt:lpstr>Wingdings</vt:lpstr>
      <vt:lpstr>UWTSD PPT Theme</vt:lpstr>
      <vt:lpstr>PowerPoint Presentation</vt:lpstr>
      <vt:lpstr>Session Overview</vt:lpstr>
      <vt:lpstr>Question - Statistical Process Control</vt:lpstr>
      <vt:lpstr>What is Statistical Process Control</vt:lpstr>
      <vt:lpstr>History of Statistical Process Control</vt:lpstr>
      <vt:lpstr>History of Statistical Process Control</vt:lpstr>
      <vt:lpstr>History of Statistical Process Control</vt:lpstr>
      <vt:lpstr>History of Statistical Process Control</vt:lpstr>
      <vt:lpstr>SPC vs Conventional Quality (How does SPC differ from convectional approaches to quality)</vt:lpstr>
      <vt:lpstr>Statistical Process Control – Short Clip (SPC at Honda)</vt:lpstr>
      <vt:lpstr>SPC – Types of Variation (There are two types of variation found within SPC charts)</vt:lpstr>
      <vt:lpstr>SPC – Types of Variation (There are two types of variation found within SPC charts)</vt:lpstr>
      <vt:lpstr>Types of Variation – Tampering</vt:lpstr>
      <vt:lpstr>SPC - Types of Variation</vt:lpstr>
      <vt:lpstr>Statistical Process Control CAN…</vt:lpstr>
      <vt:lpstr>Statistical Process Control CANNOT…</vt:lpstr>
      <vt:lpstr>Statistical Process Control Charts</vt:lpstr>
      <vt:lpstr>SPC - What are Run Charts?</vt:lpstr>
      <vt:lpstr>Creating Run Charts – 7 simple steps</vt:lpstr>
      <vt:lpstr>Interpreting Run Charts – Identify Shifts</vt:lpstr>
      <vt:lpstr>Interpreting Run Charts – Identify Trends</vt:lpstr>
      <vt:lpstr>Interpreting Run Charts – Identify Alternating Points</vt:lpstr>
      <vt:lpstr>Interpreting Run Charts – Identify Outliers</vt:lpstr>
      <vt:lpstr>Question – Interpreting Run Charts</vt:lpstr>
      <vt:lpstr>Pitfalls to avoid – Interpreting Run Charts</vt:lpstr>
      <vt:lpstr>Pitfalls to avoid – Interpreting Run Charts</vt:lpstr>
      <vt:lpstr>What are Control Charts?</vt:lpstr>
      <vt:lpstr>Control Charts – 4 key Features</vt:lpstr>
      <vt:lpstr>Types of Control Chart (Most common) </vt:lpstr>
      <vt:lpstr>Variable vs Attribute Control Charts</vt:lpstr>
      <vt:lpstr>Variable Control Chart – Xbar chart</vt:lpstr>
      <vt:lpstr>Variable control Chart – R chart</vt:lpstr>
      <vt:lpstr>Variable control Chart – Xbar-R chart</vt:lpstr>
      <vt:lpstr>Steps for Creating a Xbar-R Chart</vt:lpstr>
      <vt:lpstr>Steps for Creating a Xbar-R Chart</vt:lpstr>
      <vt:lpstr>Formulas &amp; Constants for Xbar-R charts</vt:lpstr>
      <vt:lpstr>Attribute Control Chart – C chart</vt:lpstr>
      <vt:lpstr>Attribute Control Chart – P chart</vt:lpstr>
      <vt:lpstr>P chart Calculations</vt:lpstr>
      <vt:lpstr>Question - Attribute or Variable control chart</vt:lpstr>
      <vt:lpstr>Question - Attribute or Variable control chart</vt:lpstr>
      <vt:lpstr>Many Other Types of Control Chart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Automation</dc:title>
  <dc:creator>Jordan Ross Jenkins (P149066)</dc:creator>
  <cp:lastModifiedBy>Jordan Jenkins</cp:lastModifiedBy>
  <cp:revision>564</cp:revision>
  <dcterms:created xsi:type="dcterms:W3CDTF">2021-01-31T13:51:03Z</dcterms:created>
  <dcterms:modified xsi:type="dcterms:W3CDTF">2022-01-28T08:50:38Z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0x010100C7F731E7452C854ABE5EB8C94666986C</vt:lpwstr>
  </property>
</Properties>
</file>