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9" r:id="rId3"/>
    <p:sldId id="258" r:id="rId4"/>
    <p:sldId id="308" r:id="rId5"/>
    <p:sldId id="312" r:id="rId6"/>
    <p:sldId id="313" r:id="rId7"/>
    <p:sldId id="314" r:id="rId8"/>
    <p:sldId id="315" r:id="rId9"/>
    <p:sldId id="317" r:id="rId10"/>
    <p:sldId id="316" r:id="rId11"/>
    <p:sldId id="259" r:id="rId12"/>
    <p:sldId id="318" r:id="rId13"/>
    <p:sldId id="320" r:id="rId14"/>
    <p:sldId id="319" r:id="rId15"/>
    <p:sldId id="321" r:id="rId16"/>
    <p:sldId id="260" r:id="rId17"/>
    <p:sldId id="324" r:id="rId18"/>
    <p:sldId id="322" r:id="rId19"/>
    <p:sldId id="323" r:id="rId20"/>
    <p:sldId id="257" r:id="rId21"/>
    <p:sldId id="325" r:id="rId22"/>
    <p:sldId id="31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31/10/2022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31/10/2022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31/10/2022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31/10/2022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politicalcompass.org/"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eb-s-ebscohost-com.ezproxy.uwtsd.ac.uk/ehost/detail/detail?vid=0&amp;sid=0dbc8dc6-537c-4110-98ba-da50e76e717a%40redis&amp;bdata=JnNpdGU9ZWhvc3QtbGl2ZQ%3d%3d#AN=21212325&amp;db=aph" TargetMode="External"/><Relationship Id="rId2" Type="http://schemas.openxmlformats.org/officeDocument/2006/relationships/hyperlink" Target="https://billofrightsinstitute.org/primary-sources/bill-of-rights" TargetMode="External"/><Relationship Id="rId1" Type="http://schemas.openxmlformats.org/officeDocument/2006/relationships/slideLayout" Target="../slideLayouts/slideLayout2.xml"/><Relationship Id="rId5" Type="http://schemas.openxmlformats.org/officeDocument/2006/relationships/hyperlink" Target="https://www.un.org/en/universal-declaration-human-rights/" TargetMode="External"/><Relationship Id="rId4" Type="http://schemas.openxmlformats.org/officeDocument/2006/relationships/hyperlink" Target="https://www.gutenberg.org/ebooks/3420"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scholarlycommons.law.northwestern.edu/cgi/viewcontent.cgi?article=4835&amp;context=jclc" TargetMode="External"/><Relationship Id="rId2" Type="http://schemas.openxmlformats.org/officeDocument/2006/relationships/hyperlink" Target="https://www-oxfordreference-com.ezproxy.uwtsd.ac.uk/view/10.1093/acref/9780199670840.001.0001/acref-9780199670840-e-1042?rskey=UVSlCN&amp;result=1" TargetMode="External"/><Relationship Id="rId1" Type="http://schemas.openxmlformats.org/officeDocument/2006/relationships/slideLayout" Target="../slideLayouts/slideLayout6.xml"/><Relationship Id="rId4" Type="http://schemas.openxmlformats.org/officeDocument/2006/relationships/hyperlink" Target="https://www.bl.uk/magna-carta/articles/magna-carta-and-human-right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search-ebscohost-com.ezproxy.uwtsd.ac.uk/login.aspx?direct=true&amp;db=aph&amp;AN=21212325&amp;site=ehost-live" TargetMode="External"/><Relationship Id="rId2" Type="http://schemas.openxmlformats.org/officeDocument/2006/relationships/hyperlink" Target="https://books.google.co.uk/books?hl=en&amp;lr=&amp;id=g75cAgAAQBAJ&amp;oi=fnd&amp;pg=PA335&amp;dq=dworkin+rights+trumps&amp;ots=8s7hUEuDVj&amp;sig=sRRgIe_MGGYULl3vjCKuyIKpkBA#v=onepage&amp;q=dworkin%20rights%20trumps&amp;f=false"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www.gutenberg.org/ebooks/3420"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1152128"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ECED7001: Political Influences in Inequality &amp; Diversity</a:t>
            </a:r>
          </a:p>
        </p:txBody>
      </p:sp>
      <p:sp>
        <p:nvSpPr>
          <p:cNvPr id="18" name="TextBox 17"/>
          <p:cNvSpPr txBox="1"/>
          <p:nvPr/>
        </p:nvSpPr>
        <p:spPr>
          <a:xfrm>
            <a:off x="251520" y="5343599"/>
            <a:ext cx="8496944" cy="830997"/>
          </a:xfrm>
          <a:prstGeom prst="rect">
            <a:avLst/>
          </a:prstGeom>
          <a:noFill/>
        </p:spPr>
        <p:txBody>
          <a:bodyPr wrap="square" rtlCol="0">
            <a:spAutoFit/>
          </a:bodyPr>
          <a:lstStyle/>
          <a:p>
            <a:r>
              <a:rPr lang="en-GB" sz="2400" b="1" dirty="0"/>
              <a:t>Theme 2: An Introduction to Political Theory – Key Concepts</a:t>
            </a:r>
          </a:p>
          <a:p>
            <a:pPr algn="r"/>
            <a:r>
              <a:rPr lang="en-GB" sz="2400" b="1" dirty="0"/>
              <a:t>Part 1</a:t>
            </a:r>
          </a:p>
        </p:txBody>
      </p:sp>
      <p:pic>
        <p:nvPicPr>
          <p:cNvPr id="19" name="Picture 1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53336" y="2035039"/>
            <a:ext cx="2106085" cy="1609985"/>
          </a:xfrm>
          <a:prstGeom prst="rect">
            <a:avLst/>
          </a:prstGeom>
        </p:spPr>
      </p:pic>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85317" y="3045204"/>
            <a:ext cx="2884934" cy="1442467"/>
          </a:xfrm>
          <a:prstGeom prst="rect">
            <a:avLst/>
          </a:prstGeom>
        </p:spPr>
      </p:pic>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705091" y="1957115"/>
            <a:ext cx="1392942" cy="783530"/>
          </a:xfrm>
          <a:prstGeom prst="rect">
            <a:avLst/>
          </a:prstGeom>
        </p:spPr>
      </p:pic>
      <p:pic>
        <p:nvPicPr>
          <p:cNvPr id="24" name="Picture 2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90950" y="483059"/>
            <a:ext cx="1501046" cy="2219474"/>
          </a:xfrm>
          <a:prstGeom prst="rect">
            <a:avLst/>
          </a:prstGeom>
        </p:spPr>
      </p:pic>
      <p:pic>
        <p:nvPicPr>
          <p:cNvPr id="25" name="Picture 2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332993" y="425933"/>
            <a:ext cx="988993" cy="984597"/>
          </a:xfrm>
          <a:prstGeom prst="rect">
            <a:avLst/>
          </a:prstGeom>
        </p:spPr>
      </p:pic>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600" b="1" dirty="0"/>
              <a:t>What does it mean to be political?</a:t>
            </a:r>
          </a:p>
        </p:txBody>
      </p:sp>
      <p:sp>
        <p:nvSpPr>
          <p:cNvPr id="4" name="TextBox 3"/>
          <p:cNvSpPr txBox="1"/>
          <p:nvPr/>
        </p:nvSpPr>
        <p:spPr>
          <a:xfrm>
            <a:off x="107504" y="1268760"/>
            <a:ext cx="8496944" cy="409342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‘A modern mainstream view might be: politics applies only to human beings, or at least to those beings which can communicate symbolically and thus make statements, invoke principles, argue, and disagree’. </a:t>
            </a:r>
          </a:p>
          <a:p>
            <a:pPr marL="457200" indent="-457200">
              <a:spcBef>
                <a:spcPts val="600"/>
              </a:spcBef>
              <a:spcAft>
                <a:spcPts val="600"/>
              </a:spcAft>
              <a:buFont typeface="Arial" panose="020B0604020202020204" pitchFamily="34" charset="0"/>
              <a:buChar char="•"/>
            </a:pPr>
            <a:r>
              <a:rPr lang="en-GB" sz="2400" dirty="0"/>
              <a:t>‘Politics occurs where people disagree about the distribution of goods, benefits, or statuses </a:t>
            </a:r>
            <a:r>
              <a:rPr lang="en-GB" sz="2400" b="1" dirty="0"/>
              <a:t>and have at least some procedures for the resolution of such disagreements</a:t>
            </a:r>
            <a:r>
              <a:rPr lang="en-GB" sz="2400" dirty="0"/>
              <a:t>’. </a:t>
            </a:r>
          </a:p>
          <a:p>
            <a:pPr marL="457200" indent="-457200">
              <a:spcBef>
                <a:spcPts val="600"/>
              </a:spcBef>
              <a:spcAft>
                <a:spcPts val="600"/>
              </a:spcAft>
              <a:buFont typeface="Arial" panose="020B0604020202020204" pitchFamily="34" charset="0"/>
              <a:buChar char="•"/>
            </a:pPr>
            <a:r>
              <a:rPr lang="en-GB" sz="2400" dirty="0"/>
              <a:t>‘It is thus not present in the state of nature where people make war on each other in their own interests, shouting, as it were, ‘I will have that’ rather than ‘I have a right to that’’. </a:t>
            </a:r>
          </a:p>
        </p:txBody>
      </p:sp>
      <p:sp>
        <p:nvSpPr>
          <p:cNvPr id="6" name="TextBox 5"/>
          <p:cNvSpPr txBox="1"/>
          <p:nvPr/>
        </p:nvSpPr>
        <p:spPr>
          <a:xfrm>
            <a:off x="4572000" y="6309320"/>
            <a:ext cx="3096344" cy="369332"/>
          </a:xfrm>
          <a:prstGeom prst="rect">
            <a:avLst/>
          </a:prstGeom>
          <a:noFill/>
        </p:spPr>
        <p:txBody>
          <a:bodyPr wrap="square" rtlCol="0">
            <a:spAutoFit/>
          </a:bodyPr>
          <a:lstStyle/>
          <a:p>
            <a:pPr algn="r"/>
            <a:r>
              <a:rPr lang="en-GB" dirty="0"/>
              <a:t>(Brown </a:t>
            </a:r>
            <a:r>
              <a:rPr lang="en-GB" i="1" dirty="0"/>
              <a:t>et al</a:t>
            </a:r>
            <a:r>
              <a:rPr lang="en-GB" dirty="0"/>
              <a:t>, 2018)</a:t>
            </a:r>
          </a:p>
        </p:txBody>
      </p:sp>
    </p:spTree>
    <p:extLst>
      <p:ext uri="{BB962C8B-B14F-4D97-AF65-F5344CB8AC3E}">
        <p14:creationId xmlns:p14="http://schemas.microsoft.com/office/powerpoint/2010/main" val="1465390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pPr algn="ctr"/>
            <a:r>
              <a:rPr lang="en-GB" sz="3600" b="1" dirty="0"/>
              <a:t>Normative Concepts</a:t>
            </a:r>
          </a:p>
        </p:txBody>
      </p:sp>
      <p:sp>
        <p:nvSpPr>
          <p:cNvPr id="3" name="Content Placeholder 2"/>
          <p:cNvSpPr>
            <a:spLocks noGrp="1"/>
          </p:cNvSpPr>
          <p:nvPr>
            <p:ph idx="1"/>
          </p:nvPr>
        </p:nvSpPr>
        <p:spPr>
          <a:xfrm>
            <a:off x="251520" y="908720"/>
            <a:ext cx="8229600" cy="4525963"/>
          </a:xfrm>
        </p:spPr>
        <p:txBody>
          <a:bodyPr>
            <a:noAutofit/>
          </a:bodyPr>
          <a:lstStyle/>
          <a:p>
            <a:pPr>
              <a:spcBef>
                <a:spcPts val="600"/>
              </a:spcBef>
              <a:spcAft>
                <a:spcPts val="600"/>
              </a:spcAft>
            </a:pPr>
            <a:r>
              <a:rPr lang="en-GB" sz="2600" dirty="0"/>
              <a:t>We have already seen (Theme 1) that what can be considered to be ‘political’ is a contested area</a:t>
            </a:r>
          </a:p>
          <a:p>
            <a:pPr>
              <a:spcBef>
                <a:spcPts val="600"/>
              </a:spcBef>
              <a:spcAft>
                <a:spcPts val="600"/>
              </a:spcAft>
            </a:pPr>
            <a:r>
              <a:rPr lang="en-GB" sz="2600" dirty="0"/>
              <a:t>In this Theme we will explore an number of </a:t>
            </a:r>
            <a:r>
              <a:rPr lang="en-GB" sz="2600" b="1" dirty="0"/>
              <a:t>concepts</a:t>
            </a:r>
            <a:r>
              <a:rPr lang="en-GB" sz="2600" dirty="0"/>
              <a:t> that are central to the political debate</a:t>
            </a:r>
          </a:p>
          <a:p>
            <a:pPr>
              <a:spcBef>
                <a:spcPts val="600"/>
              </a:spcBef>
              <a:spcAft>
                <a:spcPts val="600"/>
              </a:spcAft>
            </a:pPr>
            <a:r>
              <a:rPr lang="en-GB" sz="2600" dirty="0"/>
              <a:t>In doing so we will explore the ‘</a:t>
            </a:r>
            <a:r>
              <a:rPr lang="en-GB" sz="2600" b="1" dirty="0"/>
              <a:t>normative</a:t>
            </a:r>
            <a:r>
              <a:rPr lang="en-GB" sz="2600" dirty="0"/>
              <a:t>’ elements of these concepts</a:t>
            </a:r>
          </a:p>
          <a:p>
            <a:pPr>
              <a:spcBef>
                <a:spcPts val="600"/>
              </a:spcBef>
              <a:spcAft>
                <a:spcPts val="600"/>
              </a:spcAft>
            </a:pPr>
            <a:r>
              <a:rPr lang="en-GB" sz="2600" dirty="0"/>
              <a:t>That is to say the way in which each concept is, by its nature, value laden due to the fact that each one is a social construct (you will be asked to consider the values behind these concepts)</a:t>
            </a:r>
          </a:p>
          <a:p>
            <a:pPr>
              <a:spcBef>
                <a:spcPts val="600"/>
              </a:spcBef>
              <a:spcAft>
                <a:spcPts val="600"/>
              </a:spcAft>
            </a:pPr>
            <a:r>
              <a:rPr lang="en-GB" sz="2600" dirty="0"/>
              <a:t>Some concepts, we will return to in later Themes</a:t>
            </a:r>
          </a:p>
        </p:txBody>
      </p:sp>
    </p:spTree>
    <p:extLst>
      <p:ext uri="{BB962C8B-B14F-4D97-AF65-F5344CB8AC3E}">
        <p14:creationId xmlns:p14="http://schemas.microsoft.com/office/powerpoint/2010/main" val="2288232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706090"/>
          </a:xfrm>
        </p:spPr>
        <p:txBody>
          <a:bodyPr>
            <a:normAutofit/>
          </a:bodyPr>
          <a:lstStyle/>
          <a:p>
            <a:pPr algn="ctr"/>
            <a:r>
              <a:rPr lang="en-GB" sz="3600" b="1" dirty="0"/>
              <a:t>Normative Concepts</a:t>
            </a:r>
          </a:p>
        </p:txBody>
      </p:sp>
      <p:sp>
        <p:nvSpPr>
          <p:cNvPr id="3" name="Content Placeholder 2"/>
          <p:cNvSpPr>
            <a:spLocks noGrp="1"/>
          </p:cNvSpPr>
          <p:nvPr>
            <p:ph idx="1"/>
          </p:nvPr>
        </p:nvSpPr>
        <p:spPr>
          <a:xfrm>
            <a:off x="899592" y="1556792"/>
            <a:ext cx="3528392" cy="3185202"/>
          </a:xfrm>
        </p:spPr>
        <p:txBody>
          <a:bodyPr>
            <a:noAutofit/>
          </a:bodyPr>
          <a:lstStyle/>
          <a:p>
            <a:pPr>
              <a:spcBef>
                <a:spcPts val="0"/>
              </a:spcBef>
            </a:pPr>
            <a:r>
              <a:rPr lang="en-GB" sz="2800" dirty="0"/>
              <a:t>Left wing</a:t>
            </a:r>
          </a:p>
          <a:p>
            <a:pPr>
              <a:spcBef>
                <a:spcPts val="0"/>
              </a:spcBef>
            </a:pPr>
            <a:r>
              <a:rPr lang="en-GB" sz="2800" dirty="0"/>
              <a:t>Right wing</a:t>
            </a:r>
          </a:p>
          <a:p>
            <a:pPr>
              <a:spcBef>
                <a:spcPts val="0"/>
              </a:spcBef>
            </a:pPr>
            <a:r>
              <a:rPr lang="en-GB" sz="2800" dirty="0"/>
              <a:t>Authoritarianism</a:t>
            </a:r>
          </a:p>
          <a:p>
            <a:pPr>
              <a:spcBef>
                <a:spcPts val="0"/>
              </a:spcBef>
            </a:pPr>
            <a:r>
              <a:rPr lang="en-GB" sz="2800" dirty="0"/>
              <a:t>Libertarianism</a:t>
            </a:r>
          </a:p>
          <a:p>
            <a:pPr>
              <a:spcBef>
                <a:spcPts val="0"/>
              </a:spcBef>
            </a:pPr>
            <a:r>
              <a:rPr lang="en-GB" sz="2800" dirty="0"/>
              <a:t>Justice</a:t>
            </a:r>
          </a:p>
          <a:p>
            <a:pPr>
              <a:spcBef>
                <a:spcPts val="0"/>
              </a:spcBef>
            </a:pPr>
            <a:r>
              <a:rPr lang="en-GB" sz="2800" dirty="0"/>
              <a:t>Rights</a:t>
            </a:r>
          </a:p>
          <a:p>
            <a:pPr>
              <a:spcBef>
                <a:spcPts val="0"/>
              </a:spcBef>
            </a:pPr>
            <a:r>
              <a:rPr lang="en-GB" sz="2800" dirty="0"/>
              <a:t>Liberty</a:t>
            </a:r>
          </a:p>
          <a:p>
            <a:pPr>
              <a:spcBef>
                <a:spcPts val="0"/>
              </a:spcBef>
            </a:pPr>
            <a:r>
              <a:rPr lang="en-GB" sz="2800" dirty="0"/>
              <a:t>Individual Autonomy</a:t>
            </a:r>
          </a:p>
          <a:p>
            <a:pPr marL="0" indent="0">
              <a:spcBef>
                <a:spcPts val="0"/>
              </a:spcBef>
              <a:buNone/>
            </a:pPr>
            <a:endParaRPr lang="en-GB" sz="2800" dirty="0"/>
          </a:p>
        </p:txBody>
      </p:sp>
      <p:sp>
        <p:nvSpPr>
          <p:cNvPr id="5" name="Content Placeholder 2"/>
          <p:cNvSpPr txBox="1">
            <a:spLocks/>
          </p:cNvSpPr>
          <p:nvPr/>
        </p:nvSpPr>
        <p:spPr>
          <a:xfrm>
            <a:off x="4662736" y="1493168"/>
            <a:ext cx="4032448" cy="403244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a:spcBef>
                <a:spcPts val="0"/>
              </a:spcBef>
            </a:pPr>
            <a:r>
              <a:rPr lang="en-GB" sz="2800" dirty="0"/>
              <a:t>Equality</a:t>
            </a:r>
          </a:p>
          <a:p>
            <a:pPr marL="0">
              <a:spcBef>
                <a:spcPts val="0"/>
              </a:spcBef>
            </a:pPr>
            <a:r>
              <a:rPr lang="en-GB" sz="2800" dirty="0"/>
              <a:t>Democracy</a:t>
            </a:r>
          </a:p>
          <a:p>
            <a:pPr>
              <a:spcBef>
                <a:spcPts val="0"/>
              </a:spcBef>
            </a:pPr>
            <a:r>
              <a:rPr lang="en-GB" sz="2800" dirty="0"/>
              <a:t>Populism/</a:t>
            </a:r>
            <a:r>
              <a:rPr lang="en-GB" sz="2800" dirty="0" err="1"/>
              <a:t>Demogoguery</a:t>
            </a:r>
            <a:endParaRPr lang="en-GB" sz="2800" dirty="0"/>
          </a:p>
          <a:p>
            <a:pPr marL="0">
              <a:spcBef>
                <a:spcPts val="0"/>
              </a:spcBef>
            </a:pPr>
            <a:r>
              <a:rPr lang="en-GB" sz="2800" dirty="0"/>
              <a:t>Private Property</a:t>
            </a:r>
          </a:p>
          <a:p>
            <a:pPr marL="0">
              <a:spcBef>
                <a:spcPts val="0"/>
              </a:spcBef>
            </a:pPr>
            <a:r>
              <a:rPr lang="en-GB" sz="2800" dirty="0"/>
              <a:t>The Common Good</a:t>
            </a:r>
          </a:p>
          <a:p>
            <a:pPr marL="0">
              <a:spcBef>
                <a:spcPts val="0"/>
              </a:spcBef>
            </a:pPr>
            <a:r>
              <a:rPr lang="en-GB" sz="2800" dirty="0"/>
              <a:t>State Sovereignty </a:t>
            </a:r>
          </a:p>
        </p:txBody>
      </p:sp>
    </p:spTree>
    <p:extLst>
      <p:ext uri="{BB962C8B-B14F-4D97-AF65-F5344CB8AC3E}">
        <p14:creationId xmlns:p14="http://schemas.microsoft.com/office/powerpoint/2010/main" val="97347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229600" cy="634082"/>
          </a:xfrm>
        </p:spPr>
        <p:txBody>
          <a:bodyPr>
            <a:noAutofit/>
          </a:bodyPr>
          <a:lstStyle/>
          <a:p>
            <a:r>
              <a:rPr lang="en-GB" sz="3600" b="1" dirty="0"/>
              <a:t>Left wing / Right Wing</a:t>
            </a:r>
          </a:p>
        </p:txBody>
      </p:sp>
      <p:sp>
        <p:nvSpPr>
          <p:cNvPr id="3" name="TextBox 2"/>
          <p:cNvSpPr txBox="1"/>
          <p:nvPr/>
        </p:nvSpPr>
        <p:spPr>
          <a:xfrm>
            <a:off x="395536" y="1124744"/>
            <a:ext cx="8424936" cy="495520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This way of describing political positioning dates back to the Constituent Assembly at the start of the French Revolution (1789). </a:t>
            </a:r>
          </a:p>
          <a:p>
            <a:pPr marL="342900" indent="-342900">
              <a:spcBef>
                <a:spcPts val="600"/>
              </a:spcBef>
              <a:spcAft>
                <a:spcPts val="600"/>
              </a:spcAft>
              <a:buFont typeface="Arial" panose="020B0604020202020204" pitchFamily="34" charset="0"/>
              <a:buChar char="•"/>
            </a:pPr>
            <a:r>
              <a:rPr lang="en-GB" sz="2600" dirty="0"/>
              <a:t>In the chamber the radical Jacobins radicals sat on the left side of the King’s seat; moderates sat in the centre; and royalists and clerical members sat on the right. </a:t>
            </a:r>
          </a:p>
          <a:p>
            <a:pPr marL="342900" indent="-342900">
              <a:spcBef>
                <a:spcPts val="600"/>
              </a:spcBef>
              <a:spcAft>
                <a:spcPts val="600"/>
              </a:spcAft>
              <a:buFont typeface="Arial" panose="020B0604020202020204" pitchFamily="34" charset="0"/>
              <a:buChar char="•"/>
            </a:pPr>
            <a:r>
              <a:rPr lang="en-GB" sz="2600" dirty="0"/>
              <a:t>The terms passed into general use to refer to the opposition between the egalitarian, democratic, and anticlerical views of many reformers and radicals, and the defence of aristocratic and clerical privileges by conservatives and reactionaries</a:t>
            </a:r>
          </a:p>
        </p:txBody>
      </p:sp>
      <p:sp>
        <p:nvSpPr>
          <p:cNvPr id="4" name="TextBox 3"/>
          <p:cNvSpPr txBox="1"/>
          <p:nvPr/>
        </p:nvSpPr>
        <p:spPr>
          <a:xfrm>
            <a:off x="6063633" y="6237312"/>
            <a:ext cx="2736304" cy="369332"/>
          </a:xfrm>
          <a:prstGeom prst="rect">
            <a:avLst/>
          </a:prstGeom>
          <a:noFill/>
        </p:spPr>
        <p:txBody>
          <a:bodyPr wrap="square" rtlCol="0">
            <a:spAutoFit/>
          </a:bodyPr>
          <a:lstStyle/>
          <a:p>
            <a:r>
              <a:rPr lang="en-GB" dirty="0"/>
              <a:t>(Calhoun, 2002)</a:t>
            </a:r>
          </a:p>
        </p:txBody>
      </p:sp>
    </p:spTree>
    <p:extLst>
      <p:ext uri="{BB962C8B-B14F-4D97-AF65-F5344CB8AC3E}">
        <p14:creationId xmlns:p14="http://schemas.microsoft.com/office/powerpoint/2010/main" val="3832140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986" y="188640"/>
            <a:ext cx="8229600" cy="634082"/>
          </a:xfrm>
        </p:spPr>
        <p:txBody>
          <a:bodyPr>
            <a:noAutofit/>
          </a:bodyPr>
          <a:lstStyle/>
          <a:p>
            <a:r>
              <a:rPr lang="en-GB" sz="3600" b="1" dirty="0"/>
              <a:t>Left wing / Right Wing</a:t>
            </a:r>
          </a:p>
        </p:txBody>
      </p:sp>
      <p:sp>
        <p:nvSpPr>
          <p:cNvPr id="3" name="TextBox 2"/>
          <p:cNvSpPr txBox="1"/>
          <p:nvPr/>
        </p:nvSpPr>
        <p:spPr>
          <a:xfrm>
            <a:off x="115569" y="836712"/>
            <a:ext cx="8712968" cy="526297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meaning of the phrases has changed somewhat since this time. </a:t>
            </a:r>
          </a:p>
          <a:p>
            <a:pPr marL="342900" indent="-342900">
              <a:buFont typeface="Arial" panose="020B0604020202020204" pitchFamily="34" charset="0"/>
              <a:buChar char="•"/>
            </a:pPr>
            <a:r>
              <a:rPr lang="en-GB" sz="2400" dirty="0"/>
              <a:t>For example economic liberalization and free trade—was once a radical proposition in many contexts, it has migrated to the right as part of the neo-liberal agenda. </a:t>
            </a:r>
          </a:p>
          <a:p>
            <a:pPr marL="342900" indent="-342900">
              <a:buFont typeface="Arial" panose="020B0604020202020204" pitchFamily="34" charset="0"/>
              <a:buChar char="•"/>
            </a:pPr>
            <a:r>
              <a:rPr lang="en-GB" sz="2400" dirty="0"/>
              <a:t>Left-wing agendas have been generally much more tied to forms of state regulation and intervention in economic life—reflecting the modern pursuit of egalitarian goals with the tools of the welfare state</a:t>
            </a:r>
          </a:p>
          <a:p>
            <a:pPr marL="342900" indent="-342900">
              <a:buFont typeface="Arial" panose="020B0604020202020204" pitchFamily="34" charset="0"/>
              <a:buChar char="•"/>
            </a:pPr>
            <a:r>
              <a:rPr lang="en-GB" sz="2400" dirty="0"/>
              <a:t>The 20</a:t>
            </a:r>
            <a:r>
              <a:rPr lang="en-GB" sz="2400" baseline="30000" dirty="0"/>
              <a:t>th</a:t>
            </a:r>
            <a:r>
              <a:rPr lang="en-GB" sz="2400" dirty="0"/>
              <a:t> century model of UK politics saw the Conservative Party on the right, the Liberal Democrats in the centre and the Labour party on the left but this has changed again in the 21</a:t>
            </a:r>
            <a:r>
              <a:rPr lang="en-GB" sz="2400" baseline="30000" dirty="0"/>
              <a:t>st</a:t>
            </a:r>
            <a:r>
              <a:rPr lang="en-GB" sz="2400" dirty="0"/>
              <a:t> century</a:t>
            </a:r>
          </a:p>
          <a:p>
            <a:pPr marL="342900" indent="-342900">
              <a:buFont typeface="Arial" panose="020B0604020202020204" pitchFamily="34" charset="0"/>
              <a:buChar char="•"/>
            </a:pPr>
            <a:r>
              <a:rPr lang="en-GB" sz="2400" dirty="0"/>
              <a:t>We will explore this change further as we discuss the next two concepts</a:t>
            </a:r>
          </a:p>
        </p:txBody>
      </p:sp>
      <p:sp>
        <p:nvSpPr>
          <p:cNvPr id="4" name="TextBox 3"/>
          <p:cNvSpPr txBox="1"/>
          <p:nvPr/>
        </p:nvSpPr>
        <p:spPr>
          <a:xfrm>
            <a:off x="6063633" y="6237312"/>
            <a:ext cx="2736304" cy="369332"/>
          </a:xfrm>
          <a:prstGeom prst="rect">
            <a:avLst/>
          </a:prstGeom>
          <a:noFill/>
        </p:spPr>
        <p:txBody>
          <a:bodyPr wrap="square" rtlCol="0">
            <a:spAutoFit/>
          </a:bodyPr>
          <a:lstStyle/>
          <a:p>
            <a:r>
              <a:rPr lang="en-GB" dirty="0"/>
              <a:t>(Calhoun, 2002)</a:t>
            </a:r>
          </a:p>
        </p:txBody>
      </p:sp>
    </p:spTree>
    <p:extLst>
      <p:ext uri="{BB962C8B-B14F-4D97-AF65-F5344CB8AC3E}">
        <p14:creationId xmlns:p14="http://schemas.microsoft.com/office/powerpoint/2010/main" val="208320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229600" cy="634082"/>
          </a:xfrm>
        </p:spPr>
        <p:txBody>
          <a:bodyPr>
            <a:noAutofit/>
          </a:bodyPr>
          <a:lstStyle/>
          <a:p>
            <a:r>
              <a:rPr lang="en-GB" sz="3600" b="1" dirty="0"/>
              <a:t>Authoritarianism</a:t>
            </a:r>
          </a:p>
        </p:txBody>
      </p:sp>
      <p:sp>
        <p:nvSpPr>
          <p:cNvPr id="3" name="TextBox 2"/>
          <p:cNvSpPr txBox="1"/>
          <p:nvPr/>
        </p:nvSpPr>
        <p:spPr>
          <a:xfrm>
            <a:off x="246143" y="1128489"/>
            <a:ext cx="8640960"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t>A style of government in which the rulers demand unquestioning obedience from the ruled. </a:t>
            </a:r>
          </a:p>
          <a:p>
            <a:pPr marL="342900" indent="-342900">
              <a:buFont typeface="Arial" panose="020B0604020202020204" pitchFamily="34" charset="0"/>
              <a:buChar char="•"/>
            </a:pPr>
            <a:r>
              <a:rPr lang="en-GB" sz="2400" dirty="0"/>
              <a:t>Traditionally, ‘authoritarians’ have argued for a high degree of determination by governments of belief and behaviour and a correspondingly smaller significance for individual choice but did leave some room for private choice</a:t>
            </a:r>
          </a:p>
          <a:p>
            <a:pPr marL="342900" indent="-342900">
              <a:buFont typeface="Arial" panose="020B0604020202020204" pitchFamily="34" charset="0"/>
              <a:buChar char="•"/>
            </a:pPr>
            <a:r>
              <a:rPr lang="en-GB" sz="2400" dirty="0"/>
              <a:t>This has been enhanced by the concept of totalitarianism (mostly closely associated with fascism and state communism) in which even personal freedom is restricted</a:t>
            </a:r>
          </a:p>
          <a:p>
            <a:pPr marL="342900" indent="-342900">
              <a:buFont typeface="Arial" panose="020B0604020202020204" pitchFamily="34" charset="0"/>
              <a:buChar char="•"/>
            </a:pPr>
            <a:r>
              <a:rPr lang="en-GB" sz="2400" dirty="0"/>
              <a:t>However, even democratically elected governments  can drastically restrict personal freedoms</a:t>
            </a:r>
          </a:p>
        </p:txBody>
      </p:sp>
      <p:sp>
        <p:nvSpPr>
          <p:cNvPr id="4" name="TextBox 3"/>
          <p:cNvSpPr txBox="1"/>
          <p:nvPr/>
        </p:nvSpPr>
        <p:spPr>
          <a:xfrm>
            <a:off x="6063633" y="6237312"/>
            <a:ext cx="2736304" cy="369332"/>
          </a:xfrm>
          <a:prstGeom prst="rect">
            <a:avLst/>
          </a:prstGeom>
          <a:noFill/>
        </p:spPr>
        <p:txBody>
          <a:bodyPr wrap="square" rtlCol="0">
            <a:spAutoFit/>
          </a:bodyPr>
          <a:lstStyle/>
          <a:p>
            <a:r>
              <a:rPr lang="en-GB" dirty="0"/>
              <a:t>(Brown </a:t>
            </a:r>
            <a:r>
              <a:rPr lang="en-GB" i="1" dirty="0"/>
              <a:t>et al, </a:t>
            </a:r>
            <a:r>
              <a:rPr lang="en-GB" dirty="0"/>
              <a:t>2018)</a:t>
            </a:r>
          </a:p>
        </p:txBody>
      </p:sp>
      <p:sp>
        <p:nvSpPr>
          <p:cNvPr id="5" name="TextBox 4"/>
          <p:cNvSpPr txBox="1"/>
          <p:nvPr/>
        </p:nvSpPr>
        <p:spPr>
          <a:xfrm>
            <a:off x="827584" y="5373216"/>
            <a:ext cx="6984776" cy="523220"/>
          </a:xfrm>
          <a:prstGeom prst="rect">
            <a:avLst/>
          </a:prstGeom>
          <a:noFill/>
        </p:spPr>
        <p:txBody>
          <a:bodyPr wrap="square" rtlCol="0">
            <a:spAutoFit/>
          </a:bodyPr>
          <a:lstStyle/>
          <a:p>
            <a:pPr algn="ctr"/>
            <a:r>
              <a:rPr lang="en-GB" sz="2800" i="1" dirty="0"/>
              <a:t>Can you think of examples from recent history?</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42319" y="5315425"/>
            <a:ext cx="638801" cy="638801"/>
          </a:xfrm>
          <a:prstGeom prst="rect">
            <a:avLst/>
          </a:prstGeom>
        </p:spPr>
      </p:pic>
    </p:spTree>
    <p:extLst>
      <p:ext uri="{BB962C8B-B14F-4D97-AF65-F5344CB8AC3E}">
        <p14:creationId xmlns:p14="http://schemas.microsoft.com/office/powerpoint/2010/main" val="216776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229600" cy="634082"/>
          </a:xfrm>
        </p:spPr>
        <p:txBody>
          <a:bodyPr>
            <a:noAutofit/>
          </a:bodyPr>
          <a:lstStyle/>
          <a:p>
            <a:r>
              <a:rPr lang="en-GB" sz="3600" b="1" dirty="0"/>
              <a:t>Libertarianism</a:t>
            </a:r>
          </a:p>
        </p:txBody>
      </p:sp>
      <p:sp>
        <p:nvSpPr>
          <p:cNvPr id="3" name="TextBox 2"/>
          <p:cNvSpPr txBox="1"/>
          <p:nvPr/>
        </p:nvSpPr>
        <p:spPr>
          <a:xfrm>
            <a:off x="280682" y="980728"/>
            <a:ext cx="8424936" cy="4893647"/>
          </a:xfrm>
          <a:prstGeom prst="rect">
            <a:avLst/>
          </a:prstGeom>
          <a:noFill/>
        </p:spPr>
        <p:txBody>
          <a:bodyPr wrap="square" rtlCol="0">
            <a:spAutoFit/>
          </a:bodyPr>
          <a:lstStyle/>
          <a:p>
            <a:pPr marL="342900" indent="-342900">
              <a:buFont typeface="Arial" panose="020B0604020202020204" pitchFamily="34" charset="0"/>
              <a:buChar char="•"/>
            </a:pPr>
            <a:r>
              <a:rPr lang="en-GB" sz="2600" dirty="0"/>
              <a:t>Refers primarily to a range of theories and attitudes whose common characteristic is that they seek to reverse the progress of collectivism and authoritarianism and to ‘roll back the frontiers of the state’. </a:t>
            </a:r>
          </a:p>
          <a:p>
            <a:pPr marL="342900" indent="-342900">
              <a:buFont typeface="Arial" panose="020B0604020202020204" pitchFamily="34" charset="0"/>
              <a:buChar char="•"/>
            </a:pPr>
            <a:r>
              <a:rPr lang="en-GB" sz="2600" dirty="0"/>
              <a:t>Traditionally, ‘libertarian’ denoted a believer in free will, as opposed to determinism; </a:t>
            </a:r>
          </a:p>
          <a:p>
            <a:pPr marL="342900" indent="-342900">
              <a:buFont typeface="Arial" panose="020B0604020202020204" pitchFamily="34" charset="0"/>
              <a:buChar char="•"/>
            </a:pPr>
            <a:r>
              <a:rPr lang="en-GB" sz="2600" dirty="0"/>
              <a:t>A further meaning referred to a kind of principled libertine, a person in favour of breaking down whatever inhibited and constrained natural or instinctive behaviour, whether it was religious belief, family ties, or the enforcement of laws by the state. But these meanings are now antiquated.</a:t>
            </a:r>
          </a:p>
        </p:txBody>
      </p:sp>
      <p:sp>
        <p:nvSpPr>
          <p:cNvPr id="4" name="TextBox 3"/>
          <p:cNvSpPr txBox="1"/>
          <p:nvPr/>
        </p:nvSpPr>
        <p:spPr>
          <a:xfrm>
            <a:off x="6063633" y="6237312"/>
            <a:ext cx="2736304" cy="369332"/>
          </a:xfrm>
          <a:prstGeom prst="rect">
            <a:avLst/>
          </a:prstGeom>
          <a:noFill/>
        </p:spPr>
        <p:txBody>
          <a:bodyPr wrap="square" rtlCol="0">
            <a:spAutoFit/>
          </a:bodyPr>
          <a:lstStyle/>
          <a:p>
            <a:r>
              <a:rPr lang="en-GB" dirty="0"/>
              <a:t>(Brown </a:t>
            </a:r>
            <a:r>
              <a:rPr lang="en-GB" i="1" dirty="0"/>
              <a:t>et al</a:t>
            </a:r>
            <a:r>
              <a:rPr lang="en-GB" dirty="0"/>
              <a:t>, 2018)</a:t>
            </a:r>
          </a:p>
        </p:txBody>
      </p:sp>
    </p:spTree>
    <p:extLst>
      <p:ext uri="{BB962C8B-B14F-4D97-AF65-F5344CB8AC3E}">
        <p14:creationId xmlns:p14="http://schemas.microsoft.com/office/powerpoint/2010/main" val="652528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229600" cy="634082"/>
          </a:xfrm>
        </p:spPr>
        <p:txBody>
          <a:bodyPr>
            <a:noAutofit/>
          </a:bodyPr>
          <a:lstStyle/>
          <a:p>
            <a:r>
              <a:rPr lang="en-GB" sz="3600" b="1" dirty="0"/>
              <a:t>Libertarianism</a:t>
            </a:r>
          </a:p>
        </p:txBody>
      </p:sp>
      <p:sp>
        <p:nvSpPr>
          <p:cNvPr id="3" name="TextBox 2"/>
          <p:cNvSpPr txBox="1"/>
          <p:nvPr/>
        </p:nvSpPr>
        <p:spPr>
          <a:xfrm>
            <a:off x="251520" y="1026865"/>
            <a:ext cx="8618739" cy="42473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The most precise form of libertarianism rests on a belief in the essential separateness of individual persons who possess, quite irrespective of whether or not they are part of a society or subject to the laws of a state, a set of inalienable rights, which necessarily include rights to acquire and retain property. </a:t>
            </a:r>
          </a:p>
          <a:p>
            <a:pPr marL="342900" indent="-342900">
              <a:spcBef>
                <a:spcPts val="600"/>
              </a:spcBef>
              <a:spcAft>
                <a:spcPts val="600"/>
              </a:spcAft>
              <a:buFont typeface="Arial" panose="020B0604020202020204" pitchFamily="34" charset="0"/>
              <a:buChar char="•"/>
            </a:pPr>
            <a:r>
              <a:rPr lang="en-GB" sz="2600" dirty="0"/>
              <a:t>Libertarians would argue that the denial of these rights by states can never be defensible and people should only consider themselves subject to states in so far as those states enhance their rights or rest on voluntary procedures. </a:t>
            </a:r>
          </a:p>
        </p:txBody>
      </p:sp>
      <p:sp>
        <p:nvSpPr>
          <p:cNvPr id="4" name="TextBox 3"/>
          <p:cNvSpPr txBox="1"/>
          <p:nvPr/>
        </p:nvSpPr>
        <p:spPr>
          <a:xfrm>
            <a:off x="6063633" y="6237312"/>
            <a:ext cx="2736304" cy="369332"/>
          </a:xfrm>
          <a:prstGeom prst="rect">
            <a:avLst/>
          </a:prstGeom>
          <a:noFill/>
        </p:spPr>
        <p:txBody>
          <a:bodyPr wrap="square" rtlCol="0">
            <a:spAutoFit/>
          </a:bodyPr>
          <a:lstStyle/>
          <a:p>
            <a:r>
              <a:rPr lang="en-GB" dirty="0"/>
              <a:t>(Brown </a:t>
            </a:r>
            <a:r>
              <a:rPr lang="en-GB" i="1" dirty="0"/>
              <a:t>et al</a:t>
            </a:r>
            <a:r>
              <a:rPr lang="en-GB" dirty="0"/>
              <a:t>, 2018)</a:t>
            </a:r>
          </a:p>
        </p:txBody>
      </p:sp>
      <p:sp>
        <p:nvSpPr>
          <p:cNvPr id="5" name="TextBox 4"/>
          <p:cNvSpPr txBox="1"/>
          <p:nvPr/>
        </p:nvSpPr>
        <p:spPr>
          <a:xfrm>
            <a:off x="819195" y="5524167"/>
            <a:ext cx="6984776" cy="523220"/>
          </a:xfrm>
          <a:prstGeom prst="rect">
            <a:avLst/>
          </a:prstGeom>
          <a:noFill/>
        </p:spPr>
        <p:txBody>
          <a:bodyPr wrap="square" rtlCol="0">
            <a:spAutoFit/>
          </a:bodyPr>
          <a:lstStyle/>
          <a:p>
            <a:pPr algn="ctr"/>
            <a:r>
              <a:rPr lang="en-GB" sz="2800" i="1" dirty="0"/>
              <a:t>Can you think of examples from recent history?</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33930" y="5466376"/>
            <a:ext cx="638801" cy="638801"/>
          </a:xfrm>
          <a:prstGeom prst="rect">
            <a:avLst/>
          </a:prstGeom>
        </p:spPr>
      </p:pic>
    </p:spTree>
    <p:extLst>
      <p:ext uri="{BB962C8B-B14F-4D97-AF65-F5344CB8AC3E}">
        <p14:creationId xmlns:p14="http://schemas.microsoft.com/office/powerpoint/2010/main" val="2973179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229600" cy="634082"/>
          </a:xfrm>
        </p:spPr>
        <p:txBody>
          <a:bodyPr>
            <a:noAutofit/>
          </a:bodyPr>
          <a:lstStyle/>
          <a:p>
            <a:r>
              <a:rPr lang="en-GB" sz="3600" b="1" dirty="0"/>
              <a:t>Our Own Political Positioning</a:t>
            </a:r>
          </a:p>
        </p:txBody>
      </p:sp>
      <p:sp>
        <p:nvSpPr>
          <p:cNvPr id="3" name="TextBox 2"/>
          <p:cNvSpPr txBox="1"/>
          <p:nvPr/>
        </p:nvSpPr>
        <p:spPr>
          <a:xfrm>
            <a:off x="395536" y="1124744"/>
            <a:ext cx="8424936" cy="360098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The concepts of right / left and authoritarian / libertarian can allow us to create a schematic representation of where different politicians and parties sit in relation to each other</a:t>
            </a:r>
          </a:p>
          <a:p>
            <a:pPr marL="342900" indent="-342900">
              <a:spcBef>
                <a:spcPts val="600"/>
              </a:spcBef>
              <a:spcAft>
                <a:spcPts val="600"/>
              </a:spcAft>
              <a:buFont typeface="Arial" panose="020B0604020202020204" pitchFamily="34" charset="0"/>
              <a:buChar char="•"/>
            </a:pPr>
            <a:r>
              <a:rPr lang="en-GB" sz="2600" dirty="0"/>
              <a:t>This idea has been used by a website called ‘The Political Compass’</a:t>
            </a:r>
          </a:p>
          <a:p>
            <a:pPr marL="342900" indent="-342900">
              <a:spcBef>
                <a:spcPts val="600"/>
              </a:spcBef>
              <a:spcAft>
                <a:spcPts val="600"/>
              </a:spcAft>
              <a:buFont typeface="Arial" panose="020B0604020202020204" pitchFamily="34" charset="0"/>
              <a:buChar char="•"/>
            </a:pPr>
            <a:r>
              <a:rPr lang="en-GB" sz="2600" dirty="0"/>
              <a:t>Although not a formal research tool it does allow us to evaluate and reflect on our own political positioning</a:t>
            </a:r>
          </a:p>
        </p:txBody>
      </p:sp>
      <p:sp>
        <p:nvSpPr>
          <p:cNvPr id="4" name="TextBox 3"/>
          <p:cNvSpPr txBox="1"/>
          <p:nvPr/>
        </p:nvSpPr>
        <p:spPr>
          <a:xfrm>
            <a:off x="3851920" y="6237312"/>
            <a:ext cx="4948017" cy="369332"/>
          </a:xfrm>
          <a:prstGeom prst="rect">
            <a:avLst/>
          </a:prstGeom>
          <a:noFill/>
        </p:spPr>
        <p:txBody>
          <a:bodyPr wrap="square" rtlCol="0">
            <a:spAutoFit/>
          </a:bodyPr>
          <a:lstStyle/>
          <a:p>
            <a:r>
              <a:rPr lang="en-GB" dirty="0">
                <a:hlinkClick r:id="rId2"/>
              </a:rPr>
              <a:t>https://www.politicalcompass.org/</a:t>
            </a:r>
            <a:r>
              <a:rPr lang="en-GB" dirty="0"/>
              <a:t> </a:t>
            </a:r>
          </a:p>
        </p:txBody>
      </p:sp>
      <p:sp>
        <p:nvSpPr>
          <p:cNvPr id="5" name="TextBox 4"/>
          <p:cNvSpPr txBox="1"/>
          <p:nvPr/>
        </p:nvSpPr>
        <p:spPr>
          <a:xfrm>
            <a:off x="539552" y="4869160"/>
            <a:ext cx="8280920" cy="830997"/>
          </a:xfrm>
          <a:prstGeom prst="rect">
            <a:avLst/>
          </a:prstGeom>
          <a:noFill/>
        </p:spPr>
        <p:txBody>
          <a:bodyPr wrap="square" rtlCol="0">
            <a:spAutoFit/>
          </a:bodyPr>
          <a:lstStyle/>
          <a:p>
            <a:pPr algn="ctr"/>
            <a:r>
              <a:rPr lang="en-GB" sz="2400" i="1" dirty="0"/>
              <a:t>In preparation for future discussions please follow the link below and ‘Take the Test’.</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5776" y="5726854"/>
            <a:ext cx="499373" cy="499373"/>
          </a:xfrm>
          <a:prstGeom prst="rect">
            <a:avLst/>
          </a:prstGeom>
        </p:spPr>
      </p:pic>
      <p:sp>
        <p:nvSpPr>
          <p:cNvPr id="7" name="TextBox 6"/>
          <p:cNvSpPr txBox="1"/>
          <p:nvPr/>
        </p:nvSpPr>
        <p:spPr>
          <a:xfrm>
            <a:off x="3059832" y="5805264"/>
            <a:ext cx="5760640" cy="369332"/>
          </a:xfrm>
          <a:prstGeom prst="rect">
            <a:avLst/>
          </a:prstGeom>
          <a:noFill/>
        </p:spPr>
        <p:txBody>
          <a:bodyPr wrap="square" rtlCol="0">
            <a:spAutoFit/>
          </a:bodyPr>
          <a:lstStyle/>
          <a:p>
            <a:r>
              <a:rPr lang="en-GB" dirty="0"/>
              <a:t>Guided Study: Reflecting on our own political positioning</a:t>
            </a:r>
          </a:p>
        </p:txBody>
      </p:sp>
    </p:spTree>
    <p:extLst>
      <p:ext uri="{BB962C8B-B14F-4D97-AF65-F5344CB8AC3E}">
        <p14:creationId xmlns:p14="http://schemas.microsoft.com/office/powerpoint/2010/main" val="2410905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648072"/>
          </a:xfrm>
        </p:spPr>
        <p:txBody>
          <a:bodyPr>
            <a:normAutofit/>
          </a:bodyPr>
          <a:lstStyle/>
          <a:p>
            <a:pPr algn="ctr"/>
            <a:r>
              <a:rPr lang="en-GB" sz="3600" b="1" dirty="0"/>
              <a:t>Justice</a:t>
            </a:r>
          </a:p>
        </p:txBody>
      </p:sp>
      <p:sp>
        <p:nvSpPr>
          <p:cNvPr id="3" name="Content Placeholder 2"/>
          <p:cNvSpPr>
            <a:spLocks noGrp="1"/>
          </p:cNvSpPr>
          <p:nvPr>
            <p:ph idx="1"/>
          </p:nvPr>
        </p:nvSpPr>
        <p:spPr>
          <a:xfrm>
            <a:off x="373071" y="980729"/>
            <a:ext cx="8229600" cy="2232248"/>
          </a:xfrm>
        </p:spPr>
        <p:txBody>
          <a:bodyPr>
            <a:noAutofit/>
          </a:bodyPr>
          <a:lstStyle/>
          <a:p>
            <a:r>
              <a:rPr lang="en-GB" sz="2800" dirty="0"/>
              <a:t>One of the oldest concepts in Western political theory (e.g. Plato’s Republic circa 375 BC).</a:t>
            </a:r>
          </a:p>
          <a:p>
            <a:r>
              <a:rPr lang="en-GB" sz="2800" dirty="0"/>
              <a:t>Plato asked the question “What is justice”?</a:t>
            </a:r>
          </a:p>
          <a:p>
            <a:r>
              <a:rPr lang="en-GB" sz="2800" dirty="0"/>
              <a:t>For him, it was to be found in ’good and orderly government’ by those </a:t>
            </a:r>
            <a:r>
              <a:rPr lang="en-GB" sz="2800" b="1" dirty="0"/>
              <a:t>who are the wisest and best suited for government</a:t>
            </a:r>
          </a:p>
          <a:p>
            <a:pPr marL="0" indent="0">
              <a:buNone/>
            </a:pPr>
            <a:endParaRPr lang="en-GB" sz="2800" dirty="0"/>
          </a:p>
        </p:txBody>
      </p:sp>
      <p:sp>
        <p:nvSpPr>
          <p:cNvPr id="4" name="TextBox 3"/>
          <p:cNvSpPr txBox="1"/>
          <p:nvPr/>
        </p:nvSpPr>
        <p:spPr>
          <a:xfrm>
            <a:off x="6063633" y="6237312"/>
            <a:ext cx="2736304" cy="369332"/>
          </a:xfrm>
          <a:prstGeom prst="rect">
            <a:avLst/>
          </a:prstGeom>
          <a:noFill/>
        </p:spPr>
        <p:txBody>
          <a:bodyPr wrap="square" rtlCol="0">
            <a:spAutoFit/>
          </a:bodyPr>
          <a:lstStyle/>
          <a:p>
            <a:pPr algn="r"/>
            <a:r>
              <a:rPr lang="en-GB" dirty="0"/>
              <a:t>(Smits, 2016)</a:t>
            </a:r>
          </a:p>
        </p:txBody>
      </p:sp>
      <p:sp>
        <p:nvSpPr>
          <p:cNvPr id="5" name="TextBox 4"/>
          <p:cNvSpPr txBox="1"/>
          <p:nvPr/>
        </p:nvSpPr>
        <p:spPr>
          <a:xfrm>
            <a:off x="827584" y="4149080"/>
            <a:ext cx="6984776" cy="1384995"/>
          </a:xfrm>
          <a:prstGeom prst="rect">
            <a:avLst/>
          </a:prstGeom>
          <a:noFill/>
        </p:spPr>
        <p:txBody>
          <a:bodyPr wrap="square" rtlCol="0">
            <a:spAutoFit/>
          </a:bodyPr>
          <a:lstStyle/>
          <a:p>
            <a:pPr algn="ctr"/>
            <a:r>
              <a:rPr lang="en-GB" sz="2800" i="1" dirty="0"/>
              <a:t>What are your thoughts on the last point above (in terms of the value laden nature of normative concepts)?</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42319" y="4091289"/>
            <a:ext cx="638801" cy="638801"/>
          </a:xfrm>
          <a:prstGeom prst="rect">
            <a:avLst/>
          </a:prstGeom>
        </p:spPr>
      </p:pic>
    </p:spTree>
    <p:extLst>
      <p:ext uri="{BB962C8B-B14F-4D97-AF65-F5344CB8AC3E}">
        <p14:creationId xmlns:p14="http://schemas.microsoft.com/office/powerpoint/2010/main" val="30878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648072"/>
          </a:xfrm>
        </p:spPr>
        <p:txBody>
          <a:bodyPr>
            <a:normAutofit/>
          </a:bodyPr>
          <a:lstStyle/>
          <a:p>
            <a:pPr algn="ctr"/>
            <a:r>
              <a:rPr lang="en-GB" sz="3600" b="1" dirty="0"/>
              <a:t>Justice</a:t>
            </a:r>
          </a:p>
        </p:txBody>
      </p:sp>
      <p:sp>
        <p:nvSpPr>
          <p:cNvPr id="4" name="TextBox 3"/>
          <p:cNvSpPr txBox="1"/>
          <p:nvPr/>
        </p:nvSpPr>
        <p:spPr>
          <a:xfrm>
            <a:off x="6012160" y="3284984"/>
            <a:ext cx="2736304" cy="369332"/>
          </a:xfrm>
          <a:prstGeom prst="rect">
            <a:avLst/>
          </a:prstGeom>
          <a:noFill/>
        </p:spPr>
        <p:txBody>
          <a:bodyPr wrap="square" rtlCol="0">
            <a:spAutoFit/>
          </a:bodyPr>
          <a:lstStyle/>
          <a:p>
            <a:pPr algn="r"/>
            <a:r>
              <a:rPr lang="en-GB" dirty="0"/>
              <a:t>(Smits, 2016)</a:t>
            </a:r>
          </a:p>
        </p:txBody>
      </p:sp>
      <p:sp>
        <p:nvSpPr>
          <p:cNvPr id="5" name="TextBox 4"/>
          <p:cNvSpPr txBox="1"/>
          <p:nvPr/>
        </p:nvSpPr>
        <p:spPr>
          <a:xfrm>
            <a:off x="370279" y="965919"/>
            <a:ext cx="8452645" cy="261610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It is generally held that there are two forms of justice;</a:t>
            </a:r>
          </a:p>
          <a:p>
            <a:pPr marL="342900" indent="-342900">
              <a:spcBef>
                <a:spcPts val="600"/>
              </a:spcBef>
              <a:spcAft>
                <a:spcPts val="600"/>
              </a:spcAft>
              <a:buFont typeface="Arial" panose="020B0604020202020204" pitchFamily="34" charset="0"/>
              <a:buChar char="•"/>
            </a:pPr>
            <a:r>
              <a:rPr lang="en-GB" sz="2400" b="1" dirty="0"/>
              <a:t>Criminal justice </a:t>
            </a:r>
            <a:r>
              <a:rPr lang="en-GB" sz="2400" dirty="0"/>
              <a:t>– referring to the establishment and maintenance of order in society</a:t>
            </a:r>
          </a:p>
          <a:p>
            <a:pPr marL="342900" indent="-342900">
              <a:spcBef>
                <a:spcPts val="600"/>
              </a:spcBef>
              <a:spcAft>
                <a:spcPts val="600"/>
              </a:spcAft>
              <a:buFont typeface="Arial" panose="020B0604020202020204" pitchFamily="34" charset="0"/>
              <a:buChar char="•"/>
            </a:pPr>
            <a:r>
              <a:rPr lang="en-GB" sz="2400" dirty="0"/>
              <a:t>Usually, in contemporary society, this is through  the system of law enforcement, involving police, lawyers, courts, and sanctions, punishments &amp; rehabilitation</a:t>
            </a:r>
          </a:p>
        </p:txBody>
      </p:sp>
      <p:sp>
        <p:nvSpPr>
          <p:cNvPr id="3" name="TextBox 2"/>
          <p:cNvSpPr txBox="1"/>
          <p:nvPr/>
        </p:nvSpPr>
        <p:spPr>
          <a:xfrm>
            <a:off x="370279" y="3933056"/>
            <a:ext cx="8452645" cy="1477328"/>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values and norms of those in power / government will necessarily have a direct effect on the laws passed, levels of policing and the balance between sanctions and rehabilitation </a:t>
            </a:r>
            <a:r>
              <a:rPr lang="en-GB" dirty="0"/>
              <a:t>(see for example Allen, 1959)</a:t>
            </a:r>
          </a:p>
        </p:txBody>
      </p:sp>
    </p:spTree>
    <p:extLst>
      <p:ext uri="{BB962C8B-B14F-4D97-AF65-F5344CB8AC3E}">
        <p14:creationId xmlns:p14="http://schemas.microsoft.com/office/powerpoint/2010/main" val="137983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648072"/>
          </a:xfrm>
        </p:spPr>
        <p:txBody>
          <a:bodyPr>
            <a:normAutofit/>
          </a:bodyPr>
          <a:lstStyle/>
          <a:p>
            <a:pPr algn="ctr"/>
            <a:r>
              <a:rPr lang="en-GB" sz="3600" b="1" dirty="0"/>
              <a:t>Justice</a:t>
            </a:r>
          </a:p>
        </p:txBody>
      </p:sp>
      <p:sp>
        <p:nvSpPr>
          <p:cNvPr id="4" name="TextBox 3"/>
          <p:cNvSpPr txBox="1"/>
          <p:nvPr/>
        </p:nvSpPr>
        <p:spPr>
          <a:xfrm>
            <a:off x="6156176" y="3798044"/>
            <a:ext cx="2736304" cy="369332"/>
          </a:xfrm>
          <a:prstGeom prst="rect">
            <a:avLst/>
          </a:prstGeom>
          <a:noFill/>
        </p:spPr>
        <p:txBody>
          <a:bodyPr wrap="square" rtlCol="0">
            <a:spAutoFit/>
          </a:bodyPr>
          <a:lstStyle/>
          <a:p>
            <a:pPr algn="r"/>
            <a:r>
              <a:rPr lang="en-GB" dirty="0"/>
              <a:t>(Calhoun, 2002)</a:t>
            </a:r>
          </a:p>
        </p:txBody>
      </p:sp>
      <p:sp>
        <p:nvSpPr>
          <p:cNvPr id="5" name="TextBox 4"/>
          <p:cNvSpPr txBox="1"/>
          <p:nvPr/>
        </p:nvSpPr>
        <p:spPr>
          <a:xfrm>
            <a:off x="368175" y="764704"/>
            <a:ext cx="8452645"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It is generally held that there are two forms of justice;</a:t>
            </a:r>
          </a:p>
          <a:p>
            <a:pPr marL="342900" indent="-342900">
              <a:spcBef>
                <a:spcPts val="600"/>
              </a:spcBef>
              <a:spcAft>
                <a:spcPts val="600"/>
              </a:spcAft>
              <a:buFont typeface="Arial" panose="020B0604020202020204" pitchFamily="34" charset="0"/>
              <a:buChar char="•"/>
            </a:pPr>
            <a:r>
              <a:rPr lang="en-GB" sz="2400" b="1" dirty="0"/>
              <a:t>Distributive justice - </a:t>
            </a:r>
            <a:r>
              <a:rPr lang="en-GB" sz="2400" dirty="0"/>
              <a:t>Distributive justice is concerned with how capital, goods, honours, and obligations are distributed within a community. </a:t>
            </a:r>
          </a:p>
          <a:p>
            <a:pPr marL="342900" indent="-342900">
              <a:spcBef>
                <a:spcPts val="600"/>
              </a:spcBef>
              <a:spcAft>
                <a:spcPts val="600"/>
              </a:spcAft>
              <a:buFont typeface="Arial" panose="020B0604020202020204" pitchFamily="34" charset="0"/>
              <a:buChar char="•"/>
            </a:pPr>
            <a:r>
              <a:rPr lang="en-GB" sz="2400" dirty="0"/>
              <a:t>Claims on distributive justice can be (and have been) justified on the basis of need, moral standing, precedent, rights (especially property rights), and aggregate social welfare, among others.</a:t>
            </a:r>
          </a:p>
        </p:txBody>
      </p:sp>
      <p:sp>
        <p:nvSpPr>
          <p:cNvPr id="6" name="TextBox 5"/>
          <p:cNvSpPr txBox="1"/>
          <p:nvPr/>
        </p:nvSpPr>
        <p:spPr>
          <a:xfrm>
            <a:off x="351427" y="4095368"/>
            <a:ext cx="8452645"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values and norms of society will necessarily have a direct effect on the distribution of welfare, honours, status etc. (e.g. the concept of the deserving and undeserving poor)</a:t>
            </a:r>
            <a:endParaRPr lang="en-GB" dirty="0"/>
          </a:p>
          <a:p>
            <a:pPr marL="342900" indent="-342900">
              <a:spcBef>
                <a:spcPts val="600"/>
              </a:spcBef>
              <a:spcAft>
                <a:spcPts val="600"/>
              </a:spcAft>
              <a:buFont typeface="Arial" panose="020B0604020202020204" pitchFamily="34" charset="0"/>
              <a:buChar char="•"/>
            </a:pPr>
            <a:r>
              <a:rPr lang="en-GB" sz="2400" dirty="0"/>
              <a:t>The key question is……….who decides?</a:t>
            </a:r>
          </a:p>
        </p:txBody>
      </p:sp>
    </p:spTree>
    <p:extLst>
      <p:ext uri="{BB962C8B-B14F-4D97-AF65-F5344CB8AC3E}">
        <p14:creationId xmlns:p14="http://schemas.microsoft.com/office/powerpoint/2010/main" val="403858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648072"/>
          </a:xfrm>
        </p:spPr>
        <p:txBody>
          <a:bodyPr>
            <a:normAutofit/>
          </a:bodyPr>
          <a:lstStyle/>
          <a:p>
            <a:pPr algn="ctr"/>
            <a:r>
              <a:rPr lang="en-GB" sz="3600" b="1" dirty="0"/>
              <a:t>Justice</a:t>
            </a:r>
          </a:p>
        </p:txBody>
      </p:sp>
      <p:sp>
        <p:nvSpPr>
          <p:cNvPr id="3" name="Content Placeholder 2"/>
          <p:cNvSpPr>
            <a:spLocks noGrp="1"/>
          </p:cNvSpPr>
          <p:nvPr>
            <p:ph idx="1"/>
          </p:nvPr>
        </p:nvSpPr>
        <p:spPr>
          <a:xfrm>
            <a:off x="402432" y="2132856"/>
            <a:ext cx="8229600" cy="1224136"/>
          </a:xfrm>
        </p:spPr>
        <p:txBody>
          <a:bodyPr>
            <a:noAutofit/>
          </a:bodyPr>
          <a:lstStyle/>
          <a:p>
            <a:r>
              <a:rPr lang="en-GB" sz="2400" dirty="0"/>
              <a:t>A brief exploration of justice systems from around the world and through times shows that the notion of justice varies</a:t>
            </a:r>
          </a:p>
          <a:p>
            <a:r>
              <a:rPr lang="en-GB" sz="2400" dirty="0"/>
              <a:t>Thus we can see that ‘justice’ is a normative concept in that it is shaped by the dominant culture of a time or place</a:t>
            </a:r>
          </a:p>
          <a:p>
            <a:r>
              <a:rPr lang="en-GB" sz="2400" dirty="0"/>
              <a:t>E.g. what is illegal in Saudi Arabia may not be illegal in the USA</a:t>
            </a:r>
          </a:p>
        </p:txBody>
      </p:sp>
      <p:sp>
        <p:nvSpPr>
          <p:cNvPr id="5" name="TextBox 4"/>
          <p:cNvSpPr txBox="1"/>
          <p:nvPr/>
        </p:nvSpPr>
        <p:spPr>
          <a:xfrm>
            <a:off x="755576" y="899422"/>
            <a:ext cx="6984776" cy="954107"/>
          </a:xfrm>
          <a:prstGeom prst="rect">
            <a:avLst/>
          </a:prstGeom>
          <a:noFill/>
        </p:spPr>
        <p:txBody>
          <a:bodyPr wrap="square" rtlCol="0">
            <a:spAutoFit/>
          </a:bodyPr>
          <a:lstStyle/>
          <a:p>
            <a:pPr algn="ctr"/>
            <a:r>
              <a:rPr lang="en-GB" sz="2800" i="1" dirty="0"/>
              <a:t>What different ‘values’ of justice from around the world can you think of?</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70311" y="841631"/>
            <a:ext cx="638801" cy="638801"/>
          </a:xfrm>
          <a:prstGeom prst="rect">
            <a:avLst/>
          </a:prstGeom>
        </p:spPr>
      </p:pic>
      <p:sp>
        <p:nvSpPr>
          <p:cNvPr id="7" name="TextBox 6"/>
          <p:cNvSpPr txBox="1"/>
          <p:nvPr/>
        </p:nvSpPr>
        <p:spPr>
          <a:xfrm>
            <a:off x="611560" y="4653136"/>
            <a:ext cx="6984776" cy="954107"/>
          </a:xfrm>
          <a:prstGeom prst="rect">
            <a:avLst/>
          </a:prstGeom>
          <a:noFill/>
        </p:spPr>
        <p:txBody>
          <a:bodyPr wrap="square" rtlCol="0">
            <a:spAutoFit/>
          </a:bodyPr>
          <a:lstStyle/>
          <a:p>
            <a:pPr algn="ctr"/>
            <a:r>
              <a:rPr lang="en-GB" sz="2800" i="1" dirty="0"/>
              <a:t>What might influence the differences between different systems of ‘justice’?</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6295" y="4595345"/>
            <a:ext cx="638801" cy="638801"/>
          </a:xfrm>
          <a:prstGeom prst="rect">
            <a:avLst/>
          </a:prstGeom>
        </p:spPr>
      </p:pic>
    </p:spTree>
    <p:extLst>
      <p:ext uri="{BB962C8B-B14F-4D97-AF65-F5344CB8AC3E}">
        <p14:creationId xmlns:p14="http://schemas.microsoft.com/office/powerpoint/2010/main" val="227061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648072"/>
          </a:xfrm>
        </p:spPr>
        <p:txBody>
          <a:bodyPr>
            <a:normAutofit/>
          </a:bodyPr>
          <a:lstStyle/>
          <a:p>
            <a:pPr algn="ctr"/>
            <a:r>
              <a:rPr lang="en-GB" sz="3600" b="1" dirty="0"/>
              <a:t>Justice</a:t>
            </a:r>
          </a:p>
        </p:txBody>
      </p:sp>
      <p:sp>
        <p:nvSpPr>
          <p:cNvPr id="4" name="TextBox 3"/>
          <p:cNvSpPr txBox="1"/>
          <p:nvPr/>
        </p:nvSpPr>
        <p:spPr>
          <a:xfrm>
            <a:off x="5508104" y="6237312"/>
            <a:ext cx="3312368" cy="369332"/>
          </a:xfrm>
          <a:prstGeom prst="rect">
            <a:avLst/>
          </a:prstGeom>
          <a:noFill/>
        </p:spPr>
        <p:txBody>
          <a:bodyPr wrap="square" rtlCol="0">
            <a:spAutoFit/>
          </a:bodyPr>
          <a:lstStyle/>
          <a:p>
            <a:pPr algn="r"/>
            <a:r>
              <a:rPr lang="en-GB" dirty="0"/>
              <a:t>(see for example Derrida, 2016)</a:t>
            </a:r>
          </a:p>
        </p:txBody>
      </p:sp>
      <p:sp>
        <p:nvSpPr>
          <p:cNvPr id="5" name="TextBox 4"/>
          <p:cNvSpPr txBox="1"/>
          <p:nvPr/>
        </p:nvSpPr>
        <p:spPr>
          <a:xfrm>
            <a:off x="107504" y="836712"/>
            <a:ext cx="8928991" cy="477053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For the reasons outlined on the previous slide, it can be argued that there is no such thing as an ‘essential’ justice, unchanging through time or place</a:t>
            </a:r>
          </a:p>
          <a:p>
            <a:pPr marL="342900" indent="-342900">
              <a:spcBef>
                <a:spcPts val="600"/>
              </a:spcBef>
              <a:spcAft>
                <a:spcPts val="600"/>
              </a:spcAft>
              <a:buFont typeface="Arial" panose="020B0604020202020204" pitchFamily="34" charset="0"/>
              <a:buChar char="•"/>
            </a:pPr>
            <a:r>
              <a:rPr lang="en-GB" sz="2200" dirty="0"/>
              <a:t>In each case the notion of justice is a </a:t>
            </a:r>
            <a:r>
              <a:rPr lang="en-GB" sz="2200" b="1" dirty="0"/>
              <a:t>social construct </a:t>
            </a:r>
            <a:r>
              <a:rPr lang="en-GB" sz="2200" dirty="0"/>
              <a:t>influenced by the history, religion etc. of a nation or culture</a:t>
            </a:r>
          </a:p>
          <a:p>
            <a:pPr marL="342900" indent="-342900">
              <a:spcBef>
                <a:spcPts val="600"/>
              </a:spcBef>
              <a:spcAft>
                <a:spcPts val="600"/>
              </a:spcAft>
              <a:buFont typeface="Arial" panose="020B0604020202020204" pitchFamily="34" charset="0"/>
              <a:buChar char="•"/>
            </a:pPr>
            <a:r>
              <a:rPr lang="en-GB" sz="2200" dirty="0"/>
              <a:t>Postmodernists such as Jacques Derrida have argued that there is therefore no ‘true’ justice merely a notion of justice that is constructed from cultural </a:t>
            </a:r>
            <a:r>
              <a:rPr lang="en-GB" sz="2200" b="1" dirty="0"/>
              <a:t>signifiers</a:t>
            </a:r>
            <a:r>
              <a:rPr lang="en-GB" sz="2200" dirty="0"/>
              <a:t> or symbols</a:t>
            </a:r>
          </a:p>
          <a:p>
            <a:pPr marL="342900" indent="-342900">
              <a:spcBef>
                <a:spcPts val="600"/>
              </a:spcBef>
              <a:spcAft>
                <a:spcPts val="600"/>
              </a:spcAft>
              <a:buFont typeface="Arial" panose="020B0604020202020204" pitchFamily="34" charset="0"/>
              <a:buChar char="•"/>
            </a:pPr>
            <a:r>
              <a:rPr lang="en-GB" sz="2200" dirty="0"/>
              <a:t>They argue that concepts such as justice need to be </a:t>
            </a:r>
            <a:r>
              <a:rPr lang="en-GB" sz="2200" b="1" dirty="0"/>
              <a:t>deconstructed</a:t>
            </a:r>
            <a:r>
              <a:rPr lang="en-GB" sz="2200" dirty="0"/>
              <a:t> (that is taken apart to see what values etc. they are made of) in order to be understood</a:t>
            </a:r>
          </a:p>
          <a:p>
            <a:pPr marL="342900" indent="-342900">
              <a:spcBef>
                <a:spcPts val="600"/>
              </a:spcBef>
              <a:spcAft>
                <a:spcPts val="600"/>
              </a:spcAft>
              <a:buFont typeface="Arial" panose="020B0604020202020204" pitchFamily="34" charset="0"/>
              <a:buChar char="•"/>
            </a:pPr>
            <a:r>
              <a:rPr lang="en-GB" sz="2200" dirty="0"/>
              <a:t>Deconstruction is, in this sense an act of understanding and not destruction as is often thought</a:t>
            </a:r>
          </a:p>
        </p:txBody>
      </p:sp>
    </p:spTree>
    <p:extLst>
      <p:ext uri="{BB962C8B-B14F-4D97-AF65-F5344CB8AC3E}">
        <p14:creationId xmlns:p14="http://schemas.microsoft.com/office/powerpoint/2010/main" val="2680530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4624"/>
            <a:ext cx="8229600" cy="792088"/>
          </a:xfrm>
        </p:spPr>
        <p:txBody>
          <a:bodyPr>
            <a:normAutofit/>
          </a:bodyPr>
          <a:lstStyle/>
          <a:p>
            <a:pPr algn="ctr">
              <a:spcBef>
                <a:spcPts val="600"/>
              </a:spcBef>
              <a:spcAft>
                <a:spcPts val="600"/>
              </a:spcAft>
            </a:pPr>
            <a:r>
              <a:rPr lang="en-GB" sz="3600" b="1" dirty="0"/>
              <a:t>Rights</a:t>
            </a:r>
          </a:p>
        </p:txBody>
      </p:sp>
      <p:sp>
        <p:nvSpPr>
          <p:cNvPr id="5" name="TextBox 4"/>
          <p:cNvSpPr txBox="1"/>
          <p:nvPr/>
        </p:nvSpPr>
        <p:spPr>
          <a:xfrm>
            <a:off x="395536" y="836712"/>
            <a:ext cx="8280920" cy="4862870"/>
          </a:xfrm>
          <a:prstGeom prst="rect">
            <a:avLst/>
          </a:prstGeom>
          <a:noFill/>
        </p:spPr>
        <p:txBody>
          <a:bodyPr wrap="square" rtlCol="0">
            <a:spAutoFit/>
          </a:bodyPr>
          <a:lstStyle/>
          <a:p>
            <a:pPr marL="393750" indent="-285750">
              <a:spcBef>
                <a:spcPts val="600"/>
              </a:spcBef>
              <a:spcAft>
                <a:spcPts val="600"/>
              </a:spcAft>
              <a:buFont typeface="Arial" panose="020B0604020202020204" pitchFamily="34" charset="0"/>
              <a:buChar char="•"/>
            </a:pPr>
            <a:r>
              <a:rPr lang="en-GB" sz="2800" dirty="0"/>
              <a:t>Usually taken to refer to entitlements that are given particular weight or importance by a society or system</a:t>
            </a:r>
          </a:p>
          <a:p>
            <a:pPr marL="393750" indent="-285750">
              <a:spcBef>
                <a:spcPts val="600"/>
              </a:spcBef>
              <a:spcAft>
                <a:spcPts val="600"/>
              </a:spcAft>
              <a:buFont typeface="Arial" panose="020B0604020202020204" pitchFamily="34" charset="0"/>
              <a:buChar char="•"/>
            </a:pPr>
            <a:r>
              <a:rPr lang="en-GB" sz="2800" dirty="0"/>
              <a:t>A right entitles a person to act or be treated in a particular way</a:t>
            </a:r>
          </a:p>
          <a:p>
            <a:pPr marL="393750" indent="-285750">
              <a:spcBef>
                <a:spcPts val="600"/>
              </a:spcBef>
              <a:spcAft>
                <a:spcPts val="600"/>
              </a:spcAft>
              <a:buFont typeface="Arial" panose="020B0604020202020204" pitchFamily="34" charset="0"/>
              <a:buChar char="•"/>
            </a:pPr>
            <a:r>
              <a:rPr lang="en-GB" sz="2800" dirty="0"/>
              <a:t>As a concept rights have been with us for centuries</a:t>
            </a:r>
          </a:p>
          <a:p>
            <a:pPr marL="393750" indent="-285750">
              <a:spcBef>
                <a:spcPts val="600"/>
              </a:spcBef>
              <a:spcAft>
                <a:spcPts val="600"/>
              </a:spcAft>
              <a:buFont typeface="Arial" panose="020B0604020202020204" pitchFamily="34" charset="0"/>
              <a:buChar char="•"/>
            </a:pPr>
            <a:r>
              <a:rPr lang="en-GB" sz="2800" dirty="0"/>
              <a:t>For example, the Magna Carta (1215) which, among other things, established the rights of all free citizens to own and inherit property and to be protected from excessive taxes </a:t>
            </a:r>
            <a:r>
              <a:rPr lang="en-GB" dirty="0"/>
              <a:t>(see for example </a:t>
            </a:r>
            <a:r>
              <a:rPr lang="en-GB" dirty="0" err="1"/>
              <a:t>Chakrabarti</a:t>
            </a:r>
            <a:r>
              <a:rPr lang="en-GB" dirty="0"/>
              <a:t>, 2015)</a:t>
            </a:r>
          </a:p>
        </p:txBody>
      </p:sp>
    </p:spTree>
    <p:extLst>
      <p:ext uri="{BB962C8B-B14F-4D97-AF65-F5344CB8AC3E}">
        <p14:creationId xmlns:p14="http://schemas.microsoft.com/office/powerpoint/2010/main" val="328239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4624"/>
            <a:ext cx="8229600" cy="792088"/>
          </a:xfrm>
        </p:spPr>
        <p:txBody>
          <a:bodyPr>
            <a:normAutofit/>
          </a:bodyPr>
          <a:lstStyle/>
          <a:p>
            <a:pPr algn="ctr">
              <a:spcBef>
                <a:spcPts val="600"/>
              </a:spcBef>
              <a:spcAft>
                <a:spcPts val="600"/>
              </a:spcAft>
            </a:pPr>
            <a:r>
              <a:rPr lang="en-GB" sz="3600" b="1" dirty="0"/>
              <a:t>Rights</a:t>
            </a:r>
          </a:p>
        </p:txBody>
      </p:sp>
      <p:sp>
        <p:nvSpPr>
          <p:cNvPr id="5" name="TextBox 4"/>
          <p:cNvSpPr txBox="1"/>
          <p:nvPr/>
        </p:nvSpPr>
        <p:spPr>
          <a:xfrm>
            <a:off x="189856" y="764704"/>
            <a:ext cx="8496944" cy="5139869"/>
          </a:xfrm>
          <a:prstGeom prst="rect">
            <a:avLst/>
          </a:prstGeom>
          <a:noFill/>
        </p:spPr>
        <p:txBody>
          <a:bodyPr wrap="square" rtlCol="0">
            <a:spAutoFit/>
          </a:bodyPr>
          <a:lstStyle/>
          <a:p>
            <a:pPr marL="393750" indent="-285750">
              <a:spcBef>
                <a:spcPts val="600"/>
              </a:spcBef>
              <a:spcAft>
                <a:spcPts val="600"/>
              </a:spcAft>
              <a:buFont typeface="Arial" panose="020B0604020202020204" pitchFamily="34" charset="0"/>
              <a:buChar char="•"/>
            </a:pPr>
            <a:r>
              <a:rPr lang="en-GB" sz="2400" dirty="0"/>
              <a:t>Other classic examples include;</a:t>
            </a:r>
          </a:p>
          <a:p>
            <a:pPr marL="393750" indent="-285750">
              <a:spcBef>
                <a:spcPts val="600"/>
              </a:spcBef>
              <a:spcAft>
                <a:spcPts val="600"/>
              </a:spcAft>
              <a:buFont typeface="Arial" panose="020B0604020202020204" pitchFamily="34" charset="0"/>
              <a:buChar char="•"/>
            </a:pPr>
            <a:r>
              <a:rPr lang="en-GB" sz="2400" dirty="0">
                <a:hlinkClick r:id="rId2"/>
              </a:rPr>
              <a:t>The Bill of Rights </a:t>
            </a:r>
            <a:r>
              <a:rPr lang="en-GB" sz="2400" dirty="0"/>
              <a:t>– the first 10 amendments to the US Constitution which includes the ‘Right to keep and bear arms in order to maintain a well regulated militia’.</a:t>
            </a:r>
          </a:p>
          <a:p>
            <a:pPr marL="393750" indent="-285750">
              <a:spcBef>
                <a:spcPts val="600"/>
              </a:spcBef>
              <a:spcAft>
                <a:spcPts val="600"/>
              </a:spcAft>
              <a:buFont typeface="Arial" panose="020B0604020202020204" pitchFamily="34" charset="0"/>
              <a:buChar char="•"/>
            </a:pPr>
            <a:r>
              <a:rPr lang="en-GB" sz="2400" i="1" dirty="0">
                <a:hlinkClick r:id="rId3"/>
              </a:rPr>
              <a:t>The</a:t>
            </a:r>
            <a:r>
              <a:rPr lang="en-GB" sz="2400" dirty="0">
                <a:hlinkClick r:id="rId3"/>
              </a:rPr>
              <a:t> </a:t>
            </a:r>
            <a:r>
              <a:rPr lang="en-GB" sz="2400" i="1" dirty="0">
                <a:hlinkClick r:id="rId3"/>
              </a:rPr>
              <a:t>Rights of Man </a:t>
            </a:r>
            <a:r>
              <a:rPr lang="en-GB" sz="2400" dirty="0"/>
              <a:t>(1791) in which Thomas Paine argued that popular political revolution is permissible when a government does not safeguard the natural rights of its people</a:t>
            </a:r>
          </a:p>
          <a:p>
            <a:pPr marL="393750" indent="-285750">
              <a:spcBef>
                <a:spcPts val="600"/>
              </a:spcBef>
              <a:spcAft>
                <a:spcPts val="600"/>
              </a:spcAft>
              <a:buFont typeface="Arial" panose="020B0604020202020204" pitchFamily="34" charset="0"/>
              <a:buChar char="•"/>
            </a:pPr>
            <a:r>
              <a:rPr lang="en-GB" sz="2400" i="1" dirty="0">
                <a:hlinkClick r:id="rId4"/>
              </a:rPr>
              <a:t>A Vindication of the Rights of Woman </a:t>
            </a:r>
            <a:r>
              <a:rPr lang="en-GB" sz="2400" dirty="0"/>
              <a:t>(1792) in which Mary Wollstonecraft argued that women were of equal value to men and therefore deserved equal rights</a:t>
            </a:r>
          </a:p>
          <a:p>
            <a:pPr marL="393750" indent="-285750">
              <a:spcBef>
                <a:spcPts val="600"/>
              </a:spcBef>
              <a:spcAft>
                <a:spcPts val="600"/>
              </a:spcAft>
              <a:buFont typeface="Arial" panose="020B0604020202020204" pitchFamily="34" charset="0"/>
              <a:buChar char="•"/>
            </a:pPr>
            <a:r>
              <a:rPr lang="en-GB" sz="2400" dirty="0">
                <a:hlinkClick r:id="rId5"/>
              </a:rPr>
              <a:t>The Universal Declaration of Human Rights</a:t>
            </a:r>
            <a:r>
              <a:rPr lang="en-GB" sz="2400" dirty="0"/>
              <a:t> which was drawn up in response to the atrocities committed before and during WWII</a:t>
            </a:r>
          </a:p>
        </p:txBody>
      </p:sp>
    </p:spTree>
    <p:extLst>
      <p:ext uri="{BB962C8B-B14F-4D97-AF65-F5344CB8AC3E}">
        <p14:creationId xmlns:p14="http://schemas.microsoft.com/office/powerpoint/2010/main" val="99103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4624"/>
            <a:ext cx="8229600" cy="792088"/>
          </a:xfrm>
        </p:spPr>
        <p:txBody>
          <a:bodyPr>
            <a:normAutofit/>
          </a:bodyPr>
          <a:lstStyle/>
          <a:p>
            <a:pPr algn="ctr">
              <a:spcBef>
                <a:spcPts val="600"/>
              </a:spcBef>
              <a:spcAft>
                <a:spcPts val="600"/>
              </a:spcAft>
            </a:pPr>
            <a:r>
              <a:rPr lang="en-GB" sz="3600" b="1" dirty="0"/>
              <a:t>Rights</a:t>
            </a:r>
          </a:p>
        </p:txBody>
      </p:sp>
      <p:sp>
        <p:nvSpPr>
          <p:cNvPr id="5" name="TextBox 4"/>
          <p:cNvSpPr txBox="1"/>
          <p:nvPr/>
        </p:nvSpPr>
        <p:spPr>
          <a:xfrm>
            <a:off x="107504" y="836712"/>
            <a:ext cx="8928992" cy="5216813"/>
          </a:xfrm>
          <a:prstGeom prst="rect">
            <a:avLst/>
          </a:prstGeom>
          <a:noFill/>
        </p:spPr>
        <p:txBody>
          <a:bodyPr wrap="square" rtlCol="0">
            <a:spAutoFit/>
          </a:bodyPr>
          <a:lstStyle/>
          <a:p>
            <a:pPr marL="450900" indent="-342900">
              <a:spcBef>
                <a:spcPts val="600"/>
              </a:spcBef>
              <a:spcAft>
                <a:spcPts val="600"/>
              </a:spcAft>
              <a:buFont typeface="Arial" panose="020B0604020202020204" pitchFamily="34" charset="0"/>
              <a:buChar char="•"/>
            </a:pPr>
            <a:r>
              <a:rPr lang="en-GB" sz="2400" dirty="0"/>
              <a:t>There are generally considered to be two types of rights in society</a:t>
            </a:r>
          </a:p>
          <a:p>
            <a:pPr marL="450900" indent="-342900">
              <a:spcBef>
                <a:spcPts val="600"/>
              </a:spcBef>
              <a:spcAft>
                <a:spcPts val="600"/>
              </a:spcAft>
              <a:buFont typeface="Arial" panose="020B0604020202020204" pitchFamily="34" charset="0"/>
              <a:buChar char="•"/>
            </a:pPr>
            <a:r>
              <a:rPr lang="en-GB" sz="2400" dirty="0"/>
              <a:t>Socio-legal rights which are based on social norms and enshrined in law</a:t>
            </a:r>
          </a:p>
          <a:p>
            <a:pPr marL="393750" indent="-285750">
              <a:spcBef>
                <a:spcPts val="600"/>
              </a:spcBef>
              <a:spcAft>
                <a:spcPts val="600"/>
              </a:spcAft>
              <a:buFont typeface="Arial" panose="020B0604020202020204" pitchFamily="34" charset="0"/>
              <a:buChar char="•"/>
            </a:pPr>
            <a:r>
              <a:rPr lang="en-GB" sz="2400" dirty="0"/>
              <a:t>Moral rights which are based on codes of practice established by a group or society (e.g. a religion)</a:t>
            </a:r>
          </a:p>
          <a:p>
            <a:pPr marL="393750" indent="-285750">
              <a:spcBef>
                <a:spcPts val="600"/>
              </a:spcBef>
              <a:spcAft>
                <a:spcPts val="600"/>
              </a:spcAft>
              <a:buFont typeface="Arial" panose="020B0604020202020204" pitchFamily="34" charset="0"/>
              <a:buChar char="•"/>
            </a:pPr>
            <a:r>
              <a:rPr lang="en-GB" sz="2400" dirty="0"/>
              <a:t>They can be one and the same thing (e.g. Thou Shalt Not Kill and the crime of murder)</a:t>
            </a:r>
          </a:p>
          <a:p>
            <a:pPr marL="393750" indent="-285750">
              <a:spcBef>
                <a:spcPts val="600"/>
              </a:spcBef>
              <a:spcAft>
                <a:spcPts val="600"/>
              </a:spcAft>
              <a:buFont typeface="Arial" panose="020B0604020202020204" pitchFamily="34" charset="0"/>
              <a:buChar char="•"/>
            </a:pPr>
            <a:r>
              <a:rPr lang="en-GB" sz="2400" dirty="0"/>
              <a:t>There is also a debate regarding the inalienable nature of rights (i.e. is it possible to ‘give away’ your rights because of your actions or are they a way of asserting individual freedom  because individual rights ‘trump’ those of the state </a:t>
            </a:r>
            <a:r>
              <a:rPr lang="en-GB" sz="1600" dirty="0"/>
              <a:t>(see for example Dworkin, R., 2009)</a:t>
            </a:r>
            <a:endParaRPr lang="en-GB" sz="2400" dirty="0"/>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83937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4624"/>
            <a:ext cx="8229600" cy="792088"/>
          </a:xfrm>
        </p:spPr>
        <p:txBody>
          <a:bodyPr>
            <a:normAutofit/>
          </a:bodyPr>
          <a:lstStyle/>
          <a:p>
            <a:pPr algn="ctr">
              <a:spcBef>
                <a:spcPts val="600"/>
              </a:spcBef>
              <a:spcAft>
                <a:spcPts val="600"/>
              </a:spcAft>
            </a:pPr>
            <a:r>
              <a:rPr lang="en-GB" sz="3600" b="1" dirty="0"/>
              <a:t>Rights</a:t>
            </a:r>
          </a:p>
        </p:txBody>
      </p:sp>
      <p:sp>
        <p:nvSpPr>
          <p:cNvPr id="5" name="TextBox 4"/>
          <p:cNvSpPr txBox="1"/>
          <p:nvPr/>
        </p:nvSpPr>
        <p:spPr>
          <a:xfrm>
            <a:off x="395536" y="836712"/>
            <a:ext cx="8280920" cy="1969770"/>
          </a:xfrm>
          <a:prstGeom prst="rect">
            <a:avLst/>
          </a:prstGeom>
          <a:noFill/>
        </p:spPr>
        <p:txBody>
          <a:bodyPr wrap="square" rtlCol="0">
            <a:spAutoFit/>
          </a:bodyPr>
          <a:lstStyle/>
          <a:p>
            <a:pPr marL="565200" indent="-457200">
              <a:spcBef>
                <a:spcPts val="600"/>
              </a:spcBef>
              <a:spcAft>
                <a:spcPts val="600"/>
              </a:spcAft>
              <a:buFont typeface="Arial" panose="020B0604020202020204" pitchFamily="34" charset="0"/>
              <a:buChar char="•"/>
            </a:pPr>
            <a:r>
              <a:rPr lang="en-GB" sz="2800" dirty="0"/>
              <a:t>Individuals can assert their rights against the state or others individuals</a:t>
            </a:r>
          </a:p>
          <a:p>
            <a:pPr marL="565200" indent="-457200">
              <a:spcBef>
                <a:spcPts val="600"/>
              </a:spcBef>
              <a:spcAft>
                <a:spcPts val="600"/>
              </a:spcAft>
              <a:buFont typeface="Arial" panose="020B0604020202020204" pitchFamily="34" charset="0"/>
              <a:buChar char="•"/>
            </a:pPr>
            <a:r>
              <a:rPr lang="en-GB" sz="2800" dirty="0"/>
              <a:t>Two rights (either legal or moral) can also come into conflict with each other</a:t>
            </a:r>
          </a:p>
        </p:txBody>
      </p:sp>
      <p:sp>
        <p:nvSpPr>
          <p:cNvPr id="6" name="TextBox 5"/>
          <p:cNvSpPr txBox="1"/>
          <p:nvPr/>
        </p:nvSpPr>
        <p:spPr>
          <a:xfrm>
            <a:off x="611560" y="2847990"/>
            <a:ext cx="6984776" cy="523220"/>
          </a:xfrm>
          <a:prstGeom prst="rect">
            <a:avLst/>
          </a:prstGeom>
          <a:noFill/>
        </p:spPr>
        <p:txBody>
          <a:bodyPr wrap="square" rtlCol="0">
            <a:spAutoFit/>
          </a:bodyPr>
          <a:lstStyle/>
          <a:p>
            <a:pPr algn="ctr"/>
            <a:r>
              <a:rPr lang="en-GB" sz="2800" i="1" dirty="0"/>
              <a:t>What examples can you think of?</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6295" y="2790199"/>
            <a:ext cx="638801" cy="638801"/>
          </a:xfrm>
          <a:prstGeom prst="rect">
            <a:avLst/>
          </a:prstGeom>
        </p:spPr>
      </p:pic>
      <p:sp>
        <p:nvSpPr>
          <p:cNvPr id="9" name="TextBox 8"/>
          <p:cNvSpPr txBox="1"/>
          <p:nvPr/>
        </p:nvSpPr>
        <p:spPr>
          <a:xfrm>
            <a:off x="395536" y="3705860"/>
            <a:ext cx="8280920" cy="1692771"/>
          </a:xfrm>
          <a:prstGeom prst="rect">
            <a:avLst/>
          </a:prstGeom>
          <a:noFill/>
        </p:spPr>
        <p:txBody>
          <a:bodyPr wrap="square" rtlCol="0">
            <a:spAutoFit/>
          </a:bodyPr>
          <a:lstStyle/>
          <a:p>
            <a:pPr marL="565200" indent="-457200">
              <a:spcBef>
                <a:spcPts val="600"/>
              </a:spcBef>
              <a:spcAft>
                <a:spcPts val="600"/>
              </a:spcAft>
              <a:buFont typeface="Arial" panose="020B0604020202020204" pitchFamily="34" charset="0"/>
              <a:buChar char="•"/>
            </a:pPr>
            <a:r>
              <a:rPr lang="en-GB" sz="2800" dirty="0"/>
              <a:t>Right to life / right to choose</a:t>
            </a:r>
          </a:p>
          <a:p>
            <a:pPr marL="565200" indent="-457200">
              <a:spcBef>
                <a:spcPts val="600"/>
              </a:spcBef>
              <a:spcAft>
                <a:spcPts val="600"/>
              </a:spcAft>
              <a:buFont typeface="Arial" panose="020B0604020202020204" pitchFamily="34" charset="0"/>
              <a:buChar char="•"/>
            </a:pPr>
            <a:r>
              <a:rPr lang="en-GB" sz="2800" dirty="0"/>
              <a:t>Freedom of speech / right to be free from hatred</a:t>
            </a:r>
          </a:p>
          <a:p>
            <a:pPr marL="565200" indent="-457200">
              <a:spcBef>
                <a:spcPts val="600"/>
              </a:spcBef>
              <a:spcAft>
                <a:spcPts val="600"/>
              </a:spcAft>
              <a:buFont typeface="Arial" panose="020B0604020202020204" pitchFamily="34" charset="0"/>
              <a:buChar char="•"/>
            </a:pPr>
            <a:r>
              <a:rPr lang="en-GB" sz="2800" dirty="0"/>
              <a:t>Right to privacy / ‘the right to know’</a:t>
            </a:r>
          </a:p>
        </p:txBody>
      </p:sp>
      <p:sp>
        <p:nvSpPr>
          <p:cNvPr id="4" name="TextBox 3"/>
          <p:cNvSpPr txBox="1"/>
          <p:nvPr/>
        </p:nvSpPr>
        <p:spPr>
          <a:xfrm>
            <a:off x="2483768" y="5661248"/>
            <a:ext cx="6069360" cy="646331"/>
          </a:xfrm>
          <a:prstGeom prst="rect">
            <a:avLst/>
          </a:prstGeom>
          <a:noFill/>
        </p:spPr>
        <p:txBody>
          <a:bodyPr wrap="square" rtlCol="0">
            <a:spAutoFit/>
          </a:bodyPr>
          <a:lstStyle/>
          <a:p>
            <a:pPr algn="ctr"/>
            <a:r>
              <a:rPr lang="en-GB" b="1" dirty="0"/>
              <a:t>We will now explore the issues of distributive justice and rights in more detail.</a:t>
            </a:r>
          </a:p>
        </p:txBody>
      </p:sp>
    </p:spTree>
    <p:extLst>
      <p:ext uri="{BB962C8B-B14F-4D97-AF65-F5344CB8AC3E}">
        <p14:creationId xmlns:p14="http://schemas.microsoft.com/office/powerpoint/2010/main" val="428249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9"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10" name="TextBox 9"/>
          <p:cNvSpPr txBox="1"/>
          <p:nvPr/>
        </p:nvSpPr>
        <p:spPr>
          <a:xfrm>
            <a:off x="173342" y="2378745"/>
            <a:ext cx="8970657" cy="1077218"/>
          </a:xfrm>
          <a:prstGeom prst="rect">
            <a:avLst/>
          </a:prstGeom>
          <a:noFill/>
        </p:spPr>
        <p:txBody>
          <a:bodyPr wrap="square" rtlCol="0">
            <a:spAutoFit/>
          </a:bodyPr>
          <a:lstStyle/>
          <a:p>
            <a:r>
              <a:rPr lang="en-GB" sz="1600" dirty="0"/>
              <a:t>Brown, Garrett W, McLean, Iain &amp; McMillan, Alistair, (2018) </a:t>
            </a:r>
            <a:r>
              <a:rPr lang="en-GB" sz="1600" i="1" dirty="0"/>
              <a:t>The Concise Oxford Dictionary of Politics and International Relations</a:t>
            </a:r>
            <a:r>
              <a:rPr lang="en-GB" sz="1600" dirty="0"/>
              <a:t> Oxford: Oxford University Press Available at: </a:t>
            </a:r>
            <a:r>
              <a:rPr lang="en-GB" sz="1600" dirty="0">
                <a:hlinkClick r:id="rId2"/>
              </a:rPr>
              <a:t>https://www-oxfordreference-com.ezproxy.uwtsd.ac.uk/view/10.1093/acref/9780199670840.001.0001/acref-9780199670840-e-1042?rskey=UVSlCN&amp;result=1</a:t>
            </a:r>
            <a:r>
              <a:rPr lang="en-GB" sz="1600" dirty="0"/>
              <a:t> [Accessed 31/10/2022] </a:t>
            </a:r>
          </a:p>
        </p:txBody>
      </p:sp>
      <p:sp>
        <p:nvSpPr>
          <p:cNvPr id="11" name="TextBox 10"/>
          <p:cNvSpPr txBox="1"/>
          <p:nvPr/>
        </p:nvSpPr>
        <p:spPr>
          <a:xfrm>
            <a:off x="107504" y="3482003"/>
            <a:ext cx="8058387" cy="338554"/>
          </a:xfrm>
          <a:prstGeom prst="rect">
            <a:avLst/>
          </a:prstGeom>
          <a:noFill/>
        </p:spPr>
        <p:txBody>
          <a:bodyPr wrap="square" rtlCol="0">
            <a:spAutoFit/>
          </a:bodyPr>
          <a:lstStyle/>
          <a:p>
            <a:r>
              <a:rPr lang="en-GB" sz="1600" dirty="0"/>
              <a:t>Calhoun, C. [Ed.] (2002) </a:t>
            </a:r>
            <a:r>
              <a:rPr lang="en-GB" sz="1600" i="1" dirty="0"/>
              <a:t>Dictionary of the Social Sciences </a:t>
            </a:r>
            <a:r>
              <a:rPr lang="en-GB" sz="1600" dirty="0"/>
              <a:t>Oxford: Oxford University Press</a:t>
            </a:r>
            <a:endParaRPr lang="en-GB" sz="1600" i="1" dirty="0"/>
          </a:p>
        </p:txBody>
      </p:sp>
      <p:sp>
        <p:nvSpPr>
          <p:cNvPr id="7" name="TextBox 6"/>
          <p:cNvSpPr txBox="1"/>
          <p:nvPr/>
        </p:nvSpPr>
        <p:spPr>
          <a:xfrm>
            <a:off x="173343" y="1221793"/>
            <a:ext cx="8970657" cy="1077218"/>
          </a:xfrm>
          <a:prstGeom prst="rect">
            <a:avLst/>
          </a:prstGeom>
          <a:noFill/>
        </p:spPr>
        <p:txBody>
          <a:bodyPr wrap="square" rtlCol="0">
            <a:spAutoFit/>
          </a:bodyPr>
          <a:lstStyle/>
          <a:p>
            <a:r>
              <a:rPr lang="en-GB" sz="1600" dirty="0"/>
              <a:t>Allen, F.A. (1959) ‘Criminal Justice, Legal Values and the Rehabilitative Ideal’</a:t>
            </a:r>
          </a:p>
          <a:p>
            <a:r>
              <a:rPr lang="en-GB" sz="1600" i="1" dirty="0"/>
              <a:t>Journal of Criminal Law and Criminology </a:t>
            </a:r>
            <a:r>
              <a:rPr lang="en-GB" sz="1600" dirty="0"/>
              <a:t>Vol. 5 Issue 3 Available at: </a:t>
            </a:r>
            <a:r>
              <a:rPr lang="en-GB" sz="1600" dirty="0">
                <a:hlinkClick r:id="rId3"/>
              </a:rPr>
              <a:t>https://scholarlycommons.law.northwestern.edu/cgi/viewcontent.cgi?article=4835&amp;context=jclc</a:t>
            </a:r>
            <a:r>
              <a:rPr lang="en-GB" sz="1600" dirty="0"/>
              <a:t> [Accessed 31/10/2022] </a:t>
            </a:r>
          </a:p>
        </p:txBody>
      </p:sp>
      <p:sp>
        <p:nvSpPr>
          <p:cNvPr id="8" name="TextBox 7"/>
          <p:cNvSpPr txBox="1"/>
          <p:nvPr/>
        </p:nvSpPr>
        <p:spPr>
          <a:xfrm>
            <a:off x="114013" y="4530606"/>
            <a:ext cx="8058387" cy="338554"/>
          </a:xfrm>
          <a:prstGeom prst="rect">
            <a:avLst/>
          </a:prstGeom>
          <a:noFill/>
        </p:spPr>
        <p:txBody>
          <a:bodyPr wrap="square" rtlCol="0">
            <a:spAutoFit/>
          </a:bodyPr>
          <a:lstStyle/>
          <a:p>
            <a:r>
              <a:rPr lang="en-GB" sz="1600" dirty="0"/>
              <a:t>Derrida, J. (2016) </a:t>
            </a:r>
            <a:r>
              <a:rPr lang="en-GB" sz="1600" i="1" dirty="0"/>
              <a:t>Of Grammatology </a:t>
            </a:r>
            <a:r>
              <a:rPr lang="en-GB" sz="1600" dirty="0"/>
              <a:t>New York: John’s Hopkins University Press</a:t>
            </a:r>
          </a:p>
        </p:txBody>
      </p:sp>
      <p:sp>
        <p:nvSpPr>
          <p:cNvPr id="9" name="TextBox 8"/>
          <p:cNvSpPr txBox="1"/>
          <p:nvPr/>
        </p:nvSpPr>
        <p:spPr>
          <a:xfrm>
            <a:off x="135032" y="3866723"/>
            <a:ext cx="9008967" cy="584775"/>
          </a:xfrm>
          <a:prstGeom prst="rect">
            <a:avLst/>
          </a:prstGeom>
          <a:noFill/>
        </p:spPr>
        <p:txBody>
          <a:bodyPr wrap="square" rtlCol="0">
            <a:spAutoFit/>
          </a:bodyPr>
          <a:lstStyle/>
          <a:p>
            <a:r>
              <a:rPr lang="en-GB" sz="1600" dirty="0" err="1"/>
              <a:t>Chakrabarti</a:t>
            </a:r>
            <a:r>
              <a:rPr lang="en-GB" sz="1600" dirty="0"/>
              <a:t>, S. (2015) </a:t>
            </a:r>
            <a:r>
              <a:rPr lang="en-GB" sz="1600" i="1" dirty="0"/>
              <a:t>Magna Carta and human Rights</a:t>
            </a:r>
            <a:r>
              <a:rPr lang="en-GB" sz="1600" dirty="0"/>
              <a:t> London: British Library Available at: </a:t>
            </a:r>
            <a:r>
              <a:rPr lang="en-GB" sz="1600" dirty="0">
                <a:hlinkClick r:id="rId4"/>
              </a:rPr>
              <a:t>https://www.bl.uk/magna-carta/articles/magna-carta-and-human-rights</a:t>
            </a:r>
            <a:r>
              <a:rPr lang="en-GB" sz="1600" dirty="0"/>
              <a:t> [Accessed 31/10/2022] </a:t>
            </a:r>
          </a:p>
        </p:txBody>
      </p:sp>
    </p:spTree>
    <p:extLst>
      <p:ext uri="{BB962C8B-B14F-4D97-AF65-F5344CB8AC3E}">
        <p14:creationId xmlns:p14="http://schemas.microsoft.com/office/powerpoint/2010/main" val="622974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778098"/>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References</a:t>
            </a:r>
            <a:endParaRPr lang="en-GB" sz="3600" b="1" dirty="0"/>
          </a:p>
        </p:txBody>
      </p:sp>
      <p:sp>
        <p:nvSpPr>
          <p:cNvPr id="4" name="TextBox 3"/>
          <p:cNvSpPr txBox="1"/>
          <p:nvPr/>
        </p:nvSpPr>
        <p:spPr>
          <a:xfrm>
            <a:off x="53752" y="1412776"/>
            <a:ext cx="9036496" cy="1323439"/>
          </a:xfrm>
          <a:prstGeom prst="rect">
            <a:avLst/>
          </a:prstGeom>
          <a:noFill/>
        </p:spPr>
        <p:txBody>
          <a:bodyPr wrap="square" rtlCol="0">
            <a:spAutoFit/>
          </a:bodyPr>
          <a:lstStyle/>
          <a:p>
            <a:r>
              <a:rPr lang="en-GB" sz="1600" dirty="0"/>
              <a:t>Dworkin, (2009) ‘Rights as Trumps’ in Kavanagh, A. &amp; </a:t>
            </a:r>
            <a:r>
              <a:rPr lang="en-GB" sz="1600" dirty="0" err="1"/>
              <a:t>Oberdick</a:t>
            </a:r>
            <a:r>
              <a:rPr lang="en-GB" sz="1600" dirty="0"/>
              <a:t>, J. [eds.] </a:t>
            </a:r>
            <a:r>
              <a:rPr lang="en-GB" sz="1600" i="1" dirty="0"/>
              <a:t>Arguing About Law </a:t>
            </a:r>
            <a:r>
              <a:rPr lang="en-GB" sz="1600" dirty="0"/>
              <a:t>Abingdon: Routledge  Available at: </a:t>
            </a:r>
            <a:r>
              <a:rPr lang="en-GB" sz="1600" dirty="0">
                <a:hlinkClick r:id="rId2"/>
              </a:rPr>
              <a:t>https://books.google.co.uk/books?hl=en&amp;lr=&amp;id=g75cAgAAQBAJ&amp;oi=fnd&amp;pg=PA335&amp;dq=dworkin+rights+trumps&amp;ots=8s7hUEuDVj&amp;sig=sRRgIe_MGGYULl3vjCKuyIKpkBA#v=onepage&amp;q=dworkin%20rights%20trumps&amp;f=false</a:t>
            </a:r>
            <a:r>
              <a:rPr lang="en-GB" sz="1600" dirty="0"/>
              <a:t> [Accessed 31/10/2022] </a:t>
            </a:r>
          </a:p>
        </p:txBody>
      </p:sp>
      <p:sp>
        <p:nvSpPr>
          <p:cNvPr id="5" name="TextBox 4"/>
          <p:cNvSpPr txBox="1"/>
          <p:nvPr/>
        </p:nvSpPr>
        <p:spPr>
          <a:xfrm>
            <a:off x="63458" y="3232705"/>
            <a:ext cx="7632848" cy="584775"/>
          </a:xfrm>
          <a:prstGeom prst="rect">
            <a:avLst/>
          </a:prstGeom>
          <a:noFill/>
        </p:spPr>
        <p:txBody>
          <a:bodyPr wrap="square" rtlCol="0">
            <a:spAutoFit/>
          </a:bodyPr>
          <a:lstStyle/>
          <a:p>
            <a:r>
              <a:rPr lang="en-GB" sz="1600" dirty="0"/>
              <a:t>McCormick, J (2016) </a:t>
            </a:r>
            <a:r>
              <a:rPr lang="en-GB" sz="1600" i="1" dirty="0"/>
              <a:t>Why Europe Matters For Britain, ‘The Case for Remaining</a:t>
            </a:r>
            <a:r>
              <a:rPr lang="en-GB" sz="1600" dirty="0"/>
              <a:t>’, London, UK: Palgrave McMillan. </a:t>
            </a:r>
          </a:p>
        </p:txBody>
      </p:sp>
      <p:sp>
        <p:nvSpPr>
          <p:cNvPr id="6" name="TextBox 5"/>
          <p:cNvSpPr txBox="1"/>
          <p:nvPr/>
        </p:nvSpPr>
        <p:spPr>
          <a:xfrm>
            <a:off x="68816" y="4252249"/>
            <a:ext cx="7632848" cy="584775"/>
          </a:xfrm>
          <a:prstGeom prst="rect">
            <a:avLst/>
          </a:prstGeom>
          <a:noFill/>
        </p:spPr>
        <p:txBody>
          <a:bodyPr wrap="square" rtlCol="0">
            <a:spAutoFit/>
          </a:bodyPr>
          <a:lstStyle/>
          <a:p>
            <a:r>
              <a:rPr lang="en-GB" sz="1600" dirty="0" err="1"/>
              <a:t>Nandy</a:t>
            </a:r>
            <a:r>
              <a:rPr lang="en-GB" sz="1600" dirty="0"/>
              <a:t>, L; Lucas, C &amp; Bowers, C (2016) </a:t>
            </a:r>
            <a:r>
              <a:rPr lang="en-GB" sz="1600" i="1" dirty="0"/>
              <a:t>The Alternative</a:t>
            </a:r>
            <a:r>
              <a:rPr lang="en-GB" sz="1600" dirty="0"/>
              <a:t>, </a:t>
            </a:r>
            <a:r>
              <a:rPr lang="en-GB" sz="1600" i="1" dirty="0"/>
              <a:t>Towards A New Progressive Politics. </a:t>
            </a:r>
            <a:r>
              <a:rPr lang="en-GB" sz="1600" dirty="0"/>
              <a:t>London, UK: </a:t>
            </a:r>
            <a:r>
              <a:rPr lang="en-GB" sz="1600" dirty="0" err="1"/>
              <a:t>Biteback</a:t>
            </a:r>
            <a:r>
              <a:rPr lang="en-GB" sz="1600" dirty="0"/>
              <a:t> Publishing Ltd. </a:t>
            </a:r>
          </a:p>
        </p:txBody>
      </p:sp>
      <p:sp>
        <p:nvSpPr>
          <p:cNvPr id="7" name="TextBox 6"/>
          <p:cNvSpPr txBox="1"/>
          <p:nvPr/>
        </p:nvSpPr>
        <p:spPr>
          <a:xfrm>
            <a:off x="63458" y="3864709"/>
            <a:ext cx="7632848" cy="338554"/>
          </a:xfrm>
          <a:prstGeom prst="rect">
            <a:avLst/>
          </a:prstGeom>
          <a:noFill/>
        </p:spPr>
        <p:txBody>
          <a:bodyPr wrap="square" rtlCol="0">
            <a:spAutoFit/>
          </a:bodyPr>
          <a:lstStyle/>
          <a:p>
            <a:r>
              <a:rPr lang="en-GB" sz="1600" dirty="0" err="1"/>
              <a:t>Morphet</a:t>
            </a:r>
            <a:r>
              <a:rPr lang="en-GB" sz="1600" dirty="0"/>
              <a:t>, J (2014) </a:t>
            </a:r>
            <a:r>
              <a:rPr lang="en-GB" sz="1600" i="1" dirty="0"/>
              <a:t>How Europe Shapes British Public Policy</a:t>
            </a:r>
            <a:r>
              <a:rPr lang="en-GB" sz="1600" dirty="0"/>
              <a:t>. Bristol, UK: Policy Press.  </a:t>
            </a:r>
          </a:p>
        </p:txBody>
      </p:sp>
      <p:sp>
        <p:nvSpPr>
          <p:cNvPr id="8" name="TextBox 7"/>
          <p:cNvSpPr txBox="1"/>
          <p:nvPr/>
        </p:nvSpPr>
        <p:spPr>
          <a:xfrm>
            <a:off x="73802" y="4941168"/>
            <a:ext cx="8280920" cy="830997"/>
          </a:xfrm>
          <a:prstGeom prst="rect">
            <a:avLst/>
          </a:prstGeom>
          <a:noFill/>
        </p:spPr>
        <p:txBody>
          <a:bodyPr wrap="square" rtlCol="0">
            <a:spAutoFit/>
          </a:bodyPr>
          <a:lstStyle/>
          <a:p>
            <a:r>
              <a:rPr lang="en-GB" sz="1600" dirty="0"/>
              <a:t>Paine, T. (2017) </a:t>
            </a:r>
            <a:r>
              <a:rPr lang="en-GB" sz="1600" i="1" dirty="0"/>
              <a:t>Rights of Man</a:t>
            </a:r>
            <a:r>
              <a:rPr lang="en-GB" sz="1600" dirty="0"/>
              <a:t> Available at: </a:t>
            </a:r>
            <a:r>
              <a:rPr lang="en-GB" sz="1600" dirty="0">
                <a:hlinkClick r:id="rId3"/>
              </a:rPr>
              <a:t>https://search-ebscohost-com.ezproxy.uwtsd.ac.uk/login.aspx?direct=true&amp;db=aph&amp;AN=21212325&amp;site=ehost-live</a:t>
            </a:r>
            <a:r>
              <a:rPr lang="en-GB" sz="1600" dirty="0"/>
              <a:t>  [Accessed 31/10/2022]</a:t>
            </a:r>
          </a:p>
        </p:txBody>
      </p:sp>
      <p:sp>
        <p:nvSpPr>
          <p:cNvPr id="9" name="TextBox 8"/>
          <p:cNvSpPr txBox="1"/>
          <p:nvPr/>
        </p:nvSpPr>
        <p:spPr>
          <a:xfrm>
            <a:off x="73802" y="2793728"/>
            <a:ext cx="7632848" cy="338554"/>
          </a:xfrm>
          <a:prstGeom prst="rect">
            <a:avLst/>
          </a:prstGeom>
          <a:noFill/>
        </p:spPr>
        <p:txBody>
          <a:bodyPr wrap="square" rtlCol="0">
            <a:spAutoFit/>
          </a:bodyPr>
          <a:lstStyle/>
          <a:p>
            <a:r>
              <a:rPr lang="en-GB" sz="1600" dirty="0"/>
              <a:t>Hinton, T (2015) </a:t>
            </a:r>
            <a:r>
              <a:rPr lang="en-GB" sz="1600" i="1" dirty="0"/>
              <a:t>The Original Position</a:t>
            </a:r>
            <a:r>
              <a:rPr lang="en-GB" sz="1600" dirty="0"/>
              <a:t>. Cambridge, UK: Cambridge University Press.</a:t>
            </a:r>
          </a:p>
        </p:txBody>
      </p:sp>
    </p:spTree>
    <p:extLst>
      <p:ext uri="{BB962C8B-B14F-4D97-AF65-F5344CB8AC3E}">
        <p14:creationId xmlns:p14="http://schemas.microsoft.com/office/powerpoint/2010/main" val="9180537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6" name="TextBox 5"/>
          <p:cNvSpPr txBox="1"/>
          <p:nvPr/>
        </p:nvSpPr>
        <p:spPr>
          <a:xfrm>
            <a:off x="395536" y="2088348"/>
            <a:ext cx="7632848" cy="338554"/>
          </a:xfrm>
          <a:prstGeom prst="rect">
            <a:avLst/>
          </a:prstGeom>
          <a:noFill/>
        </p:spPr>
        <p:txBody>
          <a:bodyPr wrap="square" rtlCol="0">
            <a:spAutoFit/>
          </a:bodyPr>
          <a:lstStyle/>
          <a:p>
            <a:r>
              <a:rPr lang="en-GB" sz="1600" dirty="0"/>
              <a:t>Smits, K (2016) </a:t>
            </a:r>
            <a:r>
              <a:rPr lang="en-GB" sz="1600" i="1" dirty="0"/>
              <a:t>Applying Political Theory</a:t>
            </a:r>
            <a:r>
              <a:rPr lang="en-GB" sz="1600" dirty="0"/>
              <a:t>. 2</a:t>
            </a:r>
            <a:r>
              <a:rPr lang="en-GB" sz="1600" baseline="30000" dirty="0"/>
              <a:t>nd</a:t>
            </a:r>
            <a:r>
              <a:rPr lang="en-GB" sz="1600" dirty="0"/>
              <a:t> Ed. London, UK: Palgrave McMillan. </a:t>
            </a:r>
          </a:p>
        </p:txBody>
      </p:sp>
      <p:sp>
        <p:nvSpPr>
          <p:cNvPr id="7" name="TextBox 6"/>
          <p:cNvSpPr txBox="1"/>
          <p:nvPr/>
        </p:nvSpPr>
        <p:spPr>
          <a:xfrm>
            <a:off x="395536" y="1700808"/>
            <a:ext cx="7632848" cy="338554"/>
          </a:xfrm>
          <a:prstGeom prst="rect">
            <a:avLst/>
          </a:prstGeom>
          <a:noFill/>
        </p:spPr>
        <p:txBody>
          <a:bodyPr wrap="square" rtlCol="0">
            <a:spAutoFit/>
          </a:bodyPr>
          <a:lstStyle/>
          <a:p>
            <a:r>
              <a:rPr lang="en-GB" sz="1600" dirty="0"/>
              <a:t>Schofield, M &amp; Griffith, T (2016) Plato, </a:t>
            </a:r>
            <a:r>
              <a:rPr lang="en-GB" sz="1600" i="1" dirty="0"/>
              <a:t>The Laws, </a:t>
            </a:r>
            <a:r>
              <a:rPr lang="en-GB" sz="1600" dirty="0"/>
              <a:t>Cambridge, UK: Cambridge Texts.</a:t>
            </a:r>
          </a:p>
        </p:txBody>
      </p:sp>
      <p:sp>
        <p:nvSpPr>
          <p:cNvPr id="4" name="TextBox 3"/>
          <p:cNvSpPr txBox="1"/>
          <p:nvPr/>
        </p:nvSpPr>
        <p:spPr>
          <a:xfrm>
            <a:off x="413504" y="2475888"/>
            <a:ext cx="8208912" cy="584775"/>
          </a:xfrm>
          <a:prstGeom prst="rect">
            <a:avLst/>
          </a:prstGeom>
          <a:noFill/>
        </p:spPr>
        <p:txBody>
          <a:bodyPr wrap="square" rtlCol="0">
            <a:spAutoFit/>
          </a:bodyPr>
          <a:lstStyle/>
          <a:p>
            <a:r>
              <a:rPr lang="en-GB" sz="1600" dirty="0"/>
              <a:t>Wollstonecraft, M (1792) </a:t>
            </a:r>
            <a:r>
              <a:rPr lang="en-GB" sz="1600" i="1" dirty="0"/>
              <a:t>A Vindication of the Rights of Women </a:t>
            </a:r>
            <a:r>
              <a:rPr lang="en-GB" sz="1600" dirty="0"/>
              <a:t>Available at: </a:t>
            </a:r>
            <a:r>
              <a:rPr lang="en-GB" sz="1600" dirty="0">
                <a:hlinkClick r:id="rId2"/>
              </a:rPr>
              <a:t>http://www.gutenberg.org/ebooks/3420</a:t>
            </a:r>
            <a:r>
              <a:rPr lang="en-GB" sz="1600" dirty="0"/>
              <a:t> [Accessed 31/10/2022]</a:t>
            </a:r>
          </a:p>
        </p:txBody>
      </p:sp>
    </p:spTree>
    <p:extLst>
      <p:ext uri="{BB962C8B-B14F-4D97-AF65-F5344CB8AC3E}">
        <p14:creationId xmlns:p14="http://schemas.microsoft.com/office/powerpoint/2010/main" val="3504331080"/>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1700</TotalTime>
  <Words>2407</Words>
  <Application>Microsoft Office PowerPoint</Application>
  <PresentationFormat>On-screen Show (4:3)</PresentationFormat>
  <Paragraphs>140</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vt:lpstr>
      <vt:lpstr>UWTSD blue background</vt:lpstr>
      <vt:lpstr>PowerPoint Presentation</vt:lpstr>
      <vt:lpstr>What does it mean to be political?</vt:lpstr>
      <vt:lpstr>Normative Concepts</vt:lpstr>
      <vt:lpstr>Normative Concepts</vt:lpstr>
      <vt:lpstr>Left wing / Right Wing</vt:lpstr>
      <vt:lpstr>Left wing / Right Wing</vt:lpstr>
      <vt:lpstr>Authoritarianism</vt:lpstr>
      <vt:lpstr>Libertarianism</vt:lpstr>
      <vt:lpstr>Libertarianism</vt:lpstr>
      <vt:lpstr>Our Own Political Positioning</vt:lpstr>
      <vt:lpstr>Justice</vt:lpstr>
      <vt:lpstr>Justice</vt:lpstr>
      <vt:lpstr>Justice</vt:lpstr>
      <vt:lpstr>Justice</vt:lpstr>
      <vt:lpstr>Justice</vt:lpstr>
      <vt:lpstr>Rights</vt:lpstr>
      <vt:lpstr>Rights</vt:lpstr>
      <vt:lpstr>Rights</vt:lpstr>
      <vt:lpstr>Rights</vt:lpstr>
      <vt:lpstr>References</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48</cp:revision>
  <dcterms:created xsi:type="dcterms:W3CDTF">2021-02-09T14:04:40Z</dcterms:created>
  <dcterms:modified xsi:type="dcterms:W3CDTF">2022-10-31T09:57:36Z</dcterms:modified>
</cp:coreProperties>
</file>