
<file path=[Content_Types].xml><?xml version="1.0" encoding="utf-8"?>
<Types xmlns="http://schemas.openxmlformats.org/package/2006/content-types"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92" r:id="rId1"/>
  </p:sldMasterIdLst>
  <p:sldIdLst>
    <p:sldId id="257" r:id="rId2"/>
    <p:sldId id="256" r:id="rId3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21E4AEA4-8DFA-4A89-87EB-49C32662AFE0}" styleName="Medium Style 2 - Accent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2">
              <a:tint val="20000"/>
            </a:schemeClr>
          </a:solidFill>
        </a:fill>
      </a:tcStyle>
    </a:wholeTbl>
    <a:band1H>
      <a:tcStyle>
        <a:tcBdr/>
        <a:fill>
          <a:solidFill>
            <a:schemeClr val="accent2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2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2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2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2"/>
          </a:solidFill>
        </a:fill>
      </a:tcStyle>
    </a:firstRow>
  </a:tblStyle>
  <a:tblStyle styleId="{00A15C55-8517-42AA-B614-E9B94910E393}" styleName="Medium Style 2 - Accent 4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4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ED083AE6-46FA-4A59-8FB0-9F97EB10719F}" styleName="Light Style 3 - Accent 4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254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  <a:tblStyle styleId="{C4B1156A-380E-4F78-BDF5-A606A8083BF9}" styleName="Medium Style 4 - Accent 4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4"/>
              </a:solidFill>
            </a:ln>
          </a:left>
          <a:right>
            <a:ln w="12700" cmpd="sng">
              <a:solidFill>
                <a:schemeClr val="accent4"/>
              </a:solidFill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 w="12700" cmpd="sng">
              <a:solidFill>
                <a:schemeClr val="accent4"/>
              </a:solidFill>
            </a:ln>
          </a:insideH>
          <a:insideV>
            <a:ln w="12700" cmpd="sng">
              <a:solidFill>
                <a:schemeClr val="accent4"/>
              </a:solidFill>
            </a:ln>
          </a:insideV>
        </a:tcBdr>
        <a:fill>
          <a:solidFill>
            <a:schemeClr val="accent4">
              <a:tint val="20000"/>
            </a:schemeClr>
          </a:solidFill>
        </a:fill>
      </a:tcStyle>
    </a:wholeTbl>
    <a:band1H>
      <a:tcStyle>
        <a:tcBdr/>
        <a:fill>
          <a:solidFill>
            <a:schemeClr val="accent4">
              <a:tint val="40000"/>
            </a:schemeClr>
          </a:solidFill>
        </a:fill>
      </a:tcStyle>
    </a:band1H>
    <a:band1V>
      <a:tcStyle>
        <a:tcBdr/>
        <a:fill>
          <a:solidFill>
            <a:schemeClr val="accent4">
              <a:tint val="4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25400" cmpd="sng">
              <a:solidFill>
                <a:schemeClr val="accent4"/>
              </a:solidFill>
            </a:ln>
          </a:top>
        </a:tcBdr>
        <a:fill>
          <a:solidFill>
            <a:schemeClr val="accent4">
              <a:tint val="20000"/>
            </a:schemeClr>
          </a:solidFill>
        </a:fill>
      </a:tcStyle>
    </a:lastRow>
    <a:firstRow>
      <a:tcTxStyle b="on"/>
      <a:tcStyle>
        <a:tcBdr/>
        <a:fill>
          <a:solidFill>
            <a:schemeClr val="accent4">
              <a:tint val="20000"/>
            </a:schemeClr>
          </a:solidFill>
        </a:fill>
      </a:tcStyle>
    </a:firstRow>
  </a:tblStyle>
  <a:tblStyle styleId="{EB9631B5-78F2-41C9-869B-9F39066F8104}" styleName="Medium Style 3 - Accent 4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4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4"/>
          </a:solidFill>
        </a:fill>
      </a:tcStyle>
    </a:firstRow>
  </a:tblStyle>
  <a:tblStyle styleId="{D27102A9-8310-4765-A935-A1911B00CA55}" styleName="Light Style 1 - Accent 4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12700" cmpd="sng">
              <a:solidFill>
                <a:schemeClr val="accent4"/>
              </a:solidFill>
            </a:ln>
          </a:top>
          <a:bottom>
            <a:ln w="12700" cmpd="sng">
              <a:solidFill>
                <a:schemeClr val="accent4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/>
        <a:fill>
          <a:solidFill>
            <a:schemeClr val="accent4">
              <a:alpha val="2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4">
              <a:alpha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12700" cmpd="sng">
              <a:solidFill>
                <a:schemeClr val="accent4"/>
              </a:solidFill>
            </a:ln>
          </a:top>
        </a:tcBdr>
        <a:fill>
          <a:noFill/>
        </a:fill>
      </a:tcStyle>
    </a:lastRow>
    <a:firstRow>
      <a:tcTxStyle b="on"/>
      <a:tcStyle>
        <a:tcBdr>
          <a:bottom>
            <a:ln w="12700" cmpd="sng">
              <a:solidFill>
                <a:schemeClr val="accent4"/>
              </a:solidFill>
            </a:ln>
          </a:bottom>
        </a:tcBdr>
        <a:fill>
          <a:noFill/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3" autoAdjust="0"/>
    <p:restoredTop sz="94660"/>
  </p:normalViewPr>
  <p:slideViewPr>
    <p:cSldViewPr snapToGrid="0">
      <p:cViewPr varScale="1">
        <p:scale>
          <a:sx n="77" d="100"/>
          <a:sy n="77" d="100"/>
        </p:scale>
        <p:origin x="268" y="5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774423" y="802298"/>
            <a:ext cx="8637073" cy="2920713"/>
          </a:xfrm>
        </p:spPr>
        <p:txBody>
          <a:bodyPr bIns="0" anchor="b">
            <a:normAutofit/>
          </a:bodyPr>
          <a:lstStyle>
            <a:lvl1pPr algn="ctr">
              <a:defRPr sz="6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774424" y="3724074"/>
            <a:ext cx="8637072" cy="977621"/>
          </a:xfrm>
        </p:spPr>
        <p:txBody>
          <a:bodyPr tIns="91440" bIns="91440">
            <a:normAutofit/>
          </a:bodyPr>
          <a:lstStyle>
            <a:lvl1pPr marL="0" indent="0" algn="ctr">
              <a:buNone/>
              <a:defRPr sz="1800" b="0" cap="all" baseline="0">
                <a:solidFill>
                  <a:schemeClr val="tx1"/>
                </a:solidFill>
              </a:defRPr>
            </a:lvl1pPr>
            <a:lvl2pPr marL="457200" indent="0" algn="ctr">
              <a:buNone/>
              <a:defRPr sz="18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451579" y="329307"/>
            <a:ext cx="5626774" cy="309201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476834" y="798973"/>
            <a:ext cx="811019" cy="503578"/>
          </a:xfrm>
        </p:spPr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7302253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 anchor="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1964078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74423" y="1756130"/>
            <a:ext cx="8643154" cy="1969007"/>
          </a:xfrm>
        </p:spPr>
        <p:txBody>
          <a:bodyPr anchor="b">
            <a:normAutofit/>
          </a:bodyPr>
          <a:lstStyle>
            <a:lvl1pPr algn="ctr">
              <a:defRPr sz="36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774423" y="3725137"/>
            <a:ext cx="8643154" cy="1093987"/>
          </a:xfrm>
        </p:spPr>
        <p:txBody>
          <a:bodyPr tIns="91440">
            <a:normAutofit/>
          </a:bodyPr>
          <a:lstStyle>
            <a:lvl1pPr marL="0" indent="0" algn="ctr">
              <a:buNone/>
              <a:defRPr sz="1800">
                <a:solidFill>
                  <a:schemeClr val="tx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4964658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9217" y="804889"/>
            <a:ext cx="9293577" cy="1059305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447331" y="2010878"/>
            <a:ext cx="4488654" cy="3448595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54140" y="2017343"/>
            <a:ext cx="4488654" cy="3441520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1177918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7191" y="804163"/>
            <a:ext cx="9295603" cy="1056319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47191" y="2019549"/>
            <a:ext cx="4488794" cy="801943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447191" y="2824269"/>
            <a:ext cx="4488794" cy="2644457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56025" y="2023003"/>
            <a:ext cx="4488794" cy="802237"/>
          </a:xfrm>
        </p:spPr>
        <p:txBody>
          <a:bodyPr anchor="b">
            <a:normAutofit/>
          </a:bodyPr>
          <a:lstStyle>
            <a:lvl1pPr marL="0" indent="0">
              <a:lnSpc>
                <a:spcPct val="100000"/>
              </a:lnSpc>
              <a:buNone/>
              <a:defRPr sz="2200" b="0" cap="all" baseline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56025" y="2821491"/>
            <a:ext cx="4488794" cy="2637371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78242134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20936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619572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4671" y="798973"/>
            <a:ext cx="2961967" cy="2406518"/>
          </a:xfrm>
        </p:spPr>
        <p:txBody>
          <a:bodyPr anchor="b">
            <a:normAutofit/>
          </a:bodyPr>
          <a:lstStyle>
            <a:lvl1pPr algn="l">
              <a:defRPr sz="24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30324" y="798974"/>
            <a:ext cx="6012470" cy="4658826"/>
          </a:xfrm>
        </p:spPr>
        <p:txBody>
          <a:bodyPr anchor="ctr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44671" y="3205491"/>
            <a:ext cx="2961967" cy="2248181"/>
          </a:xfrm>
        </p:spPr>
        <p:txBody>
          <a:bodyPr/>
          <a:lstStyle>
            <a:lvl1pPr marL="0" indent="0" algn="l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253294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9" name="Group 8"/>
          <p:cNvGrpSpPr/>
          <p:nvPr/>
        </p:nvGrpSpPr>
        <p:grpSpPr>
          <a:xfrm>
            <a:off x="7477387" y="482170"/>
            <a:ext cx="4074533" cy="5149101"/>
            <a:chOff x="7477387" y="482170"/>
            <a:chExt cx="4074533" cy="5149101"/>
          </a:xfrm>
        </p:grpSpPr>
        <p:sp>
          <p:nvSpPr>
            <p:cNvPr id="18" name="Rectangle 17"/>
            <p:cNvSpPr/>
            <p:nvPr/>
          </p:nvSpPr>
          <p:spPr>
            <a:xfrm>
              <a:off x="7477387" y="482170"/>
              <a:ext cx="4074533" cy="5149101"/>
            </a:xfrm>
            <a:prstGeom prst="rect">
              <a:avLst/>
            </a:prstGeom>
            <a:blipFill dpi="0" rotWithShape="1">
              <a:blip r:embed="rId2">
                <a:alphaModFix amt="30000"/>
              </a:blip>
              <a:srcRect/>
              <a:tile tx="0" ty="0" sx="100000" sy="100000" flip="none" algn="ctr"/>
            </a:blipFill>
            <a:ln w="76200" cmpd="sng">
              <a:noFill/>
              <a:miter lim="800000"/>
            </a:ln>
            <a:effectLst>
              <a:outerShdw blurRad="127000" dist="228600" dir="4740000" sx="98000" sy="98000" algn="tl" rotWithShape="0">
                <a:srgbClr val="000000">
                  <a:alpha val="34000"/>
                </a:srgbClr>
              </a:outerShdw>
            </a:effectLst>
            <a:scene3d>
              <a:camera prst="orthographicFront"/>
              <a:lightRig rig="threePt" dir="t"/>
            </a:scene3d>
            <a:sp3d extrusionH="76200" contourW="12700" prstMaterial="matte">
              <a:bevelT w="152400" h="50800" prst="softRound"/>
              <a:extrusionClr>
                <a:schemeClr val="tx2"/>
              </a:extrusionClr>
              <a:contourClr>
                <a:schemeClr val="bg2"/>
              </a:contourClr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Rectangle 18"/>
            <p:cNvSpPr/>
            <p:nvPr/>
          </p:nvSpPr>
          <p:spPr>
            <a:xfrm>
              <a:off x="7790446" y="812506"/>
              <a:ext cx="3450289" cy="4466452"/>
            </a:xfrm>
            <a:prstGeom prst="rect">
              <a:avLst/>
            </a:prstGeom>
            <a:gradFill>
              <a:gsLst>
                <a:gs pos="0">
                  <a:srgbClr val="DADADA"/>
                </a:gs>
                <a:gs pos="100000">
                  <a:srgbClr val="FFFFFE"/>
                </a:gs>
              </a:gsLst>
              <a:lin ang="16200000" scaled="0"/>
            </a:gradFill>
            <a:ln w="38100" cmpd="sng">
              <a:solidFill>
                <a:schemeClr val="tx2">
                  <a:lumMod val="25000"/>
                </a:schemeClr>
              </a:solidFill>
              <a:miter lim="800000"/>
            </a:ln>
            <a:effectLst>
              <a:innerShdw blurRad="63500" dist="88900" dir="14100000">
                <a:srgbClr val="000000">
                  <a:alpha val="30000"/>
                </a:srgbClr>
              </a:innerShdw>
            </a:effectLst>
            <a:scene3d>
              <a:camera prst="orthographicFront"/>
              <a:lightRig rig="threePt" dir="t"/>
            </a:scene3d>
            <a:sp3d>
              <a:bevelT prst="relaxedInset"/>
            </a:sp3d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51206" y="1129512"/>
            <a:ext cx="5532328" cy="1922299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8124389" y="1122542"/>
            <a:ext cx="2791171" cy="3866327"/>
          </a:xfrm>
          <a:solidFill>
            <a:schemeClr val="bg1">
              <a:lumMod val="50000"/>
              <a:lumOff val="50000"/>
              <a:alpha val="80000"/>
            </a:schemeClr>
          </a:solidFill>
          <a:ln w="9525" cap="sq">
            <a:noFill/>
            <a:miter lim="800000"/>
          </a:ln>
          <a:effectLst/>
        </p:spPr>
        <p:txBody>
          <a:bodyPr vert="horz" lIns="91440" tIns="45720" rIns="91440" bIns="45720" rtlCol="0" anchor="t">
            <a:normAutofit/>
          </a:bodyPr>
          <a:lstStyle>
            <a:lvl1pPr>
              <a:defRPr lang="en-US" sz="3200" dirty="0"/>
            </a:lvl1pPr>
          </a:lstStyle>
          <a:p>
            <a:pPr lvl="0" algn="ctr"/>
            <a:r>
              <a:rPr lang="en-GB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450329" y="3059600"/>
            <a:ext cx="5524404" cy="2090134"/>
          </a:xfrm>
        </p:spPr>
        <p:txBody>
          <a:bodyPr>
            <a:normAutofit/>
          </a:bodyPr>
          <a:lstStyle>
            <a:lvl1pPr marL="0" indent="0" algn="ctr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>
          <a:xfrm>
            <a:off x="1447382" y="5469856"/>
            <a:ext cx="5527351" cy="320123"/>
          </a:xfrm>
        </p:spPr>
        <p:txBody>
          <a:bodyPr/>
          <a:lstStyle>
            <a:lvl1pPr algn="l">
              <a:defRPr/>
            </a:lvl1pPr>
          </a:lstStyle>
          <a:p>
            <a:fld id="{46B54519-587C-44B5-9BB7-6A65D8AEC82E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1447382" y="318640"/>
            <a:ext cx="5541004" cy="320931"/>
          </a:xfrm>
        </p:spPr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750536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844159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27052" y="798973"/>
            <a:ext cx="1615742" cy="4659889"/>
          </a:xfrm>
        </p:spPr>
        <p:txBody>
          <a:bodyPr vert="eaVert"/>
          <a:lstStyle>
            <a:lvl1pPr algn="l">
              <a:defRPr/>
            </a:lvl1pPr>
          </a:lstStyle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444672" y="798973"/>
            <a:ext cx="7518654" cy="4659889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6B54519-587C-44B5-9BB7-6A65D8AEC82E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7100672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451579" y="804519"/>
            <a:ext cx="9291215" cy="1049235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451579" y="2015732"/>
            <a:ext cx="9291215" cy="345061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42079" y="330370"/>
            <a:ext cx="3500715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6B54519-587C-44B5-9BB7-6A65D8AEC82E}" type="datetimeFigureOut">
              <a:rPr lang="en-GB" smtClean="0"/>
              <a:t>23/11/2022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451579" y="329307"/>
            <a:ext cx="5626774" cy="309201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480060" y="798973"/>
            <a:ext cx="811019" cy="503578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r">
              <a:defRPr sz="2800">
                <a:solidFill>
                  <a:schemeClr val="accent1"/>
                </a:solidFill>
              </a:defRPr>
            </a:lvl1pPr>
          </a:lstStyle>
          <a:p>
            <a:fld id="{B5D35921-5784-45C9-81CD-735711734314}" type="slidenum">
              <a:rPr lang="en-GB" smtClean="0"/>
              <a:t>‹#›</a:t>
            </a:fld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0" y="3622291"/>
            <a:ext cx="12192000" cy="2505984"/>
          </a:xfrm>
          <a:prstGeom prst="rect">
            <a:avLst/>
          </a:prstGeom>
          <a:gradFill flip="none" rotWithShape="1">
            <a:gsLst>
              <a:gs pos="0">
                <a:schemeClr val="bg2">
                  <a:alpha val="0"/>
                </a:schemeClr>
              </a:gs>
              <a:gs pos="100000">
                <a:schemeClr val="bg2">
                  <a:alpha val="80000"/>
                </a:schemeClr>
              </a:gs>
            </a:gsLst>
            <a:lin ang="5400000" scaled="0"/>
            <a:tileRect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1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538" b="-1538"/>
          <a:stretch/>
        </p:blipFill>
        <p:spPr>
          <a:xfrm>
            <a:off x="0" y="6129338"/>
            <a:ext cx="12192000" cy="742950"/>
          </a:xfrm>
          <a:prstGeom prst="rect">
            <a:avLst/>
          </a:prstGeom>
        </p:spPr>
      </p:pic>
      <p:cxnSp>
        <p:nvCxnSpPr>
          <p:cNvPr id="12" name="Straight Connector 11"/>
          <p:cNvCxnSpPr/>
          <p:nvPr/>
        </p:nvCxnSpPr>
        <p:spPr>
          <a:xfrm>
            <a:off x="0" y="6138142"/>
            <a:ext cx="12192000" cy="0"/>
          </a:xfrm>
          <a:prstGeom prst="line">
            <a:avLst/>
          </a:prstGeom>
          <a:ln w="12700">
            <a:solidFill>
              <a:srgbClr val="000001">
                <a:alpha val="20000"/>
              </a:srgb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580225602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93" r:id="rId1"/>
    <p:sldLayoutId id="2147483794" r:id="rId2"/>
    <p:sldLayoutId id="2147483795" r:id="rId3"/>
    <p:sldLayoutId id="2147483796" r:id="rId4"/>
    <p:sldLayoutId id="2147483797" r:id="rId5"/>
    <p:sldLayoutId id="2147483798" r:id="rId6"/>
    <p:sldLayoutId id="2147483799" r:id="rId7"/>
    <p:sldLayoutId id="2147483800" r:id="rId8"/>
    <p:sldLayoutId id="2147483801" r:id="rId9"/>
    <p:sldLayoutId id="2147483802" r:id="rId10"/>
    <p:sldLayoutId id="2147483803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3200" b="0" i="0" kern="1200" cap="all">
          <a:solidFill>
            <a:schemeClr val="accent1"/>
          </a:solidFill>
          <a:effectLst/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2000" kern="1200">
          <a:solidFill>
            <a:schemeClr val="tx1"/>
          </a:solidFill>
          <a:effectLst/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8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600" kern="1200">
          <a:solidFill>
            <a:schemeClr val="tx1"/>
          </a:solidFill>
          <a:effectLst/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400" kern="1200" cap="none" baseline="0">
          <a:solidFill>
            <a:schemeClr val="tx1"/>
          </a:solidFill>
          <a:effectLst/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>
          <a:solidFill>
            <a:schemeClr val="tx1"/>
          </a:solidFill>
          <a:effectLst/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Clr>
          <a:schemeClr val="accent1"/>
        </a:buClr>
        <a:buSzPct val="100000"/>
        <a:buFont typeface="Arial" panose="020B0604020202020204" pitchFamily="34" charset="0"/>
        <a:buChar char="•"/>
        <a:defRPr sz="1200" kern="1200" baseline="0">
          <a:solidFill>
            <a:schemeClr val="tx1"/>
          </a:solidFill>
          <a:effectLst/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hyperlink" Target="mailto:2112456@student.uwtsd.ac.uk" TargetMode="External"/><Relationship Id="rId2" Type="http://schemas.openxmlformats.org/officeDocument/2006/relationships/hyperlink" Target="mailto:Rodrigo.faguilera@uwtsd.ac.uk" TargetMode="External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hyperlink" Target="mailto:2112453@student.uwtsd.ac.uk" TargetMode="External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60000"/>
                <a:lumOff val="40000"/>
              </a:schemeClr>
            </a:gs>
            <a:gs pos="100000">
              <a:schemeClr val="bg1">
                <a:shade val="8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C4BE6F25-D990-F143-AC69-7B429D90A8D1}"/>
              </a:ext>
            </a:extLst>
          </p:cNvPr>
          <p:cNvSpPr txBox="1"/>
          <p:nvPr/>
        </p:nvSpPr>
        <p:spPr>
          <a:xfrm>
            <a:off x="1250066" y="995423"/>
            <a:ext cx="9676435" cy="47456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400" b="1" dirty="0">
                <a:solidFill>
                  <a:schemeClr val="accent5">
                    <a:lumMod val="40000"/>
                    <a:lumOff val="60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Foreign Languages &amp; Cultural Awareness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Spanish-</a:t>
            </a:r>
            <a:r>
              <a:rPr lang="en-GB" sz="2000" dirty="0" err="1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Espanol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BMIH5003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Rodrigo Aguilera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International hotel management</a:t>
            </a: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u="sng" dirty="0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Rodrigo.faguilera@uwtsd.ac.uk</a:t>
            </a:r>
            <a:endParaRPr lang="en-GB" sz="2000" dirty="0">
              <a:solidFill>
                <a:schemeClr val="bg1">
                  <a:lumMod val="75000"/>
                  <a:lumOff val="25000"/>
                </a:schemeClr>
              </a:solidFill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r>
              <a:rPr lang="en-GB" sz="20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b="1" u="none" strike="noStrike" dirty="0">
                <a:solidFill>
                  <a:srgbClr val="4472C4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r>
              <a:rPr lang="en-GB" sz="2000" b="1" dirty="0">
                <a:latin typeface="Agency FB" panose="020B0503020202020204" pitchFamily="34" charset="0"/>
              </a:rPr>
              <a:t> 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Muhammad Abul </a:t>
            </a:r>
            <a:r>
              <a:rPr lang="en-GB" sz="2000" b="1" dirty="0" err="1">
                <a:latin typeface="Calibri" panose="020F0502020204030204" pitchFamily="34" charset="0"/>
                <a:cs typeface="Calibri" panose="020F0502020204030204" pitchFamily="34" charset="0"/>
              </a:rPr>
              <a:t>Kashem</a:t>
            </a:r>
            <a:r>
              <a:rPr lang="en-GB" sz="2000" b="1" dirty="0">
                <a:latin typeface="Calibri" panose="020F0502020204030204" pitchFamily="34" charset="0"/>
                <a:cs typeface="Calibri" panose="020F0502020204030204" pitchFamily="34" charset="0"/>
              </a:rPr>
              <a:t> Azad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Calibri" panose="020F0502020204030204" pitchFamily="34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chemeClr val="tx1">
                    <a:lumMod val="8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Email: </a:t>
            </a:r>
            <a:r>
              <a:rPr lang="en-GB" sz="2000" u="sng" dirty="0">
                <a:solidFill>
                  <a:srgbClr val="0563C1"/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  <a:hlinkClick r:id="rId3"/>
              </a:rPr>
              <a:t>2112456@student.uwtsd.ac.uk</a:t>
            </a: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algn="ctr">
              <a:lnSpc>
                <a:spcPct val="107000"/>
              </a:lnSpc>
              <a:spcAft>
                <a:spcPts val="800"/>
              </a:spcAft>
            </a:pPr>
            <a:r>
              <a:rPr lang="en-GB" sz="2000" dirty="0">
                <a:solidFill>
                  <a:schemeClr val="tx1">
                    <a:lumMod val="85000"/>
                  </a:schemeClr>
                </a:solidFill>
                <a:effectLst/>
                <a:latin typeface="Calibri" panose="020F050202020403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Student ID: 2112456</a:t>
            </a:r>
          </a:p>
          <a:p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25463264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 rotWithShape="1">
          <a:gsLst>
            <a:gs pos="0">
              <a:schemeClr val="accent1">
                <a:lumMod val="60000"/>
                <a:lumOff val="40000"/>
              </a:schemeClr>
            </a:gs>
            <a:gs pos="37000">
              <a:schemeClr val="accent4">
                <a:lumMod val="60000"/>
                <a:lumOff val="4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ADF233E-5DBD-4AE8-BDD2-FB8CC0E3E2E5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209504" y="1283796"/>
            <a:ext cx="9475672" cy="1573828"/>
          </a:xfrm>
        </p:spPr>
        <p:txBody>
          <a:bodyPr>
            <a:normAutofit fontScale="90000"/>
          </a:bodyPr>
          <a:lstStyle/>
          <a:p>
            <a:r>
              <a:rPr lang="en-GB" sz="5400" dirty="0" err="1">
                <a:solidFill>
                  <a:schemeClr val="accent1">
                    <a:lumMod val="50000"/>
                  </a:schemeClr>
                </a:solidFill>
                <a:latin typeface="Amasis MT Pro Medium" panose="02040604050005020304" pitchFamily="18" charset="0"/>
                <a:cs typeface="Arabic Typesetting" panose="03020402040406030203" pitchFamily="66" charset="-78"/>
              </a:rPr>
              <a:t>Tableros</a:t>
            </a:r>
            <a:r>
              <a:rPr lang="en-GB" sz="5400" dirty="0">
                <a:solidFill>
                  <a:schemeClr val="accent1">
                    <a:lumMod val="50000"/>
                  </a:schemeClr>
                </a:solidFill>
                <a:latin typeface="Amasis MT Pro Medium" panose="02040604050005020304" pitchFamily="18" charset="0"/>
                <a:cs typeface="Arabic Typesetting" panose="03020402040406030203" pitchFamily="66" charset="-78"/>
              </a:rPr>
              <a:t> de </a:t>
            </a:r>
            <a:r>
              <a:rPr lang="en-GB" sz="5400" dirty="0" err="1">
                <a:solidFill>
                  <a:schemeClr val="accent1">
                    <a:lumMod val="50000"/>
                  </a:schemeClr>
                </a:solidFill>
                <a:latin typeface="Amasis MT Pro Medium" panose="02040604050005020304" pitchFamily="18" charset="0"/>
                <a:cs typeface="Arabic Typesetting" panose="03020402040406030203" pitchFamily="66" charset="-78"/>
              </a:rPr>
              <a:t>Precios</a:t>
            </a:r>
            <a:br>
              <a:rPr lang="en-GB" sz="6000" b="1" dirty="0">
                <a:solidFill>
                  <a:schemeClr val="accent1">
                    <a:lumMod val="50000"/>
                  </a:schemeClr>
                </a:solidFill>
                <a:latin typeface="Amasis MT Pro Medium" panose="02040604050005020304" pitchFamily="18" charset="0"/>
              </a:rPr>
            </a:br>
            <a:r>
              <a:rPr lang="en-GB" sz="1600" dirty="0" err="1">
                <a:solidFill>
                  <a:schemeClr val="bg1">
                    <a:lumMod val="75000"/>
                    <a:lumOff val="25000"/>
                  </a:schemeClr>
                </a:solidFill>
                <a:latin typeface="Amasis MT Pro Medium" panose="02040604050005020304" pitchFamily="18" charset="0"/>
                <a:cs typeface="Aharoni" panose="02010803020104030203" pitchFamily="2" charset="-79"/>
              </a:rPr>
              <a:t>D</a:t>
            </a:r>
            <a:r>
              <a:rPr lang="en-GB" sz="1600" i="0" dirty="0" err="1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irección</a:t>
            </a:r>
            <a:r>
              <a:rPr lang="en-GB" sz="1600" i="0" dirty="0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 de </a:t>
            </a:r>
            <a:r>
              <a:rPr lang="en-GB" sz="1600" dirty="0" err="1">
                <a:solidFill>
                  <a:schemeClr val="bg1">
                    <a:lumMod val="75000"/>
                    <a:lumOff val="25000"/>
                  </a:schemeClr>
                </a:solidFill>
                <a:latin typeface="Amasis MT Pro Medium" panose="02040604050005020304" pitchFamily="18" charset="0"/>
                <a:cs typeface="Aharoni" panose="02010803020104030203" pitchFamily="2" charset="-79"/>
              </a:rPr>
              <a:t>C</a:t>
            </a:r>
            <a:r>
              <a:rPr lang="en-GB" sz="1600" i="0" dirty="0" err="1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orreo</a:t>
            </a:r>
            <a:r>
              <a:rPr lang="en-GB" sz="1600" i="0" dirty="0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 </a:t>
            </a:r>
            <a:r>
              <a:rPr lang="en-GB" sz="1600" dirty="0" err="1">
                <a:solidFill>
                  <a:schemeClr val="bg1">
                    <a:lumMod val="75000"/>
                    <a:lumOff val="25000"/>
                  </a:schemeClr>
                </a:solidFill>
                <a:latin typeface="Amasis MT Pro Medium" panose="02040604050005020304" pitchFamily="18" charset="0"/>
                <a:cs typeface="Aharoni" panose="02010803020104030203" pitchFamily="2" charset="-79"/>
              </a:rPr>
              <a:t>E</a:t>
            </a:r>
            <a:r>
              <a:rPr lang="en-GB" sz="1600" i="0" dirty="0" err="1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lectrónico</a:t>
            </a:r>
            <a:r>
              <a:rPr lang="es-ES" sz="1600" dirty="0">
                <a:solidFill>
                  <a:schemeClr val="bg1">
                    <a:lumMod val="75000"/>
                    <a:lumOff val="25000"/>
                  </a:schemeClr>
                </a:solidFill>
                <a:latin typeface="Amasis MT Pro Medium" panose="02040604050005020304" pitchFamily="18" charset="0"/>
                <a:cs typeface="Aharoni" panose="02010803020104030203" pitchFamily="2" charset="-79"/>
              </a:rPr>
              <a:t>– 2112456</a:t>
            </a:r>
            <a:r>
              <a:rPr lang="en-GB" sz="1600" i="0" strike="noStrike" dirty="0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masis MT Pro Medium" panose="02040604050005020304" pitchFamily="18" charset="0"/>
                <a:cs typeface="Aharoni" panose="02010803020104030203" pitchFamily="2" charset="-79"/>
                <a:hlinkClick r:id="rId2">
                  <a:extLst>
                    <a:ext uri="{A12FA001-AC4F-418D-AE19-62706E023703}">
                      <ahyp:hlinkClr xmlns:ahyp="http://schemas.microsoft.com/office/drawing/2018/hyperlinkcolor" val="tx"/>
                    </a:ext>
                  </a:extLst>
                </a:hlinkClick>
              </a:rPr>
              <a:t>@student.uwtsd.ac.uk</a:t>
            </a:r>
            <a:br>
              <a:rPr lang="en-GB" sz="1600" i="0" strike="noStrike" dirty="0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</a:br>
            <a:br>
              <a:rPr lang="es-ES" sz="1600" dirty="0">
                <a:solidFill>
                  <a:schemeClr val="bg1">
                    <a:lumMod val="75000"/>
                    <a:lumOff val="25000"/>
                  </a:schemeClr>
                </a:solidFill>
                <a:latin typeface="Amasis MT Pro Medium" panose="02040604050005020304" pitchFamily="18" charset="0"/>
                <a:cs typeface="Aharoni" panose="02010803020104030203" pitchFamily="2" charset="-79"/>
              </a:rPr>
            </a:br>
            <a:r>
              <a:rPr lang="en-GB" sz="1600" i="0" dirty="0" err="1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Teléfono</a:t>
            </a:r>
            <a:r>
              <a:rPr lang="en-GB" sz="1600" i="0" dirty="0">
                <a:solidFill>
                  <a:schemeClr val="bg1">
                    <a:lumMod val="75000"/>
                    <a:lumOff val="25000"/>
                  </a:schemeClr>
                </a:solidFill>
                <a:effectLst/>
                <a:latin typeface="Amasis MT Pro Medium" panose="02040604050005020304" pitchFamily="18" charset="0"/>
                <a:cs typeface="Aharoni" panose="02010803020104030203" pitchFamily="2" charset="-79"/>
              </a:rPr>
              <a:t> +34 912 21 40 60</a:t>
            </a:r>
            <a:br>
              <a:rPr lang="en-GB" sz="6000" dirty="0">
                <a:solidFill>
                  <a:schemeClr val="bg1">
                    <a:lumMod val="75000"/>
                    <a:lumOff val="25000"/>
                  </a:schemeClr>
                </a:solidFill>
                <a:latin typeface="Amasis MT Pro Medium" panose="02040604050005020304" pitchFamily="18" charset="0"/>
              </a:rPr>
            </a:br>
            <a:endParaRPr lang="en-GB" sz="6000" dirty="0">
              <a:solidFill>
                <a:schemeClr val="bg1">
                  <a:lumMod val="75000"/>
                  <a:lumOff val="25000"/>
                </a:schemeClr>
              </a:solidFill>
              <a:latin typeface="Amasis MT Pro Medium" panose="02040604050005020304" pitchFamily="18" charset="0"/>
            </a:endParaRPr>
          </a:p>
        </p:txBody>
      </p:sp>
      <p:graphicFrame>
        <p:nvGraphicFramePr>
          <p:cNvPr id="4" name="Table 4">
            <a:extLst>
              <a:ext uri="{FF2B5EF4-FFF2-40B4-BE49-F238E27FC236}">
                <a16:creationId xmlns:a16="http://schemas.microsoft.com/office/drawing/2014/main" id="{8E7B1EB8-3E82-4CD6-837B-D54A4B1904C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524268589"/>
              </p:ext>
            </p:extLst>
          </p:nvPr>
        </p:nvGraphicFramePr>
        <p:xfrm>
          <a:off x="209504" y="2347832"/>
          <a:ext cx="7752810" cy="3749040"/>
        </p:xfrm>
        <a:graphic>
          <a:graphicData uri="http://schemas.openxmlformats.org/drawingml/2006/table">
            <a:tbl>
              <a:tblPr firstRow="1" bandRow="1">
                <a:tableStyleId>{ED083AE6-46FA-4A59-8FB0-9F97EB10719F}</a:tableStyleId>
              </a:tblPr>
              <a:tblGrid>
                <a:gridCol w="2584270">
                  <a:extLst>
                    <a:ext uri="{9D8B030D-6E8A-4147-A177-3AD203B41FA5}">
                      <a16:colId xmlns:a16="http://schemas.microsoft.com/office/drawing/2014/main" val="3337822088"/>
                    </a:ext>
                  </a:extLst>
                </a:gridCol>
                <a:gridCol w="2871262">
                  <a:extLst>
                    <a:ext uri="{9D8B030D-6E8A-4147-A177-3AD203B41FA5}">
                      <a16:colId xmlns:a16="http://schemas.microsoft.com/office/drawing/2014/main" val="2154138787"/>
                    </a:ext>
                  </a:extLst>
                </a:gridCol>
                <a:gridCol w="2297278">
                  <a:extLst>
                    <a:ext uri="{9D8B030D-6E8A-4147-A177-3AD203B41FA5}">
                      <a16:colId xmlns:a16="http://schemas.microsoft.com/office/drawing/2014/main" val="1663095663"/>
                    </a:ext>
                  </a:extLst>
                </a:gridCol>
              </a:tblGrid>
              <a:tr h="637806"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Habitacion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Precio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(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Miembro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Precio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(No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Miembro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)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122580918"/>
                  </a:ext>
                </a:extLst>
              </a:tr>
              <a:tr h="364462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Individual - 1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€38.95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€49.99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388086166"/>
                  </a:ext>
                </a:extLst>
              </a:tr>
              <a:tr h="637806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Individual </a:t>
                      </a:r>
                      <a:r>
                        <a:rPr lang="en-GB">
                          <a:solidFill>
                            <a:schemeClr val="tx1"/>
                          </a:solidFill>
                        </a:rPr>
                        <a:t>- 2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€44.95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€50.00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3709869"/>
                  </a:ext>
                </a:extLst>
              </a:tr>
              <a:tr h="637806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Cama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Individua – 3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€49.45</a:t>
                      </a:r>
                    </a:p>
                    <a:p>
                      <a:pPr algn="ctr"/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€55.00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911938905"/>
                  </a:ext>
                </a:extLst>
              </a:tr>
              <a:tr h="36446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Doble Simple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€65.00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€75.00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392459542"/>
                  </a:ext>
                </a:extLst>
              </a:tr>
              <a:tr h="36446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Doble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Lujo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€80.00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€90.45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479776570"/>
                  </a:ext>
                </a:extLst>
              </a:tr>
              <a:tr h="364462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Doble Suite Junior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€140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€165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44716394"/>
                  </a:ext>
                </a:extLst>
              </a:tr>
              <a:tr h="364462"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endParaRPr lang="en-GB" dirty="0">
                        <a:solidFill>
                          <a:schemeClr val="bg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816308534"/>
                  </a:ext>
                </a:extLst>
              </a:tr>
            </a:tbl>
          </a:graphicData>
        </a:graphic>
      </p:graphicFrame>
      <p:graphicFrame>
        <p:nvGraphicFramePr>
          <p:cNvPr id="8" name="Table 8">
            <a:extLst>
              <a:ext uri="{FF2B5EF4-FFF2-40B4-BE49-F238E27FC236}">
                <a16:creationId xmlns:a16="http://schemas.microsoft.com/office/drawing/2014/main" id="{04A294A9-D9B5-4CCF-9CC6-F5F0979B4914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631520505"/>
              </p:ext>
            </p:extLst>
          </p:nvPr>
        </p:nvGraphicFramePr>
        <p:xfrm>
          <a:off x="7962314" y="2347832"/>
          <a:ext cx="4020182" cy="3749039"/>
        </p:xfrm>
        <a:graphic>
          <a:graphicData uri="http://schemas.openxmlformats.org/drawingml/2006/table">
            <a:tbl>
              <a:tblPr firstRow="1" bandRow="1">
                <a:tableStyleId>{D27102A9-8310-4765-A935-A1911B00CA55}</a:tableStyleId>
              </a:tblPr>
              <a:tblGrid>
                <a:gridCol w="1237957">
                  <a:extLst>
                    <a:ext uri="{9D8B030D-6E8A-4147-A177-3AD203B41FA5}">
                      <a16:colId xmlns:a16="http://schemas.microsoft.com/office/drawing/2014/main" val="3398192244"/>
                    </a:ext>
                  </a:extLst>
                </a:gridCol>
                <a:gridCol w="1406769">
                  <a:extLst>
                    <a:ext uri="{9D8B030D-6E8A-4147-A177-3AD203B41FA5}">
                      <a16:colId xmlns:a16="http://schemas.microsoft.com/office/drawing/2014/main" val="4195965676"/>
                    </a:ext>
                  </a:extLst>
                </a:gridCol>
                <a:gridCol w="1375456">
                  <a:extLst>
                    <a:ext uri="{9D8B030D-6E8A-4147-A177-3AD203B41FA5}">
                      <a16:colId xmlns:a16="http://schemas.microsoft.com/office/drawing/2014/main" val="266798625"/>
                    </a:ext>
                  </a:extLst>
                </a:gridCol>
              </a:tblGrid>
              <a:tr h="1243053">
                <a:tc>
                  <a:txBody>
                    <a:bodyPr/>
                    <a:lstStyle/>
                    <a:p>
                      <a:pPr algn="ctr"/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Extras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Precios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~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Miembros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Precios</a:t>
                      </a:r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 ~No </a:t>
                      </a:r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Miembros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59813547"/>
                  </a:ext>
                </a:extLst>
              </a:tr>
              <a:tr h="653277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Desayuno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€8.00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€9.99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3781298959"/>
                  </a:ext>
                </a:extLst>
              </a:tr>
              <a:tr h="653277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Parking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GRATIS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€2.00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1030106748"/>
                  </a:ext>
                </a:extLst>
              </a:tr>
              <a:tr h="816954"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Piscina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€6.00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€7.99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671820136"/>
                  </a:ext>
                </a:extLst>
              </a:tr>
              <a:tr h="382478">
                <a:tc>
                  <a:txBody>
                    <a:bodyPr/>
                    <a:lstStyle/>
                    <a:p>
                      <a:r>
                        <a:rPr lang="en-GB" dirty="0" err="1">
                          <a:solidFill>
                            <a:schemeClr val="tx1"/>
                          </a:solidFill>
                        </a:rPr>
                        <a:t>Gimnasio</a:t>
                      </a:r>
                      <a:endParaRPr lang="en-GB" dirty="0">
                        <a:solidFill>
                          <a:schemeClr val="tx1"/>
                        </a:solidFill>
                      </a:endParaRP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€9.50</a:t>
                      </a:r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en-GB" dirty="0">
                          <a:solidFill>
                            <a:schemeClr val="tx1"/>
                          </a:solidFill>
                        </a:rPr>
                        <a:t>€11.00</a:t>
                      </a:r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2879398870"/>
                  </a:ext>
                </a:extLst>
              </a:tr>
            </a:tbl>
          </a:graphicData>
        </a:graphic>
      </p:graphicFrame>
      <p:pic>
        <p:nvPicPr>
          <p:cNvPr id="6" name="Picture 4" descr="Home- Novotel - NOVOTEL Madrid Center">
            <a:extLst>
              <a:ext uri="{FF2B5EF4-FFF2-40B4-BE49-F238E27FC236}">
                <a16:creationId xmlns:a16="http://schemas.microsoft.com/office/drawing/2014/main" id="{774CC025-88EA-7F4B-A1AC-D1625DCFE6EB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8621608" y="111415"/>
            <a:ext cx="3360888" cy="207254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366882223"/>
      </p:ext>
    </p:extLst>
  </p:cSld>
  <p:clrMapOvr>
    <a:masterClrMapping/>
  </p:clrMapOvr>
</p:sld>
</file>

<file path=ppt/theme/theme1.xml><?xml version="1.0" encoding="utf-8"?>
<a:theme xmlns:a="http://schemas.openxmlformats.org/drawingml/2006/main" name="Gallery">
  <a:themeElements>
    <a:clrScheme name="Gallery">
      <a:dk1>
        <a:sysClr val="windowText" lastClr="000000"/>
      </a:dk1>
      <a:lt1>
        <a:sysClr val="window" lastClr="FFFFFF"/>
      </a:lt1>
      <a:dk2>
        <a:srgbClr val="454545"/>
      </a:dk2>
      <a:lt2>
        <a:srgbClr val="DFD9D5"/>
      </a:lt2>
      <a:accent1>
        <a:srgbClr val="FB8C29"/>
      </a:accent1>
      <a:accent2>
        <a:srgbClr val="F2C351"/>
      </a:accent2>
      <a:accent3>
        <a:srgbClr val="D0CBA5"/>
      </a:accent3>
      <a:accent4>
        <a:srgbClr val="A2C476"/>
      </a:accent4>
      <a:accent5>
        <a:srgbClr val="57C293"/>
      </a:accent5>
      <a:accent6>
        <a:srgbClr val="06BFDE"/>
      </a:accent6>
      <a:hlink>
        <a:srgbClr val="FBAE29"/>
      </a:hlink>
      <a:folHlink>
        <a:srgbClr val="EDC47E"/>
      </a:folHlink>
    </a:clrScheme>
    <a:fontScheme name="Gallery">
      <a:majorFont>
        <a:latin typeface="Rockwell" panose="02060603020205020403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Rockwell" panose="02060603020205020403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Gallery">
      <a:fillStyleLst>
        <a:solidFill>
          <a:schemeClr val="phClr"/>
        </a:solidFill>
        <a:gradFill rotWithShape="1">
          <a:gsLst>
            <a:gs pos="0">
              <a:schemeClr val="phClr">
                <a:tint val="54000"/>
                <a:alpha val="100000"/>
                <a:satMod val="105000"/>
                <a:lumMod val="110000"/>
              </a:schemeClr>
            </a:gs>
            <a:gs pos="100000">
              <a:schemeClr val="phClr">
                <a:tint val="78000"/>
                <a:alpha val="92000"/>
                <a:satMod val="109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satMod val="110000"/>
                <a:lumMod val="104000"/>
              </a:schemeClr>
            </a:gs>
            <a:gs pos="69000">
              <a:schemeClr val="phClr">
                <a:shade val="88000"/>
                <a:satMod val="130000"/>
                <a:lumMod val="92000"/>
              </a:schemeClr>
            </a:gs>
            <a:gs pos="100000">
              <a:schemeClr val="phClr">
                <a:shade val="78000"/>
                <a:satMod val="130000"/>
                <a:lumMod val="92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0800" dist="50800" dir="5400000" sx="96000" sy="96000" rotWithShape="0">
              <a:srgbClr val="000000">
                <a:alpha val="48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1080000"/>
            </a:lightRig>
          </a:scene3d>
          <a:sp3d>
            <a:bevelT w="38100" h="12700" prst="softRound"/>
          </a:sp3d>
        </a:effectStyle>
      </a:effectStyleLst>
      <a:bgFillStyleLst>
        <a:solidFill>
          <a:schemeClr val="phClr"/>
        </a:solidFill>
        <a:solidFill>
          <a:schemeClr val="phClr"/>
        </a:solidFill>
        <a:gradFill rotWithShape="1">
          <a:gsLst>
            <a:gs pos="0">
              <a:schemeClr val="phClr">
                <a:tint val="94000"/>
                <a:satMod val="80000"/>
                <a:lumMod val="106000"/>
              </a:schemeClr>
            </a:gs>
            <a:gs pos="100000">
              <a:schemeClr val="phClr">
                <a:shade val="8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Gallery" id="{BBFCD31E-59A1-489D-B089-A3EAD7CAE12E}" vid="{BB5F5D82-B5E9-469E-A815-C655ED4AF243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{9F10A83E-5387-4D4C-B716-F1EE1CA53A3A}tf10001119_mac</Template>
  <TotalTime>118</TotalTime>
  <Words>151</Words>
  <Application>Microsoft Office PowerPoint</Application>
  <PresentationFormat>Widescreen</PresentationFormat>
  <Paragraphs>47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8" baseType="lpstr">
      <vt:lpstr>Agency FB</vt:lpstr>
      <vt:lpstr>Amasis MT Pro Medium</vt:lpstr>
      <vt:lpstr>Arial</vt:lpstr>
      <vt:lpstr>Calibri</vt:lpstr>
      <vt:lpstr>Rockwell</vt:lpstr>
      <vt:lpstr>Gallery</vt:lpstr>
      <vt:lpstr>PowerPoint Presentation</vt:lpstr>
      <vt:lpstr>Tableros de Precios Dirección de Correo Electrónico– 2112456@student.uwtsd.ac.uk  Teléfono +34 912 21 40 60 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Tableros de Precios</dc:title>
  <dc:creator>Minha Chowdhury</dc:creator>
  <cp:lastModifiedBy>kashem Azad</cp:lastModifiedBy>
  <cp:revision>7</cp:revision>
  <dcterms:created xsi:type="dcterms:W3CDTF">2022-03-03T19:41:36Z</dcterms:created>
  <dcterms:modified xsi:type="dcterms:W3CDTF">2022-11-23T21:27:52Z</dcterms:modified>
</cp:coreProperties>
</file>