
<file path=[Content_Types].xml><?xml version="1.0" encoding="utf-8"?>
<Types xmlns="http://schemas.openxmlformats.org/package/2006/content-types">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8288000" cy="10287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18" roundtripDataSignature="AMtx7miQHrZ5txu4U/gH2AEtUzq7+rI8m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4D9DEB-67F4-4AAB-A84D-81CCB946A096}" v="534" dt="2026-10-07T18:14:02.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0" d="100"/>
          <a:sy n="50" d="100"/>
        </p:scale>
        <p:origin x="48" y="52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customschemas.google.com/relationships/presentationmetadata" Target="meta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86" name="Google Shape;86;p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87" name="Google Shape;87;p1:notes"/>
          <p:cNvSpPr>
            <a:spLocks noGrp="1" noRot="1" noChangeAspect="1"/>
          </p:cNvSpPr>
          <p:nvPr>
            <p:ph type="sldImg" idx="3"/>
          </p:nvPr>
        </p:nvSpPr>
        <p:spPr>
          <a:xfrm>
            <a:off x="2857500" y="512763"/>
            <a:ext cx="3429000"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8" name="Google Shape;88;p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Opening: Today we explain what business information systems are, compare ERP, CRM and BI/Analytics, assess ethics, and recommend a staged approach for a growing business.</a:t>
            </a:r>
            <a:endParaRPr/>
          </a:p>
          <a:p>
            <a:pPr marL="0" lvl="0" indent="0" algn="l" rtl="0">
              <a:spcBef>
                <a:spcPts val="0"/>
              </a:spcBef>
              <a:spcAft>
                <a:spcPts val="0"/>
              </a:spcAft>
              <a:buNone/>
            </a:pPr>
            <a:r>
              <a:rPr lang="en-US"/>
              <a:t>1</a:t>
            </a:r>
            <a:endParaRPr/>
          </a:p>
        </p:txBody>
      </p:sp>
      <p:sp>
        <p:nvSpPr>
          <p:cNvPr id="89" name="Google Shape;89;p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90" name="Google Shape;90;p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p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15" name="Google Shape;115;p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16" name="Google Shape;116;p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Introduce the roadmap: the role of information systems, system types, comparison, ethics and case studies leading to a recommendation.</a:t>
            </a:r>
            <a:endParaRPr/>
          </a:p>
          <a:p>
            <a:pPr marL="0" lvl="0" indent="0" algn="l" rtl="0">
              <a:spcBef>
                <a:spcPts val="0"/>
              </a:spcBef>
              <a:spcAft>
                <a:spcPts val="0"/>
              </a:spcAft>
              <a:buNone/>
            </a:pPr>
            <a:endParaRPr/>
          </a:p>
        </p:txBody>
      </p:sp>
      <p:sp>
        <p:nvSpPr>
          <p:cNvPr id="118" name="Google Shape;118;p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19" name="Google Shape;119;p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3: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171" name="Google Shape;171;p3: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172" name="Google Shape;172;p3: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3" name="Google Shape;173;p3: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An information system combines people, processes, data and technology. Inputs are raw data. Processing validates, stores and analyses that data. Outputs inform staff and managers. Source: Bocij, Greasley and Hickie (2019), Business Information Systems, 6th edn.</a:t>
            </a:r>
            <a:endParaRPr/>
          </a:p>
          <a:p>
            <a:pPr marL="0" lvl="0" indent="0" algn="l" rtl="0">
              <a:spcBef>
                <a:spcPts val="0"/>
              </a:spcBef>
              <a:spcAft>
                <a:spcPts val="0"/>
              </a:spcAft>
              <a:buNone/>
            </a:pPr>
            <a:endParaRPr/>
          </a:p>
        </p:txBody>
      </p:sp>
      <p:sp>
        <p:nvSpPr>
          <p:cNvPr id="174" name="Google Shape;174;p3: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175" name="Google Shape;175;p3: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4: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224" name="Google Shape;224;p4: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225" name="Google Shape;225;p4: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4: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TPS records transactions, MIS produces routine reports, and DSS supports decisions. BI provides reporting and analytical insight, so DSS and BI overlap but are not identical. ERP, CRM and SCM may include these capabilities. Source: Laudon and Laudon (2022), Management Information Systems, 17th edn.</a:t>
            </a:r>
            <a:endParaRPr/>
          </a:p>
          <a:p>
            <a:pPr marL="0" lvl="0" indent="0" algn="l" rtl="0">
              <a:spcBef>
                <a:spcPts val="0"/>
              </a:spcBef>
              <a:spcAft>
                <a:spcPts val="0"/>
              </a:spcAft>
              <a:buNone/>
            </a:pPr>
            <a:endParaRPr/>
          </a:p>
        </p:txBody>
      </p:sp>
      <p:sp>
        <p:nvSpPr>
          <p:cNvPr id="227" name="Google Shape;227;p4: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228" name="Google Shape;228;p4: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
        <p:cNvGrpSpPr/>
        <p:nvPr/>
      </p:nvGrpSpPr>
      <p:grpSpPr>
        <a:xfrm>
          <a:off x="0" y="0"/>
          <a:ext cx="0" cy="0"/>
          <a:chOff x="0" y="0"/>
          <a:chExt cx="0" cy="0"/>
        </a:xfrm>
      </p:grpSpPr>
      <p:sp>
        <p:nvSpPr>
          <p:cNvPr id="301" name="Google Shape;301;p5: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02" name="Google Shape;302;p5: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03" name="Google Shape;303;p5: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04" name="Google Shape;304;p5: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ERP benefits depend on process standardisation, staff adoption and reliable migration. Benefits are potential outcomes, not guarantees. Source: Davenport (1998), Putting the enterprise into the enterprise system, Harvard Business Review, 76(4), pp. 121–131.</a:t>
            </a:r>
            <a:endParaRPr/>
          </a:p>
          <a:p>
            <a:pPr marL="0" lvl="0" indent="0" algn="l" rtl="0">
              <a:spcBef>
                <a:spcPts val="0"/>
              </a:spcBef>
              <a:spcAft>
                <a:spcPts val="0"/>
              </a:spcAft>
              <a:buNone/>
            </a:pPr>
            <a:endParaRPr/>
          </a:p>
        </p:txBody>
      </p:sp>
      <p:sp>
        <p:nvSpPr>
          <p:cNvPr id="305" name="Google Shape;305;p5: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06" name="Google Shape;306;p5: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p6: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371" name="Google Shape;371;p6: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372" name="Google Shape;372;p6: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3" name="Google Shape;373;p6: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CRM supports customer retention and customer lifetime value, rather than the lifetime value of data. Consent is one possible lawful basis and is not required for every type of processing. Source: Payne and Frow (2005), Journal of Marketing, 69(4), pp. 167–176. Starbucks example and source are on slide 9.</a:t>
            </a:r>
            <a:endParaRPr/>
          </a:p>
          <a:p>
            <a:pPr marL="0" lvl="0" indent="0" algn="l" rtl="0">
              <a:spcBef>
                <a:spcPts val="0"/>
              </a:spcBef>
              <a:spcAft>
                <a:spcPts val="0"/>
              </a:spcAft>
              <a:buNone/>
            </a:pPr>
            <a:endParaRPr/>
          </a:p>
        </p:txBody>
      </p:sp>
      <p:sp>
        <p:nvSpPr>
          <p:cNvPr id="374" name="Google Shape;374;p6: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375" name="Google Shape;375;p6: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38"/>
        <p:cNvGrpSpPr/>
        <p:nvPr/>
      </p:nvGrpSpPr>
      <p:grpSpPr>
        <a:xfrm>
          <a:off x="0" y="0"/>
          <a:ext cx="0" cy="0"/>
          <a:chOff x="0" y="0"/>
          <a:chExt cx="0" cy="0"/>
        </a:xfrm>
      </p:grpSpPr>
      <p:sp>
        <p:nvSpPr>
          <p:cNvPr id="439" name="Google Shape;439;p7: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440" name="Google Shape;440;p7: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441" name="Google Shape;441;p7: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42" name="Google Shape;442;p7: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BI supports managerial judgement. Correlation alone does not establish causation. The rising bars are a conceptual illustration of stages, not measured results. Source: Davenport and Harris (2017), Competing on Analytics, updated edn.</a:t>
            </a:r>
            <a:endParaRPr/>
          </a:p>
          <a:p>
            <a:pPr marL="0" lvl="0" indent="0" algn="l" rtl="0">
              <a:spcBef>
                <a:spcPts val="0"/>
              </a:spcBef>
              <a:spcAft>
                <a:spcPts val="0"/>
              </a:spcAft>
              <a:buNone/>
            </a:pPr>
            <a:endParaRPr/>
          </a:p>
        </p:txBody>
      </p:sp>
      <p:sp>
        <p:nvSpPr>
          <p:cNvPr id="443" name="Google Shape;443;p7: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444" name="Google Shape;444;p7: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
        <p:cNvGrpSpPr/>
        <p:nvPr/>
      </p:nvGrpSpPr>
      <p:grpSpPr>
        <a:xfrm>
          <a:off x="0" y="0"/>
          <a:ext cx="0" cy="0"/>
          <a:chOff x="0" y="0"/>
          <a:chExt cx="0" cy="0"/>
        </a:xfrm>
      </p:grpSpPr>
      <p:sp>
        <p:nvSpPr>
          <p:cNvPr id="495" name="Google Shape;495;p8: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496" name="Google Shape;496;p8: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497" name="Google Shape;497;p8: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98" name="Google Shape;498;p8: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Compare each system using the same criteria. ERP integrates internal operations, CRM manages customer relationships, and BI analyses data. These capabilities can overlap and work together. Sources: Davenport (1998), Payne and Frow (2005), Davenport and Harris (2017).</a:t>
            </a:r>
            <a:endParaRPr/>
          </a:p>
          <a:p>
            <a:pPr marL="0" lvl="0" indent="0" algn="l" rtl="0">
              <a:spcBef>
                <a:spcPts val="0"/>
              </a:spcBef>
              <a:spcAft>
                <a:spcPts val="0"/>
              </a:spcAft>
              <a:buNone/>
            </a:pPr>
            <a:endParaRPr/>
          </a:p>
        </p:txBody>
      </p:sp>
      <p:sp>
        <p:nvSpPr>
          <p:cNvPr id="499" name="Google Shape;499;p8: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500" name="Google Shape;500;p8: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3"/>
        <p:cNvGrpSpPr/>
        <p:nvPr/>
      </p:nvGrpSpPr>
      <p:grpSpPr>
        <a:xfrm>
          <a:off x="0" y="0"/>
          <a:ext cx="0" cy="0"/>
          <a:chOff x="0" y="0"/>
          <a:chExt cx="0" cy="0"/>
        </a:xfrm>
      </p:grpSpPr>
      <p:sp>
        <p:nvSpPr>
          <p:cNvPr id="604" name="Google Shape;604;p9: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605" name="Google Shape;605;p9: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606" name="Google Shape;606;p9: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07" name="Google Shape;607;p9: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Walmart reports AI use for delivery route planning and inventory pickups. Starbucks describes personalised Rewards benefits. The benefits and lessons shown are qualitative, with no invented performance figures.</a:t>
            </a:r>
            <a:endParaRPr/>
          </a:p>
          <a:p>
            <a:pPr marL="0" lvl="0" indent="0" algn="l" rtl="0">
              <a:spcBef>
                <a:spcPts val="0"/>
              </a:spcBef>
              <a:spcAft>
                <a:spcPts val="0"/>
              </a:spcAft>
              <a:buNone/>
            </a:pPr>
            <a:r>
              <a:rPr lang="en-US"/>
              <a:t>Walmart (2024): https://corporate.walmart.com/news/2024/03/14/walmart-commerce-technologies-launches-ai-powered-logistics-product</a:t>
            </a:r>
            <a:endParaRPr/>
          </a:p>
          <a:p>
            <a:pPr marL="0" lvl="0" indent="0" algn="l" rtl="0">
              <a:spcBef>
                <a:spcPts val="0"/>
              </a:spcBef>
              <a:spcAft>
                <a:spcPts val="0"/>
              </a:spcAft>
              <a:buNone/>
            </a:pPr>
            <a:r>
              <a:rPr lang="en-US"/>
              <a:t>Starbucks (2026): https://about.starbucks.com/press/2026/reimagined-starbucks-rewards-loyalty-program-launches-with-new-member-benefits/</a:t>
            </a:r>
            <a:endParaRPr/>
          </a:p>
          <a:p>
            <a:pPr marL="0" lvl="0" indent="0" algn="l" rtl="0">
              <a:spcBef>
                <a:spcPts val="0"/>
              </a:spcBef>
              <a:spcAft>
                <a:spcPts val="0"/>
              </a:spcAft>
              <a:buNone/>
            </a:pPr>
            <a:r>
              <a:rPr lang="en-US"/>
              <a:t>Amazon France Logistique: the Conseil d’État decision of 23 December 2025 overturned certain lawful-basis findings concerning scanner indicators, upheld data minimisation findings and reduced the fine from EUR 32 million to EUR 15 million. This is a French case, not evidence of a matching Italian finding. Source: https://www.conseil-etat.fr/fr/arianeweb/CE/decision/2025-12-23/492830</a:t>
            </a:r>
            <a:endParaRPr/>
          </a:p>
          <a:p>
            <a:pPr marL="0" lvl="0" indent="0" algn="l" rtl="0">
              <a:spcBef>
                <a:spcPts val="0"/>
              </a:spcBef>
              <a:spcAft>
                <a:spcPts val="0"/>
              </a:spcAft>
              <a:buNone/>
            </a:pPr>
            <a:r>
              <a:rPr lang="en-US"/>
              <a:t>All web sources accessed 9 October 2026.</a:t>
            </a:r>
            <a:endParaRPr/>
          </a:p>
        </p:txBody>
      </p:sp>
      <p:sp>
        <p:nvSpPr>
          <p:cNvPr id="608" name="Google Shape;608;p9: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609" name="Google Shape;609;p9: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p10: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663" name="Google Shape;663;p10: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664" name="Google Shape;664;p10: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10: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Choose controls in proportion to the risks and document responsibilities. A data protection impact assessment (DPIA) is required where processing is likely to pose a high risk. Inform workers about the purpose and scope of monitoring and consider less intrusive methods. MFA means multi-factor authentication.</a:t>
            </a:r>
            <a:endParaRPr/>
          </a:p>
          <a:p>
            <a:pPr marL="0" lvl="0" indent="0" algn="l" rtl="0">
              <a:spcBef>
                <a:spcPts val="0"/>
              </a:spcBef>
              <a:spcAft>
                <a:spcPts val="0"/>
              </a:spcAft>
              <a:buNone/>
            </a:pPr>
            <a:r>
              <a:rPr lang="en-US"/>
              <a:t>ICO monitoring guidance: https://ico.org.uk/for-organisations/uk-gdpr-guidance-and-resources/employment/monitoring-workers/data-protection-and-monitoring-workers</a:t>
            </a:r>
            <a:endParaRPr/>
          </a:p>
          <a:p>
            <a:pPr marL="0" lvl="0" indent="0" algn="l" rtl="0">
              <a:spcBef>
                <a:spcPts val="0"/>
              </a:spcBef>
              <a:spcAft>
                <a:spcPts val="0"/>
              </a:spcAft>
              <a:buNone/>
            </a:pPr>
            <a:r>
              <a:rPr lang="en-US"/>
              <a:t>ICO AI fairness guidance: https://ico.org.uk/for-organisations/uk-gdpr-guidance-and-resources/artificial-intelligence/guidance-on-ai-and-data-protection/how-do-we-ensure-fairness-in-ai/</a:t>
            </a:r>
            <a:endParaRPr/>
          </a:p>
          <a:p>
            <a:pPr marL="0" lvl="0" indent="0" algn="l" rtl="0">
              <a:spcBef>
                <a:spcPts val="0"/>
              </a:spcBef>
              <a:spcAft>
                <a:spcPts val="0"/>
              </a:spcAft>
              <a:buNone/>
            </a:pPr>
            <a:r>
              <a:rPr lang="en-US"/>
              <a:t>Accessed 9 October 2026. The ICO flags its AI guidance as under review following the Data (Use and Access) Act. The slide presents governance recommendations, not a complete statement of legal obligations.</a:t>
            </a:r>
            <a:endParaRPr/>
          </a:p>
        </p:txBody>
      </p:sp>
      <p:sp>
        <p:nvSpPr>
          <p:cNvPr id="666" name="Google Shape;666;p10: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667" name="Google Shape;667;p10: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2"/>
        <p:cNvGrpSpPr/>
        <p:nvPr/>
      </p:nvGrpSpPr>
      <p:grpSpPr>
        <a:xfrm>
          <a:off x="0" y="0"/>
          <a:ext cx="0" cy="0"/>
          <a:chOff x="0" y="0"/>
          <a:chExt cx="0" cy="0"/>
        </a:xfrm>
      </p:grpSpPr>
      <p:sp>
        <p:nvSpPr>
          <p:cNvPr id="703" name="Google Shape;703;p11: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704" name="Google Shape;704;p11: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705" name="Google Shape;705;p11: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06" name="Google Shape;706;p11: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The phased sequence is a proposal for the growing business, subject to its needs, budget and existing systems. If finance or stock control is the main bottleneck, prioritise those ERP capabilities earlier. Assign process and data owners, assess total costs and integration, then pilot before rollout. Set baselines for data accuracy, response time, stock errors, staff adoption and cost. Proceed only when the pilot meets agreed success criteria. Sources: Davenport (1998), Davis (1989), DeLone and McLean (2003).</a:t>
            </a:r>
            <a:endParaRPr/>
          </a:p>
          <a:p>
            <a:pPr marL="0" lvl="0" indent="0" algn="l" rtl="0">
              <a:spcBef>
                <a:spcPts val="0"/>
              </a:spcBef>
              <a:spcAft>
                <a:spcPts val="0"/>
              </a:spcAft>
              <a:buNone/>
            </a:pPr>
            <a:endParaRPr/>
          </a:p>
        </p:txBody>
      </p:sp>
      <p:sp>
        <p:nvSpPr>
          <p:cNvPr id="707" name="Google Shape;707;p11: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708" name="Google Shape;708;p11: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0"/>
        <p:cNvGrpSpPr/>
        <p:nvPr/>
      </p:nvGrpSpPr>
      <p:grpSpPr>
        <a:xfrm>
          <a:off x="0" y="0"/>
          <a:ext cx="0" cy="0"/>
          <a:chOff x="0" y="0"/>
          <a:chExt cx="0" cy="0"/>
        </a:xfrm>
      </p:grpSpPr>
      <p:sp>
        <p:nvSpPr>
          <p:cNvPr id="751" name="Google Shape;751;p12:notes"/>
          <p:cNvSpPr txBox="1">
            <a:spLocks noGrp="1"/>
          </p:cNvSpPr>
          <p:nvPr>
            <p:ph type="hdr" idx="2"/>
          </p:nvPr>
        </p:nvSpPr>
        <p:spPr>
          <a:xfrm>
            <a:off x="0" y="0"/>
            <a:ext cx="3962400" cy="3429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200"/>
          </a:p>
        </p:txBody>
      </p:sp>
      <p:sp>
        <p:nvSpPr>
          <p:cNvPr id="752" name="Google Shape;752;p12:notes"/>
          <p:cNvSpPr txBox="1">
            <a:spLocks noGrp="1"/>
          </p:cNvSpPr>
          <p:nvPr>
            <p:ph type="dt" idx="10"/>
          </p:nvPr>
        </p:nvSpPr>
        <p:spPr>
          <a:xfrm>
            <a:off x="5180013" y="0"/>
            <a:ext cx="3962400" cy="342900"/>
          </a:xfrm>
          <a:prstGeom prst="rect">
            <a:avLst/>
          </a:prstGeom>
          <a:noFill/>
          <a:ln>
            <a:noFill/>
          </a:ln>
        </p:spPr>
        <p:txBody>
          <a:bodyPr spcFirstLastPara="1" wrap="square" lIns="91425" tIns="45700" rIns="91425" bIns="45700" anchor="t"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1.7.2013</a:t>
            </a:r>
            <a:endParaRPr/>
          </a:p>
        </p:txBody>
      </p:sp>
      <p:sp>
        <p:nvSpPr>
          <p:cNvPr id="753" name="Google Shape;753;p12:notes"/>
          <p:cNvSpPr>
            <a:spLocks noGrp="1" noRot="1" noChangeAspect="1"/>
          </p:cNvSpPr>
          <p:nvPr>
            <p:ph type="sldImg" idx="3"/>
          </p:nvPr>
        </p:nvSpPr>
        <p:spPr>
          <a:xfrm>
            <a:off x="2290763" y="512763"/>
            <a:ext cx="4562475" cy="256698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54" name="Google Shape;754;p12:notes"/>
          <p:cNvSpPr txBox="1">
            <a:spLocks noGrp="1"/>
          </p:cNvSpPr>
          <p:nvPr>
            <p:ph type="body" idx="1"/>
          </p:nvPr>
        </p:nvSpPr>
        <p:spPr>
          <a:xfrm>
            <a:off x="914400" y="3251200"/>
            <a:ext cx="7315200" cy="3081338"/>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a:t>Web references and full links:</a:t>
            </a:r>
            <a:endParaRPr/>
          </a:p>
          <a:p>
            <a:pPr marL="0" lvl="0" indent="0" algn="l" rtl="0">
              <a:spcBef>
                <a:spcPts val="0"/>
              </a:spcBef>
              <a:spcAft>
                <a:spcPts val="0"/>
              </a:spcAft>
              <a:buNone/>
            </a:pPr>
            <a:r>
              <a:rPr lang="en-US"/>
              <a:t>Conseil d’État (2025), decision 492830: https://www.conseil-etat.fr/fr/arianeweb/CE/decision/2025-12-23/492830</a:t>
            </a:r>
            <a:endParaRPr/>
          </a:p>
          <a:p>
            <a:pPr marL="0" lvl="0" indent="0" algn="l" rtl="0">
              <a:spcBef>
                <a:spcPts val="0"/>
              </a:spcBef>
              <a:spcAft>
                <a:spcPts val="0"/>
              </a:spcAft>
              <a:buNone/>
            </a:pPr>
            <a:r>
              <a:rPr lang="en-US"/>
              <a:t>ICO (2023), Data protection and monitoring workers: https://ico.org.uk/for-organisations/uk-gdpr-guidance-and-resources/employment/monitoring-workers/data-protection-and-monitoring-workers</a:t>
            </a:r>
            <a:endParaRPr/>
          </a:p>
          <a:p>
            <a:pPr marL="0" lvl="0" indent="0" algn="l" rtl="0">
              <a:spcBef>
                <a:spcPts val="0"/>
              </a:spcBef>
              <a:spcAft>
                <a:spcPts val="0"/>
              </a:spcAft>
              <a:buNone/>
            </a:pPr>
            <a:r>
              <a:rPr lang="en-US"/>
              <a:t>Walmart (2024), 14 March: https://corporate.walmart.com/news/2024/03/14/walmart-commerce-technologies-launches-ai-powered-logistics-product</a:t>
            </a:r>
            <a:endParaRPr/>
          </a:p>
          <a:p>
            <a:pPr marL="0" lvl="0" indent="0" algn="l" rtl="0">
              <a:spcBef>
                <a:spcPts val="0"/>
              </a:spcBef>
              <a:spcAft>
                <a:spcPts val="0"/>
              </a:spcAft>
              <a:buNone/>
            </a:pPr>
            <a:r>
              <a:rPr lang="en-US"/>
              <a:t>Starbucks (2026), 10 March: https://about.starbucks.com/press/2026/reimagined-starbucks-rewards-loyalty-program-launches-with-new-member-benefits/</a:t>
            </a:r>
            <a:endParaRPr/>
          </a:p>
          <a:p>
            <a:pPr marL="0" lvl="0" indent="0" algn="l" rtl="0">
              <a:spcBef>
                <a:spcPts val="0"/>
              </a:spcBef>
              <a:spcAft>
                <a:spcPts val="0"/>
              </a:spcAft>
              <a:buNone/>
            </a:pPr>
            <a:r>
              <a:rPr lang="en-US"/>
              <a:t>Additional ethics source: ICO, How do we ensure fairness in AI? https://ico.org.uk/for-organisations/uk-gdpr-guidance-and-resources/artificial-intelligence/guidance-on-ai-and-data-protection/how-do-we-ensure-fairness-in-ai/</a:t>
            </a:r>
            <a:endParaRPr/>
          </a:p>
          <a:p>
            <a:pPr marL="0" lvl="0" indent="0" algn="l" rtl="0">
              <a:spcBef>
                <a:spcPts val="0"/>
              </a:spcBef>
              <a:spcAft>
                <a:spcPts val="0"/>
              </a:spcAft>
              <a:buNone/>
            </a:pPr>
            <a:r>
              <a:rPr lang="en-US"/>
              <a:t>Accessed 9 October 2026. Academic references retain the original editions and use consistent page-range spacing.</a:t>
            </a:r>
            <a:endParaRPr/>
          </a:p>
        </p:txBody>
      </p:sp>
      <p:sp>
        <p:nvSpPr>
          <p:cNvPr id="755" name="Google Shape;755;p12:notes"/>
          <p:cNvSpPr txBox="1">
            <a:spLocks noGrp="1"/>
          </p:cNvSpPr>
          <p:nvPr>
            <p:ph type="ftr" idx="11"/>
          </p:nvPr>
        </p:nvSpPr>
        <p:spPr>
          <a:xfrm>
            <a:off x="0" y="6502400"/>
            <a:ext cx="3962400" cy="341313"/>
          </a:xfrm>
          <a:prstGeom prst="rect">
            <a:avLst/>
          </a:prstGeom>
          <a:noFill/>
          <a:ln>
            <a:noFill/>
          </a:ln>
        </p:spPr>
        <p:txBody>
          <a:bodyPr spcFirstLastPara="1" wrap="square" lIns="91425" tIns="45700" rIns="91425" bIns="45700" anchor="b" anchorCtr="0">
            <a:noAutofit/>
          </a:bodyPr>
          <a:lstStyle/>
          <a:p>
            <a:pPr marL="0" lvl="0" indent="0" algn="l" rtl="0">
              <a:spcBef>
                <a:spcPts val="0"/>
              </a:spcBef>
              <a:spcAft>
                <a:spcPts val="0"/>
              </a:spcAft>
              <a:buNone/>
            </a:pPr>
            <a:endParaRPr sz="1200"/>
          </a:p>
        </p:txBody>
      </p:sp>
      <p:sp>
        <p:nvSpPr>
          <p:cNvPr id="756" name="Google Shape;756;p12:notes"/>
          <p:cNvSpPr txBox="1">
            <a:spLocks noGrp="1"/>
          </p:cNvSpPr>
          <p:nvPr>
            <p:ph type="sldNum" idx="12"/>
          </p:nvPr>
        </p:nvSpPr>
        <p:spPr>
          <a:xfrm>
            <a:off x="5180013" y="6502400"/>
            <a:ext cx="3962400" cy="341313"/>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r>
              <a:rPr lang="en-US" sz="1200" b="0" i="0" u="none" strike="noStrike" cap="none">
                <a:solidFill>
                  <a:schemeClr val="dk1"/>
                </a:solidFill>
                <a:latin typeface="Calibri"/>
                <a:ea typeface="Calibri"/>
                <a:cs typeface="Calibri"/>
                <a:sym typeface="Calibri"/>
              </a:rPr>
              <a:t>‹#›</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5"/>
        <p:cNvGrpSpPr/>
        <p:nvPr/>
      </p:nvGrpSpPr>
      <p:grpSpPr>
        <a:xfrm>
          <a:off x="0" y="0"/>
          <a:ext cx="0" cy="0"/>
          <a:chOff x="0" y="0"/>
          <a:chExt cx="0" cy="0"/>
        </a:xfrm>
      </p:grpSpPr>
      <p:sp>
        <p:nvSpPr>
          <p:cNvPr id="16" name="Google Shape;16;p1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9"/>
        <p:cNvGrpSpPr/>
        <p:nvPr/>
      </p:nvGrpSpPr>
      <p:grpSpPr>
        <a:xfrm>
          <a:off x="0" y="0"/>
          <a:ext cx="0" cy="0"/>
          <a:chOff x="0" y="0"/>
          <a:chExt cx="0" cy="0"/>
        </a:xfrm>
      </p:grpSpPr>
      <p:sp>
        <p:nvSpPr>
          <p:cNvPr id="20" name="Google Shape;20;p15"/>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1" name="Google Shape;21;p15"/>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22" name="Google Shape;22;p1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6"/>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8" name="Google Shape;28;p1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1"/>
        <p:cNvGrpSpPr/>
        <p:nvPr/>
      </p:nvGrpSpPr>
      <p:grpSpPr>
        <a:xfrm>
          <a:off x="0" y="0"/>
          <a:ext cx="0" cy="0"/>
          <a:chOff x="0" y="0"/>
          <a:chExt cx="0" cy="0"/>
        </a:xfrm>
      </p:grpSpPr>
      <p:sp>
        <p:nvSpPr>
          <p:cNvPr id="32" name="Google Shape;32;p17"/>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3" name="Google Shape;33;p17"/>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4" name="Google Shape;34;p1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7"/>
        <p:cNvGrpSpPr/>
        <p:nvPr/>
      </p:nvGrpSpPr>
      <p:grpSpPr>
        <a:xfrm>
          <a:off x="0" y="0"/>
          <a:ext cx="0" cy="0"/>
          <a:chOff x="0" y="0"/>
          <a:chExt cx="0" cy="0"/>
        </a:xfrm>
      </p:grpSpPr>
      <p:sp>
        <p:nvSpPr>
          <p:cNvPr id="38" name="Google Shape;38;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18"/>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0" name="Google Shape;40;p18"/>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41" name="Google Shape;41;p1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1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4"/>
        <p:cNvGrpSpPr/>
        <p:nvPr/>
      </p:nvGrpSpPr>
      <p:grpSpPr>
        <a:xfrm>
          <a:off x="0" y="0"/>
          <a:ext cx="0" cy="0"/>
          <a:chOff x="0" y="0"/>
          <a:chExt cx="0" cy="0"/>
        </a:xfrm>
      </p:grpSpPr>
      <p:sp>
        <p:nvSpPr>
          <p:cNvPr id="45" name="Google Shape;45;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 name="Google Shape;46;p19"/>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7" name="Google Shape;47;p19"/>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8" name="Google Shape;48;p19"/>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9" name="Google Shape;49;p19"/>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50" name="Google Shape;50;p1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3"/>
        <p:cNvGrpSpPr/>
        <p:nvPr/>
      </p:nvGrpSpPr>
      <p:grpSpPr>
        <a:xfrm>
          <a:off x="0" y="0"/>
          <a:ext cx="0" cy="0"/>
          <a:chOff x="0" y="0"/>
          <a:chExt cx="0" cy="0"/>
        </a:xfrm>
      </p:grpSpPr>
      <p:sp>
        <p:nvSpPr>
          <p:cNvPr id="54" name="Google Shape;54;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1"/>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61" name="Google Shape;61;p21"/>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2"/>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2"/>
          <p:cNvSpPr>
            <a:spLocks noGrp="1"/>
          </p:cNvSpPr>
          <p:nvPr>
            <p:ph type="pic" idx="2"/>
          </p:nvPr>
        </p:nvSpPr>
        <p:spPr>
          <a:xfrm>
            <a:off x="1792288" y="612775"/>
            <a:ext cx="5486400" cy="4114800"/>
          </a:xfrm>
          <a:prstGeom prst="rect">
            <a:avLst/>
          </a:prstGeom>
          <a:noFill/>
          <a:ln>
            <a:noFill/>
          </a:ln>
        </p:spPr>
      </p:sp>
      <p:sp>
        <p:nvSpPr>
          <p:cNvPr id="68" name="Google Shape;68;p22"/>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9" name="Google Shape;69;p2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3"/>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5" name="Google Shape;75;p2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4"/>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4"/>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81" name="Google Shape;81;p2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Calibri"/>
                <a:ea typeface="Calibri"/>
                <a:cs typeface="Calibri"/>
                <a:sym typeface="Calibri"/>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9pPr>
          </a:lstStyle>
          <a:p>
            <a:endParaRPr/>
          </a:p>
        </p:txBody>
      </p:sp>
      <p:sp>
        <p:nvSpPr>
          <p:cNvPr id="12" name="Google Shape;12;p1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72B4D"/>
        </a:solidFill>
        <a:effectLst/>
      </p:bgPr>
    </p:bg>
    <p:spTree>
      <p:nvGrpSpPr>
        <p:cNvPr id="1" name="Shape 91"/>
        <p:cNvGrpSpPr/>
        <p:nvPr/>
      </p:nvGrpSpPr>
      <p:grpSpPr>
        <a:xfrm>
          <a:off x="0" y="0"/>
          <a:ext cx="0" cy="0"/>
          <a:chOff x="0" y="0"/>
          <a:chExt cx="0" cy="0"/>
        </a:xfrm>
      </p:grpSpPr>
      <p:grpSp>
        <p:nvGrpSpPr>
          <p:cNvPr id="92" name="Google Shape;92;p1"/>
          <p:cNvGrpSpPr/>
          <p:nvPr/>
        </p:nvGrpSpPr>
        <p:grpSpPr>
          <a:xfrm>
            <a:off x="1097280" y="2118836"/>
            <a:ext cx="9189720" cy="2133124"/>
            <a:chOff x="0" y="-9525"/>
            <a:chExt cx="12252960" cy="2844165"/>
          </a:xfrm>
        </p:grpSpPr>
        <p:sp>
          <p:nvSpPr>
            <p:cNvPr id="93" name="Google Shape;93;p1"/>
            <p:cNvSpPr/>
            <p:nvPr/>
          </p:nvSpPr>
          <p:spPr>
            <a:xfrm>
              <a:off x="0" y="0"/>
              <a:ext cx="12252960" cy="2834640"/>
            </a:xfrm>
            <a:custGeom>
              <a:avLst/>
              <a:gdLst/>
              <a:ahLst/>
              <a:cxnLst/>
              <a:rect l="l" t="t" r="r" b="b"/>
              <a:pathLst>
                <a:path w="12252960" h="2834640" extrusionOk="0">
                  <a:moveTo>
                    <a:pt x="0" y="0"/>
                  </a:moveTo>
                  <a:lnTo>
                    <a:pt x="12252960" y="0"/>
                  </a:lnTo>
                  <a:lnTo>
                    <a:pt x="12252960" y="2834640"/>
                  </a:lnTo>
                  <a:lnTo>
                    <a:pt x="0" y="2834640"/>
                  </a:lnTo>
                  <a:close/>
                </a:path>
              </a:pathLst>
            </a:custGeom>
            <a:blipFill rotWithShape="1">
              <a:blip r:embed="rId3">
                <a:alphaModFix amt="0"/>
              </a:blip>
              <a:stretch>
                <a:fillRect t="-34226" b="-34226"/>
              </a:stretch>
            </a:blipFill>
            <a:ln>
              <a:noFill/>
            </a:ln>
          </p:spPr>
          <p:txBody>
            <a:bodyPr/>
            <a:lstStyle/>
            <a:p>
              <a:endParaRPr lang="en-GB"/>
            </a:p>
          </p:txBody>
        </p:sp>
        <p:sp>
          <p:nvSpPr>
            <p:cNvPr id="94" name="Google Shape;94;p1"/>
            <p:cNvSpPr txBox="1"/>
            <p:nvPr/>
          </p:nvSpPr>
          <p:spPr>
            <a:xfrm>
              <a:off x="0" y="-9525"/>
              <a:ext cx="12252960" cy="284416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6600" b="1" i="0" u="none" strike="noStrike" cap="none">
                  <a:solidFill>
                    <a:srgbClr val="FFFFFF"/>
                  </a:solidFill>
                  <a:latin typeface="Arial"/>
                  <a:ea typeface="Arial"/>
                  <a:cs typeface="Arial"/>
                  <a:sym typeface="Arial"/>
                </a:rPr>
                <a:t>Modernising Business</a:t>
              </a:r>
              <a:endParaRPr/>
            </a:p>
            <a:p>
              <a:pPr marL="0" marR="0" lvl="0" indent="0" algn="l" rtl="0">
                <a:lnSpc>
                  <a:spcPct val="120000"/>
                </a:lnSpc>
                <a:spcBef>
                  <a:spcPts val="0"/>
                </a:spcBef>
                <a:spcAft>
                  <a:spcPts val="0"/>
                </a:spcAft>
                <a:buNone/>
              </a:pPr>
              <a:r>
                <a:rPr lang="en-US" sz="6600" b="1" i="0" u="none" strike="noStrike" cap="none">
                  <a:solidFill>
                    <a:srgbClr val="FFFFFF"/>
                  </a:solidFill>
                  <a:latin typeface="Arial"/>
                  <a:ea typeface="Arial"/>
                  <a:cs typeface="Arial"/>
                  <a:sym typeface="Arial"/>
                </a:rPr>
                <a:t>Information Systems</a:t>
              </a:r>
              <a:endParaRPr/>
            </a:p>
          </p:txBody>
        </p:sp>
      </p:grpSp>
      <p:grpSp>
        <p:nvGrpSpPr>
          <p:cNvPr id="95" name="Google Shape;95;p1"/>
          <p:cNvGrpSpPr/>
          <p:nvPr/>
        </p:nvGrpSpPr>
        <p:grpSpPr>
          <a:xfrm>
            <a:off x="1348083" y="4920129"/>
            <a:ext cx="9189720" cy="438912"/>
            <a:chOff x="0" y="0"/>
            <a:chExt cx="12252960" cy="585216"/>
          </a:xfrm>
        </p:grpSpPr>
        <p:sp>
          <p:nvSpPr>
            <p:cNvPr id="96" name="Google Shape;96;p1"/>
            <p:cNvSpPr/>
            <p:nvPr/>
          </p:nvSpPr>
          <p:spPr>
            <a:xfrm>
              <a:off x="0" y="0"/>
              <a:ext cx="12252960" cy="585216"/>
            </a:xfrm>
            <a:custGeom>
              <a:avLst/>
              <a:gdLst/>
              <a:ahLst/>
              <a:cxnLst/>
              <a:rect l="l" t="t" r="r" b="b"/>
              <a:pathLst>
                <a:path w="12252960" h="585216" extrusionOk="0">
                  <a:moveTo>
                    <a:pt x="0" y="0"/>
                  </a:moveTo>
                  <a:lnTo>
                    <a:pt x="12252960" y="0"/>
                  </a:lnTo>
                  <a:lnTo>
                    <a:pt x="12252960" y="585216"/>
                  </a:lnTo>
                  <a:lnTo>
                    <a:pt x="0" y="585216"/>
                  </a:lnTo>
                  <a:close/>
                </a:path>
              </a:pathLst>
            </a:custGeom>
            <a:blipFill rotWithShape="1">
              <a:blip r:embed="rId3">
                <a:alphaModFix amt="0"/>
              </a:blip>
              <a:stretch>
                <a:fillRect t="-357963" b="-357963"/>
              </a:stretch>
            </a:blipFill>
            <a:ln>
              <a:noFill/>
            </a:ln>
          </p:spPr>
          <p:txBody>
            <a:bodyPr/>
            <a:lstStyle/>
            <a:p>
              <a:endParaRPr lang="en-GB"/>
            </a:p>
          </p:txBody>
        </p:sp>
        <p:sp>
          <p:nvSpPr>
            <p:cNvPr id="97" name="Google Shape;97;p1"/>
            <p:cNvSpPr txBox="1"/>
            <p:nvPr/>
          </p:nvSpPr>
          <p:spPr>
            <a:xfrm>
              <a:off x="0" y="0"/>
              <a:ext cx="12252960" cy="58521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0" i="0" u="none" strike="noStrike" cap="none">
                  <a:solidFill>
                    <a:srgbClr val="D7E5FF"/>
                  </a:solidFill>
                  <a:latin typeface="Arial"/>
                  <a:ea typeface="Arial"/>
                  <a:cs typeface="Arial"/>
                  <a:sym typeface="Arial"/>
                </a:rPr>
                <a:t>Efficiency • Better decisions • Stronger customer experience</a:t>
              </a:r>
              <a:endParaRPr/>
            </a:p>
          </p:txBody>
        </p:sp>
      </p:grpSp>
      <p:sp>
        <p:nvSpPr>
          <p:cNvPr id="98" name="Google Shape;98;p1"/>
          <p:cNvSpPr/>
          <p:nvPr/>
        </p:nvSpPr>
        <p:spPr>
          <a:xfrm>
            <a:off x="12334875" y="184213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sp>
        <p:nvSpPr>
          <p:cNvPr id="99" name="Google Shape;99;p1"/>
          <p:cNvSpPr/>
          <p:nvPr/>
        </p:nvSpPr>
        <p:spPr>
          <a:xfrm>
            <a:off x="14117955" y="348805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sp>
        <p:nvSpPr>
          <p:cNvPr id="100" name="Google Shape;100;p1"/>
          <p:cNvSpPr/>
          <p:nvPr/>
        </p:nvSpPr>
        <p:spPr>
          <a:xfrm>
            <a:off x="15901035" y="5133975"/>
            <a:ext cx="1664970" cy="1143762"/>
          </a:xfrm>
          <a:custGeom>
            <a:avLst/>
            <a:gdLst/>
            <a:ahLst/>
            <a:cxnLst/>
            <a:rect l="l" t="t" r="r" b="b"/>
            <a:pathLst>
              <a:path w="2219960" h="1525016" extrusionOk="0">
                <a:moveTo>
                  <a:pt x="0" y="0"/>
                </a:moveTo>
                <a:lnTo>
                  <a:pt x="1457452" y="0"/>
                </a:lnTo>
                <a:lnTo>
                  <a:pt x="2219960" y="762508"/>
                </a:lnTo>
                <a:lnTo>
                  <a:pt x="1457452" y="1525016"/>
                </a:lnTo>
                <a:lnTo>
                  <a:pt x="0" y="1525016"/>
                </a:lnTo>
                <a:lnTo>
                  <a:pt x="762508" y="762508"/>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101" name="Google Shape;101;p1"/>
          <p:cNvGrpSpPr/>
          <p:nvPr/>
        </p:nvGrpSpPr>
        <p:grpSpPr>
          <a:xfrm>
            <a:off x="12577572" y="2235708"/>
            <a:ext cx="795528" cy="164592"/>
            <a:chOff x="0" y="0"/>
            <a:chExt cx="1060704" cy="219456"/>
          </a:xfrm>
        </p:grpSpPr>
        <p:sp>
          <p:nvSpPr>
            <p:cNvPr id="102" name="Google Shape;102;p1"/>
            <p:cNvSpPr/>
            <p:nvPr/>
          </p:nvSpPr>
          <p:spPr>
            <a:xfrm>
              <a:off x="0" y="0"/>
              <a:ext cx="1060704" cy="219456"/>
            </a:xfrm>
            <a:custGeom>
              <a:avLst/>
              <a:gdLst/>
              <a:ahLst/>
              <a:cxnLst/>
              <a:rect l="l" t="t" r="r" b="b"/>
              <a:pathLst>
                <a:path w="1060704" h="219456" extrusionOk="0">
                  <a:moveTo>
                    <a:pt x="0" y="0"/>
                  </a:moveTo>
                  <a:lnTo>
                    <a:pt x="1060704" y="0"/>
                  </a:lnTo>
                  <a:lnTo>
                    <a:pt x="1060704" y="219456"/>
                  </a:lnTo>
                  <a:lnTo>
                    <a:pt x="0" y="219456"/>
                  </a:lnTo>
                  <a:close/>
                </a:path>
              </a:pathLst>
            </a:custGeom>
            <a:blipFill rotWithShape="1">
              <a:blip r:embed="rId3">
                <a:alphaModFix amt="0"/>
              </a:blip>
              <a:stretch>
                <a:fillRect t="-44176" b="-44176"/>
              </a:stretch>
            </a:blipFill>
            <a:ln>
              <a:noFill/>
            </a:ln>
          </p:spPr>
          <p:txBody>
            <a:bodyPr/>
            <a:lstStyle/>
            <a:p>
              <a:endParaRPr lang="en-GB"/>
            </a:p>
          </p:txBody>
        </p:sp>
        <p:sp>
          <p:nvSpPr>
            <p:cNvPr id="103" name="Google Shape;103;p1"/>
            <p:cNvSpPr txBox="1"/>
            <p:nvPr/>
          </p:nvSpPr>
          <p:spPr>
            <a:xfrm>
              <a:off x="0" y="0"/>
              <a:ext cx="1060704"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ERP</a:t>
              </a:r>
              <a:endParaRPr/>
            </a:p>
          </p:txBody>
        </p:sp>
      </p:grpSp>
      <p:grpSp>
        <p:nvGrpSpPr>
          <p:cNvPr id="104" name="Google Shape;104;p1"/>
          <p:cNvGrpSpPr/>
          <p:nvPr/>
        </p:nvGrpSpPr>
        <p:grpSpPr>
          <a:xfrm>
            <a:off x="14346936" y="3881628"/>
            <a:ext cx="850392" cy="164592"/>
            <a:chOff x="0" y="0"/>
            <a:chExt cx="1133856" cy="219456"/>
          </a:xfrm>
        </p:grpSpPr>
        <p:sp>
          <p:nvSpPr>
            <p:cNvPr id="105" name="Google Shape;105;p1"/>
            <p:cNvSpPr/>
            <p:nvPr/>
          </p:nvSpPr>
          <p:spPr>
            <a:xfrm>
              <a:off x="0" y="0"/>
              <a:ext cx="1133856" cy="219456"/>
            </a:xfrm>
            <a:custGeom>
              <a:avLst/>
              <a:gdLst/>
              <a:ahLst/>
              <a:cxnLst/>
              <a:rect l="l" t="t" r="r" b="b"/>
              <a:pathLst>
                <a:path w="1133856" h="219456" extrusionOk="0">
                  <a:moveTo>
                    <a:pt x="0" y="0"/>
                  </a:moveTo>
                  <a:lnTo>
                    <a:pt x="1133856" y="0"/>
                  </a:lnTo>
                  <a:lnTo>
                    <a:pt x="1133856" y="219456"/>
                  </a:lnTo>
                  <a:lnTo>
                    <a:pt x="0" y="219456"/>
                  </a:lnTo>
                  <a:close/>
                </a:path>
              </a:pathLst>
            </a:custGeom>
            <a:blipFill rotWithShape="1">
              <a:blip r:embed="rId3">
                <a:alphaModFix amt="0"/>
              </a:blip>
              <a:stretch>
                <a:fillRect t="-50672" b="-50672"/>
              </a:stretch>
            </a:blipFill>
            <a:ln>
              <a:noFill/>
            </a:ln>
          </p:spPr>
          <p:txBody>
            <a:bodyPr/>
            <a:lstStyle/>
            <a:p>
              <a:endParaRPr lang="en-GB"/>
            </a:p>
          </p:txBody>
        </p:sp>
        <p:sp>
          <p:nvSpPr>
            <p:cNvPr id="106" name="Google Shape;106;p1"/>
            <p:cNvSpPr txBox="1"/>
            <p:nvPr/>
          </p:nvSpPr>
          <p:spPr>
            <a:xfrm>
              <a:off x="0" y="0"/>
              <a:ext cx="1133856"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CRM</a:t>
              </a:r>
              <a:endParaRPr/>
            </a:p>
          </p:txBody>
        </p:sp>
      </p:grpSp>
      <p:grpSp>
        <p:nvGrpSpPr>
          <p:cNvPr id="107" name="Google Shape;107;p1"/>
          <p:cNvGrpSpPr/>
          <p:nvPr/>
        </p:nvGrpSpPr>
        <p:grpSpPr>
          <a:xfrm>
            <a:off x="16239744" y="5527548"/>
            <a:ext cx="466344" cy="164592"/>
            <a:chOff x="0" y="0"/>
            <a:chExt cx="621792" cy="219456"/>
          </a:xfrm>
        </p:grpSpPr>
        <p:sp>
          <p:nvSpPr>
            <p:cNvPr id="108" name="Google Shape;108;p1"/>
            <p:cNvSpPr/>
            <p:nvPr/>
          </p:nvSpPr>
          <p:spPr>
            <a:xfrm>
              <a:off x="0" y="0"/>
              <a:ext cx="621792" cy="219456"/>
            </a:xfrm>
            <a:custGeom>
              <a:avLst/>
              <a:gdLst/>
              <a:ahLst/>
              <a:cxnLst/>
              <a:rect l="l" t="t" r="r" b="b"/>
              <a:pathLst>
                <a:path w="621792" h="219456" extrusionOk="0">
                  <a:moveTo>
                    <a:pt x="0" y="0"/>
                  </a:moveTo>
                  <a:lnTo>
                    <a:pt x="621792" y="0"/>
                  </a:lnTo>
                  <a:lnTo>
                    <a:pt x="621792" y="219456"/>
                  </a:lnTo>
                  <a:lnTo>
                    <a:pt x="0" y="219456"/>
                  </a:lnTo>
                  <a:close/>
                </a:path>
              </a:pathLst>
            </a:custGeom>
            <a:blipFill rotWithShape="1">
              <a:blip r:embed="rId3">
                <a:alphaModFix amt="0"/>
              </a:blip>
              <a:stretch>
                <a:fillRect t="-5207" b="-5207"/>
              </a:stretch>
            </a:blipFill>
            <a:ln>
              <a:noFill/>
            </a:ln>
          </p:spPr>
          <p:txBody>
            <a:bodyPr/>
            <a:lstStyle/>
            <a:p>
              <a:endParaRPr lang="en-GB"/>
            </a:p>
          </p:txBody>
        </p:sp>
        <p:sp>
          <p:nvSpPr>
            <p:cNvPr id="109" name="Google Shape;109;p1"/>
            <p:cNvSpPr txBox="1"/>
            <p:nvPr/>
          </p:nvSpPr>
          <p:spPr>
            <a:xfrm>
              <a:off x="0" y="0"/>
              <a:ext cx="621792" cy="219456"/>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950" b="1" i="0" u="none" strike="noStrike" cap="none">
                  <a:solidFill>
                    <a:srgbClr val="FFFFFF"/>
                  </a:solidFill>
                  <a:latin typeface="Arial"/>
                  <a:ea typeface="Arial"/>
                  <a:cs typeface="Arial"/>
                  <a:sym typeface="Arial"/>
                </a:rPr>
                <a:t>BI</a:t>
              </a:r>
              <a:endParaRPr/>
            </a:p>
          </p:txBody>
        </p:sp>
      </p:grpSp>
      <p:grpSp>
        <p:nvGrpSpPr>
          <p:cNvPr id="110" name="Google Shape;110;p1"/>
          <p:cNvGrpSpPr/>
          <p:nvPr/>
        </p:nvGrpSpPr>
        <p:grpSpPr>
          <a:xfrm>
            <a:off x="1172461" y="7017115"/>
            <a:ext cx="11165481" cy="2512171"/>
            <a:chOff x="0" y="0"/>
            <a:chExt cx="14887308" cy="3349562"/>
          </a:xfrm>
        </p:grpSpPr>
        <p:sp>
          <p:nvSpPr>
            <p:cNvPr id="111" name="Google Shape;111;p1"/>
            <p:cNvSpPr/>
            <p:nvPr/>
          </p:nvSpPr>
          <p:spPr>
            <a:xfrm>
              <a:off x="0" y="0"/>
              <a:ext cx="14887302" cy="3349556"/>
            </a:xfrm>
            <a:custGeom>
              <a:avLst/>
              <a:gdLst/>
              <a:ahLst/>
              <a:cxnLst/>
              <a:rect l="l" t="t" r="r" b="b"/>
              <a:pathLst>
                <a:path w="14887302" h="3349556" extrusionOk="0">
                  <a:moveTo>
                    <a:pt x="0" y="0"/>
                  </a:moveTo>
                  <a:lnTo>
                    <a:pt x="14887302" y="0"/>
                  </a:lnTo>
                  <a:lnTo>
                    <a:pt x="14887302" y="3349556"/>
                  </a:lnTo>
                  <a:lnTo>
                    <a:pt x="0" y="3349556"/>
                  </a:lnTo>
                  <a:close/>
                </a:path>
              </a:pathLst>
            </a:custGeom>
            <a:blipFill rotWithShape="1">
              <a:blip r:embed="rId3">
                <a:alphaModFix amt="0"/>
              </a:blip>
              <a:stretch>
                <a:fillRect t="-36601" b="-36601"/>
              </a:stretch>
            </a:blipFill>
            <a:ln>
              <a:noFill/>
            </a:ln>
          </p:spPr>
          <p:txBody>
            <a:bodyPr/>
            <a:lstStyle/>
            <a:p>
              <a:endParaRPr lang="en-GB"/>
            </a:p>
          </p:txBody>
        </p:sp>
        <p:sp>
          <p:nvSpPr>
            <p:cNvPr id="112" name="Google Shape;112;p1"/>
            <p:cNvSpPr txBox="1"/>
            <p:nvPr/>
          </p:nvSpPr>
          <p:spPr>
            <a:xfrm>
              <a:off x="0" y="0"/>
              <a:ext cx="14887308" cy="3349562"/>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MODULE NAME: MANAGING BUSINESS INFORMATION LCLM 5004</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LECTURER NAME: OLUBUKOLA ADEGBITE</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ADRIANA MARIA MARTIN-2434646</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IANINA MARIA PANAITE-2434312</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MIHAI-HORIA ZBIRCEA-2435086</a:t>
              </a:r>
              <a:endParaRPr/>
            </a:p>
            <a:p>
              <a:pPr marL="0" marR="0" lvl="0" indent="0" algn="l" rtl="0">
                <a:lnSpc>
                  <a:spcPct val="119958"/>
                </a:lnSpc>
                <a:spcBef>
                  <a:spcPts val="0"/>
                </a:spcBef>
                <a:spcAft>
                  <a:spcPts val="0"/>
                </a:spcAft>
                <a:buNone/>
              </a:pPr>
              <a:r>
                <a:rPr lang="en-US" sz="2400" b="0" i="0" u="none" strike="noStrike" cap="none">
                  <a:solidFill>
                    <a:srgbClr val="BFD1F8"/>
                  </a:solidFill>
                  <a:latin typeface="Arial"/>
                  <a:ea typeface="Arial"/>
                  <a:cs typeface="Arial"/>
                  <a:sym typeface="Arial"/>
                </a:rPr>
                <a:t>STUDENT NAME: BENIAMIN PLEASCA-2439009</a:t>
              </a: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2"/>
          <p:cNvSpPr/>
          <p:nvPr/>
        </p:nvSpPr>
        <p:spPr>
          <a:xfrm>
            <a:off x="5406425" y="3112700"/>
            <a:ext cx="7078542" cy="893191"/>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122" name="Google Shape;122;p2"/>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123" name="Google Shape;123;p2"/>
          <p:cNvGrpSpPr/>
          <p:nvPr/>
        </p:nvGrpSpPr>
        <p:grpSpPr>
          <a:xfrm>
            <a:off x="891540" y="576072"/>
            <a:ext cx="14127480" cy="658368"/>
            <a:chOff x="0" y="0"/>
            <a:chExt cx="18836640" cy="877824"/>
          </a:xfrm>
        </p:grpSpPr>
        <p:sp>
          <p:nvSpPr>
            <p:cNvPr id="124" name="Google Shape;124;p2"/>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125" name="Google Shape;125;p2"/>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Presentation Roadmap</a:t>
              </a:r>
              <a:endParaRPr/>
            </a:p>
          </p:txBody>
        </p:sp>
      </p:grpSp>
      <p:grpSp>
        <p:nvGrpSpPr>
          <p:cNvPr id="126" name="Google Shape;126;p2"/>
          <p:cNvGrpSpPr/>
          <p:nvPr/>
        </p:nvGrpSpPr>
        <p:grpSpPr>
          <a:xfrm>
            <a:off x="1208351" y="1967370"/>
            <a:ext cx="636270" cy="636270"/>
            <a:chOff x="0" y="0"/>
            <a:chExt cx="848360" cy="848360"/>
          </a:xfrm>
        </p:grpSpPr>
        <p:sp>
          <p:nvSpPr>
            <p:cNvPr id="127" name="Google Shape;127;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1</a:t>
              </a:r>
              <a:endParaRPr/>
            </a:p>
          </p:txBody>
        </p:sp>
      </p:grpSp>
      <p:grpSp>
        <p:nvGrpSpPr>
          <p:cNvPr id="129" name="Google Shape;129;p2"/>
          <p:cNvGrpSpPr/>
          <p:nvPr/>
        </p:nvGrpSpPr>
        <p:grpSpPr>
          <a:xfrm>
            <a:off x="2125980" y="2098548"/>
            <a:ext cx="2880360" cy="329184"/>
            <a:chOff x="0" y="0"/>
            <a:chExt cx="3840480" cy="438912"/>
          </a:xfrm>
        </p:grpSpPr>
        <p:sp>
          <p:nvSpPr>
            <p:cNvPr id="130" name="Google Shape;130;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31" name="Google Shape;131;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Role of IS</a:t>
              </a:r>
              <a:endParaRPr/>
            </a:p>
          </p:txBody>
        </p:sp>
      </p:grpSp>
      <p:sp>
        <p:nvSpPr>
          <p:cNvPr id="132" name="Google Shape;132;p2"/>
          <p:cNvSpPr/>
          <p:nvPr/>
        </p:nvSpPr>
        <p:spPr>
          <a:xfrm>
            <a:off x="5287705" y="1822094"/>
            <a:ext cx="10876722" cy="674205"/>
          </a:xfrm>
          <a:custGeom>
            <a:avLst/>
            <a:gdLst/>
            <a:ahLst/>
            <a:cxnLst/>
            <a:rect l="l" t="t" r="r" b="b"/>
            <a:pathLst>
              <a:path w="14502296" h="898940" extrusionOk="0">
                <a:moveTo>
                  <a:pt x="0" y="0"/>
                </a:moveTo>
                <a:lnTo>
                  <a:pt x="14502296" y="0"/>
                </a:lnTo>
                <a:lnTo>
                  <a:pt x="14502296" y="898940"/>
                </a:lnTo>
                <a:lnTo>
                  <a:pt x="0" y="898940"/>
                </a:lnTo>
                <a:close/>
              </a:path>
            </a:pathLst>
          </a:custGeom>
          <a:blipFill rotWithShape="1">
            <a:blip r:embed="rId3">
              <a:alphaModFix amt="0"/>
            </a:blip>
            <a:stretch>
              <a:fillRect t="-264347" b="-264347"/>
            </a:stretch>
          </a:blipFill>
          <a:ln>
            <a:noFill/>
          </a:ln>
        </p:spPr>
        <p:txBody>
          <a:bodyPr/>
          <a:lstStyle/>
          <a:p>
            <a:endParaRPr lang="en-GB"/>
          </a:p>
        </p:txBody>
      </p:sp>
      <p:cxnSp>
        <p:nvCxnSpPr>
          <p:cNvPr id="133" name="Google Shape;133;p2"/>
          <p:cNvCxnSpPr/>
          <p:nvPr/>
        </p:nvCxnSpPr>
        <p:spPr>
          <a:xfrm rot="5267460">
            <a:off x="1221819" y="3047048"/>
            <a:ext cx="642461" cy="0"/>
          </a:xfrm>
          <a:prstGeom prst="straightConnector1">
            <a:avLst/>
          </a:prstGeom>
          <a:noFill/>
          <a:ln w="9525" cap="rnd" cmpd="sng">
            <a:solidFill>
              <a:srgbClr val="D7DEE9"/>
            </a:solidFill>
            <a:prstDash val="solid"/>
            <a:round/>
            <a:headEnd type="none" w="sm" len="sm"/>
            <a:tailEnd type="none" w="sm" len="sm"/>
          </a:ln>
        </p:spPr>
      </p:cxnSp>
      <p:grpSp>
        <p:nvGrpSpPr>
          <p:cNvPr id="134" name="Google Shape;134;p2"/>
          <p:cNvGrpSpPr/>
          <p:nvPr/>
        </p:nvGrpSpPr>
        <p:grpSpPr>
          <a:xfrm>
            <a:off x="1224915" y="3350895"/>
            <a:ext cx="636270" cy="636270"/>
            <a:chOff x="0" y="0"/>
            <a:chExt cx="848360" cy="848360"/>
          </a:xfrm>
        </p:grpSpPr>
        <p:sp>
          <p:nvSpPr>
            <p:cNvPr id="135" name="Google Shape;135;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2</a:t>
              </a:r>
              <a:endParaRPr/>
            </a:p>
          </p:txBody>
        </p:sp>
      </p:grpSp>
      <p:grpSp>
        <p:nvGrpSpPr>
          <p:cNvPr id="137" name="Google Shape;137;p2"/>
          <p:cNvGrpSpPr/>
          <p:nvPr/>
        </p:nvGrpSpPr>
        <p:grpSpPr>
          <a:xfrm>
            <a:off x="2125980" y="3332988"/>
            <a:ext cx="2880360" cy="329184"/>
            <a:chOff x="0" y="0"/>
            <a:chExt cx="3840480" cy="438912"/>
          </a:xfrm>
        </p:grpSpPr>
        <p:sp>
          <p:nvSpPr>
            <p:cNvPr id="138" name="Google Shape;138;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39" name="Google Shape;139;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System types</a:t>
              </a:r>
              <a:endParaRPr/>
            </a:p>
          </p:txBody>
        </p:sp>
      </p:grpSp>
      <p:sp>
        <p:nvSpPr>
          <p:cNvPr id="140" name="Google Shape;140;p2"/>
          <p:cNvSpPr/>
          <p:nvPr/>
        </p:nvSpPr>
        <p:spPr>
          <a:xfrm rot="4221540">
            <a:off x="4867811" y="3514056"/>
            <a:ext cx="6182136" cy="343452"/>
          </a:xfrm>
          <a:custGeom>
            <a:avLst/>
            <a:gdLst/>
            <a:ahLst/>
            <a:cxnLst/>
            <a:rect l="l" t="t" r="r" b="b"/>
            <a:pathLst>
              <a:path w="8229600" h="457200" extrusionOk="0">
                <a:moveTo>
                  <a:pt x="0" y="0"/>
                </a:moveTo>
                <a:lnTo>
                  <a:pt x="8229600" y="0"/>
                </a:lnTo>
                <a:lnTo>
                  <a:pt x="8229600" y="457200"/>
                </a:lnTo>
                <a:lnTo>
                  <a:pt x="0" y="457200"/>
                </a:lnTo>
                <a:close/>
              </a:path>
            </a:pathLst>
          </a:custGeom>
          <a:blipFill rotWithShape="1">
            <a:blip r:embed="rId3">
              <a:alphaModFix amt="0"/>
            </a:blip>
            <a:stretch>
              <a:fillRect t="-300730" b="-300730"/>
            </a:stretch>
          </a:blipFill>
          <a:ln>
            <a:noFill/>
          </a:ln>
        </p:spPr>
        <p:txBody>
          <a:bodyPr/>
          <a:lstStyle/>
          <a:p>
            <a:endParaRPr lang="en-GB"/>
          </a:p>
        </p:txBody>
      </p:sp>
      <p:cxnSp>
        <p:nvCxnSpPr>
          <p:cNvPr id="141" name="Google Shape;141;p2"/>
          <p:cNvCxnSpPr/>
          <p:nvPr/>
        </p:nvCxnSpPr>
        <p:spPr>
          <a:xfrm rot="5267460">
            <a:off x="1221819" y="4281488"/>
            <a:ext cx="642461" cy="0"/>
          </a:xfrm>
          <a:prstGeom prst="straightConnector1">
            <a:avLst/>
          </a:prstGeom>
          <a:noFill/>
          <a:ln w="9525" cap="rnd" cmpd="sng">
            <a:solidFill>
              <a:srgbClr val="D7DEE9"/>
            </a:solidFill>
            <a:prstDash val="solid"/>
            <a:round/>
            <a:headEnd type="none" w="sm" len="sm"/>
            <a:tailEnd type="none" w="sm" len="sm"/>
          </a:ln>
        </p:spPr>
      </p:cxnSp>
      <p:grpSp>
        <p:nvGrpSpPr>
          <p:cNvPr id="142" name="Google Shape;142;p2"/>
          <p:cNvGrpSpPr/>
          <p:nvPr/>
        </p:nvGrpSpPr>
        <p:grpSpPr>
          <a:xfrm>
            <a:off x="1224915" y="4585335"/>
            <a:ext cx="636270" cy="636270"/>
            <a:chOff x="0" y="0"/>
            <a:chExt cx="848360" cy="848360"/>
          </a:xfrm>
        </p:grpSpPr>
        <p:sp>
          <p:nvSpPr>
            <p:cNvPr id="143" name="Google Shape;143;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3</a:t>
              </a:r>
              <a:endParaRPr/>
            </a:p>
          </p:txBody>
        </p:sp>
      </p:grpSp>
      <p:grpSp>
        <p:nvGrpSpPr>
          <p:cNvPr id="145" name="Google Shape;145;p2"/>
          <p:cNvGrpSpPr/>
          <p:nvPr/>
        </p:nvGrpSpPr>
        <p:grpSpPr>
          <a:xfrm>
            <a:off x="2125980" y="4567428"/>
            <a:ext cx="2880360" cy="329184"/>
            <a:chOff x="0" y="0"/>
            <a:chExt cx="3840480" cy="438912"/>
          </a:xfrm>
        </p:grpSpPr>
        <p:sp>
          <p:nvSpPr>
            <p:cNvPr id="146" name="Google Shape;146;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47" name="Google Shape;147;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Comparison</a:t>
              </a:r>
              <a:endParaRPr/>
            </a:p>
          </p:txBody>
        </p:sp>
      </p:grpSp>
      <p:sp>
        <p:nvSpPr>
          <p:cNvPr id="148" name="Google Shape;148;p2"/>
          <p:cNvSpPr txBox="1"/>
          <p:nvPr/>
        </p:nvSpPr>
        <p:spPr>
          <a:xfrm>
            <a:off x="5413781" y="4327773"/>
            <a:ext cx="9399300" cy="774900"/>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350">
                <a:solidFill>
                  <a:schemeClr val="dk1"/>
                </a:solidFill>
              </a:rPr>
              <a:t>Functions, benefits, risks and limitations</a:t>
            </a:r>
            <a:endParaRPr sz="2600"/>
          </a:p>
        </p:txBody>
      </p:sp>
      <p:cxnSp>
        <p:nvCxnSpPr>
          <p:cNvPr id="149" name="Google Shape;149;p2"/>
          <p:cNvCxnSpPr/>
          <p:nvPr/>
        </p:nvCxnSpPr>
        <p:spPr>
          <a:xfrm rot="5267460">
            <a:off x="1221819" y="5515928"/>
            <a:ext cx="642461" cy="0"/>
          </a:xfrm>
          <a:prstGeom prst="straightConnector1">
            <a:avLst/>
          </a:prstGeom>
          <a:noFill/>
          <a:ln w="9525" cap="rnd" cmpd="sng">
            <a:solidFill>
              <a:srgbClr val="D7DEE9"/>
            </a:solidFill>
            <a:prstDash val="solid"/>
            <a:round/>
            <a:headEnd type="none" w="sm" len="sm"/>
            <a:tailEnd type="none" w="sm" len="sm"/>
          </a:ln>
        </p:spPr>
      </p:cxnSp>
      <p:grpSp>
        <p:nvGrpSpPr>
          <p:cNvPr id="150" name="Google Shape;150;p2"/>
          <p:cNvGrpSpPr/>
          <p:nvPr/>
        </p:nvGrpSpPr>
        <p:grpSpPr>
          <a:xfrm>
            <a:off x="1224915" y="5819775"/>
            <a:ext cx="636270" cy="636270"/>
            <a:chOff x="0" y="0"/>
            <a:chExt cx="848360" cy="848360"/>
          </a:xfrm>
        </p:grpSpPr>
        <p:sp>
          <p:nvSpPr>
            <p:cNvPr id="151" name="Google Shape;151;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4</a:t>
              </a:r>
              <a:endParaRPr/>
            </a:p>
          </p:txBody>
        </p:sp>
      </p:grpSp>
      <p:grpSp>
        <p:nvGrpSpPr>
          <p:cNvPr id="153" name="Google Shape;153;p2"/>
          <p:cNvGrpSpPr/>
          <p:nvPr/>
        </p:nvGrpSpPr>
        <p:grpSpPr>
          <a:xfrm>
            <a:off x="2125980" y="5801868"/>
            <a:ext cx="2880360" cy="329184"/>
            <a:chOff x="0" y="0"/>
            <a:chExt cx="3840480" cy="438912"/>
          </a:xfrm>
        </p:grpSpPr>
        <p:sp>
          <p:nvSpPr>
            <p:cNvPr id="154" name="Google Shape;154;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55" name="Google Shape;155;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Ethics</a:t>
              </a:r>
              <a:endParaRPr/>
            </a:p>
          </p:txBody>
        </p:sp>
      </p:grpSp>
      <p:grpSp>
        <p:nvGrpSpPr>
          <p:cNvPr id="156" name="Google Shape;156;p2"/>
          <p:cNvGrpSpPr/>
          <p:nvPr/>
        </p:nvGrpSpPr>
        <p:grpSpPr>
          <a:xfrm>
            <a:off x="5279315" y="5806294"/>
            <a:ext cx="6877676" cy="636300"/>
            <a:chOff x="0" y="-17"/>
            <a:chExt cx="9170234" cy="848400"/>
          </a:xfrm>
        </p:grpSpPr>
        <p:sp>
          <p:nvSpPr>
            <p:cNvPr id="157" name="Google Shape;157;p2"/>
            <p:cNvSpPr/>
            <p:nvPr/>
          </p:nvSpPr>
          <p:spPr>
            <a:xfrm>
              <a:off x="0" y="0"/>
              <a:ext cx="8229600" cy="457200"/>
            </a:xfrm>
            <a:custGeom>
              <a:avLst/>
              <a:gdLst/>
              <a:ahLst/>
              <a:cxnLst/>
              <a:rect l="l" t="t" r="r" b="b"/>
              <a:pathLst>
                <a:path w="8229600" h="457200" extrusionOk="0">
                  <a:moveTo>
                    <a:pt x="0" y="0"/>
                  </a:moveTo>
                  <a:lnTo>
                    <a:pt x="8229600" y="0"/>
                  </a:lnTo>
                  <a:lnTo>
                    <a:pt x="8229600" y="457200"/>
                  </a:lnTo>
                  <a:lnTo>
                    <a:pt x="0" y="457200"/>
                  </a:lnTo>
                  <a:close/>
                </a:path>
              </a:pathLst>
            </a:custGeom>
            <a:blipFill rotWithShape="1">
              <a:blip r:embed="rId3">
                <a:alphaModFix amt="0"/>
              </a:blip>
              <a:stretch>
                <a:fillRect t="-300730" b="-300730"/>
              </a:stretch>
            </a:blipFill>
            <a:ln>
              <a:noFill/>
            </a:ln>
          </p:spPr>
          <p:txBody>
            <a:bodyPr/>
            <a:lstStyle/>
            <a:p>
              <a:endParaRPr lang="en-GB"/>
            </a:p>
          </p:txBody>
        </p:sp>
        <p:sp>
          <p:nvSpPr>
            <p:cNvPr id="158" name="Google Shape;158;p2"/>
            <p:cNvSpPr txBox="1"/>
            <p:nvPr/>
          </p:nvSpPr>
          <p:spPr>
            <a:xfrm>
              <a:off x="268935" y="-17"/>
              <a:ext cx="8901299" cy="848400"/>
            </a:xfrm>
            <a:prstGeom prst="rect">
              <a:avLst/>
            </a:prstGeom>
            <a:noFill/>
            <a:ln>
              <a:noFill/>
            </a:ln>
          </p:spPr>
          <p:txBody>
            <a:bodyPr spcFirstLastPara="1" wrap="square" lIns="0" tIns="0" rIns="0" bIns="0" anchor="ctr" anchorCtr="0">
              <a:noAutofit/>
            </a:bodyPr>
            <a:lstStyle/>
            <a:p>
              <a:pPr marL="0" marR="0" lvl="0" indent="0" algn="l" rtl="0">
                <a:lnSpc>
                  <a:spcPct val="119958"/>
                </a:lnSpc>
                <a:spcBef>
                  <a:spcPts val="0"/>
                </a:spcBef>
                <a:spcAft>
                  <a:spcPts val="0"/>
                </a:spcAft>
                <a:buNone/>
              </a:pPr>
              <a:r>
                <a:rPr lang="en-US" sz="2150" dirty="0">
                  <a:solidFill>
                    <a:schemeClr val="dk1"/>
                  </a:solidFill>
                </a:rPr>
                <a:t>Data privacy, security, AI bias and employee monitoring</a:t>
              </a:r>
              <a:endParaRPr sz="2400" dirty="0"/>
            </a:p>
          </p:txBody>
        </p:sp>
      </p:grpSp>
      <p:cxnSp>
        <p:nvCxnSpPr>
          <p:cNvPr id="159" name="Google Shape;159;p2"/>
          <p:cNvCxnSpPr/>
          <p:nvPr/>
        </p:nvCxnSpPr>
        <p:spPr>
          <a:xfrm rot="5267460">
            <a:off x="1221819" y="6750368"/>
            <a:ext cx="642461" cy="0"/>
          </a:xfrm>
          <a:prstGeom prst="straightConnector1">
            <a:avLst/>
          </a:prstGeom>
          <a:noFill/>
          <a:ln w="9525" cap="rnd" cmpd="sng">
            <a:solidFill>
              <a:srgbClr val="D7DEE9"/>
            </a:solidFill>
            <a:prstDash val="solid"/>
            <a:round/>
            <a:headEnd type="none" w="sm" len="sm"/>
            <a:tailEnd type="none" w="sm" len="sm"/>
          </a:ln>
        </p:spPr>
      </p:cxnSp>
      <p:grpSp>
        <p:nvGrpSpPr>
          <p:cNvPr id="160" name="Google Shape;160;p2"/>
          <p:cNvGrpSpPr/>
          <p:nvPr/>
        </p:nvGrpSpPr>
        <p:grpSpPr>
          <a:xfrm>
            <a:off x="1224915" y="7054215"/>
            <a:ext cx="636270" cy="636270"/>
            <a:chOff x="0" y="0"/>
            <a:chExt cx="848360" cy="848360"/>
          </a:xfrm>
        </p:grpSpPr>
        <p:sp>
          <p:nvSpPr>
            <p:cNvPr id="161" name="Google Shape;161;p2"/>
            <p:cNvSpPr/>
            <p:nvPr/>
          </p:nvSpPr>
          <p:spPr>
            <a:xfrm>
              <a:off x="0" y="0"/>
              <a:ext cx="848360" cy="848360"/>
            </a:xfrm>
            <a:custGeom>
              <a:avLst/>
              <a:gdLst/>
              <a:ahLst/>
              <a:cxnLst/>
              <a:rect l="l" t="t" r="r" b="b"/>
              <a:pathLst>
                <a:path w="848360" h="848360" extrusionOk="0">
                  <a:moveTo>
                    <a:pt x="0" y="424180"/>
                  </a:moveTo>
                  <a:cubicBezTo>
                    <a:pt x="0" y="189865"/>
                    <a:pt x="189865" y="0"/>
                    <a:pt x="424180" y="0"/>
                  </a:cubicBezTo>
                  <a:cubicBezTo>
                    <a:pt x="658495" y="0"/>
                    <a:pt x="848360" y="189865"/>
                    <a:pt x="848360" y="424180"/>
                  </a:cubicBezTo>
                  <a:cubicBezTo>
                    <a:pt x="848360" y="658495"/>
                    <a:pt x="658495" y="848360"/>
                    <a:pt x="424180" y="848360"/>
                  </a:cubicBezTo>
                  <a:cubicBezTo>
                    <a:pt x="189865" y="848360"/>
                    <a:pt x="0" y="658495"/>
                    <a:pt x="0" y="42418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txBox="1"/>
            <p:nvPr/>
          </p:nvSpPr>
          <p:spPr>
            <a:xfrm>
              <a:off x="0" y="0"/>
              <a:ext cx="848360" cy="848360"/>
            </a:xfrm>
            <a:prstGeom prst="rect">
              <a:avLst/>
            </a:prstGeom>
            <a:noFill/>
            <a:ln>
              <a:noFill/>
            </a:ln>
          </p:spPr>
          <p:txBody>
            <a:bodyPr spcFirstLastPara="1" wrap="square" lIns="50800" tIns="50800" rIns="50800" bIns="50800" anchor="t" anchorCtr="0">
              <a:noAutofit/>
            </a:bodyPr>
            <a:lstStyle/>
            <a:p>
              <a:pPr marL="0" marR="0" lvl="0" indent="0" algn="l" rtl="0">
                <a:lnSpc>
                  <a:spcPct val="120000"/>
                </a:lnSpc>
                <a:spcBef>
                  <a:spcPts val="0"/>
                </a:spcBef>
                <a:spcAft>
                  <a:spcPts val="0"/>
                </a:spcAft>
                <a:buNone/>
              </a:pPr>
              <a:r>
                <a:rPr lang="en-US" sz="2700" b="0" i="0" u="none" strike="noStrike" cap="none">
                  <a:solidFill>
                    <a:srgbClr val="000000"/>
                  </a:solidFill>
                  <a:latin typeface="Arial"/>
                  <a:ea typeface="Arial"/>
                  <a:cs typeface="Arial"/>
                  <a:sym typeface="Arial"/>
                </a:rPr>
                <a:t>5</a:t>
              </a:r>
              <a:endParaRPr/>
            </a:p>
          </p:txBody>
        </p:sp>
      </p:grpSp>
      <p:grpSp>
        <p:nvGrpSpPr>
          <p:cNvPr id="163" name="Google Shape;163;p2"/>
          <p:cNvGrpSpPr/>
          <p:nvPr/>
        </p:nvGrpSpPr>
        <p:grpSpPr>
          <a:xfrm>
            <a:off x="2125980" y="7036308"/>
            <a:ext cx="2880360" cy="329184"/>
            <a:chOff x="0" y="0"/>
            <a:chExt cx="3840480" cy="438912"/>
          </a:xfrm>
        </p:grpSpPr>
        <p:sp>
          <p:nvSpPr>
            <p:cNvPr id="164" name="Google Shape;164;p2"/>
            <p:cNvSpPr/>
            <p:nvPr/>
          </p:nvSpPr>
          <p:spPr>
            <a:xfrm>
              <a:off x="0" y="0"/>
              <a:ext cx="3840480" cy="438912"/>
            </a:xfrm>
            <a:custGeom>
              <a:avLst/>
              <a:gdLst/>
              <a:ahLst/>
              <a:cxnLst/>
              <a:rect l="l" t="t" r="r" b="b"/>
              <a:pathLst>
                <a:path w="3840480" h="438912" extrusionOk="0">
                  <a:moveTo>
                    <a:pt x="0" y="0"/>
                  </a:moveTo>
                  <a:lnTo>
                    <a:pt x="3840480" y="0"/>
                  </a:lnTo>
                  <a:lnTo>
                    <a:pt x="3840480" y="438912"/>
                  </a:lnTo>
                  <a:lnTo>
                    <a:pt x="0" y="438912"/>
                  </a:lnTo>
                  <a:close/>
                </a:path>
              </a:pathLst>
            </a:custGeom>
            <a:blipFill rotWithShape="1">
              <a:blip r:embed="rId3">
                <a:alphaModFix amt="0"/>
              </a:blip>
              <a:stretch>
                <a:fillRect t="-120497" b="-120497"/>
              </a:stretch>
            </a:blipFill>
            <a:ln>
              <a:noFill/>
            </a:ln>
          </p:spPr>
          <p:txBody>
            <a:bodyPr/>
            <a:lstStyle/>
            <a:p>
              <a:endParaRPr lang="en-GB"/>
            </a:p>
          </p:txBody>
        </p:sp>
        <p:sp>
          <p:nvSpPr>
            <p:cNvPr id="165" name="Google Shape;165;p2"/>
            <p:cNvSpPr txBox="1"/>
            <p:nvPr/>
          </p:nvSpPr>
          <p:spPr>
            <a:xfrm>
              <a:off x="0" y="0"/>
              <a:ext cx="3840480" cy="438912"/>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700" b="1" i="0" u="none" strike="noStrike" cap="none">
                  <a:solidFill>
                    <a:srgbClr val="172B4D"/>
                  </a:solidFill>
                  <a:latin typeface="Arial"/>
                  <a:ea typeface="Arial"/>
                  <a:cs typeface="Arial"/>
                  <a:sym typeface="Arial"/>
                </a:rPr>
                <a:t>Cases + proposal</a:t>
              </a:r>
              <a:endParaRPr/>
            </a:p>
          </p:txBody>
        </p:sp>
      </p:grpSp>
      <p:sp>
        <p:nvSpPr>
          <p:cNvPr id="166" name="Google Shape;166;p2"/>
          <p:cNvSpPr txBox="1"/>
          <p:nvPr/>
        </p:nvSpPr>
        <p:spPr>
          <a:xfrm>
            <a:off x="5287700" y="1918673"/>
            <a:ext cx="9399300" cy="877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2250">
                <a:solidFill>
                  <a:schemeClr val="dk1"/>
                </a:solidFill>
              </a:rPr>
              <a:t>How systems support operations, decisions and competitive advantage</a:t>
            </a:r>
            <a:endParaRPr sz="2500"/>
          </a:p>
        </p:txBody>
      </p:sp>
      <p:sp>
        <p:nvSpPr>
          <p:cNvPr id="167" name="Google Shape;167;p2"/>
          <p:cNvSpPr txBox="1"/>
          <p:nvPr/>
        </p:nvSpPr>
        <p:spPr>
          <a:xfrm>
            <a:off x="5288763" y="2793841"/>
            <a:ext cx="8175600" cy="1049488"/>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endParaRPr lang="ro-RO" sz="2800" dirty="0"/>
          </a:p>
          <a:p>
            <a:pPr marL="0" lvl="0" indent="0" algn="l" rtl="0">
              <a:spcBef>
                <a:spcPts val="0"/>
              </a:spcBef>
              <a:spcAft>
                <a:spcPts val="0"/>
              </a:spcAft>
              <a:buNone/>
            </a:pPr>
            <a:r>
              <a:rPr lang="en-US" sz="2400">
                <a:solidFill>
                  <a:schemeClr val="dk1"/>
                </a:solidFill>
              </a:rPr>
              <a:t>ERP, CRM, BI/Analytics, SCM and TPS/MIS/DSS </a:t>
            </a:r>
            <a:endParaRPr sz="2400" dirty="0">
              <a:solidFill>
                <a:schemeClr val="dk1"/>
              </a:solidFill>
            </a:endParaRPr>
          </a:p>
        </p:txBody>
      </p:sp>
      <p:sp>
        <p:nvSpPr>
          <p:cNvPr id="168" name="Google Shape;168;p2"/>
          <p:cNvSpPr txBox="1"/>
          <p:nvPr/>
        </p:nvSpPr>
        <p:spPr>
          <a:xfrm>
            <a:off x="5408812" y="6782891"/>
            <a:ext cx="5892300" cy="915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500" dirty="0"/>
          </a:p>
          <a:p>
            <a:pPr marL="0" lvl="0" indent="0" algn="l" rtl="0">
              <a:spcBef>
                <a:spcPts val="0"/>
              </a:spcBef>
              <a:spcAft>
                <a:spcPts val="0"/>
              </a:spcAft>
              <a:buNone/>
            </a:pPr>
            <a:r>
              <a:rPr lang="en-US" sz="2250" dirty="0">
                <a:solidFill>
                  <a:schemeClr val="dk1"/>
                </a:solidFill>
              </a:rPr>
              <a:t>Real companies, lessons and final proposal</a:t>
            </a:r>
            <a:endParaRPr sz="25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8" name="Google Shape;178;p3"/>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179" name="Google Shape;179;p3"/>
          <p:cNvGrpSpPr/>
          <p:nvPr/>
        </p:nvGrpSpPr>
        <p:grpSpPr>
          <a:xfrm>
            <a:off x="891540" y="576072"/>
            <a:ext cx="14127480" cy="658368"/>
            <a:chOff x="0" y="0"/>
            <a:chExt cx="18836640" cy="877824"/>
          </a:xfrm>
        </p:grpSpPr>
        <p:sp>
          <p:nvSpPr>
            <p:cNvPr id="180" name="Google Shape;180;p3"/>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181" name="Google Shape;181;p3"/>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1. Why Information Systems Matter</a:t>
              </a:r>
              <a:endParaRPr/>
            </a:p>
          </p:txBody>
        </p:sp>
      </p:grpSp>
      <p:sp>
        <p:nvSpPr>
          <p:cNvPr id="182" name="Google Shape;182;p3"/>
          <p:cNvSpPr/>
          <p:nvPr/>
        </p:nvSpPr>
        <p:spPr>
          <a:xfrm>
            <a:off x="1087755" y="1883283"/>
            <a:ext cx="4133850" cy="1733550"/>
          </a:xfrm>
          <a:custGeom>
            <a:avLst/>
            <a:gdLst/>
            <a:ahLst/>
            <a:cxnLst/>
            <a:rect l="l" t="t" r="r" b="b"/>
            <a:pathLst>
              <a:path w="5511800" h="2311400" extrusionOk="0">
                <a:moveTo>
                  <a:pt x="0" y="221869"/>
                </a:moveTo>
                <a:cubicBezTo>
                  <a:pt x="0" y="99314"/>
                  <a:pt x="99314" y="0"/>
                  <a:pt x="221869" y="0"/>
                </a:cubicBezTo>
                <a:lnTo>
                  <a:pt x="5289931" y="0"/>
                </a:lnTo>
                <a:cubicBezTo>
                  <a:pt x="5412486" y="0"/>
                  <a:pt x="5511800" y="99314"/>
                  <a:pt x="5511800" y="221869"/>
                </a:cubicBezTo>
                <a:lnTo>
                  <a:pt x="5511800" y="2089531"/>
                </a:lnTo>
                <a:cubicBezTo>
                  <a:pt x="5511800" y="2212086"/>
                  <a:pt x="5412486" y="2311400"/>
                  <a:pt x="5289931" y="2311400"/>
                </a:cubicBezTo>
                <a:lnTo>
                  <a:pt x="221869" y="2311400"/>
                </a:lnTo>
                <a:cubicBezTo>
                  <a:pt x="99314" y="2311400"/>
                  <a:pt x="0" y="2212086"/>
                  <a:pt x="0" y="2089531"/>
                </a:cubicBezTo>
                <a:close/>
              </a:path>
            </a:pathLst>
          </a:custGeom>
          <a:solidFill>
            <a:srgbClr val="F7F9FC"/>
          </a:solidFill>
          <a:ln w="19050" cap="sq" cmpd="sng">
            <a:solidFill>
              <a:srgbClr val="D7DEE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3" name="Google Shape;183;p3"/>
          <p:cNvGrpSpPr/>
          <p:nvPr/>
        </p:nvGrpSpPr>
        <p:grpSpPr>
          <a:xfrm>
            <a:off x="1437865" y="2271684"/>
            <a:ext cx="1508760" cy="274320"/>
            <a:chOff x="0" y="0"/>
            <a:chExt cx="2011680" cy="365760"/>
          </a:xfrm>
        </p:grpSpPr>
        <p:sp>
          <p:nvSpPr>
            <p:cNvPr id="184" name="Google Shape;184;p3"/>
            <p:cNvSpPr/>
            <p:nvPr/>
          </p:nvSpPr>
          <p:spPr>
            <a:xfrm>
              <a:off x="0" y="0"/>
              <a:ext cx="2011680" cy="365760"/>
            </a:xfrm>
            <a:custGeom>
              <a:avLst/>
              <a:gdLst/>
              <a:ahLst/>
              <a:cxnLst/>
              <a:rect l="l" t="t" r="r" b="b"/>
              <a:pathLst>
                <a:path w="2011680" h="365760" extrusionOk="0">
                  <a:moveTo>
                    <a:pt x="0" y="0"/>
                  </a:moveTo>
                  <a:lnTo>
                    <a:pt x="2011680" y="0"/>
                  </a:lnTo>
                  <a:lnTo>
                    <a:pt x="2011680" y="365760"/>
                  </a:lnTo>
                  <a:lnTo>
                    <a:pt x="0" y="365760"/>
                  </a:lnTo>
                  <a:close/>
                </a:path>
              </a:pathLst>
            </a:custGeom>
            <a:blipFill rotWithShape="1">
              <a:blip r:embed="rId3">
                <a:alphaModFix amt="0"/>
              </a:blip>
              <a:stretch>
                <a:fillRect t="-57167" b="-57167"/>
              </a:stretch>
            </a:blipFill>
            <a:ln>
              <a:noFill/>
            </a:ln>
          </p:spPr>
          <p:txBody>
            <a:bodyPr/>
            <a:lstStyle/>
            <a:p>
              <a:endParaRPr lang="en-GB"/>
            </a:p>
          </p:txBody>
        </p:sp>
        <p:sp>
          <p:nvSpPr>
            <p:cNvPr id="185" name="Google Shape;185;p3"/>
            <p:cNvSpPr txBox="1"/>
            <p:nvPr/>
          </p:nvSpPr>
          <p:spPr>
            <a:xfrm>
              <a:off x="0" y="0"/>
              <a:ext cx="2011680" cy="365760"/>
            </a:xfrm>
            <a:prstGeom prst="rect">
              <a:avLst/>
            </a:prstGeom>
            <a:noFill/>
            <a:ln>
              <a:noFill/>
            </a:ln>
          </p:spPr>
          <p:txBody>
            <a:bodyPr spcFirstLastPara="1" wrap="square" lIns="0" tIns="0" rIns="0" bIns="0" anchor="ctr" anchorCtr="0">
              <a:noAutofit/>
            </a:bodyPr>
            <a:lstStyle/>
            <a:p>
              <a:pPr marL="0" marR="0" lvl="0" indent="0" algn="l" rtl="0">
                <a:lnSpc>
                  <a:spcPct val="120009"/>
                </a:lnSpc>
                <a:spcBef>
                  <a:spcPts val="0"/>
                </a:spcBef>
                <a:spcAft>
                  <a:spcPts val="0"/>
                </a:spcAft>
                <a:buNone/>
              </a:pPr>
              <a:r>
                <a:rPr lang="en-US" sz="2039" b="1" i="0" u="none" strike="noStrike" cap="none">
                  <a:solidFill>
                    <a:srgbClr val="2F6FED"/>
                  </a:solidFill>
                  <a:latin typeface="Arial"/>
                  <a:ea typeface="Arial"/>
                  <a:cs typeface="Arial"/>
                  <a:sym typeface="Arial"/>
                </a:rPr>
                <a:t>INPUTS</a:t>
              </a:r>
              <a:endParaRPr/>
            </a:p>
          </p:txBody>
        </p:sp>
      </p:grpSp>
      <p:grpSp>
        <p:nvGrpSpPr>
          <p:cNvPr id="186" name="Google Shape;186;p3"/>
          <p:cNvGrpSpPr/>
          <p:nvPr/>
        </p:nvGrpSpPr>
        <p:grpSpPr>
          <a:xfrm>
            <a:off x="1288771" y="2746924"/>
            <a:ext cx="3287201" cy="374628"/>
            <a:chOff x="0" y="-9525"/>
            <a:chExt cx="4382935" cy="499505"/>
          </a:xfrm>
        </p:grpSpPr>
        <p:sp>
          <p:nvSpPr>
            <p:cNvPr id="187" name="Google Shape;187;p3"/>
            <p:cNvSpPr/>
            <p:nvPr/>
          </p:nvSpPr>
          <p:spPr>
            <a:xfrm>
              <a:off x="0" y="0"/>
              <a:ext cx="4382934" cy="489980"/>
            </a:xfrm>
            <a:custGeom>
              <a:avLst/>
              <a:gdLst/>
              <a:ahLst/>
              <a:cxnLst/>
              <a:rect l="l" t="t" r="r" b="b"/>
              <a:pathLst>
                <a:path w="4382934" h="489980" extrusionOk="0">
                  <a:moveTo>
                    <a:pt x="0" y="0"/>
                  </a:moveTo>
                  <a:lnTo>
                    <a:pt x="4382934" y="0"/>
                  </a:lnTo>
                  <a:lnTo>
                    <a:pt x="4382934" y="489980"/>
                  </a:lnTo>
                  <a:lnTo>
                    <a:pt x="0" y="489980"/>
                  </a:lnTo>
                  <a:close/>
                </a:path>
              </a:pathLst>
            </a:custGeom>
            <a:blipFill rotWithShape="1">
              <a:blip r:embed="rId3">
                <a:alphaModFix amt="0"/>
              </a:blip>
              <a:stretch>
                <a:fillRect t="-124301" b="-124301"/>
              </a:stretch>
            </a:blipFill>
            <a:ln>
              <a:noFill/>
            </a:ln>
          </p:spPr>
          <p:txBody>
            <a:bodyPr/>
            <a:lstStyle/>
            <a:p>
              <a:endParaRPr lang="en-GB"/>
            </a:p>
          </p:txBody>
        </p:sp>
        <p:sp>
          <p:nvSpPr>
            <p:cNvPr id="188" name="Google Shape;188;p3"/>
            <p:cNvSpPr txBox="1"/>
            <p:nvPr/>
          </p:nvSpPr>
          <p:spPr>
            <a:xfrm>
              <a:off x="0" y="-9525"/>
              <a:ext cx="4382935" cy="499504"/>
            </a:xfrm>
            <a:prstGeom prst="rect">
              <a:avLst/>
            </a:prstGeom>
            <a:noFill/>
            <a:ln>
              <a:noFill/>
            </a:ln>
          </p:spPr>
          <p:txBody>
            <a:bodyPr spcFirstLastPara="1" wrap="square" lIns="0" tIns="0" rIns="0" bIns="0" anchor="ctr" anchorCtr="0">
              <a:noAutofit/>
            </a:bodyPr>
            <a:lstStyle/>
            <a:p>
              <a:pPr marL="0" marR="0" lvl="0" indent="0" algn="l" rtl="0">
                <a:lnSpc>
                  <a:spcPct val="120087"/>
                </a:lnSpc>
                <a:spcBef>
                  <a:spcPts val="0"/>
                </a:spcBef>
                <a:spcAft>
                  <a:spcPts val="0"/>
                </a:spcAft>
                <a:buNone/>
              </a:pPr>
              <a:endParaRPr/>
            </a:p>
          </p:txBody>
        </p:sp>
      </p:grpSp>
      <p:sp>
        <p:nvSpPr>
          <p:cNvPr id="189" name="Google Shape;189;p3"/>
          <p:cNvSpPr/>
          <p:nvPr/>
        </p:nvSpPr>
        <p:spPr>
          <a:xfrm>
            <a:off x="5408295" y="2418207"/>
            <a:ext cx="1116330" cy="499110"/>
          </a:xfrm>
          <a:custGeom>
            <a:avLst/>
            <a:gdLst/>
            <a:ahLst/>
            <a:cxnLst/>
            <a:rect l="l" t="t" r="r" b="b"/>
            <a:pathLst>
              <a:path w="1488440" h="665480" extrusionOk="0">
                <a:moveTo>
                  <a:pt x="0" y="166370"/>
                </a:moveTo>
                <a:lnTo>
                  <a:pt x="1155700" y="166370"/>
                </a:lnTo>
                <a:lnTo>
                  <a:pt x="1155700" y="0"/>
                </a:lnTo>
                <a:lnTo>
                  <a:pt x="1488440" y="332740"/>
                </a:lnTo>
                <a:lnTo>
                  <a:pt x="1155700" y="665480"/>
                </a:lnTo>
                <a:lnTo>
                  <a:pt x="1155700" y="499110"/>
                </a:lnTo>
                <a:lnTo>
                  <a:pt x="0" y="499110"/>
                </a:lnTo>
                <a:close/>
              </a:path>
            </a:pathLst>
          </a:custGeom>
          <a:solidFill>
            <a:srgbClr val="D7DEE9"/>
          </a:solidFill>
          <a:ln w="19050" cap="sq" cmpd="sng">
            <a:solidFill>
              <a:srgbClr val="D7DEE9"/>
            </a:solidFill>
            <a:prstDash val="solid"/>
            <a:miter lim="8000"/>
            <a:headEnd type="none" w="sm" len="sm"/>
            <a:tailEnd type="none" w="sm" len="sm"/>
          </a:ln>
        </p:spPr>
        <p:txBody>
          <a:bodyPr/>
          <a:lstStyle/>
          <a:p>
            <a:endParaRPr lang="en-GB"/>
          </a:p>
        </p:txBody>
      </p:sp>
      <p:sp>
        <p:nvSpPr>
          <p:cNvPr id="190" name="Google Shape;190;p3"/>
          <p:cNvSpPr/>
          <p:nvPr/>
        </p:nvSpPr>
        <p:spPr>
          <a:xfrm>
            <a:off x="6711315" y="1663827"/>
            <a:ext cx="4682490" cy="2145030"/>
          </a:xfrm>
          <a:custGeom>
            <a:avLst/>
            <a:gdLst/>
            <a:ahLst/>
            <a:cxnLst/>
            <a:rect l="l" t="t" r="r" b="b"/>
            <a:pathLst>
              <a:path w="6243320" h="2860040" extrusionOk="0">
                <a:moveTo>
                  <a:pt x="0" y="221361"/>
                </a:moveTo>
                <a:cubicBezTo>
                  <a:pt x="0" y="99187"/>
                  <a:pt x="99187" y="0"/>
                  <a:pt x="221361" y="0"/>
                </a:cubicBezTo>
                <a:lnTo>
                  <a:pt x="6021959" y="0"/>
                </a:lnTo>
                <a:cubicBezTo>
                  <a:pt x="6144260" y="0"/>
                  <a:pt x="6243320" y="99187"/>
                  <a:pt x="6243320" y="221361"/>
                </a:cubicBezTo>
                <a:lnTo>
                  <a:pt x="6243320" y="2638679"/>
                </a:lnTo>
                <a:cubicBezTo>
                  <a:pt x="6243320" y="2760980"/>
                  <a:pt x="6144133" y="2860040"/>
                  <a:pt x="6021959" y="2860040"/>
                </a:cubicBezTo>
                <a:lnTo>
                  <a:pt x="221361" y="2860040"/>
                </a:lnTo>
                <a:cubicBezTo>
                  <a:pt x="99187" y="2860040"/>
                  <a:pt x="0" y="2760853"/>
                  <a:pt x="0" y="2638679"/>
                </a:cubicBezTo>
                <a:close/>
              </a:path>
            </a:pathLst>
          </a:custGeom>
          <a:solidFill>
            <a:srgbClr val="EAF2FF"/>
          </a:solidFill>
          <a:ln w="19050" cap="sq" cmpd="sng">
            <a:solidFill>
              <a:srgbClr val="BFD7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 name="Google Shape;191;p3"/>
          <p:cNvGrpSpPr/>
          <p:nvPr/>
        </p:nvGrpSpPr>
        <p:grpSpPr>
          <a:xfrm>
            <a:off x="7132320" y="2125980"/>
            <a:ext cx="2194560" cy="274320"/>
            <a:chOff x="0" y="0"/>
            <a:chExt cx="2926080" cy="365760"/>
          </a:xfrm>
        </p:grpSpPr>
        <p:sp>
          <p:nvSpPr>
            <p:cNvPr id="192" name="Google Shape;192;p3"/>
            <p:cNvSpPr/>
            <p:nvPr/>
          </p:nvSpPr>
          <p:spPr>
            <a:xfrm>
              <a:off x="0" y="0"/>
              <a:ext cx="2926080" cy="365760"/>
            </a:xfrm>
            <a:custGeom>
              <a:avLst/>
              <a:gdLst/>
              <a:ahLst/>
              <a:cxnLst/>
              <a:rect l="l" t="t" r="r" b="b"/>
              <a:pathLst>
                <a:path w="2926080" h="365760" extrusionOk="0">
                  <a:moveTo>
                    <a:pt x="0" y="0"/>
                  </a:moveTo>
                  <a:lnTo>
                    <a:pt x="2926080" y="0"/>
                  </a:lnTo>
                  <a:lnTo>
                    <a:pt x="2926080" y="365760"/>
                  </a:lnTo>
                  <a:lnTo>
                    <a:pt x="0" y="365760"/>
                  </a:lnTo>
                  <a:close/>
                </a:path>
              </a:pathLst>
            </a:custGeom>
            <a:blipFill rotWithShape="1">
              <a:blip r:embed="rId3">
                <a:alphaModFix amt="0"/>
              </a:blip>
              <a:stretch>
                <a:fillRect t="-105880" b="-105880"/>
              </a:stretch>
            </a:blipFill>
            <a:ln>
              <a:noFill/>
            </a:ln>
          </p:spPr>
          <p:txBody>
            <a:bodyPr/>
            <a:lstStyle/>
            <a:p>
              <a:endParaRPr lang="en-GB"/>
            </a:p>
          </p:txBody>
        </p:sp>
        <p:sp>
          <p:nvSpPr>
            <p:cNvPr id="193" name="Google Shape;193;p3"/>
            <p:cNvSpPr txBox="1"/>
            <p:nvPr/>
          </p:nvSpPr>
          <p:spPr>
            <a:xfrm>
              <a:off x="0" y="0"/>
              <a:ext cx="2926080" cy="365760"/>
            </a:xfrm>
            <a:prstGeom prst="rect">
              <a:avLst/>
            </a:prstGeom>
            <a:noFill/>
            <a:ln>
              <a:noFill/>
            </a:ln>
          </p:spPr>
          <p:txBody>
            <a:bodyPr spcFirstLastPara="1" wrap="square" lIns="0" tIns="0" rIns="0" bIns="0" anchor="ctr" anchorCtr="0">
              <a:noAutofit/>
            </a:bodyPr>
            <a:lstStyle/>
            <a:p>
              <a:pPr marL="0" marR="0" lvl="0" indent="0" algn="l" rtl="0">
                <a:lnSpc>
                  <a:spcPct val="119990"/>
                </a:lnSpc>
                <a:spcBef>
                  <a:spcPts val="0"/>
                </a:spcBef>
                <a:spcAft>
                  <a:spcPts val="0"/>
                </a:spcAft>
                <a:buNone/>
              </a:pPr>
              <a:r>
                <a:rPr lang="en-US" sz="2081" b="1" i="0" u="none" strike="noStrike" cap="none">
                  <a:solidFill>
                    <a:srgbClr val="2F6FED"/>
                  </a:solidFill>
                  <a:latin typeface="Arial"/>
                  <a:ea typeface="Arial"/>
                  <a:cs typeface="Arial"/>
                  <a:sym typeface="Arial"/>
                </a:rPr>
                <a:t>PROCESSING</a:t>
              </a:r>
              <a:endParaRPr/>
            </a:p>
          </p:txBody>
        </p:sp>
      </p:grpSp>
      <p:grpSp>
        <p:nvGrpSpPr>
          <p:cNvPr id="194" name="Google Shape;194;p3"/>
          <p:cNvGrpSpPr/>
          <p:nvPr/>
        </p:nvGrpSpPr>
        <p:grpSpPr>
          <a:xfrm>
            <a:off x="7132320" y="2743200"/>
            <a:ext cx="3794855" cy="846675"/>
            <a:chOff x="0" y="0"/>
            <a:chExt cx="5059807" cy="1128900"/>
          </a:xfrm>
        </p:grpSpPr>
        <p:sp>
          <p:nvSpPr>
            <p:cNvPr id="195" name="Google Shape;195;p3"/>
            <p:cNvSpPr/>
            <p:nvPr/>
          </p:nvSpPr>
          <p:spPr>
            <a:xfrm>
              <a:off x="0" y="0"/>
              <a:ext cx="4572000" cy="512064"/>
            </a:xfrm>
            <a:custGeom>
              <a:avLst/>
              <a:gdLst/>
              <a:ahLst/>
              <a:cxnLst/>
              <a:rect l="l" t="t" r="r" b="b"/>
              <a:pathLst>
                <a:path w="4572000" h="512064" extrusionOk="0">
                  <a:moveTo>
                    <a:pt x="0" y="0"/>
                  </a:moveTo>
                  <a:lnTo>
                    <a:pt x="4572000" y="0"/>
                  </a:lnTo>
                  <a:lnTo>
                    <a:pt x="4572000" y="512064"/>
                  </a:lnTo>
                  <a:lnTo>
                    <a:pt x="0" y="512064"/>
                  </a:lnTo>
                  <a:close/>
                </a:path>
              </a:pathLst>
            </a:custGeom>
            <a:blipFill rotWithShape="1">
              <a:blip r:embed="rId3">
                <a:alphaModFix amt="0"/>
              </a:blip>
              <a:stretch>
                <a:fillRect t="-123974" b="-123974"/>
              </a:stretch>
            </a:blipFill>
            <a:ln>
              <a:noFill/>
            </a:ln>
          </p:spPr>
          <p:txBody>
            <a:bodyPr/>
            <a:lstStyle/>
            <a:p>
              <a:endParaRPr lang="en-GB"/>
            </a:p>
          </p:txBody>
        </p:sp>
        <p:sp>
          <p:nvSpPr>
            <p:cNvPr id="196" name="Google Shape;196;p3"/>
            <p:cNvSpPr txBox="1"/>
            <p:nvPr/>
          </p:nvSpPr>
          <p:spPr>
            <a:xfrm>
              <a:off x="7" y="0"/>
              <a:ext cx="5059800" cy="1128900"/>
            </a:xfrm>
            <a:prstGeom prst="rect">
              <a:avLst/>
            </a:prstGeom>
            <a:noFill/>
            <a:ln>
              <a:noFill/>
            </a:ln>
          </p:spPr>
          <p:txBody>
            <a:bodyPr spcFirstLastPara="1" wrap="square" lIns="0" tIns="0" rIns="0" bIns="0" anchor="ctr" anchorCtr="0">
              <a:noAutofit/>
            </a:bodyPr>
            <a:lstStyle/>
            <a:p>
              <a:pPr marL="0" marR="0" lvl="0" indent="0" algn="l" rtl="0">
                <a:lnSpc>
                  <a:spcPct val="119986"/>
                </a:lnSpc>
                <a:spcBef>
                  <a:spcPts val="0"/>
                </a:spcBef>
                <a:spcAft>
                  <a:spcPts val="0"/>
                </a:spcAft>
                <a:buNone/>
              </a:pPr>
              <a:r>
                <a:rPr lang="en-US" sz="1550">
                  <a:solidFill>
                    <a:schemeClr val="dk1"/>
                  </a:solidFill>
                </a:rPr>
                <a:t>Validate, store and analyse data</a:t>
              </a:r>
              <a:endParaRPr sz="1550">
                <a:solidFill>
                  <a:schemeClr val="dk1"/>
                </a:solidFill>
              </a:endParaRPr>
            </a:p>
            <a:p>
              <a:pPr marL="0" lvl="0" indent="0" algn="l" rtl="0">
                <a:lnSpc>
                  <a:spcPct val="119986"/>
                </a:lnSpc>
                <a:spcBef>
                  <a:spcPts val="0"/>
                </a:spcBef>
                <a:spcAft>
                  <a:spcPts val="0"/>
                </a:spcAft>
                <a:buClr>
                  <a:schemeClr val="dk1"/>
                </a:buClr>
                <a:buSzPts val="1100"/>
                <a:buFont typeface="Arial"/>
                <a:buNone/>
              </a:pPr>
              <a:endParaRPr sz="1100">
                <a:solidFill>
                  <a:schemeClr val="dk1"/>
                </a:solidFill>
              </a:endParaRPr>
            </a:p>
          </p:txBody>
        </p:sp>
      </p:grpSp>
      <p:sp>
        <p:nvSpPr>
          <p:cNvPr id="197" name="Google Shape;197;p3"/>
          <p:cNvSpPr/>
          <p:nvPr/>
        </p:nvSpPr>
        <p:spPr>
          <a:xfrm>
            <a:off x="11580495" y="2418207"/>
            <a:ext cx="1116330" cy="499110"/>
          </a:xfrm>
          <a:custGeom>
            <a:avLst/>
            <a:gdLst/>
            <a:ahLst/>
            <a:cxnLst/>
            <a:rect l="l" t="t" r="r" b="b"/>
            <a:pathLst>
              <a:path w="1488440" h="665480" extrusionOk="0">
                <a:moveTo>
                  <a:pt x="0" y="166370"/>
                </a:moveTo>
                <a:lnTo>
                  <a:pt x="1155700" y="166370"/>
                </a:lnTo>
                <a:lnTo>
                  <a:pt x="1155700" y="0"/>
                </a:lnTo>
                <a:lnTo>
                  <a:pt x="1488440" y="332740"/>
                </a:lnTo>
                <a:lnTo>
                  <a:pt x="1155700" y="665480"/>
                </a:lnTo>
                <a:lnTo>
                  <a:pt x="1155700" y="499110"/>
                </a:lnTo>
                <a:lnTo>
                  <a:pt x="0" y="499110"/>
                </a:lnTo>
                <a:close/>
              </a:path>
            </a:pathLst>
          </a:custGeom>
          <a:solidFill>
            <a:srgbClr val="D7DEE9"/>
          </a:solidFill>
          <a:ln w="19050" cap="sq" cmpd="sng">
            <a:solidFill>
              <a:srgbClr val="D7DEE9"/>
            </a:solidFill>
            <a:prstDash val="solid"/>
            <a:miter lim="8000"/>
            <a:headEnd type="none" w="sm" len="sm"/>
            <a:tailEnd type="none" w="sm" len="sm"/>
          </a:ln>
        </p:spPr>
        <p:txBody>
          <a:bodyPr/>
          <a:lstStyle/>
          <a:p>
            <a:endParaRPr lang="en-GB"/>
          </a:p>
        </p:txBody>
      </p:sp>
      <p:sp>
        <p:nvSpPr>
          <p:cNvPr id="198" name="Google Shape;198;p3"/>
          <p:cNvSpPr/>
          <p:nvPr/>
        </p:nvSpPr>
        <p:spPr>
          <a:xfrm>
            <a:off x="12883515" y="1883283"/>
            <a:ext cx="4133850" cy="1733550"/>
          </a:xfrm>
          <a:custGeom>
            <a:avLst/>
            <a:gdLst/>
            <a:ahLst/>
            <a:cxnLst/>
            <a:rect l="l" t="t" r="r" b="b"/>
            <a:pathLst>
              <a:path w="5511800" h="2311400" extrusionOk="0">
                <a:moveTo>
                  <a:pt x="0" y="221869"/>
                </a:moveTo>
                <a:cubicBezTo>
                  <a:pt x="0" y="99314"/>
                  <a:pt x="99314" y="0"/>
                  <a:pt x="221869" y="0"/>
                </a:cubicBezTo>
                <a:lnTo>
                  <a:pt x="5289931" y="0"/>
                </a:lnTo>
                <a:cubicBezTo>
                  <a:pt x="5412486" y="0"/>
                  <a:pt x="5511800" y="99314"/>
                  <a:pt x="5511800" y="221869"/>
                </a:cubicBezTo>
                <a:lnTo>
                  <a:pt x="5511800" y="2089531"/>
                </a:lnTo>
                <a:cubicBezTo>
                  <a:pt x="5511800" y="2212086"/>
                  <a:pt x="5412486" y="2311400"/>
                  <a:pt x="5289931" y="2311400"/>
                </a:cubicBezTo>
                <a:lnTo>
                  <a:pt x="221869" y="2311400"/>
                </a:lnTo>
                <a:cubicBezTo>
                  <a:pt x="99314" y="2311400"/>
                  <a:pt x="0" y="2212086"/>
                  <a:pt x="0" y="2089531"/>
                </a:cubicBezTo>
                <a:close/>
              </a:path>
            </a:pathLst>
          </a:custGeom>
          <a:solidFill>
            <a:srgbClr val="DFF7EE"/>
          </a:solidFill>
          <a:ln w="19050" cap="sq" cmpd="sng">
            <a:solidFill>
              <a:srgbClr val="A7E8C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 name="Google Shape;199;p3"/>
          <p:cNvGrpSpPr/>
          <p:nvPr/>
        </p:nvGrpSpPr>
        <p:grpSpPr>
          <a:xfrm>
            <a:off x="13277088" y="2221992"/>
            <a:ext cx="1920240" cy="274320"/>
            <a:chOff x="0" y="0"/>
            <a:chExt cx="2560320" cy="365760"/>
          </a:xfrm>
        </p:grpSpPr>
        <p:sp>
          <p:nvSpPr>
            <p:cNvPr id="200" name="Google Shape;200;p3"/>
            <p:cNvSpPr/>
            <p:nvPr/>
          </p:nvSpPr>
          <p:spPr>
            <a:xfrm>
              <a:off x="0" y="0"/>
              <a:ext cx="2560320" cy="365760"/>
            </a:xfrm>
            <a:custGeom>
              <a:avLst/>
              <a:gdLst/>
              <a:ahLst/>
              <a:cxnLst/>
              <a:rect l="l" t="t" r="r" b="b"/>
              <a:pathLst>
                <a:path w="2560320" h="365760" extrusionOk="0">
                  <a:moveTo>
                    <a:pt x="0" y="0"/>
                  </a:moveTo>
                  <a:lnTo>
                    <a:pt x="2560320" y="0"/>
                  </a:lnTo>
                  <a:lnTo>
                    <a:pt x="2560320" y="365760"/>
                  </a:lnTo>
                  <a:lnTo>
                    <a:pt x="0" y="365760"/>
                  </a:lnTo>
                  <a:close/>
                </a:path>
              </a:pathLst>
            </a:custGeom>
            <a:blipFill rotWithShape="1">
              <a:blip r:embed="rId3">
                <a:alphaModFix amt="0"/>
              </a:blip>
              <a:stretch>
                <a:fillRect t="-86396" b="-86396"/>
              </a:stretch>
            </a:blipFill>
            <a:ln>
              <a:noFill/>
            </a:ln>
          </p:spPr>
          <p:txBody>
            <a:bodyPr/>
            <a:lstStyle/>
            <a:p>
              <a:endParaRPr lang="en-GB"/>
            </a:p>
          </p:txBody>
        </p:sp>
        <p:sp>
          <p:nvSpPr>
            <p:cNvPr id="201" name="Google Shape;201;p3"/>
            <p:cNvSpPr txBox="1"/>
            <p:nvPr/>
          </p:nvSpPr>
          <p:spPr>
            <a:xfrm>
              <a:off x="0" y="0"/>
              <a:ext cx="2560320" cy="365760"/>
            </a:xfrm>
            <a:prstGeom prst="rect">
              <a:avLst/>
            </a:prstGeom>
            <a:noFill/>
            <a:ln>
              <a:noFill/>
            </a:ln>
          </p:spPr>
          <p:txBody>
            <a:bodyPr spcFirstLastPara="1" wrap="square" lIns="0" tIns="0" rIns="0" bIns="0" anchor="ctr" anchorCtr="0">
              <a:noAutofit/>
            </a:bodyPr>
            <a:lstStyle/>
            <a:p>
              <a:pPr marL="0" marR="0" lvl="0" indent="0" algn="l" rtl="0">
                <a:lnSpc>
                  <a:spcPct val="119990"/>
                </a:lnSpc>
                <a:spcBef>
                  <a:spcPts val="0"/>
                </a:spcBef>
                <a:spcAft>
                  <a:spcPts val="0"/>
                </a:spcAft>
                <a:buNone/>
              </a:pPr>
              <a:r>
                <a:rPr lang="en-US" sz="2081" b="1" i="0" u="none" strike="noStrike" cap="none">
                  <a:solidFill>
                    <a:srgbClr val="26A269"/>
                  </a:solidFill>
                  <a:latin typeface="Arial"/>
                  <a:ea typeface="Arial"/>
                  <a:cs typeface="Arial"/>
                  <a:sym typeface="Arial"/>
                </a:rPr>
                <a:t>OUTPUTS</a:t>
              </a:r>
              <a:endParaRPr/>
            </a:p>
          </p:txBody>
        </p:sp>
      </p:grpSp>
      <p:sp>
        <p:nvSpPr>
          <p:cNvPr id="202" name="Google Shape;202;p3"/>
          <p:cNvSpPr/>
          <p:nvPr/>
        </p:nvSpPr>
        <p:spPr>
          <a:xfrm>
            <a:off x="13277088" y="2770632"/>
            <a:ext cx="3017520" cy="384048"/>
          </a:xfrm>
          <a:custGeom>
            <a:avLst/>
            <a:gdLst/>
            <a:ahLst/>
            <a:cxnLst/>
            <a:rect l="l" t="t" r="r" b="b"/>
            <a:pathLst>
              <a:path w="4023360" h="512064" extrusionOk="0">
                <a:moveTo>
                  <a:pt x="0" y="0"/>
                </a:moveTo>
                <a:lnTo>
                  <a:pt x="4023360" y="0"/>
                </a:lnTo>
                <a:lnTo>
                  <a:pt x="4023360" y="512064"/>
                </a:lnTo>
                <a:lnTo>
                  <a:pt x="0" y="512064"/>
                </a:lnTo>
                <a:close/>
              </a:path>
            </a:pathLst>
          </a:custGeom>
          <a:blipFill rotWithShape="1">
            <a:blip r:embed="rId3">
              <a:alphaModFix amt="0"/>
            </a:blip>
            <a:stretch>
              <a:fillRect t="-103092" b="-103092"/>
            </a:stretch>
          </a:blipFill>
          <a:ln>
            <a:noFill/>
          </a:ln>
        </p:spPr>
        <p:txBody>
          <a:bodyPr/>
          <a:lstStyle/>
          <a:p>
            <a:endParaRPr lang="en-GB"/>
          </a:p>
        </p:txBody>
      </p:sp>
      <p:grpSp>
        <p:nvGrpSpPr>
          <p:cNvPr id="203" name="Google Shape;203;p3"/>
          <p:cNvGrpSpPr/>
          <p:nvPr/>
        </p:nvGrpSpPr>
        <p:grpSpPr>
          <a:xfrm>
            <a:off x="1234440" y="4594860"/>
            <a:ext cx="2880360" cy="342900"/>
            <a:chOff x="0" y="0"/>
            <a:chExt cx="3840480" cy="457200"/>
          </a:xfrm>
        </p:grpSpPr>
        <p:sp>
          <p:nvSpPr>
            <p:cNvPr id="204" name="Google Shape;204;p3"/>
            <p:cNvSpPr/>
            <p:nvPr/>
          </p:nvSpPr>
          <p:spPr>
            <a:xfrm>
              <a:off x="0" y="0"/>
              <a:ext cx="3840480" cy="457200"/>
            </a:xfrm>
            <a:custGeom>
              <a:avLst/>
              <a:gdLst/>
              <a:ahLst/>
              <a:cxnLst/>
              <a:rect l="l" t="t" r="r" b="b"/>
              <a:pathLst>
                <a:path w="3840480" h="457200" extrusionOk="0">
                  <a:moveTo>
                    <a:pt x="0" y="0"/>
                  </a:moveTo>
                  <a:lnTo>
                    <a:pt x="3840480" y="0"/>
                  </a:lnTo>
                  <a:lnTo>
                    <a:pt x="3840480" y="457200"/>
                  </a:lnTo>
                  <a:lnTo>
                    <a:pt x="0" y="457200"/>
                  </a:lnTo>
                  <a:close/>
                </a:path>
              </a:pathLst>
            </a:custGeom>
            <a:blipFill rotWithShape="1">
              <a:blip r:embed="rId3">
                <a:alphaModFix amt="0"/>
              </a:blip>
              <a:stretch>
                <a:fillRect t="-113677" b="-113677"/>
              </a:stretch>
            </a:blipFill>
            <a:ln>
              <a:noFill/>
            </a:ln>
          </p:spPr>
          <p:txBody>
            <a:bodyPr/>
            <a:lstStyle/>
            <a:p>
              <a:endParaRPr lang="en-GB"/>
            </a:p>
          </p:txBody>
        </p:sp>
        <p:sp>
          <p:nvSpPr>
            <p:cNvPr id="205" name="Google Shape;205;p3"/>
            <p:cNvSpPr txBox="1"/>
            <p:nvPr/>
          </p:nvSpPr>
          <p:spPr>
            <a:xfrm>
              <a:off x="0" y="0"/>
              <a:ext cx="384048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Business impact</a:t>
              </a:r>
              <a:endParaRPr/>
            </a:p>
          </p:txBody>
        </p:sp>
      </p:grpSp>
      <p:sp>
        <p:nvSpPr>
          <p:cNvPr id="206" name="Google Shape;206;p3"/>
          <p:cNvSpPr/>
          <p:nvPr/>
        </p:nvSpPr>
        <p:spPr>
          <a:xfrm>
            <a:off x="1412770" y="5194798"/>
            <a:ext cx="14813279" cy="576072"/>
          </a:xfrm>
          <a:custGeom>
            <a:avLst/>
            <a:gdLst/>
            <a:ahLst/>
            <a:cxnLst/>
            <a:rect l="l" t="t" r="r" b="b"/>
            <a:pathLst>
              <a:path w="19751039" h="768096" extrusionOk="0">
                <a:moveTo>
                  <a:pt x="0" y="0"/>
                </a:moveTo>
                <a:lnTo>
                  <a:pt x="19751039" y="0"/>
                </a:lnTo>
                <a:lnTo>
                  <a:pt x="19751039" y="768096"/>
                </a:lnTo>
                <a:lnTo>
                  <a:pt x="0" y="768096"/>
                </a:lnTo>
                <a:close/>
              </a:path>
            </a:pathLst>
          </a:custGeom>
          <a:blipFill rotWithShape="1">
            <a:blip r:embed="rId3">
              <a:alphaModFix amt="0"/>
            </a:blip>
            <a:stretch>
              <a:fillRect t="-451002" b="-451002"/>
            </a:stretch>
          </a:blipFill>
          <a:ln>
            <a:noFill/>
          </a:ln>
        </p:spPr>
        <p:txBody>
          <a:bodyPr/>
          <a:lstStyle/>
          <a:p>
            <a:endParaRPr lang="en-GB"/>
          </a:p>
        </p:txBody>
      </p:sp>
      <p:sp>
        <p:nvSpPr>
          <p:cNvPr id="208" name="Google Shape;208;p3"/>
          <p:cNvSpPr/>
          <p:nvPr/>
        </p:nvSpPr>
        <p:spPr>
          <a:xfrm>
            <a:off x="541782" y="5934188"/>
            <a:ext cx="15712814" cy="634794"/>
          </a:xfrm>
          <a:custGeom>
            <a:avLst/>
            <a:gdLst/>
            <a:ahLst/>
            <a:cxnLst/>
            <a:rect l="l" t="t" r="r" b="b"/>
            <a:pathLst>
              <a:path w="19751039" h="768096" extrusionOk="0">
                <a:moveTo>
                  <a:pt x="0" y="0"/>
                </a:moveTo>
                <a:lnTo>
                  <a:pt x="19751039" y="0"/>
                </a:lnTo>
                <a:lnTo>
                  <a:pt x="19751039" y="768096"/>
                </a:lnTo>
                <a:lnTo>
                  <a:pt x="0" y="768096"/>
                </a:lnTo>
                <a:close/>
              </a:path>
            </a:pathLst>
          </a:custGeom>
          <a:blipFill rotWithShape="1">
            <a:blip r:embed="rId3">
              <a:alphaModFix amt="0"/>
            </a:blip>
            <a:stretch>
              <a:fillRect t="-451002" b="-451002"/>
            </a:stretch>
          </a:blipFill>
          <a:ln>
            <a:noFill/>
          </a:ln>
        </p:spPr>
        <p:txBody>
          <a:bodyPr/>
          <a:lstStyle/>
          <a:p>
            <a:endParaRPr lang="en-GB"/>
          </a:p>
        </p:txBody>
      </p:sp>
      <p:sp>
        <p:nvSpPr>
          <p:cNvPr id="219" name="Google Shape;219;p3"/>
          <p:cNvSpPr txBox="1"/>
          <p:nvPr/>
        </p:nvSpPr>
        <p:spPr>
          <a:xfrm>
            <a:off x="1654675" y="2796700"/>
            <a:ext cx="3000000" cy="8466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450">
                <a:solidFill>
                  <a:schemeClr val="dk1"/>
                </a:solidFill>
              </a:rPr>
              <a:t>Orders • stock • customer data • transactions </a:t>
            </a:r>
            <a:endParaRPr sz="1450">
              <a:solidFill>
                <a:schemeClr val="dk1"/>
              </a:solidFill>
            </a:endParaRPr>
          </a:p>
          <a:p>
            <a:pPr marL="0" lvl="0" indent="0" algn="l" rtl="0">
              <a:spcBef>
                <a:spcPts val="0"/>
              </a:spcBef>
              <a:spcAft>
                <a:spcPts val="0"/>
              </a:spcAft>
              <a:buNone/>
            </a:pPr>
            <a:endParaRPr>
              <a:solidFill>
                <a:schemeClr val="dk1"/>
              </a:solidFill>
            </a:endParaRPr>
          </a:p>
        </p:txBody>
      </p:sp>
      <p:sp>
        <p:nvSpPr>
          <p:cNvPr id="220" name="Google Shape;220;p3"/>
          <p:cNvSpPr txBox="1"/>
          <p:nvPr/>
        </p:nvSpPr>
        <p:spPr>
          <a:xfrm>
            <a:off x="13350150" y="2546000"/>
            <a:ext cx="3000000" cy="883500"/>
          </a:xfrm>
          <a:prstGeom prst="rect">
            <a:avLst/>
          </a:prstGeom>
          <a:noFill/>
          <a:ln>
            <a:noFill/>
          </a:ln>
        </p:spPr>
        <p:txBody>
          <a:bodyPr spcFirstLastPara="1" wrap="square" lIns="91425" tIns="91425" rIns="91425" bIns="91425" anchor="t" anchorCtr="0">
            <a:spAutoFit/>
          </a:bodyPr>
          <a:lstStyle/>
          <a:p>
            <a:pPr marL="0" lvl="0" indent="0" algn="l" rtl="0">
              <a:lnSpc>
                <a:spcPct val="115000"/>
              </a:lnSpc>
              <a:spcBef>
                <a:spcPts val="0"/>
              </a:spcBef>
              <a:spcAft>
                <a:spcPts val="0"/>
              </a:spcAft>
              <a:buNone/>
            </a:pPr>
            <a:endParaRPr sz="1600"/>
          </a:p>
          <a:p>
            <a:pPr marL="0" lvl="0" indent="0" algn="l" rtl="0">
              <a:spcBef>
                <a:spcPts val="0"/>
              </a:spcBef>
              <a:spcAft>
                <a:spcPts val="0"/>
              </a:spcAft>
              <a:buNone/>
            </a:pPr>
            <a:r>
              <a:rPr lang="en-US" sz="1350">
                <a:solidFill>
                  <a:schemeClr val="dk1"/>
                </a:solidFill>
              </a:rPr>
              <a:t>Reports and alerts support decisions and customer service.</a:t>
            </a:r>
            <a:endParaRPr sz="1600"/>
          </a:p>
        </p:txBody>
      </p:sp>
      <p:sp>
        <p:nvSpPr>
          <p:cNvPr id="221" name="Google Shape;221;p3"/>
          <p:cNvSpPr txBox="1"/>
          <p:nvPr/>
        </p:nvSpPr>
        <p:spPr>
          <a:xfrm>
            <a:off x="1250025" y="5071075"/>
            <a:ext cx="12100125" cy="3477845"/>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2200" dirty="0"/>
          </a:p>
          <a:p>
            <a:pPr marL="0" lvl="0" indent="0" algn="l" rtl="0">
              <a:spcBef>
                <a:spcPts val="0"/>
              </a:spcBef>
              <a:spcAft>
                <a:spcPts val="0"/>
              </a:spcAft>
              <a:buNone/>
            </a:pPr>
            <a:r>
              <a:rPr lang="en-US" sz="2400" dirty="0">
                <a:solidFill>
                  <a:schemeClr val="dk1"/>
                </a:solidFill>
              </a:rPr>
              <a:t>Efficient operations: less duplication, faster processes and fewer manual errors.</a:t>
            </a:r>
          </a:p>
          <a:p>
            <a:pPr marL="0" lvl="0" indent="0" algn="l" rtl="0">
              <a:spcBef>
                <a:spcPts val="0"/>
              </a:spcBef>
              <a:spcAft>
                <a:spcPts val="0"/>
              </a:spcAft>
              <a:buNone/>
            </a:pPr>
            <a:endParaRPr lang="en-US" sz="2400" dirty="0">
              <a:solidFill>
                <a:schemeClr val="dk1"/>
              </a:solidFill>
            </a:endParaRPr>
          </a:p>
          <a:p>
            <a:pPr marL="0" lvl="0" indent="0" algn="l" rtl="0">
              <a:spcBef>
                <a:spcPts val="0"/>
              </a:spcBef>
              <a:spcAft>
                <a:spcPts val="0"/>
              </a:spcAft>
              <a:buNone/>
            </a:pPr>
            <a:r>
              <a:rPr lang="en-US" sz="2400" dirty="0">
                <a:solidFill>
                  <a:schemeClr val="dk1"/>
                </a:solidFill>
              </a:rPr>
              <a:t>Decision-making: timely, accurate information supports managerial judgment.</a:t>
            </a:r>
          </a:p>
          <a:p>
            <a:pPr marL="0" lvl="0" indent="0" algn="l" rtl="0">
              <a:spcBef>
                <a:spcPts val="0"/>
              </a:spcBef>
              <a:spcAft>
                <a:spcPts val="0"/>
              </a:spcAft>
              <a:buNone/>
            </a:pPr>
            <a:endParaRPr lang="en-US" sz="2400" dirty="0">
              <a:solidFill>
                <a:schemeClr val="dk1"/>
              </a:solidFill>
            </a:endParaRPr>
          </a:p>
          <a:p>
            <a:pPr marL="0" lvl="0" indent="0" algn="l" rtl="0">
              <a:spcBef>
                <a:spcPts val="0"/>
              </a:spcBef>
              <a:spcAft>
                <a:spcPts val="0"/>
              </a:spcAft>
              <a:buNone/>
            </a:pPr>
            <a:r>
              <a:rPr lang="en-US" sz="2400" dirty="0">
                <a:solidFill>
                  <a:schemeClr val="dk1"/>
                </a:solidFill>
              </a:rPr>
              <a:t>Competitive advantage: systems support growth, responsiveness and innovation.</a:t>
            </a:r>
          </a:p>
          <a:p>
            <a:pPr marL="0" lvl="0" indent="0" algn="l" rtl="0">
              <a:spcBef>
                <a:spcPts val="0"/>
              </a:spcBef>
              <a:spcAft>
                <a:spcPts val="0"/>
              </a:spcAft>
              <a:buNone/>
            </a:pPr>
            <a:r>
              <a:rPr lang="en-US" sz="2400" dirty="0">
                <a:solidFill>
                  <a:schemeClr val="dk1"/>
                </a:solidFill>
              </a:rPr>
              <a:t> </a:t>
            </a:r>
          </a:p>
          <a:p>
            <a:pPr marL="0" lvl="0" indent="0" algn="l" rtl="0">
              <a:spcBef>
                <a:spcPts val="0"/>
              </a:spcBef>
              <a:spcAft>
                <a:spcPts val="0"/>
              </a:spcAft>
              <a:buNone/>
            </a:pPr>
            <a:r>
              <a:rPr lang="en-US" sz="2400" dirty="0">
                <a:solidFill>
                  <a:schemeClr val="dk1"/>
                </a:solidFill>
              </a:rPr>
              <a:t>Customer Experience: shared data supports personalization, faster service and</a:t>
            </a:r>
          </a:p>
          <a:p>
            <a:pPr marL="0" lvl="0" indent="0" algn="l" rtl="0">
              <a:spcBef>
                <a:spcPts val="0"/>
              </a:spcBef>
              <a:spcAft>
                <a:spcPts val="0"/>
              </a:spcAft>
              <a:buNone/>
            </a:pPr>
            <a:r>
              <a:rPr lang="en-US" sz="2400" dirty="0">
                <a:solidFill>
                  <a:schemeClr val="dk1"/>
                </a:solidFill>
              </a:rPr>
              <a:t> follow- up.</a:t>
            </a:r>
            <a:endParaRPr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4"/>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231" name="Google Shape;231;p4"/>
          <p:cNvGrpSpPr/>
          <p:nvPr/>
        </p:nvGrpSpPr>
        <p:grpSpPr>
          <a:xfrm>
            <a:off x="891540" y="576072"/>
            <a:ext cx="14127480" cy="658368"/>
            <a:chOff x="0" y="0"/>
            <a:chExt cx="18836640" cy="877824"/>
          </a:xfrm>
        </p:grpSpPr>
        <p:sp>
          <p:nvSpPr>
            <p:cNvPr id="232" name="Google Shape;232;p4"/>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233" name="Google Shape;233;p4"/>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2. Main Types of Business Information Systems</a:t>
              </a:r>
              <a:endParaRPr/>
            </a:p>
          </p:txBody>
        </p:sp>
      </p:grpSp>
      <p:sp>
        <p:nvSpPr>
          <p:cNvPr id="234" name="Google Shape;234;p4"/>
          <p:cNvSpPr/>
          <p:nvPr/>
        </p:nvSpPr>
        <p:spPr>
          <a:xfrm>
            <a:off x="1087755" y="184213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4"/>
          <p:cNvSpPr/>
          <p:nvPr/>
        </p:nvSpPr>
        <p:spPr>
          <a:xfrm>
            <a:off x="1087755" y="184213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236" name="Google Shape;236;p4"/>
          <p:cNvGrpSpPr/>
          <p:nvPr/>
        </p:nvGrpSpPr>
        <p:grpSpPr>
          <a:xfrm>
            <a:off x="1481328" y="2098548"/>
            <a:ext cx="1124712" cy="301752"/>
            <a:chOff x="0" y="0"/>
            <a:chExt cx="1499616" cy="402336"/>
          </a:xfrm>
        </p:grpSpPr>
        <p:sp>
          <p:nvSpPr>
            <p:cNvPr id="237" name="Google Shape;237;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38" name="Google Shape;238;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2F6FED"/>
                  </a:solidFill>
                  <a:latin typeface="Arial"/>
                  <a:ea typeface="Arial"/>
                  <a:cs typeface="Arial"/>
                  <a:sym typeface="Arial"/>
                </a:rPr>
                <a:t>TPS</a:t>
              </a:r>
              <a:endParaRPr/>
            </a:p>
          </p:txBody>
        </p:sp>
      </p:grpSp>
      <p:grpSp>
        <p:nvGrpSpPr>
          <p:cNvPr id="239" name="Google Shape;239;p4"/>
          <p:cNvGrpSpPr/>
          <p:nvPr/>
        </p:nvGrpSpPr>
        <p:grpSpPr>
          <a:xfrm>
            <a:off x="2948940" y="2105120"/>
            <a:ext cx="2263140" cy="322612"/>
            <a:chOff x="0" y="-9525"/>
            <a:chExt cx="3017520" cy="430149"/>
          </a:xfrm>
        </p:grpSpPr>
        <p:sp>
          <p:nvSpPr>
            <p:cNvPr id="240" name="Google Shape;240;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41" name="Google Shape;241;p4"/>
            <p:cNvSpPr txBox="1"/>
            <p:nvPr/>
          </p:nvSpPr>
          <p:spPr>
            <a:xfrm>
              <a:off x="0" y="-9525"/>
              <a:ext cx="3017520" cy="430149"/>
            </a:xfrm>
            <a:prstGeom prst="rect">
              <a:avLst/>
            </a:prstGeom>
            <a:noFill/>
            <a:ln>
              <a:noFill/>
            </a:ln>
          </p:spPr>
          <p:txBody>
            <a:bodyPr spcFirstLastPara="1" wrap="square" lIns="0" tIns="0" rIns="0" bIns="0" anchor="ctr" anchorCtr="0">
              <a:noAutofit/>
            </a:bodyPr>
            <a:lstStyle/>
            <a:p>
              <a:pPr marL="0" marR="0" lvl="0" indent="0" algn="l" rtl="0">
                <a:lnSpc>
                  <a:spcPct val="119964"/>
                </a:lnSpc>
                <a:spcBef>
                  <a:spcPts val="0"/>
                </a:spcBef>
                <a:spcAft>
                  <a:spcPts val="0"/>
                </a:spcAft>
                <a:buNone/>
              </a:pPr>
              <a:r>
                <a:rPr lang="en-US" sz="1683" b="1" i="0" u="none" strike="noStrike" cap="none">
                  <a:solidFill>
                    <a:srgbClr val="172B4D"/>
                  </a:solidFill>
                  <a:latin typeface="Arial"/>
                  <a:ea typeface="Arial"/>
                  <a:cs typeface="Arial"/>
                  <a:sym typeface="Arial"/>
                </a:rPr>
                <a:t>Transaction Processing</a:t>
              </a:r>
              <a:endParaRPr/>
            </a:p>
          </p:txBody>
        </p:sp>
      </p:grpSp>
      <p:grpSp>
        <p:nvGrpSpPr>
          <p:cNvPr id="242" name="Google Shape;242;p4"/>
          <p:cNvGrpSpPr/>
          <p:nvPr/>
        </p:nvGrpSpPr>
        <p:grpSpPr>
          <a:xfrm>
            <a:off x="1536192" y="2702052"/>
            <a:ext cx="3703320" cy="576072"/>
            <a:chOff x="0" y="0"/>
            <a:chExt cx="4937760" cy="768096"/>
          </a:xfrm>
        </p:grpSpPr>
        <p:sp>
          <p:nvSpPr>
            <p:cNvPr id="243" name="Google Shape;243;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44" name="Google Shape;244;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sz="1600" b="0" i="0" u="none" strike="noStrike" cap="none" dirty="0">
                  <a:solidFill>
                    <a:srgbClr val="1F2937"/>
                  </a:solidFill>
                  <a:sym typeface="Arial"/>
                </a:rPr>
                <a:t>Records daily stock movements, orders, payments and sales.</a:t>
              </a:r>
              <a:endParaRPr lang="ro-RO" sz="1600"/>
            </a:p>
          </p:txBody>
        </p:sp>
      </p:grpSp>
      <p:sp>
        <p:nvSpPr>
          <p:cNvPr id="245" name="Google Shape;245;p4"/>
          <p:cNvSpPr/>
          <p:nvPr/>
        </p:nvSpPr>
        <p:spPr>
          <a:xfrm>
            <a:off x="6703914" y="171938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4"/>
          <p:cNvSpPr/>
          <p:nvPr/>
        </p:nvSpPr>
        <p:spPr>
          <a:xfrm>
            <a:off x="6880748" y="1724473"/>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grpSp>
        <p:nvGrpSpPr>
          <p:cNvPr id="247" name="Google Shape;247;p4"/>
          <p:cNvGrpSpPr/>
          <p:nvPr/>
        </p:nvGrpSpPr>
        <p:grpSpPr>
          <a:xfrm>
            <a:off x="7173468" y="2098548"/>
            <a:ext cx="1124712" cy="301752"/>
            <a:chOff x="0" y="0"/>
            <a:chExt cx="1499616" cy="402336"/>
          </a:xfrm>
        </p:grpSpPr>
        <p:sp>
          <p:nvSpPr>
            <p:cNvPr id="248" name="Google Shape;248;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49" name="Google Shape;249;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26A269"/>
                  </a:solidFill>
                  <a:latin typeface="Arial"/>
                  <a:ea typeface="Arial"/>
                  <a:cs typeface="Arial"/>
                  <a:sym typeface="Arial"/>
                </a:rPr>
                <a:t>MIS</a:t>
              </a:r>
              <a:endParaRPr/>
            </a:p>
          </p:txBody>
        </p:sp>
      </p:grpSp>
      <p:grpSp>
        <p:nvGrpSpPr>
          <p:cNvPr id="250" name="Google Shape;250;p4"/>
          <p:cNvGrpSpPr/>
          <p:nvPr/>
        </p:nvGrpSpPr>
        <p:grpSpPr>
          <a:xfrm>
            <a:off x="8641080" y="2112264"/>
            <a:ext cx="2263140" cy="315468"/>
            <a:chOff x="0" y="0"/>
            <a:chExt cx="3017520" cy="420624"/>
          </a:xfrm>
        </p:grpSpPr>
        <p:sp>
          <p:nvSpPr>
            <p:cNvPr id="251" name="Google Shape;251;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52" name="Google Shape;252;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13"/>
                </a:lnSpc>
                <a:spcBef>
                  <a:spcPts val="0"/>
                </a:spcBef>
                <a:spcAft>
                  <a:spcPts val="0"/>
                </a:spcAft>
                <a:buNone/>
              </a:pPr>
              <a:r>
                <a:rPr lang="en-US" sz="1534" b="1" i="0" u="none" strike="noStrike" cap="none">
                  <a:solidFill>
                    <a:srgbClr val="172B4D"/>
                  </a:solidFill>
                  <a:latin typeface="Arial"/>
                  <a:ea typeface="Arial"/>
                  <a:cs typeface="Arial"/>
                  <a:sym typeface="Arial"/>
                </a:rPr>
                <a:t>Management Information</a:t>
              </a:r>
              <a:endParaRPr/>
            </a:p>
          </p:txBody>
        </p:sp>
      </p:grpSp>
      <p:grpSp>
        <p:nvGrpSpPr>
          <p:cNvPr id="253" name="Google Shape;253;p4"/>
          <p:cNvGrpSpPr/>
          <p:nvPr/>
        </p:nvGrpSpPr>
        <p:grpSpPr>
          <a:xfrm>
            <a:off x="7223509" y="2707249"/>
            <a:ext cx="3703320" cy="576072"/>
            <a:chOff x="0" y="0"/>
            <a:chExt cx="4937760" cy="768096"/>
          </a:xfrm>
        </p:grpSpPr>
        <p:sp>
          <p:nvSpPr>
            <p:cNvPr id="254" name="Google Shape;254;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55" name="Google Shape;255;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br>
                <a:rPr lang="en-US" dirty="0"/>
              </a:br>
              <a:r>
                <a:rPr lang="en-US" sz="1800" b="0" i="0" u="none" strike="noStrike" cap="none">
                  <a:solidFill>
                    <a:srgbClr val="1F2937"/>
                  </a:solidFill>
                  <a:latin typeface="Geist"/>
                  <a:sym typeface="Arial"/>
                </a:rPr>
                <a:t>Produces routine reports and summaries for managers.</a:t>
              </a:r>
              <a:endParaRPr lang="ro-RO" sz="2000"/>
            </a:p>
          </p:txBody>
        </p:sp>
      </p:grpSp>
      <p:sp>
        <p:nvSpPr>
          <p:cNvPr id="256" name="Google Shape;256;p4"/>
          <p:cNvSpPr/>
          <p:nvPr/>
        </p:nvSpPr>
        <p:spPr>
          <a:xfrm>
            <a:off x="12472035" y="184213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4"/>
          <p:cNvSpPr/>
          <p:nvPr/>
        </p:nvSpPr>
        <p:spPr>
          <a:xfrm>
            <a:off x="12472035" y="184213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258" name="Google Shape;258;p4"/>
          <p:cNvGrpSpPr/>
          <p:nvPr/>
        </p:nvGrpSpPr>
        <p:grpSpPr>
          <a:xfrm>
            <a:off x="12865608" y="2098548"/>
            <a:ext cx="1124712" cy="301752"/>
            <a:chOff x="0" y="0"/>
            <a:chExt cx="1499616" cy="402336"/>
          </a:xfrm>
        </p:grpSpPr>
        <p:sp>
          <p:nvSpPr>
            <p:cNvPr id="259" name="Google Shape;259;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60" name="Google Shape;260;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7C3AED"/>
                  </a:solidFill>
                  <a:latin typeface="Arial"/>
                  <a:ea typeface="Arial"/>
                  <a:cs typeface="Arial"/>
                  <a:sym typeface="Arial"/>
                </a:rPr>
                <a:t>DSS / BI</a:t>
              </a:r>
              <a:endParaRPr/>
            </a:p>
          </p:txBody>
        </p:sp>
      </p:grpSp>
      <p:grpSp>
        <p:nvGrpSpPr>
          <p:cNvPr id="261" name="Google Shape;261;p4"/>
          <p:cNvGrpSpPr/>
          <p:nvPr/>
        </p:nvGrpSpPr>
        <p:grpSpPr>
          <a:xfrm>
            <a:off x="14333220" y="2112264"/>
            <a:ext cx="2263140" cy="315468"/>
            <a:chOff x="0" y="0"/>
            <a:chExt cx="3017520" cy="420624"/>
          </a:xfrm>
        </p:grpSpPr>
        <p:sp>
          <p:nvSpPr>
            <p:cNvPr id="262" name="Google Shape;262;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63" name="Google Shape;263;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sz="1237" b="1" i="0" u="none" strike="noStrike" cap="none">
                  <a:solidFill>
                    <a:srgbClr val="172B4D"/>
                  </a:solidFill>
                  <a:latin typeface="Arial"/>
                  <a:ea typeface="Arial"/>
                  <a:cs typeface="Arial"/>
                  <a:sym typeface="Arial"/>
                </a:rPr>
                <a:t>Decision Support &amp; Analytics</a:t>
              </a:r>
              <a:endParaRPr/>
            </a:p>
          </p:txBody>
        </p:sp>
      </p:grpSp>
      <p:grpSp>
        <p:nvGrpSpPr>
          <p:cNvPr id="264" name="Google Shape;264;p4"/>
          <p:cNvGrpSpPr/>
          <p:nvPr/>
        </p:nvGrpSpPr>
        <p:grpSpPr>
          <a:xfrm>
            <a:off x="12870046" y="2702052"/>
            <a:ext cx="3753746" cy="576072"/>
            <a:chOff x="-67235" y="0"/>
            <a:chExt cx="5004995" cy="768096"/>
          </a:xfrm>
        </p:grpSpPr>
        <p:sp>
          <p:nvSpPr>
            <p:cNvPr id="265" name="Google Shape;265;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66" name="Google Shape;266;p4"/>
            <p:cNvSpPr txBox="1"/>
            <p:nvPr/>
          </p:nvSpPr>
          <p:spPr>
            <a:xfrm>
              <a:off x="-67235" y="0"/>
              <a:ext cx="4937760" cy="768096"/>
            </a:xfrm>
            <a:prstGeom prst="rect">
              <a:avLst/>
            </a:prstGeom>
            <a:noFill/>
            <a:ln>
              <a:noFill/>
            </a:ln>
          </p:spPr>
          <p:txBody>
            <a:bodyPr spcFirstLastPara="1" wrap="square" lIns="0" tIns="0" rIns="0" bIns="0" anchor="ctr" anchorCtr="0">
              <a:noAutofit/>
            </a:bodyPr>
            <a:lstStyle/>
            <a:p>
              <a:pPr marL="0" marR="0" lvl="0" indent="0" algn="l">
                <a:lnSpc>
                  <a:spcPct val="120000"/>
                </a:lnSpc>
                <a:spcBef>
                  <a:spcPts val="0"/>
                </a:spcBef>
                <a:spcAft>
                  <a:spcPts val="0"/>
                </a:spcAft>
                <a:buNone/>
              </a:pPr>
              <a:r>
                <a:rPr lang="en-US" sz="1800" b="0" i="0" u="none" strike="noStrike" cap="none">
                  <a:solidFill>
                    <a:srgbClr val="1F2937"/>
                  </a:solidFill>
                  <a:latin typeface="Geist"/>
                  <a:sym typeface="Arial"/>
                </a:rPr>
                <a:t>Supports dashboards, forecasts, scenarios and KPI tracking.</a:t>
              </a:r>
              <a:endParaRPr lang="ro-RO" sz="1800"/>
            </a:p>
          </p:txBody>
        </p:sp>
      </p:grpSp>
      <p:sp>
        <p:nvSpPr>
          <p:cNvPr id="267" name="Google Shape;267;p4"/>
          <p:cNvSpPr/>
          <p:nvPr/>
        </p:nvSpPr>
        <p:spPr>
          <a:xfrm>
            <a:off x="108775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4"/>
          <p:cNvSpPr/>
          <p:nvPr/>
        </p:nvSpPr>
        <p:spPr>
          <a:xfrm>
            <a:off x="108775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269" name="Google Shape;269;p4"/>
          <p:cNvGrpSpPr/>
          <p:nvPr/>
        </p:nvGrpSpPr>
        <p:grpSpPr>
          <a:xfrm>
            <a:off x="1481328" y="4978908"/>
            <a:ext cx="1124712" cy="301752"/>
            <a:chOff x="0" y="0"/>
            <a:chExt cx="1499616" cy="402336"/>
          </a:xfrm>
        </p:grpSpPr>
        <p:sp>
          <p:nvSpPr>
            <p:cNvPr id="270" name="Google Shape;270;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71" name="Google Shape;271;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F59E0B"/>
                  </a:solidFill>
                  <a:latin typeface="Arial"/>
                  <a:ea typeface="Arial"/>
                  <a:cs typeface="Arial"/>
                  <a:sym typeface="Arial"/>
                </a:rPr>
                <a:t>ERP</a:t>
              </a:r>
              <a:endParaRPr/>
            </a:p>
          </p:txBody>
        </p:sp>
      </p:grpSp>
      <p:grpSp>
        <p:nvGrpSpPr>
          <p:cNvPr id="272" name="Google Shape;272;p4"/>
          <p:cNvGrpSpPr/>
          <p:nvPr/>
        </p:nvGrpSpPr>
        <p:grpSpPr>
          <a:xfrm>
            <a:off x="2948940" y="4992624"/>
            <a:ext cx="2263140" cy="315468"/>
            <a:chOff x="0" y="0"/>
            <a:chExt cx="3017520" cy="420624"/>
          </a:xfrm>
        </p:grpSpPr>
        <p:sp>
          <p:nvSpPr>
            <p:cNvPr id="273" name="Google Shape;273;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74" name="Google Shape;274;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sz="1237" b="1" i="0" u="none" strike="noStrike" cap="none">
                  <a:solidFill>
                    <a:srgbClr val="172B4D"/>
                  </a:solidFill>
                  <a:latin typeface="Arial"/>
                  <a:ea typeface="Arial"/>
                  <a:cs typeface="Arial"/>
                  <a:sym typeface="Arial"/>
                </a:rPr>
                <a:t>Enterprise Resource Planning</a:t>
              </a:r>
              <a:endParaRPr/>
            </a:p>
          </p:txBody>
        </p:sp>
      </p:grpSp>
      <p:grpSp>
        <p:nvGrpSpPr>
          <p:cNvPr id="275" name="Google Shape;275;p4"/>
          <p:cNvGrpSpPr/>
          <p:nvPr/>
        </p:nvGrpSpPr>
        <p:grpSpPr>
          <a:xfrm>
            <a:off x="1536192" y="5582412"/>
            <a:ext cx="3703320" cy="576072"/>
            <a:chOff x="0" y="0"/>
            <a:chExt cx="4937760" cy="768096"/>
          </a:xfrm>
        </p:grpSpPr>
        <p:sp>
          <p:nvSpPr>
            <p:cNvPr id="276" name="Google Shape;276;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77" name="Google Shape;277;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sz="1800" b="0" i="0" u="none" strike="noStrike" cap="none">
                  <a:solidFill>
                    <a:srgbClr val="1F2937"/>
                  </a:solidFill>
                  <a:latin typeface="Geist"/>
                  <a:sym typeface="Arial"/>
                </a:rPr>
                <a:t>Integrates finance, HR, operations and inventory data.</a:t>
              </a:r>
              <a:br>
                <a:rPr lang="en-US" sz="1100" dirty="0">
                  <a:solidFill>
                    <a:srgbClr val="1F2937"/>
                  </a:solidFill>
                  <a:latin typeface="Geist"/>
                </a:rPr>
              </a:br>
              <a:endParaRPr lang="en-US" sz="1100" dirty="0">
                <a:solidFill>
                  <a:srgbClr val="1F2937"/>
                </a:solidFill>
                <a:latin typeface="Geist"/>
              </a:endParaRPr>
            </a:p>
          </p:txBody>
        </p:sp>
      </p:grpSp>
      <p:sp>
        <p:nvSpPr>
          <p:cNvPr id="278" name="Google Shape;278;p4"/>
          <p:cNvSpPr/>
          <p:nvPr/>
        </p:nvSpPr>
        <p:spPr>
          <a:xfrm>
            <a:off x="677989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4"/>
          <p:cNvSpPr/>
          <p:nvPr/>
        </p:nvSpPr>
        <p:spPr>
          <a:xfrm>
            <a:off x="677989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E84A5F"/>
          </a:solidFill>
          <a:ln w="19050" cap="sq" cmpd="sng">
            <a:solidFill>
              <a:srgbClr val="E84A5F"/>
            </a:solidFill>
            <a:prstDash val="solid"/>
            <a:miter lim="8000"/>
            <a:headEnd type="none" w="sm" len="sm"/>
            <a:tailEnd type="none" w="sm" len="sm"/>
          </a:ln>
        </p:spPr>
        <p:txBody>
          <a:bodyPr/>
          <a:lstStyle/>
          <a:p>
            <a:endParaRPr lang="en-GB"/>
          </a:p>
        </p:txBody>
      </p:sp>
      <p:grpSp>
        <p:nvGrpSpPr>
          <p:cNvPr id="280" name="Google Shape;280;p4"/>
          <p:cNvGrpSpPr/>
          <p:nvPr/>
        </p:nvGrpSpPr>
        <p:grpSpPr>
          <a:xfrm>
            <a:off x="7173468" y="4978908"/>
            <a:ext cx="1124712" cy="301752"/>
            <a:chOff x="0" y="0"/>
            <a:chExt cx="1499616" cy="402336"/>
          </a:xfrm>
        </p:grpSpPr>
        <p:sp>
          <p:nvSpPr>
            <p:cNvPr id="281" name="Google Shape;281;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82" name="Google Shape;282;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E84A5F"/>
                  </a:solidFill>
                  <a:latin typeface="Arial"/>
                  <a:ea typeface="Arial"/>
                  <a:cs typeface="Arial"/>
                  <a:sym typeface="Arial"/>
                </a:rPr>
                <a:t>CRM</a:t>
              </a:r>
              <a:endParaRPr/>
            </a:p>
          </p:txBody>
        </p:sp>
      </p:grpSp>
      <p:grpSp>
        <p:nvGrpSpPr>
          <p:cNvPr id="283" name="Google Shape;283;p4"/>
          <p:cNvGrpSpPr/>
          <p:nvPr/>
        </p:nvGrpSpPr>
        <p:grpSpPr>
          <a:xfrm>
            <a:off x="8641080" y="4992624"/>
            <a:ext cx="2263140" cy="315468"/>
            <a:chOff x="0" y="0"/>
            <a:chExt cx="3017520" cy="420624"/>
          </a:xfrm>
        </p:grpSpPr>
        <p:sp>
          <p:nvSpPr>
            <p:cNvPr id="284" name="Google Shape;284;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85" name="Google Shape;285;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20048"/>
                </a:lnSpc>
                <a:spcBef>
                  <a:spcPts val="0"/>
                </a:spcBef>
                <a:spcAft>
                  <a:spcPts val="0"/>
                </a:spcAft>
                <a:buNone/>
              </a:pPr>
              <a:r>
                <a:rPr lang="en-US" sz="1237" b="1" i="0" u="none" strike="noStrike" cap="none">
                  <a:solidFill>
                    <a:srgbClr val="172B4D"/>
                  </a:solidFill>
                  <a:latin typeface="Arial"/>
                  <a:ea typeface="Arial"/>
                  <a:cs typeface="Arial"/>
                  <a:sym typeface="Arial"/>
                </a:rPr>
                <a:t>Customer Relationship Management</a:t>
              </a:r>
              <a:endParaRPr/>
            </a:p>
          </p:txBody>
        </p:sp>
      </p:grpSp>
      <p:grpSp>
        <p:nvGrpSpPr>
          <p:cNvPr id="286" name="Google Shape;286;p4"/>
          <p:cNvGrpSpPr/>
          <p:nvPr/>
        </p:nvGrpSpPr>
        <p:grpSpPr>
          <a:xfrm>
            <a:off x="7211523" y="5582412"/>
            <a:ext cx="3720129" cy="576072"/>
            <a:chOff x="-22412" y="0"/>
            <a:chExt cx="4960172" cy="768096"/>
          </a:xfrm>
        </p:grpSpPr>
        <p:sp>
          <p:nvSpPr>
            <p:cNvPr id="287" name="Google Shape;287;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88" name="Google Shape;288;p4"/>
            <p:cNvSpPr txBox="1"/>
            <p:nvPr/>
          </p:nvSpPr>
          <p:spPr>
            <a:xfrm>
              <a:off x="-22412" y="0"/>
              <a:ext cx="4937760" cy="768096"/>
            </a:xfrm>
            <a:prstGeom prst="rect">
              <a:avLst/>
            </a:prstGeom>
            <a:noFill/>
            <a:ln>
              <a:noFill/>
            </a:ln>
          </p:spPr>
          <p:txBody>
            <a:bodyPr spcFirstLastPara="1" wrap="square" lIns="0" tIns="0" rIns="0" bIns="0" anchor="ctr" anchorCtr="0">
              <a:noAutofit/>
            </a:bodyPr>
            <a:lstStyle/>
            <a:p>
              <a:pPr>
                <a:lnSpc>
                  <a:spcPct val="120000"/>
                </a:lnSpc>
              </a:pPr>
              <a:br>
                <a:rPr lang="en-US" dirty="0"/>
              </a:br>
              <a:r>
                <a:rPr lang="en-US" sz="1600">
                  <a:solidFill>
                    <a:srgbClr val="1F2937"/>
                  </a:solidFill>
                  <a:latin typeface="Geist"/>
                </a:rPr>
                <a:t>Tracks customer interactions, sales pipelines and service history.</a:t>
              </a:r>
              <a:endParaRPr lang="ro-RO"/>
            </a:p>
          </p:txBody>
        </p:sp>
      </p:grpSp>
      <p:sp>
        <p:nvSpPr>
          <p:cNvPr id="289" name="Google Shape;289;p4"/>
          <p:cNvSpPr/>
          <p:nvPr/>
        </p:nvSpPr>
        <p:spPr>
          <a:xfrm>
            <a:off x="12472035" y="4722495"/>
            <a:ext cx="4751070" cy="1966722"/>
          </a:xfrm>
          <a:custGeom>
            <a:avLst/>
            <a:gdLst/>
            <a:ahLst/>
            <a:cxnLst/>
            <a:rect l="l" t="t" r="r" b="b"/>
            <a:pathLst>
              <a:path w="6334760" h="2622296" extrusionOk="0">
                <a:moveTo>
                  <a:pt x="0" y="221615"/>
                </a:moveTo>
                <a:cubicBezTo>
                  <a:pt x="0" y="99187"/>
                  <a:pt x="99187" y="0"/>
                  <a:pt x="221615" y="0"/>
                </a:cubicBezTo>
                <a:lnTo>
                  <a:pt x="6113145" y="0"/>
                </a:lnTo>
                <a:cubicBezTo>
                  <a:pt x="6235573" y="0"/>
                  <a:pt x="6334760" y="99187"/>
                  <a:pt x="6334760" y="221615"/>
                </a:cubicBezTo>
                <a:lnTo>
                  <a:pt x="6334760" y="2400681"/>
                </a:lnTo>
                <a:cubicBezTo>
                  <a:pt x="6334760" y="2523109"/>
                  <a:pt x="6235573" y="2622296"/>
                  <a:pt x="6113145" y="2622296"/>
                </a:cubicBezTo>
                <a:lnTo>
                  <a:pt x="221615" y="2622296"/>
                </a:lnTo>
                <a:cubicBezTo>
                  <a:pt x="99187" y="2622296"/>
                  <a:pt x="0" y="2523109"/>
                  <a:pt x="0" y="2400681"/>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4"/>
          <p:cNvSpPr/>
          <p:nvPr/>
        </p:nvSpPr>
        <p:spPr>
          <a:xfrm>
            <a:off x="12472035" y="4722495"/>
            <a:ext cx="197358" cy="1966722"/>
          </a:xfrm>
          <a:custGeom>
            <a:avLst/>
            <a:gdLst/>
            <a:ahLst/>
            <a:cxnLst/>
            <a:rect l="l" t="t" r="r" b="b"/>
            <a:pathLst>
              <a:path w="263144" h="2622296" extrusionOk="0">
                <a:moveTo>
                  <a:pt x="0" y="0"/>
                </a:moveTo>
                <a:lnTo>
                  <a:pt x="263144" y="0"/>
                </a:lnTo>
                <a:lnTo>
                  <a:pt x="263144" y="2622296"/>
                </a:lnTo>
                <a:lnTo>
                  <a:pt x="0" y="2622296"/>
                </a:lnTo>
                <a:close/>
              </a:path>
            </a:pathLst>
          </a:custGeom>
          <a:solidFill>
            <a:srgbClr val="172B4D"/>
          </a:solidFill>
          <a:ln w="19050" cap="sq" cmpd="sng">
            <a:solidFill>
              <a:srgbClr val="172B4D"/>
            </a:solidFill>
            <a:prstDash val="solid"/>
            <a:miter lim="8000"/>
            <a:headEnd type="none" w="sm" len="sm"/>
            <a:tailEnd type="none" w="sm" len="sm"/>
          </a:ln>
        </p:spPr>
        <p:txBody>
          <a:bodyPr/>
          <a:lstStyle/>
          <a:p>
            <a:endParaRPr lang="en-GB"/>
          </a:p>
        </p:txBody>
      </p:sp>
      <p:grpSp>
        <p:nvGrpSpPr>
          <p:cNvPr id="291" name="Google Shape;291;p4"/>
          <p:cNvGrpSpPr/>
          <p:nvPr/>
        </p:nvGrpSpPr>
        <p:grpSpPr>
          <a:xfrm>
            <a:off x="12865608" y="4978908"/>
            <a:ext cx="1124712" cy="301752"/>
            <a:chOff x="0" y="0"/>
            <a:chExt cx="1499616" cy="402336"/>
          </a:xfrm>
        </p:grpSpPr>
        <p:sp>
          <p:nvSpPr>
            <p:cNvPr id="292" name="Google Shape;292;p4"/>
            <p:cNvSpPr/>
            <p:nvPr/>
          </p:nvSpPr>
          <p:spPr>
            <a:xfrm>
              <a:off x="0" y="0"/>
              <a:ext cx="1499616" cy="402336"/>
            </a:xfrm>
            <a:custGeom>
              <a:avLst/>
              <a:gdLst/>
              <a:ahLst/>
              <a:cxnLst/>
              <a:rect l="l" t="t" r="r" b="b"/>
              <a:pathLst>
                <a:path w="1499616" h="402336" extrusionOk="0">
                  <a:moveTo>
                    <a:pt x="0" y="0"/>
                  </a:moveTo>
                  <a:lnTo>
                    <a:pt x="1499616" y="0"/>
                  </a:lnTo>
                  <a:lnTo>
                    <a:pt x="1499616" y="402336"/>
                  </a:lnTo>
                  <a:lnTo>
                    <a:pt x="0" y="402336"/>
                  </a:lnTo>
                  <a:close/>
                </a:path>
              </a:pathLst>
            </a:custGeom>
            <a:blipFill rotWithShape="1">
              <a:blip r:embed="rId3">
                <a:alphaModFix amt="0"/>
              </a:blip>
              <a:stretch>
                <a:fillRect t="-22626" b="-22626"/>
              </a:stretch>
            </a:blipFill>
            <a:ln>
              <a:noFill/>
            </a:ln>
          </p:spPr>
          <p:txBody>
            <a:bodyPr/>
            <a:lstStyle/>
            <a:p>
              <a:endParaRPr lang="en-GB"/>
            </a:p>
          </p:txBody>
        </p:sp>
        <p:sp>
          <p:nvSpPr>
            <p:cNvPr id="293" name="Google Shape;293;p4"/>
            <p:cNvSpPr txBox="1"/>
            <p:nvPr/>
          </p:nvSpPr>
          <p:spPr>
            <a:xfrm>
              <a:off x="0" y="9525"/>
              <a:ext cx="1499616" cy="392811"/>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150" b="1" i="0" u="none" strike="noStrike" cap="none">
                  <a:solidFill>
                    <a:srgbClr val="172B4D"/>
                  </a:solidFill>
                  <a:latin typeface="Arial"/>
                  <a:ea typeface="Arial"/>
                  <a:cs typeface="Arial"/>
                  <a:sym typeface="Arial"/>
                </a:rPr>
                <a:t>SCM</a:t>
              </a:r>
              <a:endParaRPr/>
            </a:p>
          </p:txBody>
        </p:sp>
      </p:grpSp>
      <p:grpSp>
        <p:nvGrpSpPr>
          <p:cNvPr id="294" name="Google Shape;294;p4"/>
          <p:cNvGrpSpPr/>
          <p:nvPr/>
        </p:nvGrpSpPr>
        <p:grpSpPr>
          <a:xfrm>
            <a:off x="14333220" y="4992624"/>
            <a:ext cx="2263140" cy="315468"/>
            <a:chOff x="0" y="0"/>
            <a:chExt cx="3017520" cy="420624"/>
          </a:xfrm>
        </p:grpSpPr>
        <p:sp>
          <p:nvSpPr>
            <p:cNvPr id="295" name="Google Shape;295;p4"/>
            <p:cNvSpPr/>
            <p:nvPr/>
          </p:nvSpPr>
          <p:spPr>
            <a:xfrm>
              <a:off x="0" y="0"/>
              <a:ext cx="3017520" cy="420624"/>
            </a:xfrm>
            <a:custGeom>
              <a:avLst/>
              <a:gdLst/>
              <a:ahLst/>
              <a:cxnLst/>
              <a:rect l="l" t="t" r="r" b="b"/>
              <a:pathLst>
                <a:path w="3017520" h="420624" extrusionOk="0">
                  <a:moveTo>
                    <a:pt x="0" y="0"/>
                  </a:moveTo>
                  <a:lnTo>
                    <a:pt x="3017520" y="0"/>
                  </a:lnTo>
                  <a:lnTo>
                    <a:pt x="3017520" y="420624"/>
                  </a:lnTo>
                  <a:lnTo>
                    <a:pt x="0" y="420624"/>
                  </a:lnTo>
                  <a:close/>
                </a:path>
              </a:pathLst>
            </a:custGeom>
            <a:blipFill rotWithShape="1">
              <a:blip r:embed="rId3">
                <a:alphaModFix amt="0"/>
              </a:blip>
              <a:stretch>
                <a:fillRect t="-89782" b="-89782"/>
              </a:stretch>
            </a:blipFill>
            <a:ln>
              <a:noFill/>
            </a:ln>
          </p:spPr>
          <p:txBody>
            <a:bodyPr/>
            <a:lstStyle/>
            <a:p>
              <a:endParaRPr lang="en-GB"/>
            </a:p>
          </p:txBody>
        </p:sp>
        <p:sp>
          <p:nvSpPr>
            <p:cNvPr id="296" name="Google Shape;296;p4"/>
            <p:cNvSpPr txBox="1"/>
            <p:nvPr/>
          </p:nvSpPr>
          <p:spPr>
            <a:xfrm>
              <a:off x="0" y="0"/>
              <a:ext cx="3017520" cy="420624"/>
            </a:xfrm>
            <a:prstGeom prst="rect">
              <a:avLst/>
            </a:prstGeom>
            <a:noFill/>
            <a:ln>
              <a:noFill/>
            </a:ln>
          </p:spPr>
          <p:txBody>
            <a:bodyPr spcFirstLastPara="1" wrap="square" lIns="0" tIns="0" rIns="0" bIns="0" anchor="ctr" anchorCtr="0">
              <a:noAutofit/>
            </a:bodyPr>
            <a:lstStyle/>
            <a:p>
              <a:pPr marL="0" marR="0" lvl="0" indent="0" algn="l" rtl="0">
                <a:lnSpc>
                  <a:spcPct val="119985"/>
                </a:lnSpc>
                <a:spcBef>
                  <a:spcPts val="0"/>
                </a:spcBef>
                <a:spcAft>
                  <a:spcPts val="0"/>
                </a:spcAft>
                <a:buNone/>
              </a:pPr>
              <a:r>
                <a:rPr lang="en-US" sz="1386" b="1" i="0" u="none" strike="noStrike" cap="none">
                  <a:solidFill>
                    <a:srgbClr val="172B4D"/>
                  </a:solidFill>
                  <a:latin typeface="Arial"/>
                  <a:ea typeface="Arial"/>
                  <a:cs typeface="Arial"/>
                  <a:sym typeface="Arial"/>
                </a:rPr>
                <a:t>Supply Chain Management</a:t>
              </a:r>
              <a:endParaRPr/>
            </a:p>
          </p:txBody>
        </p:sp>
      </p:grpSp>
      <p:grpSp>
        <p:nvGrpSpPr>
          <p:cNvPr id="297" name="Google Shape;297;p4"/>
          <p:cNvGrpSpPr/>
          <p:nvPr/>
        </p:nvGrpSpPr>
        <p:grpSpPr>
          <a:xfrm>
            <a:off x="12920472" y="5582412"/>
            <a:ext cx="3703320" cy="576072"/>
            <a:chOff x="0" y="0"/>
            <a:chExt cx="4937760" cy="768096"/>
          </a:xfrm>
        </p:grpSpPr>
        <p:sp>
          <p:nvSpPr>
            <p:cNvPr id="298" name="Google Shape;298;p4"/>
            <p:cNvSpPr/>
            <p:nvPr/>
          </p:nvSpPr>
          <p:spPr>
            <a:xfrm>
              <a:off x="0" y="0"/>
              <a:ext cx="4937760" cy="768096"/>
            </a:xfrm>
            <a:custGeom>
              <a:avLst/>
              <a:gdLst/>
              <a:ahLst/>
              <a:cxnLst/>
              <a:rect l="l" t="t" r="r" b="b"/>
              <a:pathLst>
                <a:path w="4937760" h="768096" extrusionOk="0">
                  <a:moveTo>
                    <a:pt x="0" y="0"/>
                  </a:moveTo>
                  <a:lnTo>
                    <a:pt x="4937760" y="0"/>
                  </a:lnTo>
                  <a:lnTo>
                    <a:pt x="4937760" y="768096"/>
                  </a:lnTo>
                  <a:lnTo>
                    <a:pt x="0" y="768096"/>
                  </a:lnTo>
                  <a:close/>
                </a:path>
              </a:pathLst>
            </a:custGeom>
            <a:blipFill rotWithShape="1">
              <a:blip r:embed="rId3">
                <a:alphaModFix amt="0"/>
              </a:blip>
              <a:stretch>
                <a:fillRect t="-75263" b="-75263"/>
              </a:stretch>
            </a:blipFill>
            <a:ln>
              <a:noFill/>
            </a:ln>
          </p:spPr>
          <p:txBody>
            <a:bodyPr/>
            <a:lstStyle/>
            <a:p>
              <a:endParaRPr lang="en-GB"/>
            </a:p>
          </p:txBody>
        </p:sp>
        <p:sp>
          <p:nvSpPr>
            <p:cNvPr id="299" name="Google Shape;299;p4"/>
            <p:cNvSpPr txBox="1"/>
            <p:nvPr/>
          </p:nvSpPr>
          <p:spPr>
            <a:xfrm>
              <a:off x="0" y="0"/>
              <a:ext cx="4937760" cy="768096"/>
            </a:xfrm>
            <a:prstGeom prst="rect">
              <a:avLst/>
            </a:prstGeom>
            <a:noFill/>
            <a:ln>
              <a:noFill/>
            </a:ln>
          </p:spPr>
          <p:txBody>
            <a:bodyPr spcFirstLastPara="1" wrap="square" lIns="0" tIns="0" rIns="0" bIns="0" anchor="ctr" anchorCtr="0">
              <a:noAutofit/>
            </a:bodyPr>
            <a:lstStyle/>
            <a:p>
              <a:pPr>
                <a:lnSpc>
                  <a:spcPct val="120000"/>
                </a:lnSpc>
              </a:pPr>
              <a:r>
                <a:rPr lang="en-US" sz="1600">
                  <a:solidFill>
                    <a:srgbClr val="1F2937"/>
                  </a:solidFill>
                  <a:latin typeface="Geist"/>
                </a:rPr>
                <a:t>Manages suppliers, logistics, inventory and fulfilment.</a:t>
              </a:r>
              <a:endParaRPr lang="ro-RO" sz="1600"/>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9" name="Google Shape;309;p5"/>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10" name="Google Shape;310;p5"/>
          <p:cNvGrpSpPr/>
          <p:nvPr/>
        </p:nvGrpSpPr>
        <p:grpSpPr>
          <a:xfrm>
            <a:off x="891540" y="576072"/>
            <a:ext cx="14127480" cy="658368"/>
            <a:chOff x="0" y="0"/>
            <a:chExt cx="18836640" cy="877824"/>
          </a:xfrm>
        </p:grpSpPr>
        <p:sp>
          <p:nvSpPr>
            <p:cNvPr id="311" name="Google Shape;311;p5"/>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312" name="Google Shape;312;p5"/>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3. ERP: Integrated Operations System</a:t>
              </a:r>
              <a:endParaRPr/>
            </a:p>
          </p:txBody>
        </p:sp>
      </p:grpSp>
      <p:sp>
        <p:nvSpPr>
          <p:cNvPr id="313" name="Google Shape;313;p5"/>
          <p:cNvSpPr/>
          <p:nvPr/>
        </p:nvSpPr>
        <p:spPr>
          <a:xfrm>
            <a:off x="1293495" y="1773555"/>
            <a:ext cx="5916930" cy="6602730"/>
          </a:xfrm>
          <a:custGeom>
            <a:avLst/>
            <a:gdLst/>
            <a:ahLst/>
            <a:cxnLst/>
            <a:rect l="l" t="t" r="r" b="b"/>
            <a:pathLst>
              <a:path w="7889240" h="8803640" extrusionOk="0">
                <a:moveTo>
                  <a:pt x="0" y="220218"/>
                </a:moveTo>
                <a:cubicBezTo>
                  <a:pt x="0" y="98552"/>
                  <a:pt x="98552" y="0"/>
                  <a:pt x="220218" y="0"/>
                </a:cubicBezTo>
                <a:lnTo>
                  <a:pt x="7669022" y="0"/>
                </a:lnTo>
                <a:cubicBezTo>
                  <a:pt x="7790688" y="0"/>
                  <a:pt x="7889240" y="98552"/>
                  <a:pt x="7889240" y="220218"/>
                </a:cubicBezTo>
                <a:lnTo>
                  <a:pt x="7889240" y="8583422"/>
                </a:lnTo>
                <a:cubicBezTo>
                  <a:pt x="7889240" y="8705088"/>
                  <a:pt x="7790688" y="8803640"/>
                  <a:pt x="7669022" y="8803640"/>
                </a:cubicBezTo>
                <a:lnTo>
                  <a:pt x="220218" y="8803640"/>
                </a:lnTo>
                <a:cubicBezTo>
                  <a:pt x="98552" y="8803640"/>
                  <a:pt x="0" y="8705088"/>
                  <a:pt x="0" y="8583422"/>
                </a:cubicBezTo>
                <a:close/>
              </a:path>
            </a:pathLst>
          </a:custGeom>
          <a:solidFill>
            <a:srgbClr val="EAF2FF"/>
          </a:solidFill>
          <a:ln w="19050" cap="sq" cmpd="sng">
            <a:solidFill>
              <a:srgbClr val="BFD7FF"/>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4" name="Google Shape;314;p5"/>
          <p:cNvGrpSpPr/>
          <p:nvPr/>
        </p:nvGrpSpPr>
        <p:grpSpPr>
          <a:xfrm>
            <a:off x="1714500" y="2324576"/>
            <a:ext cx="3634740" cy="391192"/>
            <a:chOff x="0" y="-9525"/>
            <a:chExt cx="4846320" cy="521589"/>
          </a:xfrm>
        </p:grpSpPr>
        <p:sp>
          <p:nvSpPr>
            <p:cNvPr id="315" name="Google Shape;315;p5"/>
            <p:cNvSpPr/>
            <p:nvPr/>
          </p:nvSpPr>
          <p:spPr>
            <a:xfrm>
              <a:off x="0" y="0"/>
              <a:ext cx="4846320" cy="512064"/>
            </a:xfrm>
            <a:custGeom>
              <a:avLst/>
              <a:gdLst/>
              <a:ahLst/>
              <a:cxnLst/>
              <a:rect l="l" t="t" r="r" b="b"/>
              <a:pathLst>
                <a:path w="4846320" h="512064" extrusionOk="0">
                  <a:moveTo>
                    <a:pt x="0" y="0"/>
                  </a:moveTo>
                  <a:lnTo>
                    <a:pt x="4846320" y="0"/>
                  </a:lnTo>
                  <a:lnTo>
                    <a:pt x="4846320" y="512064"/>
                  </a:lnTo>
                  <a:lnTo>
                    <a:pt x="0" y="512064"/>
                  </a:lnTo>
                  <a:close/>
                </a:path>
              </a:pathLst>
            </a:custGeom>
            <a:blipFill rotWithShape="1">
              <a:blip r:embed="rId3">
                <a:alphaModFix amt="0"/>
              </a:blip>
              <a:stretch>
                <a:fillRect t="-134407" b="-134407"/>
              </a:stretch>
            </a:blipFill>
            <a:ln>
              <a:noFill/>
            </a:ln>
          </p:spPr>
          <p:txBody>
            <a:bodyPr/>
            <a:lstStyle/>
            <a:p>
              <a:endParaRPr lang="en-GB"/>
            </a:p>
          </p:txBody>
        </p:sp>
        <p:sp>
          <p:nvSpPr>
            <p:cNvPr id="316" name="Google Shape;316;p5"/>
            <p:cNvSpPr txBox="1"/>
            <p:nvPr/>
          </p:nvSpPr>
          <p:spPr>
            <a:xfrm>
              <a:off x="0" y="-9525"/>
              <a:ext cx="4846320" cy="521589"/>
            </a:xfrm>
            <a:prstGeom prst="rect">
              <a:avLst/>
            </a:prstGeom>
            <a:noFill/>
            <a:ln>
              <a:noFill/>
            </a:ln>
          </p:spPr>
          <p:txBody>
            <a:bodyPr spcFirstLastPara="1" wrap="square" lIns="0" tIns="0" rIns="0" bIns="0" anchor="ctr" anchorCtr="0">
              <a:noAutofit/>
            </a:bodyPr>
            <a:lstStyle/>
            <a:p>
              <a:pPr marL="0" marR="0" lvl="0" indent="0" algn="l" rtl="0">
                <a:lnSpc>
                  <a:spcPct val="119991"/>
                </a:lnSpc>
                <a:spcBef>
                  <a:spcPts val="0"/>
                </a:spcBef>
                <a:spcAft>
                  <a:spcPts val="0"/>
                </a:spcAft>
                <a:buNone/>
              </a:pPr>
              <a:r>
                <a:rPr lang="en-US" sz="2441" b="1" i="0" u="none" strike="noStrike" cap="none">
                  <a:solidFill>
                    <a:srgbClr val="172B4D"/>
                  </a:solidFill>
                  <a:latin typeface="Arial"/>
                  <a:ea typeface="Arial"/>
                  <a:cs typeface="Arial"/>
                  <a:sym typeface="Arial"/>
                </a:rPr>
                <a:t>ERP links core functions</a:t>
              </a:r>
              <a:endParaRPr/>
            </a:p>
          </p:txBody>
        </p:sp>
      </p:grpSp>
      <p:sp>
        <p:nvSpPr>
          <p:cNvPr id="317" name="Google Shape;317;p5"/>
          <p:cNvSpPr/>
          <p:nvPr/>
        </p:nvSpPr>
        <p:spPr>
          <a:xfrm>
            <a:off x="1773555" y="314515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18" name="Google Shape;318;p5"/>
          <p:cNvGrpSpPr/>
          <p:nvPr/>
        </p:nvGrpSpPr>
        <p:grpSpPr>
          <a:xfrm>
            <a:off x="2606040" y="3182112"/>
            <a:ext cx="1508760" cy="246888"/>
            <a:chOff x="0" y="0"/>
            <a:chExt cx="2011680" cy="329184"/>
          </a:xfrm>
        </p:grpSpPr>
        <p:sp>
          <p:nvSpPr>
            <p:cNvPr id="319" name="Google Shape;319;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20" name="Google Shape;320;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a:solidFill>
                    <a:srgbClr val="1F2937"/>
                  </a:solidFill>
                  <a:latin typeface="Arial"/>
                  <a:ea typeface="Arial"/>
                  <a:cs typeface="Arial"/>
                  <a:sym typeface="Arial"/>
                </a:rPr>
                <a:t>Finance</a:t>
              </a:r>
              <a:endParaRPr/>
            </a:p>
          </p:txBody>
        </p:sp>
      </p:grpSp>
      <p:grpSp>
        <p:nvGrpSpPr>
          <p:cNvPr id="321" name="Google Shape;321;p5"/>
          <p:cNvGrpSpPr/>
          <p:nvPr/>
        </p:nvGrpSpPr>
        <p:grpSpPr>
          <a:xfrm>
            <a:off x="4114800" y="3174968"/>
            <a:ext cx="2537460" cy="254032"/>
            <a:chOff x="0" y="-9525"/>
            <a:chExt cx="3383280" cy="338709"/>
          </a:xfrm>
        </p:grpSpPr>
        <p:sp>
          <p:nvSpPr>
            <p:cNvPr id="322" name="Google Shape;322;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23" name="Google Shape;323;p5"/>
            <p:cNvSpPr txBox="1"/>
            <p:nvPr/>
          </p:nvSpPr>
          <p:spPr>
            <a:xfrm>
              <a:off x="0" y="-9525"/>
              <a:ext cx="3383280" cy="338709"/>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95" b="0" i="0" u="none" strike="noStrike" cap="none" dirty="0">
                  <a:solidFill>
                    <a:srgbClr val="6B7280"/>
                  </a:solidFill>
                  <a:latin typeface="Arial"/>
                  <a:ea typeface="Arial"/>
                  <a:cs typeface="Arial"/>
                  <a:sym typeface="Arial"/>
                </a:rPr>
                <a:t>Invoices, budgets, reporting</a:t>
              </a:r>
              <a:endParaRPr dirty="0"/>
            </a:p>
          </p:txBody>
        </p:sp>
      </p:grpSp>
      <p:sp>
        <p:nvSpPr>
          <p:cNvPr id="324" name="Google Shape;324;p5"/>
          <p:cNvSpPr/>
          <p:nvPr/>
        </p:nvSpPr>
        <p:spPr>
          <a:xfrm>
            <a:off x="1773555" y="410527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25" name="Google Shape;325;p5"/>
          <p:cNvGrpSpPr/>
          <p:nvPr/>
        </p:nvGrpSpPr>
        <p:grpSpPr>
          <a:xfrm>
            <a:off x="2606040" y="4142232"/>
            <a:ext cx="1508760" cy="246888"/>
            <a:chOff x="0" y="0"/>
            <a:chExt cx="2011680" cy="329184"/>
          </a:xfrm>
        </p:grpSpPr>
        <p:sp>
          <p:nvSpPr>
            <p:cNvPr id="326" name="Google Shape;326;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27" name="Google Shape;327;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dirty="0">
                  <a:solidFill>
                    <a:srgbClr val="1F2937"/>
                  </a:solidFill>
                  <a:latin typeface="Arial"/>
                  <a:ea typeface="Arial"/>
                  <a:cs typeface="Arial"/>
                  <a:sym typeface="Arial"/>
                </a:rPr>
                <a:t>Inventory</a:t>
              </a:r>
              <a:endParaRPr dirty="0"/>
            </a:p>
          </p:txBody>
        </p:sp>
      </p:grpSp>
      <p:grpSp>
        <p:nvGrpSpPr>
          <p:cNvPr id="328" name="Google Shape;328;p5"/>
          <p:cNvGrpSpPr/>
          <p:nvPr/>
        </p:nvGrpSpPr>
        <p:grpSpPr>
          <a:xfrm>
            <a:off x="4114800" y="4135088"/>
            <a:ext cx="2537460" cy="254032"/>
            <a:chOff x="0" y="-9525"/>
            <a:chExt cx="3383280" cy="338709"/>
          </a:xfrm>
        </p:grpSpPr>
        <p:sp>
          <p:nvSpPr>
            <p:cNvPr id="329" name="Google Shape;329;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30" name="Google Shape;330;p5"/>
            <p:cNvSpPr txBox="1"/>
            <p:nvPr/>
          </p:nvSpPr>
          <p:spPr>
            <a:xfrm>
              <a:off x="0" y="-9525"/>
              <a:ext cx="3383280" cy="338709"/>
            </a:xfrm>
            <a:prstGeom prst="rect">
              <a:avLst/>
            </a:prstGeom>
            <a:noFill/>
            <a:ln>
              <a:noFill/>
            </a:ln>
          </p:spPr>
          <p:txBody>
            <a:bodyPr spcFirstLastPara="1" wrap="square" lIns="0" tIns="0" rIns="0" bIns="0" anchor="ctr" anchorCtr="0">
              <a:noAutofit/>
            </a:bodyPr>
            <a:lstStyle/>
            <a:p>
              <a:pPr marL="0" marR="0" lvl="0" indent="0" algn="l" rtl="0">
                <a:lnSpc>
                  <a:spcPct val="120059"/>
                </a:lnSpc>
                <a:spcBef>
                  <a:spcPts val="0"/>
                </a:spcBef>
                <a:spcAft>
                  <a:spcPts val="0"/>
                </a:spcAft>
                <a:buNone/>
              </a:pPr>
              <a:r>
                <a:rPr lang="en-US" sz="1336" b="0" i="0" u="none" strike="noStrike" cap="none">
                  <a:solidFill>
                    <a:srgbClr val="6B7280"/>
                  </a:solidFill>
                  <a:latin typeface="Arial"/>
                  <a:ea typeface="Arial"/>
                  <a:cs typeface="Arial"/>
                  <a:sym typeface="Arial"/>
                </a:rPr>
                <a:t>Stock, purchasing, replenishment</a:t>
              </a:r>
              <a:endParaRPr/>
            </a:p>
          </p:txBody>
        </p:sp>
      </p:grpSp>
      <p:sp>
        <p:nvSpPr>
          <p:cNvPr id="331" name="Google Shape;331;p5"/>
          <p:cNvSpPr/>
          <p:nvPr/>
        </p:nvSpPr>
        <p:spPr>
          <a:xfrm>
            <a:off x="1773555" y="506539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32" name="Google Shape;332;p5"/>
          <p:cNvGrpSpPr/>
          <p:nvPr/>
        </p:nvGrpSpPr>
        <p:grpSpPr>
          <a:xfrm>
            <a:off x="2606040" y="5102352"/>
            <a:ext cx="1508760" cy="246888"/>
            <a:chOff x="0" y="0"/>
            <a:chExt cx="2011680" cy="329184"/>
          </a:xfrm>
        </p:grpSpPr>
        <p:sp>
          <p:nvSpPr>
            <p:cNvPr id="333" name="Google Shape;333;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34" name="Google Shape;334;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a:solidFill>
                    <a:srgbClr val="1F2937"/>
                  </a:solidFill>
                  <a:latin typeface="Arial"/>
                  <a:ea typeface="Arial"/>
                  <a:cs typeface="Arial"/>
                  <a:sym typeface="Arial"/>
                </a:rPr>
                <a:t>HR</a:t>
              </a:r>
              <a:endParaRPr/>
            </a:p>
          </p:txBody>
        </p:sp>
      </p:grpSp>
      <p:grpSp>
        <p:nvGrpSpPr>
          <p:cNvPr id="335" name="Google Shape;335;p5"/>
          <p:cNvGrpSpPr/>
          <p:nvPr/>
        </p:nvGrpSpPr>
        <p:grpSpPr>
          <a:xfrm>
            <a:off x="4114800" y="5102352"/>
            <a:ext cx="2537460" cy="246888"/>
            <a:chOff x="0" y="0"/>
            <a:chExt cx="3383280" cy="329184"/>
          </a:xfrm>
        </p:grpSpPr>
        <p:sp>
          <p:nvSpPr>
            <p:cNvPr id="336" name="Google Shape;336;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37" name="Google Shape;337;p5"/>
            <p:cNvSpPr txBox="1"/>
            <p:nvPr/>
          </p:nvSpPr>
          <p:spPr>
            <a:xfrm>
              <a:off x="0" y="0"/>
              <a:ext cx="3383280" cy="329184"/>
            </a:xfrm>
            <a:prstGeom prst="rect">
              <a:avLst/>
            </a:prstGeom>
            <a:noFill/>
            <a:ln>
              <a:noFill/>
            </a:ln>
          </p:spPr>
          <p:txBody>
            <a:bodyPr spcFirstLastPara="1" wrap="square" lIns="0" tIns="0" rIns="0" bIns="0" anchor="ctr" anchorCtr="0">
              <a:noAutofit/>
            </a:bodyPr>
            <a:lstStyle/>
            <a:p>
              <a:pPr marL="0" marR="0" lvl="0" indent="0" algn="l" rtl="0">
                <a:lnSpc>
                  <a:spcPct val="120049"/>
                </a:lnSpc>
                <a:spcBef>
                  <a:spcPts val="0"/>
                </a:spcBef>
                <a:spcAft>
                  <a:spcPts val="0"/>
                </a:spcAft>
                <a:buNone/>
              </a:pPr>
              <a:r>
                <a:rPr lang="en-US" sz="1207" b="0" i="0" u="none" strike="noStrike" cap="none">
                  <a:solidFill>
                    <a:srgbClr val="6B7280"/>
                  </a:solidFill>
                  <a:latin typeface="Arial"/>
                  <a:ea typeface="Arial"/>
                  <a:cs typeface="Arial"/>
                  <a:sym typeface="Arial"/>
                </a:rPr>
                <a:t>Payroll, training, workforce records</a:t>
              </a:r>
              <a:endParaRPr/>
            </a:p>
          </p:txBody>
        </p:sp>
      </p:grpSp>
      <p:sp>
        <p:nvSpPr>
          <p:cNvPr id="338" name="Google Shape;338;p5"/>
          <p:cNvSpPr/>
          <p:nvPr/>
        </p:nvSpPr>
        <p:spPr>
          <a:xfrm>
            <a:off x="1773555" y="6025515"/>
            <a:ext cx="608838" cy="526542"/>
          </a:xfrm>
          <a:custGeom>
            <a:avLst/>
            <a:gdLst/>
            <a:ahLst/>
            <a:cxnLst/>
            <a:rect l="l" t="t" r="r" b="b"/>
            <a:pathLst>
              <a:path w="811784" h="702056" extrusionOk="0">
                <a:moveTo>
                  <a:pt x="0" y="351028"/>
                </a:moveTo>
                <a:lnTo>
                  <a:pt x="175514" y="0"/>
                </a:lnTo>
                <a:lnTo>
                  <a:pt x="636270" y="0"/>
                </a:lnTo>
                <a:lnTo>
                  <a:pt x="811784" y="351028"/>
                </a:lnTo>
                <a:lnTo>
                  <a:pt x="636270" y="702056"/>
                </a:lnTo>
                <a:lnTo>
                  <a:pt x="175514" y="7020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39" name="Google Shape;339;p5"/>
          <p:cNvGrpSpPr/>
          <p:nvPr/>
        </p:nvGrpSpPr>
        <p:grpSpPr>
          <a:xfrm>
            <a:off x="2606040" y="6062472"/>
            <a:ext cx="1508760" cy="246888"/>
            <a:chOff x="0" y="0"/>
            <a:chExt cx="2011680" cy="329184"/>
          </a:xfrm>
        </p:grpSpPr>
        <p:sp>
          <p:nvSpPr>
            <p:cNvPr id="340" name="Google Shape;340;p5"/>
            <p:cNvSpPr/>
            <p:nvPr/>
          </p:nvSpPr>
          <p:spPr>
            <a:xfrm>
              <a:off x="0" y="0"/>
              <a:ext cx="2011680" cy="329184"/>
            </a:xfrm>
            <a:custGeom>
              <a:avLst/>
              <a:gdLst/>
              <a:ahLst/>
              <a:cxnLst/>
              <a:rect l="l" t="t" r="r" b="b"/>
              <a:pathLst>
                <a:path w="2011680" h="329184" extrusionOk="0">
                  <a:moveTo>
                    <a:pt x="0" y="0"/>
                  </a:moveTo>
                  <a:lnTo>
                    <a:pt x="2011680" y="0"/>
                  </a:lnTo>
                  <a:lnTo>
                    <a:pt x="2011680" y="329184"/>
                  </a:lnTo>
                  <a:lnTo>
                    <a:pt x="0" y="329184"/>
                  </a:lnTo>
                  <a:close/>
                </a:path>
              </a:pathLst>
            </a:custGeom>
            <a:blipFill rotWithShape="1">
              <a:blip r:embed="rId3">
                <a:alphaModFix amt="0"/>
              </a:blip>
              <a:stretch>
                <a:fillRect t="-69076" b="-69076"/>
              </a:stretch>
            </a:blipFill>
            <a:ln>
              <a:noFill/>
            </a:ln>
          </p:spPr>
          <p:txBody>
            <a:bodyPr/>
            <a:lstStyle/>
            <a:p>
              <a:endParaRPr lang="en-GB"/>
            </a:p>
          </p:txBody>
        </p:sp>
        <p:sp>
          <p:nvSpPr>
            <p:cNvPr id="341" name="Google Shape;341;p5"/>
            <p:cNvSpPr txBox="1"/>
            <p:nvPr/>
          </p:nvSpPr>
          <p:spPr>
            <a:xfrm>
              <a:off x="0" y="0"/>
              <a:ext cx="2011680" cy="329184"/>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1803" b="1" i="0" u="none" strike="noStrike" cap="none">
                  <a:solidFill>
                    <a:srgbClr val="1F2937"/>
                  </a:solidFill>
                  <a:latin typeface="Arial"/>
                  <a:ea typeface="Arial"/>
                  <a:cs typeface="Arial"/>
                  <a:sym typeface="Arial"/>
                </a:rPr>
                <a:t>Operations</a:t>
              </a:r>
              <a:endParaRPr/>
            </a:p>
          </p:txBody>
        </p:sp>
      </p:grpSp>
      <p:grpSp>
        <p:nvGrpSpPr>
          <p:cNvPr id="342" name="Google Shape;342;p5"/>
          <p:cNvGrpSpPr/>
          <p:nvPr/>
        </p:nvGrpSpPr>
        <p:grpSpPr>
          <a:xfrm>
            <a:off x="4114800" y="6062472"/>
            <a:ext cx="2537460" cy="246888"/>
            <a:chOff x="0" y="0"/>
            <a:chExt cx="3383280" cy="329184"/>
          </a:xfrm>
        </p:grpSpPr>
        <p:sp>
          <p:nvSpPr>
            <p:cNvPr id="343" name="Google Shape;343;p5"/>
            <p:cNvSpPr/>
            <p:nvPr/>
          </p:nvSpPr>
          <p:spPr>
            <a:xfrm>
              <a:off x="0" y="0"/>
              <a:ext cx="3383280" cy="329184"/>
            </a:xfrm>
            <a:custGeom>
              <a:avLst/>
              <a:gdLst/>
              <a:ahLst/>
              <a:cxnLst/>
              <a:rect l="l" t="t" r="r" b="b"/>
              <a:pathLst>
                <a:path w="3383280" h="329184" extrusionOk="0">
                  <a:moveTo>
                    <a:pt x="0" y="0"/>
                  </a:moveTo>
                  <a:lnTo>
                    <a:pt x="3383280" y="0"/>
                  </a:lnTo>
                  <a:lnTo>
                    <a:pt x="3383280" y="329184"/>
                  </a:lnTo>
                  <a:lnTo>
                    <a:pt x="0" y="329184"/>
                  </a:lnTo>
                  <a:close/>
                </a:path>
              </a:pathLst>
            </a:custGeom>
            <a:blipFill rotWithShape="1">
              <a:blip r:embed="rId3">
                <a:alphaModFix amt="0"/>
              </a:blip>
              <a:stretch>
                <a:fillRect t="-150256" b="-150256"/>
              </a:stretch>
            </a:blipFill>
            <a:ln>
              <a:noFill/>
            </a:ln>
          </p:spPr>
          <p:txBody>
            <a:bodyPr/>
            <a:lstStyle/>
            <a:p>
              <a:endParaRPr lang="en-GB"/>
            </a:p>
          </p:txBody>
        </p:sp>
        <p:sp>
          <p:nvSpPr>
            <p:cNvPr id="344" name="Google Shape;344;p5"/>
            <p:cNvSpPr txBox="1"/>
            <p:nvPr/>
          </p:nvSpPr>
          <p:spPr>
            <a:xfrm>
              <a:off x="0" y="0"/>
              <a:ext cx="3383280" cy="329184"/>
            </a:xfrm>
            <a:prstGeom prst="rect">
              <a:avLst/>
            </a:prstGeom>
            <a:noFill/>
            <a:ln>
              <a:noFill/>
            </a:ln>
          </p:spPr>
          <p:txBody>
            <a:bodyPr spcFirstLastPara="1" wrap="square" lIns="0" tIns="0" rIns="0" bIns="0" anchor="ctr" anchorCtr="0">
              <a:noAutofit/>
            </a:bodyPr>
            <a:lstStyle/>
            <a:p>
              <a:pPr marL="0" marR="0" lvl="0" indent="0" algn="l" rtl="0">
                <a:lnSpc>
                  <a:spcPct val="119986"/>
                </a:lnSpc>
                <a:spcBef>
                  <a:spcPts val="0"/>
                </a:spcBef>
                <a:spcAft>
                  <a:spcPts val="0"/>
                </a:spcAft>
                <a:buNone/>
              </a:pPr>
              <a:r>
                <a:rPr lang="en-US" sz="1466" b="0" i="0" u="none" strike="noStrike" cap="none">
                  <a:solidFill>
                    <a:srgbClr val="6B7280"/>
                  </a:solidFill>
                  <a:latin typeface="Arial"/>
                  <a:ea typeface="Arial"/>
                  <a:cs typeface="Arial"/>
                  <a:sym typeface="Arial"/>
                </a:rPr>
                <a:t>Scheduling, quality, workflows</a:t>
              </a:r>
              <a:endParaRPr/>
            </a:p>
          </p:txBody>
        </p:sp>
      </p:grpSp>
      <p:grpSp>
        <p:nvGrpSpPr>
          <p:cNvPr id="345" name="Google Shape;345;p5"/>
          <p:cNvGrpSpPr/>
          <p:nvPr/>
        </p:nvGrpSpPr>
        <p:grpSpPr>
          <a:xfrm>
            <a:off x="8229600" y="1851660"/>
            <a:ext cx="2194560" cy="342900"/>
            <a:chOff x="0" y="0"/>
            <a:chExt cx="2926080" cy="457200"/>
          </a:xfrm>
        </p:grpSpPr>
        <p:sp>
          <p:nvSpPr>
            <p:cNvPr id="346" name="Google Shape;346;p5"/>
            <p:cNvSpPr/>
            <p:nvPr/>
          </p:nvSpPr>
          <p:spPr>
            <a:xfrm>
              <a:off x="0" y="0"/>
              <a:ext cx="2926080" cy="457200"/>
            </a:xfrm>
            <a:custGeom>
              <a:avLst/>
              <a:gdLst/>
              <a:ahLst/>
              <a:cxnLst/>
              <a:rect l="l" t="t" r="r" b="b"/>
              <a:pathLst>
                <a:path w="2926080" h="457200" extrusionOk="0">
                  <a:moveTo>
                    <a:pt x="0" y="0"/>
                  </a:moveTo>
                  <a:lnTo>
                    <a:pt x="2926080" y="0"/>
                  </a:lnTo>
                  <a:lnTo>
                    <a:pt x="2926080" y="457200"/>
                  </a:lnTo>
                  <a:lnTo>
                    <a:pt x="0" y="457200"/>
                  </a:lnTo>
                  <a:close/>
                </a:path>
              </a:pathLst>
            </a:custGeom>
            <a:blipFill rotWithShape="1">
              <a:blip r:embed="rId3">
                <a:alphaModFix amt="0"/>
              </a:blip>
              <a:stretch>
                <a:fillRect t="-74707" b="-74707"/>
              </a:stretch>
            </a:blipFill>
            <a:ln>
              <a:noFill/>
            </a:ln>
          </p:spPr>
          <p:txBody>
            <a:bodyPr/>
            <a:lstStyle/>
            <a:p>
              <a:endParaRPr lang="en-GB"/>
            </a:p>
          </p:txBody>
        </p:sp>
        <p:sp>
          <p:nvSpPr>
            <p:cNvPr id="347" name="Google Shape;347;p5"/>
            <p:cNvSpPr txBox="1"/>
            <p:nvPr/>
          </p:nvSpPr>
          <p:spPr>
            <a:xfrm>
              <a:off x="0" y="0"/>
              <a:ext cx="292608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26A269"/>
                  </a:solidFill>
                  <a:latin typeface="Arial"/>
                  <a:ea typeface="Arial"/>
                  <a:cs typeface="Arial"/>
                  <a:sym typeface="Arial"/>
                </a:rPr>
                <a:t>Benefits</a:t>
              </a:r>
              <a:endParaRPr dirty="0"/>
            </a:p>
          </p:txBody>
        </p:sp>
      </p:grpSp>
      <p:grpSp>
        <p:nvGrpSpPr>
          <p:cNvPr id="348" name="Google Shape;348;p5"/>
          <p:cNvGrpSpPr/>
          <p:nvPr/>
        </p:nvGrpSpPr>
        <p:grpSpPr>
          <a:xfrm>
            <a:off x="7947885" y="2571078"/>
            <a:ext cx="8442735" cy="2160942"/>
            <a:chOff x="-336176" y="0"/>
            <a:chExt cx="10943216" cy="2753218"/>
          </a:xfrm>
        </p:grpSpPr>
        <p:sp>
          <p:nvSpPr>
            <p:cNvPr id="349" name="Google Shape;349;p5"/>
            <p:cNvSpPr/>
            <p:nvPr/>
          </p:nvSpPr>
          <p:spPr>
            <a:xfrm>
              <a:off x="0" y="0"/>
              <a:ext cx="10607040" cy="822960"/>
            </a:xfrm>
            <a:custGeom>
              <a:avLst/>
              <a:gdLst/>
              <a:ahLst/>
              <a:cxnLst/>
              <a:rect l="l" t="t" r="r" b="b"/>
              <a:pathLst>
                <a:path w="10607040" h="822960" extrusionOk="0">
                  <a:moveTo>
                    <a:pt x="0" y="0"/>
                  </a:moveTo>
                  <a:lnTo>
                    <a:pt x="10607040" y="0"/>
                  </a:lnTo>
                  <a:lnTo>
                    <a:pt x="10607040" y="822960"/>
                  </a:lnTo>
                  <a:lnTo>
                    <a:pt x="0" y="822960"/>
                  </a:lnTo>
                  <a:close/>
                </a:path>
              </a:pathLst>
            </a:custGeom>
            <a:blipFill rotWithShape="1">
              <a:blip r:embed="rId3">
                <a:alphaModFix amt="0"/>
              </a:blip>
              <a:stretch>
                <a:fillRect t="-201130" b="-201130"/>
              </a:stretch>
            </a:blipFill>
            <a:ln>
              <a:noFill/>
            </a:ln>
          </p:spPr>
          <p:txBody>
            <a:bodyPr/>
            <a:lstStyle/>
            <a:p>
              <a:endParaRPr lang="en-GB"/>
            </a:p>
          </p:txBody>
        </p:sp>
        <p:sp>
          <p:nvSpPr>
            <p:cNvPr id="350" name="Google Shape;350;p5"/>
            <p:cNvSpPr txBox="1"/>
            <p:nvPr/>
          </p:nvSpPr>
          <p:spPr>
            <a:xfrm>
              <a:off x="-336176" y="517011"/>
              <a:ext cx="10943216" cy="2236208"/>
            </a:xfrm>
            <a:prstGeom prst="rect">
              <a:avLst/>
            </a:prstGeom>
            <a:noFill/>
            <a:ln>
              <a:noFill/>
            </a:ln>
          </p:spPr>
          <p:txBody>
            <a:bodyPr spcFirstLastPara="1" wrap="square" lIns="0" tIns="0" rIns="0" bIns="0" anchor="ctr" anchorCtr="0">
              <a:noAutofit/>
            </a:bodyPr>
            <a:lstStyle/>
            <a:p>
              <a:pPr marL="0" marR="0" lvl="0" indent="0" algn="l">
                <a:lnSpc>
                  <a:spcPct val="120000"/>
                </a:lnSpc>
                <a:spcBef>
                  <a:spcPts val="0"/>
                </a:spcBef>
                <a:spcAft>
                  <a:spcPts val="0"/>
                </a:spcAft>
                <a:buNone/>
              </a:pPr>
              <a:r>
                <a:rPr lang="en-US" sz="2400" b="0" i="0" u="none" strike="noStrike" cap="none" dirty="0">
                  <a:solidFill>
                    <a:srgbClr val="1F2937"/>
                  </a:solidFill>
                  <a:sym typeface="Arial"/>
                </a:rPr>
                <a:t>Reduces duplication and manual reconciliation.</a:t>
              </a:r>
            </a:p>
            <a:p>
              <a:pPr marL="0" marR="0" lvl="0" indent="0" algn="l">
                <a:lnSpc>
                  <a:spcPct val="120000"/>
                </a:lnSpc>
                <a:spcBef>
                  <a:spcPts val="0"/>
                </a:spcBef>
                <a:spcAft>
                  <a:spcPts val="0"/>
                </a:spcAft>
                <a:buNone/>
              </a:pPr>
              <a:endParaRPr lang="en-US" sz="2400" b="0" i="0" u="none" strike="noStrike" cap="none" dirty="0">
                <a:solidFill>
                  <a:srgbClr val="1F2937"/>
                </a:solidFill>
                <a:sym typeface="Arial"/>
              </a:endParaRPr>
            </a:p>
            <a:p>
              <a:pPr marL="0" marR="0" lvl="0" indent="0" algn="l">
                <a:lnSpc>
                  <a:spcPct val="120000"/>
                </a:lnSpc>
                <a:spcBef>
                  <a:spcPts val="0"/>
                </a:spcBef>
                <a:spcAft>
                  <a:spcPts val="0"/>
                </a:spcAft>
                <a:buNone/>
              </a:pPr>
              <a:r>
                <a:rPr lang="en-US" sz="2400" dirty="0">
                  <a:solidFill>
                    <a:srgbClr val="1F2937"/>
                  </a:solidFill>
                </a:rPr>
                <a:t>Standard processes improve control, compliance and scalability.</a:t>
              </a:r>
            </a:p>
            <a:p>
              <a:pPr marL="0" marR="0" lvl="0" indent="0" algn="l">
                <a:lnSpc>
                  <a:spcPct val="120000"/>
                </a:lnSpc>
                <a:spcBef>
                  <a:spcPts val="0"/>
                </a:spcBef>
                <a:spcAft>
                  <a:spcPts val="0"/>
                </a:spcAft>
                <a:buNone/>
              </a:pPr>
              <a:endParaRPr lang="en-US" sz="2400" dirty="0">
                <a:solidFill>
                  <a:srgbClr val="1F2937"/>
                </a:solidFill>
              </a:endParaRPr>
            </a:p>
            <a:p>
              <a:pPr marL="0" marR="0" lvl="0" indent="0" algn="l">
                <a:lnSpc>
                  <a:spcPct val="120000"/>
                </a:lnSpc>
                <a:spcBef>
                  <a:spcPts val="0"/>
                </a:spcBef>
                <a:spcAft>
                  <a:spcPts val="0"/>
                </a:spcAft>
                <a:buNone/>
              </a:pPr>
              <a:r>
                <a:rPr lang="en-US" sz="2400" dirty="0">
                  <a:solidFill>
                    <a:srgbClr val="1F2937"/>
                  </a:solidFill>
                </a:rPr>
                <a:t>Timely data supports planning, costing and service delivery </a:t>
              </a:r>
              <a:endParaRPr lang="ro-RO" sz="2400" dirty="0"/>
            </a:p>
          </p:txBody>
        </p:sp>
      </p:grpSp>
      <p:grpSp>
        <p:nvGrpSpPr>
          <p:cNvPr id="357" name="Google Shape;357;p5"/>
          <p:cNvGrpSpPr/>
          <p:nvPr/>
        </p:nvGrpSpPr>
        <p:grpSpPr>
          <a:xfrm>
            <a:off x="8229600" y="5461000"/>
            <a:ext cx="2468880" cy="736600"/>
            <a:chOff x="0" y="0"/>
            <a:chExt cx="3291840" cy="457200"/>
          </a:xfrm>
        </p:grpSpPr>
        <p:sp>
          <p:nvSpPr>
            <p:cNvPr id="358" name="Google Shape;358;p5"/>
            <p:cNvSpPr/>
            <p:nvPr/>
          </p:nvSpPr>
          <p:spPr>
            <a:xfrm>
              <a:off x="0" y="0"/>
              <a:ext cx="3291840" cy="457200"/>
            </a:xfrm>
            <a:custGeom>
              <a:avLst/>
              <a:gdLst/>
              <a:ahLst/>
              <a:cxnLst/>
              <a:rect l="l" t="t" r="r" b="b"/>
              <a:pathLst>
                <a:path w="3291840" h="457200" extrusionOk="0">
                  <a:moveTo>
                    <a:pt x="0" y="0"/>
                  </a:moveTo>
                  <a:lnTo>
                    <a:pt x="3291840" y="0"/>
                  </a:lnTo>
                  <a:lnTo>
                    <a:pt x="3291840" y="457200"/>
                  </a:lnTo>
                  <a:lnTo>
                    <a:pt x="0" y="457200"/>
                  </a:lnTo>
                  <a:close/>
                </a:path>
              </a:pathLst>
            </a:custGeom>
            <a:blipFill rotWithShape="1">
              <a:blip r:embed="rId3">
                <a:alphaModFix amt="0"/>
              </a:blip>
              <a:stretch>
                <a:fillRect t="-90292" b="-90292"/>
              </a:stretch>
            </a:blipFill>
            <a:ln>
              <a:noFill/>
            </a:ln>
          </p:spPr>
          <p:txBody>
            <a:bodyPr/>
            <a:lstStyle/>
            <a:p>
              <a:endParaRPr lang="en-GB"/>
            </a:p>
          </p:txBody>
        </p:sp>
        <p:sp>
          <p:nvSpPr>
            <p:cNvPr id="359" name="Google Shape;359;p5"/>
            <p:cNvSpPr txBox="1"/>
            <p:nvPr/>
          </p:nvSpPr>
          <p:spPr>
            <a:xfrm>
              <a:off x="0" y="0"/>
              <a:ext cx="329184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Limitations</a:t>
              </a:r>
              <a:endParaRPr dirty="0"/>
            </a:p>
          </p:txBody>
        </p:sp>
      </p:grpSp>
      <p:grpSp>
        <p:nvGrpSpPr>
          <p:cNvPr id="360" name="Google Shape;360;p5"/>
          <p:cNvGrpSpPr/>
          <p:nvPr/>
        </p:nvGrpSpPr>
        <p:grpSpPr>
          <a:xfrm>
            <a:off x="7690485" y="6062472"/>
            <a:ext cx="8700135" cy="2598928"/>
            <a:chOff x="0" y="-9525"/>
            <a:chExt cx="10607040" cy="2230642"/>
          </a:xfrm>
        </p:grpSpPr>
        <p:sp>
          <p:nvSpPr>
            <p:cNvPr id="361" name="Google Shape;361;p5"/>
            <p:cNvSpPr/>
            <p:nvPr/>
          </p:nvSpPr>
          <p:spPr>
            <a:xfrm>
              <a:off x="0" y="0"/>
              <a:ext cx="10607040" cy="822960"/>
            </a:xfrm>
            <a:custGeom>
              <a:avLst/>
              <a:gdLst/>
              <a:ahLst/>
              <a:cxnLst/>
              <a:rect l="l" t="t" r="r" b="b"/>
              <a:pathLst>
                <a:path w="10607040" h="822960" extrusionOk="0">
                  <a:moveTo>
                    <a:pt x="0" y="0"/>
                  </a:moveTo>
                  <a:lnTo>
                    <a:pt x="10607040" y="0"/>
                  </a:lnTo>
                  <a:lnTo>
                    <a:pt x="10607040" y="822960"/>
                  </a:lnTo>
                  <a:lnTo>
                    <a:pt x="0" y="822960"/>
                  </a:lnTo>
                  <a:close/>
                </a:path>
              </a:pathLst>
            </a:custGeom>
            <a:blipFill rotWithShape="1">
              <a:blip r:embed="rId3">
                <a:alphaModFix amt="0"/>
              </a:blip>
              <a:stretch>
                <a:fillRect t="-201130" b="-201130"/>
              </a:stretch>
            </a:blipFill>
            <a:ln>
              <a:noFill/>
            </a:ln>
          </p:spPr>
          <p:txBody>
            <a:bodyPr/>
            <a:lstStyle/>
            <a:p>
              <a:endParaRPr lang="en-GB"/>
            </a:p>
          </p:txBody>
        </p:sp>
        <p:sp>
          <p:nvSpPr>
            <p:cNvPr id="362" name="Google Shape;362;p5"/>
            <p:cNvSpPr txBox="1"/>
            <p:nvPr/>
          </p:nvSpPr>
          <p:spPr>
            <a:xfrm>
              <a:off x="0" y="-9525"/>
              <a:ext cx="10607040" cy="2230642"/>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Geist"/>
                </a:rPr>
                <a:t>High implementation costs and disruption during transition.</a:t>
              </a:r>
            </a:p>
            <a:p>
              <a:pPr>
                <a:lnSpc>
                  <a:spcPct val="120000"/>
                </a:lnSpc>
              </a:pPr>
              <a:endParaRPr lang="en-US" sz="2400" dirty="0">
                <a:solidFill>
                  <a:srgbClr val="1F2937"/>
                </a:solidFill>
                <a:latin typeface="Geist"/>
              </a:endParaRPr>
            </a:p>
            <a:p>
              <a:pPr>
                <a:lnSpc>
                  <a:spcPct val="120000"/>
                </a:lnSpc>
              </a:pPr>
              <a:r>
                <a:rPr lang="en-US" sz="2400" dirty="0">
                  <a:solidFill>
                    <a:srgbClr val="1F2937"/>
                  </a:solidFill>
                  <a:latin typeface="Geist"/>
                </a:rPr>
                <a:t>Requires process redesign, training and reliable data migration</a:t>
              </a:r>
              <a:endParaRPr lang="ro-RO" sz="2400" dirty="0"/>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76"/>
        <p:cNvGrpSpPr/>
        <p:nvPr/>
      </p:nvGrpSpPr>
      <p:grpSpPr>
        <a:xfrm>
          <a:off x="0" y="0"/>
          <a:ext cx="0" cy="0"/>
          <a:chOff x="0" y="0"/>
          <a:chExt cx="0" cy="0"/>
        </a:xfrm>
      </p:grpSpPr>
      <p:sp>
        <p:nvSpPr>
          <p:cNvPr id="378" name="Google Shape;378;p6"/>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379" name="Google Shape;379;p6"/>
          <p:cNvGrpSpPr/>
          <p:nvPr/>
        </p:nvGrpSpPr>
        <p:grpSpPr>
          <a:xfrm>
            <a:off x="891540" y="576072"/>
            <a:ext cx="14127480" cy="658368"/>
            <a:chOff x="0" y="0"/>
            <a:chExt cx="18836640" cy="877824"/>
          </a:xfrm>
        </p:grpSpPr>
        <p:sp>
          <p:nvSpPr>
            <p:cNvPr id="380" name="Google Shape;380;p6"/>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381" name="Google Shape;381;p6"/>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4. CRM: Customer Relationship System</a:t>
              </a:r>
              <a:endParaRPr/>
            </a:p>
          </p:txBody>
        </p:sp>
      </p:grpSp>
      <p:sp>
        <p:nvSpPr>
          <p:cNvPr id="382" name="Google Shape;382;p6"/>
          <p:cNvSpPr/>
          <p:nvPr/>
        </p:nvSpPr>
        <p:spPr>
          <a:xfrm>
            <a:off x="1224915" y="1842135"/>
            <a:ext cx="7151370" cy="6739890"/>
          </a:xfrm>
          <a:custGeom>
            <a:avLst/>
            <a:gdLst/>
            <a:ahLst/>
            <a:cxnLst/>
            <a:rect l="l" t="t" r="r" b="b"/>
            <a:pathLst>
              <a:path w="9535160" h="8986520" extrusionOk="0">
                <a:moveTo>
                  <a:pt x="0" y="220091"/>
                </a:moveTo>
                <a:cubicBezTo>
                  <a:pt x="0" y="98552"/>
                  <a:pt x="98552" y="0"/>
                  <a:pt x="220091" y="0"/>
                </a:cubicBezTo>
                <a:lnTo>
                  <a:pt x="9315069" y="0"/>
                </a:lnTo>
                <a:cubicBezTo>
                  <a:pt x="9436608" y="0"/>
                  <a:pt x="9535160" y="98552"/>
                  <a:pt x="9535160" y="220091"/>
                </a:cubicBezTo>
                <a:lnTo>
                  <a:pt x="9535160" y="8766429"/>
                </a:lnTo>
                <a:cubicBezTo>
                  <a:pt x="9535160" y="8887968"/>
                  <a:pt x="9436608" y="8986520"/>
                  <a:pt x="9315069" y="8986520"/>
                </a:cubicBezTo>
                <a:lnTo>
                  <a:pt x="220091" y="8986520"/>
                </a:lnTo>
                <a:cubicBezTo>
                  <a:pt x="98552" y="8986520"/>
                  <a:pt x="0" y="8887968"/>
                  <a:pt x="0" y="8766429"/>
                </a:cubicBezTo>
                <a:close/>
              </a:path>
            </a:pathLst>
          </a:custGeom>
          <a:solidFill>
            <a:srgbClr val="DFF7EE"/>
          </a:solidFill>
          <a:ln w="19050" cap="sq" cmpd="sng">
            <a:solidFill>
              <a:srgbClr val="A7E8C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3" name="Google Shape;383;p6"/>
          <p:cNvGrpSpPr/>
          <p:nvPr/>
        </p:nvGrpSpPr>
        <p:grpSpPr>
          <a:xfrm>
            <a:off x="1755648" y="2359152"/>
            <a:ext cx="3566160" cy="356616"/>
            <a:chOff x="0" y="0"/>
            <a:chExt cx="4754880" cy="475488"/>
          </a:xfrm>
        </p:grpSpPr>
        <p:sp>
          <p:nvSpPr>
            <p:cNvPr id="384" name="Google Shape;384;p6"/>
            <p:cNvSpPr/>
            <p:nvPr/>
          </p:nvSpPr>
          <p:spPr>
            <a:xfrm>
              <a:off x="0" y="0"/>
              <a:ext cx="4754880" cy="475488"/>
            </a:xfrm>
            <a:custGeom>
              <a:avLst/>
              <a:gdLst/>
              <a:ahLst/>
              <a:cxnLst/>
              <a:rect l="l" t="t" r="r" b="b"/>
              <a:pathLst>
                <a:path w="4754880" h="475488" extrusionOk="0">
                  <a:moveTo>
                    <a:pt x="0" y="0"/>
                  </a:moveTo>
                  <a:lnTo>
                    <a:pt x="4754880" y="0"/>
                  </a:lnTo>
                  <a:lnTo>
                    <a:pt x="4754880" y="475488"/>
                  </a:lnTo>
                  <a:lnTo>
                    <a:pt x="0" y="475488"/>
                  </a:lnTo>
                  <a:close/>
                </a:path>
              </a:pathLst>
            </a:custGeom>
            <a:blipFill rotWithShape="1">
              <a:blip r:embed="rId3">
                <a:alphaModFix amt="0"/>
              </a:blip>
              <a:stretch>
                <a:fillRect t="-144856" b="-144856"/>
              </a:stretch>
            </a:blipFill>
            <a:ln>
              <a:noFill/>
            </a:ln>
          </p:spPr>
          <p:txBody>
            <a:bodyPr/>
            <a:lstStyle/>
            <a:p>
              <a:endParaRPr lang="en-GB"/>
            </a:p>
          </p:txBody>
        </p:sp>
        <p:sp>
          <p:nvSpPr>
            <p:cNvPr id="385" name="Google Shape;385;p6"/>
            <p:cNvSpPr txBox="1"/>
            <p:nvPr/>
          </p:nvSpPr>
          <p:spPr>
            <a:xfrm>
              <a:off x="0" y="0"/>
              <a:ext cx="4754880" cy="475488"/>
            </a:xfrm>
            <a:prstGeom prst="rect">
              <a:avLst/>
            </a:prstGeom>
            <a:noFill/>
            <a:ln>
              <a:noFill/>
            </a:ln>
          </p:spPr>
          <p:txBody>
            <a:bodyPr spcFirstLastPara="1" wrap="square" lIns="0" tIns="0" rIns="0" bIns="0" anchor="ctr" anchorCtr="0">
              <a:noAutofit/>
            </a:bodyPr>
            <a:lstStyle/>
            <a:p>
              <a:pPr marL="0" marR="0" lvl="0" indent="0" algn="l" rtl="0">
                <a:lnSpc>
                  <a:spcPct val="120022"/>
                </a:lnSpc>
                <a:spcBef>
                  <a:spcPts val="0"/>
                </a:spcBef>
                <a:spcAft>
                  <a:spcPts val="0"/>
                </a:spcAft>
                <a:buNone/>
              </a:pPr>
              <a:r>
                <a:rPr lang="en-US" sz="2677" b="1" i="0" u="none" strike="noStrike" cap="none">
                  <a:solidFill>
                    <a:srgbClr val="172B4D"/>
                  </a:solidFill>
                  <a:latin typeface="Arial"/>
                  <a:ea typeface="Arial"/>
                  <a:cs typeface="Arial"/>
                  <a:sym typeface="Arial"/>
                </a:rPr>
                <a:t>CRM customer journey</a:t>
              </a:r>
              <a:endParaRPr/>
            </a:p>
          </p:txBody>
        </p:sp>
      </p:grpSp>
      <p:sp>
        <p:nvSpPr>
          <p:cNvPr id="386" name="Google Shape;386;p6"/>
          <p:cNvSpPr/>
          <p:nvPr/>
        </p:nvSpPr>
        <p:spPr>
          <a:xfrm>
            <a:off x="170497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87" name="Google Shape;387;p6"/>
          <p:cNvGrpSpPr/>
          <p:nvPr/>
        </p:nvGrpSpPr>
        <p:grpSpPr>
          <a:xfrm>
            <a:off x="1865376" y="3991356"/>
            <a:ext cx="726948" cy="137160"/>
            <a:chOff x="0" y="0"/>
            <a:chExt cx="969264" cy="182880"/>
          </a:xfrm>
        </p:grpSpPr>
        <p:sp>
          <p:nvSpPr>
            <p:cNvPr id="388" name="Google Shape;388;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389" name="Google Shape;389;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Lead</a:t>
              </a:r>
              <a:endParaRPr/>
            </a:p>
          </p:txBody>
        </p:sp>
      </p:grpSp>
      <p:grpSp>
        <p:nvGrpSpPr>
          <p:cNvPr id="390" name="Google Shape;390;p6"/>
          <p:cNvGrpSpPr/>
          <p:nvPr/>
        </p:nvGrpSpPr>
        <p:grpSpPr>
          <a:xfrm>
            <a:off x="1577340" y="4869180"/>
            <a:ext cx="1303020" cy="192024"/>
            <a:chOff x="0" y="0"/>
            <a:chExt cx="1737360" cy="256032"/>
          </a:xfrm>
        </p:grpSpPr>
        <p:sp>
          <p:nvSpPr>
            <p:cNvPr id="391" name="Google Shape;391;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392" name="Google Shape;392;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new enquiry</a:t>
              </a:r>
              <a:endParaRPr/>
            </a:p>
          </p:txBody>
        </p:sp>
      </p:grpSp>
      <p:cxnSp>
        <p:nvCxnSpPr>
          <p:cNvPr id="393" name="Google Shape;393;p6"/>
          <p:cNvCxnSpPr/>
          <p:nvPr/>
        </p:nvCxnSpPr>
        <p:spPr>
          <a:xfrm rot="222900">
            <a:off x="272353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394" name="Google Shape;394;p6"/>
          <p:cNvSpPr/>
          <p:nvPr/>
        </p:nvSpPr>
        <p:spPr>
          <a:xfrm>
            <a:off x="328231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26A269"/>
          </a:solidFill>
          <a:ln w="19050" cap="sq" cmpd="sng">
            <a:solidFill>
              <a:srgbClr val="26A26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5" name="Google Shape;395;p6"/>
          <p:cNvGrpSpPr/>
          <p:nvPr/>
        </p:nvGrpSpPr>
        <p:grpSpPr>
          <a:xfrm>
            <a:off x="3442716" y="3991356"/>
            <a:ext cx="726948" cy="137160"/>
            <a:chOff x="0" y="0"/>
            <a:chExt cx="969264" cy="182880"/>
          </a:xfrm>
        </p:grpSpPr>
        <p:sp>
          <p:nvSpPr>
            <p:cNvPr id="396" name="Google Shape;396;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397" name="Google Shape;397;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Sale</a:t>
              </a:r>
              <a:endParaRPr/>
            </a:p>
          </p:txBody>
        </p:sp>
      </p:grpSp>
      <p:grpSp>
        <p:nvGrpSpPr>
          <p:cNvPr id="398" name="Google Shape;398;p6"/>
          <p:cNvGrpSpPr/>
          <p:nvPr/>
        </p:nvGrpSpPr>
        <p:grpSpPr>
          <a:xfrm>
            <a:off x="3154680" y="4869180"/>
            <a:ext cx="1303020" cy="192024"/>
            <a:chOff x="0" y="0"/>
            <a:chExt cx="1737360" cy="256032"/>
          </a:xfrm>
        </p:grpSpPr>
        <p:sp>
          <p:nvSpPr>
            <p:cNvPr id="399" name="Google Shape;399;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00" name="Google Shape;400;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quote/order</a:t>
              </a:r>
              <a:endParaRPr/>
            </a:p>
          </p:txBody>
        </p:sp>
      </p:grpSp>
      <p:cxnSp>
        <p:nvCxnSpPr>
          <p:cNvPr id="401" name="Google Shape;401;p6"/>
          <p:cNvCxnSpPr/>
          <p:nvPr/>
        </p:nvCxnSpPr>
        <p:spPr>
          <a:xfrm rot="222900">
            <a:off x="430087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402" name="Google Shape;402;p6"/>
          <p:cNvSpPr/>
          <p:nvPr/>
        </p:nvSpPr>
        <p:spPr>
          <a:xfrm>
            <a:off x="485965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F59E0B"/>
          </a:solidFill>
          <a:ln w="19050" cap="sq" cmpd="sng">
            <a:solidFill>
              <a:srgbClr val="F59E0B"/>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3" name="Google Shape;403;p6"/>
          <p:cNvGrpSpPr/>
          <p:nvPr/>
        </p:nvGrpSpPr>
        <p:grpSpPr>
          <a:xfrm>
            <a:off x="5020056" y="3991356"/>
            <a:ext cx="726948" cy="137160"/>
            <a:chOff x="0" y="0"/>
            <a:chExt cx="969264" cy="182880"/>
          </a:xfrm>
        </p:grpSpPr>
        <p:sp>
          <p:nvSpPr>
            <p:cNvPr id="404" name="Google Shape;404;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405" name="Google Shape;405;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Service</a:t>
              </a:r>
              <a:endParaRPr/>
            </a:p>
          </p:txBody>
        </p:sp>
      </p:grpSp>
      <p:grpSp>
        <p:nvGrpSpPr>
          <p:cNvPr id="406" name="Google Shape;406;p6"/>
          <p:cNvGrpSpPr/>
          <p:nvPr/>
        </p:nvGrpSpPr>
        <p:grpSpPr>
          <a:xfrm>
            <a:off x="4732020" y="4869180"/>
            <a:ext cx="1303020" cy="192024"/>
            <a:chOff x="0" y="0"/>
            <a:chExt cx="1737360" cy="256032"/>
          </a:xfrm>
        </p:grpSpPr>
        <p:sp>
          <p:nvSpPr>
            <p:cNvPr id="407" name="Google Shape;407;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08" name="Google Shape;408;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support</a:t>
              </a:r>
              <a:endParaRPr/>
            </a:p>
          </p:txBody>
        </p:sp>
      </p:grpSp>
      <p:cxnSp>
        <p:nvCxnSpPr>
          <p:cNvPr id="409" name="Google Shape;409;p6"/>
          <p:cNvCxnSpPr/>
          <p:nvPr/>
        </p:nvCxnSpPr>
        <p:spPr>
          <a:xfrm rot="222900">
            <a:off x="5878211" y="4132707"/>
            <a:ext cx="587978" cy="0"/>
          </a:xfrm>
          <a:prstGeom prst="straightConnector1">
            <a:avLst/>
          </a:prstGeom>
          <a:noFill/>
          <a:ln w="19050" cap="rnd" cmpd="sng">
            <a:solidFill>
              <a:srgbClr val="D7DEE9"/>
            </a:solidFill>
            <a:prstDash val="solid"/>
            <a:round/>
            <a:headEnd type="none" w="sm" len="sm"/>
            <a:tailEnd type="triangle" w="med" len="med"/>
          </a:ln>
        </p:spPr>
      </p:cxnSp>
      <p:sp>
        <p:nvSpPr>
          <p:cNvPr id="410" name="Google Shape;410;p6"/>
          <p:cNvSpPr/>
          <p:nvPr/>
        </p:nvSpPr>
        <p:spPr>
          <a:xfrm>
            <a:off x="6436995" y="3625215"/>
            <a:ext cx="1047750" cy="1047750"/>
          </a:xfrm>
          <a:custGeom>
            <a:avLst/>
            <a:gdLst/>
            <a:ahLst/>
            <a:cxnLst/>
            <a:rect l="l" t="t" r="r" b="b"/>
            <a:pathLst>
              <a:path w="1397000" h="1397000" extrusionOk="0">
                <a:moveTo>
                  <a:pt x="0" y="698500"/>
                </a:moveTo>
                <a:cubicBezTo>
                  <a:pt x="0" y="312674"/>
                  <a:pt x="312674" y="0"/>
                  <a:pt x="698500" y="0"/>
                </a:cubicBezTo>
                <a:cubicBezTo>
                  <a:pt x="1084326" y="0"/>
                  <a:pt x="1397000" y="312674"/>
                  <a:pt x="1397000" y="698500"/>
                </a:cubicBezTo>
                <a:cubicBezTo>
                  <a:pt x="1397000" y="1084326"/>
                  <a:pt x="1084326" y="1397000"/>
                  <a:pt x="698500" y="1397000"/>
                </a:cubicBezTo>
                <a:cubicBezTo>
                  <a:pt x="312674" y="1397000"/>
                  <a:pt x="0" y="1084326"/>
                  <a:pt x="0" y="698500"/>
                </a:cubicBezTo>
                <a:close/>
              </a:path>
            </a:pathLst>
          </a:custGeom>
          <a:solidFill>
            <a:srgbClr val="7C3AED"/>
          </a:solidFill>
          <a:ln w="19050" cap="sq" cmpd="sng">
            <a:solidFill>
              <a:srgbClr val="7C3A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1" name="Google Shape;411;p6"/>
          <p:cNvGrpSpPr/>
          <p:nvPr/>
        </p:nvGrpSpPr>
        <p:grpSpPr>
          <a:xfrm>
            <a:off x="6597396" y="3991356"/>
            <a:ext cx="726948" cy="137160"/>
            <a:chOff x="0" y="0"/>
            <a:chExt cx="969264" cy="182880"/>
          </a:xfrm>
        </p:grpSpPr>
        <p:sp>
          <p:nvSpPr>
            <p:cNvPr id="412" name="Google Shape;412;p6"/>
            <p:cNvSpPr/>
            <p:nvPr/>
          </p:nvSpPr>
          <p:spPr>
            <a:xfrm>
              <a:off x="0" y="0"/>
              <a:ext cx="969264" cy="182880"/>
            </a:xfrm>
            <a:custGeom>
              <a:avLst/>
              <a:gdLst/>
              <a:ahLst/>
              <a:cxnLst/>
              <a:rect l="l" t="t" r="r" b="b"/>
              <a:pathLst>
                <a:path w="969264" h="182880" extrusionOk="0">
                  <a:moveTo>
                    <a:pt x="0" y="0"/>
                  </a:moveTo>
                  <a:lnTo>
                    <a:pt x="969264" y="0"/>
                  </a:lnTo>
                  <a:lnTo>
                    <a:pt x="969264" y="182880"/>
                  </a:lnTo>
                  <a:lnTo>
                    <a:pt x="0" y="182880"/>
                  </a:lnTo>
                  <a:close/>
                </a:path>
              </a:pathLst>
            </a:custGeom>
            <a:blipFill rotWithShape="1">
              <a:blip r:embed="rId3">
                <a:alphaModFix amt="0"/>
              </a:blip>
              <a:stretch>
                <a:fillRect t="-53272" b="-53272"/>
              </a:stretch>
            </a:blipFill>
            <a:ln>
              <a:noFill/>
            </a:ln>
          </p:spPr>
          <p:txBody>
            <a:bodyPr/>
            <a:lstStyle/>
            <a:p>
              <a:endParaRPr lang="en-GB"/>
            </a:p>
          </p:txBody>
        </p:sp>
        <p:sp>
          <p:nvSpPr>
            <p:cNvPr id="413" name="Google Shape;413;p6"/>
            <p:cNvSpPr txBox="1"/>
            <p:nvPr/>
          </p:nvSpPr>
          <p:spPr>
            <a:xfrm>
              <a:off x="0" y="0"/>
              <a:ext cx="969264" cy="182880"/>
            </a:xfrm>
            <a:prstGeom prst="rect">
              <a:avLst/>
            </a:prstGeom>
            <a:noFill/>
            <a:ln>
              <a:noFill/>
            </a:ln>
          </p:spPr>
          <p:txBody>
            <a:bodyPr spcFirstLastPara="1" wrap="square" lIns="0" tIns="0" rIns="0" bIns="0" anchor="ctr" anchorCtr="0">
              <a:noAutofit/>
            </a:bodyPr>
            <a:lstStyle/>
            <a:p>
              <a:pPr marL="0" marR="0" lvl="0" indent="0" algn="ctr" rtl="0">
                <a:lnSpc>
                  <a:spcPct val="120036"/>
                </a:lnSpc>
                <a:spcBef>
                  <a:spcPts val="0"/>
                </a:spcBef>
                <a:spcAft>
                  <a:spcPts val="0"/>
                </a:spcAft>
                <a:buNone/>
              </a:pPr>
              <a:r>
                <a:rPr lang="en-US" sz="1083" b="1" i="0" u="none" strike="noStrike" cap="none">
                  <a:solidFill>
                    <a:srgbClr val="FFFFFF"/>
                  </a:solidFill>
                  <a:latin typeface="Arial"/>
                  <a:ea typeface="Arial"/>
                  <a:cs typeface="Arial"/>
                  <a:sym typeface="Arial"/>
                </a:rPr>
                <a:t>Loyalty</a:t>
              </a:r>
              <a:endParaRPr/>
            </a:p>
          </p:txBody>
        </p:sp>
      </p:grpSp>
      <p:grpSp>
        <p:nvGrpSpPr>
          <p:cNvPr id="414" name="Google Shape;414;p6"/>
          <p:cNvGrpSpPr/>
          <p:nvPr/>
        </p:nvGrpSpPr>
        <p:grpSpPr>
          <a:xfrm>
            <a:off x="6309360" y="4869180"/>
            <a:ext cx="1303020" cy="192024"/>
            <a:chOff x="0" y="0"/>
            <a:chExt cx="1737360" cy="256032"/>
          </a:xfrm>
        </p:grpSpPr>
        <p:sp>
          <p:nvSpPr>
            <p:cNvPr id="415" name="Google Shape;415;p6"/>
            <p:cNvSpPr/>
            <p:nvPr/>
          </p:nvSpPr>
          <p:spPr>
            <a:xfrm>
              <a:off x="0" y="0"/>
              <a:ext cx="1737360" cy="256032"/>
            </a:xfrm>
            <a:custGeom>
              <a:avLst/>
              <a:gdLst/>
              <a:ahLst/>
              <a:cxnLst/>
              <a:rect l="l" t="t" r="r" b="b"/>
              <a:pathLst>
                <a:path w="1737360" h="256032" extrusionOk="0">
                  <a:moveTo>
                    <a:pt x="0" y="0"/>
                  </a:moveTo>
                  <a:lnTo>
                    <a:pt x="1737360" y="0"/>
                  </a:lnTo>
                  <a:lnTo>
                    <a:pt x="1737360" y="256032"/>
                  </a:lnTo>
                  <a:lnTo>
                    <a:pt x="0" y="256032"/>
                  </a:lnTo>
                  <a:close/>
                </a:path>
              </a:pathLst>
            </a:custGeom>
            <a:blipFill rotWithShape="1">
              <a:blip r:embed="rId3">
                <a:alphaModFix amt="0"/>
              </a:blip>
              <a:stretch>
                <a:fillRect t="-82219" b="-82219"/>
              </a:stretch>
            </a:blipFill>
            <a:ln>
              <a:noFill/>
            </a:ln>
          </p:spPr>
          <p:txBody>
            <a:bodyPr/>
            <a:lstStyle/>
            <a:p>
              <a:endParaRPr lang="en-GB"/>
            </a:p>
          </p:txBody>
        </p:sp>
        <p:sp>
          <p:nvSpPr>
            <p:cNvPr id="416" name="Google Shape;416;p6"/>
            <p:cNvSpPr txBox="1"/>
            <p:nvPr/>
          </p:nvSpPr>
          <p:spPr>
            <a:xfrm>
              <a:off x="0" y="0"/>
              <a:ext cx="1737360" cy="256032"/>
            </a:xfrm>
            <a:prstGeom prst="rect">
              <a:avLst/>
            </a:prstGeom>
            <a:noFill/>
            <a:ln>
              <a:noFill/>
            </a:ln>
          </p:spPr>
          <p:txBody>
            <a:bodyPr spcFirstLastPara="1" wrap="square" lIns="0" tIns="0" rIns="0" bIns="0" anchor="ctr" anchorCtr="0">
              <a:noAutofit/>
            </a:bodyPr>
            <a:lstStyle/>
            <a:p>
              <a:pPr marL="0" marR="0" lvl="0" indent="0" algn="ctr" rtl="0">
                <a:lnSpc>
                  <a:spcPct val="119954"/>
                </a:lnSpc>
                <a:spcBef>
                  <a:spcPts val="0"/>
                </a:spcBef>
                <a:spcAft>
                  <a:spcPts val="0"/>
                </a:spcAft>
                <a:buNone/>
              </a:pPr>
              <a:r>
                <a:rPr lang="en-US" sz="1318" b="0" i="0" u="none" strike="noStrike" cap="none">
                  <a:solidFill>
                    <a:srgbClr val="1F2937"/>
                  </a:solidFill>
                  <a:latin typeface="Arial"/>
                  <a:ea typeface="Arial"/>
                  <a:cs typeface="Arial"/>
                  <a:sym typeface="Arial"/>
                </a:rPr>
                <a:t>repeat purchase</a:t>
              </a:r>
              <a:endParaRPr/>
            </a:p>
          </p:txBody>
        </p:sp>
      </p:grpSp>
      <p:grpSp>
        <p:nvGrpSpPr>
          <p:cNvPr id="417" name="Google Shape;417;p6"/>
          <p:cNvGrpSpPr/>
          <p:nvPr/>
        </p:nvGrpSpPr>
        <p:grpSpPr>
          <a:xfrm>
            <a:off x="9326880" y="1851660"/>
            <a:ext cx="2057400" cy="342900"/>
            <a:chOff x="0" y="0"/>
            <a:chExt cx="2743200" cy="457200"/>
          </a:xfrm>
        </p:grpSpPr>
        <p:sp>
          <p:nvSpPr>
            <p:cNvPr id="418" name="Google Shape;418;p6"/>
            <p:cNvSpPr/>
            <p:nvPr/>
          </p:nvSpPr>
          <p:spPr>
            <a:xfrm>
              <a:off x="0" y="0"/>
              <a:ext cx="2743200" cy="457200"/>
            </a:xfrm>
            <a:custGeom>
              <a:avLst/>
              <a:gdLst/>
              <a:ahLst/>
              <a:cxnLst/>
              <a:rect l="l" t="t" r="r" b="b"/>
              <a:pathLst>
                <a:path w="2743200" h="457200" extrusionOk="0">
                  <a:moveTo>
                    <a:pt x="0" y="0"/>
                  </a:moveTo>
                  <a:lnTo>
                    <a:pt x="2743200" y="0"/>
                  </a:lnTo>
                  <a:lnTo>
                    <a:pt x="2743200" y="457200"/>
                  </a:lnTo>
                  <a:lnTo>
                    <a:pt x="0" y="457200"/>
                  </a:lnTo>
                  <a:close/>
                </a:path>
              </a:pathLst>
            </a:custGeom>
            <a:blipFill rotWithShape="1">
              <a:blip r:embed="rId3">
                <a:alphaModFix amt="0"/>
              </a:blip>
              <a:stretch>
                <a:fillRect t="-66910" b="-66910"/>
              </a:stretch>
            </a:blipFill>
            <a:ln>
              <a:noFill/>
            </a:ln>
          </p:spPr>
          <p:txBody>
            <a:bodyPr/>
            <a:lstStyle/>
            <a:p>
              <a:endParaRPr lang="en-GB"/>
            </a:p>
          </p:txBody>
        </p:sp>
        <p:sp>
          <p:nvSpPr>
            <p:cNvPr id="419" name="Google Shape;419;p6"/>
            <p:cNvSpPr txBox="1"/>
            <p:nvPr/>
          </p:nvSpPr>
          <p:spPr>
            <a:xfrm>
              <a:off x="0" y="0"/>
              <a:ext cx="27432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26A269"/>
                  </a:solidFill>
                  <a:latin typeface="Arial"/>
                  <a:ea typeface="Arial"/>
                  <a:cs typeface="Arial"/>
                  <a:sym typeface="Arial"/>
                </a:rPr>
                <a:t>Strengths</a:t>
              </a:r>
              <a:endParaRPr/>
            </a:p>
          </p:txBody>
        </p:sp>
      </p:grpSp>
      <p:grpSp>
        <p:nvGrpSpPr>
          <p:cNvPr id="420" name="Google Shape;420;p6"/>
          <p:cNvGrpSpPr/>
          <p:nvPr/>
        </p:nvGrpSpPr>
        <p:grpSpPr>
          <a:xfrm>
            <a:off x="9026338" y="2544033"/>
            <a:ext cx="7501442" cy="3084904"/>
            <a:chOff x="-675042" y="-9525"/>
            <a:chExt cx="10001922" cy="1239482"/>
          </a:xfrm>
        </p:grpSpPr>
        <p:sp>
          <p:nvSpPr>
            <p:cNvPr id="421" name="Google Shape;421;p6"/>
            <p:cNvSpPr/>
            <p:nvPr/>
          </p:nvSpPr>
          <p:spPr>
            <a:xfrm>
              <a:off x="0" y="0"/>
              <a:ext cx="9326880" cy="1005840"/>
            </a:xfrm>
            <a:custGeom>
              <a:avLst/>
              <a:gdLst/>
              <a:ahLst/>
              <a:cxnLst/>
              <a:rect l="l" t="t" r="r" b="b"/>
              <a:pathLst>
                <a:path w="9326880" h="1005840" extrusionOk="0">
                  <a:moveTo>
                    <a:pt x="0" y="0"/>
                  </a:moveTo>
                  <a:lnTo>
                    <a:pt x="9326880" y="0"/>
                  </a:lnTo>
                  <a:lnTo>
                    <a:pt x="9326880" y="1005840"/>
                  </a:lnTo>
                  <a:lnTo>
                    <a:pt x="0" y="1005840"/>
                  </a:lnTo>
                  <a:close/>
                </a:path>
              </a:pathLst>
            </a:custGeom>
            <a:blipFill rotWithShape="1">
              <a:blip r:embed="rId3">
                <a:alphaModFix amt="0"/>
              </a:blip>
              <a:stretch>
                <a:fillRect t="-130675" b="-130675"/>
              </a:stretch>
            </a:blipFill>
            <a:ln>
              <a:noFill/>
            </a:ln>
          </p:spPr>
          <p:txBody>
            <a:bodyPr/>
            <a:lstStyle/>
            <a:p>
              <a:endParaRPr lang="en-GB"/>
            </a:p>
          </p:txBody>
        </p:sp>
        <p:sp>
          <p:nvSpPr>
            <p:cNvPr id="422" name="Google Shape;422;p6"/>
            <p:cNvSpPr txBox="1"/>
            <p:nvPr/>
          </p:nvSpPr>
          <p:spPr>
            <a:xfrm>
              <a:off x="-675042" y="-9525"/>
              <a:ext cx="9504082" cy="1239482"/>
            </a:xfrm>
            <a:prstGeom prst="rect">
              <a:avLst/>
            </a:prstGeom>
            <a:noFill/>
            <a:ln>
              <a:noFill/>
            </a:ln>
          </p:spPr>
          <p:txBody>
            <a:bodyPr spcFirstLastPara="1" wrap="square" lIns="0" tIns="0" rIns="0" bIns="0" anchor="ctr" anchorCtr="0">
              <a:noAutofit/>
            </a:bodyPr>
            <a:lstStyle/>
            <a:p>
              <a:pPr>
                <a:lnSpc>
                  <a:spcPct val="120000"/>
                </a:lnSpc>
              </a:pPr>
              <a:r>
                <a:rPr lang="en-US" sz="2400" b="0" i="0" u="none" strike="noStrike" cap="none" dirty="0">
                  <a:solidFill>
                    <a:srgbClr val="1F2937"/>
                  </a:solidFill>
                  <a:latin typeface="+mj-lt"/>
                  <a:sym typeface="Arial"/>
                </a:rPr>
                <a:t>Improves sales tracking, customer segmentation and marketing follow-up.</a:t>
              </a:r>
            </a:p>
            <a:p>
              <a:pPr>
                <a:lnSpc>
                  <a:spcPct val="120000"/>
                </a:lnSpc>
              </a:pPr>
              <a:r>
                <a:rPr lang="en-US" sz="2400" dirty="0">
                  <a:solidFill>
                    <a:srgbClr val="1F2937"/>
                  </a:solidFill>
                  <a:latin typeface="+mj-lt"/>
                </a:rPr>
                <a:t>Staff cam view customer history and resolve issues faster</a:t>
              </a:r>
            </a:p>
            <a:p>
              <a:pPr>
                <a:lnSpc>
                  <a:spcPct val="120000"/>
                </a:lnSpc>
              </a:pPr>
              <a:r>
                <a:rPr lang="en-US" sz="2400" dirty="0">
                  <a:solidFill>
                    <a:srgbClr val="1F2937"/>
                  </a:solidFill>
                  <a:latin typeface="+mj-lt"/>
                </a:rPr>
                <a:t>Supports customer retention and lifetime value when data is accurate and used ethically</a:t>
              </a:r>
              <a:endParaRPr lang="ro-RO" sz="2400" dirty="0">
                <a:latin typeface="+mj-lt"/>
              </a:endParaRPr>
            </a:p>
          </p:txBody>
        </p:sp>
      </p:grpSp>
      <p:grpSp>
        <p:nvGrpSpPr>
          <p:cNvPr id="429" name="Google Shape;429;p6"/>
          <p:cNvGrpSpPr/>
          <p:nvPr/>
        </p:nvGrpSpPr>
        <p:grpSpPr>
          <a:xfrm>
            <a:off x="9326880" y="5966460"/>
            <a:ext cx="2125980" cy="342900"/>
            <a:chOff x="0" y="0"/>
            <a:chExt cx="2834640" cy="457200"/>
          </a:xfrm>
        </p:grpSpPr>
        <p:sp>
          <p:nvSpPr>
            <p:cNvPr id="430" name="Google Shape;430;p6"/>
            <p:cNvSpPr/>
            <p:nvPr/>
          </p:nvSpPr>
          <p:spPr>
            <a:xfrm>
              <a:off x="0" y="0"/>
              <a:ext cx="2834640" cy="457200"/>
            </a:xfrm>
            <a:custGeom>
              <a:avLst/>
              <a:gdLst/>
              <a:ahLst/>
              <a:cxnLst/>
              <a:rect l="l" t="t" r="r" b="b"/>
              <a:pathLst>
                <a:path w="2834640" h="457200" extrusionOk="0">
                  <a:moveTo>
                    <a:pt x="0" y="0"/>
                  </a:moveTo>
                  <a:lnTo>
                    <a:pt x="2834640" y="0"/>
                  </a:lnTo>
                  <a:lnTo>
                    <a:pt x="2834640" y="457200"/>
                  </a:lnTo>
                  <a:lnTo>
                    <a:pt x="0" y="457200"/>
                  </a:lnTo>
                  <a:close/>
                </a:path>
              </a:pathLst>
            </a:custGeom>
            <a:blipFill rotWithShape="1">
              <a:blip r:embed="rId3">
                <a:alphaModFix amt="0"/>
              </a:blip>
              <a:stretch>
                <a:fillRect t="-70808" b="-70808"/>
              </a:stretch>
            </a:blipFill>
            <a:ln>
              <a:noFill/>
            </a:ln>
          </p:spPr>
          <p:txBody>
            <a:bodyPr/>
            <a:lstStyle/>
            <a:p>
              <a:endParaRPr lang="en-GB"/>
            </a:p>
          </p:txBody>
        </p:sp>
        <p:sp>
          <p:nvSpPr>
            <p:cNvPr id="431" name="Google Shape;431;p6"/>
            <p:cNvSpPr txBox="1"/>
            <p:nvPr/>
          </p:nvSpPr>
          <p:spPr>
            <a:xfrm>
              <a:off x="0" y="0"/>
              <a:ext cx="283464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Weaknesses</a:t>
              </a:r>
              <a:endParaRPr dirty="0"/>
            </a:p>
          </p:txBody>
        </p:sp>
      </p:grpSp>
      <p:grpSp>
        <p:nvGrpSpPr>
          <p:cNvPr id="432" name="Google Shape;432;p6"/>
          <p:cNvGrpSpPr/>
          <p:nvPr/>
        </p:nvGrpSpPr>
        <p:grpSpPr>
          <a:xfrm>
            <a:off x="9599855" y="6594690"/>
            <a:ext cx="7196866" cy="910114"/>
            <a:chOff x="-268941" y="-390525"/>
            <a:chExt cx="9595821" cy="1213485"/>
          </a:xfrm>
        </p:grpSpPr>
        <p:sp>
          <p:nvSpPr>
            <p:cNvPr id="433" name="Google Shape;433;p6"/>
            <p:cNvSpPr/>
            <p:nvPr/>
          </p:nvSpPr>
          <p:spPr>
            <a:xfrm>
              <a:off x="0" y="-89646"/>
              <a:ext cx="9326880" cy="912606"/>
            </a:xfrm>
            <a:custGeom>
              <a:avLst/>
              <a:gdLst/>
              <a:ahLst/>
              <a:cxnLst/>
              <a:rect l="l" t="t" r="r" b="b"/>
              <a:pathLst>
                <a:path w="9326880" h="822960" extrusionOk="0">
                  <a:moveTo>
                    <a:pt x="0" y="0"/>
                  </a:moveTo>
                  <a:lnTo>
                    <a:pt x="9326880" y="0"/>
                  </a:lnTo>
                  <a:lnTo>
                    <a:pt x="9326880" y="822960"/>
                  </a:lnTo>
                  <a:lnTo>
                    <a:pt x="0" y="822960"/>
                  </a:lnTo>
                  <a:close/>
                </a:path>
              </a:pathLst>
            </a:custGeom>
            <a:blipFill rotWithShape="1">
              <a:blip r:embed="rId3">
                <a:alphaModFix amt="0"/>
              </a:blip>
              <a:stretch>
                <a:fillRect t="-170829" b="-170829"/>
              </a:stretch>
            </a:blipFill>
            <a:ln>
              <a:noFill/>
            </a:ln>
          </p:spPr>
          <p:txBody>
            <a:bodyPr/>
            <a:lstStyle/>
            <a:p>
              <a:endParaRPr lang="en-GB"/>
            </a:p>
          </p:txBody>
        </p:sp>
        <p:sp>
          <p:nvSpPr>
            <p:cNvPr id="434" name="Google Shape;434;p6"/>
            <p:cNvSpPr txBox="1"/>
            <p:nvPr/>
          </p:nvSpPr>
          <p:spPr>
            <a:xfrm>
              <a:off x="-268941" y="-390525"/>
              <a:ext cx="9326880" cy="1213485"/>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endParaRPr lang="en-US" sz="2100" dirty="0">
                <a:solidFill>
                  <a:srgbClr val="1F2937"/>
                </a:solidFill>
              </a:endParaRPr>
            </a:p>
          </p:txBody>
        </p:sp>
      </p:grpSp>
      <p:sp>
        <p:nvSpPr>
          <p:cNvPr id="436" name="Google Shape;436;p6"/>
          <p:cNvSpPr/>
          <p:nvPr/>
        </p:nvSpPr>
        <p:spPr>
          <a:xfrm>
            <a:off x="9522937" y="7561764"/>
            <a:ext cx="6819946" cy="833234"/>
          </a:xfrm>
          <a:custGeom>
            <a:avLst/>
            <a:gdLst/>
            <a:ahLst/>
            <a:cxnLst/>
            <a:rect l="l" t="t" r="r" b="b"/>
            <a:pathLst>
              <a:path w="9326880" h="822960" extrusionOk="0">
                <a:moveTo>
                  <a:pt x="0" y="0"/>
                </a:moveTo>
                <a:lnTo>
                  <a:pt x="9326880" y="0"/>
                </a:lnTo>
                <a:lnTo>
                  <a:pt x="9326880" y="822960"/>
                </a:lnTo>
                <a:lnTo>
                  <a:pt x="0" y="822960"/>
                </a:lnTo>
                <a:close/>
              </a:path>
            </a:pathLst>
          </a:custGeom>
          <a:blipFill rotWithShape="1">
            <a:blip r:embed="rId3">
              <a:alphaModFix amt="0"/>
            </a:blip>
            <a:stretch>
              <a:fillRect t="-170829" b="-170829"/>
            </a:stretch>
          </a:blipFill>
          <a:ln>
            <a:noFill/>
          </a:ln>
        </p:spPr>
        <p:txBody>
          <a:bodyPr/>
          <a:lstStyle/>
          <a:p>
            <a:endParaRPr lang="en-GB"/>
          </a:p>
        </p:txBody>
      </p:sp>
      <p:sp>
        <p:nvSpPr>
          <p:cNvPr id="3" name="CasetăText 2">
            <a:extLst>
              <a:ext uri="{FF2B5EF4-FFF2-40B4-BE49-F238E27FC236}">
                <a16:creationId xmlns:a16="http://schemas.microsoft.com/office/drawing/2014/main" id="{3BAE9542-B449-DF36-B837-F078328ABDD1}"/>
              </a:ext>
            </a:extLst>
          </p:cNvPr>
          <p:cNvSpPr txBox="1"/>
          <p:nvPr/>
        </p:nvSpPr>
        <p:spPr>
          <a:xfrm>
            <a:off x="9026338" y="6589059"/>
            <a:ext cx="7765676" cy="21544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0" i="0" dirty="0">
                <a:latin typeface="+mj-lt"/>
                <a:ea typeface="Geist"/>
                <a:cs typeface="Geist"/>
              </a:rPr>
              <a:t>Outdated records reduce value if staff do not maintain them.</a:t>
            </a:r>
          </a:p>
          <a:p>
            <a:endParaRPr lang="en-US" sz="2400" b="0" i="0" dirty="0">
              <a:latin typeface="+mj-lt"/>
              <a:ea typeface="Geist"/>
              <a:cs typeface="Geist"/>
            </a:endParaRPr>
          </a:p>
          <a:p>
            <a:r>
              <a:rPr lang="en-US" sz="2400" dirty="0">
                <a:latin typeface="+mj-lt"/>
              </a:rPr>
              <a:t>Personalization can intrude on privacy without a lawful basis and transparency </a:t>
            </a:r>
          </a:p>
          <a:p>
            <a:pPr algn="ctr"/>
            <a:endParaRPr lang="ro-RO"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45"/>
        <p:cNvGrpSpPr/>
        <p:nvPr/>
      </p:nvGrpSpPr>
      <p:grpSpPr>
        <a:xfrm>
          <a:off x="0" y="0"/>
          <a:ext cx="0" cy="0"/>
          <a:chOff x="0" y="0"/>
          <a:chExt cx="0" cy="0"/>
        </a:xfrm>
      </p:grpSpPr>
      <p:sp>
        <p:nvSpPr>
          <p:cNvPr id="446" name="Google Shape;446;p7"/>
          <p:cNvSpPr/>
          <p:nvPr/>
        </p:nvSpPr>
        <p:spPr>
          <a:xfrm>
            <a:off x="-639842" y="-19050"/>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447" name="Google Shape;447;p7"/>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448" name="Google Shape;448;p7"/>
          <p:cNvGrpSpPr/>
          <p:nvPr/>
        </p:nvGrpSpPr>
        <p:grpSpPr>
          <a:xfrm>
            <a:off x="891540" y="576072"/>
            <a:ext cx="14127480" cy="658368"/>
            <a:chOff x="0" y="0"/>
            <a:chExt cx="18836640" cy="877824"/>
          </a:xfrm>
        </p:grpSpPr>
        <p:sp>
          <p:nvSpPr>
            <p:cNvPr id="449" name="Google Shape;449;p7"/>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450" name="Google Shape;450;p7"/>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5. BI &amp; Analytics: Decision Support</a:t>
              </a:r>
              <a:endParaRPr/>
            </a:p>
          </p:txBody>
        </p:sp>
      </p:grpSp>
      <p:sp>
        <p:nvSpPr>
          <p:cNvPr id="451" name="Google Shape;451;p7"/>
          <p:cNvSpPr/>
          <p:nvPr/>
        </p:nvSpPr>
        <p:spPr>
          <a:xfrm>
            <a:off x="1087755" y="1773555"/>
            <a:ext cx="7425690" cy="6739890"/>
          </a:xfrm>
          <a:custGeom>
            <a:avLst/>
            <a:gdLst/>
            <a:ahLst/>
            <a:cxnLst/>
            <a:rect l="l" t="t" r="r" b="b"/>
            <a:pathLst>
              <a:path w="9900920" h="8986520" extrusionOk="0">
                <a:moveTo>
                  <a:pt x="0" y="220091"/>
                </a:moveTo>
                <a:cubicBezTo>
                  <a:pt x="0" y="98552"/>
                  <a:pt x="98552" y="0"/>
                  <a:pt x="220091" y="0"/>
                </a:cubicBezTo>
                <a:lnTo>
                  <a:pt x="9680829" y="0"/>
                </a:lnTo>
                <a:cubicBezTo>
                  <a:pt x="9802368" y="0"/>
                  <a:pt x="9900920" y="98552"/>
                  <a:pt x="9900920" y="220091"/>
                </a:cubicBezTo>
                <a:lnTo>
                  <a:pt x="9900920" y="8766429"/>
                </a:lnTo>
                <a:cubicBezTo>
                  <a:pt x="9900920" y="8887968"/>
                  <a:pt x="9802368" y="8986520"/>
                  <a:pt x="9680829" y="8986520"/>
                </a:cubicBezTo>
                <a:lnTo>
                  <a:pt x="220091" y="8986520"/>
                </a:lnTo>
                <a:cubicBezTo>
                  <a:pt x="98552" y="8986520"/>
                  <a:pt x="0" y="8887968"/>
                  <a:pt x="0" y="8766429"/>
                </a:cubicBezTo>
                <a:close/>
              </a:path>
            </a:pathLst>
          </a:custGeom>
          <a:solidFill>
            <a:srgbClr val="F7F9FC"/>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2" name="Google Shape;452;p7"/>
          <p:cNvGrpSpPr/>
          <p:nvPr/>
        </p:nvGrpSpPr>
        <p:grpSpPr>
          <a:xfrm>
            <a:off x="1645920" y="2331720"/>
            <a:ext cx="3291840" cy="342900"/>
            <a:chOff x="0" y="0"/>
            <a:chExt cx="4389120" cy="457200"/>
          </a:xfrm>
        </p:grpSpPr>
        <p:sp>
          <p:nvSpPr>
            <p:cNvPr id="453" name="Google Shape;453;p7"/>
            <p:cNvSpPr/>
            <p:nvPr/>
          </p:nvSpPr>
          <p:spPr>
            <a:xfrm>
              <a:off x="0" y="0"/>
              <a:ext cx="4389120" cy="457200"/>
            </a:xfrm>
            <a:custGeom>
              <a:avLst/>
              <a:gdLst/>
              <a:ahLst/>
              <a:cxnLst/>
              <a:rect l="l" t="t" r="r" b="b"/>
              <a:pathLst>
                <a:path w="4389120" h="457200" extrusionOk="0">
                  <a:moveTo>
                    <a:pt x="0" y="0"/>
                  </a:moveTo>
                  <a:lnTo>
                    <a:pt x="4389120" y="0"/>
                  </a:lnTo>
                  <a:lnTo>
                    <a:pt x="4389120" y="457200"/>
                  </a:lnTo>
                  <a:lnTo>
                    <a:pt x="0" y="457200"/>
                  </a:lnTo>
                  <a:close/>
                </a:path>
              </a:pathLst>
            </a:custGeom>
            <a:blipFill rotWithShape="1">
              <a:blip r:embed="rId3">
                <a:alphaModFix amt="0"/>
              </a:blip>
              <a:stretch>
                <a:fillRect t="-137056" b="-137056"/>
              </a:stretch>
            </a:blipFill>
            <a:ln>
              <a:noFill/>
            </a:ln>
          </p:spPr>
          <p:txBody>
            <a:bodyPr/>
            <a:lstStyle/>
            <a:p>
              <a:endParaRPr lang="en-GB"/>
            </a:p>
          </p:txBody>
        </p:sp>
        <p:sp>
          <p:nvSpPr>
            <p:cNvPr id="454" name="Google Shape;454;p7"/>
            <p:cNvSpPr txBox="1"/>
            <p:nvPr/>
          </p:nvSpPr>
          <p:spPr>
            <a:xfrm>
              <a:off x="0" y="0"/>
              <a:ext cx="438912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From data to decision</a:t>
              </a:r>
              <a:endParaRPr/>
            </a:p>
          </p:txBody>
        </p:sp>
      </p:grpSp>
      <p:sp>
        <p:nvSpPr>
          <p:cNvPr id="455" name="Google Shape;455;p7"/>
          <p:cNvSpPr/>
          <p:nvPr/>
        </p:nvSpPr>
        <p:spPr>
          <a:xfrm>
            <a:off x="1773555" y="5819775"/>
            <a:ext cx="814578" cy="1390650"/>
          </a:xfrm>
          <a:custGeom>
            <a:avLst/>
            <a:gdLst/>
            <a:ahLst/>
            <a:cxnLst/>
            <a:rect l="l" t="t" r="r" b="b"/>
            <a:pathLst>
              <a:path w="1086104" h="1854200" extrusionOk="0">
                <a:moveTo>
                  <a:pt x="0" y="0"/>
                </a:moveTo>
                <a:lnTo>
                  <a:pt x="1086104" y="0"/>
                </a:lnTo>
                <a:lnTo>
                  <a:pt x="1086104" y="1854200"/>
                </a:lnTo>
                <a:lnTo>
                  <a:pt x="0" y="18542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456" name="Google Shape;456;p7"/>
          <p:cNvGrpSpPr/>
          <p:nvPr/>
        </p:nvGrpSpPr>
        <p:grpSpPr>
          <a:xfrm>
            <a:off x="1508760" y="7372064"/>
            <a:ext cx="1303020" cy="254032"/>
            <a:chOff x="0" y="-9525"/>
            <a:chExt cx="1737360" cy="338709"/>
          </a:xfrm>
        </p:grpSpPr>
        <p:sp>
          <p:nvSpPr>
            <p:cNvPr id="457" name="Google Shape;457;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58" name="Google Shape;458;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Clean data</a:t>
              </a:r>
              <a:endParaRPr/>
            </a:p>
          </p:txBody>
        </p:sp>
      </p:grpSp>
      <p:sp>
        <p:nvSpPr>
          <p:cNvPr id="459" name="Google Shape;459;p7"/>
          <p:cNvSpPr/>
          <p:nvPr/>
        </p:nvSpPr>
        <p:spPr>
          <a:xfrm>
            <a:off x="3213735" y="4928235"/>
            <a:ext cx="814578" cy="2282190"/>
          </a:xfrm>
          <a:custGeom>
            <a:avLst/>
            <a:gdLst/>
            <a:ahLst/>
            <a:cxnLst/>
            <a:rect l="l" t="t" r="r" b="b"/>
            <a:pathLst>
              <a:path w="1086104" h="3042920" extrusionOk="0">
                <a:moveTo>
                  <a:pt x="0" y="0"/>
                </a:moveTo>
                <a:lnTo>
                  <a:pt x="1086104" y="0"/>
                </a:lnTo>
                <a:lnTo>
                  <a:pt x="1086104" y="3042920"/>
                </a:lnTo>
                <a:lnTo>
                  <a:pt x="0" y="3042920"/>
                </a:lnTo>
                <a:close/>
              </a:path>
            </a:pathLst>
          </a:custGeom>
          <a:solidFill>
            <a:srgbClr val="26A269"/>
          </a:solidFill>
          <a:ln w="19050" cap="sq" cmpd="sng">
            <a:solidFill>
              <a:srgbClr val="26A269"/>
            </a:solidFill>
            <a:prstDash val="solid"/>
            <a:miter lim="8000"/>
            <a:headEnd type="none" w="sm" len="sm"/>
            <a:tailEnd type="none" w="sm" len="sm"/>
          </a:ln>
        </p:spPr>
        <p:txBody>
          <a:bodyPr/>
          <a:lstStyle/>
          <a:p>
            <a:endParaRPr lang="en-GB"/>
          </a:p>
        </p:txBody>
      </p:sp>
      <p:grpSp>
        <p:nvGrpSpPr>
          <p:cNvPr id="460" name="Google Shape;460;p7"/>
          <p:cNvGrpSpPr/>
          <p:nvPr/>
        </p:nvGrpSpPr>
        <p:grpSpPr>
          <a:xfrm>
            <a:off x="2948940" y="7372064"/>
            <a:ext cx="1303020" cy="254032"/>
            <a:chOff x="0" y="-9525"/>
            <a:chExt cx="1737360" cy="338709"/>
          </a:xfrm>
        </p:grpSpPr>
        <p:sp>
          <p:nvSpPr>
            <p:cNvPr id="461" name="Google Shape;461;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62" name="Google Shape;462;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Dashboard</a:t>
              </a:r>
              <a:endParaRPr/>
            </a:p>
          </p:txBody>
        </p:sp>
      </p:grpSp>
      <p:sp>
        <p:nvSpPr>
          <p:cNvPr id="463" name="Google Shape;463;p7"/>
          <p:cNvSpPr/>
          <p:nvPr/>
        </p:nvSpPr>
        <p:spPr>
          <a:xfrm>
            <a:off x="4653915" y="3693795"/>
            <a:ext cx="814578" cy="3516630"/>
          </a:xfrm>
          <a:custGeom>
            <a:avLst/>
            <a:gdLst/>
            <a:ahLst/>
            <a:cxnLst/>
            <a:rect l="l" t="t" r="r" b="b"/>
            <a:pathLst>
              <a:path w="1086104" h="4688840" extrusionOk="0">
                <a:moveTo>
                  <a:pt x="0" y="0"/>
                </a:moveTo>
                <a:lnTo>
                  <a:pt x="1086104" y="0"/>
                </a:lnTo>
                <a:lnTo>
                  <a:pt x="1086104" y="4688840"/>
                </a:lnTo>
                <a:lnTo>
                  <a:pt x="0" y="4688840"/>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464" name="Google Shape;464;p7"/>
          <p:cNvGrpSpPr/>
          <p:nvPr/>
        </p:nvGrpSpPr>
        <p:grpSpPr>
          <a:xfrm>
            <a:off x="4389120" y="7372064"/>
            <a:ext cx="1303020" cy="254032"/>
            <a:chOff x="0" y="-9525"/>
            <a:chExt cx="1737360" cy="338709"/>
          </a:xfrm>
        </p:grpSpPr>
        <p:sp>
          <p:nvSpPr>
            <p:cNvPr id="465" name="Google Shape;465;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66" name="Google Shape;466;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Forecast</a:t>
              </a:r>
              <a:endParaRPr/>
            </a:p>
          </p:txBody>
        </p:sp>
      </p:grpSp>
      <p:sp>
        <p:nvSpPr>
          <p:cNvPr id="467" name="Google Shape;467;p7"/>
          <p:cNvSpPr/>
          <p:nvPr/>
        </p:nvSpPr>
        <p:spPr>
          <a:xfrm>
            <a:off x="6094095" y="2390775"/>
            <a:ext cx="814578" cy="4819650"/>
          </a:xfrm>
          <a:custGeom>
            <a:avLst/>
            <a:gdLst/>
            <a:ahLst/>
            <a:cxnLst/>
            <a:rect l="l" t="t" r="r" b="b"/>
            <a:pathLst>
              <a:path w="1086104" h="6426200" extrusionOk="0">
                <a:moveTo>
                  <a:pt x="0" y="0"/>
                </a:moveTo>
                <a:lnTo>
                  <a:pt x="1086104" y="0"/>
                </a:lnTo>
                <a:lnTo>
                  <a:pt x="1086104" y="6426200"/>
                </a:lnTo>
                <a:lnTo>
                  <a:pt x="0" y="6426200"/>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468" name="Google Shape;468;p7"/>
          <p:cNvGrpSpPr/>
          <p:nvPr/>
        </p:nvGrpSpPr>
        <p:grpSpPr>
          <a:xfrm>
            <a:off x="5829300" y="7372064"/>
            <a:ext cx="1303020" cy="254032"/>
            <a:chOff x="0" y="-9525"/>
            <a:chExt cx="1737360" cy="338709"/>
          </a:xfrm>
        </p:grpSpPr>
        <p:sp>
          <p:nvSpPr>
            <p:cNvPr id="469" name="Google Shape;469;p7"/>
            <p:cNvSpPr/>
            <p:nvPr/>
          </p:nvSpPr>
          <p:spPr>
            <a:xfrm>
              <a:off x="0" y="0"/>
              <a:ext cx="1737360" cy="329184"/>
            </a:xfrm>
            <a:custGeom>
              <a:avLst/>
              <a:gdLst/>
              <a:ahLst/>
              <a:cxnLst/>
              <a:rect l="l" t="t" r="r" b="b"/>
              <a:pathLst>
                <a:path w="1737360" h="329184" extrusionOk="0">
                  <a:moveTo>
                    <a:pt x="0" y="0"/>
                  </a:moveTo>
                  <a:lnTo>
                    <a:pt x="1737360" y="0"/>
                  </a:lnTo>
                  <a:lnTo>
                    <a:pt x="1737360" y="329184"/>
                  </a:lnTo>
                  <a:lnTo>
                    <a:pt x="0" y="329184"/>
                  </a:lnTo>
                  <a:close/>
                </a:path>
              </a:pathLst>
            </a:custGeom>
            <a:blipFill rotWithShape="1">
              <a:blip r:embed="rId3">
                <a:alphaModFix amt="0"/>
              </a:blip>
              <a:stretch>
                <a:fillRect t="-52838" b="-52838"/>
              </a:stretch>
            </a:blipFill>
            <a:ln>
              <a:noFill/>
            </a:ln>
          </p:spPr>
          <p:txBody>
            <a:bodyPr/>
            <a:lstStyle/>
            <a:p>
              <a:endParaRPr lang="en-GB"/>
            </a:p>
          </p:txBody>
        </p:sp>
        <p:sp>
          <p:nvSpPr>
            <p:cNvPr id="470" name="Google Shape;470;p7"/>
            <p:cNvSpPr txBox="1"/>
            <p:nvPr/>
          </p:nvSpPr>
          <p:spPr>
            <a:xfrm>
              <a:off x="0" y="-9525"/>
              <a:ext cx="1737360" cy="338709"/>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1275" b="0" i="0" u="none" strike="noStrike" cap="none">
                  <a:solidFill>
                    <a:srgbClr val="1F2937"/>
                  </a:solidFill>
                  <a:latin typeface="Arial"/>
                  <a:ea typeface="Arial"/>
                  <a:cs typeface="Arial"/>
                  <a:sym typeface="Arial"/>
                </a:rPr>
                <a:t>Action</a:t>
              </a:r>
              <a:endParaRPr/>
            </a:p>
          </p:txBody>
        </p:sp>
      </p:grpSp>
      <p:cxnSp>
        <p:nvCxnSpPr>
          <p:cNvPr id="471" name="Google Shape;471;p7"/>
          <p:cNvCxnSpPr/>
          <p:nvPr/>
        </p:nvCxnSpPr>
        <p:spPr>
          <a:xfrm rot="10440">
            <a:off x="1430636" y="7237286"/>
            <a:ext cx="6259859" cy="0"/>
          </a:xfrm>
          <a:prstGeom prst="straightConnector1">
            <a:avLst/>
          </a:prstGeom>
          <a:noFill/>
          <a:ln w="9525" cap="rnd" cmpd="sng">
            <a:solidFill>
              <a:srgbClr val="6B7280"/>
            </a:solidFill>
            <a:prstDash val="solid"/>
            <a:round/>
            <a:headEnd type="none" w="sm" len="sm"/>
            <a:tailEnd type="none" w="sm" len="sm"/>
          </a:ln>
        </p:spPr>
      </p:cxnSp>
      <p:cxnSp>
        <p:nvCxnSpPr>
          <p:cNvPr id="472" name="Google Shape;472;p7"/>
          <p:cNvCxnSpPr/>
          <p:nvPr/>
        </p:nvCxnSpPr>
        <p:spPr>
          <a:xfrm rot="5385780">
            <a:off x="-866794" y="4967288"/>
            <a:ext cx="4613948" cy="0"/>
          </a:xfrm>
          <a:prstGeom prst="straightConnector1">
            <a:avLst/>
          </a:prstGeom>
          <a:noFill/>
          <a:ln w="9525" cap="rnd" cmpd="sng">
            <a:solidFill>
              <a:srgbClr val="6B7280"/>
            </a:solidFill>
            <a:prstDash val="solid"/>
            <a:round/>
            <a:headEnd type="none" w="sm" len="sm"/>
            <a:tailEnd type="none" w="sm" len="sm"/>
          </a:ln>
        </p:spPr>
      </p:cxnSp>
      <p:grpSp>
        <p:nvGrpSpPr>
          <p:cNvPr id="473" name="Google Shape;473;p7"/>
          <p:cNvGrpSpPr/>
          <p:nvPr/>
        </p:nvGrpSpPr>
        <p:grpSpPr>
          <a:xfrm>
            <a:off x="9276207" y="1339930"/>
            <a:ext cx="2245233" cy="854630"/>
            <a:chOff x="-433324" y="-682307"/>
            <a:chExt cx="2993644" cy="1139507"/>
          </a:xfrm>
        </p:grpSpPr>
        <p:sp>
          <p:nvSpPr>
            <p:cNvPr id="474" name="Google Shape;474;p7"/>
            <p:cNvSpPr/>
            <p:nvPr/>
          </p:nvSpPr>
          <p:spPr>
            <a:xfrm>
              <a:off x="0" y="0"/>
              <a:ext cx="2560320" cy="457200"/>
            </a:xfrm>
            <a:custGeom>
              <a:avLst/>
              <a:gdLst/>
              <a:ahLst/>
              <a:cxnLst/>
              <a:rect l="l" t="t" r="r" b="b"/>
              <a:pathLst>
                <a:path w="2560320" h="457200" extrusionOk="0">
                  <a:moveTo>
                    <a:pt x="0" y="0"/>
                  </a:moveTo>
                  <a:lnTo>
                    <a:pt x="2560320" y="0"/>
                  </a:lnTo>
                  <a:lnTo>
                    <a:pt x="2560320" y="457200"/>
                  </a:lnTo>
                  <a:lnTo>
                    <a:pt x="0" y="457200"/>
                  </a:lnTo>
                  <a:close/>
                </a:path>
              </a:pathLst>
            </a:custGeom>
            <a:blipFill rotWithShape="1">
              <a:blip r:embed="rId3">
                <a:alphaModFix amt="0"/>
              </a:blip>
              <a:stretch>
                <a:fillRect t="-59118" b="-59118"/>
              </a:stretch>
            </a:blipFill>
            <a:ln>
              <a:noFill/>
            </a:ln>
          </p:spPr>
          <p:txBody>
            <a:bodyPr/>
            <a:lstStyle/>
            <a:p>
              <a:endParaRPr lang="en-GB"/>
            </a:p>
          </p:txBody>
        </p:sp>
        <p:sp>
          <p:nvSpPr>
            <p:cNvPr id="475" name="Google Shape;475;p7"/>
            <p:cNvSpPr txBox="1"/>
            <p:nvPr/>
          </p:nvSpPr>
          <p:spPr>
            <a:xfrm>
              <a:off x="-433324" y="-682307"/>
              <a:ext cx="2993644" cy="113950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26A269"/>
                  </a:solidFill>
                  <a:latin typeface="Arial"/>
                  <a:ea typeface="Arial"/>
                  <a:cs typeface="Arial"/>
                  <a:sym typeface="Arial"/>
                </a:rPr>
                <a:t>Benefits</a:t>
              </a:r>
              <a:endParaRPr dirty="0"/>
            </a:p>
          </p:txBody>
        </p:sp>
      </p:grpSp>
      <p:grpSp>
        <p:nvGrpSpPr>
          <p:cNvPr id="476" name="Google Shape;476;p7"/>
          <p:cNvGrpSpPr/>
          <p:nvPr/>
        </p:nvGrpSpPr>
        <p:grpSpPr>
          <a:xfrm>
            <a:off x="9276207" y="2537460"/>
            <a:ext cx="7320153" cy="2606040"/>
            <a:chOff x="-707644" y="0"/>
            <a:chExt cx="9760204" cy="3474720"/>
          </a:xfrm>
        </p:grpSpPr>
        <p:sp>
          <p:nvSpPr>
            <p:cNvPr id="477" name="Google Shape;477;p7"/>
            <p:cNvSpPr/>
            <p:nvPr/>
          </p:nvSpPr>
          <p:spPr>
            <a:xfrm>
              <a:off x="0" y="0"/>
              <a:ext cx="9052560" cy="822960"/>
            </a:xfrm>
            <a:custGeom>
              <a:avLst/>
              <a:gdLst/>
              <a:ahLst/>
              <a:cxnLst/>
              <a:rect l="l" t="t" r="r" b="b"/>
              <a:pathLst>
                <a:path w="9052560" h="822960" extrusionOk="0">
                  <a:moveTo>
                    <a:pt x="0" y="0"/>
                  </a:moveTo>
                  <a:lnTo>
                    <a:pt x="9052560" y="0"/>
                  </a:lnTo>
                  <a:lnTo>
                    <a:pt x="9052560" y="822960"/>
                  </a:lnTo>
                  <a:lnTo>
                    <a:pt x="0" y="822960"/>
                  </a:lnTo>
                  <a:close/>
                </a:path>
              </a:pathLst>
            </a:custGeom>
            <a:blipFill rotWithShape="1">
              <a:blip r:embed="rId3">
                <a:alphaModFix amt="0"/>
              </a:blip>
              <a:stretch>
                <a:fillRect t="-164335" b="-164335"/>
              </a:stretch>
            </a:blipFill>
            <a:ln>
              <a:noFill/>
            </a:ln>
          </p:spPr>
          <p:txBody>
            <a:bodyPr/>
            <a:lstStyle/>
            <a:p>
              <a:endParaRPr lang="en-GB"/>
            </a:p>
          </p:txBody>
        </p:sp>
        <p:sp>
          <p:nvSpPr>
            <p:cNvPr id="478" name="Google Shape;478;p7"/>
            <p:cNvSpPr txBox="1"/>
            <p:nvPr/>
          </p:nvSpPr>
          <p:spPr>
            <a:xfrm>
              <a:off x="-707644" y="214592"/>
              <a:ext cx="9760204" cy="3260128"/>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n-lt"/>
                </a:rPr>
                <a:t>Turns business data into dashboards, KPIs and forecasts.</a:t>
              </a:r>
            </a:p>
            <a:p>
              <a:pPr>
                <a:lnSpc>
                  <a:spcPct val="120000"/>
                </a:lnSpc>
              </a:pPr>
              <a:endParaRPr lang="en-US" sz="2400" dirty="0">
                <a:solidFill>
                  <a:srgbClr val="1F2937"/>
                </a:solidFill>
                <a:latin typeface="+mn-lt"/>
              </a:endParaRPr>
            </a:p>
            <a:p>
              <a:pPr>
                <a:lnSpc>
                  <a:spcPct val="120000"/>
                </a:lnSpc>
              </a:pPr>
              <a:r>
                <a:rPr lang="en-US" sz="2400" dirty="0">
                  <a:solidFill>
                    <a:srgbClr val="1F2937"/>
                  </a:solidFill>
                  <a:latin typeface="+mn-lt"/>
                </a:rPr>
                <a:t>Helps identify trends, stock risks and customer behavior.</a:t>
              </a:r>
            </a:p>
            <a:p>
              <a:pPr>
                <a:lnSpc>
                  <a:spcPct val="120000"/>
                </a:lnSpc>
              </a:pPr>
              <a:endParaRPr lang="en-US" sz="2400" dirty="0">
                <a:solidFill>
                  <a:srgbClr val="1F2937"/>
                </a:solidFill>
                <a:latin typeface="+mn-lt"/>
              </a:endParaRPr>
            </a:p>
            <a:p>
              <a:pPr>
                <a:lnSpc>
                  <a:spcPct val="120000"/>
                </a:lnSpc>
              </a:pPr>
              <a:r>
                <a:rPr lang="en-US" sz="2400" dirty="0">
                  <a:solidFill>
                    <a:srgbClr val="1F2937"/>
                  </a:solidFill>
                  <a:latin typeface="+mn-lt"/>
                </a:rPr>
                <a:t>Supports evidence-based decisions and continuous improvement</a:t>
              </a:r>
              <a:r>
                <a:rPr lang="en-US" sz="2000" dirty="0">
                  <a:solidFill>
                    <a:srgbClr val="1F2937"/>
                  </a:solidFill>
                  <a:latin typeface="Geist"/>
                </a:rPr>
                <a:t>.</a:t>
              </a:r>
              <a:endParaRPr lang="ro-RO" sz="2000" dirty="0"/>
            </a:p>
          </p:txBody>
        </p:sp>
      </p:grpSp>
      <p:grpSp>
        <p:nvGrpSpPr>
          <p:cNvPr id="485" name="Google Shape;485;p7"/>
          <p:cNvGrpSpPr/>
          <p:nvPr/>
        </p:nvGrpSpPr>
        <p:grpSpPr>
          <a:xfrm>
            <a:off x="9276206" y="5623560"/>
            <a:ext cx="2519554" cy="1183639"/>
            <a:chOff x="-616204" y="0"/>
            <a:chExt cx="3542284" cy="1578186"/>
          </a:xfrm>
        </p:grpSpPr>
        <p:sp>
          <p:nvSpPr>
            <p:cNvPr id="486" name="Google Shape;486;p7"/>
            <p:cNvSpPr/>
            <p:nvPr/>
          </p:nvSpPr>
          <p:spPr>
            <a:xfrm>
              <a:off x="0" y="0"/>
              <a:ext cx="2926080" cy="457200"/>
            </a:xfrm>
            <a:custGeom>
              <a:avLst/>
              <a:gdLst/>
              <a:ahLst/>
              <a:cxnLst/>
              <a:rect l="l" t="t" r="r" b="b"/>
              <a:pathLst>
                <a:path w="2926080" h="457200" extrusionOk="0">
                  <a:moveTo>
                    <a:pt x="0" y="0"/>
                  </a:moveTo>
                  <a:lnTo>
                    <a:pt x="2926080" y="0"/>
                  </a:lnTo>
                  <a:lnTo>
                    <a:pt x="2926080" y="457200"/>
                  </a:lnTo>
                  <a:lnTo>
                    <a:pt x="0" y="457200"/>
                  </a:lnTo>
                  <a:close/>
                </a:path>
              </a:pathLst>
            </a:custGeom>
            <a:blipFill rotWithShape="1">
              <a:blip r:embed="rId3">
                <a:alphaModFix amt="0"/>
              </a:blip>
              <a:stretch>
                <a:fillRect t="-74707" b="-74707"/>
              </a:stretch>
            </a:blipFill>
            <a:ln>
              <a:noFill/>
            </a:ln>
          </p:spPr>
          <p:txBody>
            <a:bodyPr/>
            <a:lstStyle/>
            <a:p>
              <a:endParaRPr lang="en-GB"/>
            </a:p>
          </p:txBody>
        </p:sp>
        <p:sp>
          <p:nvSpPr>
            <p:cNvPr id="487" name="Google Shape;487;p7"/>
            <p:cNvSpPr txBox="1"/>
            <p:nvPr/>
          </p:nvSpPr>
          <p:spPr>
            <a:xfrm>
              <a:off x="-616204" y="261619"/>
              <a:ext cx="3542284" cy="1316567"/>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550" b="1" i="0" u="none" strike="noStrike" cap="none" dirty="0">
                  <a:solidFill>
                    <a:srgbClr val="E84A5F"/>
                  </a:solidFill>
                  <a:latin typeface="Arial"/>
                  <a:ea typeface="Arial"/>
                  <a:cs typeface="Arial"/>
                  <a:sym typeface="Arial"/>
                </a:rPr>
                <a:t>Limitations</a:t>
              </a:r>
              <a:endParaRPr dirty="0"/>
            </a:p>
          </p:txBody>
        </p:sp>
      </p:grpSp>
      <p:grpSp>
        <p:nvGrpSpPr>
          <p:cNvPr id="488" name="Google Shape;488;p7"/>
          <p:cNvGrpSpPr/>
          <p:nvPr/>
        </p:nvGrpSpPr>
        <p:grpSpPr>
          <a:xfrm>
            <a:off x="9276206" y="6203870"/>
            <a:ext cx="7754493" cy="3032284"/>
            <a:chOff x="-1097285" y="-140653"/>
            <a:chExt cx="10149845" cy="4043044"/>
          </a:xfrm>
        </p:grpSpPr>
        <p:sp>
          <p:nvSpPr>
            <p:cNvPr id="489" name="Google Shape;489;p7"/>
            <p:cNvSpPr/>
            <p:nvPr/>
          </p:nvSpPr>
          <p:spPr>
            <a:xfrm>
              <a:off x="0" y="0"/>
              <a:ext cx="9052560" cy="822960"/>
            </a:xfrm>
            <a:custGeom>
              <a:avLst/>
              <a:gdLst/>
              <a:ahLst/>
              <a:cxnLst/>
              <a:rect l="l" t="t" r="r" b="b"/>
              <a:pathLst>
                <a:path w="9052560" h="822960" extrusionOk="0">
                  <a:moveTo>
                    <a:pt x="0" y="0"/>
                  </a:moveTo>
                  <a:lnTo>
                    <a:pt x="9052560" y="0"/>
                  </a:lnTo>
                  <a:lnTo>
                    <a:pt x="9052560" y="822960"/>
                  </a:lnTo>
                  <a:lnTo>
                    <a:pt x="0" y="822960"/>
                  </a:lnTo>
                  <a:close/>
                </a:path>
              </a:pathLst>
            </a:custGeom>
            <a:blipFill rotWithShape="1">
              <a:blip r:embed="rId3">
                <a:alphaModFix amt="0"/>
              </a:blip>
              <a:stretch>
                <a:fillRect t="-164335" b="-164335"/>
              </a:stretch>
            </a:blipFill>
            <a:ln>
              <a:noFill/>
            </a:ln>
          </p:spPr>
          <p:txBody>
            <a:bodyPr/>
            <a:lstStyle/>
            <a:p>
              <a:endParaRPr lang="en-GB"/>
            </a:p>
          </p:txBody>
        </p:sp>
        <p:sp>
          <p:nvSpPr>
            <p:cNvPr id="490" name="Google Shape;490;p7"/>
            <p:cNvSpPr txBox="1"/>
            <p:nvPr/>
          </p:nvSpPr>
          <p:spPr>
            <a:xfrm>
              <a:off x="-1097285" y="-140653"/>
              <a:ext cx="9679916" cy="4043044"/>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Geist"/>
                </a:rPr>
                <a:t>Poor data quality can produce misleading dashboards.</a:t>
              </a:r>
            </a:p>
            <a:p>
              <a:pPr>
                <a:lnSpc>
                  <a:spcPct val="120000"/>
                </a:lnSpc>
              </a:pPr>
              <a:endParaRPr lang="en-US" sz="2400" dirty="0">
                <a:solidFill>
                  <a:srgbClr val="1F2937"/>
                </a:solidFill>
                <a:latin typeface="Geist"/>
              </a:endParaRPr>
            </a:p>
            <a:p>
              <a:pPr>
                <a:lnSpc>
                  <a:spcPct val="120000"/>
                </a:lnSpc>
              </a:pPr>
              <a:r>
                <a:rPr lang="en-US" sz="2400" dirty="0">
                  <a:solidFill>
                    <a:srgbClr val="1F2937"/>
                  </a:solidFill>
                  <a:latin typeface="Geist"/>
                </a:rPr>
                <a:t>Outputs require human judgement. Correlation does not prove causation.</a:t>
              </a:r>
              <a:endParaRPr lang="ro-RO" sz="2400" dirty="0">
                <a:latin typeface="Geist"/>
              </a:endParaRPr>
            </a:p>
          </p:txBody>
        </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01"/>
        <p:cNvGrpSpPr/>
        <p:nvPr/>
      </p:nvGrpSpPr>
      <p:grpSpPr>
        <a:xfrm>
          <a:off x="0" y="0"/>
          <a:ext cx="0" cy="0"/>
          <a:chOff x="0" y="0"/>
          <a:chExt cx="0" cy="0"/>
        </a:xfrm>
      </p:grpSpPr>
      <p:sp>
        <p:nvSpPr>
          <p:cNvPr id="503" name="Google Shape;503;p8"/>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504" name="Google Shape;504;p8"/>
          <p:cNvGrpSpPr/>
          <p:nvPr/>
        </p:nvGrpSpPr>
        <p:grpSpPr>
          <a:xfrm>
            <a:off x="891540" y="576072"/>
            <a:ext cx="14127480" cy="658368"/>
            <a:chOff x="0" y="0"/>
            <a:chExt cx="18836640" cy="877824"/>
          </a:xfrm>
        </p:grpSpPr>
        <p:sp>
          <p:nvSpPr>
            <p:cNvPr id="505" name="Google Shape;505;p8"/>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506" name="Google Shape;506;p8"/>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6. Comparison: ERP vs CRM vs BI/Analytics</a:t>
              </a:r>
              <a:endParaRPr/>
            </a:p>
          </p:txBody>
        </p:sp>
      </p:grpSp>
      <p:sp>
        <p:nvSpPr>
          <p:cNvPr id="507" name="Google Shape;507;p8"/>
          <p:cNvSpPr/>
          <p:nvPr/>
        </p:nvSpPr>
        <p:spPr>
          <a:xfrm>
            <a:off x="950595" y="1704975"/>
            <a:ext cx="2762250" cy="677418"/>
          </a:xfrm>
          <a:custGeom>
            <a:avLst/>
            <a:gdLst/>
            <a:ahLst/>
            <a:cxnLst/>
            <a:rect l="l" t="t" r="r" b="b"/>
            <a:pathLst>
              <a:path w="3683000" h="903224" extrusionOk="0">
                <a:moveTo>
                  <a:pt x="0" y="225806"/>
                </a:moveTo>
                <a:cubicBezTo>
                  <a:pt x="0" y="101092"/>
                  <a:pt x="101092" y="0"/>
                  <a:pt x="225806" y="0"/>
                </a:cubicBezTo>
                <a:lnTo>
                  <a:pt x="3457194" y="0"/>
                </a:lnTo>
                <a:cubicBezTo>
                  <a:pt x="3581908" y="0"/>
                  <a:pt x="3683000" y="101092"/>
                  <a:pt x="3683000" y="225806"/>
                </a:cubicBezTo>
                <a:lnTo>
                  <a:pt x="3683000" y="677418"/>
                </a:lnTo>
                <a:cubicBezTo>
                  <a:pt x="3683000" y="802132"/>
                  <a:pt x="3581908" y="903224"/>
                  <a:pt x="3457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8"/>
          <p:cNvGrpSpPr/>
          <p:nvPr/>
        </p:nvGrpSpPr>
        <p:grpSpPr>
          <a:xfrm>
            <a:off x="1069848" y="1920240"/>
            <a:ext cx="2523744" cy="137160"/>
            <a:chOff x="0" y="0"/>
            <a:chExt cx="3364992" cy="182880"/>
          </a:xfrm>
        </p:grpSpPr>
        <p:sp>
          <p:nvSpPr>
            <p:cNvPr id="509" name="Google Shape;509;p8"/>
            <p:cNvSpPr/>
            <p:nvPr/>
          </p:nvSpPr>
          <p:spPr>
            <a:xfrm>
              <a:off x="0" y="0"/>
              <a:ext cx="3364992" cy="182880"/>
            </a:xfrm>
            <a:custGeom>
              <a:avLst/>
              <a:gdLst/>
              <a:ahLst/>
              <a:cxnLst/>
              <a:rect l="l" t="t" r="r" b="b"/>
              <a:pathLst>
                <a:path w="3364992" h="182880" extrusionOk="0">
                  <a:moveTo>
                    <a:pt x="0" y="0"/>
                  </a:moveTo>
                  <a:lnTo>
                    <a:pt x="3364992" y="0"/>
                  </a:lnTo>
                  <a:lnTo>
                    <a:pt x="3364992" y="182880"/>
                  </a:lnTo>
                  <a:lnTo>
                    <a:pt x="0" y="182880"/>
                  </a:lnTo>
                  <a:close/>
                </a:path>
              </a:pathLst>
            </a:custGeom>
            <a:blipFill rotWithShape="1">
              <a:blip r:embed="rId3">
                <a:alphaModFix amt="0"/>
              </a:blip>
              <a:stretch>
                <a:fillRect t="-308526" b="-308526"/>
              </a:stretch>
            </a:blipFill>
            <a:ln>
              <a:noFill/>
            </a:ln>
          </p:spPr>
          <p:txBody>
            <a:bodyPr/>
            <a:lstStyle/>
            <a:p>
              <a:endParaRPr lang="en-GB"/>
            </a:p>
          </p:txBody>
        </p:sp>
        <p:sp>
          <p:nvSpPr>
            <p:cNvPr id="510" name="Google Shape;510;p8"/>
            <p:cNvSpPr txBox="1"/>
            <p:nvPr/>
          </p:nvSpPr>
          <p:spPr>
            <a:xfrm>
              <a:off x="0" y="0"/>
              <a:ext cx="3364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Criteria</a:t>
              </a:r>
              <a:endParaRPr/>
            </a:p>
          </p:txBody>
        </p:sp>
      </p:grpSp>
      <p:sp>
        <p:nvSpPr>
          <p:cNvPr id="511" name="Google Shape;511;p8"/>
          <p:cNvSpPr/>
          <p:nvPr/>
        </p:nvSpPr>
        <p:spPr>
          <a:xfrm>
            <a:off x="36937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2" name="Google Shape;512;p8"/>
          <p:cNvGrpSpPr/>
          <p:nvPr/>
        </p:nvGrpSpPr>
        <p:grpSpPr>
          <a:xfrm>
            <a:off x="3813048" y="1920240"/>
            <a:ext cx="4238244" cy="137160"/>
            <a:chOff x="0" y="0"/>
            <a:chExt cx="5650992" cy="182880"/>
          </a:xfrm>
        </p:grpSpPr>
        <p:sp>
          <p:nvSpPr>
            <p:cNvPr id="513" name="Google Shape;513;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14" name="Google Shape;514;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ERP</a:t>
              </a:r>
              <a:endParaRPr/>
            </a:p>
          </p:txBody>
        </p:sp>
      </p:grpSp>
      <p:sp>
        <p:nvSpPr>
          <p:cNvPr id="515" name="Google Shape;515;p8"/>
          <p:cNvSpPr/>
          <p:nvPr/>
        </p:nvSpPr>
        <p:spPr>
          <a:xfrm>
            <a:off x="81514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16" name="Google Shape;516;p8"/>
          <p:cNvGrpSpPr/>
          <p:nvPr/>
        </p:nvGrpSpPr>
        <p:grpSpPr>
          <a:xfrm>
            <a:off x="8270748" y="1920240"/>
            <a:ext cx="4238244" cy="137160"/>
            <a:chOff x="0" y="0"/>
            <a:chExt cx="5650992" cy="182880"/>
          </a:xfrm>
        </p:grpSpPr>
        <p:sp>
          <p:nvSpPr>
            <p:cNvPr id="517" name="Google Shape;517;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18" name="Google Shape;518;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CRM</a:t>
              </a:r>
              <a:endParaRPr/>
            </a:p>
          </p:txBody>
        </p:sp>
      </p:grpSp>
      <p:sp>
        <p:nvSpPr>
          <p:cNvPr id="519" name="Google Shape;519;p8"/>
          <p:cNvSpPr/>
          <p:nvPr/>
        </p:nvSpPr>
        <p:spPr>
          <a:xfrm>
            <a:off x="12609195" y="1704975"/>
            <a:ext cx="4476750" cy="677418"/>
          </a:xfrm>
          <a:custGeom>
            <a:avLst/>
            <a:gdLst/>
            <a:ahLst/>
            <a:cxnLst/>
            <a:rect l="l" t="t" r="r" b="b"/>
            <a:pathLst>
              <a:path w="5969000" h="903224" extrusionOk="0">
                <a:moveTo>
                  <a:pt x="0" y="225806"/>
                </a:moveTo>
                <a:cubicBezTo>
                  <a:pt x="0" y="101092"/>
                  <a:pt x="101092" y="0"/>
                  <a:pt x="225806" y="0"/>
                </a:cubicBezTo>
                <a:lnTo>
                  <a:pt x="5743194" y="0"/>
                </a:lnTo>
                <a:cubicBezTo>
                  <a:pt x="5867908" y="0"/>
                  <a:pt x="5969000" y="101092"/>
                  <a:pt x="5969000" y="225806"/>
                </a:cubicBezTo>
                <a:lnTo>
                  <a:pt x="5969000" y="677418"/>
                </a:lnTo>
                <a:cubicBezTo>
                  <a:pt x="5969000" y="802132"/>
                  <a:pt x="5867908" y="903224"/>
                  <a:pt x="5743194" y="903224"/>
                </a:cubicBezTo>
                <a:lnTo>
                  <a:pt x="225806" y="903224"/>
                </a:lnTo>
                <a:cubicBezTo>
                  <a:pt x="101092" y="903224"/>
                  <a:pt x="0" y="802132"/>
                  <a:pt x="0" y="677418"/>
                </a:cubicBezTo>
                <a:close/>
              </a:path>
            </a:pathLst>
          </a:custGeom>
          <a:solidFill>
            <a:srgbClr val="172B4D"/>
          </a:solidFill>
          <a:ln w="19050" cap="sq" cmpd="sng">
            <a:solidFill>
              <a:srgbClr val="172B4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0" name="Google Shape;520;p8"/>
          <p:cNvGrpSpPr/>
          <p:nvPr/>
        </p:nvGrpSpPr>
        <p:grpSpPr>
          <a:xfrm>
            <a:off x="12728448" y="1920240"/>
            <a:ext cx="4238244" cy="137160"/>
            <a:chOff x="0" y="0"/>
            <a:chExt cx="5650992" cy="182880"/>
          </a:xfrm>
        </p:grpSpPr>
        <p:sp>
          <p:nvSpPr>
            <p:cNvPr id="521" name="Google Shape;521;p8"/>
            <p:cNvSpPr/>
            <p:nvPr/>
          </p:nvSpPr>
          <p:spPr>
            <a:xfrm>
              <a:off x="0" y="0"/>
              <a:ext cx="5650992" cy="182880"/>
            </a:xfrm>
            <a:custGeom>
              <a:avLst/>
              <a:gdLst/>
              <a:ahLst/>
              <a:cxnLst/>
              <a:rect l="l" t="t" r="r" b="b"/>
              <a:pathLst>
                <a:path w="5650992" h="182880" extrusionOk="0">
                  <a:moveTo>
                    <a:pt x="0" y="0"/>
                  </a:moveTo>
                  <a:lnTo>
                    <a:pt x="5650992" y="0"/>
                  </a:lnTo>
                  <a:lnTo>
                    <a:pt x="5650992" y="182880"/>
                  </a:lnTo>
                  <a:lnTo>
                    <a:pt x="0" y="182880"/>
                  </a:lnTo>
                  <a:close/>
                </a:path>
              </a:pathLst>
            </a:custGeom>
            <a:blipFill rotWithShape="1">
              <a:blip r:embed="rId3">
                <a:alphaModFix amt="0"/>
              </a:blip>
              <a:stretch>
                <a:fillRect t="-552119" b="-552119"/>
              </a:stretch>
            </a:blipFill>
            <a:ln>
              <a:noFill/>
            </a:ln>
          </p:spPr>
          <p:txBody>
            <a:bodyPr/>
            <a:lstStyle/>
            <a:p>
              <a:endParaRPr lang="en-GB"/>
            </a:p>
          </p:txBody>
        </p:sp>
        <p:sp>
          <p:nvSpPr>
            <p:cNvPr id="522" name="Google Shape;522;p8"/>
            <p:cNvSpPr txBox="1"/>
            <p:nvPr/>
          </p:nvSpPr>
          <p:spPr>
            <a:xfrm>
              <a:off x="0" y="0"/>
              <a:ext cx="5650992" cy="182880"/>
            </a:xfrm>
            <a:prstGeom prst="rect">
              <a:avLst/>
            </a:prstGeom>
            <a:noFill/>
            <a:ln>
              <a:noFill/>
            </a:ln>
          </p:spPr>
          <p:txBody>
            <a:bodyPr spcFirstLastPara="1" wrap="square" lIns="0" tIns="0" rIns="0" bIns="0" anchor="ctr" anchorCtr="0">
              <a:noAutofit/>
            </a:bodyPr>
            <a:lstStyle/>
            <a:p>
              <a:pPr marL="0" marR="0" lvl="0" indent="0" algn="ctr" rtl="0">
                <a:lnSpc>
                  <a:spcPct val="119963"/>
                </a:lnSpc>
                <a:spcBef>
                  <a:spcPts val="0"/>
                </a:spcBef>
                <a:spcAft>
                  <a:spcPts val="0"/>
                </a:spcAft>
                <a:buNone/>
              </a:pPr>
              <a:r>
                <a:rPr lang="en-US" sz="1102" b="1" i="0" u="none" strike="noStrike" cap="none">
                  <a:solidFill>
                    <a:srgbClr val="FFFFFF"/>
                  </a:solidFill>
                  <a:latin typeface="Arial"/>
                  <a:ea typeface="Arial"/>
                  <a:cs typeface="Arial"/>
                  <a:sym typeface="Arial"/>
                </a:rPr>
                <a:t>BI / Analytics</a:t>
              </a:r>
              <a:endParaRPr/>
            </a:p>
          </p:txBody>
        </p:sp>
      </p:grpSp>
      <p:sp>
        <p:nvSpPr>
          <p:cNvPr id="523" name="Google Shape;523;p8"/>
          <p:cNvSpPr/>
          <p:nvPr/>
        </p:nvSpPr>
        <p:spPr>
          <a:xfrm>
            <a:off x="952500" y="2461260"/>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24" name="Google Shape;524;p8"/>
          <p:cNvGrpSpPr/>
          <p:nvPr/>
        </p:nvGrpSpPr>
        <p:grpSpPr>
          <a:xfrm>
            <a:off x="1069848" y="2633472"/>
            <a:ext cx="2523744" cy="713232"/>
            <a:chOff x="0" y="0"/>
            <a:chExt cx="3364992" cy="950976"/>
          </a:xfrm>
        </p:grpSpPr>
        <p:sp>
          <p:nvSpPr>
            <p:cNvPr id="525" name="Google Shape;525;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26" name="Google Shape;526;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Main focus</a:t>
              </a:r>
              <a:endParaRPr/>
            </a:p>
          </p:txBody>
        </p:sp>
      </p:grpSp>
      <p:sp>
        <p:nvSpPr>
          <p:cNvPr id="527" name="Google Shape;527;p8"/>
          <p:cNvSpPr/>
          <p:nvPr/>
        </p:nvSpPr>
        <p:spPr>
          <a:xfrm>
            <a:off x="36957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sp>
        <p:nvSpPr>
          <p:cNvPr id="529" name="Google Shape;529;p8"/>
          <p:cNvSpPr/>
          <p:nvPr/>
        </p:nvSpPr>
        <p:spPr>
          <a:xfrm>
            <a:off x="3813048" y="2683899"/>
            <a:ext cx="4238244" cy="713232"/>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1" name="Google Shape;531;p8"/>
          <p:cNvSpPr/>
          <p:nvPr/>
        </p:nvSpPr>
        <p:spPr>
          <a:xfrm>
            <a:off x="81534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32" name="Google Shape;532;p8"/>
          <p:cNvGrpSpPr/>
          <p:nvPr/>
        </p:nvGrpSpPr>
        <p:grpSpPr>
          <a:xfrm>
            <a:off x="8153086" y="2633472"/>
            <a:ext cx="4238244" cy="713232"/>
            <a:chOff x="0" y="0"/>
            <a:chExt cx="5650992" cy="950976"/>
          </a:xfrm>
        </p:grpSpPr>
        <p:sp>
          <p:nvSpPr>
            <p:cNvPr id="533" name="Google Shape;53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4" name="Google Shape;53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marL="0" marR="0" lvl="0" indent="0" algn="l" rtl="0">
                <a:lnSpc>
                  <a:spcPct val="119931"/>
                </a:lnSpc>
                <a:spcBef>
                  <a:spcPts val="0"/>
                </a:spcBef>
                <a:spcAft>
                  <a:spcPts val="0"/>
                </a:spcAft>
                <a:buNone/>
              </a:pPr>
              <a:endParaRPr lang="en-US" sz="1450" dirty="0">
                <a:solidFill>
                  <a:srgbClr val="1F2937"/>
                </a:solidFill>
              </a:endParaRPr>
            </a:p>
          </p:txBody>
        </p:sp>
      </p:grpSp>
      <p:sp>
        <p:nvSpPr>
          <p:cNvPr id="535" name="Google Shape;535;p8"/>
          <p:cNvSpPr/>
          <p:nvPr/>
        </p:nvSpPr>
        <p:spPr>
          <a:xfrm>
            <a:off x="12611100" y="2461260"/>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36" name="Google Shape;536;p8"/>
          <p:cNvGrpSpPr/>
          <p:nvPr/>
        </p:nvGrpSpPr>
        <p:grpSpPr>
          <a:xfrm>
            <a:off x="12644405" y="2599855"/>
            <a:ext cx="4540801" cy="780466"/>
            <a:chOff x="-89647" y="0"/>
            <a:chExt cx="5740639" cy="995799"/>
          </a:xfrm>
        </p:grpSpPr>
        <p:sp>
          <p:nvSpPr>
            <p:cNvPr id="537" name="Google Shape;53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38" name="Google Shape;538;p8"/>
            <p:cNvSpPr txBox="1"/>
            <p:nvPr/>
          </p:nvSpPr>
          <p:spPr>
            <a:xfrm>
              <a:off x="-89647" y="0"/>
              <a:ext cx="5673404" cy="995799"/>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Analysis for decisions and performance insight</a:t>
              </a:r>
              <a:endParaRPr lang="ro-RO" sz="2000" dirty="0">
                <a:latin typeface="+mj-lt"/>
              </a:endParaRPr>
            </a:p>
          </p:txBody>
        </p:sp>
      </p:grpSp>
      <p:sp>
        <p:nvSpPr>
          <p:cNvPr id="539" name="Google Shape;539;p8"/>
          <p:cNvSpPr/>
          <p:nvPr/>
        </p:nvSpPr>
        <p:spPr>
          <a:xfrm>
            <a:off x="952500" y="3448812"/>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40" name="Google Shape;540;p8"/>
          <p:cNvGrpSpPr/>
          <p:nvPr/>
        </p:nvGrpSpPr>
        <p:grpSpPr>
          <a:xfrm>
            <a:off x="1069848" y="3621024"/>
            <a:ext cx="2523744" cy="713232"/>
            <a:chOff x="0" y="0"/>
            <a:chExt cx="3364992" cy="950976"/>
          </a:xfrm>
        </p:grpSpPr>
        <p:sp>
          <p:nvSpPr>
            <p:cNvPr id="541" name="Google Shape;541;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42" name="Google Shape;542;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Best for</a:t>
              </a:r>
              <a:endParaRPr/>
            </a:p>
          </p:txBody>
        </p:sp>
      </p:grpSp>
      <p:sp>
        <p:nvSpPr>
          <p:cNvPr id="543" name="Google Shape;543;p8"/>
          <p:cNvSpPr/>
          <p:nvPr/>
        </p:nvSpPr>
        <p:spPr>
          <a:xfrm>
            <a:off x="36957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44" name="Google Shape;544;p8"/>
          <p:cNvGrpSpPr/>
          <p:nvPr/>
        </p:nvGrpSpPr>
        <p:grpSpPr>
          <a:xfrm>
            <a:off x="3913901" y="3401290"/>
            <a:ext cx="4255052" cy="966584"/>
            <a:chOff x="0" y="-203332"/>
            <a:chExt cx="5673403" cy="1288779"/>
          </a:xfrm>
        </p:grpSpPr>
        <p:sp>
          <p:nvSpPr>
            <p:cNvPr id="545" name="Google Shape;54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46" name="Google Shape;546;p8"/>
            <p:cNvSpPr txBox="1"/>
            <p:nvPr/>
          </p:nvSpPr>
          <p:spPr>
            <a:xfrm>
              <a:off x="22411" y="-203332"/>
              <a:ext cx="5650992" cy="1288779"/>
            </a:xfrm>
            <a:prstGeom prst="rect">
              <a:avLst/>
            </a:prstGeom>
            <a:noFill/>
            <a:ln>
              <a:noFill/>
            </a:ln>
          </p:spPr>
          <p:txBody>
            <a:bodyPr spcFirstLastPara="1" wrap="square" lIns="0" tIns="0" rIns="0" bIns="0" anchor="ctr" anchorCtr="0">
              <a:noAutofit/>
            </a:bodyPr>
            <a:lstStyle/>
            <a:p>
              <a:pPr>
                <a:lnSpc>
                  <a:spcPct val="119931"/>
                </a:lnSpc>
              </a:pPr>
              <a:br>
                <a:rPr lang="en-US" dirty="0"/>
              </a:br>
              <a:r>
                <a:rPr lang="en-US" sz="2000" b="0" i="0" u="none" strike="noStrike" cap="none" dirty="0">
                  <a:solidFill>
                    <a:srgbClr val="1F2937"/>
                  </a:solidFill>
                  <a:latin typeface="+mj-lt"/>
                  <a:sym typeface="Arial"/>
                </a:rPr>
                <a:t>Complex operations across departments</a:t>
              </a:r>
              <a:endParaRPr lang="ro-RO" sz="2000" dirty="0">
                <a:latin typeface="+mj-lt"/>
              </a:endParaRPr>
            </a:p>
          </p:txBody>
        </p:sp>
      </p:grpSp>
      <p:sp>
        <p:nvSpPr>
          <p:cNvPr id="547" name="Google Shape;547;p8"/>
          <p:cNvSpPr/>
          <p:nvPr/>
        </p:nvSpPr>
        <p:spPr>
          <a:xfrm>
            <a:off x="81534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48" name="Google Shape;548;p8"/>
          <p:cNvGrpSpPr/>
          <p:nvPr/>
        </p:nvGrpSpPr>
        <p:grpSpPr>
          <a:xfrm>
            <a:off x="8270748" y="3654642"/>
            <a:ext cx="4238244" cy="713232"/>
            <a:chOff x="0" y="0"/>
            <a:chExt cx="5650992" cy="950976"/>
          </a:xfrm>
        </p:grpSpPr>
        <p:sp>
          <p:nvSpPr>
            <p:cNvPr id="549" name="Google Shape;549;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50" name="Google Shape;550;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A growing customer base and repeat sales</a:t>
              </a:r>
              <a:endParaRPr lang="ro-RO" sz="2000" dirty="0">
                <a:latin typeface="+mj-lt"/>
              </a:endParaRPr>
            </a:p>
          </p:txBody>
        </p:sp>
      </p:grpSp>
      <p:sp>
        <p:nvSpPr>
          <p:cNvPr id="551" name="Google Shape;551;p8"/>
          <p:cNvSpPr/>
          <p:nvPr/>
        </p:nvSpPr>
        <p:spPr>
          <a:xfrm>
            <a:off x="12611100" y="3448812"/>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52" name="Google Shape;552;p8"/>
          <p:cNvGrpSpPr/>
          <p:nvPr/>
        </p:nvGrpSpPr>
        <p:grpSpPr>
          <a:xfrm>
            <a:off x="12728448" y="3621024"/>
            <a:ext cx="4238244" cy="713232"/>
            <a:chOff x="0" y="0"/>
            <a:chExt cx="5650992" cy="950976"/>
          </a:xfrm>
        </p:grpSpPr>
        <p:sp>
          <p:nvSpPr>
            <p:cNvPr id="553" name="Google Shape;55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54" name="Google Shape;55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Managers needing insights and forecasts</a:t>
              </a:r>
              <a:endParaRPr lang="ro-RO" sz="2000" dirty="0">
                <a:latin typeface="+mj-lt"/>
              </a:endParaRPr>
            </a:p>
          </p:txBody>
        </p:sp>
      </p:grpSp>
      <p:sp>
        <p:nvSpPr>
          <p:cNvPr id="555" name="Google Shape;555;p8"/>
          <p:cNvSpPr/>
          <p:nvPr/>
        </p:nvSpPr>
        <p:spPr>
          <a:xfrm>
            <a:off x="952500" y="4436364"/>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56" name="Google Shape;556;p8"/>
          <p:cNvGrpSpPr/>
          <p:nvPr/>
        </p:nvGrpSpPr>
        <p:grpSpPr>
          <a:xfrm>
            <a:off x="1069848" y="4608576"/>
            <a:ext cx="2523744" cy="713232"/>
            <a:chOff x="0" y="0"/>
            <a:chExt cx="3364992" cy="950976"/>
          </a:xfrm>
        </p:grpSpPr>
        <p:sp>
          <p:nvSpPr>
            <p:cNvPr id="557" name="Google Shape;557;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58" name="Google Shape;558;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Benefits</a:t>
              </a:r>
              <a:endParaRPr/>
            </a:p>
          </p:txBody>
        </p:sp>
      </p:grpSp>
      <p:sp>
        <p:nvSpPr>
          <p:cNvPr id="559" name="Google Shape;559;p8"/>
          <p:cNvSpPr/>
          <p:nvPr/>
        </p:nvSpPr>
        <p:spPr>
          <a:xfrm>
            <a:off x="36957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0" name="Google Shape;560;p8"/>
          <p:cNvGrpSpPr/>
          <p:nvPr/>
        </p:nvGrpSpPr>
        <p:grpSpPr>
          <a:xfrm>
            <a:off x="3712194" y="4608576"/>
            <a:ext cx="4323857" cy="713232"/>
            <a:chOff x="-1" y="0"/>
            <a:chExt cx="5765143" cy="950976"/>
          </a:xfrm>
        </p:grpSpPr>
        <p:sp>
          <p:nvSpPr>
            <p:cNvPr id="561" name="Google Shape;56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62" name="Google Shape;562;p8"/>
            <p:cNvSpPr txBox="1"/>
            <p:nvPr/>
          </p:nvSpPr>
          <p:spPr>
            <a:xfrm>
              <a:off x="-1" y="0"/>
              <a:ext cx="5765143"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Efficiency, control and consistent data</a:t>
              </a:r>
              <a:endParaRPr lang="ro-RO" sz="2000" dirty="0">
                <a:latin typeface="+mj-lt"/>
              </a:endParaRPr>
            </a:p>
          </p:txBody>
        </p:sp>
      </p:grpSp>
      <p:sp>
        <p:nvSpPr>
          <p:cNvPr id="563" name="Google Shape;563;p8"/>
          <p:cNvSpPr/>
          <p:nvPr/>
        </p:nvSpPr>
        <p:spPr>
          <a:xfrm>
            <a:off x="81534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4" name="Google Shape;564;p8"/>
          <p:cNvGrpSpPr/>
          <p:nvPr/>
        </p:nvGrpSpPr>
        <p:grpSpPr>
          <a:xfrm>
            <a:off x="8270748" y="4608576"/>
            <a:ext cx="4238244" cy="713232"/>
            <a:chOff x="0" y="0"/>
            <a:chExt cx="5650992" cy="950976"/>
          </a:xfrm>
        </p:grpSpPr>
        <p:sp>
          <p:nvSpPr>
            <p:cNvPr id="565" name="Google Shape;56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66" name="Google Shape;566;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Personalisation, service and pipeline visibility</a:t>
              </a:r>
              <a:endParaRPr lang="ro-RO" sz="2000" dirty="0">
                <a:latin typeface="+mj-lt"/>
              </a:endParaRPr>
            </a:p>
          </p:txBody>
        </p:sp>
      </p:grpSp>
      <p:sp>
        <p:nvSpPr>
          <p:cNvPr id="567" name="Google Shape;567;p8"/>
          <p:cNvSpPr/>
          <p:nvPr/>
        </p:nvSpPr>
        <p:spPr>
          <a:xfrm>
            <a:off x="12611100" y="4436364"/>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68" name="Google Shape;568;p8"/>
          <p:cNvGrpSpPr/>
          <p:nvPr/>
        </p:nvGrpSpPr>
        <p:grpSpPr>
          <a:xfrm>
            <a:off x="12846110" y="4541341"/>
            <a:ext cx="4238244" cy="713232"/>
            <a:chOff x="0" y="0"/>
            <a:chExt cx="5650992" cy="950976"/>
          </a:xfrm>
        </p:grpSpPr>
        <p:sp>
          <p:nvSpPr>
            <p:cNvPr id="569" name="Google Shape;569;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70" name="Google Shape;570;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Trend detection, forecasts and KPI tracking</a:t>
              </a:r>
              <a:endParaRPr lang="ro-RO" sz="2000" dirty="0">
                <a:latin typeface="+mj-lt"/>
              </a:endParaRPr>
            </a:p>
          </p:txBody>
        </p:sp>
      </p:grpSp>
      <p:sp>
        <p:nvSpPr>
          <p:cNvPr id="571" name="Google Shape;571;p8"/>
          <p:cNvSpPr/>
          <p:nvPr/>
        </p:nvSpPr>
        <p:spPr>
          <a:xfrm>
            <a:off x="952500" y="5423916"/>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72" name="Google Shape;572;p8"/>
          <p:cNvGrpSpPr/>
          <p:nvPr/>
        </p:nvGrpSpPr>
        <p:grpSpPr>
          <a:xfrm>
            <a:off x="1069848" y="5596128"/>
            <a:ext cx="2523744" cy="713232"/>
            <a:chOff x="0" y="0"/>
            <a:chExt cx="3364992" cy="950976"/>
          </a:xfrm>
        </p:grpSpPr>
        <p:sp>
          <p:nvSpPr>
            <p:cNvPr id="573" name="Google Shape;573;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74" name="Google Shape;574;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Risks</a:t>
              </a:r>
              <a:endParaRPr/>
            </a:p>
          </p:txBody>
        </p:sp>
      </p:grpSp>
      <p:sp>
        <p:nvSpPr>
          <p:cNvPr id="575" name="Google Shape;575;p8"/>
          <p:cNvSpPr/>
          <p:nvPr/>
        </p:nvSpPr>
        <p:spPr>
          <a:xfrm>
            <a:off x="36957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76" name="Google Shape;576;p8"/>
          <p:cNvGrpSpPr/>
          <p:nvPr/>
        </p:nvGrpSpPr>
        <p:grpSpPr>
          <a:xfrm>
            <a:off x="3913901" y="5528893"/>
            <a:ext cx="4238244" cy="713232"/>
            <a:chOff x="0" y="0"/>
            <a:chExt cx="5650992" cy="950976"/>
          </a:xfrm>
        </p:grpSpPr>
        <p:sp>
          <p:nvSpPr>
            <p:cNvPr id="577" name="Google Shape;57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78" name="Google Shape;578;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Cost, disruption and resistance to change</a:t>
              </a:r>
              <a:endParaRPr lang="ro-RO" sz="2000" dirty="0">
                <a:latin typeface="+mj-lt"/>
              </a:endParaRPr>
            </a:p>
          </p:txBody>
        </p:sp>
      </p:grpSp>
      <p:sp>
        <p:nvSpPr>
          <p:cNvPr id="579" name="Google Shape;579;p8"/>
          <p:cNvSpPr/>
          <p:nvPr/>
        </p:nvSpPr>
        <p:spPr>
          <a:xfrm>
            <a:off x="81534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80" name="Google Shape;580;p8"/>
          <p:cNvGrpSpPr/>
          <p:nvPr/>
        </p:nvGrpSpPr>
        <p:grpSpPr>
          <a:xfrm>
            <a:off x="8153086" y="5596128"/>
            <a:ext cx="4238244" cy="713232"/>
            <a:chOff x="0" y="0"/>
            <a:chExt cx="5650992" cy="950976"/>
          </a:xfrm>
        </p:grpSpPr>
        <p:sp>
          <p:nvSpPr>
            <p:cNvPr id="581" name="Google Shape;58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82" name="Google Shape;582;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Privacy risks and low staff adoption</a:t>
              </a:r>
              <a:endParaRPr lang="ro-RO" sz="2000" dirty="0">
                <a:latin typeface="+mj-lt"/>
              </a:endParaRPr>
            </a:p>
          </p:txBody>
        </p:sp>
      </p:grpSp>
      <p:sp>
        <p:nvSpPr>
          <p:cNvPr id="583" name="Google Shape;583;p8"/>
          <p:cNvSpPr/>
          <p:nvPr/>
        </p:nvSpPr>
        <p:spPr>
          <a:xfrm>
            <a:off x="12611100" y="5423916"/>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84" name="Google Shape;584;p8"/>
          <p:cNvGrpSpPr/>
          <p:nvPr/>
        </p:nvGrpSpPr>
        <p:grpSpPr>
          <a:xfrm>
            <a:off x="12728448" y="5596128"/>
            <a:ext cx="4238244" cy="713232"/>
            <a:chOff x="0" y="0"/>
            <a:chExt cx="5650992" cy="950976"/>
          </a:xfrm>
        </p:grpSpPr>
        <p:sp>
          <p:nvSpPr>
            <p:cNvPr id="585" name="Google Shape;585;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86" name="Google Shape;586;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Poor data, bias and misinterpretation</a:t>
              </a:r>
              <a:endParaRPr lang="ro-RO" sz="2000" dirty="0">
                <a:latin typeface="+mj-lt"/>
              </a:endParaRPr>
            </a:p>
          </p:txBody>
        </p:sp>
      </p:grpSp>
      <p:sp>
        <p:nvSpPr>
          <p:cNvPr id="587" name="Google Shape;587;p8"/>
          <p:cNvSpPr/>
          <p:nvPr/>
        </p:nvSpPr>
        <p:spPr>
          <a:xfrm>
            <a:off x="952500" y="6411468"/>
            <a:ext cx="2758440" cy="920496"/>
          </a:xfrm>
          <a:custGeom>
            <a:avLst/>
            <a:gdLst/>
            <a:ahLst/>
            <a:cxnLst/>
            <a:rect l="l" t="t" r="r" b="b"/>
            <a:pathLst>
              <a:path w="3677920" h="1227328" extrusionOk="0">
                <a:moveTo>
                  <a:pt x="0" y="0"/>
                </a:moveTo>
                <a:lnTo>
                  <a:pt x="3677920" y="0"/>
                </a:lnTo>
                <a:lnTo>
                  <a:pt x="3677920" y="1227328"/>
                </a:lnTo>
                <a:lnTo>
                  <a:pt x="0" y="1227328"/>
                </a:lnTo>
                <a:close/>
              </a:path>
            </a:pathLst>
          </a:custGeom>
          <a:solidFill>
            <a:srgbClr val="F1F5F9"/>
          </a:solidFill>
          <a:ln w="15225" cap="sq" cmpd="sng">
            <a:solidFill>
              <a:srgbClr val="D7DEE9"/>
            </a:solidFill>
            <a:prstDash val="solid"/>
            <a:miter lim="8000"/>
            <a:headEnd type="none" w="sm" len="sm"/>
            <a:tailEnd type="none" w="sm" len="sm"/>
          </a:ln>
        </p:spPr>
        <p:txBody>
          <a:bodyPr/>
          <a:lstStyle/>
          <a:p>
            <a:endParaRPr lang="en-GB"/>
          </a:p>
        </p:txBody>
      </p:sp>
      <p:grpSp>
        <p:nvGrpSpPr>
          <p:cNvPr id="588" name="Google Shape;588;p8"/>
          <p:cNvGrpSpPr/>
          <p:nvPr/>
        </p:nvGrpSpPr>
        <p:grpSpPr>
          <a:xfrm>
            <a:off x="1069848" y="6583680"/>
            <a:ext cx="2523744" cy="713232"/>
            <a:chOff x="0" y="0"/>
            <a:chExt cx="3364992" cy="950976"/>
          </a:xfrm>
        </p:grpSpPr>
        <p:sp>
          <p:nvSpPr>
            <p:cNvPr id="589" name="Google Shape;589;p8"/>
            <p:cNvSpPr/>
            <p:nvPr/>
          </p:nvSpPr>
          <p:spPr>
            <a:xfrm>
              <a:off x="0" y="0"/>
              <a:ext cx="3364992" cy="950976"/>
            </a:xfrm>
            <a:custGeom>
              <a:avLst/>
              <a:gdLst/>
              <a:ahLst/>
              <a:cxnLst/>
              <a:rect l="l" t="t" r="r" b="b"/>
              <a:pathLst>
                <a:path w="3364992" h="950976" extrusionOk="0">
                  <a:moveTo>
                    <a:pt x="0" y="0"/>
                  </a:moveTo>
                  <a:lnTo>
                    <a:pt x="3364992" y="0"/>
                  </a:lnTo>
                  <a:lnTo>
                    <a:pt x="3364992" y="950976"/>
                  </a:lnTo>
                  <a:lnTo>
                    <a:pt x="0" y="950976"/>
                  </a:lnTo>
                  <a:close/>
                </a:path>
              </a:pathLst>
            </a:custGeom>
            <a:blipFill rotWithShape="1">
              <a:blip r:embed="rId3">
                <a:alphaModFix amt="0"/>
              </a:blip>
              <a:stretch>
                <a:fillRect t="-18946" b="-18946"/>
              </a:stretch>
            </a:blipFill>
            <a:ln>
              <a:noFill/>
            </a:ln>
          </p:spPr>
          <p:txBody>
            <a:bodyPr/>
            <a:lstStyle/>
            <a:p>
              <a:endParaRPr lang="en-GB"/>
            </a:p>
          </p:txBody>
        </p:sp>
        <p:sp>
          <p:nvSpPr>
            <p:cNvPr id="590" name="Google Shape;590;p8"/>
            <p:cNvSpPr txBox="1"/>
            <p:nvPr/>
          </p:nvSpPr>
          <p:spPr>
            <a:xfrm>
              <a:off x="0" y="0"/>
              <a:ext cx="3364992" cy="95097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1500" b="1" i="0" u="none" strike="noStrike" cap="none">
                  <a:solidFill>
                    <a:srgbClr val="172B4D"/>
                  </a:solidFill>
                  <a:latin typeface="Arial"/>
                  <a:ea typeface="Arial"/>
                  <a:cs typeface="Arial"/>
                  <a:sym typeface="Arial"/>
                </a:rPr>
                <a:t>Success factors</a:t>
              </a:r>
              <a:endParaRPr/>
            </a:p>
          </p:txBody>
        </p:sp>
      </p:grpSp>
      <p:sp>
        <p:nvSpPr>
          <p:cNvPr id="591" name="Google Shape;591;p8"/>
          <p:cNvSpPr/>
          <p:nvPr/>
        </p:nvSpPr>
        <p:spPr>
          <a:xfrm>
            <a:off x="36957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92" name="Google Shape;592;p8"/>
          <p:cNvGrpSpPr/>
          <p:nvPr/>
        </p:nvGrpSpPr>
        <p:grpSpPr>
          <a:xfrm>
            <a:off x="3813048" y="6583680"/>
            <a:ext cx="4238244" cy="713232"/>
            <a:chOff x="0" y="0"/>
            <a:chExt cx="5650992" cy="950976"/>
          </a:xfrm>
        </p:grpSpPr>
        <p:sp>
          <p:nvSpPr>
            <p:cNvPr id="593" name="Google Shape;593;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94" name="Google Shape;594;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Process redesign and staff training</a:t>
              </a:r>
              <a:endParaRPr lang="ro-RO" sz="2800" dirty="0">
                <a:latin typeface="+mj-lt"/>
              </a:endParaRPr>
            </a:p>
          </p:txBody>
        </p:sp>
      </p:grpSp>
      <p:sp>
        <p:nvSpPr>
          <p:cNvPr id="595" name="Google Shape;595;p8"/>
          <p:cNvSpPr/>
          <p:nvPr/>
        </p:nvSpPr>
        <p:spPr>
          <a:xfrm>
            <a:off x="81534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596" name="Google Shape;596;p8"/>
          <p:cNvGrpSpPr/>
          <p:nvPr/>
        </p:nvGrpSpPr>
        <p:grpSpPr>
          <a:xfrm>
            <a:off x="8270748" y="6516445"/>
            <a:ext cx="4238244" cy="713232"/>
            <a:chOff x="0" y="0"/>
            <a:chExt cx="5650992" cy="950976"/>
          </a:xfrm>
        </p:grpSpPr>
        <p:sp>
          <p:nvSpPr>
            <p:cNvPr id="597" name="Google Shape;597;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598" name="Google Shape;598;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dirty="0">
                  <a:solidFill>
                    <a:srgbClr val="1F2937"/>
                  </a:solidFill>
                  <a:latin typeface="+mj-lt"/>
                </a:rPr>
                <a:t>Clear data rules and regular staff use</a:t>
              </a:r>
              <a:endParaRPr lang="ro-RO" sz="2000" dirty="0">
                <a:latin typeface="+mj-lt"/>
              </a:endParaRPr>
            </a:p>
          </p:txBody>
        </p:sp>
      </p:grpSp>
      <p:sp>
        <p:nvSpPr>
          <p:cNvPr id="599" name="Google Shape;599;p8"/>
          <p:cNvSpPr/>
          <p:nvPr/>
        </p:nvSpPr>
        <p:spPr>
          <a:xfrm>
            <a:off x="12611100" y="6411468"/>
            <a:ext cx="4472940" cy="920496"/>
          </a:xfrm>
          <a:custGeom>
            <a:avLst/>
            <a:gdLst/>
            <a:ahLst/>
            <a:cxnLst/>
            <a:rect l="l" t="t" r="r" b="b"/>
            <a:pathLst>
              <a:path w="5963920" h="1227328" extrusionOk="0">
                <a:moveTo>
                  <a:pt x="0" y="0"/>
                </a:moveTo>
                <a:lnTo>
                  <a:pt x="5963920" y="0"/>
                </a:lnTo>
                <a:lnTo>
                  <a:pt x="5963920" y="1227328"/>
                </a:lnTo>
                <a:lnTo>
                  <a:pt x="0" y="1227328"/>
                </a:lnTo>
                <a:close/>
              </a:path>
            </a:pathLst>
          </a:custGeom>
          <a:solidFill>
            <a:srgbClr val="FFFFFF"/>
          </a:solidFill>
          <a:ln w="15225" cap="sq" cmpd="sng">
            <a:solidFill>
              <a:srgbClr val="D7DEE9"/>
            </a:solidFill>
            <a:prstDash val="solid"/>
            <a:miter lim="8000"/>
            <a:headEnd type="none" w="sm" len="sm"/>
            <a:tailEnd type="none" w="sm" len="sm"/>
          </a:ln>
        </p:spPr>
        <p:txBody>
          <a:bodyPr/>
          <a:lstStyle/>
          <a:p>
            <a:endParaRPr lang="en-GB"/>
          </a:p>
        </p:txBody>
      </p:sp>
      <p:grpSp>
        <p:nvGrpSpPr>
          <p:cNvPr id="600" name="Google Shape;600;p8"/>
          <p:cNvGrpSpPr/>
          <p:nvPr/>
        </p:nvGrpSpPr>
        <p:grpSpPr>
          <a:xfrm>
            <a:off x="12728448" y="6583680"/>
            <a:ext cx="4238244" cy="713232"/>
            <a:chOff x="0" y="0"/>
            <a:chExt cx="5650992" cy="950976"/>
          </a:xfrm>
        </p:grpSpPr>
        <p:sp>
          <p:nvSpPr>
            <p:cNvPr id="601" name="Google Shape;601;p8"/>
            <p:cNvSpPr/>
            <p:nvPr/>
          </p:nvSpPr>
          <p:spPr>
            <a:xfrm>
              <a:off x="0" y="0"/>
              <a:ext cx="5650992" cy="950976"/>
            </a:xfrm>
            <a:custGeom>
              <a:avLst/>
              <a:gdLst/>
              <a:ahLst/>
              <a:cxnLst/>
              <a:rect l="l" t="t" r="r" b="b"/>
              <a:pathLst>
                <a:path w="5650992" h="950976" extrusionOk="0">
                  <a:moveTo>
                    <a:pt x="0" y="0"/>
                  </a:moveTo>
                  <a:lnTo>
                    <a:pt x="5650992" y="0"/>
                  </a:lnTo>
                  <a:lnTo>
                    <a:pt x="5650992" y="950976"/>
                  </a:lnTo>
                  <a:lnTo>
                    <a:pt x="0" y="950976"/>
                  </a:lnTo>
                  <a:close/>
                </a:path>
              </a:pathLst>
            </a:custGeom>
            <a:blipFill rotWithShape="1">
              <a:blip r:embed="rId3">
                <a:alphaModFix amt="0"/>
              </a:blip>
              <a:stretch>
                <a:fillRect t="-65784" b="-65784"/>
              </a:stretch>
            </a:blipFill>
            <a:ln>
              <a:noFill/>
            </a:ln>
          </p:spPr>
          <p:txBody>
            <a:bodyPr/>
            <a:lstStyle/>
            <a:p>
              <a:endParaRPr lang="en-GB"/>
            </a:p>
          </p:txBody>
        </p:sp>
        <p:sp>
          <p:nvSpPr>
            <p:cNvPr id="602" name="Google Shape;602;p8"/>
            <p:cNvSpPr txBox="1"/>
            <p:nvPr/>
          </p:nvSpPr>
          <p:spPr>
            <a:xfrm>
              <a:off x="0" y="0"/>
              <a:ext cx="5650992" cy="950976"/>
            </a:xfrm>
            <a:prstGeom prst="rect">
              <a:avLst/>
            </a:prstGeom>
            <a:noFill/>
            <a:ln>
              <a:noFill/>
            </a:ln>
          </p:spPr>
          <p:txBody>
            <a:bodyPr spcFirstLastPara="1" wrap="square" lIns="0" tIns="0" rIns="0" bIns="0" anchor="ctr" anchorCtr="0">
              <a:noAutofit/>
            </a:bodyPr>
            <a:lstStyle/>
            <a:p>
              <a:pPr>
                <a:lnSpc>
                  <a:spcPct val="119931"/>
                </a:lnSpc>
              </a:pPr>
              <a:r>
                <a:rPr lang="en-US" sz="2000" b="0" i="0" u="none" strike="noStrike" cap="none" dirty="0">
                  <a:solidFill>
                    <a:srgbClr val="1F2937"/>
                  </a:solidFill>
                  <a:latin typeface="+mj-lt"/>
                  <a:sym typeface="Arial"/>
                </a:rPr>
                <a:t>Data governance and human judgement</a:t>
              </a:r>
              <a:endParaRPr lang="ro-RO" sz="2000" dirty="0">
                <a:latin typeface="+mj-lt"/>
              </a:endParaRPr>
            </a:p>
          </p:txBody>
        </p:sp>
      </p:grpSp>
      <p:sp>
        <p:nvSpPr>
          <p:cNvPr id="2" name="CasetăText 1">
            <a:extLst>
              <a:ext uri="{FF2B5EF4-FFF2-40B4-BE49-F238E27FC236}">
                <a16:creationId xmlns:a16="http://schemas.microsoft.com/office/drawing/2014/main" id="{A152C638-B26F-059A-A94C-C8CE212613A9}"/>
              </a:ext>
            </a:extLst>
          </p:cNvPr>
          <p:cNvSpPr txBox="1"/>
          <p:nvPr/>
        </p:nvSpPr>
        <p:spPr>
          <a:xfrm>
            <a:off x="8269941" y="2470896"/>
            <a:ext cx="356347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Customer relationships, sales and service</a:t>
            </a:r>
            <a:endParaRPr lang="en-US" sz="2000" dirty="0">
              <a:latin typeface="+mj-lt"/>
            </a:endParaRPr>
          </a:p>
          <a:p>
            <a:pPr algn="ctr"/>
            <a:endParaRPr lang="ro-RO" dirty="0"/>
          </a:p>
        </p:txBody>
      </p:sp>
      <p:sp>
        <p:nvSpPr>
          <p:cNvPr id="3" name="CasetăText 2">
            <a:extLst>
              <a:ext uri="{FF2B5EF4-FFF2-40B4-BE49-F238E27FC236}">
                <a16:creationId xmlns:a16="http://schemas.microsoft.com/office/drawing/2014/main" id="{699998D4-BD49-9792-7519-375D71EA1497}"/>
              </a:ext>
            </a:extLst>
          </p:cNvPr>
          <p:cNvSpPr txBox="1"/>
          <p:nvPr/>
        </p:nvSpPr>
        <p:spPr>
          <a:xfrm>
            <a:off x="3899646" y="2571750"/>
            <a:ext cx="415178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Integration of internal processes</a:t>
            </a:r>
            <a:endParaRPr lang="en-US" sz="2000" dirty="0">
              <a:latin typeface="+mj-lt"/>
            </a:endParaRPr>
          </a:p>
          <a:p>
            <a:pPr algn="ctr"/>
            <a:endParaRPr lang="ro-RO"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10"/>
        <p:cNvGrpSpPr/>
        <p:nvPr/>
      </p:nvGrpSpPr>
      <p:grpSpPr>
        <a:xfrm>
          <a:off x="0" y="0"/>
          <a:ext cx="0" cy="0"/>
          <a:chOff x="0" y="0"/>
          <a:chExt cx="0" cy="0"/>
        </a:xfrm>
      </p:grpSpPr>
      <p:sp>
        <p:nvSpPr>
          <p:cNvPr id="611" name="Google Shape;611;p9"/>
          <p:cNvSpPr/>
          <p:nvPr/>
        </p:nvSpPr>
        <p:spPr>
          <a:xfrm>
            <a:off x="-493700" y="-9525"/>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612" name="Google Shape;612;p9"/>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13" name="Google Shape;613;p9"/>
          <p:cNvGrpSpPr/>
          <p:nvPr/>
        </p:nvGrpSpPr>
        <p:grpSpPr>
          <a:xfrm>
            <a:off x="891540" y="576072"/>
            <a:ext cx="14127480" cy="658368"/>
            <a:chOff x="0" y="0"/>
            <a:chExt cx="18836640" cy="877824"/>
          </a:xfrm>
        </p:grpSpPr>
        <p:sp>
          <p:nvSpPr>
            <p:cNvPr id="614" name="Google Shape;614;p9"/>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615" name="Google Shape;615;p9"/>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7. Real-World Case Studies</a:t>
              </a:r>
              <a:endParaRPr/>
            </a:p>
          </p:txBody>
        </p:sp>
      </p:grpSp>
      <p:sp>
        <p:nvSpPr>
          <p:cNvPr id="616" name="Google Shape;616;p9"/>
          <p:cNvSpPr/>
          <p:nvPr/>
        </p:nvSpPr>
        <p:spPr>
          <a:xfrm>
            <a:off x="111518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9"/>
          <p:cNvSpPr/>
          <p:nvPr/>
        </p:nvSpPr>
        <p:spPr>
          <a:xfrm>
            <a:off x="155409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2F6F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18" name="Google Shape;618;p9"/>
          <p:cNvGrpSpPr/>
          <p:nvPr/>
        </p:nvGrpSpPr>
        <p:grpSpPr>
          <a:xfrm>
            <a:off x="1673352" y="2420874"/>
            <a:ext cx="2866644" cy="164592"/>
            <a:chOff x="0" y="0"/>
            <a:chExt cx="3822192" cy="219456"/>
          </a:xfrm>
        </p:grpSpPr>
        <p:sp>
          <p:nvSpPr>
            <p:cNvPr id="619" name="Google Shape;619;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20" name="Google Shape;620;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SCM + BI/AI</a:t>
              </a:r>
              <a:endParaRPr/>
            </a:p>
          </p:txBody>
        </p:sp>
      </p:grpSp>
      <p:grpSp>
        <p:nvGrpSpPr>
          <p:cNvPr id="621" name="Google Shape;621;p9"/>
          <p:cNvGrpSpPr/>
          <p:nvPr/>
        </p:nvGrpSpPr>
        <p:grpSpPr>
          <a:xfrm>
            <a:off x="1563624" y="3044952"/>
            <a:ext cx="3429000" cy="342900"/>
            <a:chOff x="0" y="0"/>
            <a:chExt cx="4572000" cy="457200"/>
          </a:xfrm>
        </p:grpSpPr>
        <p:sp>
          <p:nvSpPr>
            <p:cNvPr id="622" name="Google Shape;622;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23" name="Google Shape;623;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Walmart</a:t>
              </a:r>
              <a:endParaRPr dirty="0"/>
            </a:p>
          </p:txBody>
        </p:sp>
      </p:grpSp>
      <p:grpSp>
        <p:nvGrpSpPr>
          <p:cNvPr id="624" name="Google Shape;624;p9"/>
          <p:cNvGrpSpPr/>
          <p:nvPr/>
        </p:nvGrpSpPr>
        <p:grpSpPr>
          <a:xfrm>
            <a:off x="1563624" y="3909060"/>
            <a:ext cx="3867912" cy="1165860"/>
            <a:chOff x="0" y="0"/>
            <a:chExt cx="5157216" cy="1554480"/>
          </a:xfrm>
        </p:grpSpPr>
        <p:sp>
          <p:nvSpPr>
            <p:cNvPr id="625" name="Google Shape;625;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26" name="Google Shape;626;p9"/>
            <p:cNvSpPr txBox="1"/>
            <p:nvPr/>
          </p:nvSpPr>
          <p:spPr>
            <a:xfrm>
              <a:off x="0" y="0"/>
              <a:ext cx="5157216" cy="1554480"/>
            </a:xfrm>
            <a:prstGeom prst="rect">
              <a:avLst/>
            </a:prstGeom>
            <a:noFill/>
            <a:ln>
              <a:noFill/>
            </a:ln>
          </p:spPr>
          <p:txBody>
            <a:bodyPr spcFirstLastPara="1" wrap="square" lIns="0" tIns="0" rIns="0" bIns="0" anchor="ctr" anchorCtr="0">
              <a:noAutofit/>
            </a:bodyPr>
            <a:lstStyle/>
            <a:p>
              <a:pPr>
                <a:lnSpc>
                  <a:spcPct val="120000"/>
                </a:lnSpc>
              </a:pPr>
              <a:r>
                <a:rPr lang="en-US" sz="2000" b="0" i="0" u="none" strike="noStrike" cap="none" dirty="0">
                  <a:solidFill>
                    <a:srgbClr val="1F2937"/>
                  </a:solidFill>
                  <a:sym typeface="Arial"/>
                </a:rPr>
                <a:t>Uses AI to plan delivery routes and inventory pickups (Walmart, 2024).</a:t>
              </a:r>
              <a:endParaRPr lang="ro-RO" sz="2000" dirty="0"/>
            </a:p>
          </p:txBody>
        </p:sp>
      </p:grpSp>
      <p:cxnSp>
        <p:nvCxnSpPr>
          <p:cNvPr id="627" name="Google Shape;627;p9"/>
          <p:cNvCxnSpPr/>
          <p:nvPr/>
        </p:nvCxnSpPr>
        <p:spPr>
          <a:xfrm rot="16980">
            <a:off x="1554080" y="5454206"/>
            <a:ext cx="3859578" cy="0"/>
          </a:xfrm>
          <a:prstGeom prst="straightConnector1">
            <a:avLst/>
          </a:prstGeom>
          <a:noFill/>
          <a:ln w="9525" cap="rnd" cmpd="sng">
            <a:solidFill>
              <a:srgbClr val="D7DEE9"/>
            </a:solidFill>
            <a:prstDash val="solid"/>
            <a:round/>
            <a:headEnd type="none" w="sm" len="sm"/>
            <a:tailEnd type="none" w="sm" len="sm"/>
          </a:ln>
        </p:spPr>
      </p:cxnSp>
      <p:grpSp>
        <p:nvGrpSpPr>
          <p:cNvPr id="628" name="Google Shape;628;p9"/>
          <p:cNvGrpSpPr/>
          <p:nvPr/>
        </p:nvGrpSpPr>
        <p:grpSpPr>
          <a:xfrm>
            <a:off x="1563624" y="5829300"/>
            <a:ext cx="3867912" cy="1234440"/>
            <a:chOff x="0" y="0"/>
            <a:chExt cx="5157216" cy="1645920"/>
          </a:xfrm>
        </p:grpSpPr>
        <p:sp>
          <p:nvSpPr>
            <p:cNvPr id="629" name="Google Shape;629;p9"/>
            <p:cNvSpPr/>
            <p:nvPr/>
          </p:nvSpPr>
          <p:spPr>
            <a:xfrm>
              <a:off x="0" y="0"/>
              <a:ext cx="5157216" cy="1645920"/>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630" name="Google Shape;630;p9"/>
            <p:cNvSpPr txBox="1"/>
            <p:nvPr/>
          </p:nvSpPr>
          <p:spPr>
            <a:xfrm>
              <a:off x="0" y="0"/>
              <a:ext cx="5157216" cy="164592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Benefit: more efficient logistics. Lesson: train staff and govern automation.</a:t>
              </a:r>
              <a:endParaRPr lang="ro-RO" sz="2000" dirty="0">
                <a:latin typeface="+mj-lt"/>
              </a:endParaRPr>
            </a:p>
          </p:txBody>
        </p:sp>
      </p:grpSp>
      <p:sp>
        <p:nvSpPr>
          <p:cNvPr id="631" name="Google Shape;631;p9"/>
          <p:cNvSpPr/>
          <p:nvPr/>
        </p:nvSpPr>
        <p:spPr>
          <a:xfrm>
            <a:off x="680732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9"/>
          <p:cNvSpPr/>
          <p:nvPr/>
        </p:nvSpPr>
        <p:spPr>
          <a:xfrm>
            <a:off x="724623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26A26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3" name="Google Shape;633;p9"/>
          <p:cNvGrpSpPr/>
          <p:nvPr/>
        </p:nvGrpSpPr>
        <p:grpSpPr>
          <a:xfrm>
            <a:off x="7365492" y="2420874"/>
            <a:ext cx="2866644" cy="164592"/>
            <a:chOff x="0" y="0"/>
            <a:chExt cx="3822192" cy="219456"/>
          </a:xfrm>
        </p:grpSpPr>
        <p:sp>
          <p:nvSpPr>
            <p:cNvPr id="634" name="Google Shape;634;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35" name="Google Shape;635;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CRM + loyalty app</a:t>
              </a:r>
              <a:endParaRPr/>
            </a:p>
          </p:txBody>
        </p:sp>
      </p:grpSp>
      <p:grpSp>
        <p:nvGrpSpPr>
          <p:cNvPr id="636" name="Google Shape;636;p9"/>
          <p:cNvGrpSpPr/>
          <p:nvPr/>
        </p:nvGrpSpPr>
        <p:grpSpPr>
          <a:xfrm>
            <a:off x="7255764" y="3044952"/>
            <a:ext cx="3429000" cy="342900"/>
            <a:chOff x="0" y="0"/>
            <a:chExt cx="4572000" cy="457200"/>
          </a:xfrm>
        </p:grpSpPr>
        <p:sp>
          <p:nvSpPr>
            <p:cNvPr id="637" name="Google Shape;637;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38" name="Google Shape;638;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Starbucks</a:t>
              </a:r>
              <a:endParaRPr dirty="0"/>
            </a:p>
          </p:txBody>
        </p:sp>
      </p:grpSp>
      <p:grpSp>
        <p:nvGrpSpPr>
          <p:cNvPr id="639" name="Google Shape;639;p9"/>
          <p:cNvGrpSpPr/>
          <p:nvPr/>
        </p:nvGrpSpPr>
        <p:grpSpPr>
          <a:xfrm>
            <a:off x="7255764" y="3909060"/>
            <a:ext cx="3867912" cy="1165860"/>
            <a:chOff x="0" y="0"/>
            <a:chExt cx="5157216" cy="1554480"/>
          </a:xfrm>
        </p:grpSpPr>
        <p:sp>
          <p:nvSpPr>
            <p:cNvPr id="640" name="Google Shape;640;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41" name="Google Shape;641;p9"/>
            <p:cNvSpPr txBox="1"/>
            <p:nvPr/>
          </p:nvSpPr>
          <p:spPr>
            <a:xfrm>
              <a:off x="0" y="0"/>
              <a:ext cx="5134805" cy="1532069"/>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rPr>
                <a:t>Rewards offers </a:t>
              </a:r>
              <a:r>
                <a:rPr lang="en-US" sz="2000" dirty="0" err="1">
                  <a:solidFill>
                    <a:srgbClr val="1F2937"/>
                  </a:solidFill>
                </a:rPr>
                <a:t>personalised</a:t>
              </a:r>
              <a:r>
                <a:rPr lang="en-US" sz="2000" dirty="0">
                  <a:solidFill>
                    <a:srgbClr val="1F2937"/>
                  </a:solidFill>
                </a:rPr>
                <a:t> benefits to encourage engagement (Starbucks, 2026).</a:t>
              </a:r>
              <a:endParaRPr lang="ro-RO" sz="2000" dirty="0"/>
            </a:p>
          </p:txBody>
        </p:sp>
      </p:grpSp>
      <p:cxnSp>
        <p:nvCxnSpPr>
          <p:cNvPr id="642" name="Google Shape;642;p9"/>
          <p:cNvCxnSpPr/>
          <p:nvPr/>
        </p:nvCxnSpPr>
        <p:spPr>
          <a:xfrm rot="16980">
            <a:off x="7246220" y="5454206"/>
            <a:ext cx="3859578" cy="0"/>
          </a:xfrm>
          <a:prstGeom prst="straightConnector1">
            <a:avLst/>
          </a:prstGeom>
          <a:noFill/>
          <a:ln w="9525" cap="rnd" cmpd="sng">
            <a:solidFill>
              <a:srgbClr val="D7DEE9"/>
            </a:solidFill>
            <a:prstDash val="solid"/>
            <a:round/>
            <a:headEnd type="none" w="sm" len="sm"/>
            <a:tailEnd type="none" w="sm" len="sm"/>
          </a:ln>
        </p:spPr>
      </p:cxnSp>
      <p:grpSp>
        <p:nvGrpSpPr>
          <p:cNvPr id="643" name="Google Shape;643;p9"/>
          <p:cNvGrpSpPr/>
          <p:nvPr/>
        </p:nvGrpSpPr>
        <p:grpSpPr>
          <a:xfrm>
            <a:off x="7255764" y="5829300"/>
            <a:ext cx="3985574" cy="1234440"/>
            <a:chOff x="0" y="0"/>
            <a:chExt cx="5314099" cy="1645920"/>
          </a:xfrm>
        </p:grpSpPr>
        <p:sp>
          <p:nvSpPr>
            <p:cNvPr id="644" name="Google Shape;644;p9"/>
            <p:cNvSpPr/>
            <p:nvPr/>
          </p:nvSpPr>
          <p:spPr>
            <a:xfrm>
              <a:off x="0" y="0"/>
              <a:ext cx="5157216" cy="1645920"/>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645" name="Google Shape;645;p9"/>
            <p:cNvSpPr txBox="1"/>
            <p:nvPr/>
          </p:nvSpPr>
          <p:spPr>
            <a:xfrm>
              <a:off x="156883" y="0"/>
              <a:ext cx="5157216" cy="164592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Lesson: explain data use clearly. </a:t>
              </a:r>
              <a:r>
                <a:rPr lang="en-US" sz="2000" dirty="0" err="1">
                  <a:solidFill>
                    <a:srgbClr val="1F2937"/>
                  </a:solidFill>
                  <a:latin typeface="+mj-lt"/>
                </a:rPr>
                <a:t>Personalisation</a:t>
              </a:r>
              <a:r>
                <a:rPr lang="en-US" sz="2000" dirty="0">
                  <a:solidFill>
                    <a:srgbClr val="1F2937"/>
                  </a:solidFill>
                  <a:latin typeface="+mj-lt"/>
                </a:rPr>
                <a:t> can create privacy risks.</a:t>
              </a:r>
              <a:endParaRPr lang="ro-RO" sz="2000" dirty="0">
                <a:latin typeface="+mj-lt"/>
              </a:endParaRPr>
            </a:p>
          </p:txBody>
        </p:sp>
      </p:grpSp>
      <p:sp>
        <p:nvSpPr>
          <p:cNvPr id="646" name="Google Shape;646;p9"/>
          <p:cNvSpPr/>
          <p:nvPr/>
        </p:nvSpPr>
        <p:spPr>
          <a:xfrm>
            <a:off x="12499467" y="1842135"/>
            <a:ext cx="4956810" cy="6808471"/>
          </a:xfrm>
          <a:custGeom>
            <a:avLst/>
            <a:gdLst/>
            <a:ahLst/>
            <a:cxnLst/>
            <a:rect l="l" t="t" r="r" b="b"/>
            <a:pathLst>
              <a:path w="6609080" h="9077961" extrusionOk="0">
                <a:moveTo>
                  <a:pt x="0" y="220218"/>
                </a:moveTo>
                <a:cubicBezTo>
                  <a:pt x="0" y="98679"/>
                  <a:pt x="98679" y="0"/>
                  <a:pt x="220218" y="0"/>
                </a:cubicBezTo>
                <a:lnTo>
                  <a:pt x="6388862" y="0"/>
                </a:lnTo>
                <a:cubicBezTo>
                  <a:pt x="6510528" y="0"/>
                  <a:pt x="6609080" y="98679"/>
                  <a:pt x="6609080" y="220218"/>
                </a:cubicBezTo>
                <a:lnTo>
                  <a:pt x="6609080" y="8857742"/>
                </a:lnTo>
                <a:cubicBezTo>
                  <a:pt x="6609080" y="8979408"/>
                  <a:pt x="6510401" y="9077961"/>
                  <a:pt x="6388862" y="9077961"/>
                </a:cubicBezTo>
                <a:lnTo>
                  <a:pt x="220218" y="9077961"/>
                </a:lnTo>
                <a:cubicBezTo>
                  <a:pt x="98679" y="9077960"/>
                  <a:pt x="0" y="8979281"/>
                  <a:pt x="0" y="8857742"/>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9"/>
          <p:cNvSpPr/>
          <p:nvPr/>
        </p:nvSpPr>
        <p:spPr>
          <a:xfrm>
            <a:off x="12938379" y="2294763"/>
            <a:ext cx="3105150" cy="485394"/>
          </a:xfrm>
          <a:custGeom>
            <a:avLst/>
            <a:gdLst/>
            <a:ahLst/>
            <a:cxnLst/>
            <a:rect l="l" t="t" r="r" b="b"/>
            <a:pathLst>
              <a:path w="4140200" h="647192" extrusionOk="0">
                <a:moveTo>
                  <a:pt x="0" y="152273"/>
                </a:moveTo>
                <a:cubicBezTo>
                  <a:pt x="0" y="68199"/>
                  <a:pt x="68199" y="0"/>
                  <a:pt x="152273" y="0"/>
                </a:cubicBezTo>
                <a:lnTo>
                  <a:pt x="3987927" y="0"/>
                </a:lnTo>
                <a:cubicBezTo>
                  <a:pt x="4072001" y="0"/>
                  <a:pt x="4140200" y="68199"/>
                  <a:pt x="4140200" y="152273"/>
                </a:cubicBezTo>
                <a:lnTo>
                  <a:pt x="4140200" y="494919"/>
                </a:lnTo>
                <a:cubicBezTo>
                  <a:pt x="4140200" y="578993"/>
                  <a:pt x="4072001" y="647192"/>
                  <a:pt x="3987927" y="647192"/>
                </a:cubicBezTo>
                <a:lnTo>
                  <a:pt x="152273" y="647192"/>
                </a:lnTo>
                <a:cubicBezTo>
                  <a:pt x="68199" y="647192"/>
                  <a:pt x="0" y="578993"/>
                  <a:pt x="0" y="494919"/>
                </a:cubicBezTo>
                <a:close/>
              </a:path>
            </a:pathLst>
          </a:custGeom>
          <a:solidFill>
            <a:srgbClr val="E84A5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8" name="Google Shape;648;p9"/>
          <p:cNvGrpSpPr/>
          <p:nvPr/>
        </p:nvGrpSpPr>
        <p:grpSpPr>
          <a:xfrm>
            <a:off x="13057632" y="2420874"/>
            <a:ext cx="2866644" cy="164592"/>
            <a:chOff x="0" y="0"/>
            <a:chExt cx="3822192" cy="219456"/>
          </a:xfrm>
        </p:grpSpPr>
        <p:sp>
          <p:nvSpPr>
            <p:cNvPr id="649" name="Google Shape;649;p9"/>
            <p:cNvSpPr/>
            <p:nvPr/>
          </p:nvSpPr>
          <p:spPr>
            <a:xfrm>
              <a:off x="0" y="0"/>
              <a:ext cx="3822192" cy="219456"/>
            </a:xfrm>
            <a:custGeom>
              <a:avLst/>
              <a:gdLst/>
              <a:ahLst/>
              <a:cxnLst/>
              <a:rect l="l" t="t" r="r" b="b"/>
              <a:pathLst>
                <a:path w="3822192" h="219456" extrusionOk="0">
                  <a:moveTo>
                    <a:pt x="0" y="0"/>
                  </a:moveTo>
                  <a:lnTo>
                    <a:pt x="3822192" y="0"/>
                  </a:lnTo>
                  <a:lnTo>
                    <a:pt x="3822192" y="219456"/>
                  </a:lnTo>
                  <a:lnTo>
                    <a:pt x="0" y="219456"/>
                  </a:lnTo>
                  <a:close/>
                </a:path>
              </a:pathLst>
            </a:custGeom>
            <a:blipFill rotWithShape="1">
              <a:blip r:embed="rId3">
                <a:alphaModFix amt="0"/>
              </a:blip>
              <a:stretch>
                <a:fillRect t="-289351" b="-289351"/>
              </a:stretch>
            </a:blipFill>
            <a:ln>
              <a:noFill/>
            </a:ln>
          </p:spPr>
          <p:txBody>
            <a:bodyPr/>
            <a:lstStyle/>
            <a:p>
              <a:endParaRPr lang="en-GB"/>
            </a:p>
          </p:txBody>
        </p:sp>
        <p:sp>
          <p:nvSpPr>
            <p:cNvPr id="650" name="Google Shape;650;p9"/>
            <p:cNvSpPr txBox="1"/>
            <p:nvPr/>
          </p:nvSpPr>
          <p:spPr>
            <a:xfrm>
              <a:off x="0" y="0"/>
              <a:ext cx="3822192" cy="219456"/>
            </a:xfrm>
            <a:prstGeom prst="rect">
              <a:avLst/>
            </a:prstGeom>
            <a:noFill/>
            <a:ln>
              <a:noFill/>
            </a:ln>
          </p:spPr>
          <p:txBody>
            <a:bodyPr spcFirstLastPara="1" wrap="square" lIns="0" tIns="0" rIns="0" bIns="0" anchor="ctr" anchorCtr="0">
              <a:noAutofit/>
            </a:bodyPr>
            <a:lstStyle/>
            <a:p>
              <a:pPr marL="0" marR="0" lvl="0" indent="0" algn="ctr" rtl="0">
                <a:lnSpc>
                  <a:spcPct val="119916"/>
                </a:lnSpc>
                <a:spcBef>
                  <a:spcPts val="0"/>
                </a:spcBef>
                <a:spcAft>
                  <a:spcPts val="0"/>
                </a:spcAft>
                <a:buNone/>
              </a:pPr>
              <a:r>
                <a:rPr lang="en-US" sz="1200" b="1" i="0" u="none" strike="noStrike" cap="none">
                  <a:solidFill>
                    <a:srgbClr val="FFFFFF"/>
                  </a:solidFill>
                  <a:latin typeface="Arial"/>
                  <a:ea typeface="Arial"/>
                  <a:cs typeface="Arial"/>
                  <a:sym typeface="Arial"/>
                </a:rPr>
                <a:t>Warehouse IS + monitoring</a:t>
              </a:r>
              <a:endParaRPr/>
            </a:p>
          </p:txBody>
        </p:sp>
      </p:grpSp>
      <p:grpSp>
        <p:nvGrpSpPr>
          <p:cNvPr id="651" name="Google Shape;651;p9"/>
          <p:cNvGrpSpPr/>
          <p:nvPr/>
        </p:nvGrpSpPr>
        <p:grpSpPr>
          <a:xfrm>
            <a:off x="12947904" y="3044952"/>
            <a:ext cx="3429000" cy="342900"/>
            <a:chOff x="0" y="0"/>
            <a:chExt cx="4572000" cy="457200"/>
          </a:xfrm>
        </p:grpSpPr>
        <p:sp>
          <p:nvSpPr>
            <p:cNvPr id="652" name="Google Shape;652;p9"/>
            <p:cNvSpPr/>
            <p:nvPr/>
          </p:nvSpPr>
          <p:spPr>
            <a:xfrm>
              <a:off x="0" y="0"/>
              <a:ext cx="4572000" cy="457200"/>
            </a:xfrm>
            <a:custGeom>
              <a:avLst/>
              <a:gdLst/>
              <a:ahLst/>
              <a:cxnLst/>
              <a:rect l="l" t="t" r="r" b="b"/>
              <a:pathLst>
                <a:path w="4572000" h="457200" extrusionOk="0">
                  <a:moveTo>
                    <a:pt x="0" y="0"/>
                  </a:moveTo>
                  <a:lnTo>
                    <a:pt x="4572000" y="0"/>
                  </a:lnTo>
                  <a:lnTo>
                    <a:pt x="4572000" y="457200"/>
                  </a:lnTo>
                  <a:lnTo>
                    <a:pt x="0" y="457200"/>
                  </a:lnTo>
                  <a:close/>
                </a:path>
              </a:pathLst>
            </a:custGeom>
            <a:blipFill rotWithShape="1">
              <a:blip r:embed="rId3">
                <a:alphaModFix amt="0"/>
              </a:blip>
              <a:stretch>
                <a:fillRect t="-144856" b="-144856"/>
              </a:stretch>
            </a:blipFill>
            <a:ln>
              <a:noFill/>
            </a:ln>
          </p:spPr>
          <p:txBody>
            <a:bodyPr/>
            <a:lstStyle/>
            <a:p>
              <a:endParaRPr lang="en-GB"/>
            </a:p>
          </p:txBody>
        </p:sp>
        <p:sp>
          <p:nvSpPr>
            <p:cNvPr id="653" name="Google Shape;653;p9"/>
            <p:cNvSpPr txBox="1"/>
            <p:nvPr/>
          </p:nvSpPr>
          <p:spPr>
            <a:xfrm>
              <a:off x="0" y="0"/>
              <a:ext cx="4572000" cy="457200"/>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415" b="1" i="0" u="none" strike="noStrike" cap="none" dirty="0">
                  <a:solidFill>
                    <a:srgbClr val="172B4D"/>
                  </a:solidFill>
                  <a:latin typeface="Arial"/>
                  <a:ea typeface="Arial"/>
                  <a:cs typeface="Arial"/>
                  <a:sym typeface="Arial"/>
                </a:rPr>
                <a:t>Amazon France </a:t>
              </a:r>
              <a:r>
                <a:rPr lang="en-US" sz="2415" b="1" i="0" u="none" strike="noStrike" cap="none" dirty="0" err="1">
                  <a:solidFill>
                    <a:srgbClr val="172B4D"/>
                  </a:solidFill>
                  <a:latin typeface="Arial"/>
                  <a:ea typeface="Arial"/>
                  <a:cs typeface="Arial"/>
                  <a:sym typeface="Arial"/>
                </a:rPr>
                <a:t>Logistique</a:t>
              </a:r>
              <a:endParaRPr dirty="0"/>
            </a:p>
          </p:txBody>
        </p:sp>
      </p:grpSp>
      <p:grpSp>
        <p:nvGrpSpPr>
          <p:cNvPr id="654" name="Google Shape;654;p9"/>
          <p:cNvGrpSpPr/>
          <p:nvPr/>
        </p:nvGrpSpPr>
        <p:grpSpPr>
          <a:xfrm>
            <a:off x="12947904" y="3909060"/>
            <a:ext cx="3867912" cy="1165860"/>
            <a:chOff x="0" y="0"/>
            <a:chExt cx="5157216" cy="1554480"/>
          </a:xfrm>
        </p:grpSpPr>
        <p:sp>
          <p:nvSpPr>
            <p:cNvPr id="655" name="Google Shape;655;p9"/>
            <p:cNvSpPr/>
            <p:nvPr/>
          </p:nvSpPr>
          <p:spPr>
            <a:xfrm>
              <a:off x="0" y="0"/>
              <a:ext cx="5157216" cy="1554480"/>
            </a:xfrm>
            <a:custGeom>
              <a:avLst/>
              <a:gdLst/>
              <a:ahLst/>
              <a:cxnLst/>
              <a:rect l="l" t="t" r="r" b="b"/>
              <a:pathLst>
                <a:path w="5157216" h="1554480" extrusionOk="0">
                  <a:moveTo>
                    <a:pt x="0" y="0"/>
                  </a:moveTo>
                  <a:lnTo>
                    <a:pt x="5157216" y="0"/>
                  </a:lnTo>
                  <a:lnTo>
                    <a:pt x="5157216" y="1554480"/>
                  </a:lnTo>
                  <a:lnTo>
                    <a:pt x="0" y="1554480"/>
                  </a:lnTo>
                  <a:close/>
                </a:path>
              </a:pathLst>
            </a:custGeom>
            <a:blipFill rotWithShape="1">
              <a:blip r:embed="rId3">
                <a:alphaModFix amt="0"/>
              </a:blip>
              <a:stretch>
                <a:fillRect t="-14645" b="-14645"/>
              </a:stretch>
            </a:blipFill>
            <a:ln>
              <a:noFill/>
            </a:ln>
          </p:spPr>
          <p:txBody>
            <a:bodyPr/>
            <a:lstStyle/>
            <a:p>
              <a:endParaRPr lang="en-GB"/>
            </a:p>
          </p:txBody>
        </p:sp>
        <p:sp>
          <p:nvSpPr>
            <p:cNvPr id="656" name="Google Shape;656;p9"/>
            <p:cNvSpPr txBox="1"/>
            <p:nvPr/>
          </p:nvSpPr>
          <p:spPr>
            <a:xfrm>
              <a:off x="0" y="0"/>
              <a:ext cx="5157216" cy="1554480"/>
            </a:xfrm>
            <a:prstGeom prst="rect">
              <a:avLst/>
            </a:prstGeom>
            <a:noFill/>
            <a:ln>
              <a:noFill/>
            </a:ln>
          </p:spPr>
          <p:txBody>
            <a:bodyPr spcFirstLastPara="1" wrap="square" lIns="0" tIns="0" rIns="0" bIns="0" anchor="ctr" anchorCtr="0">
              <a:noAutofit/>
            </a:bodyPr>
            <a:lstStyle/>
            <a:p>
              <a:pPr>
                <a:lnSpc>
                  <a:spcPct val="120000"/>
                </a:lnSpc>
              </a:pPr>
              <a:r>
                <a:rPr lang="en-US" sz="2000" dirty="0">
                  <a:solidFill>
                    <a:srgbClr val="1F2937"/>
                  </a:solidFill>
                  <a:latin typeface="+mj-lt"/>
                </a:rPr>
                <a:t>Scanner data supports warehouse operations and stock tracking.</a:t>
              </a:r>
              <a:endParaRPr lang="ro-RO" sz="2000" dirty="0">
                <a:latin typeface="+mj-lt"/>
              </a:endParaRPr>
            </a:p>
          </p:txBody>
        </p:sp>
      </p:grpSp>
      <p:cxnSp>
        <p:nvCxnSpPr>
          <p:cNvPr id="657" name="Google Shape;657;p9"/>
          <p:cNvCxnSpPr/>
          <p:nvPr/>
        </p:nvCxnSpPr>
        <p:spPr>
          <a:xfrm rot="16980">
            <a:off x="12938360" y="5454206"/>
            <a:ext cx="3859578" cy="0"/>
          </a:xfrm>
          <a:prstGeom prst="straightConnector1">
            <a:avLst/>
          </a:prstGeom>
          <a:noFill/>
          <a:ln w="9525" cap="rnd" cmpd="sng">
            <a:solidFill>
              <a:srgbClr val="D7DEE9"/>
            </a:solidFill>
            <a:prstDash val="solid"/>
            <a:round/>
            <a:headEnd type="none" w="sm" len="sm"/>
            <a:tailEnd type="none" w="sm" len="sm"/>
          </a:ln>
        </p:spPr>
      </p:cxnSp>
      <p:sp>
        <p:nvSpPr>
          <p:cNvPr id="659" name="Google Shape;659;p9"/>
          <p:cNvSpPr/>
          <p:nvPr/>
        </p:nvSpPr>
        <p:spPr>
          <a:xfrm>
            <a:off x="12947904" y="5829300"/>
            <a:ext cx="3817486" cy="2007645"/>
          </a:xfrm>
          <a:custGeom>
            <a:avLst/>
            <a:gdLst/>
            <a:ahLst/>
            <a:cxnLst/>
            <a:rect l="l" t="t" r="r" b="b"/>
            <a:pathLst>
              <a:path w="5157216" h="1645920" extrusionOk="0">
                <a:moveTo>
                  <a:pt x="0" y="0"/>
                </a:moveTo>
                <a:lnTo>
                  <a:pt x="5157216" y="0"/>
                </a:lnTo>
                <a:lnTo>
                  <a:pt x="5157216" y="1645920"/>
                </a:lnTo>
                <a:lnTo>
                  <a:pt x="0" y="1645920"/>
                </a:lnTo>
                <a:close/>
              </a:path>
            </a:pathLst>
          </a:custGeom>
          <a:blipFill rotWithShape="1">
            <a:blip r:embed="rId3">
              <a:alphaModFix amt="0"/>
            </a:blip>
            <a:stretch>
              <a:fillRect t="-11053" b="-11053"/>
            </a:stretch>
          </a:blipFill>
          <a:ln>
            <a:noFill/>
          </a:ln>
        </p:spPr>
        <p:txBody>
          <a:bodyPr/>
          <a:lstStyle/>
          <a:p>
            <a:endParaRPr lang="en-GB"/>
          </a:p>
        </p:txBody>
      </p:sp>
      <p:sp>
        <p:nvSpPr>
          <p:cNvPr id="2" name="CasetăText 1">
            <a:extLst>
              <a:ext uri="{FF2B5EF4-FFF2-40B4-BE49-F238E27FC236}">
                <a16:creationId xmlns:a16="http://schemas.microsoft.com/office/drawing/2014/main" id="{C7835B12-E709-133D-022F-E54DC9D2680A}"/>
              </a:ext>
            </a:extLst>
          </p:cNvPr>
          <p:cNvSpPr txBox="1"/>
          <p:nvPr/>
        </p:nvSpPr>
        <p:spPr>
          <a:xfrm>
            <a:off x="12942795" y="5883089"/>
            <a:ext cx="3630706" cy="15388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dirty="0">
                <a:latin typeface="+mj-lt"/>
                <a:ea typeface="Geist"/>
                <a:cs typeface="Geist"/>
              </a:rPr>
              <a:t>The 2025 appeal upheld data </a:t>
            </a:r>
            <a:r>
              <a:rPr lang="en-US" sz="2000" b="0" i="0" dirty="0" err="1">
                <a:latin typeface="+mj-lt"/>
                <a:ea typeface="Geist"/>
                <a:cs typeface="Geist"/>
              </a:rPr>
              <a:t>minimisation</a:t>
            </a:r>
            <a:r>
              <a:rPr lang="en-US" sz="2000" b="0" i="0" dirty="0">
                <a:latin typeface="+mj-lt"/>
                <a:ea typeface="Geist"/>
                <a:cs typeface="Geist"/>
              </a:rPr>
              <a:t> breaches and reduced the fine. Lesson: limit data retention.</a:t>
            </a:r>
            <a:endParaRPr lang="en-US" sz="2000" dirty="0">
              <a:latin typeface="+mj-lt"/>
            </a:endParaRPr>
          </a:p>
          <a:p>
            <a:pPr algn="ctr"/>
            <a:endParaRPr lang="ro-RO"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668"/>
        <p:cNvGrpSpPr/>
        <p:nvPr/>
      </p:nvGrpSpPr>
      <p:grpSpPr>
        <a:xfrm>
          <a:off x="0" y="0"/>
          <a:ext cx="0" cy="0"/>
          <a:chOff x="0" y="0"/>
          <a:chExt cx="0" cy="0"/>
        </a:xfrm>
      </p:grpSpPr>
      <p:sp>
        <p:nvSpPr>
          <p:cNvPr id="669" name="Google Shape;669;p10"/>
          <p:cNvSpPr/>
          <p:nvPr/>
        </p:nvSpPr>
        <p:spPr>
          <a:xfrm>
            <a:off x="148209" y="4191"/>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670" name="Google Shape;670;p10"/>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71" name="Google Shape;671;p10"/>
          <p:cNvGrpSpPr/>
          <p:nvPr/>
        </p:nvGrpSpPr>
        <p:grpSpPr>
          <a:xfrm>
            <a:off x="891540" y="576072"/>
            <a:ext cx="14127480" cy="658368"/>
            <a:chOff x="0" y="0"/>
            <a:chExt cx="18836640" cy="877824"/>
          </a:xfrm>
        </p:grpSpPr>
        <p:sp>
          <p:nvSpPr>
            <p:cNvPr id="672" name="Google Shape;672;p10"/>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673" name="Google Shape;673;p10"/>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8. Ethical, Legal and Security Considerations</a:t>
              </a:r>
              <a:endParaRPr/>
            </a:p>
          </p:txBody>
        </p:sp>
      </p:grpSp>
      <p:sp>
        <p:nvSpPr>
          <p:cNvPr id="674" name="Google Shape;674;p10"/>
          <p:cNvSpPr/>
          <p:nvPr/>
        </p:nvSpPr>
        <p:spPr>
          <a:xfrm>
            <a:off x="1293495" y="1746123"/>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675" name="Google Shape;675;p10"/>
          <p:cNvGrpSpPr/>
          <p:nvPr/>
        </p:nvGrpSpPr>
        <p:grpSpPr>
          <a:xfrm>
            <a:off x="2331720" y="1810512"/>
            <a:ext cx="3154680" cy="301752"/>
            <a:chOff x="0" y="0"/>
            <a:chExt cx="4206240" cy="402336"/>
          </a:xfrm>
        </p:grpSpPr>
        <p:sp>
          <p:nvSpPr>
            <p:cNvPr id="676" name="Google Shape;676;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77" name="Google Shape;677;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Data privacy</a:t>
              </a:r>
              <a:endParaRPr/>
            </a:p>
          </p:txBody>
        </p:sp>
      </p:grpSp>
      <p:grpSp>
        <p:nvGrpSpPr>
          <p:cNvPr id="678" name="Google Shape;678;p10"/>
          <p:cNvGrpSpPr/>
          <p:nvPr/>
        </p:nvGrpSpPr>
        <p:grpSpPr>
          <a:xfrm>
            <a:off x="5504554" y="1776895"/>
            <a:ext cx="10474586" cy="790148"/>
            <a:chOff x="-67235" y="-44823"/>
            <a:chExt cx="13966115" cy="1053531"/>
          </a:xfrm>
        </p:grpSpPr>
        <p:sp>
          <p:nvSpPr>
            <p:cNvPr id="679" name="Google Shape;679;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80" name="Google Shape;680;p10"/>
            <p:cNvSpPr txBox="1"/>
            <p:nvPr/>
          </p:nvSpPr>
          <p:spPr>
            <a:xfrm>
              <a:off x="-67235" y="-44823"/>
              <a:ext cx="13966115" cy="1053531"/>
            </a:xfrm>
            <a:prstGeom prst="rect">
              <a:avLst/>
            </a:prstGeom>
            <a:noFill/>
            <a:ln>
              <a:noFill/>
            </a:ln>
          </p:spPr>
          <p:txBody>
            <a:bodyPr spcFirstLastPara="1" wrap="square" lIns="0" tIns="0" rIns="0" bIns="0" anchor="ctr" anchorCtr="0">
              <a:noAutofit/>
            </a:bodyPr>
            <a:lstStyle/>
            <a:p>
              <a:pPr>
                <a:lnSpc>
                  <a:spcPct val="120000"/>
                </a:lnSpc>
              </a:pPr>
              <a:r>
                <a:rPr lang="en-US" sz="2400" b="0" i="0" u="none" strike="noStrike" cap="none" dirty="0">
                  <a:solidFill>
                    <a:srgbClr val="1F2937"/>
                  </a:solidFill>
                  <a:latin typeface="+mj-lt"/>
                  <a:sym typeface="Arial"/>
                </a:rPr>
                <a:t>Collect only necessary data. Set a lawful basis, clear privacy notices and retention limits.</a:t>
              </a:r>
              <a:endParaRPr lang="ro-RO" sz="2400" dirty="0">
                <a:latin typeface="+mj-lt"/>
              </a:endParaRPr>
            </a:p>
          </p:txBody>
        </p:sp>
      </p:grpSp>
      <p:sp>
        <p:nvSpPr>
          <p:cNvPr id="681" name="Google Shape;681;p10"/>
          <p:cNvSpPr/>
          <p:nvPr/>
        </p:nvSpPr>
        <p:spPr>
          <a:xfrm>
            <a:off x="1293495" y="3419475"/>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7C3AED"/>
          </a:solidFill>
          <a:ln w="19050" cap="sq" cmpd="sng">
            <a:solidFill>
              <a:srgbClr val="7C3AED"/>
            </a:solidFill>
            <a:prstDash val="solid"/>
            <a:miter lim="8000"/>
            <a:headEnd type="none" w="sm" len="sm"/>
            <a:tailEnd type="none" w="sm" len="sm"/>
          </a:ln>
        </p:spPr>
        <p:txBody>
          <a:bodyPr/>
          <a:lstStyle/>
          <a:p>
            <a:endParaRPr lang="en-GB"/>
          </a:p>
        </p:txBody>
      </p:sp>
      <p:grpSp>
        <p:nvGrpSpPr>
          <p:cNvPr id="682" name="Google Shape;682;p10"/>
          <p:cNvGrpSpPr/>
          <p:nvPr/>
        </p:nvGrpSpPr>
        <p:grpSpPr>
          <a:xfrm>
            <a:off x="2331720" y="3483864"/>
            <a:ext cx="3154680" cy="301752"/>
            <a:chOff x="0" y="0"/>
            <a:chExt cx="4206240" cy="402336"/>
          </a:xfrm>
        </p:grpSpPr>
        <p:sp>
          <p:nvSpPr>
            <p:cNvPr id="683" name="Google Shape;683;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84" name="Google Shape;684;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Cybersecurity</a:t>
              </a:r>
              <a:endParaRPr/>
            </a:p>
          </p:txBody>
        </p:sp>
      </p:grpSp>
      <p:grpSp>
        <p:nvGrpSpPr>
          <p:cNvPr id="685" name="Google Shape;685;p10"/>
          <p:cNvGrpSpPr/>
          <p:nvPr/>
        </p:nvGrpSpPr>
        <p:grpSpPr>
          <a:xfrm>
            <a:off x="5470936" y="3332585"/>
            <a:ext cx="10424160" cy="521208"/>
            <a:chOff x="0" y="0"/>
            <a:chExt cx="13898880" cy="694944"/>
          </a:xfrm>
        </p:grpSpPr>
        <p:sp>
          <p:nvSpPr>
            <p:cNvPr id="686" name="Google Shape;686;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87" name="Google Shape;687;p10"/>
            <p:cNvSpPr txBox="1"/>
            <p:nvPr/>
          </p:nvSpPr>
          <p:spPr>
            <a:xfrm>
              <a:off x="0" y="0"/>
              <a:ext cx="13898880" cy="694944"/>
            </a:xfrm>
            <a:prstGeom prst="rect">
              <a:avLst/>
            </a:prstGeom>
            <a:noFill/>
            <a:ln>
              <a:noFill/>
            </a:ln>
          </p:spPr>
          <p:txBody>
            <a:bodyPr spcFirstLastPara="1" wrap="square" lIns="0" tIns="0" rIns="0" bIns="0" anchor="ctr" anchorCtr="0">
              <a:noAutofit/>
            </a:bodyPr>
            <a:lstStyle/>
            <a:p>
              <a:pPr>
                <a:lnSpc>
                  <a:spcPct val="120000"/>
                </a:lnSpc>
              </a:pPr>
              <a:r>
                <a:rPr lang="en-US" sz="2400" dirty="0">
                  <a:solidFill>
                    <a:srgbClr val="1F2937"/>
                  </a:solidFill>
                  <a:latin typeface="+mj-lt"/>
                </a:rPr>
                <a:t>Use access controls, MFA, encryption, tested backups and incident plans. Assess suppliers</a:t>
              </a:r>
              <a:r>
                <a:rPr lang="en-US" sz="2000" dirty="0">
                  <a:solidFill>
                    <a:srgbClr val="1F2937"/>
                  </a:solidFill>
                  <a:latin typeface="Geist"/>
                </a:rPr>
                <a:t>.</a:t>
              </a:r>
              <a:endParaRPr lang="ro-RO" sz="2000" dirty="0">
                <a:latin typeface="Geist"/>
              </a:endParaRPr>
            </a:p>
          </p:txBody>
        </p:sp>
      </p:grpSp>
      <p:sp>
        <p:nvSpPr>
          <p:cNvPr id="688" name="Google Shape;688;p10"/>
          <p:cNvSpPr/>
          <p:nvPr/>
        </p:nvSpPr>
        <p:spPr>
          <a:xfrm>
            <a:off x="1293495" y="5092827"/>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F59E0B"/>
          </a:solidFill>
          <a:ln w="19050" cap="sq" cmpd="sng">
            <a:solidFill>
              <a:srgbClr val="F59E0B"/>
            </a:solidFill>
            <a:prstDash val="solid"/>
            <a:miter lim="8000"/>
            <a:headEnd type="none" w="sm" len="sm"/>
            <a:tailEnd type="none" w="sm" len="sm"/>
          </a:ln>
        </p:spPr>
        <p:txBody>
          <a:bodyPr/>
          <a:lstStyle/>
          <a:p>
            <a:endParaRPr lang="en-GB"/>
          </a:p>
        </p:txBody>
      </p:sp>
      <p:grpSp>
        <p:nvGrpSpPr>
          <p:cNvPr id="689" name="Google Shape;689;p10"/>
          <p:cNvGrpSpPr/>
          <p:nvPr/>
        </p:nvGrpSpPr>
        <p:grpSpPr>
          <a:xfrm>
            <a:off x="2331720" y="5157216"/>
            <a:ext cx="3154680" cy="301752"/>
            <a:chOff x="0" y="0"/>
            <a:chExt cx="4206240" cy="402336"/>
          </a:xfrm>
        </p:grpSpPr>
        <p:sp>
          <p:nvSpPr>
            <p:cNvPr id="690" name="Google Shape;690;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91" name="Google Shape;691;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AI bias</a:t>
              </a:r>
              <a:endParaRPr/>
            </a:p>
          </p:txBody>
        </p:sp>
      </p:grpSp>
      <p:grpSp>
        <p:nvGrpSpPr>
          <p:cNvPr id="692" name="Google Shape;692;p10"/>
          <p:cNvGrpSpPr/>
          <p:nvPr/>
        </p:nvGrpSpPr>
        <p:grpSpPr>
          <a:xfrm>
            <a:off x="5554980" y="5157216"/>
            <a:ext cx="10424160" cy="521208"/>
            <a:chOff x="0" y="0"/>
            <a:chExt cx="13898880" cy="694944"/>
          </a:xfrm>
        </p:grpSpPr>
        <p:sp>
          <p:nvSpPr>
            <p:cNvPr id="693" name="Google Shape;693;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694" name="Google Shape;694;p10"/>
            <p:cNvSpPr txBox="1"/>
            <p:nvPr/>
          </p:nvSpPr>
          <p:spPr>
            <a:xfrm>
              <a:off x="0" y="0"/>
              <a:ext cx="13898880" cy="694944"/>
            </a:xfrm>
            <a:prstGeom prst="rect">
              <a:avLst/>
            </a:prstGeom>
            <a:noFill/>
            <a:ln>
              <a:noFill/>
            </a:ln>
          </p:spPr>
          <p:txBody>
            <a:bodyPr spcFirstLastPara="1" wrap="square" lIns="0" tIns="0" rIns="0" bIns="0" anchor="ctr" anchorCtr="0">
              <a:noAutofit/>
            </a:bodyPr>
            <a:lstStyle/>
            <a:p>
              <a:pPr>
                <a:lnSpc>
                  <a:spcPct val="119967"/>
                </a:lnSpc>
              </a:pPr>
              <a:r>
                <a:rPr lang="en-US" sz="2400" b="0" i="0" u="none" strike="noStrike" cap="none" dirty="0">
                  <a:solidFill>
                    <a:srgbClr val="1F2937"/>
                  </a:solidFill>
                  <a:latin typeface="+mj-lt"/>
                  <a:sym typeface="Arial"/>
                </a:rPr>
                <a:t>Test for unfair outcomes. Explain significant decisions and provide meaningful human review</a:t>
              </a:r>
              <a:r>
                <a:rPr lang="en-US" sz="2000" b="0" i="0" u="none" strike="noStrike" cap="none" dirty="0">
                  <a:solidFill>
                    <a:srgbClr val="1F2937"/>
                  </a:solidFill>
                  <a:latin typeface="Geist"/>
                  <a:sym typeface="Arial"/>
                </a:rPr>
                <a:t>.</a:t>
              </a:r>
              <a:endParaRPr lang="ro-RO" sz="2000" dirty="0"/>
            </a:p>
          </p:txBody>
        </p:sp>
      </p:grpSp>
      <p:sp>
        <p:nvSpPr>
          <p:cNvPr id="695" name="Google Shape;695;p10"/>
          <p:cNvSpPr/>
          <p:nvPr/>
        </p:nvSpPr>
        <p:spPr>
          <a:xfrm>
            <a:off x="1293495" y="6766179"/>
            <a:ext cx="773430" cy="869442"/>
          </a:xfrm>
          <a:custGeom>
            <a:avLst/>
            <a:gdLst/>
            <a:ahLst/>
            <a:cxnLst/>
            <a:rect l="l" t="t" r="r" b="b"/>
            <a:pathLst>
              <a:path w="1031240" h="1159256" extrusionOk="0">
                <a:moveTo>
                  <a:pt x="0" y="442849"/>
                </a:moveTo>
                <a:lnTo>
                  <a:pt x="515620" y="0"/>
                </a:lnTo>
                <a:lnTo>
                  <a:pt x="1031240" y="442849"/>
                </a:lnTo>
                <a:lnTo>
                  <a:pt x="834263" y="1159256"/>
                </a:lnTo>
                <a:lnTo>
                  <a:pt x="196977" y="1159256"/>
                </a:lnTo>
                <a:close/>
              </a:path>
            </a:pathLst>
          </a:custGeom>
          <a:solidFill>
            <a:srgbClr val="E84A5F"/>
          </a:solidFill>
          <a:ln w="19050" cap="sq" cmpd="sng">
            <a:solidFill>
              <a:srgbClr val="E84A5F"/>
            </a:solidFill>
            <a:prstDash val="solid"/>
            <a:miter lim="8000"/>
            <a:headEnd type="none" w="sm" len="sm"/>
            <a:tailEnd type="none" w="sm" len="sm"/>
          </a:ln>
        </p:spPr>
        <p:txBody>
          <a:bodyPr/>
          <a:lstStyle/>
          <a:p>
            <a:endParaRPr lang="en-GB"/>
          </a:p>
        </p:txBody>
      </p:sp>
      <p:grpSp>
        <p:nvGrpSpPr>
          <p:cNvPr id="696" name="Google Shape;696;p10"/>
          <p:cNvGrpSpPr/>
          <p:nvPr/>
        </p:nvGrpSpPr>
        <p:grpSpPr>
          <a:xfrm>
            <a:off x="2331720" y="6830568"/>
            <a:ext cx="3154680" cy="301752"/>
            <a:chOff x="0" y="0"/>
            <a:chExt cx="4206240" cy="402336"/>
          </a:xfrm>
        </p:grpSpPr>
        <p:sp>
          <p:nvSpPr>
            <p:cNvPr id="697" name="Google Shape;697;p10"/>
            <p:cNvSpPr/>
            <p:nvPr/>
          </p:nvSpPr>
          <p:spPr>
            <a:xfrm>
              <a:off x="0" y="0"/>
              <a:ext cx="4206240" cy="402336"/>
            </a:xfrm>
            <a:custGeom>
              <a:avLst/>
              <a:gdLst/>
              <a:ahLst/>
              <a:cxnLst/>
              <a:rect l="l" t="t" r="r" b="b"/>
              <a:pathLst>
                <a:path w="4206240" h="402336" extrusionOk="0">
                  <a:moveTo>
                    <a:pt x="0" y="0"/>
                  </a:moveTo>
                  <a:lnTo>
                    <a:pt x="4206240" y="0"/>
                  </a:lnTo>
                  <a:lnTo>
                    <a:pt x="4206240" y="402336"/>
                  </a:lnTo>
                  <a:lnTo>
                    <a:pt x="0" y="402336"/>
                  </a:lnTo>
                  <a:close/>
                </a:path>
              </a:pathLst>
            </a:custGeom>
            <a:blipFill rotWithShape="1">
              <a:blip r:embed="rId3">
                <a:alphaModFix amt="0"/>
              </a:blip>
              <a:stretch>
                <a:fillRect t="-153699" b="-153699"/>
              </a:stretch>
            </a:blipFill>
            <a:ln>
              <a:noFill/>
            </a:ln>
          </p:spPr>
          <p:txBody>
            <a:bodyPr/>
            <a:lstStyle/>
            <a:p>
              <a:endParaRPr lang="en-GB"/>
            </a:p>
          </p:txBody>
        </p:sp>
        <p:sp>
          <p:nvSpPr>
            <p:cNvPr id="698" name="Google Shape;698;p10"/>
            <p:cNvSpPr txBox="1"/>
            <p:nvPr/>
          </p:nvSpPr>
          <p:spPr>
            <a:xfrm>
              <a:off x="0" y="0"/>
              <a:ext cx="4206240" cy="402336"/>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2295" b="1" i="0" u="none" strike="noStrike" cap="none">
                  <a:solidFill>
                    <a:srgbClr val="172B4D"/>
                  </a:solidFill>
                  <a:latin typeface="Arial"/>
                  <a:ea typeface="Arial"/>
                  <a:cs typeface="Arial"/>
                  <a:sym typeface="Arial"/>
                </a:rPr>
                <a:t>Employee monitoring</a:t>
              </a:r>
              <a:endParaRPr/>
            </a:p>
          </p:txBody>
        </p:sp>
      </p:grpSp>
      <p:grpSp>
        <p:nvGrpSpPr>
          <p:cNvPr id="699" name="Google Shape;699;p10"/>
          <p:cNvGrpSpPr/>
          <p:nvPr/>
        </p:nvGrpSpPr>
        <p:grpSpPr>
          <a:xfrm>
            <a:off x="5554980" y="6830568"/>
            <a:ext cx="10424160" cy="662432"/>
            <a:chOff x="0" y="0"/>
            <a:chExt cx="13898880" cy="883243"/>
          </a:xfrm>
        </p:grpSpPr>
        <p:sp>
          <p:nvSpPr>
            <p:cNvPr id="700" name="Google Shape;700;p10"/>
            <p:cNvSpPr/>
            <p:nvPr/>
          </p:nvSpPr>
          <p:spPr>
            <a:xfrm>
              <a:off x="0" y="0"/>
              <a:ext cx="13898880" cy="694944"/>
            </a:xfrm>
            <a:custGeom>
              <a:avLst/>
              <a:gdLst/>
              <a:ahLst/>
              <a:cxnLst/>
              <a:rect l="l" t="t" r="r" b="b"/>
              <a:pathLst>
                <a:path w="13898880" h="694944" extrusionOk="0">
                  <a:moveTo>
                    <a:pt x="0" y="0"/>
                  </a:moveTo>
                  <a:lnTo>
                    <a:pt x="13898880" y="0"/>
                  </a:lnTo>
                  <a:lnTo>
                    <a:pt x="13898880" y="694944"/>
                  </a:lnTo>
                  <a:lnTo>
                    <a:pt x="0" y="694944"/>
                  </a:lnTo>
                  <a:close/>
                </a:path>
              </a:pathLst>
            </a:custGeom>
            <a:blipFill rotWithShape="1">
              <a:blip r:embed="rId3">
                <a:alphaModFix amt="0"/>
              </a:blip>
              <a:stretch>
                <a:fillRect t="-339712" b="-339712"/>
              </a:stretch>
            </a:blipFill>
            <a:ln>
              <a:noFill/>
            </a:ln>
          </p:spPr>
          <p:txBody>
            <a:bodyPr/>
            <a:lstStyle/>
            <a:p>
              <a:endParaRPr lang="en-GB"/>
            </a:p>
          </p:txBody>
        </p:sp>
        <p:sp>
          <p:nvSpPr>
            <p:cNvPr id="701" name="Google Shape;701;p10"/>
            <p:cNvSpPr txBox="1"/>
            <p:nvPr/>
          </p:nvSpPr>
          <p:spPr>
            <a:xfrm>
              <a:off x="0" y="0"/>
              <a:ext cx="13898880" cy="883243"/>
            </a:xfrm>
            <a:prstGeom prst="rect">
              <a:avLst/>
            </a:prstGeom>
            <a:noFill/>
            <a:ln>
              <a:noFill/>
            </a:ln>
          </p:spPr>
          <p:txBody>
            <a:bodyPr spcFirstLastPara="1" wrap="square" lIns="0" tIns="0" rIns="0" bIns="0" anchor="ctr" anchorCtr="0">
              <a:noAutofit/>
            </a:bodyPr>
            <a:lstStyle/>
            <a:p>
              <a:pPr>
                <a:lnSpc>
                  <a:spcPct val="119967"/>
                </a:lnSpc>
              </a:pPr>
              <a:br>
                <a:rPr lang="en-US" dirty="0"/>
              </a:br>
              <a:r>
                <a:rPr lang="en-US" sz="2400" b="0" i="0" u="none" strike="noStrike" cap="none" dirty="0">
                  <a:solidFill>
                    <a:srgbClr val="1F2937"/>
                  </a:solidFill>
                  <a:sym typeface="Arial"/>
                </a:rPr>
                <a:t>Use proportionate monitoring, inform workers and assess privacy risks with a DPIA where required.</a:t>
              </a:r>
              <a:endParaRPr lang="ro-RO" sz="2400" dirty="0"/>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09"/>
        <p:cNvGrpSpPr/>
        <p:nvPr/>
      </p:nvGrpSpPr>
      <p:grpSpPr>
        <a:xfrm>
          <a:off x="0" y="0"/>
          <a:ext cx="0" cy="0"/>
          <a:chOff x="0" y="0"/>
          <a:chExt cx="0" cy="0"/>
        </a:xfrm>
      </p:grpSpPr>
      <p:sp>
        <p:nvSpPr>
          <p:cNvPr id="710" name="Google Shape;710;p11"/>
          <p:cNvSpPr/>
          <p:nvPr/>
        </p:nvSpPr>
        <p:spPr>
          <a:xfrm>
            <a:off x="-493700" y="-9525"/>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711" name="Google Shape;711;p11"/>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712" name="Google Shape;712;p11"/>
          <p:cNvGrpSpPr/>
          <p:nvPr/>
        </p:nvGrpSpPr>
        <p:grpSpPr>
          <a:xfrm>
            <a:off x="891540" y="576072"/>
            <a:ext cx="14127480" cy="658368"/>
            <a:chOff x="0" y="0"/>
            <a:chExt cx="18836640" cy="877824"/>
          </a:xfrm>
        </p:grpSpPr>
        <p:sp>
          <p:nvSpPr>
            <p:cNvPr id="713" name="Google Shape;713;p11"/>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714" name="Google Shape;714;p11"/>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9. Recommendation for the Growing Business</a:t>
              </a:r>
              <a:endParaRPr/>
            </a:p>
          </p:txBody>
        </p:sp>
      </p:grpSp>
      <p:sp>
        <p:nvSpPr>
          <p:cNvPr id="715" name="Google Shape;715;p11"/>
          <p:cNvSpPr/>
          <p:nvPr/>
        </p:nvSpPr>
        <p:spPr>
          <a:xfrm>
            <a:off x="1197483"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11"/>
          <p:cNvSpPr/>
          <p:nvPr/>
        </p:nvSpPr>
        <p:spPr>
          <a:xfrm>
            <a:off x="2815971"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2F6FED"/>
          </a:solidFill>
          <a:ln w="19050" cap="sq" cmpd="sng">
            <a:solidFill>
              <a:srgbClr val="2F6F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7" name="Google Shape;717;p11"/>
          <p:cNvGrpSpPr/>
          <p:nvPr/>
        </p:nvGrpSpPr>
        <p:grpSpPr>
          <a:xfrm>
            <a:off x="2990088" y="2921508"/>
            <a:ext cx="1124712" cy="164592"/>
            <a:chOff x="0" y="0"/>
            <a:chExt cx="1499616" cy="219456"/>
          </a:xfrm>
        </p:grpSpPr>
        <p:sp>
          <p:nvSpPr>
            <p:cNvPr id="718" name="Google Shape;718;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19" name="Google Shape;719;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1</a:t>
              </a:r>
              <a:endParaRPr/>
            </a:p>
          </p:txBody>
        </p:sp>
      </p:grpSp>
      <p:grpSp>
        <p:nvGrpSpPr>
          <p:cNvPr id="720" name="Google Shape;720;p11"/>
          <p:cNvGrpSpPr/>
          <p:nvPr/>
        </p:nvGrpSpPr>
        <p:grpSpPr>
          <a:xfrm>
            <a:off x="1687068" y="4183380"/>
            <a:ext cx="3703320" cy="342900"/>
            <a:chOff x="0" y="0"/>
            <a:chExt cx="4937760" cy="457200"/>
          </a:xfrm>
        </p:grpSpPr>
        <p:sp>
          <p:nvSpPr>
            <p:cNvPr id="721" name="Google Shape;721;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22" name="Google Shape;722;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Foundation</a:t>
              </a:r>
              <a:endParaRPr/>
            </a:p>
          </p:txBody>
        </p:sp>
      </p:grpSp>
      <p:grpSp>
        <p:nvGrpSpPr>
          <p:cNvPr id="723" name="Google Shape;723;p11"/>
          <p:cNvGrpSpPr/>
          <p:nvPr/>
        </p:nvGrpSpPr>
        <p:grpSpPr>
          <a:xfrm>
            <a:off x="1619833" y="5157620"/>
            <a:ext cx="3771900" cy="754380"/>
            <a:chOff x="0" y="0"/>
            <a:chExt cx="5029200" cy="1005840"/>
          </a:xfrm>
        </p:grpSpPr>
        <p:sp>
          <p:nvSpPr>
            <p:cNvPr id="724" name="Google Shape;724;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25" name="Google Shape;725;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b="0" i="0" u="none" strike="noStrike" cap="none" dirty="0">
                  <a:solidFill>
                    <a:srgbClr val="1F2937"/>
                  </a:solidFill>
                  <a:latin typeface="+mj-lt"/>
                  <a:sym typeface="Arial"/>
                </a:rPr>
                <a:t>Map processes and clean data. Pilot cloud CRM and basic BI against agreed needs and costs.</a:t>
              </a:r>
              <a:endParaRPr lang="ro-RO" sz="2000" dirty="0">
                <a:latin typeface="+mj-lt"/>
              </a:endParaRPr>
            </a:p>
          </p:txBody>
        </p:sp>
      </p:grpSp>
      <p:cxnSp>
        <p:nvCxnSpPr>
          <p:cNvPr id="726" name="Google Shape;726;p11"/>
          <p:cNvCxnSpPr/>
          <p:nvPr/>
        </p:nvCxnSpPr>
        <p:spPr>
          <a:xfrm rot="152040">
            <a:off x="5919559" y="4311015"/>
            <a:ext cx="861898" cy="0"/>
          </a:xfrm>
          <a:prstGeom prst="straightConnector1">
            <a:avLst/>
          </a:prstGeom>
          <a:noFill/>
          <a:ln w="19050" cap="rnd" cmpd="sng">
            <a:solidFill>
              <a:srgbClr val="D7DEE9"/>
            </a:solidFill>
            <a:prstDash val="solid"/>
            <a:round/>
            <a:headEnd type="none" w="sm" len="sm"/>
            <a:tailEnd type="triangle" w="med" len="med"/>
          </a:ln>
        </p:spPr>
      </p:cxnSp>
      <p:sp>
        <p:nvSpPr>
          <p:cNvPr id="727" name="Google Shape;727;p11"/>
          <p:cNvSpPr/>
          <p:nvPr/>
        </p:nvSpPr>
        <p:spPr>
          <a:xfrm>
            <a:off x="6848475"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11"/>
          <p:cNvSpPr/>
          <p:nvPr/>
        </p:nvSpPr>
        <p:spPr>
          <a:xfrm>
            <a:off x="8466963"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26A269"/>
          </a:solidFill>
          <a:ln w="19050" cap="sq" cmpd="sng">
            <a:solidFill>
              <a:srgbClr val="26A269"/>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9" name="Google Shape;729;p11"/>
          <p:cNvGrpSpPr/>
          <p:nvPr/>
        </p:nvGrpSpPr>
        <p:grpSpPr>
          <a:xfrm>
            <a:off x="8641080" y="2921508"/>
            <a:ext cx="1124712" cy="164592"/>
            <a:chOff x="0" y="0"/>
            <a:chExt cx="1499616" cy="219456"/>
          </a:xfrm>
        </p:grpSpPr>
        <p:sp>
          <p:nvSpPr>
            <p:cNvPr id="730" name="Google Shape;730;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31" name="Google Shape;731;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2</a:t>
              </a:r>
              <a:endParaRPr/>
            </a:p>
          </p:txBody>
        </p:sp>
      </p:grpSp>
      <p:grpSp>
        <p:nvGrpSpPr>
          <p:cNvPr id="732" name="Google Shape;732;p11"/>
          <p:cNvGrpSpPr/>
          <p:nvPr/>
        </p:nvGrpSpPr>
        <p:grpSpPr>
          <a:xfrm>
            <a:off x="7338060" y="4183380"/>
            <a:ext cx="3703320" cy="342900"/>
            <a:chOff x="0" y="0"/>
            <a:chExt cx="4937760" cy="457200"/>
          </a:xfrm>
        </p:grpSpPr>
        <p:sp>
          <p:nvSpPr>
            <p:cNvPr id="733" name="Google Shape;733;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34" name="Google Shape;734;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Integration</a:t>
              </a:r>
              <a:endParaRPr/>
            </a:p>
          </p:txBody>
        </p:sp>
      </p:grpSp>
      <p:grpSp>
        <p:nvGrpSpPr>
          <p:cNvPr id="735" name="Google Shape;735;p11"/>
          <p:cNvGrpSpPr/>
          <p:nvPr/>
        </p:nvGrpSpPr>
        <p:grpSpPr>
          <a:xfrm>
            <a:off x="7338060" y="5006340"/>
            <a:ext cx="3771900" cy="754380"/>
            <a:chOff x="0" y="0"/>
            <a:chExt cx="5029200" cy="1005840"/>
          </a:xfrm>
        </p:grpSpPr>
        <p:sp>
          <p:nvSpPr>
            <p:cNvPr id="736" name="Google Shape;736;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37" name="Google Shape;737;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dirty="0">
                  <a:solidFill>
                    <a:srgbClr val="1F2937"/>
                  </a:solidFill>
                  <a:latin typeface="+mj-lt"/>
                </a:rPr>
                <a:t>Add ERP modules as needed. Link finance, stock and sales, and train staff before rollout</a:t>
              </a:r>
              <a:r>
                <a:rPr lang="en-US" sz="1600" dirty="0">
                  <a:solidFill>
                    <a:srgbClr val="1F2937"/>
                  </a:solidFill>
                  <a:latin typeface="Geist"/>
                </a:rPr>
                <a:t>.</a:t>
              </a:r>
              <a:endParaRPr lang="ro-RO" sz="1600" dirty="0"/>
            </a:p>
          </p:txBody>
        </p:sp>
      </p:grpSp>
      <p:cxnSp>
        <p:nvCxnSpPr>
          <p:cNvPr id="738" name="Google Shape;738;p11"/>
          <p:cNvCxnSpPr/>
          <p:nvPr/>
        </p:nvCxnSpPr>
        <p:spPr>
          <a:xfrm rot="152040">
            <a:off x="11570551" y="4311015"/>
            <a:ext cx="861898" cy="0"/>
          </a:xfrm>
          <a:prstGeom prst="straightConnector1">
            <a:avLst/>
          </a:prstGeom>
          <a:noFill/>
          <a:ln w="19050" cap="rnd" cmpd="sng">
            <a:solidFill>
              <a:srgbClr val="D7DEE9"/>
            </a:solidFill>
            <a:prstDash val="solid"/>
            <a:round/>
            <a:headEnd type="none" w="sm" len="sm"/>
            <a:tailEnd type="triangle" w="med" len="med"/>
          </a:ln>
        </p:spPr>
      </p:cxnSp>
      <p:sp>
        <p:nvSpPr>
          <p:cNvPr id="739" name="Google Shape;739;p11"/>
          <p:cNvSpPr/>
          <p:nvPr/>
        </p:nvSpPr>
        <p:spPr>
          <a:xfrm>
            <a:off x="12499467" y="1979295"/>
            <a:ext cx="4751070" cy="4751070"/>
          </a:xfrm>
          <a:custGeom>
            <a:avLst/>
            <a:gdLst/>
            <a:ahLst/>
            <a:cxnLst/>
            <a:rect l="l" t="t" r="r" b="b"/>
            <a:pathLst>
              <a:path w="6334760" h="6334760" extrusionOk="0">
                <a:moveTo>
                  <a:pt x="0" y="220345"/>
                </a:moveTo>
                <a:cubicBezTo>
                  <a:pt x="0" y="98679"/>
                  <a:pt x="98679" y="0"/>
                  <a:pt x="220345" y="0"/>
                </a:cubicBezTo>
                <a:lnTo>
                  <a:pt x="6114415" y="0"/>
                </a:lnTo>
                <a:cubicBezTo>
                  <a:pt x="6236081" y="0"/>
                  <a:pt x="6334760" y="98679"/>
                  <a:pt x="6334760" y="220345"/>
                </a:cubicBezTo>
                <a:lnTo>
                  <a:pt x="6334760" y="6114415"/>
                </a:lnTo>
                <a:cubicBezTo>
                  <a:pt x="6334760" y="6236081"/>
                  <a:pt x="6236081" y="6334760"/>
                  <a:pt x="6114415" y="6334760"/>
                </a:cubicBezTo>
                <a:lnTo>
                  <a:pt x="220345" y="6334760"/>
                </a:lnTo>
                <a:cubicBezTo>
                  <a:pt x="98679" y="6334760"/>
                  <a:pt x="0" y="6236081"/>
                  <a:pt x="0" y="6114415"/>
                </a:cubicBezTo>
                <a:close/>
              </a:path>
            </a:pathLst>
          </a:custGeom>
          <a:solidFill>
            <a:srgbClr val="FFFFFF"/>
          </a:solidFill>
          <a:ln w="19050" cap="sq" cmpd="sng">
            <a:solidFill>
              <a:srgbClr val="CBD5E1"/>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1"/>
          <p:cNvSpPr/>
          <p:nvPr/>
        </p:nvSpPr>
        <p:spPr>
          <a:xfrm>
            <a:off x="14117955" y="2390775"/>
            <a:ext cx="1459230" cy="1459230"/>
          </a:xfrm>
          <a:custGeom>
            <a:avLst/>
            <a:gdLst/>
            <a:ahLst/>
            <a:cxnLst/>
            <a:rect l="l" t="t" r="r" b="b"/>
            <a:pathLst>
              <a:path w="1945640" h="1945640" extrusionOk="0">
                <a:moveTo>
                  <a:pt x="0" y="972820"/>
                </a:moveTo>
                <a:cubicBezTo>
                  <a:pt x="0" y="435483"/>
                  <a:pt x="435483" y="0"/>
                  <a:pt x="972820" y="0"/>
                </a:cubicBezTo>
                <a:cubicBezTo>
                  <a:pt x="1510157" y="0"/>
                  <a:pt x="1945640" y="435483"/>
                  <a:pt x="1945640" y="972820"/>
                </a:cubicBezTo>
                <a:cubicBezTo>
                  <a:pt x="1945640" y="1510157"/>
                  <a:pt x="1510157" y="1945640"/>
                  <a:pt x="972820" y="1945640"/>
                </a:cubicBezTo>
                <a:cubicBezTo>
                  <a:pt x="435483" y="1945640"/>
                  <a:pt x="0" y="1510157"/>
                  <a:pt x="0" y="972820"/>
                </a:cubicBezTo>
                <a:close/>
              </a:path>
            </a:pathLst>
          </a:custGeom>
          <a:solidFill>
            <a:srgbClr val="7C3AED"/>
          </a:solidFill>
          <a:ln w="19050" cap="sq" cmpd="sng">
            <a:solidFill>
              <a:srgbClr val="7C3AED"/>
            </a:solidFill>
            <a:prstDash val="solid"/>
            <a:miter lim="8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41" name="Google Shape;741;p11"/>
          <p:cNvGrpSpPr/>
          <p:nvPr/>
        </p:nvGrpSpPr>
        <p:grpSpPr>
          <a:xfrm>
            <a:off x="14292072" y="2921508"/>
            <a:ext cx="1124712" cy="164592"/>
            <a:chOff x="0" y="0"/>
            <a:chExt cx="1499616" cy="219456"/>
          </a:xfrm>
        </p:grpSpPr>
        <p:sp>
          <p:nvSpPr>
            <p:cNvPr id="742" name="Google Shape;742;p11"/>
            <p:cNvSpPr/>
            <p:nvPr/>
          </p:nvSpPr>
          <p:spPr>
            <a:xfrm>
              <a:off x="0" y="0"/>
              <a:ext cx="1499616" cy="219456"/>
            </a:xfrm>
            <a:custGeom>
              <a:avLst/>
              <a:gdLst/>
              <a:ahLst/>
              <a:cxnLst/>
              <a:rect l="l" t="t" r="r" b="b"/>
              <a:pathLst>
                <a:path w="1499616" h="219456" extrusionOk="0">
                  <a:moveTo>
                    <a:pt x="0" y="0"/>
                  </a:moveTo>
                  <a:lnTo>
                    <a:pt x="1499616" y="0"/>
                  </a:lnTo>
                  <a:lnTo>
                    <a:pt x="1499616" y="219456"/>
                  </a:lnTo>
                  <a:lnTo>
                    <a:pt x="0" y="219456"/>
                  </a:lnTo>
                  <a:close/>
                </a:path>
              </a:pathLst>
            </a:custGeom>
            <a:blipFill rotWithShape="1">
              <a:blip r:embed="rId3">
                <a:alphaModFix amt="0"/>
              </a:blip>
              <a:stretch>
                <a:fillRect t="-83149" b="-83149"/>
              </a:stretch>
            </a:blipFill>
            <a:ln>
              <a:noFill/>
            </a:ln>
          </p:spPr>
          <p:txBody>
            <a:bodyPr/>
            <a:lstStyle/>
            <a:p>
              <a:endParaRPr lang="en-GB"/>
            </a:p>
          </p:txBody>
        </p:sp>
        <p:sp>
          <p:nvSpPr>
            <p:cNvPr id="743" name="Google Shape;743;p11"/>
            <p:cNvSpPr txBox="1"/>
            <p:nvPr/>
          </p:nvSpPr>
          <p:spPr>
            <a:xfrm>
              <a:off x="0" y="0"/>
              <a:ext cx="1499616" cy="219456"/>
            </a:xfrm>
            <a:prstGeom prst="rect">
              <a:avLst/>
            </a:prstGeom>
            <a:noFill/>
            <a:ln>
              <a:noFill/>
            </a:ln>
          </p:spPr>
          <p:txBody>
            <a:bodyPr spcFirstLastPara="1" wrap="square" lIns="0" tIns="0" rIns="0" bIns="0" anchor="ctr" anchorCtr="0">
              <a:noAutofit/>
            </a:bodyPr>
            <a:lstStyle/>
            <a:p>
              <a:pPr marL="0" marR="0" lvl="0" indent="0" algn="ctr" rtl="0">
                <a:lnSpc>
                  <a:spcPct val="120051"/>
                </a:lnSpc>
                <a:spcBef>
                  <a:spcPts val="0"/>
                </a:spcBef>
                <a:spcAft>
                  <a:spcPts val="0"/>
                </a:spcAft>
                <a:buNone/>
              </a:pPr>
              <a:r>
                <a:rPr lang="en-US" sz="1162" b="1" i="0" u="none" strike="noStrike" cap="none">
                  <a:solidFill>
                    <a:srgbClr val="FFFFFF"/>
                  </a:solidFill>
                  <a:latin typeface="Arial"/>
                  <a:ea typeface="Arial"/>
                  <a:cs typeface="Arial"/>
                  <a:sym typeface="Arial"/>
                </a:rPr>
                <a:t>Phase 3</a:t>
              </a:r>
              <a:endParaRPr/>
            </a:p>
          </p:txBody>
        </p:sp>
      </p:grpSp>
      <p:grpSp>
        <p:nvGrpSpPr>
          <p:cNvPr id="744" name="Google Shape;744;p11"/>
          <p:cNvGrpSpPr/>
          <p:nvPr/>
        </p:nvGrpSpPr>
        <p:grpSpPr>
          <a:xfrm>
            <a:off x="12989052" y="4183380"/>
            <a:ext cx="3703320" cy="342900"/>
            <a:chOff x="0" y="0"/>
            <a:chExt cx="4937760" cy="457200"/>
          </a:xfrm>
        </p:grpSpPr>
        <p:sp>
          <p:nvSpPr>
            <p:cNvPr id="745" name="Google Shape;745;p11"/>
            <p:cNvSpPr/>
            <p:nvPr/>
          </p:nvSpPr>
          <p:spPr>
            <a:xfrm>
              <a:off x="0" y="0"/>
              <a:ext cx="4937760" cy="457200"/>
            </a:xfrm>
            <a:custGeom>
              <a:avLst/>
              <a:gdLst/>
              <a:ahLst/>
              <a:cxnLst/>
              <a:rect l="l" t="t" r="r" b="b"/>
              <a:pathLst>
                <a:path w="4937760" h="457200" extrusionOk="0">
                  <a:moveTo>
                    <a:pt x="0" y="0"/>
                  </a:moveTo>
                  <a:lnTo>
                    <a:pt x="4937760" y="0"/>
                  </a:lnTo>
                  <a:lnTo>
                    <a:pt x="4937760" y="457200"/>
                  </a:lnTo>
                  <a:lnTo>
                    <a:pt x="0" y="457200"/>
                  </a:lnTo>
                  <a:close/>
                </a:path>
              </a:pathLst>
            </a:custGeom>
            <a:blipFill rotWithShape="1">
              <a:blip r:embed="rId3">
                <a:alphaModFix amt="0"/>
              </a:blip>
              <a:stretch>
                <a:fillRect t="-160438" b="-160438"/>
              </a:stretch>
            </a:blipFill>
            <a:ln>
              <a:noFill/>
            </a:ln>
          </p:spPr>
          <p:txBody>
            <a:bodyPr/>
            <a:lstStyle/>
            <a:p>
              <a:endParaRPr lang="en-GB"/>
            </a:p>
          </p:txBody>
        </p:sp>
        <p:sp>
          <p:nvSpPr>
            <p:cNvPr id="746" name="Google Shape;746;p11"/>
            <p:cNvSpPr txBox="1"/>
            <p:nvPr/>
          </p:nvSpPr>
          <p:spPr>
            <a:xfrm>
              <a:off x="0" y="0"/>
              <a:ext cx="4937760" cy="457200"/>
            </a:xfrm>
            <a:prstGeom prst="rect">
              <a:avLst/>
            </a:prstGeom>
            <a:noFill/>
            <a:ln>
              <a:noFill/>
            </a:ln>
          </p:spPr>
          <p:txBody>
            <a:bodyPr spcFirstLastPara="1" wrap="square" lIns="0" tIns="0" rIns="0" bIns="0" anchor="ctr" anchorCtr="0">
              <a:noAutofit/>
            </a:bodyPr>
            <a:lstStyle/>
            <a:p>
              <a:pPr marL="0" marR="0" lvl="0" indent="0" algn="ctr" rtl="0">
                <a:lnSpc>
                  <a:spcPct val="120000"/>
                </a:lnSpc>
                <a:spcBef>
                  <a:spcPts val="0"/>
                </a:spcBef>
                <a:spcAft>
                  <a:spcPts val="0"/>
                </a:spcAft>
                <a:buNone/>
              </a:pPr>
              <a:r>
                <a:rPr lang="en-US" sz="2550" b="1" i="0" u="none" strike="noStrike" cap="none">
                  <a:solidFill>
                    <a:srgbClr val="172B4D"/>
                  </a:solidFill>
                  <a:latin typeface="Arial"/>
                  <a:ea typeface="Arial"/>
                  <a:cs typeface="Arial"/>
                  <a:sym typeface="Arial"/>
                </a:rPr>
                <a:t>Optimisation</a:t>
              </a:r>
              <a:endParaRPr/>
            </a:p>
          </p:txBody>
        </p:sp>
      </p:grpSp>
      <p:grpSp>
        <p:nvGrpSpPr>
          <p:cNvPr id="747" name="Google Shape;747;p11"/>
          <p:cNvGrpSpPr/>
          <p:nvPr/>
        </p:nvGrpSpPr>
        <p:grpSpPr>
          <a:xfrm>
            <a:off x="12989052" y="5006340"/>
            <a:ext cx="3771900" cy="754380"/>
            <a:chOff x="0" y="0"/>
            <a:chExt cx="5029200" cy="1005840"/>
          </a:xfrm>
        </p:grpSpPr>
        <p:sp>
          <p:nvSpPr>
            <p:cNvPr id="748" name="Google Shape;748;p11"/>
            <p:cNvSpPr/>
            <p:nvPr/>
          </p:nvSpPr>
          <p:spPr>
            <a:xfrm>
              <a:off x="0" y="0"/>
              <a:ext cx="5029200" cy="1005840"/>
            </a:xfrm>
            <a:custGeom>
              <a:avLst/>
              <a:gdLst/>
              <a:ahLst/>
              <a:cxnLst/>
              <a:rect l="l" t="t" r="r" b="b"/>
              <a:pathLst>
                <a:path w="5029200" h="1005840" extrusionOk="0">
                  <a:moveTo>
                    <a:pt x="0" y="0"/>
                  </a:moveTo>
                  <a:lnTo>
                    <a:pt x="5029200" y="0"/>
                  </a:lnTo>
                  <a:lnTo>
                    <a:pt x="5029200" y="1005840"/>
                  </a:lnTo>
                  <a:lnTo>
                    <a:pt x="0" y="1005840"/>
                  </a:lnTo>
                  <a:close/>
                </a:path>
              </a:pathLst>
            </a:custGeom>
            <a:blipFill rotWithShape="1">
              <a:blip r:embed="rId3">
                <a:alphaModFix amt="0"/>
              </a:blip>
              <a:stretch>
                <a:fillRect t="-47424" b="-47424"/>
              </a:stretch>
            </a:blipFill>
            <a:ln>
              <a:noFill/>
            </a:ln>
          </p:spPr>
          <p:txBody>
            <a:bodyPr/>
            <a:lstStyle/>
            <a:p>
              <a:endParaRPr lang="en-GB"/>
            </a:p>
          </p:txBody>
        </p:sp>
        <p:sp>
          <p:nvSpPr>
            <p:cNvPr id="749" name="Google Shape;749;p11"/>
            <p:cNvSpPr txBox="1"/>
            <p:nvPr/>
          </p:nvSpPr>
          <p:spPr>
            <a:xfrm>
              <a:off x="0" y="0"/>
              <a:ext cx="5029200" cy="1005840"/>
            </a:xfrm>
            <a:prstGeom prst="rect">
              <a:avLst/>
            </a:prstGeom>
            <a:noFill/>
            <a:ln>
              <a:noFill/>
            </a:ln>
          </p:spPr>
          <p:txBody>
            <a:bodyPr spcFirstLastPara="1" wrap="square" lIns="0" tIns="0" rIns="0" bIns="0" anchor="ctr" anchorCtr="0">
              <a:noAutofit/>
            </a:bodyPr>
            <a:lstStyle/>
            <a:p>
              <a:pPr algn="ctr">
                <a:lnSpc>
                  <a:spcPct val="120011"/>
                </a:lnSpc>
              </a:pPr>
              <a:r>
                <a:rPr lang="en-US" sz="2000" dirty="0">
                  <a:solidFill>
                    <a:srgbClr val="1F2937"/>
                  </a:solidFill>
                  <a:latin typeface="+mj-lt"/>
                </a:rPr>
                <a:t>Improve forecasts and automation after data quality and governance </a:t>
              </a:r>
              <a:r>
                <a:rPr lang="en-US" sz="2000" dirty="0" err="1">
                  <a:solidFill>
                    <a:srgbClr val="1F2937"/>
                  </a:solidFill>
                  <a:latin typeface="+mj-lt"/>
                </a:rPr>
                <a:t>stabilise</a:t>
              </a:r>
              <a:r>
                <a:rPr lang="en-US" sz="2000" dirty="0">
                  <a:solidFill>
                    <a:srgbClr val="1F2937"/>
                  </a:solidFill>
                  <a:latin typeface="+mj-lt"/>
                </a:rPr>
                <a:t>. Track results.</a:t>
              </a:r>
              <a:endParaRPr lang="ro-RO" sz="2000" dirty="0">
                <a:latin typeface="+mj-lt"/>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57"/>
        <p:cNvGrpSpPr/>
        <p:nvPr/>
      </p:nvGrpSpPr>
      <p:grpSpPr>
        <a:xfrm>
          <a:off x="0" y="0"/>
          <a:ext cx="0" cy="0"/>
          <a:chOff x="0" y="0"/>
          <a:chExt cx="0" cy="0"/>
        </a:xfrm>
      </p:grpSpPr>
      <p:sp>
        <p:nvSpPr>
          <p:cNvPr id="758" name="Google Shape;758;p12"/>
          <p:cNvSpPr/>
          <p:nvPr/>
        </p:nvSpPr>
        <p:spPr>
          <a:xfrm>
            <a:off x="1391260" y="211826"/>
            <a:ext cx="18306573" cy="10306050"/>
          </a:xfrm>
          <a:custGeom>
            <a:avLst/>
            <a:gdLst/>
            <a:ahLst/>
            <a:cxnLst/>
            <a:rect l="l" t="t" r="r" b="b"/>
            <a:pathLst>
              <a:path w="24408764" h="13741400" extrusionOk="0">
                <a:moveTo>
                  <a:pt x="0" y="0"/>
                </a:moveTo>
                <a:lnTo>
                  <a:pt x="24408764" y="0"/>
                </a:lnTo>
                <a:lnTo>
                  <a:pt x="24408764" y="13741400"/>
                </a:lnTo>
                <a:lnTo>
                  <a:pt x="0" y="13741400"/>
                </a:lnTo>
                <a:close/>
              </a:path>
            </a:pathLst>
          </a:custGeom>
          <a:solidFill>
            <a:srgbClr val="FFFFFF"/>
          </a:solidFill>
          <a:ln>
            <a:noFill/>
          </a:ln>
        </p:spPr>
        <p:txBody>
          <a:bodyPr/>
          <a:lstStyle/>
          <a:p>
            <a:endParaRPr lang="en-GB"/>
          </a:p>
        </p:txBody>
      </p:sp>
      <p:sp>
        <p:nvSpPr>
          <p:cNvPr id="759" name="Google Shape;759;p12"/>
          <p:cNvSpPr/>
          <p:nvPr/>
        </p:nvSpPr>
        <p:spPr>
          <a:xfrm>
            <a:off x="-9525" y="-9525"/>
            <a:ext cx="334518" cy="10306050"/>
          </a:xfrm>
          <a:custGeom>
            <a:avLst/>
            <a:gdLst/>
            <a:ahLst/>
            <a:cxnLst/>
            <a:rect l="l" t="t" r="r" b="b"/>
            <a:pathLst>
              <a:path w="446024" h="13741400" extrusionOk="0">
                <a:moveTo>
                  <a:pt x="0" y="0"/>
                </a:moveTo>
                <a:lnTo>
                  <a:pt x="446024" y="0"/>
                </a:lnTo>
                <a:lnTo>
                  <a:pt x="446024" y="13741400"/>
                </a:lnTo>
                <a:lnTo>
                  <a:pt x="0" y="13741400"/>
                </a:lnTo>
                <a:close/>
              </a:path>
            </a:pathLst>
          </a:custGeom>
          <a:solidFill>
            <a:srgbClr val="2F6FED"/>
          </a:solidFill>
          <a:ln w="19050" cap="sq" cmpd="sng">
            <a:solidFill>
              <a:srgbClr val="2F6FED"/>
            </a:solidFill>
            <a:prstDash val="solid"/>
            <a:miter lim="8000"/>
            <a:headEnd type="none" w="sm" len="sm"/>
            <a:tailEnd type="none" w="sm" len="sm"/>
          </a:ln>
        </p:spPr>
        <p:txBody>
          <a:bodyPr/>
          <a:lstStyle/>
          <a:p>
            <a:endParaRPr lang="en-GB"/>
          </a:p>
        </p:txBody>
      </p:sp>
      <p:grpSp>
        <p:nvGrpSpPr>
          <p:cNvPr id="760" name="Google Shape;760;p12"/>
          <p:cNvGrpSpPr/>
          <p:nvPr/>
        </p:nvGrpSpPr>
        <p:grpSpPr>
          <a:xfrm>
            <a:off x="891540" y="576072"/>
            <a:ext cx="14127480" cy="658368"/>
            <a:chOff x="0" y="0"/>
            <a:chExt cx="18836640" cy="877824"/>
          </a:xfrm>
        </p:grpSpPr>
        <p:sp>
          <p:nvSpPr>
            <p:cNvPr id="761" name="Google Shape;761;p12"/>
            <p:cNvSpPr/>
            <p:nvPr/>
          </p:nvSpPr>
          <p:spPr>
            <a:xfrm>
              <a:off x="0" y="0"/>
              <a:ext cx="18836639" cy="877824"/>
            </a:xfrm>
            <a:custGeom>
              <a:avLst/>
              <a:gdLst/>
              <a:ahLst/>
              <a:cxnLst/>
              <a:rect l="l" t="t" r="r" b="b"/>
              <a:pathLst>
                <a:path w="18836639" h="877824" extrusionOk="0">
                  <a:moveTo>
                    <a:pt x="0" y="0"/>
                  </a:moveTo>
                  <a:lnTo>
                    <a:pt x="18836639" y="0"/>
                  </a:lnTo>
                  <a:lnTo>
                    <a:pt x="18836639" y="877824"/>
                  </a:lnTo>
                  <a:lnTo>
                    <a:pt x="0" y="877824"/>
                  </a:lnTo>
                  <a:close/>
                </a:path>
              </a:pathLst>
            </a:custGeom>
            <a:blipFill rotWithShape="1">
              <a:blip r:embed="rId3">
                <a:alphaModFix amt="0"/>
              </a:blip>
              <a:stretch>
                <a:fillRect t="-368130" b="-368130"/>
              </a:stretch>
            </a:blipFill>
            <a:ln>
              <a:noFill/>
            </a:ln>
          </p:spPr>
          <p:txBody>
            <a:bodyPr/>
            <a:lstStyle/>
            <a:p>
              <a:endParaRPr lang="en-GB"/>
            </a:p>
          </p:txBody>
        </p:sp>
        <p:sp>
          <p:nvSpPr>
            <p:cNvPr id="762" name="Google Shape;762;p12"/>
            <p:cNvSpPr txBox="1"/>
            <p:nvPr/>
          </p:nvSpPr>
          <p:spPr>
            <a:xfrm>
              <a:off x="0" y="0"/>
              <a:ext cx="18836640" cy="877824"/>
            </a:xfrm>
            <a:prstGeom prst="rect">
              <a:avLst/>
            </a:prstGeom>
            <a:noFill/>
            <a:ln>
              <a:noFill/>
            </a:ln>
          </p:spPr>
          <p:txBody>
            <a:bodyPr spcFirstLastPara="1" wrap="square" lIns="0" tIns="0" rIns="0" bIns="0" anchor="ctr" anchorCtr="0">
              <a:noAutofit/>
            </a:bodyPr>
            <a:lstStyle/>
            <a:p>
              <a:pPr marL="0" marR="0" lvl="0" indent="0" algn="l" rtl="0">
                <a:lnSpc>
                  <a:spcPct val="120000"/>
                </a:lnSpc>
                <a:spcBef>
                  <a:spcPts val="0"/>
                </a:spcBef>
                <a:spcAft>
                  <a:spcPts val="0"/>
                </a:spcAft>
                <a:buNone/>
              </a:pPr>
              <a:r>
                <a:rPr lang="en-US" sz="3750" b="1" i="0" u="none" strike="noStrike" cap="none">
                  <a:solidFill>
                    <a:srgbClr val="172B4D"/>
                  </a:solidFill>
                  <a:latin typeface="Arial"/>
                  <a:ea typeface="Arial"/>
                  <a:cs typeface="Arial"/>
                  <a:sym typeface="Arial"/>
                </a:rPr>
                <a:t>10. Reference List</a:t>
              </a:r>
              <a:endParaRPr/>
            </a:p>
          </p:txBody>
        </p:sp>
      </p:grpSp>
      <p:grpSp>
        <p:nvGrpSpPr>
          <p:cNvPr id="763" name="Google Shape;763;p12"/>
          <p:cNvGrpSpPr/>
          <p:nvPr/>
        </p:nvGrpSpPr>
        <p:grpSpPr>
          <a:xfrm>
            <a:off x="1028700" y="1783080"/>
            <a:ext cx="7818120" cy="754380"/>
            <a:chOff x="0" y="0"/>
            <a:chExt cx="10424160" cy="1005840"/>
          </a:xfrm>
        </p:grpSpPr>
        <p:sp>
          <p:nvSpPr>
            <p:cNvPr id="764" name="Google Shape;764;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65" name="Google Shape;765;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err="1">
                  <a:solidFill>
                    <a:srgbClr val="1F2937"/>
                  </a:solidFill>
                  <a:latin typeface="Arial"/>
                  <a:ea typeface="Arial"/>
                  <a:cs typeface="Arial"/>
                  <a:sym typeface="Arial"/>
                </a:rPr>
                <a:t>Bocij</a:t>
              </a:r>
              <a:r>
                <a:rPr lang="en-US" sz="2000" b="0" i="0" u="none" strike="noStrike" cap="none" dirty="0">
                  <a:solidFill>
                    <a:srgbClr val="1F2937"/>
                  </a:solidFill>
                  <a:latin typeface="Arial"/>
                  <a:ea typeface="Arial"/>
                  <a:cs typeface="Arial"/>
                  <a:sym typeface="Arial"/>
                </a:rPr>
                <a:t>, P., Greasley, A. and Hickie, S. (2019) Business Information Systems. 6th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66" name="Google Shape;766;p12"/>
          <p:cNvGrpSpPr/>
          <p:nvPr/>
        </p:nvGrpSpPr>
        <p:grpSpPr>
          <a:xfrm>
            <a:off x="1028700" y="2907792"/>
            <a:ext cx="7818120" cy="754380"/>
            <a:chOff x="0" y="0"/>
            <a:chExt cx="10424160" cy="1005840"/>
          </a:xfrm>
        </p:grpSpPr>
        <p:sp>
          <p:nvSpPr>
            <p:cNvPr id="767" name="Google Shape;767;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68" name="Google Shape;768;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Chaffey, D. and Ellis-Chadwick, F. (2022) Digital Marketing. 8th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69" name="Google Shape;769;p12"/>
          <p:cNvGrpSpPr/>
          <p:nvPr/>
        </p:nvGrpSpPr>
        <p:grpSpPr>
          <a:xfrm>
            <a:off x="1028700" y="4032504"/>
            <a:ext cx="7818120" cy="754380"/>
            <a:chOff x="0" y="0"/>
            <a:chExt cx="10424160" cy="1005840"/>
          </a:xfrm>
        </p:grpSpPr>
        <p:sp>
          <p:nvSpPr>
            <p:cNvPr id="770" name="Google Shape;770;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1" name="Google Shape;771;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Davenport, T.H. (1998) “Putting the enterprise into the enterprise system”, Harvard Business Review, 76(4), pp. 121–131.</a:t>
              </a:r>
              <a:endParaRPr sz="2000" dirty="0"/>
            </a:p>
          </p:txBody>
        </p:sp>
      </p:grpSp>
      <p:grpSp>
        <p:nvGrpSpPr>
          <p:cNvPr id="772" name="Google Shape;772;p12"/>
          <p:cNvGrpSpPr/>
          <p:nvPr/>
        </p:nvGrpSpPr>
        <p:grpSpPr>
          <a:xfrm>
            <a:off x="1028700" y="5157216"/>
            <a:ext cx="7818120" cy="754380"/>
            <a:chOff x="0" y="0"/>
            <a:chExt cx="10424160" cy="1005840"/>
          </a:xfrm>
        </p:grpSpPr>
        <p:sp>
          <p:nvSpPr>
            <p:cNvPr id="773" name="Google Shape;773;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4" name="Google Shape;774;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Davenport, T.H. and Harris, J.G. (2017) Competing on Analytics. Updated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Boston: Harvard Business Review Press.</a:t>
              </a:r>
              <a:endParaRPr sz="2000" dirty="0"/>
            </a:p>
          </p:txBody>
        </p:sp>
      </p:grpSp>
      <p:grpSp>
        <p:nvGrpSpPr>
          <p:cNvPr id="775" name="Google Shape;775;p12"/>
          <p:cNvGrpSpPr/>
          <p:nvPr/>
        </p:nvGrpSpPr>
        <p:grpSpPr>
          <a:xfrm>
            <a:off x="1028700" y="6281928"/>
            <a:ext cx="7818120" cy="754380"/>
            <a:chOff x="0" y="0"/>
            <a:chExt cx="10424160" cy="1005840"/>
          </a:xfrm>
        </p:grpSpPr>
        <p:sp>
          <p:nvSpPr>
            <p:cNvPr id="776" name="Google Shape;776;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77" name="Google Shape;777;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Davis, F.D. (1989) “Perceived usefulness, perceived ease of use, and user acceptance of information technology”, MIS Quarterly, 13(3), pp. 319–340.</a:t>
              </a:r>
              <a:endParaRPr sz="2000" dirty="0"/>
            </a:p>
          </p:txBody>
        </p:sp>
      </p:grpSp>
      <p:grpSp>
        <p:nvGrpSpPr>
          <p:cNvPr id="778" name="Google Shape;778;p12"/>
          <p:cNvGrpSpPr/>
          <p:nvPr/>
        </p:nvGrpSpPr>
        <p:grpSpPr>
          <a:xfrm>
            <a:off x="1028700" y="7406640"/>
            <a:ext cx="7818120" cy="754380"/>
            <a:chOff x="0" y="0"/>
            <a:chExt cx="10424160" cy="1005840"/>
          </a:xfrm>
        </p:grpSpPr>
        <p:sp>
          <p:nvSpPr>
            <p:cNvPr id="779" name="Google Shape;779;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0" name="Google Shape;780;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err="1">
                  <a:solidFill>
                    <a:srgbClr val="1F2937"/>
                  </a:solidFill>
                  <a:latin typeface="Arial"/>
                  <a:ea typeface="Arial"/>
                  <a:cs typeface="Arial"/>
                  <a:sym typeface="Arial"/>
                </a:rPr>
                <a:t>DeLone</a:t>
              </a:r>
              <a:r>
                <a:rPr lang="en-US" sz="2000" b="0" i="0" u="none" strike="noStrike" cap="none" dirty="0">
                  <a:solidFill>
                    <a:srgbClr val="1F2937"/>
                  </a:solidFill>
                  <a:latin typeface="Arial"/>
                  <a:ea typeface="Arial"/>
                  <a:cs typeface="Arial"/>
                  <a:sym typeface="Arial"/>
                </a:rPr>
                <a:t>, W.H. and McLean, E.R. (2003) “The </a:t>
              </a:r>
              <a:r>
                <a:rPr lang="en-US" sz="2000" b="0" i="0" u="none" strike="noStrike" cap="none" dirty="0" err="1">
                  <a:solidFill>
                    <a:srgbClr val="1F2937"/>
                  </a:solidFill>
                  <a:latin typeface="Arial"/>
                  <a:ea typeface="Arial"/>
                  <a:cs typeface="Arial"/>
                  <a:sym typeface="Arial"/>
                </a:rPr>
                <a:t>DeLone</a:t>
              </a:r>
              <a:r>
                <a:rPr lang="en-US" sz="2000" b="0" i="0" u="none" strike="noStrike" cap="none" dirty="0">
                  <a:solidFill>
                    <a:srgbClr val="1F2937"/>
                  </a:solidFill>
                  <a:latin typeface="Arial"/>
                  <a:ea typeface="Arial"/>
                  <a:cs typeface="Arial"/>
                  <a:sym typeface="Arial"/>
                </a:rPr>
                <a:t> and McLean model of information systems success”, Journal of Management Information Systems, 19(4), pp. 9–30.</a:t>
              </a:r>
              <a:endParaRPr sz="2000" dirty="0"/>
            </a:p>
          </p:txBody>
        </p:sp>
      </p:grpSp>
      <p:grpSp>
        <p:nvGrpSpPr>
          <p:cNvPr id="781" name="Google Shape;781;p12"/>
          <p:cNvGrpSpPr/>
          <p:nvPr/>
        </p:nvGrpSpPr>
        <p:grpSpPr>
          <a:xfrm>
            <a:off x="9464040" y="1783080"/>
            <a:ext cx="7818120" cy="754380"/>
            <a:chOff x="0" y="0"/>
            <a:chExt cx="10424160" cy="1005840"/>
          </a:xfrm>
        </p:grpSpPr>
        <p:sp>
          <p:nvSpPr>
            <p:cNvPr id="782" name="Google Shape;782;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3" name="Google Shape;783;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Conseil </a:t>
              </a:r>
              <a:r>
                <a:rPr lang="en-US" sz="2000" b="0" i="0" u="none" strike="noStrike" cap="none" dirty="0" err="1">
                  <a:solidFill>
                    <a:srgbClr val="1F2937"/>
                  </a:solidFill>
                  <a:latin typeface="Arial"/>
                  <a:ea typeface="Arial"/>
                  <a:cs typeface="Arial"/>
                  <a:sym typeface="Arial"/>
                </a:rPr>
                <a:t>d’État</a:t>
              </a:r>
              <a:r>
                <a:rPr lang="en-US" sz="2000" b="0" i="0" u="none" strike="noStrike" cap="none" dirty="0">
                  <a:solidFill>
                    <a:srgbClr val="1F2937"/>
                  </a:solidFill>
                  <a:latin typeface="Arial"/>
                  <a:ea typeface="Arial"/>
                  <a:cs typeface="Arial"/>
                  <a:sym typeface="Arial"/>
                </a:rPr>
                <a:t> (2025) Amazon France </a:t>
              </a:r>
              <a:r>
                <a:rPr lang="en-US" sz="2000" b="0" i="0" u="none" strike="noStrike" cap="none" dirty="0" err="1">
                  <a:solidFill>
                    <a:srgbClr val="1F2937"/>
                  </a:solidFill>
                  <a:latin typeface="Arial"/>
                  <a:ea typeface="Arial"/>
                  <a:cs typeface="Arial"/>
                  <a:sym typeface="Arial"/>
                </a:rPr>
                <a:t>Logistique</a:t>
              </a:r>
              <a:r>
                <a:rPr lang="en-US" sz="2000" b="0" i="0" u="none" strike="noStrike" cap="none" dirty="0">
                  <a:solidFill>
                    <a:srgbClr val="1F2937"/>
                  </a:solidFill>
                  <a:latin typeface="Arial"/>
                  <a:ea typeface="Arial"/>
                  <a:cs typeface="Arial"/>
                  <a:sym typeface="Arial"/>
                </a:rPr>
                <a:t>, decision 492830, 23 December. Full link in notes (Accessed: 9 October 2026).</a:t>
              </a:r>
              <a:endParaRPr sz="2000" dirty="0"/>
            </a:p>
          </p:txBody>
        </p:sp>
      </p:grpSp>
      <p:grpSp>
        <p:nvGrpSpPr>
          <p:cNvPr id="784" name="Google Shape;784;p12"/>
          <p:cNvGrpSpPr/>
          <p:nvPr/>
        </p:nvGrpSpPr>
        <p:grpSpPr>
          <a:xfrm>
            <a:off x="9464040" y="2907792"/>
            <a:ext cx="7818120" cy="754380"/>
            <a:chOff x="0" y="0"/>
            <a:chExt cx="10424160" cy="1005840"/>
          </a:xfrm>
        </p:grpSpPr>
        <p:sp>
          <p:nvSpPr>
            <p:cNvPr id="785" name="Google Shape;785;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6" name="Google Shape;786;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ICO (2023) Data protection and monitoring workers. Full link in notes (Accessed: 9 October 2026</a:t>
              </a:r>
              <a:r>
                <a:rPr lang="en-US" sz="1230" b="0" i="0" u="none" strike="noStrike" cap="none" dirty="0">
                  <a:solidFill>
                    <a:srgbClr val="1F2937"/>
                  </a:solidFill>
                  <a:latin typeface="Arial"/>
                  <a:ea typeface="Arial"/>
                  <a:cs typeface="Arial"/>
                  <a:sym typeface="Arial"/>
                </a:rPr>
                <a:t>).</a:t>
              </a:r>
              <a:endParaRPr dirty="0"/>
            </a:p>
          </p:txBody>
        </p:sp>
      </p:grpSp>
      <p:grpSp>
        <p:nvGrpSpPr>
          <p:cNvPr id="787" name="Google Shape;787;p12"/>
          <p:cNvGrpSpPr/>
          <p:nvPr/>
        </p:nvGrpSpPr>
        <p:grpSpPr>
          <a:xfrm>
            <a:off x="9464040" y="4032504"/>
            <a:ext cx="7818120" cy="754380"/>
            <a:chOff x="0" y="0"/>
            <a:chExt cx="10424160" cy="1005840"/>
          </a:xfrm>
        </p:grpSpPr>
        <p:sp>
          <p:nvSpPr>
            <p:cNvPr id="788" name="Google Shape;788;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89" name="Google Shape;789;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Laudon, K.C. and Laudon, J.P. (2022) Management Information Systems. 17th </a:t>
              </a:r>
              <a:r>
                <a:rPr lang="en-US" sz="2000" b="0" i="0" u="none" strike="noStrike" cap="none" dirty="0" err="1">
                  <a:solidFill>
                    <a:srgbClr val="1F2937"/>
                  </a:solidFill>
                  <a:latin typeface="Arial"/>
                  <a:ea typeface="Arial"/>
                  <a:cs typeface="Arial"/>
                  <a:sym typeface="Arial"/>
                </a:rPr>
                <a:t>edn</a:t>
              </a:r>
              <a:r>
                <a:rPr lang="en-US" sz="2000" b="0" i="0" u="none" strike="noStrike" cap="none" dirty="0">
                  <a:solidFill>
                    <a:srgbClr val="1F2937"/>
                  </a:solidFill>
                  <a:latin typeface="Arial"/>
                  <a:ea typeface="Arial"/>
                  <a:cs typeface="Arial"/>
                  <a:sym typeface="Arial"/>
                </a:rPr>
                <a:t>. Harlow: Pearson</a:t>
              </a:r>
              <a:r>
                <a:rPr lang="en-US" sz="1230" b="0" i="0" u="none" strike="noStrike" cap="none" dirty="0">
                  <a:solidFill>
                    <a:srgbClr val="1F2937"/>
                  </a:solidFill>
                  <a:latin typeface="Arial"/>
                  <a:ea typeface="Arial"/>
                  <a:cs typeface="Arial"/>
                  <a:sym typeface="Arial"/>
                </a:rPr>
                <a:t>.</a:t>
              </a:r>
              <a:endParaRPr dirty="0"/>
            </a:p>
          </p:txBody>
        </p:sp>
      </p:grpSp>
      <p:grpSp>
        <p:nvGrpSpPr>
          <p:cNvPr id="790" name="Google Shape;790;p12"/>
          <p:cNvGrpSpPr/>
          <p:nvPr/>
        </p:nvGrpSpPr>
        <p:grpSpPr>
          <a:xfrm>
            <a:off x="9464040" y="5157216"/>
            <a:ext cx="7818120" cy="754380"/>
            <a:chOff x="0" y="0"/>
            <a:chExt cx="10424160" cy="1005840"/>
          </a:xfrm>
        </p:grpSpPr>
        <p:sp>
          <p:nvSpPr>
            <p:cNvPr id="791" name="Google Shape;791;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2" name="Google Shape;792;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Payne, A. and Frow, P. (2005) “A strategic framework for customer relationship management”, Journal of Marketing, 69(4), pp. 167–176.</a:t>
              </a:r>
              <a:endParaRPr sz="2000" dirty="0"/>
            </a:p>
          </p:txBody>
        </p:sp>
      </p:grpSp>
      <p:grpSp>
        <p:nvGrpSpPr>
          <p:cNvPr id="793" name="Google Shape;793;p12"/>
          <p:cNvGrpSpPr/>
          <p:nvPr/>
        </p:nvGrpSpPr>
        <p:grpSpPr>
          <a:xfrm>
            <a:off x="9464040" y="6281928"/>
            <a:ext cx="7818120" cy="754380"/>
            <a:chOff x="0" y="0"/>
            <a:chExt cx="10424160" cy="1005840"/>
          </a:xfrm>
        </p:grpSpPr>
        <p:sp>
          <p:nvSpPr>
            <p:cNvPr id="794" name="Google Shape;794;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5" name="Google Shape;795;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Walmart (2024) Walmart Commerce Technologies launches AI-powered logistics product, 14 March. Full link in notes (Accessed: 9 October 2026).</a:t>
              </a:r>
              <a:endParaRPr sz="2000" dirty="0"/>
            </a:p>
          </p:txBody>
        </p:sp>
      </p:grpSp>
      <p:grpSp>
        <p:nvGrpSpPr>
          <p:cNvPr id="796" name="Google Shape;796;p12"/>
          <p:cNvGrpSpPr/>
          <p:nvPr/>
        </p:nvGrpSpPr>
        <p:grpSpPr>
          <a:xfrm>
            <a:off x="9464040" y="7406640"/>
            <a:ext cx="7818120" cy="754380"/>
            <a:chOff x="0" y="0"/>
            <a:chExt cx="10424160" cy="1005840"/>
          </a:xfrm>
        </p:grpSpPr>
        <p:sp>
          <p:nvSpPr>
            <p:cNvPr id="797" name="Google Shape;797;p12"/>
            <p:cNvSpPr/>
            <p:nvPr/>
          </p:nvSpPr>
          <p:spPr>
            <a:xfrm>
              <a:off x="0" y="0"/>
              <a:ext cx="10424160" cy="1005840"/>
            </a:xfrm>
            <a:custGeom>
              <a:avLst/>
              <a:gdLst/>
              <a:ahLst/>
              <a:cxnLst/>
              <a:rect l="l" t="t" r="r" b="b"/>
              <a:pathLst>
                <a:path w="10424160" h="1005840" extrusionOk="0">
                  <a:moveTo>
                    <a:pt x="0" y="0"/>
                  </a:moveTo>
                  <a:lnTo>
                    <a:pt x="10424160" y="0"/>
                  </a:lnTo>
                  <a:lnTo>
                    <a:pt x="10424160" y="1005840"/>
                  </a:lnTo>
                  <a:lnTo>
                    <a:pt x="0" y="1005840"/>
                  </a:lnTo>
                  <a:close/>
                </a:path>
              </a:pathLst>
            </a:custGeom>
            <a:blipFill rotWithShape="1">
              <a:blip r:embed="rId3">
                <a:alphaModFix amt="0"/>
              </a:blip>
              <a:stretch>
                <a:fillRect t="-151939" b="-151939"/>
              </a:stretch>
            </a:blipFill>
            <a:ln>
              <a:noFill/>
            </a:ln>
          </p:spPr>
          <p:txBody>
            <a:bodyPr/>
            <a:lstStyle/>
            <a:p>
              <a:endParaRPr lang="en-GB"/>
            </a:p>
          </p:txBody>
        </p:sp>
        <p:sp>
          <p:nvSpPr>
            <p:cNvPr id="798" name="Google Shape;798;p12"/>
            <p:cNvSpPr txBox="1"/>
            <p:nvPr/>
          </p:nvSpPr>
          <p:spPr>
            <a:xfrm>
              <a:off x="0" y="0"/>
              <a:ext cx="10424160" cy="1005840"/>
            </a:xfrm>
            <a:prstGeom prst="rect">
              <a:avLst/>
            </a:prstGeom>
            <a:noFill/>
            <a:ln>
              <a:noFill/>
            </a:ln>
          </p:spPr>
          <p:txBody>
            <a:bodyPr spcFirstLastPara="1" wrap="square" lIns="0" tIns="0" rIns="0" bIns="0" anchor="ctr" anchorCtr="0">
              <a:noAutofit/>
            </a:bodyPr>
            <a:lstStyle/>
            <a:p>
              <a:pPr marL="0" marR="0" lvl="0" indent="0" algn="l" rtl="0">
                <a:lnSpc>
                  <a:spcPct val="119918"/>
                </a:lnSpc>
                <a:spcBef>
                  <a:spcPts val="0"/>
                </a:spcBef>
                <a:spcAft>
                  <a:spcPts val="0"/>
                </a:spcAft>
                <a:buNone/>
              </a:pPr>
              <a:r>
                <a:rPr lang="en-US" sz="2000" b="0" i="0" u="none" strike="noStrike" cap="none" dirty="0">
                  <a:solidFill>
                    <a:srgbClr val="1F2937"/>
                  </a:solidFill>
                  <a:latin typeface="Arial"/>
                  <a:ea typeface="Arial"/>
                  <a:cs typeface="Arial"/>
                  <a:sym typeface="Arial"/>
                </a:rPr>
                <a:t>Starbucks (2026) Reimagined Starbucks Rewards loyalty program launches with new member benefits, 10 March. Full link in notes (Accessed: 9 October 2026).</a:t>
              </a:r>
              <a:endParaRPr sz="2000" dirty="0"/>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2127</Words>
  <Application>Microsoft Office PowerPoint</Application>
  <PresentationFormat>Custom</PresentationFormat>
  <Paragraphs>241</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Geist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Gabriel Tim</cp:lastModifiedBy>
  <cp:revision>304</cp:revision>
  <dcterms:created xsi:type="dcterms:W3CDTF">2006-08-16T00:00:00Z</dcterms:created>
  <dcterms:modified xsi:type="dcterms:W3CDTF">2026-10-09T22:27:16Z</dcterms:modified>
</cp:coreProperties>
</file>