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5113000" cy="21374100"/>
  <p:notesSz cx="6858000" cy="9144000"/>
  <p:embeddedFontLst>
    <p:embeddedFont>
      <p:font typeface="Glacial Indifference Bold" panose="020B0604020202020204" charset="0"/>
      <p:regular r:id="rId3"/>
    </p:embeddedFont>
    <p:embeddedFont>
      <p:font typeface="Glacial Indifference" panose="020B0604020202020204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Anton Italics" panose="020B0604020202020204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1608" y="-30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viewProps" Target="viewProps.xml"/><Relationship Id="rId5" Type="http://schemas.openxmlformats.org/officeDocument/2006/relationships/font" Target="fonts/font3.fntdata"/><Relationship Id="rId10" Type="http://schemas.openxmlformats.org/officeDocument/2006/relationships/presProps" Target="presProps.xml"/><Relationship Id="rId4" Type="http://schemas.openxmlformats.org/officeDocument/2006/relationships/font" Target="fonts/font2.fntdata"/><Relationship Id="rId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esla.com/support/energy/powerwall/learn/how-powerwall-work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mdpi.com/2227-7072/11/3/9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hyperlink" Target="https://teslaproperties.ae/blog/the-future-of-smart-homes-integrating-ai-for-luxury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tesla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81095" y="688803"/>
            <a:ext cx="5531905" cy="998256"/>
            <a:chOff x="0" y="0"/>
            <a:chExt cx="1099504" cy="178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99504" cy="178876"/>
            </a:xfrm>
            <a:custGeom>
              <a:avLst/>
              <a:gdLst/>
              <a:ahLst/>
              <a:cxnLst/>
              <a:rect l="l" t="t" r="r" b="b"/>
              <a:pathLst>
                <a:path w="1099504" h="178876">
                  <a:moveTo>
                    <a:pt x="0" y="0"/>
                  </a:moveTo>
                  <a:lnTo>
                    <a:pt x="1099504" y="0"/>
                  </a:lnTo>
                  <a:lnTo>
                    <a:pt x="1099504" y="178876"/>
                  </a:lnTo>
                  <a:lnTo>
                    <a:pt x="0" y="178876"/>
                  </a:lnTo>
                  <a:close/>
                </a:path>
              </a:pathLst>
            </a:custGeom>
            <a:solidFill>
              <a:srgbClr val="000000">
                <a:alpha val="84706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099504" cy="236026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  <a:spcBef>
                  <a:spcPct val="0"/>
                </a:spcBef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773114" y="4542634"/>
            <a:ext cx="2807981" cy="2613620"/>
            <a:chOff x="0" y="0"/>
            <a:chExt cx="503158" cy="46833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3158" cy="468331"/>
            </a:xfrm>
            <a:custGeom>
              <a:avLst/>
              <a:gdLst/>
              <a:ahLst/>
              <a:cxnLst/>
              <a:rect l="l" t="t" r="r" b="b"/>
              <a:pathLst>
                <a:path w="503158" h="468331">
                  <a:moveTo>
                    <a:pt x="0" y="0"/>
                  </a:moveTo>
                  <a:lnTo>
                    <a:pt x="503158" y="0"/>
                  </a:lnTo>
                  <a:lnTo>
                    <a:pt x="503158" y="468331"/>
                  </a:lnTo>
                  <a:lnTo>
                    <a:pt x="0" y="468331"/>
                  </a:lnTo>
                  <a:close/>
                </a:path>
              </a:pathLst>
            </a:custGeom>
            <a:solidFill>
              <a:srgbClr val="000000">
                <a:alpha val="73725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03158" cy="525481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20562155"/>
            <a:ext cx="15113000" cy="811945"/>
            <a:chOff x="0" y="0"/>
            <a:chExt cx="3061385" cy="56926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061385" cy="569264"/>
            </a:xfrm>
            <a:custGeom>
              <a:avLst/>
              <a:gdLst/>
              <a:ahLst/>
              <a:cxnLst/>
              <a:rect l="l" t="t" r="r" b="b"/>
              <a:pathLst>
                <a:path w="3061385" h="569264">
                  <a:moveTo>
                    <a:pt x="0" y="0"/>
                  </a:moveTo>
                  <a:lnTo>
                    <a:pt x="3061385" y="0"/>
                  </a:lnTo>
                  <a:lnTo>
                    <a:pt x="3061385" y="569264"/>
                  </a:lnTo>
                  <a:lnTo>
                    <a:pt x="0" y="569264"/>
                  </a:lnTo>
                  <a:close/>
                </a:path>
              </a:pathLst>
            </a:custGeom>
            <a:solidFill>
              <a:srgbClr val="000000">
                <a:alpha val="84706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3061385" cy="626414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356532" y="7881363"/>
            <a:ext cx="2807981" cy="2613620"/>
            <a:chOff x="0" y="0"/>
            <a:chExt cx="503158" cy="46833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03158" cy="468331"/>
            </a:xfrm>
            <a:custGeom>
              <a:avLst/>
              <a:gdLst/>
              <a:ahLst/>
              <a:cxnLst/>
              <a:rect l="l" t="t" r="r" b="b"/>
              <a:pathLst>
                <a:path w="503158" h="468331">
                  <a:moveTo>
                    <a:pt x="0" y="0"/>
                  </a:moveTo>
                  <a:lnTo>
                    <a:pt x="503158" y="0"/>
                  </a:lnTo>
                  <a:lnTo>
                    <a:pt x="503158" y="468331"/>
                  </a:lnTo>
                  <a:lnTo>
                    <a:pt x="0" y="468331"/>
                  </a:lnTo>
                  <a:close/>
                </a:path>
              </a:pathLst>
            </a:custGeom>
            <a:solidFill>
              <a:srgbClr val="000000">
                <a:alpha val="73725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503158" cy="525481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356532" y="14368094"/>
            <a:ext cx="2807981" cy="2613620"/>
            <a:chOff x="0" y="0"/>
            <a:chExt cx="503158" cy="46833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03158" cy="468331"/>
            </a:xfrm>
            <a:custGeom>
              <a:avLst/>
              <a:gdLst/>
              <a:ahLst/>
              <a:cxnLst/>
              <a:rect l="l" t="t" r="r" b="b"/>
              <a:pathLst>
                <a:path w="503158" h="468331">
                  <a:moveTo>
                    <a:pt x="0" y="0"/>
                  </a:moveTo>
                  <a:lnTo>
                    <a:pt x="503158" y="0"/>
                  </a:lnTo>
                  <a:lnTo>
                    <a:pt x="503158" y="468331"/>
                  </a:lnTo>
                  <a:lnTo>
                    <a:pt x="0" y="468331"/>
                  </a:lnTo>
                  <a:close/>
                </a:path>
              </a:pathLst>
            </a:custGeom>
            <a:solidFill>
              <a:srgbClr val="000000">
                <a:alpha val="73725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57150"/>
              <a:ext cx="503158" cy="525481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4866104"/>
            <a:ext cx="9288760" cy="2535589"/>
            <a:chOff x="0" y="0"/>
            <a:chExt cx="1748774" cy="45431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748774" cy="454312"/>
            </a:xfrm>
            <a:custGeom>
              <a:avLst/>
              <a:gdLst/>
              <a:ahLst/>
              <a:cxnLst/>
              <a:rect l="l" t="t" r="r" b="b"/>
              <a:pathLst>
                <a:path w="1748774" h="454312">
                  <a:moveTo>
                    <a:pt x="0" y="0"/>
                  </a:moveTo>
                  <a:lnTo>
                    <a:pt x="1748774" y="0"/>
                  </a:lnTo>
                  <a:lnTo>
                    <a:pt x="1748774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1748774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0" y="11347975"/>
            <a:ext cx="10738302" cy="2535589"/>
            <a:chOff x="0" y="0"/>
            <a:chExt cx="2048938" cy="45431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048938" cy="454312"/>
            </a:xfrm>
            <a:custGeom>
              <a:avLst/>
              <a:gdLst/>
              <a:ahLst/>
              <a:cxnLst/>
              <a:rect l="l" t="t" r="r" b="b"/>
              <a:pathLst>
                <a:path w="2048938" h="454312">
                  <a:moveTo>
                    <a:pt x="0" y="0"/>
                  </a:moveTo>
                  <a:lnTo>
                    <a:pt x="2048938" y="0"/>
                  </a:lnTo>
                  <a:lnTo>
                    <a:pt x="2048938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2048938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0" y="17834706"/>
            <a:ext cx="10738302" cy="2832347"/>
            <a:chOff x="0" y="0"/>
            <a:chExt cx="2048938" cy="45431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048938" cy="454312"/>
            </a:xfrm>
            <a:custGeom>
              <a:avLst/>
              <a:gdLst/>
              <a:ahLst/>
              <a:cxnLst/>
              <a:rect l="l" t="t" r="r" b="b"/>
              <a:pathLst>
                <a:path w="2048938" h="454312">
                  <a:moveTo>
                    <a:pt x="0" y="0"/>
                  </a:moveTo>
                  <a:lnTo>
                    <a:pt x="2048938" y="0"/>
                  </a:lnTo>
                  <a:lnTo>
                    <a:pt x="2048938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2048938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5646275" y="8134593"/>
            <a:ext cx="9466725" cy="2535589"/>
            <a:chOff x="0" y="0"/>
            <a:chExt cx="1804431" cy="45431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804431" cy="454312"/>
            </a:xfrm>
            <a:custGeom>
              <a:avLst/>
              <a:gdLst/>
              <a:ahLst/>
              <a:cxnLst/>
              <a:rect l="l" t="t" r="r" b="b"/>
              <a:pathLst>
                <a:path w="1804431" h="454312">
                  <a:moveTo>
                    <a:pt x="0" y="0"/>
                  </a:moveTo>
                  <a:lnTo>
                    <a:pt x="1804431" y="0"/>
                  </a:lnTo>
                  <a:lnTo>
                    <a:pt x="1804431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1804431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5646275" y="14621324"/>
            <a:ext cx="9466725" cy="2535589"/>
            <a:chOff x="0" y="0"/>
            <a:chExt cx="1804431" cy="454312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804431" cy="454312"/>
            </a:xfrm>
            <a:custGeom>
              <a:avLst/>
              <a:gdLst/>
              <a:ahLst/>
              <a:cxnLst/>
              <a:rect l="l" t="t" r="r" b="b"/>
              <a:pathLst>
                <a:path w="1804431" h="454312">
                  <a:moveTo>
                    <a:pt x="0" y="0"/>
                  </a:moveTo>
                  <a:lnTo>
                    <a:pt x="1804431" y="0"/>
                  </a:lnTo>
                  <a:lnTo>
                    <a:pt x="1804431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1804431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365447" y="4363418"/>
            <a:ext cx="5407667" cy="888241"/>
            <a:chOff x="0" y="0"/>
            <a:chExt cx="968993" cy="159163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68993" cy="159163"/>
            </a:xfrm>
            <a:custGeom>
              <a:avLst/>
              <a:gdLst/>
              <a:ahLst/>
              <a:cxnLst/>
              <a:rect l="l" t="t" r="r" b="b"/>
              <a:pathLst>
                <a:path w="968993" h="159163">
                  <a:moveTo>
                    <a:pt x="0" y="0"/>
                  </a:moveTo>
                  <a:lnTo>
                    <a:pt x="968993" y="0"/>
                  </a:lnTo>
                  <a:lnTo>
                    <a:pt x="96899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57150"/>
              <a:ext cx="96899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365447" y="10845289"/>
            <a:ext cx="6299156" cy="888241"/>
            <a:chOff x="0" y="0"/>
            <a:chExt cx="1128738" cy="159163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128738" cy="159163"/>
            </a:xfrm>
            <a:custGeom>
              <a:avLst/>
              <a:gdLst/>
              <a:ahLst/>
              <a:cxnLst/>
              <a:rect l="l" t="t" r="r" b="b"/>
              <a:pathLst>
                <a:path w="1128738" h="159163">
                  <a:moveTo>
                    <a:pt x="0" y="0"/>
                  </a:moveTo>
                  <a:lnTo>
                    <a:pt x="1128738" y="0"/>
                  </a:lnTo>
                  <a:lnTo>
                    <a:pt x="1128738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0" y="-57150"/>
              <a:ext cx="1128738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365447" y="17332019"/>
            <a:ext cx="6299156" cy="888241"/>
            <a:chOff x="0" y="0"/>
            <a:chExt cx="1128738" cy="15916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128738" cy="159163"/>
            </a:xfrm>
            <a:custGeom>
              <a:avLst/>
              <a:gdLst/>
              <a:ahLst/>
              <a:cxnLst/>
              <a:rect l="l" t="t" r="r" b="b"/>
              <a:pathLst>
                <a:path w="1128738" h="159163">
                  <a:moveTo>
                    <a:pt x="0" y="0"/>
                  </a:moveTo>
                  <a:lnTo>
                    <a:pt x="1128738" y="0"/>
                  </a:lnTo>
                  <a:lnTo>
                    <a:pt x="1128738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0" y="-57150"/>
              <a:ext cx="1128738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6335778" y="7571940"/>
            <a:ext cx="5753271" cy="888241"/>
            <a:chOff x="0" y="0"/>
            <a:chExt cx="1030921" cy="159163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030921" cy="159163"/>
            </a:xfrm>
            <a:custGeom>
              <a:avLst/>
              <a:gdLst/>
              <a:ahLst/>
              <a:cxnLst/>
              <a:rect l="l" t="t" r="r" b="b"/>
              <a:pathLst>
                <a:path w="1030921" h="159163">
                  <a:moveTo>
                    <a:pt x="0" y="0"/>
                  </a:moveTo>
                  <a:lnTo>
                    <a:pt x="1030921" y="0"/>
                  </a:lnTo>
                  <a:lnTo>
                    <a:pt x="1030921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0" y="-57150"/>
              <a:ext cx="1030921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6335778" y="14058671"/>
            <a:ext cx="6313323" cy="888241"/>
            <a:chOff x="0" y="0"/>
            <a:chExt cx="1131276" cy="159163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1131276" cy="159163"/>
            </a:xfrm>
            <a:custGeom>
              <a:avLst/>
              <a:gdLst/>
              <a:ahLst/>
              <a:cxnLst/>
              <a:rect l="l" t="t" r="r" b="b"/>
              <a:pathLst>
                <a:path w="1131276" h="159163">
                  <a:moveTo>
                    <a:pt x="0" y="0"/>
                  </a:moveTo>
                  <a:lnTo>
                    <a:pt x="1131276" y="0"/>
                  </a:lnTo>
                  <a:lnTo>
                    <a:pt x="1131276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0" y="-57150"/>
              <a:ext cx="1131276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1331674" y="4363418"/>
            <a:ext cx="917037" cy="888241"/>
            <a:chOff x="0" y="0"/>
            <a:chExt cx="164323" cy="159163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9" name="TextBox 49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1331674" y="10845289"/>
            <a:ext cx="917037" cy="888241"/>
            <a:chOff x="0" y="0"/>
            <a:chExt cx="164323" cy="159163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2" name="TextBox 52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331674" y="17332019"/>
            <a:ext cx="917037" cy="888241"/>
            <a:chOff x="0" y="0"/>
            <a:chExt cx="164323" cy="159163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6302004" y="7571940"/>
            <a:ext cx="917037" cy="888241"/>
            <a:chOff x="0" y="0"/>
            <a:chExt cx="164323" cy="159163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58" name="TextBox 58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6302004" y="14058671"/>
            <a:ext cx="917037" cy="888241"/>
            <a:chOff x="0" y="0"/>
            <a:chExt cx="164323" cy="159163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1" name="TextBox 61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2" name="Group 62"/>
          <p:cNvGrpSpPr/>
          <p:nvPr/>
        </p:nvGrpSpPr>
        <p:grpSpPr>
          <a:xfrm>
            <a:off x="10838863" y="17834706"/>
            <a:ext cx="4274138" cy="2852633"/>
            <a:chOff x="0" y="0"/>
            <a:chExt cx="1060403" cy="454312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1060403" cy="454312"/>
            </a:xfrm>
            <a:custGeom>
              <a:avLst/>
              <a:gdLst/>
              <a:ahLst/>
              <a:cxnLst/>
              <a:rect l="l" t="t" r="r" b="b"/>
              <a:pathLst>
                <a:path w="1060403" h="454312">
                  <a:moveTo>
                    <a:pt x="0" y="0"/>
                  </a:moveTo>
                  <a:lnTo>
                    <a:pt x="1060403" y="0"/>
                  </a:lnTo>
                  <a:lnTo>
                    <a:pt x="1060403" y="454312"/>
                  </a:lnTo>
                  <a:lnTo>
                    <a:pt x="0" y="454312"/>
                  </a:lnTo>
                  <a:close/>
                </a:path>
              </a:pathLst>
            </a:custGeom>
            <a:solidFill>
              <a:srgbClr val="FFFBF5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4" name="TextBox 64"/>
            <p:cNvSpPr txBox="1"/>
            <p:nvPr/>
          </p:nvSpPr>
          <p:spPr>
            <a:xfrm>
              <a:off x="0" y="-47625"/>
              <a:ext cx="1060403" cy="501937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2771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10838862" y="17390586"/>
            <a:ext cx="4274138" cy="888241"/>
            <a:chOff x="0" y="0"/>
            <a:chExt cx="1128738" cy="159163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1128738" cy="159163"/>
            </a:xfrm>
            <a:custGeom>
              <a:avLst/>
              <a:gdLst/>
              <a:ahLst/>
              <a:cxnLst/>
              <a:rect l="l" t="t" r="r" b="b"/>
              <a:pathLst>
                <a:path w="1128738" h="159163">
                  <a:moveTo>
                    <a:pt x="0" y="0"/>
                  </a:moveTo>
                  <a:lnTo>
                    <a:pt x="1128738" y="0"/>
                  </a:lnTo>
                  <a:lnTo>
                    <a:pt x="1128738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FECCD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7" name="TextBox 67"/>
            <p:cNvSpPr txBox="1"/>
            <p:nvPr/>
          </p:nvSpPr>
          <p:spPr>
            <a:xfrm>
              <a:off x="0" y="-57150"/>
              <a:ext cx="1128738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0681691" y="17390586"/>
            <a:ext cx="917037" cy="888241"/>
            <a:chOff x="0" y="0"/>
            <a:chExt cx="164323" cy="159163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164323" cy="159163"/>
            </a:xfrm>
            <a:custGeom>
              <a:avLst/>
              <a:gdLst/>
              <a:ahLst/>
              <a:cxnLst/>
              <a:rect l="l" t="t" r="r" b="b"/>
              <a:pathLst>
                <a:path w="164323" h="159163">
                  <a:moveTo>
                    <a:pt x="0" y="0"/>
                  </a:moveTo>
                  <a:lnTo>
                    <a:pt x="164323" y="0"/>
                  </a:lnTo>
                  <a:lnTo>
                    <a:pt x="164323" y="159163"/>
                  </a:lnTo>
                  <a:lnTo>
                    <a:pt x="0" y="159163"/>
                  </a:lnTo>
                  <a:close/>
                </a:path>
              </a:pathLst>
            </a:custGeom>
            <a:solidFill>
              <a:srgbClr val="F89001"/>
            </a:solidFill>
            <a:ln w="952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0" name="TextBox 70"/>
            <p:cNvSpPr txBox="1"/>
            <p:nvPr/>
          </p:nvSpPr>
          <p:spPr>
            <a:xfrm>
              <a:off x="0" y="-57150"/>
              <a:ext cx="164323" cy="216313"/>
            </a:xfrm>
            <a:prstGeom prst="rect">
              <a:avLst/>
            </a:prstGeom>
          </p:spPr>
          <p:txBody>
            <a:bodyPr lIns="71838" tIns="71838" rIns="71838" bIns="71838" rtlCol="0" anchor="ctr"/>
            <a:lstStyle/>
            <a:p>
              <a:pPr algn="ctr">
                <a:lnSpc>
                  <a:spcPts val="3959"/>
                </a:lnSpc>
              </a:pPr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" name="Freeform 71"/>
          <p:cNvSpPr/>
          <p:nvPr/>
        </p:nvSpPr>
        <p:spPr>
          <a:xfrm>
            <a:off x="4830725" y="1687059"/>
            <a:ext cx="4089136" cy="2300884"/>
          </a:xfrm>
          <a:custGeom>
            <a:avLst/>
            <a:gdLst/>
            <a:ahLst/>
            <a:cxnLst/>
            <a:rect l="l" t="t" r="r" b="b"/>
            <a:pathLst>
              <a:path w="4089136" h="2300884">
                <a:moveTo>
                  <a:pt x="0" y="0"/>
                </a:moveTo>
                <a:lnTo>
                  <a:pt x="4089135" y="0"/>
                </a:lnTo>
                <a:lnTo>
                  <a:pt x="4089135" y="2300884"/>
                </a:lnTo>
                <a:lnTo>
                  <a:pt x="0" y="23008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2" name="Freeform 72"/>
          <p:cNvSpPr/>
          <p:nvPr/>
        </p:nvSpPr>
        <p:spPr>
          <a:xfrm>
            <a:off x="10040497" y="1903589"/>
            <a:ext cx="4515319" cy="5498105"/>
          </a:xfrm>
          <a:custGeom>
            <a:avLst/>
            <a:gdLst/>
            <a:ahLst/>
            <a:cxnLst/>
            <a:rect l="l" t="t" r="r" b="b"/>
            <a:pathLst>
              <a:path w="4515319" h="5498105">
                <a:moveTo>
                  <a:pt x="0" y="0"/>
                </a:moveTo>
                <a:lnTo>
                  <a:pt x="4515319" y="0"/>
                </a:lnTo>
                <a:lnTo>
                  <a:pt x="4515319" y="5498105"/>
                </a:lnTo>
                <a:lnTo>
                  <a:pt x="0" y="54981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3" name="Freeform 73"/>
          <p:cNvSpPr/>
          <p:nvPr/>
        </p:nvSpPr>
        <p:spPr>
          <a:xfrm>
            <a:off x="356069" y="8088763"/>
            <a:ext cx="4911011" cy="2572142"/>
          </a:xfrm>
          <a:custGeom>
            <a:avLst/>
            <a:gdLst/>
            <a:ahLst/>
            <a:cxnLst/>
            <a:rect l="l" t="t" r="r" b="b"/>
            <a:pathLst>
              <a:path w="4911011" h="2572142">
                <a:moveTo>
                  <a:pt x="0" y="0"/>
                </a:moveTo>
                <a:lnTo>
                  <a:pt x="4911011" y="0"/>
                </a:lnTo>
                <a:lnTo>
                  <a:pt x="4911011" y="2572143"/>
                </a:lnTo>
                <a:lnTo>
                  <a:pt x="0" y="2572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4" name="Freeform 74"/>
          <p:cNvSpPr/>
          <p:nvPr/>
        </p:nvSpPr>
        <p:spPr>
          <a:xfrm>
            <a:off x="8919860" y="10751652"/>
            <a:ext cx="5395503" cy="3131913"/>
          </a:xfrm>
          <a:custGeom>
            <a:avLst/>
            <a:gdLst/>
            <a:ahLst/>
            <a:cxnLst/>
            <a:rect l="l" t="t" r="r" b="b"/>
            <a:pathLst>
              <a:path w="5395503" h="3131913">
                <a:moveTo>
                  <a:pt x="0" y="0"/>
                </a:moveTo>
                <a:lnTo>
                  <a:pt x="5395503" y="0"/>
                </a:lnTo>
                <a:lnTo>
                  <a:pt x="5395503" y="3131913"/>
                </a:lnTo>
                <a:lnTo>
                  <a:pt x="0" y="31319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75" b="-175"/>
            </a:stretch>
          </a:blipFill>
        </p:spPr>
      </p:sp>
      <p:sp>
        <p:nvSpPr>
          <p:cNvPr id="75" name="Freeform 75"/>
          <p:cNvSpPr/>
          <p:nvPr/>
        </p:nvSpPr>
        <p:spPr>
          <a:xfrm>
            <a:off x="410987" y="14058671"/>
            <a:ext cx="4650270" cy="3098243"/>
          </a:xfrm>
          <a:custGeom>
            <a:avLst/>
            <a:gdLst/>
            <a:ahLst/>
            <a:cxnLst/>
            <a:rect l="l" t="t" r="r" b="b"/>
            <a:pathLst>
              <a:path w="4650270" h="3098243">
                <a:moveTo>
                  <a:pt x="0" y="0"/>
                </a:moveTo>
                <a:lnTo>
                  <a:pt x="4650270" y="0"/>
                </a:lnTo>
                <a:lnTo>
                  <a:pt x="4650270" y="3098242"/>
                </a:lnTo>
                <a:lnTo>
                  <a:pt x="0" y="30982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6" name="TextBox 76"/>
          <p:cNvSpPr txBox="1"/>
          <p:nvPr/>
        </p:nvSpPr>
        <p:spPr>
          <a:xfrm>
            <a:off x="477788" y="332841"/>
            <a:ext cx="10412085" cy="2236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35"/>
              </a:lnSpc>
            </a:pPr>
            <a:r>
              <a:rPr lang="en-US" sz="7200" b="1" i="1" dirty="0">
                <a:solidFill>
                  <a:srgbClr val="F89001"/>
                </a:solidFill>
                <a:latin typeface="Times New Roman" panose="02020603050405020304" pitchFamily="18" charset="0"/>
                <a:ea typeface="Anton Italics"/>
                <a:cs typeface="Times New Roman" panose="02020603050405020304" pitchFamily="18" charset="0"/>
                <a:sym typeface="Anton Italics"/>
              </a:rPr>
              <a:t>BRAND EXTENSION POSTER 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9925977" y="787925"/>
            <a:ext cx="4744359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 b="1" dirty="0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TESLA SMART HOME ECOSYSTEM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2543899" y="4475959"/>
            <a:ext cx="4229215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spc="167" dirty="0" smtClean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COMPANY OVERVIEW</a:t>
            </a:r>
            <a:endParaRPr lang="en-US" sz="2400" b="1" spc="167" dirty="0">
              <a:solidFill>
                <a:srgbClr val="000000"/>
              </a:solidFill>
              <a:latin typeface="Times New Roman" panose="02020603050405020304" pitchFamily="18" charset="0"/>
              <a:ea typeface="Glacial Indifference Bold"/>
              <a:cs typeface="Times New Roman" panose="02020603050405020304" pitchFamily="18" charset="0"/>
              <a:sym typeface="Glacial Indifference Bold"/>
            </a:endParaRPr>
          </a:p>
        </p:txBody>
      </p:sp>
      <p:sp>
        <p:nvSpPr>
          <p:cNvPr id="79" name="TextBox 79"/>
          <p:cNvSpPr txBox="1"/>
          <p:nvPr/>
        </p:nvSpPr>
        <p:spPr>
          <a:xfrm>
            <a:off x="2543899" y="10957830"/>
            <a:ext cx="5446363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MARKET APPEAL (TRENDS)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2543899" y="17444561"/>
            <a:ext cx="5016101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VALUE PROPOSITION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7514229" y="7684482"/>
            <a:ext cx="4574819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BRAND EXTENSION IDEA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7514229" y="14171213"/>
            <a:ext cx="5033028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SUSTAINABILITY ALIGNMENT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410987" y="5402405"/>
            <a:ext cx="8366791" cy="688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1" i="1" spc="100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TESLA, INC. IS A GLOBAL LEADER IN ELECTRIC VEHICLES, AI, AND RENEWABLE ENERGY (TESLA, 2025</a:t>
            </a:r>
            <a:r>
              <a:rPr lang="en-US" sz="2000" b="1" i="1" spc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)</a:t>
            </a:r>
            <a:endParaRPr lang="en-US" sz="2000" b="1" i="1" spc="100" dirty="0">
              <a:solidFill>
                <a:srgbClr val="000000"/>
              </a:solidFill>
              <a:latin typeface="Times New Roman" panose="02020603050405020304" pitchFamily="18" charset="0"/>
              <a:ea typeface="Glacial Indifference"/>
              <a:cs typeface="Times New Roman" panose="02020603050405020304" pitchFamily="18" charset="0"/>
              <a:sym typeface="Glacial Indifference"/>
            </a:endParaRPr>
          </a:p>
        </p:txBody>
      </p:sp>
      <p:sp>
        <p:nvSpPr>
          <p:cNvPr id="84" name="TextBox 84"/>
          <p:cNvSpPr txBox="1"/>
          <p:nvPr/>
        </p:nvSpPr>
        <p:spPr>
          <a:xfrm>
            <a:off x="6302004" y="8461540"/>
            <a:ext cx="8368331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i="1" spc="10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TESLA SMART HOME ECOSYSTEM – AN INTEGRATED SYSTEM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1365447" y="6199182"/>
            <a:ext cx="9064896" cy="1128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7031" lvl="1" indent="-183515" algn="just">
              <a:lnSpc>
                <a:spcPts val="2210"/>
              </a:lnSpc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Founded: 2003</a:t>
            </a:r>
          </a:p>
          <a:p>
            <a:pPr marL="367031" lvl="1" indent="-183515" algn="just">
              <a:lnSpc>
                <a:spcPts val="2210"/>
              </a:lnSpc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CEO: Elon Musk</a:t>
            </a:r>
          </a:p>
          <a:p>
            <a:pPr marL="367031" lvl="1" indent="-183515" algn="just">
              <a:lnSpc>
                <a:spcPts val="2210"/>
              </a:lnSpc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Known for: EVs (Model 3, Model Y), Solar Roof, </a:t>
            </a:r>
            <a:r>
              <a:rPr lang="en-US" spc="-51" dirty="0" err="1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Powerwall</a:t>
            </a:r>
            <a:endParaRPr lang="en-US" spc="-51" dirty="0">
              <a:solidFill>
                <a:srgbClr val="000000"/>
              </a:solidFill>
              <a:latin typeface="Times New Roman" panose="02020603050405020304" pitchFamily="18" charset="0"/>
              <a:ea typeface="Glacial Indifference"/>
              <a:cs typeface="Times New Roman" panose="02020603050405020304" pitchFamily="18" charset="0"/>
              <a:sym typeface="Glacial Indifference"/>
            </a:endParaRPr>
          </a:p>
          <a:p>
            <a:pPr marL="367031" lvl="1" indent="-183515" algn="just">
              <a:lnSpc>
                <a:spcPts val="2210"/>
              </a:lnSpc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Revenue: $96+ billion (2023)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1331674" y="12105316"/>
            <a:ext cx="6332930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Growth in smart homes (e.g., Amazon Alexa, Google Nest)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Rising demand for sustainable living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Increasing energy costs to need for efficiency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410987" y="18448860"/>
            <a:ext cx="10019356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The premium product line delivers innovative environmental solutions for sustainable living. 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The technology enables smooth connections between vehicles with residential spaces and energy systems. 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The company builds consumer trust through its established brand reputation while preparing for upcoming business challenges (</a:t>
            </a:r>
            <a:r>
              <a:rPr lang="en-US" spc="-51" dirty="0" err="1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Aldboush</a:t>
            </a: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, and Ferdous, 2023).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6302004" y="8892206"/>
            <a:ext cx="8013359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Solar energy (Tesla Solar Roof)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Energy storage (</a:t>
            </a:r>
            <a:r>
              <a:rPr lang="en-US" spc="-51" dirty="0" err="1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Powerwall</a:t>
            </a: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)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AI-powered home assistant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Smart devices (lighting, security, appliances)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An intelligent home where all of its constituent parts are integrated and optimized automatically (Tesla Properties, 2025).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6302004" y="15099312"/>
            <a:ext cx="8368331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All energy needs can be supplied through 100% renewable energy sources. 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The organization has achieved a smaller carbon footprint through its current operations. 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Households can achieve energy independence through the use of their home energy systems. </a:t>
            </a:r>
          </a:p>
          <a:p>
            <a:pPr marL="367031" lvl="1" indent="-183515" algn="just">
              <a:buFont typeface="Arial"/>
              <a:buChar char="•"/>
            </a:pP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The Tesla </a:t>
            </a:r>
            <a:r>
              <a:rPr lang="en-US" spc="-51" dirty="0" err="1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Powerwall</a:t>
            </a:r>
            <a:r>
              <a:rPr lang="en-US" spc="-5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 system provides homeowners with the ability to store solar energy for their actual energy needs (Tesla, 2025).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1365447" y="4487633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01</a:t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1365447" y="10969504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03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1365447" y="17456235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05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6335778" y="7696156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02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6335778" y="14182886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04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10715464" y="17514801"/>
            <a:ext cx="849490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1"/>
              </a:lnSpc>
            </a:pPr>
            <a:r>
              <a:rPr lang="en-US" sz="3393" b="1">
                <a:solidFill>
                  <a:srgbClr val="FFFFFF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06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11924085" y="17444561"/>
            <a:ext cx="5016101" cy="447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 Bold"/>
                <a:cs typeface="Times New Roman" panose="02020603050405020304" pitchFamily="18" charset="0"/>
                <a:sym typeface="Glacial Indifference Bold"/>
              </a:rPr>
              <a:t>REFERENCES 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10960593" y="18383559"/>
            <a:ext cx="4152407" cy="22442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50"/>
              </a:lnSpc>
            </a:pPr>
            <a:r>
              <a:rPr lang="en-US" sz="6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Aldboush</a:t>
            </a: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, H.H. and Ferdous, M., 2023. Building trust in fintech: an analysis of ethical and privacy considerations in the intersection of big data, AI, and customer trust. International Journal of Financial Studies, 11(3), p.90. </a:t>
            </a: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7" tooltip="https://www.mdpi.com/2227-7072/11/3/90"/>
              </a:rPr>
              <a:t>Solar energy (Tesla Solar Roof)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7" tooltip="https://www.mdpi.com/2227-7072/11/3/90"/>
              </a:rPr>
              <a:t>Energy storage (Powerwall)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7" tooltip="https://www.mdpi.com/2227-7072/11/3/90"/>
              </a:rPr>
              <a:t>AI-powered home assistant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7" tooltip="https://www.mdpi.com/2227-7072/11/3/90"/>
              </a:rPr>
              <a:t>Smart devices (lighting, security, appliances)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7" tooltip="https://www.mdpi.com/2227-7072/11/3/90"/>
              </a:rPr>
              <a:t>An intelligent home where all of its constituent parts are integrated and optimized automatically (Tesla Properties, 2025).</a:t>
            </a:r>
          </a:p>
          <a:p>
            <a:pPr algn="l">
              <a:lnSpc>
                <a:spcPts val="650"/>
              </a:lnSpc>
            </a:pP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Tesla (2025) How Powerwall Works. Available from: </a:t>
            </a: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8" tooltip="https://www.tesla.com/support/energy/powerwall/learn/how-powerwall-works"/>
              </a:rPr>
              <a:t>Solar energy (Tesla Solar Roof)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8" tooltip="https://www.tesla.com/support/energy/powerwall/learn/how-powerwall-works"/>
              </a:rPr>
              <a:t>Energy storage (Powerwall)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8" tooltip="https://www.tesla.com/support/energy/powerwall/learn/how-powerwall-works"/>
              </a:rPr>
              <a:t>AI-powered home assistant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8" tooltip="https://www.tesla.com/support/energy/powerwall/learn/how-powerwall-works"/>
              </a:rPr>
              <a:t>Smart devices (lighting, security, appliances)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8" tooltip="https://www.tesla.com/support/energy/powerwall/learn/how-powerwall-works"/>
              </a:rPr>
              <a:t>An intelligent home where all of its constituent parts are integrated and optimized automatically (Tesla Properties, 2025).</a:t>
            </a: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. Accessed on 04.04.2026.  </a:t>
            </a:r>
          </a:p>
          <a:p>
            <a:pPr algn="l">
              <a:lnSpc>
                <a:spcPts val="650"/>
              </a:lnSpc>
            </a:pP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Tesla (2025) Travel Safer, Arrive Refreshed. Available from: </a:t>
            </a: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9" tooltip="https://www.tesla.com"/>
              </a:rPr>
              <a:t>Solar energy (Tesla Solar Roof)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9" tooltip="https://www.tesla.com"/>
              </a:rPr>
              <a:t>Energy storage (Powerwall)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9" tooltip="https://www.tesla.com"/>
              </a:rPr>
              <a:t>AI-powered home assistant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9" tooltip="https://www.tesla.com"/>
              </a:rPr>
              <a:t>Smart devices (lighting, security, appliances)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9" tooltip="https://www.tesla.com"/>
              </a:rPr>
              <a:t>An intelligent home where all of its constituent parts are integrated and optimized automatically (Tesla Properties, 2025).</a:t>
            </a: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. Accessed on 04.04.2026. </a:t>
            </a:r>
          </a:p>
          <a:p>
            <a:pPr algn="l">
              <a:lnSpc>
                <a:spcPts val="650"/>
              </a:lnSpc>
            </a:pP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Tesla Properties (2025) The Future of Smart Homes: Integrating AI for Luxury. Available from: </a:t>
            </a: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10" tooltip="https://teslaproperties.ae/blog/the-future-of-smart-homes-integrating-ai-for-luxury"/>
              </a:rPr>
              <a:t>Solar energy (Tesla Solar Roof)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10" tooltip="https://teslaproperties.ae/blog/the-future-of-smart-homes-integrating-ai-for-luxury"/>
              </a:rPr>
              <a:t>Energy storage (Powerwall)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10" tooltip="https://teslaproperties.ae/blog/the-future-of-smart-homes-integrating-ai-for-luxury"/>
              </a:rPr>
              <a:t>AI-powered home assistant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10" tooltip="https://teslaproperties.ae/blog/the-future-of-smart-homes-integrating-ai-for-luxury"/>
              </a:rPr>
              <a:t>Smart devices (lighting, security, appliances)</a:t>
            </a:r>
          </a:p>
          <a:p>
            <a:pPr algn="l">
              <a:lnSpc>
                <a:spcPts val="650"/>
              </a:lnSpc>
            </a:pPr>
            <a:r>
              <a:rPr lang="en-US" sz="600" u="sng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  <a:hlinkClick r:id="rId10" tooltip="https://teslaproperties.ae/blog/the-future-of-smart-homes-integrating-ai-for-luxury"/>
              </a:rPr>
              <a:t>An intelligent home where all of its constituent parts are integrated and optimized automatically (Tesla Properties, 2025).</a:t>
            </a:r>
            <a:r>
              <a:rPr lang="en-US" sz="600" spc="-15" dirty="0">
                <a:solidFill>
                  <a:srgbClr val="000000"/>
                </a:solidFill>
                <a:latin typeface="Times New Roman" panose="02020603050405020304" pitchFamily="18" charset="0"/>
                <a:ea typeface="Glacial Indifference"/>
                <a:cs typeface="Times New Roman" panose="02020603050405020304" pitchFamily="18" charset="0"/>
                <a:sym typeface="Glacial Indifference"/>
              </a:rPr>
              <a:t>. Accessed on 04.04.2026.  </a:t>
            </a:r>
          </a:p>
          <a:p>
            <a:pPr algn="l">
              <a:lnSpc>
                <a:spcPts val="650"/>
              </a:lnSpc>
            </a:pPr>
            <a:endParaRPr lang="en-US" sz="600" spc="-15" dirty="0">
              <a:solidFill>
                <a:srgbClr val="000000"/>
              </a:solidFill>
              <a:latin typeface="Times New Roman" panose="02020603050405020304" pitchFamily="18" charset="0"/>
              <a:ea typeface="Glacial Indifference"/>
              <a:cs typeface="Times New Roman" panose="02020603050405020304" pitchFamily="18" charset="0"/>
              <a:sym typeface="Glacial Indifferenc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548</Words>
  <Application>Microsoft Office PowerPoint</Application>
  <PresentationFormat>Custom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Glacial Indifference Bold</vt:lpstr>
      <vt:lpstr>Glacial Indifference</vt:lpstr>
      <vt:lpstr>Arial</vt:lpstr>
      <vt:lpstr>Times New Roman</vt:lpstr>
      <vt:lpstr>Calibri</vt:lpstr>
      <vt:lpstr>Anton Italics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Orange and Black Modern Strategic Brand Growth Poster</dc:title>
  <cp:lastModifiedBy>User</cp:lastModifiedBy>
  <cp:revision>5</cp:revision>
  <dcterms:created xsi:type="dcterms:W3CDTF">2006-08-16T00:00:00Z</dcterms:created>
  <dcterms:modified xsi:type="dcterms:W3CDTF">2026-04-04T06:59:51Z</dcterms:modified>
  <dc:identifier>DAHF3sIBRiI</dc:identifier>
</cp:coreProperties>
</file>