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32" r:id="rId5"/>
    <p:sldId id="340" r:id="rId6"/>
    <p:sldId id="334" r:id="rId7"/>
    <p:sldId id="342" r:id="rId8"/>
    <p:sldId id="34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EA87FF1-1FCC-4EDF-99F5-48D1B7386C63}">
          <p14:sldIdLst>
            <p14:sldId id="332"/>
            <p14:sldId id="340"/>
            <p14:sldId id="334"/>
            <p14:sldId id="342"/>
            <p14:sldId id="344"/>
          </p14:sldIdLst>
        </p14:section>
        <p14:section name="Untitled Section" id="{AA6FD57B-120A-4009-8142-EBF9ADF20A72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9999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19" autoAdjust="0"/>
    <p:restoredTop sz="94660"/>
  </p:normalViewPr>
  <p:slideViewPr>
    <p:cSldViewPr snapToGrid="0">
      <p:cViewPr varScale="1">
        <p:scale>
          <a:sx n="95" d="100"/>
          <a:sy n="95" d="100"/>
        </p:scale>
        <p:origin x="7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8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in Traylor" userId="S::g.traylor@uwtsd.ac.uk::1dd6a003-9f2f-4a4d-933f-f15b77eedc03" providerId="AD" clId="Web-{B229814A-BC3F-4F13-AB31-0A53DDB1F035}"/>
    <pc:docChg chg="modSld">
      <pc:chgData name="Gavin Traylor" userId="S::g.traylor@uwtsd.ac.uk::1dd6a003-9f2f-4a4d-933f-f15b77eedc03" providerId="AD" clId="Web-{B229814A-BC3F-4F13-AB31-0A53DDB1F035}" dt="2019-08-29T08:12:16.778" v="31" actId="20577"/>
      <pc:docMkLst>
        <pc:docMk/>
      </pc:docMkLst>
      <pc:sldChg chg="modSp">
        <pc:chgData name="Gavin Traylor" userId="S::g.traylor@uwtsd.ac.uk::1dd6a003-9f2f-4a4d-933f-f15b77eedc03" providerId="AD" clId="Web-{B229814A-BC3F-4F13-AB31-0A53DDB1F035}" dt="2019-08-29T08:12:16.762" v="30" actId="20577"/>
        <pc:sldMkLst>
          <pc:docMk/>
          <pc:sldMk cId="2111813671" sldId="259"/>
        </pc:sldMkLst>
        <pc:spChg chg="mod">
          <ac:chgData name="Gavin Traylor" userId="S::g.traylor@uwtsd.ac.uk::1dd6a003-9f2f-4a4d-933f-f15b77eedc03" providerId="AD" clId="Web-{B229814A-BC3F-4F13-AB31-0A53DDB1F035}" dt="2019-08-29T08:12:16.762" v="30" actId="20577"/>
          <ac:spMkLst>
            <pc:docMk/>
            <pc:sldMk cId="2111813671" sldId="259"/>
            <ac:spMk id="8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95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5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458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353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0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64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4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22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486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30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52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C93F3-3100-44D5-9014-5B91B2DE45F5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451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.png"/><Relationship Id="rId7" Type="http://schemas.openxmlformats.org/officeDocument/2006/relationships/hyperlink" Target="https://academy.autodesk.com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s://revitpure.com/basics" TargetMode="External"/><Relationship Id="rId4" Type="http://schemas.openxmlformats.org/officeDocument/2006/relationships/image" Target="../media/image6.png"/><Relationship Id="rId9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814" y="2371747"/>
            <a:ext cx="7569288" cy="1953365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10274554" y="6435032"/>
            <a:ext cx="1917446" cy="456220"/>
            <a:chOff x="10274554" y="5875478"/>
            <a:chExt cx="1917446" cy="45622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274554" y="5875478"/>
              <a:ext cx="1917446" cy="456220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43088" y="5981036"/>
              <a:ext cx="612371" cy="2451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777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77" y="947294"/>
            <a:ext cx="3872523" cy="46166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822" y="947294"/>
            <a:ext cx="4031571" cy="44601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0344" y="915924"/>
            <a:ext cx="3863579" cy="53040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67443" y="6123685"/>
            <a:ext cx="29342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revitpure.com/basics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471" y="179877"/>
            <a:ext cx="2629833" cy="678667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3122716" y="-77690"/>
            <a:ext cx="10133353" cy="1193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srgbClr val="0070C0"/>
                </a:solidFill>
                <a:latin typeface="Calibri Light" panose="020F0302020204030204"/>
              </a:rPr>
              <a:t>t</a:t>
            </a:r>
            <a:r>
              <a:rPr lang="en-GB" b="1" dirty="0" smtClean="0">
                <a:solidFill>
                  <a:srgbClr val="0070C0"/>
                </a:solidFill>
                <a:latin typeface="Calibri Light" panose="020F0302020204030204"/>
              </a:rPr>
              <a:t>he basics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67443" y="6404247"/>
            <a:ext cx="32469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https://academy.autodesk.com/</a:t>
            </a:r>
            <a:r>
              <a:rPr lang="en-GB" dirty="0"/>
              <a:t> 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0274554" y="6435032"/>
            <a:ext cx="1917446" cy="456220"/>
            <a:chOff x="10274554" y="5875478"/>
            <a:chExt cx="1917446" cy="456220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0274554" y="5875478"/>
              <a:ext cx="1917446" cy="45622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43088" y="5981036"/>
              <a:ext cx="612371" cy="2451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5035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" b="914"/>
          <a:stretch/>
        </p:blipFill>
        <p:spPr>
          <a:xfrm>
            <a:off x="73152" y="88709"/>
            <a:ext cx="10424160" cy="6641275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 rot="10800000">
            <a:off x="10579608" y="627888"/>
            <a:ext cx="713232" cy="3806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9608" y="5795896"/>
            <a:ext cx="1514758" cy="390905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10274554" y="6435032"/>
            <a:ext cx="1917446" cy="456220"/>
            <a:chOff x="10274554" y="5875478"/>
            <a:chExt cx="1917446" cy="456220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274554" y="5875478"/>
              <a:ext cx="1917446" cy="456220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43088" y="5981036"/>
              <a:ext cx="612371" cy="245104"/>
            </a:xfrm>
            <a:prstGeom prst="rect">
              <a:avLst/>
            </a:prstGeom>
          </p:spPr>
        </p:pic>
      </p:grpSp>
      <p:sp>
        <p:nvSpPr>
          <p:cNvPr id="12" name="Right Arrow 11"/>
          <p:cNvSpPr/>
          <p:nvPr/>
        </p:nvSpPr>
        <p:spPr>
          <a:xfrm rot="10800000">
            <a:off x="1734312" y="2819400"/>
            <a:ext cx="713232" cy="3806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/>
        </p:nvSpPr>
        <p:spPr>
          <a:xfrm rot="10800000">
            <a:off x="1734312" y="4270756"/>
            <a:ext cx="713232" cy="3806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ight Arrow 13"/>
          <p:cNvSpPr/>
          <p:nvPr/>
        </p:nvSpPr>
        <p:spPr>
          <a:xfrm rot="7484009">
            <a:off x="2512001" y="5791026"/>
            <a:ext cx="713232" cy="3806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10800000">
            <a:off x="3556746" y="1095933"/>
            <a:ext cx="7736094" cy="1608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10579608" y="787604"/>
            <a:ext cx="1655983" cy="1193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Sub options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10579608" y="-203426"/>
            <a:ext cx="1655983" cy="1193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RIBBON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</p:txBody>
      </p:sp>
      <p:sp>
        <p:nvSpPr>
          <p:cNvPr id="21" name="Title 1"/>
          <p:cNvSpPr txBox="1">
            <a:spLocks/>
          </p:cNvSpPr>
          <p:nvPr/>
        </p:nvSpPr>
        <p:spPr>
          <a:xfrm>
            <a:off x="2562794" y="2408428"/>
            <a:ext cx="1655983" cy="1193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Properties Palette  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</p:txBody>
      </p:sp>
      <p:sp>
        <p:nvSpPr>
          <p:cNvPr id="22" name="Title 1"/>
          <p:cNvSpPr txBox="1">
            <a:spLocks/>
          </p:cNvSpPr>
          <p:nvPr/>
        </p:nvSpPr>
        <p:spPr>
          <a:xfrm>
            <a:off x="2562794" y="4054539"/>
            <a:ext cx="1655983" cy="1193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Project Browser Palette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</p:txBody>
      </p:sp>
      <p:sp>
        <p:nvSpPr>
          <p:cNvPr id="23" name="Title 1"/>
          <p:cNvSpPr txBox="1">
            <a:spLocks/>
          </p:cNvSpPr>
          <p:nvPr/>
        </p:nvSpPr>
        <p:spPr>
          <a:xfrm>
            <a:off x="3132746" y="5189088"/>
            <a:ext cx="3160478" cy="1193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Visual Overrides /Settings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261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8473" r="202"/>
          <a:stretch/>
        </p:blipFill>
        <p:spPr>
          <a:xfrm>
            <a:off x="10575121" y="2569845"/>
            <a:ext cx="1041306" cy="1524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88" y="124156"/>
            <a:ext cx="10132359" cy="647769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9608" y="5795896"/>
            <a:ext cx="1514758" cy="390905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10274554" y="6435032"/>
            <a:ext cx="1917446" cy="456220"/>
            <a:chOff x="10274554" y="5875478"/>
            <a:chExt cx="1917446" cy="456220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274554" y="5875478"/>
              <a:ext cx="1917446" cy="456220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43088" y="5981036"/>
              <a:ext cx="612371" cy="245104"/>
            </a:xfrm>
            <a:prstGeom prst="rect">
              <a:avLst/>
            </a:prstGeom>
          </p:spPr>
        </p:pic>
      </p:grpSp>
      <p:sp>
        <p:nvSpPr>
          <p:cNvPr id="17" name="Title 1"/>
          <p:cNvSpPr txBox="1">
            <a:spLocks/>
          </p:cNvSpPr>
          <p:nvPr/>
        </p:nvSpPr>
        <p:spPr>
          <a:xfrm>
            <a:off x="8170836" y="3411245"/>
            <a:ext cx="4030622" cy="25678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TIPS Navigation: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Orbit:  </a:t>
            </a:r>
            <a:b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</a:br>
            <a:r>
              <a:rPr lang="en-GB" sz="2400" b="1" dirty="0" smtClean="0">
                <a:solidFill>
                  <a:srgbClr val="0070C0"/>
                </a:solidFill>
                <a:latin typeface="Calibri Light" panose="020F0302020204030204"/>
              </a:rPr>
              <a:t>Shift &amp; Mouse (middle button)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solidFill>
                  <a:srgbClr val="0070C0"/>
                </a:solidFill>
                <a:latin typeface="Calibri Light" panose="020F0302020204030204"/>
              </a:rPr>
              <a:t>Object Orbit: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solidFill>
                  <a:srgbClr val="0070C0"/>
                </a:solidFill>
                <a:latin typeface="Calibri Light" panose="020F0302020204030204"/>
              </a:rPr>
              <a:t>Click object – Shift &amp; Mouse (middle button)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solidFill>
                  <a:srgbClr val="0070C0"/>
                </a:solidFill>
                <a:latin typeface="Calibri Light" panose="020F0302020204030204"/>
              </a:rPr>
              <a:t>Zoom: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solidFill>
                  <a:srgbClr val="0070C0"/>
                </a:solidFill>
                <a:latin typeface="Calibri Light" panose="020F0302020204030204"/>
              </a:rPr>
              <a:t>Mouse Scroll button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solidFill>
                  <a:srgbClr val="0070C0"/>
                </a:solidFill>
                <a:latin typeface="Calibri Light" panose="020F0302020204030204"/>
              </a:rPr>
              <a:t>Select (nested):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solidFill>
                  <a:srgbClr val="0070C0"/>
                </a:solidFill>
                <a:latin typeface="Calibri Light" panose="020F0302020204030204"/>
              </a:rPr>
              <a:t>Hover - TAB – Click 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 Light" panose="020F0302020204030204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r="60393"/>
          <a:stretch/>
        </p:blipFill>
        <p:spPr>
          <a:xfrm>
            <a:off x="10312062" y="10737"/>
            <a:ext cx="1304365" cy="15098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8539" r="31931" b="13325"/>
          <a:stretch/>
        </p:blipFill>
        <p:spPr>
          <a:xfrm>
            <a:off x="10587619" y="1328841"/>
            <a:ext cx="1016310" cy="132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51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077138" y="1072584"/>
            <a:ext cx="6792573" cy="4844764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0274554" y="6435032"/>
            <a:ext cx="1917446" cy="456220"/>
            <a:chOff x="10274554" y="5875478"/>
            <a:chExt cx="1917446" cy="45622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274554" y="5875478"/>
              <a:ext cx="1917446" cy="456220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43088" y="5981036"/>
              <a:ext cx="612371" cy="245104"/>
            </a:xfrm>
            <a:prstGeom prst="rect">
              <a:avLst/>
            </a:prstGeom>
          </p:spPr>
        </p:pic>
      </p:grpSp>
      <p:sp>
        <p:nvSpPr>
          <p:cNvPr id="8" name="Rectangle 7"/>
          <p:cNvSpPr/>
          <p:nvPr/>
        </p:nvSpPr>
        <p:spPr>
          <a:xfrm>
            <a:off x="514537" y="345213"/>
            <a:ext cx="30004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Exercise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61602" y="1442177"/>
            <a:ext cx="50122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solidFill>
                <a:schemeClr val="accent5"/>
              </a:solidFill>
            </a:endParaRPr>
          </a:p>
          <a:p>
            <a:r>
              <a:rPr lang="en-GB" dirty="0" smtClean="0">
                <a:solidFill>
                  <a:schemeClr val="accent5"/>
                </a:solidFill>
              </a:rPr>
              <a:t>It’s the Workshop again only this time in REVIT.</a:t>
            </a:r>
          </a:p>
          <a:p>
            <a:endParaRPr lang="en-GB" dirty="0">
              <a:solidFill>
                <a:schemeClr val="accent5"/>
              </a:solidFill>
            </a:endParaRPr>
          </a:p>
          <a:p>
            <a:endParaRPr lang="en-GB" dirty="0" smtClean="0">
              <a:solidFill>
                <a:schemeClr val="accent5"/>
              </a:solidFill>
            </a:endParaRPr>
          </a:p>
          <a:p>
            <a:r>
              <a:rPr lang="en-GB" sz="6000" dirty="0" smtClean="0">
                <a:solidFill>
                  <a:schemeClr val="accent5"/>
                </a:solidFill>
              </a:rPr>
              <a:t>EASY?  </a:t>
            </a:r>
          </a:p>
          <a:p>
            <a:endParaRPr lang="en-GB" dirty="0">
              <a:solidFill>
                <a:schemeClr val="accent5"/>
              </a:solidFill>
            </a:endParaRPr>
          </a:p>
          <a:p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537" y="3728757"/>
            <a:ext cx="2124075" cy="16192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537" y="5224867"/>
            <a:ext cx="5362575" cy="143827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916077" y="2642506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accent5"/>
                </a:solidFill>
              </a:rPr>
              <a:t>Assume the following:</a:t>
            </a:r>
          </a:p>
          <a:p>
            <a:endParaRPr lang="en-GB" dirty="0">
              <a:solidFill>
                <a:schemeClr val="accent5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</a:rPr>
              <a:t>High to Apex of roof is 5m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</a:rPr>
              <a:t>Floor to ceiling height is 2.5m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</a:rPr>
              <a:t>Floor slab is 300mm,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</a:rPr>
              <a:t>Roof is 300mm thick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accent5"/>
                </a:solidFill>
              </a:rPr>
              <a:t>Cill</a:t>
            </a:r>
            <a:r>
              <a:rPr lang="en-GB" dirty="0">
                <a:solidFill>
                  <a:schemeClr val="accent5"/>
                </a:solidFill>
              </a:rPr>
              <a:t> heights are 900mm</a:t>
            </a:r>
          </a:p>
        </p:txBody>
      </p:sp>
    </p:spTree>
    <p:extLst>
      <p:ext uri="{BB962C8B-B14F-4D97-AF65-F5344CB8AC3E}">
        <p14:creationId xmlns:p14="http://schemas.microsoft.com/office/powerpoint/2010/main" val="342916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F1EC6C66121944B20E8A256E827A82" ma:contentTypeVersion="10" ma:contentTypeDescription="Create a new document." ma:contentTypeScope="" ma:versionID="ae18a5e9ad15c6ef1ca8de6cf1b11968">
  <xsd:schema xmlns:xsd="http://www.w3.org/2001/XMLSchema" xmlns:xs="http://www.w3.org/2001/XMLSchema" xmlns:p="http://schemas.microsoft.com/office/2006/metadata/properties" xmlns:ns3="3c121b61-e0ec-4f09-a282-b757bda1fb1d" targetNamespace="http://schemas.microsoft.com/office/2006/metadata/properties" ma:root="true" ma:fieldsID="05411ab1c840dc6f652bea2b66969bbc" ns3:_="">
    <xsd:import namespace="3c121b61-e0ec-4f09-a282-b757bda1fb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121b61-e0ec-4f09-a282-b757bda1fb1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E101CDD-18D1-47C6-9CAE-F45C893FBC2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96C599-4F87-42AF-B6B1-D553C60071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c121b61-e0ec-4f09-a282-b757bda1fb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FDFD1EE-E924-4929-8903-F6D9A37B684D}">
  <ds:schemaRefs>
    <ds:schemaRef ds:uri="http://purl.org/dc/terms/"/>
    <ds:schemaRef ds:uri="http://schemas.openxmlformats.org/package/2006/metadata/core-properties"/>
    <ds:schemaRef ds:uri="3c121b61-e0ec-4f09-a282-b757bda1fb1d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1476</TotalTime>
  <Words>70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of Cardiff Council - Cyngor Dinas Caerdydd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Traylor, Gavin</dc:creator>
  <cp:lastModifiedBy>Gavin Traylor</cp:lastModifiedBy>
  <cp:revision>153</cp:revision>
  <dcterms:created xsi:type="dcterms:W3CDTF">2019-03-30T08:23:33Z</dcterms:created>
  <dcterms:modified xsi:type="dcterms:W3CDTF">2020-01-23T08:01:31Z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0x010100E2F1EC6C66121944B20E8A256E827A82</vt:lpwstr>
  </property>
</Properties>
</file>