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6F8945-BFF9-4BB3-BFA7-FC41A646246D}" v="55" dt="2026-02-01T11:52:28.7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97" d="100"/>
          <a:sy n="97" d="100"/>
        </p:scale>
        <p:origin x="102" y="5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liya De Silva" userId="9520ab3c-7e29-4580-954b-113f7d87b6b4" providerId="ADAL" clId="{FE27B551-DB8F-4221-B5AA-5ADAF89AA7C8}"/>
    <pc:docChg chg="undo custSel addSld delSld modSld">
      <pc:chgData name="Jaliya De Silva" userId="9520ab3c-7e29-4580-954b-113f7d87b6b4" providerId="ADAL" clId="{FE27B551-DB8F-4221-B5AA-5ADAF89AA7C8}" dt="2026-02-01T11:52:32.555" v="74" actId="1076"/>
      <pc:docMkLst>
        <pc:docMk/>
      </pc:docMkLst>
      <pc:sldChg chg="addSp delSp modSp mod">
        <pc:chgData name="Jaliya De Silva" userId="9520ab3c-7e29-4580-954b-113f7d87b6b4" providerId="ADAL" clId="{FE27B551-DB8F-4221-B5AA-5ADAF89AA7C8}" dt="2026-02-01T11:52:32.555" v="74" actId="1076"/>
        <pc:sldMkLst>
          <pc:docMk/>
          <pc:sldMk cId="0" sldId="256"/>
        </pc:sldMkLst>
        <pc:spChg chg="mod">
          <ac:chgData name="Jaliya De Silva" userId="9520ab3c-7e29-4580-954b-113f7d87b6b4" providerId="ADAL" clId="{FE27B551-DB8F-4221-B5AA-5ADAF89AA7C8}" dt="2026-02-01T11:52:18.815" v="72" actId="20577"/>
          <ac:spMkLst>
            <pc:docMk/>
            <pc:sldMk cId="0" sldId="256"/>
            <ac:spMk id="5" creationId="{00000000-0000-0000-0000-000000000000}"/>
          </ac:spMkLst>
        </pc:spChg>
        <pc:spChg chg="mod">
          <ac:chgData name="Jaliya De Silva" userId="9520ab3c-7e29-4580-954b-113f7d87b6b4" providerId="ADAL" clId="{FE27B551-DB8F-4221-B5AA-5ADAF89AA7C8}" dt="2026-02-01T11:52:32.555" v="74" actId="1076"/>
          <ac:spMkLst>
            <pc:docMk/>
            <pc:sldMk cId="0" sldId="256"/>
            <ac:spMk id="8" creationId="{6E9343E9-6324-4EBF-AD3C-1BB22D1E5FA1}"/>
          </ac:spMkLst>
        </pc:spChg>
        <pc:graphicFrameChg chg="add del modGraphic">
          <ac:chgData name="Jaliya De Silva" userId="9520ab3c-7e29-4580-954b-113f7d87b6b4" providerId="ADAL" clId="{FE27B551-DB8F-4221-B5AA-5ADAF89AA7C8}" dt="2026-02-01T11:49:12.440" v="22" actId="27309"/>
          <ac:graphicFrameMkLst>
            <pc:docMk/>
            <pc:sldMk cId="0" sldId="256"/>
            <ac:graphicFrameMk id="10" creationId="{EFA0EA22-2FA3-2AB1-0F42-903B993B3F79}"/>
          </ac:graphicFrameMkLst>
        </pc:graphicFrameChg>
        <pc:picChg chg="add mod">
          <ac:chgData name="Jaliya De Silva" userId="9520ab3c-7e29-4580-954b-113f7d87b6b4" providerId="ADAL" clId="{FE27B551-DB8F-4221-B5AA-5ADAF89AA7C8}" dt="2026-02-01T11:52:28.726" v="73" actId="1076"/>
          <ac:picMkLst>
            <pc:docMk/>
            <pc:sldMk cId="0" sldId="256"/>
            <ac:picMk id="1026" creationId="{7672A47E-1B26-277F-DA59-11CB36802104}"/>
          </ac:picMkLst>
        </pc:picChg>
      </pc:sldChg>
      <pc:sldChg chg="addSp delSp modSp">
        <pc:chgData name="Jaliya De Silva" userId="9520ab3c-7e29-4580-954b-113f7d87b6b4" providerId="ADAL" clId="{FE27B551-DB8F-4221-B5AA-5ADAF89AA7C8}" dt="2026-02-01T11:51:43.661" v="62" actId="478"/>
        <pc:sldMkLst>
          <pc:docMk/>
          <pc:sldMk cId="0" sldId="257"/>
        </pc:sldMkLst>
        <pc:picChg chg="mod">
          <ac:chgData name="Jaliya De Silva" userId="9520ab3c-7e29-4580-954b-113f7d87b6b4" providerId="ADAL" clId="{FE27B551-DB8F-4221-B5AA-5ADAF89AA7C8}" dt="2026-02-01T11:49:02.423" v="20" actId="1076"/>
          <ac:picMkLst>
            <pc:docMk/>
            <pc:sldMk cId="0" sldId="257"/>
            <ac:picMk id="6" creationId="{00000000-0000-0000-0000-000000000000}"/>
          </ac:picMkLst>
        </pc:picChg>
        <pc:picChg chg="add del mod">
          <ac:chgData name="Jaliya De Silva" userId="9520ab3c-7e29-4580-954b-113f7d87b6b4" providerId="ADAL" clId="{FE27B551-DB8F-4221-B5AA-5ADAF89AA7C8}" dt="2026-02-01T11:51:43.661" v="62" actId="478"/>
          <ac:picMkLst>
            <pc:docMk/>
            <pc:sldMk cId="0" sldId="257"/>
            <ac:picMk id="2050" creationId="{D019EEAC-1974-5BA9-155F-ECD0616D90C8}"/>
          </ac:picMkLst>
        </pc:picChg>
      </pc:sldChg>
      <pc:sldChg chg="addSp modSp mod">
        <pc:chgData name="Jaliya De Silva" userId="9520ab3c-7e29-4580-954b-113f7d87b6b4" providerId="ADAL" clId="{FE27B551-DB8F-4221-B5AA-5ADAF89AA7C8}" dt="2026-02-01T11:51:24.565" v="55" actId="14100"/>
        <pc:sldMkLst>
          <pc:docMk/>
          <pc:sldMk cId="0" sldId="259"/>
        </pc:sldMkLst>
        <pc:spChg chg="add mod">
          <ac:chgData name="Jaliya De Silva" userId="9520ab3c-7e29-4580-954b-113f7d87b6b4" providerId="ADAL" clId="{FE27B551-DB8F-4221-B5AA-5ADAF89AA7C8}" dt="2026-02-01T10:38:22.383" v="1" actId="1076"/>
          <ac:spMkLst>
            <pc:docMk/>
            <pc:sldMk cId="0" sldId="259"/>
            <ac:spMk id="14" creationId="{1BF52007-DFF0-563D-D832-BB874FEB98FA}"/>
          </ac:spMkLst>
        </pc:spChg>
        <pc:picChg chg="add mod">
          <ac:chgData name="Jaliya De Silva" userId="9520ab3c-7e29-4580-954b-113f7d87b6b4" providerId="ADAL" clId="{FE27B551-DB8F-4221-B5AA-5ADAF89AA7C8}" dt="2026-02-01T11:51:24.565" v="55" actId="14100"/>
          <ac:picMkLst>
            <pc:docMk/>
            <pc:sldMk cId="0" sldId="259"/>
            <ac:picMk id="13" creationId="{4261A9A9-7129-2ACD-0B12-83C38EA90D63}"/>
          </ac:picMkLst>
        </pc:picChg>
      </pc:sldChg>
      <pc:sldChg chg="addSp delSp modSp">
        <pc:chgData name="Jaliya De Silva" userId="9520ab3c-7e29-4580-954b-113f7d87b6b4" providerId="ADAL" clId="{FE27B551-DB8F-4221-B5AA-5ADAF89AA7C8}" dt="2026-02-01T11:51:40.001" v="61" actId="478"/>
        <pc:sldMkLst>
          <pc:docMk/>
          <pc:sldMk cId="0" sldId="260"/>
        </pc:sldMkLst>
        <pc:picChg chg="add del mod">
          <ac:chgData name="Jaliya De Silva" userId="9520ab3c-7e29-4580-954b-113f7d87b6b4" providerId="ADAL" clId="{FE27B551-DB8F-4221-B5AA-5ADAF89AA7C8}" dt="2026-02-01T11:51:40.001" v="61" actId="478"/>
          <ac:picMkLst>
            <pc:docMk/>
            <pc:sldMk cId="0" sldId="260"/>
            <ac:picMk id="20" creationId="{16CC2159-869A-7445-0282-6E3D20641840}"/>
          </ac:picMkLst>
        </pc:picChg>
      </pc:sldChg>
      <pc:sldChg chg="addSp modSp">
        <pc:chgData name="Jaliya De Silva" userId="9520ab3c-7e29-4580-954b-113f7d87b6b4" providerId="ADAL" clId="{FE27B551-DB8F-4221-B5AA-5ADAF89AA7C8}" dt="2026-02-01T11:51:25.723" v="58" actId="14100"/>
        <pc:sldMkLst>
          <pc:docMk/>
          <pc:sldMk cId="0" sldId="261"/>
        </pc:sldMkLst>
        <pc:picChg chg="add mod">
          <ac:chgData name="Jaliya De Silva" userId="9520ab3c-7e29-4580-954b-113f7d87b6b4" providerId="ADAL" clId="{FE27B551-DB8F-4221-B5AA-5ADAF89AA7C8}" dt="2026-02-01T11:51:25.723" v="58" actId="14100"/>
          <ac:picMkLst>
            <pc:docMk/>
            <pc:sldMk cId="0" sldId="261"/>
            <ac:picMk id="25" creationId="{47767E1F-ED79-AB20-F871-6C7ED821863A}"/>
          </ac:picMkLst>
        </pc:picChg>
      </pc:sldChg>
      <pc:sldChg chg="addSp modSp">
        <pc:chgData name="Jaliya De Silva" userId="9520ab3c-7e29-4580-954b-113f7d87b6b4" providerId="ADAL" clId="{FE27B551-DB8F-4221-B5AA-5ADAF89AA7C8}" dt="2026-02-01T11:50:32.386" v="37"/>
        <pc:sldMkLst>
          <pc:docMk/>
          <pc:sldMk cId="0" sldId="262"/>
        </pc:sldMkLst>
        <pc:picChg chg="add mod">
          <ac:chgData name="Jaliya De Silva" userId="9520ab3c-7e29-4580-954b-113f7d87b6b4" providerId="ADAL" clId="{FE27B551-DB8F-4221-B5AA-5ADAF89AA7C8}" dt="2026-02-01T11:50:32.386" v="37"/>
          <ac:picMkLst>
            <pc:docMk/>
            <pc:sldMk cId="0" sldId="262"/>
            <ac:picMk id="26" creationId="{C398BD31-18F7-58E5-93FC-9F5D6A1E642D}"/>
          </ac:picMkLst>
        </pc:picChg>
      </pc:sldChg>
      <pc:sldChg chg="addSp modSp">
        <pc:chgData name="Jaliya De Silva" userId="9520ab3c-7e29-4580-954b-113f7d87b6b4" providerId="ADAL" clId="{FE27B551-DB8F-4221-B5AA-5ADAF89AA7C8}" dt="2026-02-01T11:50:36.048" v="38"/>
        <pc:sldMkLst>
          <pc:docMk/>
          <pc:sldMk cId="0" sldId="263"/>
        </pc:sldMkLst>
        <pc:picChg chg="add mod">
          <ac:chgData name="Jaliya De Silva" userId="9520ab3c-7e29-4580-954b-113f7d87b6b4" providerId="ADAL" clId="{FE27B551-DB8F-4221-B5AA-5ADAF89AA7C8}" dt="2026-02-01T11:50:36.048" v="38"/>
          <ac:picMkLst>
            <pc:docMk/>
            <pc:sldMk cId="0" sldId="263"/>
            <ac:picMk id="35" creationId="{C2B6AB1D-34FA-8475-3B41-520972EDA460}"/>
          </ac:picMkLst>
        </pc:picChg>
      </pc:sldChg>
      <pc:sldChg chg="addSp modSp">
        <pc:chgData name="Jaliya De Silva" userId="9520ab3c-7e29-4580-954b-113f7d87b6b4" providerId="ADAL" clId="{FE27B551-DB8F-4221-B5AA-5ADAF89AA7C8}" dt="2026-02-01T11:51:23.053" v="50" actId="1076"/>
        <pc:sldMkLst>
          <pc:docMk/>
          <pc:sldMk cId="0" sldId="264"/>
        </pc:sldMkLst>
        <pc:picChg chg="add mod">
          <ac:chgData name="Jaliya De Silva" userId="9520ab3c-7e29-4580-954b-113f7d87b6b4" providerId="ADAL" clId="{FE27B551-DB8F-4221-B5AA-5ADAF89AA7C8}" dt="2026-02-01T11:51:23.053" v="50" actId="1076"/>
          <ac:picMkLst>
            <pc:docMk/>
            <pc:sldMk cId="0" sldId="264"/>
            <ac:picMk id="10" creationId="{788459B3-F2C1-2F1B-3E7D-B01B05E7744B}"/>
          </ac:picMkLst>
        </pc:picChg>
      </pc:sldChg>
      <pc:sldChg chg="addSp delSp modSp">
        <pc:chgData name="Jaliya De Silva" userId="9520ab3c-7e29-4580-954b-113f7d87b6b4" providerId="ADAL" clId="{FE27B551-DB8F-4221-B5AA-5ADAF89AA7C8}" dt="2026-02-01T11:51:22.626" v="49" actId="14100"/>
        <pc:sldMkLst>
          <pc:docMk/>
          <pc:sldMk cId="0" sldId="265"/>
        </pc:sldMkLst>
        <pc:picChg chg="add del mod">
          <ac:chgData name="Jaliya De Silva" userId="9520ab3c-7e29-4580-954b-113f7d87b6b4" providerId="ADAL" clId="{FE27B551-DB8F-4221-B5AA-5ADAF89AA7C8}" dt="2026-02-01T11:51:22.626" v="49" actId="14100"/>
          <ac:picMkLst>
            <pc:docMk/>
            <pc:sldMk cId="0" sldId="265"/>
            <ac:picMk id="26" creationId="{F876430C-EA58-59FE-E5F4-3944A6CE81D0}"/>
          </ac:picMkLst>
        </pc:picChg>
      </pc:sldChg>
      <pc:sldChg chg="addSp modSp">
        <pc:chgData name="Jaliya De Silva" userId="9520ab3c-7e29-4580-954b-113f7d87b6b4" providerId="ADAL" clId="{FE27B551-DB8F-4221-B5AA-5ADAF89AA7C8}" dt="2026-02-01T11:51:06.505" v="45"/>
        <pc:sldMkLst>
          <pc:docMk/>
          <pc:sldMk cId="0" sldId="266"/>
        </pc:sldMkLst>
        <pc:picChg chg="add mod">
          <ac:chgData name="Jaliya De Silva" userId="9520ab3c-7e29-4580-954b-113f7d87b6b4" providerId="ADAL" clId="{FE27B551-DB8F-4221-B5AA-5ADAF89AA7C8}" dt="2026-02-01T11:51:06.505" v="45"/>
          <ac:picMkLst>
            <pc:docMk/>
            <pc:sldMk cId="0" sldId="266"/>
            <ac:picMk id="27" creationId="{65462F4C-08AC-CB2C-DD91-52E1FB3CD833}"/>
          </ac:picMkLst>
        </pc:picChg>
      </pc:sldChg>
      <pc:sldChg chg="addSp modSp">
        <pc:chgData name="Jaliya De Silva" userId="9520ab3c-7e29-4580-954b-113f7d87b6b4" providerId="ADAL" clId="{FE27B551-DB8F-4221-B5AA-5ADAF89AA7C8}" dt="2026-02-01T11:51:10.604" v="46"/>
        <pc:sldMkLst>
          <pc:docMk/>
          <pc:sldMk cId="0" sldId="267"/>
        </pc:sldMkLst>
        <pc:picChg chg="add mod">
          <ac:chgData name="Jaliya De Silva" userId="9520ab3c-7e29-4580-954b-113f7d87b6b4" providerId="ADAL" clId="{FE27B551-DB8F-4221-B5AA-5ADAF89AA7C8}" dt="2026-02-01T11:51:10.604" v="46"/>
          <ac:picMkLst>
            <pc:docMk/>
            <pc:sldMk cId="0" sldId="267"/>
            <ac:picMk id="28" creationId="{FE30DA8C-6864-E4C6-2DD3-CC95E561063F}"/>
          </ac:picMkLst>
        </pc:picChg>
      </pc:sldChg>
      <pc:sldChg chg="new del">
        <pc:chgData name="Jaliya De Silva" userId="9520ab3c-7e29-4580-954b-113f7d87b6b4" providerId="ADAL" clId="{FE27B551-DB8F-4221-B5AA-5ADAF89AA7C8}" dt="2026-02-01T11:47:37.889" v="15" actId="47"/>
        <pc:sldMkLst>
          <pc:docMk/>
          <pc:sldMk cId="2896360366" sldId="27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584155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youtube.com/watch?v=iCvmsMzlF7o" TargetMode="External"/><Relationship Id="rId5" Type="http://schemas.openxmlformats.org/officeDocument/2006/relationships/image" Target="../media/image8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9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4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5.png"/><Relationship Id="rId9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9.png"/><Relationship Id="rId3" Type="http://schemas.openxmlformats.org/officeDocument/2006/relationships/image" Target="../media/image20.png"/><Relationship Id="rId7" Type="http://schemas.openxmlformats.org/officeDocument/2006/relationships/image" Target="../media/image23.png"/><Relationship Id="rId12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5.png"/><Relationship Id="rId9" Type="http://schemas.openxmlformats.org/officeDocument/2006/relationships/image" Target="../media/image25.png"/><Relationship Id="rId1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40.png"/><Relationship Id="rId3" Type="http://schemas.openxmlformats.org/officeDocument/2006/relationships/image" Target="../media/image31.png"/><Relationship Id="rId7" Type="http://schemas.openxmlformats.org/officeDocument/2006/relationships/image" Target="../media/image34.png"/><Relationship Id="rId12" Type="http://schemas.openxmlformats.org/officeDocument/2006/relationships/image" Target="../media/image39.png"/><Relationship Id="rId17" Type="http://schemas.openxmlformats.org/officeDocument/2006/relationships/image" Target="../media/image44.png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4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3.pn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5" Type="http://schemas.openxmlformats.org/officeDocument/2006/relationships/image" Target="../media/image42.png"/><Relationship Id="rId10" Type="http://schemas.openxmlformats.org/officeDocument/2006/relationships/image" Target="../media/image37.png"/><Relationship Id="rId4" Type="http://schemas.openxmlformats.org/officeDocument/2006/relationships/image" Target="../media/image5.png"/><Relationship Id="rId9" Type="http://schemas.openxmlformats.org/officeDocument/2006/relationships/image" Target="../media/image36.png"/><Relationship Id="rId14" Type="http://schemas.openxmlformats.org/officeDocument/2006/relationships/image" Target="../media/image4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5.png"/><Relationship Id="rId7" Type="http://schemas.openxmlformats.org/officeDocument/2006/relationships/image" Target="../media/image48.png"/><Relationship Id="rId12" Type="http://schemas.openxmlformats.org/officeDocument/2006/relationships/image" Target="../media/image5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7.png"/><Relationship Id="rId11" Type="http://schemas.openxmlformats.org/officeDocument/2006/relationships/image" Target="../media/image52.png"/><Relationship Id="rId5" Type="http://schemas.openxmlformats.org/officeDocument/2006/relationships/image" Target="../media/image46.png"/><Relationship Id="rId10" Type="http://schemas.openxmlformats.org/officeDocument/2006/relationships/image" Target="../media/image51.png"/><Relationship Id="rId4" Type="http://schemas.openxmlformats.org/officeDocument/2006/relationships/image" Target="../media/image5.png"/><Relationship Id="rId9" Type="http://schemas.openxmlformats.org/officeDocument/2006/relationships/image" Target="../media/image5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4.pn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.png"/><Relationship Id="rId9" Type="http://schemas.openxmlformats.org/officeDocument/2006/relationships/image" Target="../media/image5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13" Type="http://schemas.openxmlformats.org/officeDocument/2006/relationships/image" Target="../media/image69.png"/><Relationship Id="rId3" Type="http://schemas.openxmlformats.org/officeDocument/2006/relationships/image" Target="../media/image60.png"/><Relationship Id="rId7" Type="http://schemas.openxmlformats.org/officeDocument/2006/relationships/image" Target="../media/image63.png"/><Relationship Id="rId12" Type="http://schemas.openxmlformats.org/officeDocument/2006/relationships/image" Target="../media/image68.png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7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2.png"/><Relationship Id="rId11" Type="http://schemas.openxmlformats.org/officeDocument/2006/relationships/image" Target="../media/image67.png"/><Relationship Id="rId5" Type="http://schemas.openxmlformats.org/officeDocument/2006/relationships/image" Target="../media/image61.png"/><Relationship Id="rId15" Type="http://schemas.openxmlformats.org/officeDocument/2006/relationships/image" Target="../media/image71.png"/><Relationship Id="rId10" Type="http://schemas.openxmlformats.org/officeDocument/2006/relationships/image" Target="../media/image66.png"/><Relationship Id="rId4" Type="http://schemas.openxmlformats.org/officeDocument/2006/relationships/image" Target="../media/image5.png"/><Relationship Id="rId9" Type="http://schemas.openxmlformats.org/officeDocument/2006/relationships/image" Target="../media/image65.png"/><Relationship Id="rId14" Type="http://schemas.openxmlformats.org/officeDocument/2006/relationships/image" Target="../media/image7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13" Type="http://schemas.openxmlformats.org/officeDocument/2006/relationships/image" Target="../media/image81.png"/><Relationship Id="rId3" Type="http://schemas.openxmlformats.org/officeDocument/2006/relationships/image" Target="../media/image73.png"/><Relationship Id="rId7" Type="http://schemas.openxmlformats.org/officeDocument/2006/relationships/image" Target="../media/image66.png"/><Relationship Id="rId12" Type="http://schemas.openxmlformats.org/officeDocument/2006/relationships/image" Target="../media/image80.png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8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5.png"/><Relationship Id="rId11" Type="http://schemas.openxmlformats.org/officeDocument/2006/relationships/image" Target="../media/image79.png"/><Relationship Id="rId5" Type="http://schemas.openxmlformats.org/officeDocument/2006/relationships/image" Target="../media/image74.png"/><Relationship Id="rId15" Type="http://schemas.openxmlformats.org/officeDocument/2006/relationships/image" Target="../media/image83.png"/><Relationship Id="rId10" Type="http://schemas.openxmlformats.org/officeDocument/2006/relationships/image" Target="../media/image78.png"/><Relationship Id="rId4" Type="http://schemas.openxmlformats.org/officeDocument/2006/relationships/image" Target="../media/image5.png"/><Relationship Id="rId9" Type="http://schemas.openxmlformats.org/officeDocument/2006/relationships/image" Target="../media/image77.png"/><Relationship Id="rId14" Type="http://schemas.openxmlformats.org/officeDocument/2006/relationships/image" Target="../media/image8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png"/><Relationship Id="rId3" Type="http://schemas.openxmlformats.org/officeDocument/2006/relationships/image" Target="../media/image85.png"/><Relationship Id="rId7" Type="http://schemas.openxmlformats.org/officeDocument/2006/relationships/image" Target="../media/image8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7.png"/><Relationship Id="rId11" Type="http://schemas.openxmlformats.org/officeDocument/2006/relationships/image" Target="../media/image92.png"/><Relationship Id="rId5" Type="http://schemas.openxmlformats.org/officeDocument/2006/relationships/image" Target="../media/image86.png"/><Relationship Id="rId10" Type="http://schemas.openxmlformats.org/officeDocument/2006/relationships/image" Target="../media/image91.png"/><Relationship Id="rId4" Type="http://schemas.openxmlformats.org/officeDocument/2006/relationships/image" Target="../media/image5.png"/><Relationship Id="rId9" Type="http://schemas.openxmlformats.org/officeDocument/2006/relationships/image" Target="../media/image9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7.png"/><Relationship Id="rId3" Type="http://schemas.openxmlformats.org/officeDocument/2006/relationships/image" Target="../media/image93.png"/><Relationship Id="rId7" Type="http://schemas.openxmlformats.org/officeDocument/2006/relationships/image" Target="../media/image96.png"/><Relationship Id="rId12" Type="http://schemas.openxmlformats.org/officeDocument/2006/relationships/image" Target="../media/image10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5.png"/><Relationship Id="rId11" Type="http://schemas.openxmlformats.org/officeDocument/2006/relationships/image" Target="../media/image100.png"/><Relationship Id="rId5" Type="http://schemas.openxmlformats.org/officeDocument/2006/relationships/image" Target="../media/image94.png"/><Relationship Id="rId10" Type="http://schemas.openxmlformats.org/officeDocument/2006/relationships/image" Target="../media/image99.png"/><Relationship Id="rId4" Type="http://schemas.openxmlformats.org/officeDocument/2006/relationships/image" Target="../media/image5.png"/><Relationship Id="rId9" Type="http://schemas.openxmlformats.org/officeDocument/2006/relationships/image" Target="../media/image9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7" Type="http://schemas.openxmlformats.org/officeDocument/2006/relationships/image" Target="../media/image10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4.png"/><Relationship Id="rId5" Type="http://schemas.openxmlformats.org/officeDocument/2006/relationships/image" Target="../media/image103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3457575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9750" y="2209800"/>
            <a:ext cx="952500" cy="28575"/>
          </a:xfrm>
          <a:prstGeom prst="rect">
            <a:avLst/>
          </a:prstGeom>
        </p:spPr>
      </p:pic>
      <p:sp>
        <p:nvSpPr>
          <p:cNvPr id="4" name="Text 0"/>
          <p:cNvSpPr/>
          <p:nvPr/>
        </p:nvSpPr>
        <p:spPr>
          <a:xfrm>
            <a:off x="769620" y="571500"/>
            <a:ext cx="10652760" cy="685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5400"/>
              </a:lnSpc>
              <a:buNone/>
            </a:pPr>
            <a:r>
              <a:rPr lang="en-US" sz="5400" b="1" dirty="0">
                <a:solidFill>
                  <a:srgbClr val="111827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Week 4: Research Questions</a:t>
            </a:r>
            <a:endParaRPr lang="en-US" sz="5400" dirty="0"/>
          </a:p>
        </p:txBody>
      </p:sp>
      <p:sp>
        <p:nvSpPr>
          <p:cNvPr id="5" name="Text 1"/>
          <p:cNvSpPr/>
          <p:nvPr/>
        </p:nvSpPr>
        <p:spPr>
          <a:xfrm>
            <a:off x="2707005" y="1485900"/>
            <a:ext cx="677799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700"/>
              </a:lnSpc>
              <a:buNone/>
            </a:pPr>
            <a:r>
              <a:rPr lang="en-US" sz="2250" i="1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Undergraduate research methods in Business Studies </a:t>
            </a:r>
            <a:endParaRPr lang="en-US" sz="2250" dirty="0"/>
          </a:p>
        </p:txBody>
      </p:sp>
      <p:sp>
        <p:nvSpPr>
          <p:cNvPr id="6" name="Text 2"/>
          <p:cNvSpPr/>
          <p:nvPr/>
        </p:nvSpPr>
        <p:spPr>
          <a:xfrm>
            <a:off x="3194149" y="2619375"/>
            <a:ext cx="5803553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500" dirty="0">
                <a:solidFill>
                  <a:srgbClr val="374151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Exploring the foundations of inquiry, from paradigms to practice.</a:t>
            </a:r>
            <a:endParaRPr lang="en-US" sz="1500" dirty="0"/>
          </a:p>
        </p:txBody>
      </p:sp>
      <p:sp>
        <p:nvSpPr>
          <p:cNvPr id="7" name="Text 3"/>
          <p:cNvSpPr/>
          <p:nvPr/>
        </p:nvSpPr>
        <p:spPr>
          <a:xfrm>
            <a:off x="10922318" y="2809875"/>
            <a:ext cx="72009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9CA3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Page 1/15</a:t>
            </a:r>
            <a:endParaRPr lang="en-US" sz="1050" dirty="0"/>
          </a:p>
        </p:txBody>
      </p:sp>
      <p:sp>
        <p:nvSpPr>
          <p:cNvPr id="8" name="Text 2">
            <a:extLst>
              <a:ext uri="{FF2B5EF4-FFF2-40B4-BE49-F238E27FC236}">
                <a16:creationId xmlns:a16="http://schemas.microsoft.com/office/drawing/2014/main" id="{6E9343E9-6324-4EBF-AD3C-1BB22D1E5FA1}"/>
              </a:ext>
            </a:extLst>
          </p:cNvPr>
          <p:cNvSpPr/>
          <p:nvPr/>
        </p:nvSpPr>
        <p:spPr>
          <a:xfrm>
            <a:off x="3194148" y="5644946"/>
            <a:ext cx="5803553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500" dirty="0">
                <a:solidFill>
                  <a:srgbClr val="374151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JALIYA DE SILVA</a:t>
            </a:r>
          </a:p>
          <a:p>
            <a:pPr marL="0" indent="0" algn="ctr">
              <a:lnSpc>
                <a:spcPts val="2100"/>
              </a:lnSpc>
              <a:buNone/>
            </a:pPr>
            <a:r>
              <a:rPr lang="en-US" sz="1500" dirty="0">
                <a:solidFill>
                  <a:srgbClr val="374151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Feb -2026 </a:t>
            </a:r>
            <a:endParaRPr lang="en-US" sz="1500" dirty="0"/>
          </a:p>
        </p:txBody>
      </p:sp>
      <p:pic>
        <p:nvPicPr>
          <p:cNvPr id="1026" name="Picture 2" descr="UWTSD Institute of Management and Health (@UWTSDmanagementandhealth) •  Facebook">
            <a:extLst>
              <a:ext uri="{FF2B5EF4-FFF2-40B4-BE49-F238E27FC236}">
                <a16:creationId xmlns:a16="http://schemas.microsoft.com/office/drawing/2014/main" id="{7672A47E-1B26-277F-DA59-11CB368021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3082" y="3152775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1247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0" y="1123950"/>
            <a:ext cx="10668000" cy="190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2400300"/>
            <a:ext cx="10668000" cy="8001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3505200"/>
            <a:ext cx="10668000" cy="8001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00712" y="6412706"/>
            <a:ext cx="10668000" cy="8001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5715000"/>
            <a:ext cx="10668000" cy="800100"/>
          </a:xfrm>
          <a:prstGeom prst="rect">
            <a:avLst/>
          </a:prstGeom>
        </p:spPr>
      </p:pic>
      <p:sp>
        <p:nvSpPr>
          <p:cNvPr id="8" name="Text 0"/>
          <p:cNvSpPr/>
          <p:nvPr/>
        </p:nvSpPr>
        <p:spPr>
          <a:xfrm>
            <a:off x="762000" y="571500"/>
            <a:ext cx="106680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111827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Agenda</a:t>
            </a:r>
            <a:endParaRPr lang="en-US" sz="3600" dirty="0"/>
          </a:p>
        </p:txBody>
      </p:sp>
      <p:sp>
        <p:nvSpPr>
          <p:cNvPr id="9" name="Text 1"/>
          <p:cNvSpPr/>
          <p:nvPr/>
        </p:nvSpPr>
        <p:spPr>
          <a:xfrm>
            <a:off x="762000" y="1562100"/>
            <a:ext cx="37719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1E3A8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01</a:t>
            </a:r>
            <a:endParaRPr lang="en-US" sz="2250" dirty="0"/>
          </a:p>
        </p:txBody>
      </p:sp>
      <p:sp>
        <p:nvSpPr>
          <p:cNvPr id="10" name="Text 2"/>
          <p:cNvSpPr/>
          <p:nvPr/>
        </p:nvSpPr>
        <p:spPr>
          <a:xfrm>
            <a:off x="1381125" y="1524000"/>
            <a:ext cx="595759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Course Calendar</a:t>
            </a:r>
            <a:endParaRPr lang="en-US" sz="1800" dirty="0"/>
          </a:p>
        </p:txBody>
      </p:sp>
      <p:sp>
        <p:nvSpPr>
          <p:cNvPr id="11" name="Text 3"/>
          <p:cNvSpPr/>
          <p:nvPr/>
        </p:nvSpPr>
        <p:spPr>
          <a:xfrm>
            <a:off x="1381125" y="1828800"/>
            <a:ext cx="595759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Key dates for assignments, readings, and exams throughout the semester</a:t>
            </a:r>
            <a:endParaRPr lang="en-US" sz="1350" dirty="0"/>
          </a:p>
        </p:txBody>
      </p:sp>
      <p:sp>
        <p:nvSpPr>
          <p:cNvPr id="12" name="Text 4"/>
          <p:cNvSpPr/>
          <p:nvPr/>
        </p:nvSpPr>
        <p:spPr>
          <a:xfrm>
            <a:off x="762000" y="2667000"/>
            <a:ext cx="44577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1E3A8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02</a:t>
            </a:r>
            <a:endParaRPr lang="en-US" sz="2250" dirty="0"/>
          </a:p>
        </p:txBody>
      </p:sp>
      <p:sp>
        <p:nvSpPr>
          <p:cNvPr id="13" name="Text 5"/>
          <p:cNvSpPr/>
          <p:nvPr/>
        </p:nvSpPr>
        <p:spPr>
          <a:xfrm>
            <a:off x="1438275" y="2628900"/>
            <a:ext cx="5738217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Research Paradigms</a:t>
            </a:r>
            <a:endParaRPr lang="en-US" sz="1800" dirty="0"/>
          </a:p>
        </p:txBody>
      </p:sp>
      <p:sp>
        <p:nvSpPr>
          <p:cNvPr id="14" name="Text 6"/>
          <p:cNvSpPr/>
          <p:nvPr/>
        </p:nvSpPr>
        <p:spPr>
          <a:xfrm>
            <a:off x="1438275" y="2933700"/>
            <a:ext cx="5738217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Overview of positivism, constructivism, critical theory, and pragmatism</a:t>
            </a:r>
            <a:endParaRPr lang="en-US" sz="1350" dirty="0"/>
          </a:p>
        </p:txBody>
      </p:sp>
      <p:sp>
        <p:nvSpPr>
          <p:cNvPr id="15" name="Text 7"/>
          <p:cNvSpPr/>
          <p:nvPr/>
        </p:nvSpPr>
        <p:spPr>
          <a:xfrm>
            <a:off x="762000" y="3771900"/>
            <a:ext cx="44577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1E3A8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03</a:t>
            </a:r>
            <a:endParaRPr lang="en-US" sz="2250" dirty="0"/>
          </a:p>
        </p:txBody>
      </p:sp>
      <p:sp>
        <p:nvSpPr>
          <p:cNvPr id="16" name="Text 8"/>
          <p:cNvSpPr/>
          <p:nvPr/>
        </p:nvSpPr>
        <p:spPr>
          <a:xfrm>
            <a:off x="1438275" y="3733800"/>
            <a:ext cx="6923365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Brené Brown's Research</a:t>
            </a:r>
            <a:endParaRPr lang="en-US" sz="1800" dirty="0"/>
          </a:p>
        </p:txBody>
      </p:sp>
      <p:sp>
        <p:nvSpPr>
          <p:cNvPr id="17" name="Text 9"/>
          <p:cNvSpPr/>
          <p:nvPr/>
        </p:nvSpPr>
        <p:spPr>
          <a:xfrm>
            <a:off x="1438275" y="4038600"/>
            <a:ext cx="5769471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Exploration of vulnerability, shame, and courage in social work practice</a:t>
            </a:r>
            <a:endParaRPr lang="en-US" sz="1350" dirty="0"/>
          </a:p>
        </p:txBody>
      </p:sp>
      <p:sp>
        <p:nvSpPr>
          <p:cNvPr id="18" name="Text 10"/>
          <p:cNvSpPr/>
          <p:nvPr/>
        </p:nvSpPr>
        <p:spPr>
          <a:xfrm>
            <a:off x="762000" y="4876800"/>
            <a:ext cx="45720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1E3A8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04</a:t>
            </a:r>
            <a:endParaRPr lang="en-US" sz="2250" dirty="0"/>
          </a:p>
        </p:txBody>
      </p:sp>
      <p:sp>
        <p:nvSpPr>
          <p:cNvPr id="19" name="Text 11"/>
          <p:cNvSpPr/>
          <p:nvPr/>
        </p:nvSpPr>
        <p:spPr>
          <a:xfrm>
            <a:off x="1447800" y="4838700"/>
            <a:ext cx="6955691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Qualitative Research Questions</a:t>
            </a:r>
            <a:endParaRPr lang="en-US" sz="1800" dirty="0"/>
          </a:p>
        </p:txBody>
      </p:sp>
      <p:sp>
        <p:nvSpPr>
          <p:cNvPr id="20" name="Text 12"/>
          <p:cNvSpPr/>
          <p:nvPr/>
        </p:nvSpPr>
        <p:spPr>
          <a:xfrm>
            <a:off x="1447800" y="5143500"/>
            <a:ext cx="5796409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Guidelines for crafting questions about lived experiences and meanings</a:t>
            </a:r>
            <a:endParaRPr lang="en-US" sz="1350" dirty="0"/>
          </a:p>
        </p:txBody>
      </p:sp>
      <p:sp>
        <p:nvSpPr>
          <p:cNvPr id="21" name="Text 13"/>
          <p:cNvSpPr/>
          <p:nvPr/>
        </p:nvSpPr>
        <p:spPr>
          <a:xfrm>
            <a:off x="762000" y="5981700"/>
            <a:ext cx="43434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1E3A8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05</a:t>
            </a:r>
            <a:endParaRPr lang="en-US" sz="2250" dirty="0"/>
          </a:p>
        </p:txBody>
      </p:sp>
      <p:sp>
        <p:nvSpPr>
          <p:cNvPr id="22" name="Text 14"/>
          <p:cNvSpPr/>
          <p:nvPr/>
        </p:nvSpPr>
        <p:spPr>
          <a:xfrm>
            <a:off x="1428750" y="5943600"/>
            <a:ext cx="7066597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Quantitative Research Questions</a:t>
            </a:r>
            <a:endParaRPr lang="en-US" sz="1800" dirty="0"/>
          </a:p>
        </p:txBody>
      </p:sp>
      <p:sp>
        <p:nvSpPr>
          <p:cNvPr id="23" name="Text 15"/>
          <p:cNvSpPr/>
          <p:nvPr/>
        </p:nvSpPr>
        <p:spPr>
          <a:xfrm>
            <a:off x="1428750" y="6248400"/>
            <a:ext cx="5888831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Techniques for developing measurable questions with statistical analysis</a:t>
            </a:r>
            <a:endParaRPr lang="en-US" sz="1350" dirty="0"/>
          </a:p>
        </p:txBody>
      </p:sp>
      <p:sp>
        <p:nvSpPr>
          <p:cNvPr id="24" name="Text 16"/>
          <p:cNvSpPr/>
          <p:nvPr/>
        </p:nvSpPr>
        <p:spPr>
          <a:xfrm>
            <a:off x="10953750" y="6477000"/>
            <a:ext cx="75438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9CA3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Page 2/15</a:t>
            </a:r>
            <a:endParaRPr lang="en-US" sz="10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51435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0" y="1504950"/>
            <a:ext cx="10668000" cy="190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1905000"/>
            <a:ext cx="10668000" cy="2667000"/>
          </a:xfrm>
          <a:prstGeom prst="rect">
            <a:avLst/>
          </a:prstGeom>
        </p:spPr>
      </p:pic>
      <p:sp>
        <p:nvSpPr>
          <p:cNvPr id="5" name="Text 0"/>
          <p:cNvSpPr/>
          <p:nvPr/>
        </p:nvSpPr>
        <p:spPr>
          <a:xfrm>
            <a:off x="762000" y="571500"/>
            <a:ext cx="128016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111827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Brené Brown: Reluctant Interpretivist</a:t>
            </a:r>
            <a:endParaRPr lang="en-US" sz="3600" dirty="0"/>
          </a:p>
        </p:txBody>
      </p:sp>
      <p:sp>
        <p:nvSpPr>
          <p:cNvPr id="6" name="Text 1"/>
          <p:cNvSpPr/>
          <p:nvPr/>
        </p:nvSpPr>
        <p:spPr>
          <a:xfrm>
            <a:off x="762000" y="1104900"/>
            <a:ext cx="128016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E40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Embracing Qualitative Inquiry and Human Connection</a:t>
            </a:r>
            <a:endParaRPr lang="en-US" sz="1800" dirty="0"/>
          </a:p>
        </p:txBody>
      </p:sp>
      <p:sp>
        <p:nvSpPr>
          <p:cNvPr id="7" name="Text 2"/>
          <p:cNvSpPr/>
          <p:nvPr/>
        </p:nvSpPr>
        <p:spPr>
          <a:xfrm>
            <a:off x="990600" y="2133600"/>
            <a:ext cx="1220724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Interpretivist Research Philosophy:</a:t>
            </a: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Understanding over prediction; focusing on human stories, not controlling variables.</a:t>
            </a:r>
            <a:endParaRPr lang="en-US" sz="1350" dirty="0"/>
          </a:p>
        </p:txBody>
      </p:sp>
      <p:sp>
        <p:nvSpPr>
          <p:cNvPr id="8" name="Text 3"/>
          <p:cNvSpPr/>
          <p:nvPr/>
        </p:nvSpPr>
        <p:spPr>
          <a:xfrm>
            <a:off x="990600" y="2552700"/>
            <a:ext cx="1220724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Vulnerability as Methodology:</a:t>
            </a: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Deep listening and creating safe spaces for authentic sharing in research.</a:t>
            </a:r>
            <a:endParaRPr lang="en-US" sz="1350" dirty="0"/>
          </a:p>
        </p:txBody>
      </p:sp>
      <p:sp>
        <p:nvSpPr>
          <p:cNvPr id="9" name="Text 4"/>
          <p:cNvSpPr/>
          <p:nvPr/>
        </p:nvSpPr>
        <p:spPr>
          <a:xfrm>
            <a:off x="990600" y="2971800"/>
            <a:ext cx="1220724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Qualitative Over Quantitative:</a:t>
            </a: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Prioritizing rich narratives and lived experiences over statistical data.</a:t>
            </a:r>
            <a:endParaRPr lang="en-US" sz="1350" dirty="0"/>
          </a:p>
        </p:txBody>
      </p:sp>
      <p:sp>
        <p:nvSpPr>
          <p:cNvPr id="10" name="Text 5"/>
          <p:cNvSpPr/>
          <p:nvPr/>
        </p:nvSpPr>
        <p:spPr>
          <a:xfrm>
            <a:off x="990600" y="3390900"/>
            <a:ext cx="1220724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Constructivist Paradigm:</a:t>
            </a: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Viewing reality as socially constructed, valuing subjective experiences and multiple truths.</a:t>
            </a:r>
            <a:endParaRPr lang="en-US" sz="1350" dirty="0"/>
          </a:p>
        </p:txBody>
      </p:sp>
      <p:sp>
        <p:nvSpPr>
          <p:cNvPr id="11" name="Text 6"/>
          <p:cNvSpPr/>
          <p:nvPr/>
        </p:nvSpPr>
        <p:spPr>
          <a:xfrm>
            <a:off x="990600" y="3810000"/>
            <a:ext cx="1017270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Reluctant Researcher Identity:</a:t>
            </a: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Initially resisted interpretivism before embracing its power to illuminate connection and emotion.</a:t>
            </a:r>
            <a:endParaRPr lang="en-US" sz="1350" dirty="0"/>
          </a:p>
        </p:txBody>
      </p:sp>
      <p:sp>
        <p:nvSpPr>
          <p:cNvPr id="12" name="Text 7"/>
          <p:cNvSpPr/>
          <p:nvPr/>
        </p:nvSpPr>
        <p:spPr>
          <a:xfrm>
            <a:off x="10953750" y="4495800"/>
            <a:ext cx="75438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9CA3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Page 4/15</a:t>
            </a:r>
            <a:endParaRPr lang="en-US" sz="105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BF52007-DFF0-563D-D832-BB874FEB98FA}"/>
              </a:ext>
            </a:extLst>
          </p:cNvPr>
          <p:cNvSpPr txBox="1"/>
          <p:nvPr/>
        </p:nvSpPr>
        <p:spPr>
          <a:xfrm>
            <a:off x="2703871" y="4996934"/>
            <a:ext cx="67842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u="sng" dirty="0">
                <a:solidFill>
                  <a:schemeClr val="lt1"/>
                </a:solidFill>
                <a:hlinkClick r:id="rId6"/>
              </a:rPr>
              <a:t>https://www.youtube.com/watch?v=iCvmsMzlF7o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48768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0" y="1123950"/>
            <a:ext cx="10668000" cy="190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1524000"/>
            <a:ext cx="419100" cy="4953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6300" y="1638300"/>
            <a:ext cx="190500" cy="2667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4600" y="1524000"/>
            <a:ext cx="466725" cy="4953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38900" y="1638300"/>
            <a:ext cx="238125" cy="266700"/>
          </a:xfrm>
          <a:prstGeom prst="rect">
            <a:avLst/>
          </a:prstGeom>
        </p:spPr>
      </p:pic>
      <p:sp>
        <p:nvSpPr>
          <p:cNvPr id="8" name="Text 0"/>
          <p:cNvSpPr/>
          <p:nvPr/>
        </p:nvSpPr>
        <p:spPr>
          <a:xfrm>
            <a:off x="762000" y="571500"/>
            <a:ext cx="128016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111827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Positivism vs. Interpretivism</a:t>
            </a:r>
            <a:endParaRPr lang="en-US" sz="3600" dirty="0"/>
          </a:p>
        </p:txBody>
      </p:sp>
      <p:sp>
        <p:nvSpPr>
          <p:cNvPr id="9" name="Text 1"/>
          <p:cNvSpPr/>
          <p:nvPr/>
        </p:nvSpPr>
        <p:spPr>
          <a:xfrm>
            <a:off x="1333500" y="1428750"/>
            <a:ext cx="2646015" cy="685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1E3A8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Positivist Paradigm</a:t>
            </a:r>
            <a:endParaRPr lang="en-US" sz="2250" dirty="0"/>
          </a:p>
        </p:txBody>
      </p:sp>
      <p:sp>
        <p:nvSpPr>
          <p:cNvPr id="10" name="Text 2"/>
          <p:cNvSpPr/>
          <p:nvPr/>
        </p:nvSpPr>
        <p:spPr>
          <a:xfrm>
            <a:off x="800100" y="2247900"/>
            <a:ext cx="506730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Focuses on </a:t>
            </a:r>
            <a:r>
              <a:rPr lang="en-US" sz="135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objective reality</a:t>
            </a: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quantitative methods, and generalizable findings.</a:t>
            </a:r>
            <a:endParaRPr lang="en-US" sz="1350" dirty="0"/>
          </a:p>
        </p:txBody>
      </p:sp>
      <p:sp>
        <p:nvSpPr>
          <p:cNvPr id="11" name="Text 3"/>
          <p:cNvSpPr/>
          <p:nvPr/>
        </p:nvSpPr>
        <p:spPr>
          <a:xfrm>
            <a:off x="800100" y="2933700"/>
            <a:ext cx="506730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Research Questions: Asks </a:t>
            </a:r>
            <a:r>
              <a:rPr lang="en-US" sz="135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"what"</a:t>
            </a: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and </a:t>
            </a:r>
            <a:r>
              <a:rPr lang="en-US" sz="135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"how many"</a:t>
            </a: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questions.</a:t>
            </a:r>
            <a:endParaRPr lang="en-US" sz="1350" dirty="0"/>
          </a:p>
        </p:txBody>
      </p:sp>
      <p:sp>
        <p:nvSpPr>
          <p:cNvPr id="12" name="Text 4"/>
          <p:cNvSpPr/>
          <p:nvPr/>
        </p:nvSpPr>
        <p:spPr>
          <a:xfrm>
            <a:off x="800100" y="3619500"/>
            <a:ext cx="608076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Data Collection: Uses </a:t>
            </a:r>
            <a:r>
              <a:rPr lang="en-US" sz="135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surveys and experiments</a:t>
            </a: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1350" dirty="0"/>
          </a:p>
        </p:txBody>
      </p:sp>
      <p:sp>
        <p:nvSpPr>
          <p:cNvPr id="13" name="Text 5"/>
          <p:cNvSpPr/>
          <p:nvPr/>
        </p:nvSpPr>
        <p:spPr>
          <a:xfrm>
            <a:off x="800100" y="4038600"/>
            <a:ext cx="608076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Foundations: Rooted in </a:t>
            </a:r>
            <a:r>
              <a:rPr lang="en-US" sz="135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natural sciences</a:t>
            </a: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1350" dirty="0"/>
          </a:p>
        </p:txBody>
      </p:sp>
      <p:sp>
        <p:nvSpPr>
          <p:cNvPr id="14" name="Text 6"/>
          <p:cNvSpPr/>
          <p:nvPr/>
        </p:nvSpPr>
        <p:spPr>
          <a:xfrm>
            <a:off x="6943725" y="1428750"/>
            <a:ext cx="3149798" cy="685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Interpretivist Paradigm</a:t>
            </a:r>
            <a:endParaRPr lang="en-US" sz="2250" dirty="0"/>
          </a:p>
        </p:txBody>
      </p:sp>
      <p:sp>
        <p:nvSpPr>
          <p:cNvPr id="15" name="Text 7"/>
          <p:cNvSpPr/>
          <p:nvPr/>
        </p:nvSpPr>
        <p:spPr>
          <a:xfrm>
            <a:off x="6362700" y="2247900"/>
            <a:ext cx="506730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Emphasizes </a:t>
            </a:r>
            <a:r>
              <a:rPr lang="en-US" sz="135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subjective experience</a:t>
            </a: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and contextual understanding.</a:t>
            </a:r>
            <a:endParaRPr lang="en-US" sz="1350" dirty="0"/>
          </a:p>
        </p:txBody>
      </p:sp>
      <p:sp>
        <p:nvSpPr>
          <p:cNvPr id="16" name="Text 8"/>
          <p:cNvSpPr/>
          <p:nvPr/>
        </p:nvSpPr>
        <p:spPr>
          <a:xfrm>
            <a:off x="6362700" y="2933700"/>
            <a:ext cx="608076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Research Questions: Asks </a:t>
            </a:r>
            <a:r>
              <a:rPr lang="en-US" sz="135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"why"</a:t>
            </a: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and </a:t>
            </a:r>
            <a:r>
              <a:rPr lang="en-US" sz="135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"how"</a:t>
            </a: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questions.</a:t>
            </a:r>
            <a:endParaRPr lang="en-US" sz="1350" dirty="0"/>
          </a:p>
        </p:txBody>
      </p:sp>
      <p:sp>
        <p:nvSpPr>
          <p:cNvPr id="17" name="Text 9"/>
          <p:cNvSpPr/>
          <p:nvPr/>
        </p:nvSpPr>
        <p:spPr>
          <a:xfrm>
            <a:off x="6362700" y="3352800"/>
            <a:ext cx="608076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Data Collection: Uses </a:t>
            </a:r>
            <a:r>
              <a:rPr lang="en-US" sz="135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interviews and observations</a:t>
            </a: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1350" dirty="0"/>
          </a:p>
        </p:txBody>
      </p:sp>
      <p:sp>
        <p:nvSpPr>
          <p:cNvPr id="18" name="Text 10"/>
          <p:cNvSpPr/>
          <p:nvPr/>
        </p:nvSpPr>
        <p:spPr>
          <a:xfrm>
            <a:off x="6362700" y="3771900"/>
            <a:ext cx="608076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Foundations: Rooted in </a:t>
            </a:r>
            <a:r>
              <a:rPr lang="en-US" sz="135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social constructionism</a:t>
            </a: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1350" dirty="0"/>
          </a:p>
        </p:txBody>
      </p:sp>
      <p:sp>
        <p:nvSpPr>
          <p:cNvPr id="19" name="Text 11"/>
          <p:cNvSpPr/>
          <p:nvPr/>
        </p:nvSpPr>
        <p:spPr>
          <a:xfrm>
            <a:off x="10963275" y="4229100"/>
            <a:ext cx="74295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9CA3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Page 5/15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5934075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0" y="1123950"/>
            <a:ext cx="10668000" cy="190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1524000"/>
            <a:ext cx="5181600" cy="2695575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0600" y="1752600"/>
            <a:ext cx="4724400" cy="3810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8400" y="1524000"/>
            <a:ext cx="5181600" cy="2695575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7000" y="1752600"/>
            <a:ext cx="4724400" cy="3810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2000" y="4524375"/>
            <a:ext cx="10668000" cy="8382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00150" y="4714875"/>
            <a:ext cx="171450" cy="171450"/>
          </a:xfrm>
          <a:prstGeom prst="rect">
            <a:avLst/>
          </a:prstGeom>
        </p:spPr>
      </p:pic>
      <p:sp>
        <p:nvSpPr>
          <p:cNvPr id="10" name="Text 0"/>
          <p:cNvSpPr/>
          <p:nvPr/>
        </p:nvSpPr>
        <p:spPr>
          <a:xfrm>
            <a:off x="762000" y="571500"/>
            <a:ext cx="128016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111827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Research Questions: Nomothetic vs. Idiographic</a:t>
            </a:r>
            <a:endParaRPr lang="en-US" sz="3600" dirty="0"/>
          </a:p>
        </p:txBody>
      </p:sp>
      <p:sp>
        <p:nvSpPr>
          <p:cNvPr id="11" name="Text 1"/>
          <p:cNvSpPr/>
          <p:nvPr/>
        </p:nvSpPr>
        <p:spPr>
          <a:xfrm>
            <a:off x="990600" y="1752600"/>
            <a:ext cx="566928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E3A8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Nomothetic / Quantitative</a:t>
            </a:r>
            <a:endParaRPr lang="en-US" sz="1800" dirty="0"/>
          </a:p>
        </p:txBody>
      </p:sp>
      <p:sp>
        <p:nvSpPr>
          <p:cNvPr id="12" name="Text 2"/>
          <p:cNvSpPr/>
          <p:nvPr/>
        </p:nvSpPr>
        <p:spPr>
          <a:xfrm>
            <a:off x="990600" y="2286000"/>
            <a:ext cx="566928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Focused on </a:t>
            </a:r>
            <a:r>
              <a:rPr lang="en-US" sz="12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generalizable knowledge</a:t>
            </a:r>
            <a:r>
              <a:rPr lang="en-US" sz="120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and universal laws.</a:t>
            </a:r>
            <a:endParaRPr lang="en-US" sz="1200" dirty="0"/>
          </a:p>
        </p:txBody>
      </p:sp>
      <p:sp>
        <p:nvSpPr>
          <p:cNvPr id="13" name="Text 3"/>
          <p:cNvSpPr/>
          <p:nvPr/>
        </p:nvSpPr>
        <p:spPr>
          <a:xfrm>
            <a:off x="990600" y="2590800"/>
            <a:ext cx="566928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Uses </a:t>
            </a:r>
            <a:r>
              <a:rPr lang="en-US" sz="12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deductive reasoning</a:t>
            </a:r>
            <a:r>
              <a:rPr lang="en-US" sz="120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to test hypotheses.</a:t>
            </a:r>
            <a:endParaRPr lang="en-US" sz="1200" dirty="0"/>
          </a:p>
        </p:txBody>
      </p:sp>
      <p:sp>
        <p:nvSpPr>
          <p:cNvPr id="14" name="Text 4"/>
          <p:cNvSpPr/>
          <p:nvPr/>
        </p:nvSpPr>
        <p:spPr>
          <a:xfrm>
            <a:off x="990600" y="2895600"/>
            <a:ext cx="566928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Emphasizes objective measurement and causal relationships.</a:t>
            </a:r>
            <a:endParaRPr lang="en-US" sz="1200" dirty="0"/>
          </a:p>
        </p:txBody>
      </p:sp>
      <p:sp>
        <p:nvSpPr>
          <p:cNvPr id="15" name="Text 5"/>
          <p:cNvSpPr/>
          <p:nvPr/>
        </p:nvSpPr>
        <p:spPr>
          <a:xfrm>
            <a:off x="990600" y="3200400"/>
            <a:ext cx="566928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Underpinned by the </a:t>
            </a:r>
            <a:r>
              <a:rPr lang="en-US" sz="12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positivist</a:t>
            </a:r>
            <a:r>
              <a:rPr lang="en-US" sz="120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paradigm.</a:t>
            </a:r>
            <a:endParaRPr lang="en-US" sz="1200" dirty="0"/>
          </a:p>
        </p:txBody>
      </p:sp>
      <p:sp>
        <p:nvSpPr>
          <p:cNvPr id="16" name="Text 6"/>
          <p:cNvSpPr/>
          <p:nvPr/>
        </p:nvSpPr>
        <p:spPr>
          <a:xfrm>
            <a:off x="990600" y="3505200"/>
            <a:ext cx="566928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Often involves large sample sizes and statistical analysis.</a:t>
            </a:r>
            <a:endParaRPr lang="en-US" sz="1200" dirty="0"/>
          </a:p>
        </p:txBody>
      </p:sp>
      <p:sp>
        <p:nvSpPr>
          <p:cNvPr id="17" name="Text 7"/>
          <p:cNvSpPr/>
          <p:nvPr/>
        </p:nvSpPr>
        <p:spPr>
          <a:xfrm>
            <a:off x="6477000" y="1752600"/>
            <a:ext cx="566928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Idiographic / Qualitative</a:t>
            </a:r>
            <a:endParaRPr lang="en-US" sz="1800" dirty="0"/>
          </a:p>
        </p:txBody>
      </p:sp>
      <p:sp>
        <p:nvSpPr>
          <p:cNvPr id="18" name="Text 8"/>
          <p:cNvSpPr/>
          <p:nvPr/>
        </p:nvSpPr>
        <p:spPr>
          <a:xfrm>
            <a:off x="6477000" y="2286000"/>
            <a:ext cx="566928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Concerned with </a:t>
            </a:r>
            <a:r>
              <a:rPr lang="en-US" sz="12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unique, in-depth understanding</a:t>
            </a:r>
            <a:r>
              <a:rPr lang="en-US" sz="120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1200" dirty="0"/>
          </a:p>
        </p:txBody>
      </p:sp>
      <p:sp>
        <p:nvSpPr>
          <p:cNvPr id="19" name="Text 9"/>
          <p:cNvSpPr/>
          <p:nvPr/>
        </p:nvSpPr>
        <p:spPr>
          <a:xfrm>
            <a:off x="6477000" y="2590800"/>
            <a:ext cx="566928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Uses </a:t>
            </a:r>
            <a:r>
              <a:rPr lang="en-US" sz="12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inductive reasoning</a:t>
            </a:r>
            <a:r>
              <a:rPr lang="en-US" sz="120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to explore phenomena.</a:t>
            </a:r>
            <a:endParaRPr lang="en-US" sz="1200" dirty="0"/>
          </a:p>
        </p:txBody>
      </p:sp>
      <p:sp>
        <p:nvSpPr>
          <p:cNvPr id="20" name="Text 10"/>
          <p:cNvSpPr/>
          <p:nvPr/>
        </p:nvSpPr>
        <p:spPr>
          <a:xfrm>
            <a:off x="6477000" y="2895600"/>
            <a:ext cx="566928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Emphasizes subjective interpretation and rich description.</a:t>
            </a:r>
            <a:endParaRPr lang="en-US" sz="1200" dirty="0"/>
          </a:p>
        </p:txBody>
      </p:sp>
      <p:sp>
        <p:nvSpPr>
          <p:cNvPr id="21" name="Text 11"/>
          <p:cNvSpPr/>
          <p:nvPr/>
        </p:nvSpPr>
        <p:spPr>
          <a:xfrm>
            <a:off x="6477000" y="3200400"/>
            <a:ext cx="566928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Supported by constructivist and interpretivist paradigms.</a:t>
            </a:r>
            <a:endParaRPr lang="en-US" sz="1200" dirty="0"/>
          </a:p>
        </p:txBody>
      </p:sp>
      <p:sp>
        <p:nvSpPr>
          <p:cNvPr id="22" name="Text 12"/>
          <p:cNvSpPr/>
          <p:nvPr/>
        </p:nvSpPr>
        <p:spPr>
          <a:xfrm>
            <a:off x="6477000" y="3505200"/>
            <a:ext cx="566928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Often involves small, purposive samples and thematic analysis.</a:t>
            </a:r>
            <a:endParaRPr lang="en-US" sz="1200" dirty="0"/>
          </a:p>
        </p:txBody>
      </p:sp>
      <p:sp>
        <p:nvSpPr>
          <p:cNvPr id="23" name="Text 13"/>
          <p:cNvSpPr/>
          <p:nvPr/>
        </p:nvSpPr>
        <p:spPr>
          <a:xfrm>
            <a:off x="914400" y="4676775"/>
            <a:ext cx="1034415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350" b="1" i="1" dirty="0">
                <a:solidFill>
                  <a:srgbClr val="1E3A8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Complementary Relationship: Both approaches can be integrated in mixed methods research for a comprehensive understanding.</a:t>
            </a:r>
            <a:endParaRPr lang="en-US" sz="1350" dirty="0"/>
          </a:p>
        </p:txBody>
      </p:sp>
      <p:sp>
        <p:nvSpPr>
          <p:cNvPr id="24" name="Text 14"/>
          <p:cNvSpPr/>
          <p:nvPr/>
        </p:nvSpPr>
        <p:spPr>
          <a:xfrm>
            <a:off x="10953750" y="5286375"/>
            <a:ext cx="75438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9CA3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Page 6/15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5557838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0" y="1123950"/>
            <a:ext cx="10668000" cy="190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1524000"/>
            <a:ext cx="457200" cy="4572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6300" y="1600200"/>
            <a:ext cx="228600" cy="3048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4600" y="1524000"/>
            <a:ext cx="457200" cy="4572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38900" y="1600200"/>
            <a:ext cx="228600" cy="3048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2000" y="3083719"/>
            <a:ext cx="457200" cy="4572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76300" y="3159919"/>
            <a:ext cx="228600" cy="3048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4600" y="3083719"/>
            <a:ext cx="457200" cy="4572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453188" y="3159919"/>
            <a:ext cx="200025" cy="3048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000" y="4364831"/>
            <a:ext cx="457200" cy="4572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47725" y="4441031"/>
            <a:ext cx="285750" cy="304800"/>
          </a:xfrm>
          <a:prstGeom prst="rect">
            <a:avLst/>
          </a:prstGeom>
        </p:spPr>
      </p:pic>
      <p:sp>
        <p:nvSpPr>
          <p:cNvPr id="14" name="Text 0"/>
          <p:cNvSpPr/>
          <p:nvPr/>
        </p:nvSpPr>
        <p:spPr>
          <a:xfrm>
            <a:off x="762000" y="571500"/>
            <a:ext cx="128016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111827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General Guidelines for Research Questions</a:t>
            </a:r>
            <a:endParaRPr lang="en-US" sz="3600" dirty="0"/>
          </a:p>
        </p:txBody>
      </p:sp>
      <p:sp>
        <p:nvSpPr>
          <p:cNvPr id="15" name="Text 1"/>
          <p:cNvSpPr/>
          <p:nvPr/>
        </p:nvSpPr>
        <p:spPr>
          <a:xfrm>
            <a:off x="1371600" y="1524000"/>
            <a:ext cx="539496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Empirical &amp; Clear</a:t>
            </a:r>
            <a:endParaRPr lang="en-US" sz="1800" dirty="0"/>
          </a:p>
        </p:txBody>
      </p:sp>
      <p:sp>
        <p:nvSpPr>
          <p:cNvPr id="16" name="Text 2"/>
          <p:cNvSpPr/>
          <p:nvPr/>
        </p:nvSpPr>
        <p:spPr>
          <a:xfrm>
            <a:off x="1371600" y="1866900"/>
            <a:ext cx="4495800" cy="83581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94"/>
              </a:lnSpc>
              <a:buNone/>
            </a:pPr>
            <a:r>
              <a:rPr lang="en-US" sz="135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Questions should be answerable through data collection and expressed in precise, unambiguous language.</a:t>
            </a:r>
            <a:endParaRPr lang="en-US" sz="1350" dirty="0"/>
          </a:p>
        </p:txBody>
      </p:sp>
      <p:sp>
        <p:nvSpPr>
          <p:cNvPr id="17" name="Text 3"/>
          <p:cNvSpPr/>
          <p:nvPr/>
        </p:nvSpPr>
        <p:spPr>
          <a:xfrm>
            <a:off x="6934200" y="1524000"/>
            <a:ext cx="539496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Open-ended &amp; Multi-variable</a:t>
            </a:r>
            <a:endParaRPr lang="en-US" sz="1800" dirty="0"/>
          </a:p>
        </p:txBody>
      </p:sp>
      <p:sp>
        <p:nvSpPr>
          <p:cNvPr id="18" name="Text 4"/>
          <p:cNvSpPr/>
          <p:nvPr/>
        </p:nvSpPr>
        <p:spPr>
          <a:xfrm>
            <a:off x="6934200" y="1866900"/>
            <a:ext cx="4495800" cy="55721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94"/>
              </a:lnSpc>
              <a:buNone/>
            </a:pPr>
            <a:r>
              <a:rPr lang="en-US" sz="135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Should not be yes/no and should examine relationships between multiple factors.</a:t>
            </a:r>
            <a:endParaRPr lang="en-US" sz="1350" dirty="0"/>
          </a:p>
        </p:txBody>
      </p:sp>
      <p:sp>
        <p:nvSpPr>
          <p:cNvPr id="19" name="Text 5"/>
          <p:cNvSpPr/>
          <p:nvPr/>
        </p:nvSpPr>
        <p:spPr>
          <a:xfrm>
            <a:off x="1371600" y="3083719"/>
            <a:ext cx="539496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Specific &amp; Focused</a:t>
            </a:r>
            <a:endParaRPr lang="en-US" sz="1800" dirty="0"/>
          </a:p>
        </p:txBody>
      </p:sp>
      <p:sp>
        <p:nvSpPr>
          <p:cNvPr id="20" name="Text 6"/>
          <p:cNvSpPr/>
          <p:nvPr/>
        </p:nvSpPr>
        <p:spPr>
          <a:xfrm>
            <a:off x="1371600" y="3426619"/>
            <a:ext cx="4495800" cy="55721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94"/>
              </a:lnSpc>
              <a:buNone/>
            </a:pPr>
            <a:r>
              <a:rPr lang="en-US" sz="135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Narrowed to a manageable scope while clearly identifying the target population.</a:t>
            </a:r>
            <a:endParaRPr lang="en-US" sz="1350" dirty="0"/>
          </a:p>
        </p:txBody>
      </p:sp>
      <p:sp>
        <p:nvSpPr>
          <p:cNvPr id="21" name="Text 7"/>
          <p:cNvSpPr/>
          <p:nvPr/>
        </p:nvSpPr>
        <p:spPr>
          <a:xfrm>
            <a:off x="6934200" y="3083719"/>
            <a:ext cx="539496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Theoretically Grounded</a:t>
            </a:r>
            <a:endParaRPr lang="en-US" sz="1800" dirty="0"/>
          </a:p>
        </p:txBody>
      </p:sp>
      <p:sp>
        <p:nvSpPr>
          <p:cNvPr id="22" name="Text 8"/>
          <p:cNvSpPr/>
          <p:nvPr/>
        </p:nvSpPr>
        <p:spPr>
          <a:xfrm>
            <a:off x="6934200" y="3426619"/>
            <a:ext cx="4495800" cy="55721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94"/>
              </a:lnSpc>
              <a:buNone/>
            </a:pPr>
            <a:r>
              <a:rPr lang="en-US" sz="135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Connected to existing research and theoretical frameworks in the field.</a:t>
            </a:r>
            <a:endParaRPr lang="en-US" sz="1350" dirty="0"/>
          </a:p>
        </p:txBody>
      </p:sp>
      <p:sp>
        <p:nvSpPr>
          <p:cNvPr id="23" name="Text 9"/>
          <p:cNvSpPr/>
          <p:nvPr/>
        </p:nvSpPr>
        <p:spPr>
          <a:xfrm>
            <a:off x="1371600" y="4364831"/>
            <a:ext cx="614169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Ethically Sound</a:t>
            </a:r>
            <a:endParaRPr lang="en-US" sz="1800" dirty="0"/>
          </a:p>
        </p:txBody>
      </p:sp>
      <p:sp>
        <p:nvSpPr>
          <p:cNvPr id="24" name="Text 10"/>
          <p:cNvSpPr/>
          <p:nvPr/>
        </p:nvSpPr>
        <p:spPr>
          <a:xfrm>
            <a:off x="1371600" y="4707731"/>
            <a:ext cx="6141690" cy="55721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94"/>
              </a:lnSpc>
              <a:buNone/>
            </a:pPr>
            <a:r>
              <a:rPr lang="en-US" sz="135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Considers potential impacts on participants and communities being studied.</a:t>
            </a:r>
            <a:endParaRPr lang="en-US" sz="1350" dirty="0"/>
          </a:p>
        </p:txBody>
      </p:sp>
      <p:sp>
        <p:nvSpPr>
          <p:cNvPr id="25" name="Text 11"/>
          <p:cNvSpPr/>
          <p:nvPr/>
        </p:nvSpPr>
        <p:spPr>
          <a:xfrm>
            <a:off x="10963275" y="4910138"/>
            <a:ext cx="74295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9CA3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Page 7/15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5913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0" y="1504950"/>
            <a:ext cx="10668000" cy="190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1905000"/>
            <a:ext cx="1514773" cy="26670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6511" y="2133600"/>
            <a:ext cx="285750" cy="3429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5373" y="1905000"/>
            <a:ext cx="1514773" cy="26670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34171" y="2133600"/>
            <a:ext cx="257175" cy="3429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48745" y="1905000"/>
            <a:ext cx="1514921" cy="26670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3257" y="2133600"/>
            <a:ext cx="285750" cy="3429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63257" y="2933700"/>
            <a:ext cx="285750" cy="3429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92267" y="1905000"/>
            <a:ext cx="1514773" cy="26670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640116" y="2133600"/>
            <a:ext cx="219075" cy="3429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000" y="5029200"/>
            <a:ext cx="10668000" cy="9906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66800" y="5524500"/>
            <a:ext cx="1228725" cy="3429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7925" y="5524500"/>
            <a:ext cx="1000125" cy="3429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600450" y="5524500"/>
            <a:ext cx="800100" cy="3429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552950" y="5524500"/>
            <a:ext cx="1171575" cy="342900"/>
          </a:xfrm>
          <a:prstGeom prst="rect">
            <a:avLst/>
          </a:prstGeom>
        </p:spPr>
      </p:pic>
      <p:sp>
        <p:nvSpPr>
          <p:cNvPr id="18" name="Text 0"/>
          <p:cNvSpPr/>
          <p:nvPr/>
        </p:nvSpPr>
        <p:spPr>
          <a:xfrm>
            <a:off x="762000" y="571500"/>
            <a:ext cx="128016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111827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Qualitative Research Questions</a:t>
            </a:r>
            <a:endParaRPr lang="en-US" sz="3600" dirty="0"/>
          </a:p>
        </p:txBody>
      </p:sp>
      <p:sp>
        <p:nvSpPr>
          <p:cNvPr id="19" name="Text 1"/>
          <p:cNvSpPr/>
          <p:nvPr/>
        </p:nvSpPr>
        <p:spPr>
          <a:xfrm>
            <a:off x="762000" y="1104900"/>
            <a:ext cx="106680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E40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Wording &amp; Approach</a:t>
            </a:r>
            <a:endParaRPr lang="en-US" sz="1800" dirty="0"/>
          </a:p>
        </p:txBody>
      </p:sp>
      <p:sp>
        <p:nvSpPr>
          <p:cNvPr id="20" name="Text 2"/>
          <p:cNvSpPr/>
          <p:nvPr/>
        </p:nvSpPr>
        <p:spPr>
          <a:xfrm>
            <a:off x="884843" y="2628900"/>
            <a:ext cx="126908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Exploratory</a:t>
            </a:r>
            <a:endParaRPr lang="en-US" sz="1200" dirty="0"/>
          </a:p>
        </p:txBody>
      </p:sp>
      <p:sp>
        <p:nvSpPr>
          <p:cNvPr id="21" name="Text 3"/>
          <p:cNvSpPr/>
          <p:nvPr/>
        </p:nvSpPr>
        <p:spPr>
          <a:xfrm>
            <a:off x="990600" y="2933700"/>
            <a:ext cx="1493490" cy="571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Designed to explore phenomena, not test hypotheses.</a:t>
            </a:r>
            <a:endParaRPr lang="en-US" sz="1050" dirty="0"/>
          </a:p>
        </p:txBody>
      </p:sp>
      <p:sp>
        <p:nvSpPr>
          <p:cNvPr id="22" name="Text 4"/>
          <p:cNvSpPr/>
          <p:nvPr/>
        </p:nvSpPr>
        <p:spPr>
          <a:xfrm>
            <a:off x="2628215" y="2628900"/>
            <a:ext cx="126908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Key Terms</a:t>
            </a:r>
            <a:endParaRPr lang="en-US" sz="1200" dirty="0"/>
          </a:p>
        </p:txBody>
      </p:sp>
      <p:sp>
        <p:nvSpPr>
          <p:cNvPr id="23" name="Text 5"/>
          <p:cNvSpPr/>
          <p:nvPr/>
        </p:nvSpPr>
        <p:spPr>
          <a:xfrm>
            <a:off x="2733973" y="2933700"/>
            <a:ext cx="1493490" cy="571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'Meaning', 'Process', 'Experience', 'Understand'.</a:t>
            </a:r>
            <a:endParaRPr lang="en-US" sz="1050" dirty="0"/>
          </a:p>
        </p:txBody>
      </p:sp>
      <p:sp>
        <p:nvSpPr>
          <p:cNvPr id="24" name="Text 6"/>
          <p:cNvSpPr/>
          <p:nvPr/>
        </p:nvSpPr>
        <p:spPr>
          <a:xfrm>
            <a:off x="4371573" y="2628900"/>
            <a:ext cx="1269266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Open-Ended</a:t>
            </a:r>
            <a:endParaRPr lang="en-US" sz="1200" dirty="0"/>
          </a:p>
        </p:txBody>
      </p:sp>
      <p:sp>
        <p:nvSpPr>
          <p:cNvPr id="25" name="Text 7"/>
          <p:cNvSpPr/>
          <p:nvPr/>
        </p:nvSpPr>
        <p:spPr>
          <a:xfrm>
            <a:off x="4371573" y="3429000"/>
            <a:ext cx="1269266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Evolving</a:t>
            </a:r>
            <a:endParaRPr lang="en-US" sz="1200" dirty="0"/>
          </a:p>
        </p:txBody>
      </p:sp>
      <p:sp>
        <p:nvSpPr>
          <p:cNvPr id="26" name="Text 8"/>
          <p:cNvSpPr/>
          <p:nvPr/>
        </p:nvSpPr>
        <p:spPr>
          <a:xfrm>
            <a:off x="4477345" y="3733800"/>
            <a:ext cx="1493490" cy="571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May evolve during study as insights emerge.</a:t>
            </a:r>
            <a:endParaRPr lang="en-US" sz="1050" dirty="0"/>
          </a:p>
        </p:txBody>
      </p:sp>
      <p:sp>
        <p:nvSpPr>
          <p:cNvPr id="27" name="Text 9"/>
          <p:cNvSpPr/>
          <p:nvPr/>
        </p:nvSpPr>
        <p:spPr>
          <a:xfrm>
            <a:off x="6115110" y="2628900"/>
            <a:ext cx="126908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Contextual</a:t>
            </a:r>
            <a:endParaRPr lang="en-US" sz="1200" dirty="0"/>
          </a:p>
        </p:txBody>
      </p:sp>
      <p:sp>
        <p:nvSpPr>
          <p:cNvPr id="28" name="Text 10"/>
          <p:cNvSpPr/>
          <p:nvPr/>
        </p:nvSpPr>
        <p:spPr>
          <a:xfrm>
            <a:off x="6220867" y="2933700"/>
            <a:ext cx="149349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Address social, cultural, and personal contexts.</a:t>
            </a:r>
            <a:endParaRPr lang="en-US" sz="1050" dirty="0"/>
          </a:p>
        </p:txBody>
      </p:sp>
      <p:sp>
        <p:nvSpPr>
          <p:cNvPr id="29" name="Text 11"/>
          <p:cNvSpPr/>
          <p:nvPr/>
        </p:nvSpPr>
        <p:spPr>
          <a:xfrm>
            <a:off x="1066800" y="5181600"/>
            <a:ext cx="103632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kern="0" spc="30" dirty="0">
                <a:solidFill>
                  <a:srgbClr val="1E3A8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THEMATIC ANALYSIS COMPONENTS</a:t>
            </a:r>
            <a:endParaRPr lang="en-US" sz="1500" dirty="0"/>
          </a:p>
        </p:txBody>
      </p:sp>
      <p:sp>
        <p:nvSpPr>
          <p:cNvPr id="30" name="Text 12"/>
          <p:cNvSpPr/>
          <p:nvPr/>
        </p:nvSpPr>
        <p:spPr>
          <a:xfrm>
            <a:off x="1219200" y="5524500"/>
            <a:ext cx="147447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Understanding</a:t>
            </a:r>
            <a:endParaRPr lang="en-US" sz="1050" dirty="0"/>
          </a:p>
        </p:txBody>
      </p:sp>
      <p:sp>
        <p:nvSpPr>
          <p:cNvPr id="31" name="Text 13"/>
          <p:cNvSpPr/>
          <p:nvPr/>
        </p:nvSpPr>
        <p:spPr>
          <a:xfrm>
            <a:off x="2600325" y="5524500"/>
            <a:ext cx="120015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Experience</a:t>
            </a:r>
            <a:endParaRPr lang="en-US" sz="1050" dirty="0"/>
          </a:p>
        </p:txBody>
      </p:sp>
      <p:sp>
        <p:nvSpPr>
          <p:cNvPr id="32" name="Text 14"/>
          <p:cNvSpPr/>
          <p:nvPr/>
        </p:nvSpPr>
        <p:spPr>
          <a:xfrm>
            <a:off x="3752850" y="5524500"/>
            <a:ext cx="96012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Process</a:t>
            </a:r>
            <a:endParaRPr lang="en-US" sz="1050" dirty="0"/>
          </a:p>
        </p:txBody>
      </p:sp>
      <p:sp>
        <p:nvSpPr>
          <p:cNvPr id="33" name="Text 15"/>
          <p:cNvSpPr/>
          <p:nvPr/>
        </p:nvSpPr>
        <p:spPr>
          <a:xfrm>
            <a:off x="4705350" y="5524500"/>
            <a:ext cx="140589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Key Concepts</a:t>
            </a:r>
            <a:endParaRPr lang="en-US" sz="1050" dirty="0"/>
          </a:p>
        </p:txBody>
      </p:sp>
      <p:sp>
        <p:nvSpPr>
          <p:cNvPr id="34" name="Text 16"/>
          <p:cNvSpPr/>
          <p:nvPr/>
        </p:nvSpPr>
        <p:spPr>
          <a:xfrm>
            <a:off x="10953750" y="5943600"/>
            <a:ext cx="75438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9CA3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Page 8/15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8486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0" y="1123950"/>
            <a:ext cx="10668000" cy="190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1524000"/>
            <a:ext cx="10668000" cy="96768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0600" y="1779240"/>
            <a:ext cx="457200" cy="4572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2000" y="2720280"/>
            <a:ext cx="10668000" cy="96768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90600" y="2975521"/>
            <a:ext cx="457200" cy="4572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2000" y="3916561"/>
            <a:ext cx="10668000" cy="96768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90600" y="4171801"/>
            <a:ext cx="457200" cy="4572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15365" y="5603476"/>
            <a:ext cx="10668000" cy="967829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90600" y="4939795"/>
            <a:ext cx="457200" cy="457200"/>
          </a:xfrm>
          <a:prstGeom prst="rect">
            <a:avLst/>
          </a:prstGeom>
        </p:spPr>
      </p:pic>
      <p:sp>
        <p:nvSpPr>
          <p:cNvPr id="14" name="Text 0"/>
          <p:cNvSpPr/>
          <p:nvPr/>
        </p:nvSpPr>
        <p:spPr>
          <a:xfrm>
            <a:off x="762000" y="571500"/>
            <a:ext cx="128016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111827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Drafting Your Qualitative Research Question</a:t>
            </a:r>
            <a:endParaRPr lang="en-US" sz="3600" dirty="0"/>
          </a:p>
        </p:txBody>
      </p:sp>
      <p:sp>
        <p:nvSpPr>
          <p:cNvPr id="15" name="Text 1"/>
          <p:cNvSpPr/>
          <p:nvPr/>
        </p:nvSpPr>
        <p:spPr>
          <a:xfrm>
            <a:off x="1185863" y="1779240"/>
            <a:ext cx="4572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1</a:t>
            </a:r>
            <a:endParaRPr lang="en-US" sz="1200" dirty="0"/>
          </a:p>
        </p:txBody>
      </p:sp>
      <p:sp>
        <p:nvSpPr>
          <p:cNvPr id="16" name="Text 2"/>
          <p:cNvSpPr/>
          <p:nvPr/>
        </p:nvSpPr>
        <p:spPr>
          <a:xfrm>
            <a:off x="1676400" y="1760190"/>
            <a:ext cx="6805315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Understanding Qualitative Questions</a:t>
            </a:r>
            <a:endParaRPr lang="en-US" sz="1500" dirty="0"/>
          </a:p>
        </p:txBody>
      </p:sp>
      <p:sp>
        <p:nvSpPr>
          <p:cNvPr id="17" name="Text 3"/>
          <p:cNvSpPr/>
          <p:nvPr/>
        </p:nvSpPr>
        <p:spPr>
          <a:xfrm>
            <a:off x="1676400" y="2026890"/>
            <a:ext cx="6805315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Focuses on </a:t>
            </a:r>
            <a:r>
              <a:rPr lang="en-US" sz="1200" b="1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how</a:t>
            </a: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and </a:t>
            </a:r>
            <a:r>
              <a:rPr lang="en-US" sz="1200" b="1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why</a:t>
            </a: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questions that explore meanings and interpretations.</a:t>
            </a:r>
            <a:endParaRPr lang="en-US" sz="1200" dirty="0"/>
          </a:p>
        </p:txBody>
      </p:sp>
      <p:sp>
        <p:nvSpPr>
          <p:cNvPr id="18" name="Text 4"/>
          <p:cNvSpPr/>
          <p:nvPr/>
        </p:nvSpPr>
        <p:spPr>
          <a:xfrm>
            <a:off x="1171575" y="2975521"/>
            <a:ext cx="4572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74151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2</a:t>
            </a:r>
            <a:endParaRPr lang="en-US" sz="1200" dirty="0"/>
          </a:p>
        </p:txBody>
      </p:sp>
      <p:sp>
        <p:nvSpPr>
          <p:cNvPr id="19" name="Text 5"/>
          <p:cNvSpPr/>
          <p:nvPr/>
        </p:nvSpPr>
        <p:spPr>
          <a:xfrm>
            <a:off x="1676400" y="2956471"/>
            <a:ext cx="7998678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From Broad Topic to Specific Question</a:t>
            </a:r>
            <a:endParaRPr lang="en-US" sz="1500" dirty="0"/>
          </a:p>
        </p:txBody>
      </p:sp>
      <p:sp>
        <p:nvSpPr>
          <p:cNvPr id="20" name="Text 6"/>
          <p:cNvSpPr/>
          <p:nvPr/>
        </p:nvSpPr>
        <p:spPr>
          <a:xfrm>
            <a:off x="1676400" y="3223171"/>
            <a:ext cx="7998678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Narrow your research interest into a focused, answerable question about human experience.</a:t>
            </a:r>
            <a:endParaRPr lang="en-US" sz="1200" dirty="0"/>
          </a:p>
        </p:txBody>
      </p:sp>
      <p:sp>
        <p:nvSpPr>
          <p:cNvPr id="21" name="Text 7"/>
          <p:cNvSpPr/>
          <p:nvPr/>
        </p:nvSpPr>
        <p:spPr>
          <a:xfrm>
            <a:off x="1171575" y="4171801"/>
            <a:ext cx="4572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74151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3</a:t>
            </a:r>
            <a:endParaRPr lang="en-US" sz="1200" dirty="0"/>
          </a:p>
        </p:txBody>
      </p:sp>
      <p:sp>
        <p:nvSpPr>
          <p:cNvPr id="22" name="Text 8"/>
          <p:cNvSpPr/>
          <p:nvPr/>
        </p:nvSpPr>
        <p:spPr>
          <a:xfrm>
            <a:off x="1676400" y="4152751"/>
            <a:ext cx="711196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Applying Research Paradigms</a:t>
            </a:r>
            <a:endParaRPr lang="en-US" sz="1500" dirty="0"/>
          </a:p>
        </p:txBody>
      </p:sp>
      <p:sp>
        <p:nvSpPr>
          <p:cNvPr id="23" name="Text 9"/>
          <p:cNvSpPr/>
          <p:nvPr/>
        </p:nvSpPr>
        <p:spPr>
          <a:xfrm>
            <a:off x="1676400" y="4419451"/>
            <a:ext cx="5926634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Consider which paradigm (constructivist, critical, etc.) best frames your approach.</a:t>
            </a:r>
            <a:endParaRPr lang="en-US" sz="1200" dirty="0"/>
          </a:p>
        </p:txBody>
      </p:sp>
      <p:sp>
        <p:nvSpPr>
          <p:cNvPr id="24" name="Text 10"/>
          <p:cNvSpPr/>
          <p:nvPr/>
        </p:nvSpPr>
        <p:spPr>
          <a:xfrm>
            <a:off x="1166813" y="5368082"/>
            <a:ext cx="4572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endParaRPr lang="en-US" sz="1200" dirty="0"/>
          </a:p>
        </p:txBody>
      </p:sp>
      <p:sp>
        <p:nvSpPr>
          <p:cNvPr id="27" name="Text 13"/>
          <p:cNvSpPr/>
          <p:nvPr/>
        </p:nvSpPr>
        <p:spPr>
          <a:xfrm>
            <a:off x="1143000" y="5068675"/>
            <a:ext cx="4572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Inter" pitchFamily="34" charset="0"/>
                <a:ea typeface="Inter" pitchFamily="34" charset="-122"/>
              </a:rPr>
              <a:t>4</a:t>
            </a:r>
            <a:endParaRPr lang="en-US" sz="1200" dirty="0"/>
          </a:p>
        </p:txBody>
      </p:sp>
      <p:sp>
        <p:nvSpPr>
          <p:cNvPr id="28" name="Text 14"/>
          <p:cNvSpPr/>
          <p:nvPr/>
        </p:nvSpPr>
        <p:spPr>
          <a:xfrm>
            <a:off x="1643063" y="4843808"/>
            <a:ext cx="7112496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E3A8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Evaluating Question Quality</a:t>
            </a:r>
            <a:endParaRPr lang="en-US" sz="1500" dirty="0"/>
          </a:p>
        </p:txBody>
      </p:sp>
      <p:sp>
        <p:nvSpPr>
          <p:cNvPr id="29" name="Text 15"/>
          <p:cNvSpPr/>
          <p:nvPr/>
        </p:nvSpPr>
        <p:spPr>
          <a:xfrm>
            <a:off x="1628775" y="5131892"/>
            <a:ext cx="592708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Assess if your question is clear, focused, significant, feasible, and truly qualitative.</a:t>
            </a:r>
            <a:endParaRPr lang="en-US" sz="1200" dirty="0"/>
          </a:p>
        </p:txBody>
      </p:sp>
      <p:sp>
        <p:nvSpPr>
          <p:cNvPr id="30" name="Text 16"/>
          <p:cNvSpPr/>
          <p:nvPr/>
        </p:nvSpPr>
        <p:spPr>
          <a:xfrm>
            <a:off x="10953750" y="7200900"/>
            <a:ext cx="75438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9CA3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Page 9/15</a:t>
            </a:r>
            <a:endParaRPr lang="en-US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905625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0" y="1504950"/>
            <a:ext cx="10668000" cy="190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1905000"/>
            <a:ext cx="10668000" cy="2295525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000" y="4695825"/>
            <a:ext cx="381000" cy="3810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2000" y="5419725"/>
            <a:ext cx="293638" cy="3810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86500" y="4695825"/>
            <a:ext cx="374452" cy="3810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86500" y="5648325"/>
            <a:ext cx="372963" cy="381000"/>
          </a:xfrm>
          <a:prstGeom prst="rect">
            <a:avLst/>
          </a:prstGeom>
        </p:spPr>
      </p:pic>
      <p:sp>
        <p:nvSpPr>
          <p:cNvPr id="9" name="Text 0"/>
          <p:cNvSpPr/>
          <p:nvPr/>
        </p:nvSpPr>
        <p:spPr>
          <a:xfrm>
            <a:off x="762000" y="571500"/>
            <a:ext cx="128016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111827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Quantitative Research Questions</a:t>
            </a:r>
            <a:endParaRPr lang="en-US" sz="3600" dirty="0"/>
          </a:p>
        </p:txBody>
      </p:sp>
      <p:sp>
        <p:nvSpPr>
          <p:cNvPr id="10" name="Text 1"/>
          <p:cNvSpPr/>
          <p:nvPr/>
        </p:nvSpPr>
        <p:spPr>
          <a:xfrm>
            <a:off x="762000" y="1104900"/>
            <a:ext cx="106680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E40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Formula &amp; Structure</a:t>
            </a:r>
            <a:endParaRPr lang="en-US" sz="1800" dirty="0"/>
          </a:p>
        </p:txBody>
      </p:sp>
      <p:sp>
        <p:nvSpPr>
          <p:cNvPr id="11" name="Text 2"/>
          <p:cNvSpPr/>
          <p:nvPr/>
        </p:nvSpPr>
        <p:spPr>
          <a:xfrm>
            <a:off x="1143000" y="2286000"/>
            <a:ext cx="99060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kern="0" spc="120" dirty="0">
                <a:solidFill>
                  <a:srgbClr val="BFDBF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QUANTITATIVE FORMULA</a:t>
            </a:r>
            <a:endParaRPr lang="en-US" sz="1500" dirty="0"/>
          </a:p>
        </p:txBody>
      </p:sp>
      <p:sp>
        <p:nvSpPr>
          <p:cNvPr id="12" name="Text 3"/>
          <p:cNvSpPr/>
          <p:nvPr/>
        </p:nvSpPr>
        <p:spPr>
          <a:xfrm>
            <a:off x="1143000" y="2705100"/>
            <a:ext cx="9906000" cy="111442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4388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ui-serif" pitchFamily="34" charset="0"/>
                <a:ea typeface="ui-serif" pitchFamily="34" charset="-122"/>
                <a:cs typeface="ui-serif" pitchFamily="34" charset="-120"/>
              </a:rPr>
              <a:t>"What is the relationship between </a:t>
            </a:r>
            <a:r>
              <a:rPr lang="en-US" sz="2700" b="1" i="1" u="sng" dirty="0">
                <a:solidFill>
                  <a:srgbClr val="FACC15"/>
                </a:solidFill>
                <a:latin typeface="ui-serif" pitchFamily="34" charset="0"/>
                <a:ea typeface="ui-serif" pitchFamily="34" charset="-122"/>
                <a:cs typeface="ui-serif" pitchFamily="34" charset="-120"/>
              </a:rPr>
              <a:t>Independent Variable</a:t>
            </a:r>
            <a:r>
              <a:rPr lang="en-US" sz="2700" i="1" dirty="0">
                <a:solidFill>
                  <a:srgbClr val="FFFFFF"/>
                </a:solidFill>
                <a:latin typeface="ui-serif" pitchFamily="34" charset="0"/>
                <a:ea typeface="ui-serif" pitchFamily="34" charset="-122"/>
                <a:cs typeface="ui-serif" pitchFamily="34" charset="-120"/>
              </a:rPr>
              <a:t> and </a:t>
            </a:r>
            <a:r>
              <a:rPr lang="en-US" sz="2700" b="1" i="1" u="sng" dirty="0">
                <a:solidFill>
                  <a:srgbClr val="FACC15"/>
                </a:solidFill>
                <a:latin typeface="ui-serif" pitchFamily="34" charset="0"/>
                <a:ea typeface="ui-serif" pitchFamily="34" charset="-122"/>
                <a:cs typeface="ui-serif" pitchFamily="34" charset="-120"/>
              </a:rPr>
              <a:t>Dependent Variable</a:t>
            </a:r>
            <a:r>
              <a:rPr lang="en-US" sz="2700" i="1" dirty="0">
                <a:solidFill>
                  <a:srgbClr val="FFFFFF"/>
                </a:solidFill>
                <a:latin typeface="ui-serif" pitchFamily="34" charset="0"/>
                <a:ea typeface="ui-serif" pitchFamily="34" charset="-122"/>
                <a:cs typeface="ui-serif" pitchFamily="34" charset="-120"/>
              </a:rPr>
              <a:t> for </a:t>
            </a:r>
            <a:r>
              <a:rPr lang="en-US" sz="2700" b="1" i="1" u="sng" dirty="0">
                <a:solidFill>
                  <a:srgbClr val="FACC15"/>
                </a:solidFill>
                <a:latin typeface="ui-serif" pitchFamily="34" charset="0"/>
                <a:ea typeface="ui-serif" pitchFamily="34" charset="-122"/>
                <a:cs typeface="ui-serif" pitchFamily="34" charset="-120"/>
              </a:rPr>
              <a:t>specific population</a:t>
            </a:r>
            <a:r>
              <a:rPr lang="en-US" sz="2700" i="1" dirty="0">
                <a:solidFill>
                  <a:srgbClr val="FFFFFF"/>
                </a:solidFill>
                <a:latin typeface="ui-serif" pitchFamily="34" charset="0"/>
                <a:ea typeface="ui-serif" pitchFamily="34" charset="-122"/>
                <a:cs typeface="ui-serif" pitchFamily="34" charset="-120"/>
              </a:rPr>
              <a:t>?"</a:t>
            </a:r>
            <a:endParaRPr lang="en-US" sz="2700" dirty="0"/>
          </a:p>
        </p:txBody>
      </p:sp>
      <p:sp>
        <p:nvSpPr>
          <p:cNvPr id="13" name="Text 4"/>
          <p:cNvSpPr/>
          <p:nvPr/>
        </p:nvSpPr>
        <p:spPr>
          <a:xfrm>
            <a:off x="919162" y="4695825"/>
            <a:ext cx="3810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E3A8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1</a:t>
            </a:r>
            <a:endParaRPr lang="en-US" sz="1200" dirty="0"/>
          </a:p>
        </p:txBody>
      </p:sp>
      <p:sp>
        <p:nvSpPr>
          <p:cNvPr id="14" name="Text 5"/>
          <p:cNvSpPr/>
          <p:nvPr/>
        </p:nvSpPr>
        <p:spPr>
          <a:xfrm>
            <a:off x="1295400" y="4657725"/>
            <a:ext cx="5412641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Variable Identification</a:t>
            </a:r>
            <a:endParaRPr lang="en-US" sz="1500" dirty="0"/>
          </a:p>
        </p:txBody>
      </p:sp>
      <p:sp>
        <p:nvSpPr>
          <p:cNvPr id="15" name="Text 6"/>
          <p:cNvSpPr/>
          <p:nvPr/>
        </p:nvSpPr>
        <p:spPr>
          <a:xfrm>
            <a:off x="1295400" y="4924425"/>
            <a:ext cx="5412641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Clearly identify measurable IVs and DVs for statistical analysis.</a:t>
            </a:r>
            <a:endParaRPr lang="en-US" sz="1200" dirty="0"/>
          </a:p>
        </p:txBody>
      </p:sp>
      <p:sp>
        <p:nvSpPr>
          <p:cNvPr id="16" name="Text 7"/>
          <p:cNvSpPr/>
          <p:nvPr/>
        </p:nvSpPr>
        <p:spPr>
          <a:xfrm>
            <a:off x="861120" y="5419725"/>
            <a:ext cx="352365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E3A8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2</a:t>
            </a:r>
            <a:endParaRPr lang="en-US" sz="1200" dirty="0"/>
          </a:p>
        </p:txBody>
      </p:sp>
      <p:sp>
        <p:nvSpPr>
          <p:cNvPr id="17" name="Text 8"/>
          <p:cNvSpPr/>
          <p:nvPr/>
        </p:nvSpPr>
        <p:spPr>
          <a:xfrm>
            <a:off x="1208038" y="5381625"/>
            <a:ext cx="5636955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Relationship Direction</a:t>
            </a:r>
            <a:endParaRPr lang="en-US" sz="1500" dirty="0"/>
          </a:p>
        </p:txBody>
      </p:sp>
      <p:sp>
        <p:nvSpPr>
          <p:cNvPr id="18" name="Text 9"/>
          <p:cNvSpPr/>
          <p:nvPr/>
        </p:nvSpPr>
        <p:spPr>
          <a:xfrm>
            <a:off x="1208038" y="5648325"/>
            <a:ext cx="4697462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Specify directional relationships (positive/negative correlation) if a hypothesis exists.</a:t>
            </a:r>
            <a:endParaRPr lang="en-US" sz="1200" dirty="0"/>
          </a:p>
        </p:txBody>
      </p:sp>
      <p:sp>
        <p:nvSpPr>
          <p:cNvPr id="19" name="Text 10"/>
          <p:cNvSpPr/>
          <p:nvPr/>
        </p:nvSpPr>
        <p:spPr>
          <a:xfrm>
            <a:off x="6426101" y="4695825"/>
            <a:ext cx="374452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E3A8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3</a:t>
            </a:r>
            <a:endParaRPr lang="en-US" sz="1200" dirty="0"/>
          </a:p>
        </p:txBody>
      </p:sp>
      <p:sp>
        <p:nvSpPr>
          <p:cNvPr id="20" name="Text 11"/>
          <p:cNvSpPr/>
          <p:nvPr/>
        </p:nvSpPr>
        <p:spPr>
          <a:xfrm>
            <a:off x="6813352" y="4657725"/>
            <a:ext cx="5539978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Population Specification</a:t>
            </a:r>
            <a:endParaRPr lang="en-US" sz="1500" dirty="0"/>
          </a:p>
        </p:txBody>
      </p:sp>
      <p:sp>
        <p:nvSpPr>
          <p:cNvPr id="21" name="Text 12"/>
          <p:cNvSpPr/>
          <p:nvPr/>
        </p:nvSpPr>
        <p:spPr>
          <a:xfrm>
            <a:off x="6813352" y="4924425"/>
            <a:ext cx="4616648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Define the specific group being studied with relevant boundaries.</a:t>
            </a:r>
            <a:endParaRPr lang="en-US" sz="1200" dirty="0"/>
          </a:p>
        </p:txBody>
      </p:sp>
      <p:sp>
        <p:nvSpPr>
          <p:cNvPr id="22" name="Text 13"/>
          <p:cNvSpPr/>
          <p:nvPr/>
        </p:nvSpPr>
        <p:spPr>
          <a:xfrm>
            <a:off x="6420594" y="5648325"/>
            <a:ext cx="372963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E3A8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4</a:t>
            </a:r>
            <a:endParaRPr lang="en-US" sz="1200" dirty="0"/>
          </a:p>
        </p:txBody>
      </p:sp>
      <p:sp>
        <p:nvSpPr>
          <p:cNvPr id="23" name="Text 14"/>
          <p:cNvSpPr/>
          <p:nvPr/>
        </p:nvSpPr>
        <p:spPr>
          <a:xfrm>
            <a:off x="6811863" y="5610225"/>
            <a:ext cx="4618137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Measurability Focus</a:t>
            </a:r>
            <a:endParaRPr lang="en-US" sz="1500" dirty="0"/>
          </a:p>
        </p:txBody>
      </p:sp>
      <p:sp>
        <p:nvSpPr>
          <p:cNvPr id="24" name="Text 15"/>
          <p:cNvSpPr/>
          <p:nvPr/>
        </p:nvSpPr>
        <p:spPr>
          <a:xfrm>
            <a:off x="6811863" y="5876925"/>
            <a:ext cx="4618137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Ensure variables can be quantified through validated instruments.</a:t>
            </a:r>
            <a:endParaRPr lang="en-US" sz="1200" dirty="0"/>
          </a:p>
        </p:txBody>
      </p:sp>
      <p:sp>
        <p:nvSpPr>
          <p:cNvPr id="25" name="Text 16"/>
          <p:cNvSpPr/>
          <p:nvPr/>
        </p:nvSpPr>
        <p:spPr>
          <a:xfrm>
            <a:off x="10896600" y="6257925"/>
            <a:ext cx="82296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9CA3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Page 10/15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3533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0" y="1504950"/>
            <a:ext cx="10668000" cy="190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1905000"/>
            <a:ext cx="10668000" cy="11049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0600" y="2133600"/>
            <a:ext cx="400050" cy="5334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4900" y="2247900"/>
            <a:ext cx="171450" cy="3048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2000" y="3162300"/>
            <a:ext cx="10668000" cy="11049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90600" y="3390900"/>
            <a:ext cx="485775" cy="5334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04900" y="3505200"/>
            <a:ext cx="257175" cy="3048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2000" y="4419600"/>
            <a:ext cx="10668000" cy="11049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90600" y="4648200"/>
            <a:ext cx="457200" cy="5334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104900" y="4762500"/>
            <a:ext cx="228600" cy="3048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62000" y="5676900"/>
            <a:ext cx="10668000" cy="11049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990600" y="5905500"/>
            <a:ext cx="457200" cy="5334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104900" y="6019800"/>
            <a:ext cx="228600" cy="304800"/>
          </a:xfrm>
          <a:prstGeom prst="rect">
            <a:avLst/>
          </a:prstGeom>
        </p:spPr>
      </p:pic>
      <p:sp>
        <p:nvSpPr>
          <p:cNvPr id="16" name="Text 0"/>
          <p:cNvSpPr/>
          <p:nvPr/>
        </p:nvSpPr>
        <p:spPr>
          <a:xfrm>
            <a:off x="762000" y="571500"/>
            <a:ext cx="128016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111827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Quantitative Research Questions</a:t>
            </a:r>
            <a:endParaRPr lang="en-US" sz="3600" dirty="0"/>
          </a:p>
        </p:txBody>
      </p:sp>
      <p:sp>
        <p:nvSpPr>
          <p:cNvPr id="17" name="Text 1"/>
          <p:cNvSpPr/>
          <p:nvPr/>
        </p:nvSpPr>
        <p:spPr>
          <a:xfrm>
            <a:off x="762000" y="1104900"/>
            <a:ext cx="106680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E40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Explanatory Focus</a:t>
            </a:r>
            <a:endParaRPr lang="en-US" sz="1800" dirty="0"/>
          </a:p>
        </p:txBody>
      </p:sp>
      <p:sp>
        <p:nvSpPr>
          <p:cNvPr id="18" name="Text 2"/>
          <p:cNvSpPr/>
          <p:nvPr/>
        </p:nvSpPr>
        <p:spPr>
          <a:xfrm>
            <a:off x="1619250" y="2133600"/>
            <a:ext cx="7863334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Cause-Effect Relationships</a:t>
            </a:r>
            <a:endParaRPr lang="en-US" sz="1800" dirty="0"/>
          </a:p>
        </p:txBody>
      </p:sp>
      <p:sp>
        <p:nvSpPr>
          <p:cNvPr id="19" name="Text 3"/>
          <p:cNvSpPr/>
          <p:nvPr/>
        </p:nvSpPr>
        <p:spPr>
          <a:xfrm>
            <a:off x="1619250" y="2514600"/>
            <a:ext cx="7863483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Examines how independent variables influence dependent variables through systematic analysis.</a:t>
            </a:r>
            <a:endParaRPr lang="en-US" sz="1350" dirty="0"/>
          </a:p>
        </p:txBody>
      </p:sp>
      <p:sp>
        <p:nvSpPr>
          <p:cNvPr id="20" name="Text 4"/>
          <p:cNvSpPr/>
          <p:nvPr/>
        </p:nvSpPr>
        <p:spPr>
          <a:xfrm>
            <a:off x="1704975" y="3390900"/>
            <a:ext cx="9046518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Variable Identification</a:t>
            </a:r>
            <a:endParaRPr lang="en-US" sz="1800" dirty="0"/>
          </a:p>
        </p:txBody>
      </p:sp>
      <p:sp>
        <p:nvSpPr>
          <p:cNvPr id="21" name="Text 5"/>
          <p:cNvSpPr/>
          <p:nvPr/>
        </p:nvSpPr>
        <p:spPr>
          <a:xfrm>
            <a:off x="1704975" y="3771900"/>
            <a:ext cx="9046518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Distinguishes between independent variables (causes) and dependent variables (outcomes) in research design.</a:t>
            </a:r>
            <a:endParaRPr lang="en-US" sz="1350" dirty="0"/>
          </a:p>
        </p:txBody>
      </p:sp>
      <p:sp>
        <p:nvSpPr>
          <p:cNvPr id="22" name="Text 6"/>
          <p:cNvSpPr/>
          <p:nvPr/>
        </p:nvSpPr>
        <p:spPr>
          <a:xfrm>
            <a:off x="1676400" y="4648200"/>
            <a:ext cx="7873752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Testable Hypotheses</a:t>
            </a:r>
            <a:endParaRPr lang="en-US" sz="1800" dirty="0"/>
          </a:p>
        </p:txBody>
      </p:sp>
      <p:sp>
        <p:nvSpPr>
          <p:cNvPr id="23" name="Text 7"/>
          <p:cNvSpPr/>
          <p:nvPr/>
        </p:nvSpPr>
        <p:spPr>
          <a:xfrm>
            <a:off x="1676400" y="5029200"/>
            <a:ext cx="7873752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Creates specific predictions about relationships between variables that can be empirically tested.</a:t>
            </a:r>
            <a:endParaRPr lang="en-US" sz="1350" dirty="0"/>
          </a:p>
        </p:txBody>
      </p:sp>
      <p:sp>
        <p:nvSpPr>
          <p:cNvPr id="24" name="Text 8"/>
          <p:cNvSpPr/>
          <p:nvPr/>
        </p:nvSpPr>
        <p:spPr>
          <a:xfrm>
            <a:off x="1676400" y="5905500"/>
            <a:ext cx="7809458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Statistical Analysis</a:t>
            </a:r>
            <a:endParaRPr lang="en-US" sz="1800" dirty="0"/>
          </a:p>
        </p:txBody>
      </p:sp>
      <p:sp>
        <p:nvSpPr>
          <p:cNvPr id="25" name="Text 9"/>
          <p:cNvSpPr/>
          <p:nvPr/>
        </p:nvSpPr>
        <p:spPr>
          <a:xfrm>
            <a:off x="1676400" y="6286500"/>
            <a:ext cx="7809458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Employs appropriate statistical methods to determine the significance of the relationships found.</a:t>
            </a:r>
            <a:endParaRPr lang="en-US" sz="1350" dirty="0"/>
          </a:p>
        </p:txBody>
      </p:sp>
      <p:sp>
        <p:nvSpPr>
          <p:cNvPr id="26" name="Text 10"/>
          <p:cNvSpPr/>
          <p:nvPr/>
        </p:nvSpPr>
        <p:spPr>
          <a:xfrm>
            <a:off x="10925175" y="6705600"/>
            <a:ext cx="78867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9CA3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Page 11/15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1722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0" y="1123950"/>
            <a:ext cx="10668000" cy="190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1524000"/>
            <a:ext cx="3352800" cy="33909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33600" y="1828800"/>
            <a:ext cx="609600" cy="6096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09813" y="1981200"/>
            <a:ext cx="257175" cy="3048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33513" y="4076700"/>
            <a:ext cx="2009775" cy="5334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19600" y="1524000"/>
            <a:ext cx="3352800" cy="33909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791200" y="1828800"/>
            <a:ext cx="609600" cy="6096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81700" y="1981200"/>
            <a:ext cx="228600" cy="3048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072063" y="4076700"/>
            <a:ext cx="2047875" cy="5334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077200" y="1524000"/>
            <a:ext cx="3352800" cy="33909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448800" y="1828800"/>
            <a:ext cx="609600" cy="6096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9667875" y="1981200"/>
            <a:ext cx="171450" cy="3048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382000" y="3848100"/>
            <a:ext cx="2743200" cy="762000"/>
          </a:xfrm>
          <a:prstGeom prst="rect">
            <a:avLst/>
          </a:prstGeom>
        </p:spPr>
      </p:pic>
      <p:sp>
        <p:nvSpPr>
          <p:cNvPr id="16" name="Text 0"/>
          <p:cNvSpPr/>
          <p:nvPr/>
        </p:nvSpPr>
        <p:spPr>
          <a:xfrm>
            <a:off x="762000" y="571500"/>
            <a:ext cx="128016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111827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Types of Quantitative Research Questions</a:t>
            </a:r>
            <a:endParaRPr lang="en-US" sz="3600" dirty="0"/>
          </a:p>
        </p:txBody>
      </p:sp>
      <p:sp>
        <p:nvSpPr>
          <p:cNvPr id="17" name="Text 1"/>
          <p:cNvSpPr/>
          <p:nvPr/>
        </p:nvSpPr>
        <p:spPr>
          <a:xfrm>
            <a:off x="1638300" y="2667000"/>
            <a:ext cx="16002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Explanatory</a:t>
            </a:r>
            <a:endParaRPr lang="en-US" sz="1800" dirty="0"/>
          </a:p>
        </p:txBody>
      </p:sp>
      <p:sp>
        <p:nvSpPr>
          <p:cNvPr id="18" name="Text 2"/>
          <p:cNvSpPr/>
          <p:nvPr/>
        </p:nvSpPr>
        <p:spPr>
          <a:xfrm>
            <a:off x="1085850" y="3124200"/>
            <a:ext cx="27051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Focus on </a:t>
            </a:r>
            <a:r>
              <a:rPr lang="en-US" sz="1200" b="1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causal relationships</a:t>
            </a: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between variables.</a:t>
            </a:r>
            <a:endParaRPr lang="en-US" sz="1200" dirty="0"/>
          </a:p>
        </p:txBody>
      </p:sp>
      <p:sp>
        <p:nvSpPr>
          <p:cNvPr id="19" name="Text 3"/>
          <p:cNvSpPr/>
          <p:nvPr/>
        </p:nvSpPr>
        <p:spPr>
          <a:xfrm>
            <a:off x="1232535" y="4076700"/>
            <a:ext cx="241173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i="1" dirty="0">
                <a:solidFill>
                  <a:srgbClr val="1E3A8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"How does X affect Y?"</a:t>
            </a:r>
            <a:endParaRPr lang="en-US" sz="1200" dirty="0"/>
          </a:p>
        </p:txBody>
      </p:sp>
      <p:sp>
        <p:nvSpPr>
          <p:cNvPr id="20" name="Text 4"/>
          <p:cNvSpPr/>
          <p:nvPr/>
        </p:nvSpPr>
        <p:spPr>
          <a:xfrm>
            <a:off x="5347335" y="2667000"/>
            <a:ext cx="149733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Descriptive</a:t>
            </a:r>
            <a:endParaRPr lang="en-US" sz="1800" dirty="0"/>
          </a:p>
        </p:txBody>
      </p:sp>
      <p:sp>
        <p:nvSpPr>
          <p:cNvPr id="21" name="Text 5"/>
          <p:cNvSpPr/>
          <p:nvPr/>
        </p:nvSpPr>
        <p:spPr>
          <a:xfrm>
            <a:off x="4743450" y="3124200"/>
            <a:ext cx="27051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Examine </a:t>
            </a:r>
            <a:r>
              <a:rPr lang="en-US" sz="1200" b="1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characteristics or patterns</a:t>
            </a: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in data.</a:t>
            </a:r>
            <a:endParaRPr lang="en-US" sz="1200" dirty="0"/>
          </a:p>
        </p:txBody>
      </p:sp>
      <p:sp>
        <p:nvSpPr>
          <p:cNvPr id="22" name="Text 6"/>
          <p:cNvSpPr/>
          <p:nvPr/>
        </p:nvSpPr>
        <p:spPr>
          <a:xfrm>
            <a:off x="4867275" y="4076700"/>
            <a:ext cx="245745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i="1" dirty="0">
                <a:solidFill>
                  <a:srgbClr val="1E3A8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"What is the level of X?"</a:t>
            </a:r>
            <a:endParaRPr lang="en-US" sz="1200" dirty="0"/>
          </a:p>
        </p:txBody>
      </p:sp>
      <p:sp>
        <p:nvSpPr>
          <p:cNvPr id="23" name="Text 7"/>
          <p:cNvSpPr/>
          <p:nvPr/>
        </p:nvSpPr>
        <p:spPr>
          <a:xfrm>
            <a:off x="8976360" y="2667000"/>
            <a:ext cx="155448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Exploratory</a:t>
            </a:r>
            <a:endParaRPr lang="en-US" sz="1800" dirty="0"/>
          </a:p>
        </p:txBody>
      </p:sp>
      <p:sp>
        <p:nvSpPr>
          <p:cNvPr id="24" name="Text 8"/>
          <p:cNvSpPr/>
          <p:nvPr/>
        </p:nvSpPr>
        <p:spPr>
          <a:xfrm>
            <a:off x="8401050" y="3124200"/>
            <a:ext cx="27051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Investigate </a:t>
            </a:r>
            <a:r>
              <a:rPr lang="en-US" sz="1200" b="1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new areas</a:t>
            </a: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where little research exists.</a:t>
            </a:r>
            <a:endParaRPr lang="en-US" sz="1200" dirty="0"/>
          </a:p>
        </p:txBody>
      </p:sp>
      <p:sp>
        <p:nvSpPr>
          <p:cNvPr id="25" name="Text 9"/>
          <p:cNvSpPr/>
          <p:nvPr/>
        </p:nvSpPr>
        <p:spPr>
          <a:xfrm>
            <a:off x="8382000" y="3848100"/>
            <a:ext cx="2743200" cy="762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i="1" dirty="0">
                <a:solidFill>
                  <a:srgbClr val="1E3A8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"What factors are associated with X?"</a:t>
            </a:r>
            <a:endParaRPr lang="en-US" sz="1200" dirty="0"/>
          </a:p>
        </p:txBody>
      </p:sp>
      <p:sp>
        <p:nvSpPr>
          <p:cNvPr id="26" name="Text 10"/>
          <p:cNvSpPr/>
          <p:nvPr/>
        </p:nvSpPr>
        <p:spPr>
          <a:xfrm>
            <a:off x="-304800" y="5372100"/>
            <a:ext cx="128016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i="1" dirty="0">
                <a:solidFill>
                  <a:srgbClr val="6B728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* Each type requires specific methodological approaches and statistical analyses appropriate to their aims.</a:t>
            </a:r>
            <a:endParaRPr lang="en-US" sz="1200" dirty="0"/>
          </a:p>
        </p:txBody>
      </p:sp>
      <p:sp>
        <p:nvSpPr>
          <p:cNvPr id="27" name="Text 11"/>
          <p:cNvSpPr/>
          <p:nvPr/>
        </p:nvSpPr>
        <p:spPr>
          <a:xfrm>
            <a:off x="10896600" y="5524500"/>
            <a:ext cx="82296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9CA3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Page 12/15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5400675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0" y="1504950"/>
            <a:ext cx="10668000" cy="190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1905000"/>
            <a:ext cx="5105400" cy="8382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4400" y="2171700"/>
            <a:ext cx="302419" cy="3048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2895600"/>
            <a:ext cx="5105400" cy="8382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4400" y="3162300"/>
            <a:ext cx="302419" cy="3048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4400" y="4152900"/>
            <a:ext cx="293638" cy="3048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600" y="1905000"/>
            <a:ext cx="5105400" cy="8382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77000" y="2171700"/>
            <a:ext cx="298847" cy="3048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477000" y="3162300"/>
            <a:ext cx="295424" cy="3048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4600" y="3886200"/>
            <a:ext cx="5105400" cy="914400"/>
          </a:xfrm>
          <a:prstGeom prst="rect">
            <a:avLst/>
          </a:prstGeom>
        </p:spPr>
      </p:pic>
      <p:sp>
        <p:nvSpPr>
          <p:cNvPr id="13" name="Text 0"/>
          <p:cNvSpPr/>
          <p:nvPr/>
        </p:nvSpPr>
        <p:spPr>
          <a:xfrm>
            <a:off x="762000" y="571500"/>
            <a:ext cx="128016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111827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Target Population &amp; Novelty</a:t>
            </a:r>
            <a:endParaRPr lang="en-US" sz="3600" dirty="0"/>
          </a:p>
        </p:txBody>
      </p:sp>
      <p:sp>
        <p:nvSpPr>
          <p:cNvPr id="14" name="Text 1"/>
          <p:cNvSpPr/>
          <p:nvPr/>
        </p:nvSpPr>
        <p:spPr>
          <a:xfrm>
            <a:off x="762000" y="1104900"/>
            <a:ext cx="106680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E40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Critical Elements of Research Design</a:t>
            </a:r>
            <a:endParaRPr lang="en-US" sz="1800" dirty="0"/>
          </a:p>
        </p:txBody>
      </p:sp>
      <p:sp>
        <p:nvSpPr>
          <p:cNvPr id="15" name="Text 2"/>
          <p:cNvSpPr/>
          <p:nvPr/>
        </p:nvSpPr>
        <p:spPr>
          <a:xfrm>
            <a:off x="1369219" y="2057400"/>
            <a:ext cx="4345781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Define Target Population:</a:t>
            </a: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Ensure relevance and applicability to intended beneficiaries.</a:t>
            </a:r>
            <a:endParaRPr lang="en-US" sz="1350" dirty="0"/>
          </a:p>
        </p:txBody>
      </p:sp>
      <p:sp>
        <p:nvSpPr>
          <p:cNvPr id="16" name="Text 3"/>
          <p:cNvSpPr/>
          <p:nvPr/>
        </p:nvSpPr>
        <p:spPr>
          <a:xfrm>
            <a:off x="1369219" y="3048000"/>
            <a:ext cx="4345781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Stakeholder Interests:</a:t>
            </a: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Address concerns of those affected by your findings.</a:t>
            </a:r>
            <a:endParaRPr lang="en-US" sz="1350" dirty="0"/>
          </a:p>
        </p:txBody>
      </p:sp>
      <p:sp>
        <p:nvSpPr>
          <p:cNvPr id="17" name="Text 4"/>
          <p:cNvSpPr/>
          <p:nvPr/>
        </p:nvSpPr>
        <p:spPr>
          <a:xfrm>
            <a:off x="1360438" y="4038600"/>
            <a:ext cx="4354562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Identify Gaps:</a:t>
            </a: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Contribute new information rather than duplicating knowledge.</a:t>
            </a:r>
            <a:endParaRPr lang="en-US" sz="1350" dirty="0"/>
          </a:p>
        </p:txBody>
      </p:sp>
      <p:sp>
        <p:nvSpPr>
          <p:cNvPr id="18" name="Text 5"/>
          <p:cNvSpPr/>
          <p:nvPr/>
        </p:nvSpPr>
        <p:spPr>
          <a:xfrm>
            <a:off x="6928247" y="2057400"/>
            <a:ext cx="4349353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Refine for Novelty:</a:t>
            </a: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Build upon prior work while exploring unexplored dimensions.</a:t>
            </a:r>
            <a:endParaRPr lang="en-US" sz="1350" dirty="0"/>
          </a:p>
        </p:txBody>
      </p:sp>
      <p:sp>
        <p:nvSpPr>
          <p:cNvPr id="19" name="Text 6"/>
          <p:cNvSpPr/>
          <p:nvPr/>
        </p:nvSpPr>
        <p:spPr>
          <a:xfrm>
            <a:off x="6924824" y="3048000"/>
            <a:ext cx="4352776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Practical Implications:</a:t>
            </a:r>
            <a:r>
              <a:rPr lang="en-US" sz="1350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Clear applications for practice, policy, or theoretical advancement.</a:t>
            </a:r>
            <a:endParaRPr lang="en-US" sz="1350" dirty="0"/>
          </a:p>
        </p:txBody>
      </p:sp>
      <p:sp>
        <p:nvSpPr>
          <p:cNvPr id="20" name="Text 7"/>
          <p:cNvSpPr/>
          <p:nvPr/>
        </p:nvSpPr>
        <p:spPr>
          <a:xfrm>
            <a:off x="6553200" y="4114800"/>
            <a:ext cx="46291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i="1" dirty="0">
                <a:solidFill>
                  <a:srgbClr val="1E3A8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"Great research is as much about the 'who' and 'why' as it is about the 'how'."</a:t>
            </a:r>
            <a:endParaRPr lang="en-US" sz="1200" dirty="0"/>
          </a:p>
        </p:txBody>
      </p:sp>
      <p:sp>
        <p:nvSpPr>
          <p:cNvPr id="21" name="Text 8"/>
          <p:cNvSpPr/>
          <p:nvPr/>
        </p:nvSpPr>
        <p:spPr>
          <a:xfrm>
            <a:off x="10896600" y="4752975"/>
            <a:ext cx="82296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9CA3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Page 13/15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5715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0" y="1123950"/>
            <a:ext cx="10668000" cy="190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1562100"/>
            <a:ext cx="171450" cy="3048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000" y="2286000"/>
            <a:ext cx="228600" cy="3048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2000" y="3009900"/>
            <a:ext cx="285750" cy="3048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2000" y="3733800"/>
            <a:ext cx="228600" cy="3048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24600" y="1524000"/>
            <a:ext cx="5105400" cy="26670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29400" y="1866900"/>
            <a:ext cx="200025" cy="2286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29400" y="2362200"/>
            <a:ext cx="4495800" cy="2667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29400" y="2667000"/>
            <a:ext cx="4495800" cy="2667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29400" y="2971800"/>
            <a:ext cx="4495800" cy="2667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29400" y="3276600"/>
            <a:ext cx="4495800" cy="2667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386263" y="4495800"/>
            <a:ext cx="3419475" cy="647700"/>
          </a:xfrm>
          <a:prstGeom prst="rect">
            <a:avLst/>
          </a:prstGeom>
        </p:spPr>
      </p:pic>
      <p:sp>
        <p:nvSpPr>
          <p:cNvPr id="15" name="Text 0"/>
          <p:cNvSpPr/>
          <p:nvPr/>
        </p:nvSpPr>
        <p:spPr>
          <a:xfrm>
            <a:off x="762000" y="571500"/>
            <a:ext cx="128016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111827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Feasibility: Can You Do This?</a:t>
            </a:r>
            <a:endParaRPr lang="en-US" sz="3600" dirty="0"/>
          </a:p>
        </p:txBody>
      </p:sp>
      <p:sp>
        <p:nvSpPr>
          <p:cNvPr id="16" name="Text 1"/>
          <p:cNvSpPr/>
          <p:nvPr/>
        </p:nvSpPr>
        <p:spPr>
          <a:xfrm>
            <a:off x="1085850" y="1524000"/>
            <a:ext cx="4047827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Time Constraints</a:t>
            </a:r>
            <a:endParaRPr lang="en-US" sz="1500" dirty="0"/>
          </a:p>
        </p:txBody>
      </p:sp>
      <p:sp>
        <p:nvSpPr>
          <p:cNvPr id="17" name="Text 2"/>
          <p:cNvSpPr/>
          <p:nvPr/>
        </p:nvSpPr>
        <p:spPr>
          <a:xfrm>
            <a:off x="1085850" y="1790700"/>
            <a:ext cx="4047827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Is your timeline realistic for data collection and analysis?</a:t>
            </a:r>
            <a:endParaRPr lang="en-US" sz="1200" dirty="0"/>
          </a:p>
        </p:txBody>
      </p:sp>
      <p:sp>
        <p:nvSpPr>
          <p:cNvPr id="18" name="Text 3"/>
          <p:cNvSpPr/>
          <p:nvPr/>
        </p:nvSpPr>
        <p:spPr>
          <a:xfrm>
            <a:off x="1143000" y="2247900"/>
            <a:ext cx="477399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Resource Availability</a:t>
            </a:r>
            <a:endParaRPr lang="en-US" sz="1500" dirty="0"/>
          </a:p>
        </p:txBody>
      </p:sp>
      <p:sp>
        <p:nvSpPr>
          <p:cNvPr id="19" name="Text 4"/>
          <p:cNvSpPr/>
          <p:nvPr/>
        </p:nvSpPr>
        <p:spPr>
          <a:xfrm>
            <a:off x="1143000" y="2514600"/>
            <a:ext cx="477399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Access to necessary funding, technology, and support.</a:t>
            </a:r>
            <a:endParaRPr lang="en-US" sz="1200" dirty="0"/>
          </a:p>
        </p:txBody>
      </p:sp>
      <p:sp>
        <p:nvSpPr>
          <p:cNvPr id="20" name="Text 5"/>
          <p:cNvSpPr/>
          <p:nvPr/>
        </p:nvSpPr>
        <p:spPr>
          <a:xfrm>
            <a:off x="1200150" y="2971800"/>
            <a:ext cx="3227487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IRB &amp; Ethics</a:t>
            </a:r>
            <a:endParaRPr lang="en-US" sz="1500" dirty="0"/>
          </a:p>
        </p:txBody>
      </p:sp>
      <p:sp>
        <p:nvSpPr>
          <p:cNvPr id="21" name="Text 6"/>
          <p:cNvSpPr/>
          <p:nvPr/>
        </p:nvSpPr>
        <p:spPr>
          <a:xfrm>
            <a:off x="1200150" y="3238500"/>
            <a:ext cx="3227487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Approval requirements and ethical protocols.</a:t>
            </a:r>
            <a:endParaRPr lang="en-US" sz="1200" dirty="0"/>
          </a:p>
        </p:txBody>
      </p:sp>
      <p:sp>
        <p:nvSpPr>
          <p:cNvPr id="22" name="Text 7"/>
          <p:cNvSpPr/>
          <p:nvPr/>
        </p:nvSpPr>
        <p:spPr>
          <a:xfrm>
            <a:off x="1143000" y="3695700"/>
            <a:ext cx="4405908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Gatekeeper Access</a:t>
            </a:r>
            <a:endParaRPr lang="en-US" sz="1500" dirty="0"/>
          </a:p>
        </p:txBody>
      </p:sp>
      <p:sp>
        <p:nvSpPr>
          <p:cNvPr id="23" name="Text 8"/>
          <p:cNvSpPr/>
          <p:nvPr/>
        </p:nvSpPr>
        <p:spPr>
          <a:xfrm>
            <a:off x="1143000" y="3962400"/>
            <a:ext cx="4405908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Permission to access participants or organizations.</a:t>
            </a:r>
            <a:endParaRPr lang="en-US" sz="1200" dirty="0"/>
          </a:p>
        </p:txBody>
      </p:sp>
      <p:sp>
        <p:nvSpPr>
          <p:cNvPr id="24" name="Text 9"/>
          <p:cNvSpPr/>
          <p:nvPr/>
        </p:nvSpPr>
        <p:spPr>
          <a:xfrm>
            <a:off x="6943725" y="1828800"/>
            <a:ext cx="539496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E3A8A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CAN DO THAT Principle</a:t>
            </a:r>
            <a:endParaRPr lang="en-US" sz="1800" dirty="0"/>
          </a:p>
        </p:txBody>
      </p:sp>
      <p:sp>
        <p:nvSpPr>
          <p:cNvPr id="25" name="Text 10"/>
          <p:cNvSpPr/>
          <p:nvPr/>
        </p:nvSpPr>
        <p:spPr>
          <a:xfrm>
            <a:off x="6629400" y="2400300"/>
            <a:ext cx="494526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b="1" kern="0" spc="-21" dirty="0">
                <a:solidFill>
                  <a:srgbClr val="1E40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CLEAR</a:t>
            </a:r>
            <a:endParaRPr lang="en-US" sz="1050" dirty="0"/>
          </a:p>
        </p:txBody>
      </p:sp>
      <p:sp>
        <p:nvSpPr>
          <p:cNvPr id="26" name="Text 11"/>
          <p:cNvSpPr/>
          <p:nvPr/>
        </p:nvSpPr>
        <p:spPr>
          <a:xfrm>
            <a:off x="10355014" y="2400300"/>
            <a:ext cx="924223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b="1" kern="0" spc="-21" dirty="0">
                <a:solidFill>
                  <a:srgbClr val="1E40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NECESSARY</a:t>
            </a:r>
            <a:endParaRPr lang="en-US" sz="1050" dirty="0"/>
          </a:p>
        </p:txBody>
      </p:sp>
      <p:sp>
        <p:nvSpPr>
          <p:cNvPr id="27" name="Text 12"/>
          <p:cNvSpPr/>
          <p:nvPr/>
        </p:nvSpPr>
        <p:spPr>
          <a:xfrm>
            <a:off x="6629400" y="2705100"/>
            <a:ext cx="931724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b="1" kern="0" spc="-21" dirty="0">
                <a:solidFill>
                  <a:srgbClr val="1E40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ACHIEVABLE</a:t>
            </a:r>
            <a:endParaRPr lang="en-US" sz="1050" dirty="0"/>
          </a:p>
        </p:txBody>
      </p:sp>
      <p:sp>
        <p:nvSpPr>
          <p:cNvPr id="28" name="Text 13"/>
          <p:cNvSpPr/>
          <p:nvPr/>
        </p:nvSpPr>
        <p:spPr>
          <a:xfrm>
            <a:off x="10621268" y="2705100"/>
            <a:ext cx="604718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b="1" kern="0" spc="-21" dirty="0">
                <a:solidFill>
                  <a:srgbClr val="1E40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DOABLE</a:t>
            </a:r>
            <a:endParaRPr lang="en-US" sz="1050" dirty="0"/>
          </a:p>
        </p:txBody>
      </p:sp>
      <p:sp>
        <p:nvSpPr>
          <p:cNvPr id="29" name="Text 14"/>
          <p:cNvSpPr/>
          <p:nvPr/>
        </p:nvSpPr>
        <p:spPr>
          <a:xfrm>
            <a:off x="6629400" y="3009900"/>
            <a:ext cx="901363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b="1" kern="0" spc="-21" dirty="0">
                <a:solidFill>
                  <a:srgbClr val="1E40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ORGANIZED</a:t>
            </a:r>
            <a:endParaRPr lang="en-US" sz="1050" dirty="0"/>
          </a:p>
        </p:txBody>
      </p:sp>
      <p:sp>
        <p:nvSpPr>
          <p:cNvPr id="30" name="Text 15"/>
          <p:cNvSpPr/>
          <p:nvPr/>
        </p:nvSpPr>
        <p:spPr>
          <a:xfrm>
            <a:off x="10659368" y="3009900"/>
            <a:ext cx="558998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b="1" kern="0" spc="-21" dirty="0">
                <a:solidFill>
                  <a:srgbClr val="1E40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TIMELY</a:t>
            </a:r>
            <a:endParaRPr lang="en-US" sz="1050" dirty="0"/>
          </a:p>
        </p:txBody>
      </p:sp>
      <p:sp>
        <p:nvSpPr>
          <p:cNvPr id="31" name="Text 16"/>
          <p:cNvSpPr/>
          <p:nvPr/>
        </p:nvSpPr>
        <p:spPr>
          <a:xfrm>
            <a:off x="6629400" y="3314700"/>
            <a:ext cx="669369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b="1" kern="0" spc="-21" dirty="0">
                <a:solidFill>
                  <a:srgbClr val="1E40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HELPFUL</a:t>
            </a:r>
            <a:endParaRPr lang="en-US" sz="1050" dirty="0"/>
          </a:p>
        </p:txBody>
      </p:sp>
      <p:sp>
        <p:nvSpPr>
          <p:cNvPr id="32" name="Text 17"/>
          <p:cNvSpPr/>
          <p:nvPr/>
        </p:nvSpPr>
        <p:spPr>
          <a:xfrm>
            <a:off x="10383589" y="3314700"/>
            <a:ext cx="889933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b="1" kern="0" spc="-21" dirty="0">
                <a:solidFill>
                  <a:srgbClr val="1E40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ADAPTABLE</a:t>
            </a:r>
            <a:endParaRPr lang="en-US" sz="1050" dirty="0"/>
          </a:p>
        </p:txBody>
      </p:sp>
      <p:sp>
        <p:nvSpPr>
          <p:cNvPr id="33" name="Text 18"/>
          <p:cNvSpPr/>
          <p:nvPr/>
        </p:nvSpPr>
        <p:spPr>
          <a:xfrm>
            <a:off x="6629400" y="3619500"/>
            <a:ext cx="1046024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b="1" kern="0" spc="-21" dirty="0">
                <a:solidFill>
                  <a:srgbClr val="1E40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THOUGHTFUL</a:t>
            </a:r>
            <a:endParaRPr lang="en-US" sz="1050" dirty="0"/>
          </a:p>
        </p:txBody>
      </p:sp>
      <p:sp>
        <p:nvSpPr>
          <p:cNvPr id="34" name="Text 19"/>
          <p:cNvSpPr/>
          <p:nvPr/>
        </p:nvSpPr>
        <p:spPr>
          <a:xfrm>
            <a:off x="4843463" y="4495800"/>
            <a:ext cx="4103370" cy="647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kern="0" spc="180" dirty="0">
                <a:solidFill>
                  <a:srgbClr val="FFFFF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 CAN DO THAT</a:t>
            </a:r>
            <a:endParaRPr lang="en-US" sz="2250" dirty="0"/>
          </a:p>
        </p:txBody>
      </p:sp>
      <p:sp>
        <p:nvSpPr>
          <p:cNvPr id="35" name="Text 20"/>
          <p:cNvSpPr/>
          <p:nvPr/>
        </p:nvSpPr>
        <p:spPr>
          <a:xfrm>
            <a:off x="10896600" y="5067300"/>
            <a:ext cx="82296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9CA3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Page 14/15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824865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0" y="1504950"/>
            <a:ext cx="10668000" cy="190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1905000"/>
            <a:ext cx="8534400" cy="9525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0600" y="2209800"/>
            <a:ext cx="247650" cy="3429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2000" y="3086100"/>
            <a:ext cx="8534400" cy="9525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0600" y="3390900"/>
            <a:ext cx="247650" cy="3429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4267200"/>
            <a:ext cx="8534400" cy="9525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0600" y="4572000"/>
            <a:ext cx="247650" cy="3429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5448300"/>
            <a:ext cx="8534400" cy="9525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0600" y="5753100"/>
            <a:ext cx="247650" cy="3429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6629400"/>
            <a:ext cx="8534400" cy="9525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0600" y="6934200"/>
            <a:ext cx="247650" cy="342900"/>
          </a:xfrm>
          <a:prstGeom prst="rect">
            <a:avLst/>
          </a:prstGeom>
        </p:spPr>
      </p:pic>
      <p:sp>
        <p:nvSpPr>
          <p:cNvPr id="14" name="Text 0"/>
          <p:cNvSpPr/>
          <p:nvPr/>
        </p:nvSpPr>
        <p:spPr>
          <a:xfrm>
            <a:off x="762000" y="571500"/>
            <a:ext cx="128016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111827"/>
                </a:solidFill>
                <a:latin typeface="Playfair Display" pitchFamily="34" charset="0"/>
                <a:ea typeface="Playfair Display" pitchFamily="34" charset="-122"/>
                <a:cs typeface="Playfair Display" pitchFamily="34" charset="-120"/>
              </a:rPr>
              <a:t>Where Should You Be?</a:t>
            </a:r>
            <a:endParaRPr lang="en-US" sz="3600" dirty="0"/>
          </a:p>
        </p:txBody>
      </p:sp>
      <p:sp>
        <p:nvSpPr>
          <p:cNvPr id="15" name="Text 1"/>
          <p:cNvSpPr/>
          <p:nvPr/>
        </p:nvSpPr>
        <p:spPr>
          <a:xfrm>
            <a:off x="762000" y="1104900"/>
            <a:ext cx="106680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E40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Checklist for Week 5 Progress</a:t>
            </a:r>
            <a:endParaRPr lang="en-US" sz="1800" dirty="0"/>
          </a:p>
        </p:txBody>
      </p:sp>
      <p:sp>
        <p:nvSpPr>
          <p:cNvPr id="16" name="Text 2"/>
          <p:cNvSpPr/>
          <p:nvPr/>
        </p:nvSpPr>
        <p:spPr>
          <a:xfrm>
            <a:off x="1466850" y="2133600"/>
            <a:ext cx="76009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Clear Research Questions</a:t>
            </a:r>
            <a:endParaRPr lang="en-US" sz="1500" dirty="0"/>
          </a:p>
        </p:txBody>
      </p:sp>
      <p:sp>
        <p:nvSpPr>
          <p:cNvPr id="17" name="Text 3"/>
          <p:cNvSpPr/>
          <p:nvPr/>
        </p:nvSpPr>
        <p:spPr>
          <a:xfrm>
            <a:off x="1466850" y="2400300"/>
            <a:ext cx="909542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Ensure specific, measurable questions aligned with study objectives.</a:t>
            </a:r>
            <a:endParaRPr lang="en-US" sz="1200" dirty="0"/>
          </a:p>
        </p:txBody>
      </p:sp>
      <p:sp>
        <p:nvSpPr>
          <p:cNvPr id="18" name="Text 4"/>
          <p:cNvSpPr/>
          <p:nvPr/>
        </p:nvSpPr>
        <p:spPr>
          <a:xfrm>
            <a:off x="1466850" y="3314700"/>
            <a:ext cx="76009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Relevant Literature Review</a:t>
            </a:r>
            <a:endParaRPr lang="en-US" sz="1500" dirty="0"/>
          </a:p>
        </p:txBody>
      </p:sp>
      <p:sp>
        <p:nvSpPr>
          <p:cNvPr id="19" name="Text 5"/>
          <p:cNvSpPr/>
          <p:nvPr/>
        </p:nvSpPr>
        <p:spPr>
          <a:xfrm>
            <a:off x="1466850" y="3581400"/>
            <a:ext cx="909542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Complete thorough review connecting your topic to your questions.</a:t>
            </a:r>
            <a:endParaRPr lang="en-US" sz="1200" dirty="0"/>
          </a:p>
        </p:txBody>
      </p:sp>
      <p:sp>
        <p:nvSpPr>
          <p:cNvPr id="20" name="Text 6"/>
          <p:cNvSpPr/>
          <p:nvPr/>
        </p:nvSpPr>
        <p:spPr>
          <a:xfrm>
            <a:off x="1466850" y="4495800"/>
            <a:ext cx="76009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Draft Hypotheses</a:t>
            </a:r>
            <a:endParaRPr lang="en-US" sz="1500" dirty="0"/>
          </a:p>
        </p:txBody>
      </p:sp>
      <p:sp>
        <p:nvSpPr>
          <p:cNvPr id="21" name="Text 7"/>
          <p:cNvSpPr/>
          <p:nvPr/>
        </p:nvSpPr>
        <p:spPr>
          <a:xfrm>
            <a:off x="1466850" y="4762500"/>
            <a:ext cx="909542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Develop testable predictions between variables of interest.</a:t>
            </a:r>
            <a:endParaRPr lang="en-US" sz="1200" dirty="0"/>
          </a:p>
        </p:txBody>
      </p:sp>
      <p:sp>
        <p:nvSpPr>
          <p:cNvPr id="22" name="Text 8"/>
          <p:cNvSpPr/>
          <p:nvPr/>
        </p:nvSpPr>
        <p:spPr>
          <a:xfrm>
            <a:off x="1466850" y="5676900"/>
            <a:ext cx="76009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Ethics Reading </a:t>
            </a:r>
            <a:endParaRPr lang="en-US" sz="1500" dirty="0"/>
          </a:p>
        </p:txBody>
      </p:sp>
      <p:sp>
        <p:nvSpPr>
          <p:cNvPr id="23" name="Text 9"/>
          <p:cNvSpPr/>
          <p:nvPr/>
        </p:nvSpPr>
        <p:spPr>
          <a:xfrm>
            <a:off x="1466850" y="5943600"/>
            <a:ext cx="909542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Complete required readings </a:t>
            </a:r>
            <a:endParaRPr lang="en-US" sz="1200" dirty="0"/>
          </a:p>
        </p:txBody>
      </p:sp>
      <p:sp>
        <p:nvSpPr>
          <p:cNvPr id="24" name="Text 10"/>
          <p:cNvSpPr/>
          <p:nvPr/>
        </p:nvSpPr>
        <p:spPr>
          <a:xfrm>
            <a:off x="1466850" y="6858000"/>
            <a:ext cx="76009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Research Paradigm Selection</a:t>
            </a:r>
            <a:endParaRPr lang="en-US" sz="1500" dirty="0"/>
          </a:p>
        </p:txBody>
      </p:sp>
      <p:sp>
        <p:nvSpPr>
          <p:cNvPr id="25" name="Text 11"/>
          <p:cNvSpPr/>
          <p:nvPr/>
        </p:nvSpPr>
        <p:spPr>
          <a:xfrm>
            <a:off x="1466850" y="7124700"/>
            <a:ext cx="909542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Identify which paradigm (positivist, interpretivist, etc.) best fits your study.</a:t>
            </a:r>
            <a:endParaRPr lang="en-US" sz="1200" dirty="0"/>
          </a:p>
        </p:txBody>
      </p:sp>
      <p:sp>
        <p:nvSpPr>
          <p:cNvPr id="26" name="Text 12"/>
          <p:cNvSpPr/>
          <p:nvPr/>
        </p:nvSpPr>
        <p:spPr>
          <a:xfrm>
            <a:off x="10906125" y="7600950"/>
            <a:ext cx="81153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9CA3A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Page 15/15</a:t>
            </a:r>
            <a:endParaRPr lang="en-US" sz="10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1092</Words>
  <Application>Microsoft Office PowerPoint</Application>
  <PresentationFormat>Widescreen</PresentationFormat>
  <Paragraphs>199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Inter</vt:lpstr>
      <vt:lpstr>ui-serif</vt:lpstr>
      <vt:lpstr>Arial</vt:lpstr>
      <vt:lpstr>Playfair Display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Jaliya De Silva</cp:lastModifiedBy>
  <cp:revision>2</cp:revision>
  <dcterms:created xsi:type="dcterms:W3CDTF">2026-02-01T10:12:56Z</dcterms:created>
  <dcterms:modified xsi:type="dcterms:W3CDTF">2026-02-01T11:52:34Z</dcterms:modified>
</cp:coreProperties>
</file>