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3" autoAdjust="0"/>
    <p:restoredTop sz="94660"/>
  </p:normalViewPr>
  <p:slideViewPr>
    <p:cSldViewPr snapToGrid="0">
      <p:cViewPr>
        <p:scale>
          <a:sx n="76" d="100"/>
          <a:sy n="76" d="100"/>
        </p:scale>
        <p:origin x="579" y="57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845FB-0E7C-4A31-8ECB-93558C550963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07A4D-C42C-4C78-B432-152435BF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894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845FB-0E7C-4A31-8ECB-93558C550963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07A4D-C42C-4C78-B432-152435BF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197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845FB-0E7C-4A31-8ECB-93558C550963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07A4D-C42C-4C78-B432-152435BF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885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845FB-0E7C-4A31-8ECB-93558C550963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07A4D-C42C-4C78-B432-152435BF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49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845FB-0E7C-4A31-8ECB-93558C550963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07A4D-C42C-4C78-B432-152435BF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814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845FB-0E7C-4A31-8ECB-93558C550963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07A4D-C42C-4C78-B432-152435BF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752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845FB-0E7C-4A31-8ECB-93558C550963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07A4D-C42C-4C78-B432-152435BF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465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845FB-0E7C-4A31-8ECB-93558C550963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07A4D-C42C-4C78-B432-152435BF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834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845FB-0E7C-4A31-8ECB-93558C550963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07A4D-C42C-4C78-B432-152435BF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492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845FB-0E7C-4A31-8ECB-93558C550963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07A4D-C42C-4C78-B432-152435BF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596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845FB-0E7C-4A31-8ECB-93558C550963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07A4D-C42C-4C78-B432-152435BF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165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845FB-0E7C-4A31-8ECB-93558C550963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207A4D-C42C-4C78-B432-152435BF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82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Sensors &amp; Transducers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779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Sensor or Transducer?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two main types of sensor:-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Switches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Transducers, e.g. Light sensors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7705" y="1413997"/>
            <a:ext cx="3067050" cy="284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3046" y="3895493"/>
            <a:ext cx="2508250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3512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Switches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863683" cy="4351338"/>
          </a:xfrm>
        </p:spPr>
        <p:txBody>
          <a:bodyPr/>
          <a:lstStyle/>
          <a:p>
            <a:r>
              <a:rPr lang="en-GB" dirty="0" smtClean="0"/>
              <a:t>A Switch can be used as a sensor that is either on or off</a:t>
            </a:r>
            <a:endParaRPr lang="en-GB" dirty="0"/>
          </a:p>
          <a:p>
            <a:r>
              <a:rPr lang="en-GB" dirty="0" smtClean="0"/>
              <a:t>A limit switch is the most common switch sensor.  It is used to restrict the movement of a machine</a:t>
            </a:r>
          </a:p>
          <a:p>
            <a:r>
              <a:rPr lang="en-GB" dirty="0" smtClean="0"/>
              <a:t>The machine moves until it reaches a position and activates the limit switch</a:t>
            </a:r>
          </a:p>
          <a:p>
            <a:r>
              <a:rPr lang="en-GB" dirty="0" smtClean="0"/>
              <a:t>A switch is then triggered and the control stops the machine movement</a:t>
            </a:r>
            <a:endParaRPr lang="en-GB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5847" y="1202396"/>
            <a:ext cx="3067050" cy="284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Connector 4"/>
          <p:cNvCxnSpPr/>
          <p:nvPr/>
        </p:nvCxnSpPr>
        <p:spPr>
          <a:xfrm flipV="1">
            <a:off x="7845697" y="4350408"/>
            <a:ext cx="0" cy="1211263"/>
          </a:xfrm>
          <a:prstGeom prst="line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7845697" y="5561671"/>
            <a:ext cx="2908300" cy="0"/>
          </a:xfrm>
          <a:prstGeom prst="line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7855222" y="4761571"/>
            <a:ext cx="2908300" cy="0"/>
          </a:xfrm>
          <a:prstGeom prst="line">
            <a:avLst/>
          </a:prstGeom>
          <a:ln w="12700">
            <a:solidFill>
              <a:schemeClr val="tx1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>
            <a:grpSpLocks/>
          </p:cNvGrpSpPr>
          <p:nvPr/>
        </p:nvGrpSpPr>
        <p:grpSpPr bwMode="auto">
          <a:xfrm>
            <a:off x="7845699" y="4764431"/>
            <a:ext cx="2908301" cy="802434"/>
            <a:chOff x="5551714" y="4784773"/>
            <a:chExt cx="2908073" cy="802434"/>
          </a:xfrm>
        </p:grpSpPr>
        <p:cxnSp>
          <p:nvCxnSpPr>
            <p:cNvPr id="14" name="Straight Connector 13"/>
            <p:cNvCxnSpPr/>
            <p:nvPr/>
          </p:nvCxnSpPr>
          <p:spPr>
            <a:xfrm>
              <a:off x="5551714" y="5587207"/>
              <a:ext cx="803212" cy="0"/>
            </a:xfrm>
            <a:prstGeom prst="line">
              <a:avLst/>
            </a:prstGeom>
            <a:ln w="31750">
              <a:solidFill>
                <a:srgbClr val="00B05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>
              <a:off x="6354926" y="4786362"/>
              <a:ext cx="801624" cy="0"/>
            </a:xfrm>
            <a:prstGeom prst="line">
              <a:avLst/>
            </a:prstGeom>
            <a:ln w="31750">
              <a:solidFill>
                <a:srgbClr val="00B05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5400000">
              <a:off x="5953709" y="5185990"/>
              <a:ext cx="802434" cy="0"/>
            </a:xfrm>
            <a:prstGeom prst="line">
              <a:avLst/>
            </a:prstGeom>
            <a:ln w="31750">
              <a:solidFill>
                <a:srgbClr val="00B05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>
              <a:off x="6755334" y="5185990"/>
              <a:ext cx="802434" cy="0"/>
            </a:xfrm>
            <a:prstGeom prst="line">
              <a:avLst/>
            </a:prstGeom>
            <a:ln w="31750">
              <a:solidFill>
                <a:srgbClr val="00B05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156551" y="5587207"/>
              <a:ext cx="803212" cy="0"/>
            </a:xfrm>
            <a:prstGeom prst="line">
              <a:avLst/>
            </a:prstGeom>
            <a:ln w="31750">
              <a:solidFill>
                <a:srgbClr val="00B05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5400000">
              <a:off x="7529973" y="5185990"/>
              <a:ext cx="802434" cy="0"/>
            </a:xfrm>
            <a:prstGeom prst="line">
              <a:avLst/>
            </a:prstGeom>
            <a:ln w="31750">
              <a:solidFill>
                <a:srgbClr val="00B05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7931190" y="4786362"/>
              <a:ext cx="528597" cy="0"/>
            </a:xfrm>
            <a:prstGeom prst="line">
              <a:avLst/>
            </a:prstGeom>
            <a:ln w="31750">
              <a:solidFill>
                <a:srgbClr val="00B05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Box 152580"/>
          <p:cNvSpPr txBox="1">
            <a:spLocks noChangeArrowheads="1"/>
          </p:cNvSpPr>
          <p:nvPr/>
        </p:nvSpPr>
        <p:spPr bwMode="auto">
          <a:xfrm>
            <a:off x="10780984" y="4628221"/>
            <a:ext cx="38893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/>
              <a:t>On</a:t>
            </a:r>
            <a:endParaRPr lang="en-US" altLang="en-US" sz="1200"/>
          </a:p>
        </p:txBody>
      </p:sp>
      <p:sp>
        <p:nvSpPr>
          <p:cNvPr id="10" name="TextBox 41"/>
          <p:cNvSpPr txBox="1">
            <a:spLocks noChangeArrowheads="1"/>
          </p:cNvSpPr>
          <p:nvPr/>
        </p:nvSpPr>
        <p:spPr bwMode="auto">
          <a:xfrm>
            <a:off x="10747647" y="5429908"/>
            <a:ext cx="38893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/>
              <a:t>Off</a:t>
            </a:r>
            <a:endParaRPr lang="en-US" altLang="en-US" sz="1200"/>
          </a:p>
        </p:txBody>
      </p:sp>
      <p:sp>
        <p:nvSpPr>
          <p:cNvPr id="11" name="TextBox 152581"/>
          <p:cNvSpPr txBox="1">
            <a:spLocks noChangeArrowheads="1"/>
          </p:cNvSpPr>
          <p:nvPr/>
        </p:nvSpPr>
        <p:spPr bwMode="auto">
          <a:xfrm>
            <a:off x="7578997" y="4628221"/>
            <a:ext cx="26987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/>
              <a:t>1</a:t>
            </a:r>
            <a:endParaRPr lang="en-US" altLang="en-US" sz="1200"/>
          </a:p>
        </p:txBody>
      </p:sp>
      <p:sp>
        <p:nvSpPr>
          <p:cNvPr id="12" name="TextBox 43"/>
          <p:cNvSpPr txBox="1">
            <a:spLocks noChangeArrowheads="1"/>
          </p:cNvSpPr>
          <p:nvPr/>
        </p:nvSpPr>
        <p:spPr bwMode="auto">
          <a:xfrm>
            <a:off x="7578997" y="5428321"/>
            <a:ext cx="269875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/>
              <a:t>0</a:t>
            </a:r>
            <a:endParaRPr lang="en-US" altLang="en-US" sz="1200"/>
          </a:p>
        </p:txBody>
      </p:sp>
      <p:sp>
        <p:nvSpPr>
          <p:cNvPr id="13" name="Text Box 23"/>
          <p:cNvSpPr txBox="1">
            <a:spLocks noChangeArrowheads="1"/>
          </p:cNvSpPr>
          <p:nvPr/>
        </p:nvSpPr>
        <p:spPr bwMode="auto">
          <a:xfrm>
            <a:off x="7929834" y="5728358"/>
            <a:ext cx="2970213" cy="306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ts val="500"/>
              </a:spcBef>
              <a:spcAft>
                <a:spcPts val="500"/>
              </a:spcAft>
            </a:pPr>
            <a:r>
              <a:rPr lang="en-GB" altLang="en-US" sz="1400" b="1"/>
              <a:t>Digital Signal of a Switch Sensor</a:t>
            </a:r>
            <a:endParaRPr lang="en-US" altLang="en-US" sz="1400" b="1"/>
          </a:p>
        </p:txBody>
      </p:sp>
    </p:spTree>
    <p:extLst>
      <p:ext uri="{BB962C8B-B14F-4D97-AF65-F5344CB8AC3E}">
        <p14:creationId xmlns:p14="http://schemas.microsoft.com/office/powerpoint/2010/main" val="1083489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Inductive proximity switch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825625"/>
            <a:ext cx="7332233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Is used to detect metallic objects</a:t>
            </a:r>
            <a:endParaRPr lang="en-GB" dirty="0"/>
          </a:p>
          <a:p>
            <a:r>
              <a:rPr lang="en-GB" dirty="0" smtClean="0"/>
              <a:t>An AC current is passed through a coil in the sensor creating a magnetic field</a:t>
            </a:r>
          </a:p>
          <a:p>
            <a:r>
              <a:rPr lang="en-GB" dirty="0" smtClean="0"/>
              <a:t>Metallic object interferes with the magnetic field changing the electrical properties of the coil</a:t>
            </a:r>
          </a:p>
          <a:p>
            <a:r>
              <a:rPr lang="en-GB" dirty="0" smtClean="0"/>
              <a:t>Change in electrical properties detected by internal circuitry and outputted as a high or low voltage level</a:t>
            </a:r>
            <a:endParaRPr lang="en-GB" dirty="0"/>
          </a:p>
        </p:txBody>
      </p:sp>
      <p:pic>
        <p:nvPicPr>
          <p:cNvPr id="1026" name="Picture 2" descr="Image result for inductive proximity sensor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74" b="14759"/>
          <a:stretch/>
        </p:blipFill>
        <p:spPr bwMode="auto">
          <a:xfrm>
            <a:off x="8940375" y="2404885"/>
            <a:ext cx="2857500" cy="2096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04323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Inductive proximity switch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342068" cy="4351338"/>
          </a:xfrm>
        </p:spPr>
        <p:txBody>
          <a:bodyPr/>
          <a:lstStyle/>
          <a:p>
            <a:r>
              <a:rPr lang="en-GB" dirty="0" smtClean="0"/>
              <a:t>Often used in industrial machines to detect metallic objects like tin cans or used as limit switches to control movement.</a:t>
            </a:r>
          </a:p>
          <a:p>
            <a:r>
              <a:rPr lang="en-GB" dirty="0" smtClean="0"/>
              <a:t>Larger version is used to detect cars at traffic lights and car park barriers</a:t>
            </a:r>
            <a:endParaRPr lang="en-GB" dirty="0"/>
          </a:p>
        </p:txBody>
      </p:sp>
      <p:pic>
        <p:nvPicPr>
          <p:cNvPr id="4" name="Picture 4" descr="induction-loop-traffic-lights-sens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5876" y="4314097"/>
            <a:ext cx="4797924" cy="2430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Related imag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678"/>
          <a:stretch/>
        </p:blipFill>
        <p:spPr bwMode="auto">
          <a:xfrm>
            <a:off x="6986868" y="1388689"/>
            <a:ext cx="4286250" cy="2753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7331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Capacitive proximity switch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949875" cy="4351338"/>
          </a:xfrm>
        </p:spPr>
        <p:txBody>
          <a:bodyPr/>
          <a:lstStyle/>
          <a:p>
            <a:r>
              <a:rPr lang="en-GB" dirty="0" smtClean="0"/>
              <a:t>Similar to inductive proximity switch</a:t>
            </a:r>
          </a:p>
          <a:p>
            <a:r>
              <a:rPr lang="en-GB" dirty="0" smtClean="0"/>
              <a:t>Can be used to detect conductive objects</a:t>
            </a:r>
          </a:p>
          <a:p>
            <a:r>
              <a:rPr lang="en-GB" dirty="0" smtClean="0"/>
              <a:t>Senses objects with dielectric constant different to air</a:t>
            </a:r>
          </a:p>
          <a:p>
            <a:r>
              <a:rPr lang="en-GB" dirty="0" smtClean="0"/>
              <a:t>Changes in dielectric constant are detected as a change in oscillator frequency</a:t>
            </a:r>
          </a:p>
          <a:p>
            <a:endParaRPr lang="en-GB" dirty="0"/>
          </a:p>
        </p:txBody>
      </p:sp>
      <p:pic>
        <p:nvPicPr>
          <p:cNvPr id="3074" name="Picture 2" descr="Image result for capacitive proximity switc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8281" y="453819"/>
            <a:ext cx="2743611" cy="2743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elated imag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09" t="10322" r="24118" b="26916"/>
          <a:stretch/>
        </p:blipFill>
        <p:spPr bwMode="auto">
          <a:xfrm>
            <a:off x="6911788" y="3095579"/>
            <a:ext cx="5006635" cy="3407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79037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Optical switches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127548" cy="4351338"/>
          </a:xfrm>
        </p:spPr>
        <p:txBody>
          <a:bodyPr/>
          <a:lstStyle/>
          <a:p>
            <a:r>
              <a:rPr lang="en-GB" dirty="0" smtClean="0"/>
              <a:t>Detect the presence or absence of light</a:t>
            </a:r>
          </a:p>
          <a:p>
            <a:r>
              <a:rPr lang="en-GB" dirty="0" smtClean="0"/>
              <a:t>Can be used in reflective or transmission mode.</a:t>
            </a:r>
          </a:p>
          <a:p>
            <a:r>
              <a:rPr lang="en-GB" dirty="0" smtClean="0"/>
              <a:t>Can be used to detect size, or other physical property of moving components</a:t>
            </a:r>
          </a:p>
          <a:p>
            <a:pPr lvl="1"/>
            <a:r>
              <a:rPr lang="en-GB" dirty="0" smtClean="0"/>
              <a:t>Height, Width, or presence of some feature e.g. if there is a cap on a bottle</a:t>
            </a:r>
          </a:p>
          <a:p>
            <a:r>
              <a:rPr lang="en-GB" dirty="0" smtClean="0"/>
              <a:t>Can be used to detect difference between light and dark</a:t>
            </a:r>
            <a:endParaRPr lang="en-GB" dirty="0"/>
          </a:p>
        </p:txBody>
      </p:sp>
      <p:pic>
        <p:nvPicPr>
          <p:cNvPr id="4098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4521" y="598042"/>
            <a:ext cx="2392050" cy="188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7878"/>
          <a:stretch/>
        </p:blipFill>
        <p:spPr>
          <a:xfrm>
            <a:off x="8382115" y="2729430"/>
            <a:ext cx="2374456" cy="1651322"/>
          </a:xfrm>
          <a:prstGeom prst="rect">
            <a:avLst/>
          </a:prstGeom>
        </p:spPr>
      </p:pic>
      <p:pic>
        <p:nvPicPr>
          <p:cNvPr id="4100" name="Picture 4" descr="Image result for white line follower robo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679" y="4488329"/>
            <a:ext cx="3345328" cy="1990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4461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Optical switches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717988" cy="4351338"/>
          </a:xfrm>
        </p:spPr>
        <p:txBody>
          <a:bodyPr/>
          <a:lstStyle/>
          <a:p>
            <a:r>
              <a:rPr lang="en-GB" dirty="0" smtClean="0"/>
              <a:t>Can be used to measure rotational speed</a:t>
            </a:r>
          </a:p>
          <a:p>
            <a:r>
              <a:rPr lang="en-GB" dirty="0" smtClean="0"/>
              <a:t>Opaque disc with a single slot used to allow light to pass only once per revolution</a:t>
            </a:r>
          </a:p>
          <a:p>
            <a:r>
              <a:rPr lang="en-GB" dirty="0" smtClean="0"/>
              <a:t>Switch will activate once per revolution producing a pulse</a:t>
            </a:r>
          </a:p>
          <a:p>
            <a:r>
              <a:rPr lang="en-GB" dirty="0" smtClean="0"/>
              <a:t>Frequency of pulses measured to give rotational speed</a:t>
            </a:r>
            <a:endParaRPr lang="en-GB" dirty="0"/>
          </a:p>
        </p:txBody>
      </p:sp>
      <p:pic>
        <p:nvPicPr>
          <p:cNvPr id="5122" name="Picture 2" descr="Slotted wheel and optical switch mounted on mot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588" y="1825625"/>
            <a:ext cx="4466787" cy="3350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09631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Optical switches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527450" cy="4351338"/>
          </a:xfrm>
        </p:spPr>
        <p:txBody>
          <a:bodyPr/>
          <a:lstStyle/>
          <a:p>
            <a:r>
              <a:rPr lang="en-GB" dirty="0" smtClean="0"/>
              <a:t>Rotational speed could relate to a few different physical properties we might want to measure</a:t>
            </a:r>
          </a:p>
          <a:p>
            <a:pPr lvl="1"/>
            <a:r>
              <a:rPr lang="en-GB" dirty="0" smtClean="0"/>
              <a:t>Wind speed</a:t>
            </a:r>
          </a:p>
          <a:p>
            <a:pPr lvl="1"/>
            <a:r>
              <a:rPr lang="en-GB" dirty="0" smtClean="0"/>
              <a:t>Record playback speed</a:t>
            </a:r>
          </a:p>
          <a:p>
            <a:pPr lvl="1"/>
            <a:r>
              <a:rPr lang="en-GB" dirty="0" smtClean="0"/>
              <a:t>Vehicle road or engine speed</a:t>
            </a:r>
          </a:p>
          <a:p>
            <a:pPr lvl="1"/>
            <a:endParaRPr lang="en-GB" dirty="0"/>
          </a:p>
        </p:txBody>
      </p:sp>
      <p:pic>
        <p:nvPicPr>
          <p:cNvPr id="6146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0711" y="1027906"/>
            <a:ext cx="2857500" cy="217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Image result for turntabl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0534" y="3129434"/>
            <a:ext cx="3829643" cy="2552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Image result for car speedomete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0425" y="4240567"/>
            <a:ext cx="3060286" cy="218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917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Optical encoders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825625"/>
            <a:ext cx="6748167" cy="4351338"/>
          </a:xfrm>
        </p:spPr>
        <p:txBody>
          <a:bodyPr/>
          <a:lstStyle/>
          <a:p>
            <a:r>
              <a:rPr lang="en-GB" dirty="0" smtClean="0"/>
              <a:t>Adding a second detector allows us to detect direction of rotation through quadrature phase detection</a:t>
            </a:r>
          </a:p>
          <a:p>
            <a:r>
              <a:rPr lang="en-GB" dirty="0" smtClean="0"/>
              <a:t>Adding more slots increases resolution and allows us to measure angular displacement</a:t>
            </a:r>
          </a:p>
          <a:p>
            <a:r>
              <a:rPr lang="en-GB" dirty="0" smtClean="0"/>
              <a:t>Angular displacement can be related to physical movement of an object and used to measure distance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0718" y="1690688"/>
            <a:ext cx="3804678" cy="2752627"/>
          </a:xfrm>
          <a:prstGeom prst="rect">
            <a:avLst/>
          </a:prstGeom>
        </p:spPr>
      </p:pic>
      <p:pic>
        <p:nvPicPr>
          <p:cNvPr id="7174" name="Picture 6" descr="Image result for encoded tof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1566" y="4349706"/>
            <a:ext cx="25146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662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Hall effect sensors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1506" y="1813012"/>
            <a:ext cx="5896829" cy="4351338"/>
          </a:xfrm>
        </p:spPr>
        <p:txBody>
          <a:bodyPr/>
          <a:lstStyle/>
          <a:p>
            <a:r>
              <a:rPr lang="en-GB" dirty="0" smtClean="0"/>
              <a:t>Hall effect sensors are used to detect and measure magnetic field intensity</a:t>
            </a:r>
            <a:endParaRPr lang="en-GB" dirty="0"/>
          </a:p>
          <a:p>
            <a:r>
              <a:rPr lang="en-GB" dirty="0" smtClean="0"/>
              <a:t>Hall sensor has four terminals – </a:t>
            </a:r>
          </a:p>
          <a:p>
            <a:pPr lvl="1"/>
            <a:r>
              <a:rPr lang="en-GB" dirty="0" smtClean="0"/>
              <a:t>2 power supply and 2 measurement terminals</a:t>
            </a:r>
          </a:p>
          <a:p>
            <a:r>
              <a:rPr lang="en-GB" dirty="0" smtClean="0"/>
              <a:t>Current flows between power terminals</a:t>
            </a:r>
          </a:p>
          <a:p>
            <a:r>
              <a:rPr lang="en-GB" dirty="0" smtClean="0"/>
              <a:t>Electrons are deflected by magnetic field towards measurement terminals</a:t>
            </a:r>
            <a:endParaRPr lang="en-GB" dirty="0"/>
          </a:p>
        </p:txBody>
      </p:sp>
      <p:pic>
        <p:nvPicPr>
          <p:cNvPr id="4" name="Hall_Sensor.webm.480p.vp9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41641" y="1567094"/>
            <a:ext cx="5650359" cy="4237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175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Hall effect sensor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285949" cy="4351338"/>
          </a:xfrm>
        </p:spPr>
        <p:txBody>
          <a:bodyPr/>
          <a:lstStyle/>
          <a:p>
            <a:r>
              <a:rPr lang="en-GB" dirty="0" smtClean="0"/>
              <a:t>Output from hall sensor can be </a:t>
            </a:r>
            <a:r>
              <a:rPr lang="en-GB" dirty="0" err="1" smtClean="0"/>
              <a:t>thresholded</a:t>
            </a:r>
            <a:r>
              <a:rPr lang="en-GB" dirty="0" smtClean="0"/>
              <a:t> to give digital on/off output</a:t>
            </a:r>
          </a:p>
          <a:p>
            <a:r>
              <a:rPr lang="en-GB" dirty="0" smtClean="0"/>
              <a:t>Output from hall sensor can be linear to allow measurement of magnetic field</a:t>
            </a:r>
          </a:p>
          <a:p>
            <a:r>
              <a:rPr lang="en-GB" dirty="0" smtClean="0"/>
              <a:t>Can be used to measure current in a wire</a:t>
            </a:r>
          </a:p>
          <a:p>
            <a:r>
              <a:rPr lang="en-GB" dirty="0" smtClean="0"/>
              <a:t>Can be used to detect presence of </a:t>
            </a:r>
            <a:r>
              <a:rPr lang="en-GB" smtClean="0"/>
              <a:t>a magnet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417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483</Words>
  <Application>Microsoft Office PowerPoint</Application>
  <PresentationFormat>Widescreen</PresentationFormat>
  <Paragraphs>61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Sensors &amp; Transducers</vt:lpstr>
      <vt:lpstr>Sensor or Transducer?</vt:lpstr>
      <vt:lpstr>Switches</vt:lpstr>
      <vt:lpstr>Inductive proximity switch</vt:lpstr>
      <vt:lpstr>Inductive proximity switch</vt:lpstr>
      <vt:lpstr>Capacitive proximity switch</vt:lpstr>
      <vt:lpstr>Optical switches</vt:lpstr>
      <vt:lpstr>Optical switches</vt:lpstr>
      <vt:lpstr>Optical switches</vt:lpstr>
      <vt:lpstr>Optical encoders</vt:lpstr>
      <vt:lpstr>Hall effect sensors</vt:lpstr>
      <vt:lpstr>Hall effect sensor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Sensors &amp; Transducers</dc:title>
  <dc:creator>Stephen Mosey</dc:creator>
  <cp:lastModifiedBy>Stephen Mosey</cp:lastModifiedBy>
  <cp:revision>10</cp:revision>
  <dcterms:created xsi:type="dcterms:W3CDTF">2019-02-20T22:02:34Z</dcterms:created>
  <dcterms:modified xsi:type="dcterms:W3CDTF">2019-02-20T23:29:36Z</dcterms:modified>
</cp:coreProperties>
</file>