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9007B88-DA51-4CCF-8D55-E115CB9B481B}" v="131" dt="2025-12-16T13:49:05.7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06" d="100"/>
          <a:sy n="106" d="100"/>
        </p:scale>
        <p:origin x="882"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12/16/2025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‹nº›</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12/16/2025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‹nº›</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12/16/2025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‹nº›</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12/16/2025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‹nº›</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12/16/2025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‹nº›</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12/16/2025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‹nº›</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12/16/2025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‹nº›</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‹nº›</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‹nº›</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12/16/2025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‹nº›</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12/16/2025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‹nº›</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12/16/2025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‹nº›</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40699" y="687480"/>
            <a:ext cx="5605629" cy="994172"/>
          </a:xfrm>
        </p:spPr>
        <p:txBody>
          <a:bodyPr>
            <a:normAutofit/>
          </a:bodyPr>
          <a:lstStyle/>
          <a:p>
            <a:r>
              <a:rPr lang="en-GB" sz="3850"/>
              <a:t>Green Haven Florists </a:t>
            </a:r>
          </a:p>
        </p:txBody>
      </p:sp>
      <p:sp>
        <p:nvSpPr>
          <p:cNvPr id="3" name="Content Placeholder 2"/>
          <p:cNvSpPr>
            <a:spLocks noGrp="1"/>
          </p:cNvSpPr>
          <p:nvPr>
            <p:ph idx="1"/>
          </p:nvPr>
        </p:nvSpPr>
        <p:spPr>
          <a:xfrm>
            <a:off x="852321" y="2227943"/>
            <a:ext cx="5033221" cy="3788227"/>
          </a:xfrm>
        </p:spPr>
        <p:txBody>
          <a:bodyPr anchor="ctr">
            <a:normAutofit/>
          </a:bodyPr>
          <a:lstStyle/>
          <a:p>
            <a:pPr marL="0" indent="0">
              <a:buNone/>
            </a:pPr>
            <a:endParaRPr lang="en-GB" sz="2100" dirty="0"/>
          </a:p>
          <a:p>
            <a:r>
              <a:rPr lang="en-GB" sz="2100" dirty="0"/>
              <a:t>Student Name: Matteo Federico</a:t>
            </a:r>
          </a:p>
          <a:p>
            <a:r>
              <a:rPr lang="en-GB" sz="2100" dirty="0"/>
              <a:t>Student ID: 2437096</a:t>
            </a:r>
          </a:p>
          <a:p>
            <a:r>
              <a:rPr lang="en-GB" sz="2100" dirty="0"/>
              <a:t>Module Name : Problem solving and decision making</a:t>
            </a:r>
          </a:p>
          <a:p>
            <a:r>
              <a:rPr lang="en-GB" sz="2100" dirty="0"/>
              <a:t>Lecturer’s Name : </a:t>
            </a:r>
            <a:r>
              <a:rPr lang="en-GB" sz="2100" dirty="0" err="1"/>
              <a:t>Faizu</a:t>
            </a:r>
            <a:r>
              <a:rPr lang="en-GB" sz="2100" dirty="0"/>
              <a:t> Edu</a:t>
            </a:r>
          </a:p>
          <a:p>
            <a:endParaRPr lang="en-GB" sz="2100" dirty="0"/>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7" name="Graphic 6" descr="Graduation Cap">
            <a:extLst>
              <a:ext uri="{FF2B5EF4-FFF2-40B4-BE49-F238E27FC236}">
                <a16:creationId xmlns:a16="http://schemas.microsoft.com/office/drawing/2014/main" id="{4329B5BD-56AA-D63F-9739-020D204FA2D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4964" y="2865141"/>
            <a:ext cx="1143455" cy="114345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1153572"/>
            <a:ext cx="2400300" cy="4461163"/>
          </a:xfrm>
        </p:spPr>
        <p:txBody>
          <a:bodyPr>
            <a:normAutofit/>
          </a:bodyPr>
          <a:lstStyle/>
          <a:p>
            <a:r>
              <a:rPr lang="en-GB" sz="3400">
                <a:solidFill>
                  <a:srgbClr val="FFFFFF"/>
                </a:solidFill>
              </a:rPr>
              <a:t>Introduction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1" y="591344"/>
            <a:ext cx="5179868" cy="5585619"/>
          </a:xfrm>
        </p:spPr>
        <p:txBody>
          <a:bodyPr anchor="ctr">
            <a:normAutofit/>
          </a:bodyPr>
          <a:lstStyle/>
          <a:p>
            <a:pPr>
              <a:lnSpc>
                <a:spcPct val="90000"/>
              </a:lnSpc>
            </a:pPr>
            <a:r>
              <a:t>This presentation analyses the business challenges faced by Green Haven Florists, a small independent florist in Norwich. It identifies the core business problem, evaluates two strategic solutions, and proposes a justified action plan to improve long-term sustainability.</a:t>
            </a:r>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04A8AE1-9605-41DC-920F-A4B8E8F23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Arc 9">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790889" flipH="1">
            <a:off x="536887" y="795372"/>
            <a:ext cx="2240924"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628650" y="1461360"/>
            <a:ext cx="4152297" cy="3935281"/>
          </a:xfrm>
        </p:spPr>
        <p:txBody>
          <a:bodyPr>
            <a:normAutofit/>
          </a:bodyPr>
          <a:lstStyle/>
          <a:p>
            <a:pPr>
              <a:lnSpc>
                <a:spcPct val="90000"/>
              </a:lnSpc>
            </a:pPr>
            <a:r>
              <a:rPr lang="en-GB" sz="1800"/>
              <a:t>Green Haven Florists has experienced a significant decline in performance, with in-store sales falling by approximately 30% over the last 12 months. Although online orders have increased slightly, this growth has not been sufficient to offset the loss of foot traffic. The business is struggling to remain profitable due to changing consumer behaviour, increased competition from online retailers, and rising operational costs linked to inflation and sustainable sourcing.</a:t>
            </a:r>
          </a:p>
        </p:txBody>
      </p:sp>
      <p:sp>
        <p:nvSpPr>
          <p:cNvPr id="12" name="Oval 11">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4297" y="1119031"/>
            <a:ext cx="3464953"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88095" y="4737713"/>
            <a:ext cx="409575"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p:cNvSpPr>
            <a:spLocks noGrp="1"/>
          </p:cNvSpPr>
          <p:nvPr>
            <p:ph type="title"/>
          </p:nvPr>
        </p:nvSpPr>
        <p:spPr>
          <a:xfrm>
            <a:off x="5605710" y="1396686"/>
            <a:ext cx="2430380" cy="4064628"/>
          </a:xfrm>
        </p:spPr>
        <p:txBody>
          <a:bodyPr>
            <a:normAutofit/>
          </a:bodyPr>
          <a:lstStyle/>
          <a:p>
            <a:r>
              <a:rPr lang="en-GB">
                <a:solidFill>
                  <a:srgbClr val="FFFFFF"/>
                </a:solidFill>
              </a:rPr>
              <a:t>Business Problem</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1153572"/>
            <a:ext cx="2400300" cy="4461163"/>
          </a:xfrm>
        </p:spPr>
        <p:txBody>
          <a:bodyPr>
            <a:normAutofit/>
          </a:bodyPr>
          <a:lstStyle/>
          <a:p>
            <a:r>
              <a:rPr lang="en-GB">
                <a:solidFill>
                  <a:srgbClr val="FFFFFF"/>
                </a:solidFill>
              </a:rPr>
              <a:t>Causes of the Problem</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1" y="591344"/>
            <a:ext cx="5179868" cy="5585619"/>
          </a:xfrm>
        </p:spPr>
        <p:txBody>
          <a:bodyPr anchor="ctr">
            <a:normAutofit/>
          </a:bodyPr>
          <a:lstStyle/>
          <a:p>
            <a:pPr>
              <a:lnSpc>
                <a:spcPct val="90000"/>
              </a:lnSpc>
            </a:pPr>
            <a:r>
              <a:rPr lang="en-GB" sz="2200"/>
              <a:t>The decline in performance is driven by several interconnected factors. Consumer behaviour has shifted strongly towards online shopping, with customers prioritising convenience, lower prices, and fast delivery. Green Haven’s website is outdated and difficult to navigate, limiting online sales potential. Additionally, the owners lack digital marketing expertise and rely heavily on word-of-mouth promotion. New competitors with strong online presence and aggressive pricing have further reduced Green Haven’s market share.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4293"/>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3125451"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591344"/>
            <a:ext cx="2400300" cy="5585619"/>
          </a:xfrm>
        </p:spPr>
        <p:txBody>
          <a:bodyPr>
            <a:normAutofit/>
          </a:bodyPr>
          <a:lstStyle/>
          <a:p>
            <a:r>
              <a:rPr lang="en-GB" sz="2800">
                <a:solidFill>
                  <a:srgbClr val="FFFFFF"/>
                </a:solidFill>
              </a:rPr>
              <a:t>Alternative Solution 1: Digital Transformation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1" y="591344"/>
            <a:ext cx="5179868" cy="5585619"/>
          </a:xfrm>
        </p:spPr>
        <p:txBody>
          <a:bodyPr anchor="ctr">
            <a:normAutofit/>
          </a:bodyPr>
          <a:lstStyle/>
          <a:p>
            <a:pPr>
              <a:lnSpc>
                <a:spcPct val="90000"/>
              </a:lnSpc>
            </a:pPr>
            <a:r>
              <a:rPr lang="en-GB" sz="2500"/>
              <a:t>This solution focuses on modernising Green Haven’s digital capabilities. It involves redesigning the company website to include full e-commerce functionality, improving mobile usability, and introducing subscription-based flower services. Enhanced social media and digital marketing campaigns would be used to reach a wider audience and attract younger, digitally active customers. Flexible delivery options would also be introduced to compete with online retailers.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4293"/>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3125451"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591344"/>
            <a:ext cx="2400300" cy="5585619"/>
          </a:xfrm>
        </p:spPr>
        <p:txBody>
          <a:bodyPr>
            <a:normAutofit/>
          </a:bodyPr>
          <a:lstStyle/>
          <a:p>
            <a:r>
              <a:rPr lang="en-GB" sz="3400">
                <a:solidFill>
                  <a:srgbClr val="FFFFFF"/>
                </a:solidFill>
              </a:rPr>
              <a:t>Alternative Solution 2: Community-Based Strategy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1" y="591344"/>
            <a:ext cx="5179868" cy="5585619"/>
          </a:xfrm>
        </p:spPr>
        <p:txBody>
          <a:bodyPr anchor="ctr">
            <a:normAutofit/>
          </a:bodyPr>
          <a:lstStyle/>
          <a:p>
            <a:pPr>
              <a:lnSpc>
                <a:spcPct val="90000"/>
              </a:lnSpc>
            </a:pPr>
            <a:r>
              <a:rPr lang="en-GB" sz="2500"/>
              <a:t>This approach focuses on strengthening Green Haven’s local identity and in-store experience. The business would host workshops, floral arrangement classes, and community events to attract customers back into the store. Partnerships with local cafés, wedding venues, and businesses would help generate referrals. A loyalty programme would reward repeat customers and reinforce the shop’s premium, bespoke positioning.</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04A8AE1-9605-41DC-920F-A4B8E8F23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Arc 9">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790889" flipH="1">
            <a:off x="536887" y="795372"/>
            <a:ext cx="2240924"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628650" y="1461360"/>
            <a:ext cx="4152297" cy="3935281"/>
          </a:xfrm>
        </p:spPr>
        <p:txBody>
          <a:bodyPr>
            <a:normAutofit/>
          </a:bodyPr>
          <a:lstStyle/>
          <a:p>
            <a:pPr>
              <a:lnSpc>
                <a:spcPct val="90000"/>
              </a:lnSpc>
            </a:pPr>
            <a:r>
              <a:rPr lang="en-GB" sz="2000"/>
              <a:t>The digital transformation strategy offers several advantages. It increases market reach, improves customer convenience, and aligns the business with current retail trends. However, it requires upfront investment in technology and staff training, which may strain short-term finances. The long-term implication is improved competitiveness, scalability, and revenue diversification through subscriptions and online sales.</a:t>
            </a:r>
          </a:p>
        </p:txBody>
      </p:sp>
      <p:sp>
        <p:nvSpPr>
          <p:cNvPr id="12" name="Oval 11">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4297" y="1119031"/>
            <a:ext cx="3464953"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88095" y="4737713"/>
            <a:ext cx="409575"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p:cNvSpPr>
            <a:spLocks noGrp="1"/>
          </p:cNvSpPr>
          <p:nvPr>
            <p:ph type="title"/>
          </p:nvPr>
        </p:nvSpPr>
        <p:spPr>
          <a:xfrm>
            <a:off x="5605710" y="1396686"/>
            <a:ext cx="2430380" cy="4064628"/>
          </a:xfrm>
        </p:spPr>
        <p:txBody>
          <a:bodyPr>
            <a:normAutofit/>
          </a:bodyPr>
          <a:lstStyle/>
          <a:p>
            <a:r>
              <a:rPr lang="en-GB" sz="4100" dirty="0">
                <a:solidFill>
                  <a:srgbClr val="FFFFFF"/>
                </a:solidFill>
              </a:rPr>
              <a:t>Evaluation of Solution 1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544" y="847600"/>
            <a:ext cx="3464954"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1958" y="1233241"/>
            <a:ext cx="2430380" cy="4064628"/>
          </a:xfrm>
        </p:spPr>
        <p:txBody>
          <a:bodyPr>
            <a:normAutofit/>
          </a:bodyPr>
          <a:lstStyle/>
          <a:p>
            <a:r>
              <a:rPr lang="en-GB" sz="4100" dirty="0">
                <a:solidFill>
                  <a:srgbClr val="FFFFFF"/>
                </a:solidFill>
              </a:rPr>
              <a:t>Evaluation of Solution 2 </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7896" y="0"/>
            <a:ext cx="866357"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971133" y="-1"/>
            <a:ext cx="130305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19805"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4572000" y="820880"/>
            <a:ext cx="3943349" cy="4889350"/>
          </a:xfrm>
        </p:spPr>
        <p:txBody>
          <a:bodyPr anchor="t">
            <a:normAutofit/>
          </a:bodyPr>
          <a:lstStyle/>
          <a:p>
            <a:pPr>
              <a:lnSpc>
                <a:spcPct val="90000"/>
              </a:lnSpc>
            </a:pPr>
            <a:r>
              <a:rPr lang="en-GB" sz="2200"/>
              <a:t>The community-based strategy strengthens brand loyalty and differentiates Green Haven from mass-market competitors. However, it relies heavily on physical foot traffic and has limited scalability. While it supports the brand’s ethos, it does not fully address the decline caused by the shift to online shopping.</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161135"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553792" y="5717905"/>
            <a:ext cx="1328706"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99729" y="6258755"/>
            <a:ext cx="1174455"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1153572"/>
            <a:ext cx="2400300" cy="4461163"/>
          </a:xfrm>
        </p:spPr>
        <p:txBody>
          <a:bodyPr>
            <a:normAutofit/>
          </a:bodyPr>
          <a:lstStyle/>
          <a:p>
            <a:r>
              <a:rPr lang="en-GB">
                <a:solidFill>
                  <a:srgbClr val="FFFFFF"/>
                </a:solidFill>
              </a:rPr>
              <a:t>Chosen Solution</a:t>
            </a:r>
          </a:p>
        </p:txBody>
      </p:sp>
      <p:sp>
        <p:nvSpPr>
          <p:cNvPr id="28"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1" y="591344"/>
            <a:ext cx="5179868" cy="5585619"/>
          </a:xfrm>
        </p:spPr>
        <p:txBody>
          <a:bodyPr anchor="ctr">
            <a:normAutofit/>
          </a:bodyPr>
          <a:lstStyle/>
          <a:p>
            <a:pPr>
              <a:lnSpc>
                <a:spcPct val="90000"/>
              </a:lnSpc>
            </a:pPr>
            <a:r>
              <a:rPr lang="en-GB" sz="2700"/>
              <a:t>The digital transformation strategy is the most appropriate solution. It directly addresses the root causes of declining sales by improving online presence, enhancing customer convenience, and enabling the business to compete effectively in a digital-first market. While community engagement remains important, digital transformation offers greater long-term sustainability and growth potential.</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5409" y="1011045"/>
            <a:ext cx="3277394"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17619" y="1112969"/>
            <a:ext cx="2952974" cy="4166010"/>
          </a:xfrm>
        </p:spPr>
        <p:txBody>
          <a:bodyPr>
            <a:normAutofit/>
          </a:bodyPr>
          <a:lstStyle/>
          <a:p>
            <a:r>
              <a:rPr lang="en-GB">
                <a:solidFill>
                  <a:srgbClr val="FFFFFF"/>
                </a:solidFill>
              </a:rPr>
              <a:t>Risk Analysis</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7896" y="0"/>
            <a:ext cx="866357"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971133" y="-1"/>
            <a:ext cx="130305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19805"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4572000" y="820880"/>
            <a:ext cx="3943349" cy="4889350"/>
          </a:xfrm>
        </p:spPr>
        <p:txBody>
          <a:bodyPr anchor="t">
            <a:normAutofit/>
          </a:bodyPr>
          <a:lstStyle/>
          <a:p>
            <a:pPr>
              <a:lnSpc>
                <a:spcPct val="90000"/>
              </a:lnSpc>
            </a:pPr>
            <a:r>
              <a:rPr lang="en-GB" sz="2000"/>
              <a:t>Several risks are associated with the selected solution. Financial risk exists due to the cost of website development and marketing. Operational risk arises from staff lacking digital skills, which could delay implementation. Market risk includes increased competition response. These risks can be mitigated through phased implementation, external support for website development, and targeted staff training.</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161135"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563731" y="5717905"/>
            <a:ext cx="1328706"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99729" y="6258755"/>
            <a:ext cx="1174455"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1153572"/>
            <a:ext cx="2400300" cy="4461163"/>
          </a:xfrm>
        </p:spPr>
        <p:txBody>
          <a:bodyPr>
            <a:normAutofit/>
          </a:bodyPr>
          <a:lstStyle/>
          <a:p>
            <a:r>
              <a:rPr lang="en-GB">
                <a:solidFill>
                  <a:srgbClr val="FFFFFF"/>
                </a:solidFill>
              </a:rPr>
              <a:t>Action Plan</a:t>
            </a:r>
          </a:p>
        </p:txBody>
      </p:sp>
      <p:sp>
        <p:nvSpPr>
          <p:cNvPr id="26"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1" y="591344"/>
            <a:ext cx="5179868" cy="5585619"/>
          </a:xfrm>
        </p:spPr>
        <p:txBody>
          <a:bodyPr anchor="ctr">
            <a:normAutofit/>
          </a:bodyPr>
          <a:lstStyle/>
          <a:p>
            <a:pPr>
              <a:lnSpc>
                <a:spcPct val="90000"/>
              </a:lnSpc>
            </a:pPr>
            <a:r>
              <a:rPr lang="en-GB" sz="2700"/>
              <a:t>The implementation will occur over six months. In the first two months, the website will be redesigned and e-commerce functionality introduced. Month three will focus on staff digital skills training. In month four, the subscription service will be launched. Months five and six will involve rolling out digital marketing campaigns and monitoring early performance.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04A8AE1-9605-41DC-920F-A4B8E8F23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Arc 9">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790889" flipH="1">
            <a:off x="536887" y="795372"/>
            <a:ext cx="2240924"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628650" y="1461360"/>
            <a:ext cx="4152297" cy="3935281"/>
          </a:xfrm>
        </p:spPr>
        <p:txBody>
          <a:bodyPr>
            <a:normAutofit/>
          </a:bodyPr>
          <a:lstStyle/>
          <a:p>
            <a:pPr>
              <a:lnSpc>
                <a:spcPct val="90000"/>
              </a:lnSpc>
            </a:pPr>
            <a:r>
              <a:rPr lang="en-GB" sz="2200"/>
              <a:t>The effectiveness of the solution will be measured using key performance indicators. These include growth in online sales revenue, increased website traffic, subscription sign-up numbers, customer retention rates, and customer satisfaction feedback. Regular monitoring will allow adjustments to strategy where necessary.</a:t>
            </a:r>
          </a:p>
        </p:txBody>
      </p:sp>
      <p:sp>
        <p:nvSpPr>
          <p:cNvPr id="12" name="Oval 11">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4297" y="1119031"/>
            <a:ext cx="3464953"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88095" y="4737713"/>
            <a:ext cx="409575"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p:cNvSpPr>
            <a:spLocks noGrp="1"/>
          </p:cNvSpPr>
          <p:nvPr>
            <p:ph type="title"/>
          </p:nvPr>
        </p:nvSpPr>
        <p:spPr>
          <a:xfrm>
            <a:off x="5605710" y="1396686"/>
            <a:ext cx="2430380" cy="4064628"/>
          </a:xfrm>
        </p:spPr>
        <p:txBody>
          <a:bodyPr>
            <a:normAutofit/>
          </a:bodyPr>
          <a:lstStyle/>
          <a:p>
            <a:r>
              <a:rPr lang="en-GB" sz="3100">
                <a:solidFill>
                  <a:srgbClr val="FFFFFF"/>
                </a:solidFill>
              </a:rPr>
              <a:t>Measuring Effectiveness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544" y="847600"/>
            <a:ext cx="3464954"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1958" y="1233241"/>
            <a:ext cx="2430380" cy="4064628"/>
          </a:xfrm>
        </p:spPr>
        <p:txBody>
          <a:bodyPr>
            <a:normAutofit/>
          </a:bodyPr>
          <a:lstStyle/>
          <a:p>
            <a:r>
              <a:rPr lang="en-GB" sz="3700">
                <a:solidFill>
                  <a:srgbClr val="FFFFFF"/>
                </a:solidFill>
              </a:rPr>
              <a:t>Conclusion</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7896" y="0"/>
            <a:ext cx="866357"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971133" y="-1"/>
            <a:ext cx="130305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19805"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4572000" y="820880"/>
            <a:ext cx="3943349" cy="4889350"/>
          </a:xfrm>
        </p:spPr>
        <p:txBody>
          <a:bodyPr anchor="t">
            <a:normAutofit/>
          </a:bodyPr>
          <a:lstStyle/>
          <a:p>
            <a:pPr>
              <a:lnSpc>
                <a:spcPct val="90000"/>
              </a:lnSpc>
            </a:pPr>
            <a:r>
              <a:rPr lang="en-GB" sz="2200"/>
              <a:t>In conclusion, Green Haven Florists faces serious challenges caused by market changes and digital disruption. By adopting a digital transformation strategy supported by staff training and performance monitoring, the business can stabilise revenue, regain competitiveness, and secure long-term sustainability.</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161135"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553792" y="5717905"/>
            <a:ext cx="1328706"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99729" y="6258755"/>
            <a:ext cx="1174455"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1153572"/>
            <a:ext cx="2400300" cy="4461163"/>
          </a:xfrm>
        </p:spPr>
        <p:txBody>
          <a:bodyPr>
            <a:normAutofit/>
          </a:bodyPr>
          <a:lstStyle/>
          <a:p>
            <a:r>
              <a:rPr lang="en-GB" sz="3700">
                <a:solidFill>
                  <a:srgbClr val="FFFFFF"/>
                </a:solidFill>
              </a:rPr>
              <a:t>References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1" y="591344"/>
            <a:ext cx="5179868" cy="5585619"/>
          </a:xfrm>
        </p:spPr>
        <p:txBody>
          <a:bodyPr anchor="ctr">
            <a:normAutofit/>
          </a:bodyPr>
          <a:lstStyle/>
          <a:p>
            <a:r>
              <a:t>Kotler, P. (2020) Marketing Management. Pearson.</a:t>
            </a:r>
          </a:p>
          <a:p>
            <a:r>
              <a:t>Porter, M. (2008) Competitive Strategy. Free Press.</a:t>
            </a:r>
          </a:p>
          <a:p>
            <a:r>
              <a:t>Mintel (2023) UK Floristry Market Report.</a:t>
            </a:r>
          </a:p>
          <a:p>
            <a:r>
              <a:t>Statista (2024) Online Retail Trends.</a:t>
            </a:r>
          </a:p>
          <a:p>
            <a:r>
              <a:t>UK Retail Federation (2023).</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15</TotalTime>
  <Words>825</Words>
  <Application>Microsoft Office PowerPoint</Application>
  <PresentationFormat>Apresentação no Ecrã (4:3)</PresentationFormat>
  <Paragraphs>36</Paragraphs>
  <Slides>14</Slides>
  <Notes>0</Notes>
  <HiddenSlides>0</HiddenSlides>
  <MMClips>0</MMClips>
  <ScaleCrop>false</ScaleCrop>
  <HeadingPairs>
    <vt:vector size="6" baseType="variant">
      <vt:variant>
        <vt:lpstr>Tipos de letra usados</vt:lpstr>
      </vt:variant>
      <vt:variant>
        <vt:i4>2</vt:i4>
      </vt:variant>
      <vt:variant>
        <vt:lpstr>Tema</vt:lpstr>
      </vt:variant>
      <vt:variant>
        <vt:i4>1</vt:i4>
      </vt:variant>
      <vt:variant>
        <vt:lpstr>Títulos dos diapositivos</vt:lpstr>
      </vt:variant>
      <vt:variant>
        <vt:i4>14</vt:i4>
      </vt:variant>
    </vt:vector>
  </HeadingPairs>
  <TitlesOfParts>
    <vt:vector size="17" baseType="lpstr">
      <vt:lpstr>Arial</vt:lpstr>
      <vt:lpstr>Calibri</vt:lpstr>
      <vt:lpstr>Office Theme</vt:lpstr>
      <vt:lpstr>Green Haven Florists </vt:lpstr>
      <vt:lpstr>Introduction</vt:lpstr>
      <vt:lpstr>Business Problem</vt:lpstr>
      <vt:lpstr>Causes of the Problem</vt:lpstr>
      <vt:lpstr>Alternative Solution 1: Digital Transformation</vt:lpstr>
      <vt:lpstr>Alternative Solution 2: Community-Based Strategy</vt:lpstr>
      <vt:lpstr>Evaluation of Solution 1 </vt:lpstr>
      <vt:lpstr>Evaluation of Solution 2 </vt:lpstr>
      <vt:lpstr>Chosen Solution</vt:lpstr>
      <vt:lpstr>Risk Analysis</vt:lpstr>
      <vt:lpstr>Action Plan</vt:lpstr>
      <vt:lpstr>Measuring Effectiveness</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Cover Page</dc:title>
  <dc:subject/>
  <dc:creator>Gaming PC</dc:creator>
  <cp:keywords/>
  <dc:description>generated using python-pptx</dc:description>
  <cp:lastModifiedBy>Matteo Federico (2437096)</cp:lastModifiedBy>
  <cp:revision>3</cp:revision>
  <dcterms:created xsi:type="dcterms:W3CDTF">2013-01-27T09:14:16Z</dcterms:created>
  <dcterms:modified xsi:type="dcterms:W3CDTF">2025-12-16T13:49:05Z</dcterms:modified>
  <cp:category/>
</cp:coreProperties>
</file>