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22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7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ED34DA-43E9-4074-84E5-321737198FDF}" v="2" dt="2025-03-24T01:38:57.1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068" autoAdjust="0"/>
  </p:normalViewPr>
  <p:slideViewPr>
    <p:cSldViewPr snapToGrid="0">
      <p:cViewPr varScale="1">
        <p:scale>
          <a:sx n="100" d="100"/>
          <a:sy n="100" d="100"/>
        </p:scale>
        <p:origin x="16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489CE5AE-481E-46E4-B6CF-19F8B4D1C96B}"/>
    <pc:docChg chg="custSel modSld">
      <pc:chgData name="Hoang Dang Nguyen" userId="1de6b3a7-5191-4a0c-8968-b8f905305e1d" providerId="ADAL" clId="{489CE5AE-481E-46E4-B6CF-19F8B4D1C96B}" dt="2025-03-23T10:11:29.700" v="121" actId="6549"/>
      <pc:docMkLst>
        <pc:docMk/>
      </pc:docMkLst>
      <pc:sldChg chg="modSp mod">
        <pc:chgData name="Hoang Dang Nguyen" userId="1de6b3a7-5191-4a0c-8968-b8f905305e1d" providerId="ADAL" clId="{489CE5AE-481E-46E4-B6CF-19F8B4D1C96B}" dt="2025-03-23T10:07:49.421" v="8" actId="20577"/>
        <pc:sldMkLst>
          <pc:docMk/>
          <pc:sldMk cId="3661340027" sldId="256"/>
        </pc:sldMkLst>
        <pc:spChg chg="mod">
          <ac:chgData name="Hoang Dang Nguyen" userId="1de6b3a7-5191-4a0c-8968-b8f905305e1d" providerId="ADAL" clId="{489CE5AE-481E-46E4-B6CF-19F8B4D1C96B}" dt="2025-03-23T10:07:49.421" v="8" actId="20577"/>
          <ac:spMkLst>
            <pc:docMk/>
            <pc:sldMk cId="3661340027" sldId="256"/>
            <ac:spMk id="6" creationId="{5E33CEC2-4CCC-CBE6-2D77-B35CDDBE7A37}"/>
          </ac:spMkLst>
        </pc:spChg>
      </pc:sldChg>
      <pc:sldChg chg="addSp delSp modSp mod chgLayout">
        <pc:chgData name="Hoang Dang Nguyen" userId="1de6b3a7-5191-4a0c-8968-b8f905305e1d" providerId="ADAL" clId="{489CE5AE-481E-46E4-B6CF-19F8B4D1C96B}" dt="2025-03-23T10:07:59.169" v="20" actId="6549"/>
        <pc:sldMkLst>
          <pc:docMk/>
          <pc:sldMk cId="0" sldId="257"/>
        </pc:sldMkLst>
        <pc:spChg chg="mod ord">
          <ac:chgData name="Hoang Dang Nguyen" userId="1de6b3a7-5191-4a0c-8968-b8f905305e1d" providerId="ADAL" clId="{489CE5AE-481E-46E4-B6CF-19F8B4D1C96B}" dt="2025-03-23T10:07:53.757" v="9" actId="6264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489CE5AE-481E-46E4-B6CF-19F8B4D1C96B}" dt="2025-03-23T10:07:59.169" v="20" actId="6549"/>
          <ac:spMkLst>
            <pc:docMk/>
            <pc:sldMk cId="0" sldId="257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489CE5AE-481E-46E4-B6CF-19F8B4D1C96B}" dt="2025-03-23T10:07:53.757" v="9" actId="6264"/>
          <ac:spMkLst>
            <pc:docMk/>
            <pc:sldMk cId="0" sldId="257"/>
            <ac:spMk id="4" creationId="{A9EEB788-82AF-DC7E-156F-B6C37B3AE27F}"/>
          </ac:spMkLst>
        </pc:spChg>
        <pc:spChg chg="add del mod">
          <ac:chgData name="Hoang Dang Nguyen" userId="1de6b3a7-5191-4a0c-8968-b8f905305e1d" providerId="ADAL" clId="{489CE5AE-481E-46E4-B6CF-19F8B4D1C96B}" dt="2025-03-23T10:07:53.757" v="9" actId="6264"/>
          <ac:spMkLst>
            <pc:docMk/>
            <pc:sldMk cId="0" sldId="257"/>
            <ac:spMk id="5" creationId="{86DAEB29-D845-CB69-08B5-D56E50CEC661}"/>
          </ac:spMkLst>
        </pc:spChg>
      </pc:sldChg>
      <pc:sldChg chg="modSp mod">
        <pc:chgData name="Hoang Dang Nguyen" userId="1de6b3a7-5191-4a0c-8968-b8f905305e1d" providerId="ADAL" clId="{489CE5AE-481E-46E4-B6CF-19F8B4D1C96B}" dt="2025-03-23T10:09:05.249" v="28" actId="6549"/>
        <pc:sldMkLst>
          <pc:docMk/>
          <pc:sldMk cId="0" sldId="260"/>
        </pc:sldMkLst>
        <pc:spChg chg="mod">
          <ac:chgData name="Hoang Dang Nguyen" userId="1de6b3a7-5191-4a0c-8968-b8f905305e1d" providerId="ADAL" clId="{489CE5AE-481E-46E4-B6CF-19F8B4D1C96B}" dt="2025-03-23T10:09:05.249" v="28" actId="6549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489CE5AE-481E-46E4-B6CF-19F8B4D1C96B}" dt="2025-03-23T10:09:29.480" v="44" actId="6549"/>
        <pc:sldMkLst>
          <pc:docMk/>
          <pc:sldMk cId="0" sldId="262"/>
        </pc:sldMkLst>
        <pc:spChg chg="mod">
          <ac:chgData name="Hoang Dang Nguyen" userId="1de6b3a7-5191-4a0c-8968-b8f905305e1d" providerId="ADAL" clId="{489CE5AE-481E-46E4-B6CF-19F8B4D1C96B}" dt="2025-03-23T10:09:29.480" v="44" actId="6549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489CE5AE-481E-46E4-B6CF-19F8B4D1C96B}" dt="2025-03-23T10:09:35.117" v="52" actId="6549"/>
        <pc:sldMkLst>
          <pc:docMk/>
          <pc:sldMk cId="0" sldId="263"/>
        </pc:sldMkLst>
        <pc:spChg chg="mod">
          <ac:chgData name="Hoang Dang Nguyen" userId="1de6b3a7-5191-4a0c-8968-b8f905305e1d" providerId="ADAL" clId="{489CE5AE-481E-46E4-B6CF-19F8B4D1C96B}" dt="2025-03-23T10:09:35.117" v="52" actId="6549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489CE5AE-481E-46E4-B6CF-19F8B4D1C96B}" dt="2025-03-23T10:09:44.278" v="63" actId="5793"/>
        <pc:sldMkLst>
          <pc:docMk/>
          <pc:sldMk cId="0" sldId="264"/>
        </pc:sldMkLst>
        <pc:spChg chg="mod">
          <ac:chgData name="Hoang Dang Nguyen" userId="1de6b3a7-5191-4a0c-8968-b8f905305e1d" providerId="ADAL" clId="{489CE5AE-481E-46E4-B6CF-19F8B4D1C96B}" dt="2025-03-23T10:09:44.278" v="63" actId="5793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489CE5AE-481E-46E4-B6CF-19F8B4D1C96B}" dt="2025-03-23T10:09:59.853" v="70" actId="5793"/>
        <pc:sldMkLst>
          <pc:docMk/>
          <pc:sldMk cId="0" sldId="265"/>
        </pc:sldMkLst>
        <pc:spChg chg="mod">
          <ac:chgData name="Hoang Dang Nguyen" userId="1de6b3a7-5191-4a0c-8968-b8f905305e1d" providerId="ADAL" clId="{489CE5AE-481E-46E4-B6CF-19F8B4D1C96B}" dt="2025-03-23T10:09:59.853" v="70" actId="5793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489CE5AE-481E-46E4-B6CF-19F8B4D1C96B}" dt="2025-03-23T10:10:08.718" v="83" actId="6549"/>
        <pc:sldMkLst>
          <pc:docMk/>
          <pc:sldMk cId="0" sldId="266"/>
        </pc:sldMkLst>
        <pc:spChg chg="mod">
          <ac:chgData name="Hoang Dang Nguyen" userId="1de6b3a7-5191-4a0c-8968-b8f905305e1d" providerId="ADAL" clId="{489CE5AE-481E-46E4-B6CF-19F8B4D1C96B}" dt="2025-03-23T10:10:08.718" v="83" actId="6549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489CE5AE-481E-46E4-B6CF-19F8B4D1C96B}" dt="2025-03-23T10:10:21.425" v="91" actId="6549"/>
        <pc:sldMkLst>
          <pc:docMk/>
          <pc:sldMk cId="0" sldId="268"/>
        </pc:sldMkLst>
        <pc:spChg chg="mod">
          <ac:chgData name="Hoang Dang Nguyen" userId="1de6b3a7-5191-4a0c-8968-b8f905305e1d" providerId="ADAL" clId="{489CE5AE-481E-46E4-B6CF-19F8B4D1C96B}" dt="2025-03-23T10:10:21.425" v="91" actId="6549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489CE5AE-481E-46E4-B6CF-19F8B4D1C96B}" dt="2025-03-23T10:10:25.221" v="97" actId="6549"/>
        <pc:sldMkLst>
          <pc:docMk/>
          <pc:sldMk cId="0" sldId="269"/>
        </pc:sldMkLst>
        <pc:spChg chg="mod">
          <ac:chgData name="Hoang Dang Nguyen" userId="1de6b3a7-5191-4a0c-8968-b8f905305e1d" providerId="ADAL" clId="{489CE5AE-481E-46E4-B6CF-19F8B4D1C96B}" dt="2025-03-23T10:10:25.221" v="97" actId="6549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489CE5AE-481E-46E4-B6CF-19F8B4D1C96B}" dt="2025-03-23T10:10:40.928" v="113" actId="6549"/>
        <pc:sldMkLst>
          <pc:docMk/>
          <pc:sldMk cId="0" sldId="273"/>
        </pc:sldMkLst>
        <pc:spChg chg="mod">
          <ac:chgData name="Hoang Dang Nguyen" userId="1de6b3a7-5191-4a0c-8968-b8f905305e1d" providerId="ADAL" clId="{489CE5AE-481E-46E4-B6CF-19F8B4D1C96B}" dt="2025-03-23T10:10:40.928" v="113" actId="6549"/>
          <ac:spMkLst>
            <pc:docMk/>
            <pc:sldMk cId="0" sldId="273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489CE5AE-481E-46E4-B6CF-19F8B4D1C96B}" dt="2025-03-23T10:11:14.309" v="119" actId="6549"/>
        <pc:sldMkLst>
          <pc:docMk/>
          <pc:sldMk cId="0" sldId="274"/>
        </pc:sldMkLst>
        <pc:spChg chg="mod">
          <ac:chgData name="Hoang Dang Nguyen" userId="1de6b3a7-5191-4a0c-8968-b8f905305e1d" providerId="ADAL" clId="{489CE5AE-481E-46E4-B6CF-19F8B4D1C96B}" dt="2025-03-23T10:11:14.309" v="119" actId="6549"/>
          <ac:spMkLst>
            <pc:docMk/>
            <pc:sldMk cId="0" sldId="274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489CE5AE-481E-46E4-B6CF-19F8B4D1C96B}" dt="2025-03-23T10:11:29.700" v="121" actId="6549"/>
        <pc:sldMkLst>
          <pc:docMk/>
          <pc:sldMk cId="0" sldId="276"/>
        </pc:sldMkLst>
        <pc:spChg chg="mod">
          <ac:chgData name="Hoang Dang Nguyen" userId="1de6b3a7-5191-4a0c-8968-b8f905305e1d" providerId="ADAL" clId="{489CE5AE-481E-46E4-B6CF-19F8B4D1C96B}" dt="2025-03-23T10:11:29.700" v="121" actId="6549"/>
          <ac:spMkLst>
            <pc:docMk/>
            <pc:sldMk cId="0" sldId="276"/>
            <ac:spMk id="3" creationId="{00000000-0000-0000-0000-000000000000}"/>
          </ac:spMkLst>
        </pc:spChg>
      </pc:sldChg>
    </pc:docChg>
  </pc:docChgLst>
  <pc:docChgLst>
    <pc:chgData name="Hoang Dang Nguyen" userId="1de6b3a7-5191-4a0c-8968-b8f905305e1d" providerId="ADAL" clId="{FCED34DA-43E9-4074-84E5-321737198FDF}"/>
    <pc:docChg chg="custSel addSld delSld modSld">
      <pc:chgData name="Hoang Dang Nguyen" userId="1de6b3a7-5191-4a0c-8968-b8f905305e1d" providerId="ADAL" clId="{FCED34DA-43E9-4074-84E5-321737198FDF}" dt="2025-03-24T01:38:45.826" v="84"/>
      <pc:docMkLst>
        <pc:docMk/>
      </pc:docMkLst>
      <pc:sldChg chg="modSp mod">
        <pc:chgData name="Hoang Dang Nguyen" userId="1de6b3a7-5191-4a0c-8968-b8f905305e1d" providerId="ADAL" clId="{FCED34DA-43E9-4074-84E5-321737198FDF}" dt="2025-03-24T01:28:48.156" v="0" actId="108"/>
        <pc:sldMkLst>
          <pc:docMk/>
          <pc:sldMk cId="3661340027" sldId="256"/>
        </pc:sldMkLst>
        <pc:spChg chg="mod">
          <ac:chgData name="Hoang Dang Nguyen" userId="1de6b3a7-5191-4a0c-8968-b8f905305e1d" providerId="ADAL" clId="{FCED34DA-43E9-4074-84E5-321737198FDF}" dt="2025-03-24T01:28:48.156" v="0" actId="108"/>
          <ac:spMkLst>
            <pc:docMk/>
            <pc:sldMk cId="3661340027" sldId="256"/>
            <ac:spMk id="5" creationId="{D5520C09-344C-5086-48D5-55B49BD92B42}"/>
          </ac:spMkLst>
        </pc:spChg>
      </pc:sldChg>
      <pc:sldChg chg="modSp mod modNotesTx">
        <pc:chgData name="Hoang Dang Nguyen" userId="1de6b3a7-5191-4a0c-8968-b8f905305e1d" providerId="ADAL" clId="{FCED34DA-43E9-4074-84E5-321737198FDF}" dt="2025-03-24T01:29:17.609" v="2"/>
        <pc:sldMkLst>
          <pc:docMk/>
          <pc:sldMk cId="0" sldId="259"/>
        </pc:sldMkLst>
        <pc:spChg chg="mod">
          <ac:chgData name="Hoang Dang Nguyen" userId="1de6b3a7-5191-4a0c-8968-b8f905305e1d" providerId="ADAL" clId="{FCED34DA-43E9-4074-84E5-321737198FDF}" dt="2025-03-24T01:29:15.800" v="1" actId="21"/>
          <ac:spMkLst>
            <pc:docMk/>
            <pc:sldMk cId="0" sldId="259"/>
            <ac:spMk id="3" creationId="{00000000-0000-0000-0000-000000000000}"/>
          </ac:spMkLst>
        </pc:spChg>
      </pc:sldChg>
      <pc:sldChg chg="modNotesTx">
        <pc:chgData name="Hoang Dang Nguyen" userId="1de6b3a7-5191-4a0c-8968-b8f905305e1d" providerId="ADAL" clId="{FCED34DA-43E9-4074-84E5-321737198FDF}" dt="2025-03-24T01:38:45.826" v="84"/>
        <pc:sldMkLst>
          <pc:docMk/>
          <pc:sldMk cId="0" sldId="262"/>
        </pc:sldMkLst>
      </pc:sldChg>
      <pc:sldChg chg="modNotesTx">
        <pc:chgData name="Hoang Dang Nguyen" userId="1de6b3a7-5191-4a0c-8968-b8f905305e1d" providerId="ADAL" clId="{FCED34DA-43E9-4074-84E5-321737198FDF}" dt="2025-03-24T01:31:31.300" v="5"/>
        <pc:sldMkLst>
          <pc:docMk/>
          <pc:sldMk cId="0" sldId="265"/>
        </pc:sldMkLst>
      </pc:sldChg>
      <pc:sldChg chg="modNotesTx">
        <pc:chgData name="Hoang Dang Nguyen" userId="1de6b3a7-5191-4a0c-8968-b8f905305e1d" providerId="ADAL" clId="{FCED34DA-43E9-4074-84E5-321737198FDF}" dt="2025-03-24T01:32:48.601" v="13"/>
        <pc:sldMkLst>
          <pc:docMk/>
          <pc:sldMk cId="0" sldId="266"/>
        </pc:sldMkLst>
      </pc:sldChg>
      <pc:sldChg chg="modSp mod modNotesTx">
        <pc:chgData name="Hoang Dang Nguyen" userId="1de6b3a7-5191-4a0c-8968-b8f905305e1d" providerId="ADAL" clId="{FCED34DA-43E9-4074-84E5-321737198FDF}" dt="2025-03-24T01:33:52.377" v="28" actId="20577"/>
        <pc:sldMkLst>
          <pc:docMk/>
          <pc:sldMk cId="0" sldId="267"/>
        </pc:sldMkLst>
        <pc:spChg chg="mod">
          <ac:chgData name="Hoang Dang Nguyen" userId="1de6b3a7-5191-4a0c-8968-b8f905305e1d" providerId="ADAL" clId="{FCED34DA-43E9-4074-84E5-321737198FDF}" dt="2025-03-24T01:33:52.377" v="28" actId="20577"/>
          <ac:spMkLst>
            <pc:docMk/>
            <pc:sldMk cId="0" sldId="267"/>
            <ac:spMk id="3" creationId="{00000000-0000-0000-0000-000000000000}"/>
          </ac:spMkLst>
        </pc:spChg>
      </pc:sldChg>
      <pc:sldChg chg="modNotesTx">
        <pc:chgData name="Hoang Dang Nguyen" userId="1de6b3a7-5191-4a0c-8968-b8f905305e1d" providerId="ADAL" clId="{FCED34DA-43E9-4074-84E5-321737198FDF}" dt="2025-03-24T01:34:42.716" v="31"/>
        <pc:sldMkLst>
          <pc:docMk/>
          <pc:sldMk cId="0" sldId="268"/>
        </pc:sldMkLst>
      </pc:sldChg>
      <pc:sldChg chg="modSp mod modNotesTx">
        <pc:chgData name="Hoang Dang Nguyen" userId="1de6b3a7-5191-4a0c-8968-b8f905305e1d" providerId="ADAL" clId="{FCED34DA-43E9-4074-84E5-321737198FDF}" dt="2025-03-24T01:35:42.534" v="43"/>
        <pc:sldMkLst>
          <pc:docMk/>
          <pc:sldMk cId="0" sldId="269"/>
        </pc:sldMkLst>
        <pc:spChg chg="mod">
          <ac:chgData name="Hoang Dang Nguyen" userId="1de6b3a7-5191-4a0c-8968-b8f905305e1d" providerId="ADAL" clId="{FCED34DA-43E9-4074-84E5-321737198FDF}" dt="2025-03-24T01:35:30.189" v="41" actId="6549"/>
          <ac:spMkLst>
            <pc:docMk/>
            <pc:sldMk cId="0" sldId="269"/>
            <ac:spMk id="3" creationId="{00000000-0000-0000-0000-000000000000}"/>
          </ac:spMkLst>
        </pc:spChg>
      </pc:sldChg>
      <pc:sldChg chg="del">
        <pc:chgData name="Hoang Dang Nguyen" userId="1de6b3a7-5191-4a0c-8968-b8f905305e1d" providerId="ADAL" clId="{FCED34DA-43E9-4074-84E5-321737198FDF}" dt="2025-03-24T01:36:19.209" v="51" actId="47"/>
        <pc:sldMkLst>
          <pc:docMk/>
          <pc:sldMk cId="0" sldId="275"/>
        </pc:sldMkLst>
      </pc:sldChg>
      <pc:sldChg chg="addSp delSp modSp mod chgLayout">
        <pc:chgData name="Hoang Dang Nguyen" userId="1de6b3a7-5191-4a0c-8968-b8f905305e1d" providerId="ADAL" clId="{FCED34DA-43E9-4074-84E5-321737198FDF}" dt="2025-03-24T01:36:14.779" v="50" actId="27636"/>
        <pc:sldMkLst>
          <pc:docMk/>
          <pc:sldMk cId="0" sldId="276"/>
        </pc:sldMkLst>
        <pc:spChg chg="mod ord">
          <ac:chgData name="Hoang Dang Nguyen" userId="1de6b3a7-5191-4a0c-8968-b8f905305e1d" providerId="ADAL" clId="{FCED34DA-43E9-4074-84E5-321737198FDF}" dt="2025-03-24T01:36:05.230" v="44" actId="6264"/>
          <ac:spMkLst>
            <pc:docMk/>
            <pc:sldMk cId="0" sldId="276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FCED34DA-43E9-4074-84E5-321737198FDF}" dt="2025-03-24T01:36:14.779" v="50" actId="27636"/>
          <ac:spMkLst>
            <pc:docMk/>
            <pc:sldMk cId="0" sldId="276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FCED34DA-43E9-4074-84E5-321737198FDF}" dt="2025-03-24T01:36:05.230" v="44" actId="6264"/>
          <ac:spMkLst>
            <pc:docMk/>
            <pc:sldMk cId="0" sldId="276"/>
            <ac:spMk id="4" creationId="{07C42000-6E64-FDB1-933F-02120608886A}"/>
          </ac:spMkLst>
        </pc:spChg>
        <pc:spChg chg="add del mod">
          <ac:chgData name="Hoang Dang Nguyen" userId="1de6b3a7-5191-4a0c-8968-b8f905305e1d" providerId="ADAL" clId="{FCED34DA-43E9-4074-84E5-321737198FDF}" dt="2025-03-24T01:36:05.230" v="44" actId="6264"/>
          <ac:spMkLst>
            <pc:docMk/>
            <pc:sldMk cId="0" sldId="276"/>
            <ac:spMk id="5" creationId="{01CD0303-8EC4-2AAA-D045-8D9DFB0F51C6}"/>
          </ac:spMkLst>
        </pc:spChg>
      </pc:sldChg>
      <pc:sldChg chg="addSp delSp modSp new mod modClrScheme chgLayout">
        <pc:chgData name="Hoang Dang Nguyen" userId="1de6b3a7-5191-4a0c-8968-b8f905305e1d" providerId="ADAL" clId="{FCED34DA-43E9-4074-84E5-321737198FDF}" dt="2025-03-24T01:38:16.353" v="83" actId="5793"/>
        <pc:sldMkLst>
          <pc:docMk/>
          <pc:sldMk cId="2648236984" sldId="277"/>
        </pc:sldMkLst>
        <pc:spChg chg="mod ord">
          <ac:chgData name="Hoang Dang Nguyen" userId="1de6b3a7-5191-4a0c-8968-b8f905305e1d" providerId="ADAL" clId="{FCED34DA-43E9-4074-84E5-321737198FDF}" dt="2025-03-24T01:36:31.453" v="60" actId="700"/>
          <ac:spMkLst>
            <pc:docMk/>
            <pc:sldMk cId="2648236984" sldId="277"/>
            <ac:spMk id="2" creationId="{36B52A14-D888-358E-3BAA-B1E57279D95E}"/>
          </ac:spMkLst>
        </pc:spChg>
        <pc:spChg chg="del mod ord">
          <ac:chgData name="Hoang Dang Nguyen" userId="1de6b3a7-5191-4a0c-8968-b8f905305e1d" providerId="ADAL" clId="{FCED34DA-43E9-4074-84E5-321737198FDF}" dt="2025-03-24T01:36:31.453" v="60" actId="700"/>
          <ac:spMkLst>
            <pc:docMk/>
            <pc:sldMk cId="2648236984" sldId="277"/>
            <ac:spMk id="3" creationId="{F2A23969-24D5-DF9C-4A43-FD904E142959}"/>
          </ac:spMkLst>
        </pc:spChg>
        <pc:spChg chg="mod ord">
          <ac:chgData name="Hoang Dang Nguyen" userId="1de6b3a7-5191-4a0c-8968-b8f905305e1d" providerId="ADAL" clId="{FCED34DA-43E9-4074-84E5-321737198FDF}" dt="2025-03-24T01:36:31.453" v="60" actId="700"/>
          <ac:spMkLst>
            <pc:docMk/>
            <pc:sldMk cId="2648236984" sldId="277"/>
            <ac:spMk id="4" creationId="{41CA4E82-4E61-95A3-F397-138CECFD8C7E}"/>
          </ac:spMkLst>
        </pc:spChg>
        <pc:spChg chg="add mod ord">
          <ac:chgData name="Hoang Dang Nguyen" userId="1de6b3a7-5191-4a0c-8968-b8f905305e1d" providerId="ADAL" clId="{FCED34DA-43E9-4074-84E5-321737198FDF}" dt="2025-03-24T01:38:16.353" v="83" actId="5793"/>
          <ac:spMkLst>
            <pc:docMk/>
            <pc:sldMk cId="2648236984" sldId="277"/>
            <ac:spMk id="5" creationId="{4E7E5FF3-7099-7E5B-A6DF-E355096DC2A5}"/>
          </ac:spMkLst>
        </pc:spChg>
        <pc:spChg chg="add mod ord">
          <ac:chgData name="Hoang Dang Nguyen" userId="1de6b3a7-5191-4a0c-8968-b8f905305e1d" providerId="ADAL" clId="{FCED34DA-43E9-4074-84E5-321737198FDF}" dt="2025-03-24T01:38:13.727" v="80" actId="21"/>
          <ac:spMkLst>
            <pc:docMk/>
            <pc:sldMk cId="2648236984" sldId="277"/>
            <ac:spMk id="6" creationId="{63E03FDA-E3A9-4DF5-A212-88E24576775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Visual: Total Rewards Framework - Base Pay, Variable Pay, Benefits, Recognition, Development Opportunities.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259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In the context of compensation, equity means </a:t>
            </a:r>
            <a:r>
              <a:rPr lang="en-US" dirty="0"/>
              <a:t>fairness in pay and benefits, ensuring that individuals are compensated equitably based on their contributions and the value they bring to the organization</a:t>
            </a: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, while fairness is the broader concept of treating all employees justly and consistently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761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Flexible benefits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make it possible for your employees to vary their benefits to suit their personal requirements</a:t>
            </a:r>
            <a:endParaRPr lang="en-US" b="0" i="0" dirty="0">
              <a:solidFill>
                <a:srgbClr val="1F1F1F"/>
              </a:solidFill>
              <a:effectLst/>
              <a:latin typeface="Google Sans"/>
            </a:endParaRPr>
          </a:p>
          <a:p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Employee Assistance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Google Sans"/>
              </a:rPr>
              <a:t>Programme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 (EAP) are employee benefit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Google Sans"/>
              </a:rPr>
              <a:t>programmes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 that offers employees a safe space to discuss any of their personal or professional challenges that may negatively impact their work performance and mental health.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984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Market benchmarking in compensation involves </a:t>
            </a:r>
            <a:r>
              <a:rPr lang="en-US" dirty="0"/>
              <a:t>comparing internal pay structures and benefits to those of similar roles and companies in the external market, to ensure fair and competitive compensation practices</a:t>
            </a:r>
          </a:p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A total rewards strategy encompasses all the ways an organization recognizes, rewards, and motivates its employees, going beyond just salary and benefits to include things like career development, recognition, and work-life balance. </a:t>
            </a:r>
          </a:p>
          <a:p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Employee centricity is built on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a concept that places staff at the heart of a company's strategy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. It's also central to the design and formulation of talent management policies. Under this approach a company's activities are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Google Sans"/>
              </a:rPr>
              <a:t>centred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 on employee needs</a:t>
            </a:r>
            <a:endParaRPr lang="en-US" b="0" i="0" dirty="0">
              <a:solidFill>
                <a:srgbClr val="001D35"/>
              </a:solidFill>
              <a:effectLst/>
              <a:latin typeface="Google Sans"/>
            </a:endParaRPr>
          </a:p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n the context of compensation, "agile updates" refers to a flexible and responsive approach to compensation strategies, allowing for frequent adjustments and improvements based on market trends, performance, and employee needs, rather than relying on traditional, infrequent reviews. 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7849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A total compensation statement, distinct from a pay stub, </a:t>
            </a:r>
            <a:r>
              <a:rPr lang="en-US" dirty="0"/>
              <a:t>showcases the full value of an employee's compensation, including direct and indirect elements like salary, bonuses, commissions, benefits, and perks</a:t>
            </a:r>
          </a:p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Buffer, known for its transparency, uses a public salary formula that </a:t>
            </a:r>
            <a:r>
              <a:rPr lang="en-US" dirty="0"/>
              <a:t>benchmarks roles against the 50th percentile of San Francisco market data, then adjusts for cost of living, and includes a role value multiplier and a "good life curve" adjustment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4192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In compensation, "performance pay" rewards employees based on their current achievements and contributions, while "potential pay" recognizes an employee's future capabilities and growth potential. </a:t>
            </a:r>
          </a:p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Gig worker compensation refers to </a:t>
            </a:r>
            <a:r>
              <a:rPr lang="en-US" dirty="0"/>
              <a:t>the payments and benefits received by individuals working temporary jobs or "gigs" in the gig economy, typically on a per-task or per-project basis through digital platforms, and often excluding traditional employee benefit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7758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Analyze compensation data to uncover trends, benchmarks, and patterns across roles, levels, locations, performance ratings, and more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. This allows organizations to set competitive, equitable pay rates aligned to market norms</a:t>
            </a:r>
          </a:p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ESG-linked incentives, in the context of compensation, mean tying a portion of executive or employee pay to achieving specific environmental, social, and governance (ESG) targets, incentivizing actions that align with sustainability goals.  </a:t>
            </a:r>
          </a:p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Wellness-centric rewards are compensation strategies that prioritize employee well-being, encompassing physical, mental, and financial wellness through initiatives like wellness programs, mental health support, and flexible work arrangements, aiming to improve employee engagement and retention.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27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uffer.com/resources/compensation-philosophy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knowledge/fundamentals/people/pay/factshe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altLang="en-US" b="1" dirty="0"/>
              <a:t>LCMB7023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18477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800" b="1" dirty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Session 2 of 2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Compensation &amp; Benefits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altLang="en-US" sz="4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CAPITAL</a:t>
            </a:r>
          </a:p>
          <a:p>
            <a:pPr eaLnBrk="1" hangingPunct="1">
              <a:defRPr/>
            </a:pPr>
            <a:r>
              <a:rPr lang="en-GB" altLang="en-US" sz="4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MANAGEMENT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359BAA-4C3D-44E8-B8AA-0115E484A98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sz="2800" dirty="0"/>
              <a:t>Understand the strategic importance of compensation and benefits.</a:t>
            </a:r>
          </a:p>
          <a:p>
            <a:r>
              <a:rPr lang="en-US" sz="2800" dirty="0"/>
              <a:t>Analyze key issues and dilemmas in compensation design.</a:t>
            </a:r>
          </a:p>
          <a:p>
            <a:r>
              <a:rPr lang="en-US" sz="2800" dirty="0"/>
              <a:t>Evaluate policy options and best practices.</a:t>
            </a:r>
          </a:p>
          <a:p>
            <a:r>
              <a:rPr lang="en-US" sz="2800" dirty="0"/>
              <a:t>Explore emerging trends influencing HR strategy.</a:t>
            </a:r>
          </a:p>
          <a:p>
            <a:r>
              <a:rPr lang="en-US" sz="2800" dirty="0"/>
              <a:t>Apply concepts to real-world cases and business challenges.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E2FBD0-0975-3043-36A3-241703F81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Are Compensation and Benefits?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Compensation: All forms of financial returns and tangible benefits.</a:t>
            </a:r>
          </a:p>
          <a:p>
            <a:r>
              <a:rPr dirty="0"/>
              <a:t>Benefits: Non-cash rewards – health care, pensions, time off, wellness.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962E84-12D4-5C87-F73E-29E91ECA2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Compensation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Attracts &amp; retains talent</a:t>
            </a:r>
          </a:p>
          <a:p>
            <a:r>
              <a:rPr dirty="0"/>
              <a:t>Reinforces desired behaviors</a:t>
            </a:r>
          </a:p>
          <a:p>
            <a:r>
              <a:rPr dirty="0"/>
              <a:t>Drives performance</a:t>
            </a:r>
          </a:p>
          <a:p>
            <a:r>
              <a:rPr dirty="0"/>
              <a:t>Enhances competitive positioning</a:t>
            </a:r>
          </a:p>
          <a:p>
            <a:r>
              <a:rPr dirty="0"/>
              <a:t>Examples: Netflix (high salaries), Salesforce (balanced pay + purpose)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ED7DE1-8022-8326-91FF-C2F55DC15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Strategic Role of Compensation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Align pay with goals (growth, innovation, cost control)</a:t>
            </a:r>
          </a:p>
          <a:p>
            <a:r>
              <a:rPr dirty="0"/>
              <a:t>Reinforce organizational values</a:t>
            </a:r>
          </a:p>
          <a:p>
            <a:r>
              <a:rPr dirty="0"/>
              <a:t>Examples: Tesla (equity-heavy), Walmart (performance bonuses)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69FADC-CEC5-18C2-E4EE-950DD9499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Issues in Compensation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dirty="0"/>
              <a:t>Equity &amp; Fairness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Rising Benefit Costs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Fixed vs. Variable Pay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Legal Risks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Global Pay Challenges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874F85-5A14-32EB-01C6-0B428A8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Designing Compensation Policies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Job Evaluation Systems</a:t>
            </a:r>
          </a:p>
          <a:p>
            <a:r>
              <a:rPr dirty="0"/>
              <a:t>Pay Grades &amp; Ranges</a:t>
            </a:r>
          </a:p>
          <a:p>
            <a:r>
              <a:rPr dirty="0"/>
              <a:t>Incentive Design</a:t>
            </a:r>
          </a:p>
          <a:p>
            <a:r>
              <a:rPr dirty="0"/>
              <a:t>Benefit Customization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54F578-42AE-7ACF-3304-CE6C9704E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Compensation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dirty="0"/>
              <a:t>Market-Based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Performance-Based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Skill-Based</a:t>
            </a:r>
          </a:p>
          <a:p>
            <a:pPr marL="0" indent="0">
              <a:buNone/>
            </a:pPr>
            <a:r>
              <a:rPr dirty="0"/>
              <a:t>Example: Amazon Warehouse Workers – skill-based pay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F632E-CA9D-B167-52F1-1B32011C4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Benefits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Mandatory vs. Discretionary Benefits</a:t>
            </a:r>
          </a:p>
          <a:p>
            <a:r>
              <a:rPr dirty="0"/>
              <a:t>Flexible Benefits</a:t>
            </a:r>
          </a:p>
          <a:p>
            <a:r>
              <a:rPr dirty="0"/>
              <a:t>Employee Assistance Programs</a:t>
            </a:r>
          </a:p>
          <a:p>
            <a:pPr marL="0" indent="0">
              <a:buNone/>
            </a:pPr>
            <a:r>
              <a:rPr dirty="0"/>
              <a:t>Example: Unilever – Menstrual leave, therapy support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50B581-1F93-FCDE-7622-B4590A07C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Best Practices in Compensation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dirty="0"/>
              <a:t>Market Benchmarking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Total Rewards Strategy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Employee-Centric Design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Agile Updates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28115C-C6CB-A1CC-1767-8C323A459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Compensation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Transparency builds trust</a:t>
            </a:r>
          </a:p>
          <a:p>
            <a:r>
              <a:rPr dirty="0"/>
              <a:t>Use compensation statements</a:t>
            </a:r>
          </a:p>
          <a:p>
            <a:r>
              <a:rPr dirty="0"/>
              <a:t>Example: Buffer – Public salary formula</a:t>
            </a:r>
            <a:r>
              <a:rPr lang="en-US" dirty="0"/>
              <a:t>:</a:t>
            </a:r>
          </a:p>
          <a:p>
            <a:pPr marL="0" indent="0">
              <a:buNone/>
            </a:pPr>
            <a:r>
              <a:rPr lang="en-US" dirty="0"/>
              <a:t>Link: </a:t>
            </a:r>
            <a:r>
              <a:rPr lang="en-US" dirty="0">
                <a:hlinkClick r:id="rId3"/>
              </a:rPr>
              <a:t>https://buffer.com/resources/compensation-philosophy/</a:t>
            </a:r>
            <a:r>
              <a:rPr lang="en-US" dirty="0"/>
              <a:t> 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126368-FD2E-5672-36BE-0835D26B0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Emerging Trends (1/2)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Pay Transparency</a:t>
            </a:r>
          </a:p>
          <a:p>
            <a:r>
              <a:rPr dirty="0"/>
              <a:t>Location-Based Pay Adjustments</a:t>
            </a:r>
          </a:p>
          <a:p>
            <a:r>
              <a:rPr dirty="0"/>
              <a:t>Performance vs. Potential Pay</a:t>
            </a:r>
          </a:p>
          <a:p>
            <a:r>
              <a:rPr dirty="0"/>
              <a:t>Gig Worker Compensation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FAAD63-2C92-AB73-34E3-C2B6AB881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Emerging Trends (2/2)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AI and Data Analytics</a:t>
            </a:r>
          </a:p>
          <a:p>
            <a:r>
              <a:rPr dirty="0"/>
              <a:t>ESG-Linked Incentives</a:t>
            </a:r>
            <a:r>
              <a:rPr lang="en-US" dirty="0"/>
              <a:t> (</a:t>
            </a: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environmental, social, and governance).</a:t>
            </a:r>
            <a:endParaRPr dirty="0"/>
          </a:p>
          <a:p>
            <a:r>
              <a:rPr dirty="0"/>
              <a:t>Wellness-Centric Rewards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987341-5D02-6120-D4A6-DBB4CD854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– Google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Strategy: High base + stock + perks</a:t>
            </a:r>
          </a:p>
          <a:p>
            <a:r>
              <a:t>Discussion: Pros (attract talent), Cons (sustainability)</a:t>
            </a:r>
          </a:p>
          <a:p>
            <a:r>
              <a:t>Takeaway: Align rewards with innovation culture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25EE31-DDCE-88AB-04F9-902523AFB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– Starbucks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Strategy: Benefits for part-timers</a:t>
            </a:r>
          </a:p>
          <a:p>
            <a:r>
              <a:t>Discussion: Retention vs. cost</a:t>
            </a:r>
          </a:p>
          <a:p>
            <a:r>
              <a:t>Takeaway: Benefits = brand equity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02637C-1C53-86D8-0AE4-24EA766C4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Class Activity – Compensation Design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b="1" dirty="0"/>
              <a:t>Scenario</a:t>
            </a:r>
            <a:r>
              <a:rPr dirty="0"/>
              <a:t>: HR for scaling startup</a:t>
            </a:r>
          </a:p>
          <a:p>
            <a:r>
              <a:rPr b="1" dirty="0"/>
              <a:t>Task</a:t>
            </a:r>
            <a:r>
              <a:rPr dirty="0"/>
              <a:t>: Design comp plan (pay, incentives, benefits)</a:t>
            </a:r>
          </a:p>
          <a:p>
            <a:r>
              <a:rPr b="1" dirty="0"/>
              <a:t>Deliverable</a:t>
            </a:r>
            <a:r>
              <a:rPr dirty="0"/>
              <a:t>: 5-min pitch</a:t>
            </a:r>
          </a:p>
          <a:p>
            <a:r>
              <a:rPr b="1" dirty="0"/>
              <a:t>Debrief</a:t>
            </a:r>
            <a:r>
              <a:rPr dirty="0"/>
              <a:t>: Review strategies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038E10-E5ED-17A2-E0B0-C2ABEA34E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Sample Group Report Format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dirty="0"/>
              <a:t>Company Profile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Talent Strategy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Pay Philosophy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Incentives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Benefits Design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95A03E-DF4D-8159-5FC9-97FD2DCE0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&amp;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Compensation = Strategic lever</a:t>
            </a:r>
          </a:p>
          <a:p>
            <a:r>
              <a:rPr dirty="0"/>
              <a:t>Good design = Motivation + Fairness</a:t>
            </a:r>
          </a:p>
          <a:p>
            <a:r>
              <a:rPr dirty="0"/>
              <a:t>Trends require adaptability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37B407-66E3-E7BF-E0B4-D6AFB009C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52A14-D888-358E-3BAA-B1E57279D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7E5FF3-7099-7E5B-A6DF-E355096DC2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1400" dirty="0"/>
              <a:t>Compensation</a:t>
            </a:r>
          </a:p>
          <a:p>
            <a:r>
              <a:rPr lang="en-US" sz="1400" dirty="0"/>
              <a:t>Benefits</a:t>
            </a:r>
          </a:p>
          <a:p>
            <a:r>
              <a:rPr lang="en-US" sz="1400" dirty="0"/>
              <a:t>Equity</a:t>
            </a:r>
          </a:p>
          <a:p>
            <a:r>
              <a:rPr lang="en-US" sz="1400" dirty="0"/>
              <a:t>Fairness</a:t>
            </a:r>
          </a:p>
          <a:p>
            <a:r>
              <a:rPr lang="en-US" sz="1400" dirty="0"/>
              <a:t>Fixed Pay</a:t>
            </a:r>
          </a:p>
          <a:p>
            <a:r>
              <a:rPr lang="en-US" sz="1400" dirty="0"/>
              <a:t>Variable Pay</a:t>
            </a:r>
          </a:p>
          <a:p>
            <a:r>
              <a:rPr lang="en-US" sz="1400" dirty="0"/>
              <a:t>Pay Grades &amp; Ranges</a:t>
            </a:r>
          </a:p>
          <a:p>
            <a:r>
              <a:rPr lang="en-US" sz="1400" dirty="0"/>
              <a:t>Incentive Design</a:t>
            </a:r>
          </a:p>
          <a:p>
            <a:r>
              <a:rPr lang="en-US" sz="1400" dirty="0"/>
              <a:t>Benefit Customization</a:t>
            </a:r>
          </a:p>
          <a:p>
            <a:r>
              <a:rPr lang="en-US" sz="1400" dirty="0"/>
              <a:t>Market-Based Compensation</a:t>
            </a:r>
          </a:p>
          <a:p>
            <a:r>
              <a:rPr lang="en-US" sz="1400" dirty="0"/>
              <a:t>Performance-Based Compensation</a:t>
            </a:r>
          </a:p>
          <a:p>
            <a:r>
              <a:rPr lang="en-US" sz="1400" dirty="0"/>
              <a:t>Skill-Based Compensation</a:t>
            </a:r>
          </a:p>
          <a:p>
            <a:r>
              <a:rPr lang="en-US" sz="1400" dirty="0"/>
              <a:t>Mandatory Benefits</a:t>
            </a:r>
          </a:p>
          <a:p>
            <a:r>
              <a:rPr lang="en-US" sz="1400" dirty="0"/>
              <a:t>Discretionary Benefits</a:t>
            </a: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E03FDA-E3A9-4DF5-A212-88E2457677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1400" dirty="0"/>
              <a:t>Flexible Benefits</a:t>
            </a:r>
          </a:p>
          <a:p>
            <a:r>
              <a:rPr lang="en-US" sz="1400" dirty="0"/>
              <a:t>Employee Assistance Programs</a:t>
            </a:r>
          </a:p>
          <a:p>
            <a:r>
              <a:rPr lang="en-US" sz="1400" dirty="0"/>
              <a:t>Market Benchmarking</a:t>
            </a:r>
          </a:p>
          <a:p>
            <a:r>
              <a:rPr lang="en-US" sz="1400" dirty="0"/>
              <a:t>Total Rewards Strategy</a:t>
            </a:r>
          </a:p>
          <a:p>
            <a:r>
              <a:rPr lang="en-US" sz="1400" dirty="0"/>
              <a:t>Employee-Centric Design</a:t>
            </a:r>
          </a:p>
          <a:p>
            <a:r>
              <a:rPr lang="en-US" sz="1400" dirty="0"/>
              <a:t>Agile Updates</a:t>
            </a:r>
          </a:p>
          <a:p>
            <a:r>
              <a:rPr lang="en-US" sz="1400" dirty="0"/>
              <a:t>compensation statements</a:t>
            </a:r>
          </a:p>
          <a:p>
            <a:r>
              <a:rPr lang="en-US" sz="1400" dirty="0"/>
              <a:t>Location-Based Pay Adjustments</a:t>
            </a:r>
          </a:p>
          <a:p>
            <a:r>
              <a:rPr lang="en-US" sz="1400" dirty="0"/>
              <a:t>Performance Pay</a:t>
            </a:r>
          </a:p>
          <a:p>
            <a:r>
              <a:rPr lang="en-US" sz="1400" dirty="0"/>
              <a:t>Potential Pay</a:t>
            </a:r>
          </a:p>
          <a:p>
            <a:r>
              <a:rPr lang="en-US" sz="1400" dirty="0"/>
              <a:t>Gig Worker Compensation</a:t>
            </a:r>
          </a:p>
          <a:p>
            <a:r>
              <a:rPr lang="en-US" sz="1400" dirty="0"/>
              <a:t>AI and Data Analytics</a:t>
            </a:r>
          </a:p>
          <a:p>
            <a:r>
              <a:rPr lang="en-US" sz="1400" dirty="0"/>
              <a:t>ESG-Linked Incentives</a:t>
            </a:r>
          </a:p>
          <a:p>
            <a:r>
              <a:rPr lang="en-US" sz="1400" dirty="0"/>
              <a:t>Wellness-Centric Rewards</a:t>
            </a: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CA4E82-4E61-95A3-F397-138CECFD8C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82369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70000"/>
              </a:lnSpc>
            </a:pPr>
            <a:r>
              <a:rPr lang="en-GB" sz="1800" dirty="0"/>
              <a:t>Armstrong, M. (2021). Armstrong's Handbook of Human Resource Management Practice. 15th ed. London: Kogan Page.</a:t>
            </a:r>
          </a:p>
          <a:p>
            <a:pPr>
              <a:lnSpc>
                <a:spcPct val="170000"/>
              </a:lnSpc>
            </a:pPr>
            <a:r>
              <a:rPr lang="en-GB" sz="1800" dirty="0"/>
              <a:t>Milkovich, G.T., Newman, J.M. and Gerhart, B. (2020). Compensation. 13th ed. New York: McGraw-Hill Education.</a:t>
            </a:r>
          </a:p>
          <a:p>
            <a:pPr>
              <a:lnSpc>
                <a:spcPct val="170000"/>
              </a:lnSpc>
            </a:pPr>
            <a:r>
              <a:rPr lang="en-GB" sz="1800" dirty="0" err="1"/>
              <a:t>WorldatWork</a:t>
            </a:r>
            <a:r>
              <a:rPr lang="en-GB" sz="1800" dirty="0"/>
              <a:t> (2022). The </a:t>
            </a:r>
            <a:r>
              <a:rPr lang="en-GB" sz="1800" dirty="0" err="1"/>
              <a:t>WorldatWork</a:t>
            </a:r>
            <a:r>
              <a:rPr lang="en-GB" sz="1800" dirty="0"/>
              <a:t> Handbook of Compensation, Benefits, and Total Rewards: A Comprehensive Guide for HR Professionals. Hoboken, NJ: Wiley.</a:t>
            </a:r>
          </a:p>
          <a:p>
            <a:pPr>
              <a:lnSpc>
                <a:spcPct val="170000"/>
              </a:lnSpc>
            </a:pPr>
            <a:r>
              <a:rPr lang="en-GB" sz="1800" dirty="0"/>
              <a:t>CIPD (2023). Reward Management Factsheet. [online] Available at: </a:t>
            </a:r>
            <a:r>
              <a:rPr lang="en-GB" sz="18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https://www.cipd.co.uk/knowledge/fundamentals/people/pay/factsheet</a:t>
            </a:r>
            <a:r>
              <a:rPr lang="en-GB" sz="1800" dirty="0"/>
              <a:t> [Accessed 21 Mar 2025].</a:t>
            </a:r>
          </a:p>
          <a:p>
            <a:pPr>
              <a:lnSpc>
                <a:spcPct val="170000"/>
              </a:lnSpc>
            </a:pPr>
            <a:r>
              <a:rPr lang="en-GB" sz="1800" dirty="0"/>
              <a:t>Pink, D.H. (2011). Drive: The Surprising Truth About What Motivates Us. New York: Riverhead Books.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0C2B66-CB71-0E3A-DAD0-D5BBA8527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</TotalTime>
  <Words>1189</Words>
  <Application>Microsoft Office PowerPoint</Application>
  <PresentationFormat>Widescreen</PresentationFormat>
  <Paragraphs>165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Aharoni</vt:lpstr>
      <vt:lpstr>Aptos</vt:lpstr>
      <vt:lpstr>Arial</vt:lpstr>
      <vt:lpstr>Google Sans</vt:lpstr>
      <vt:lpstr>Myriad Pro</vt:lpstr>
      <vt:lpstr>20140311PresentationUWTSDTemplate</vt:lpstr>
      <vt:lpstr>LCMB7023</vt:lpstr>
      <vt:lpstr>Learning Objectives</vt:lpstr>
      <vt:lpstr>What Are Compensation and Benefits?</vt:lpstr>
      <vt:lpstr>Why Compensation Matters</vt:lpstr>
      <vt:lpstr>Strategic Role of Compensation</vt:lpstr>
      <vt:lpstr>Key Issues in Compensation</vt:lpstr>
      <vt:lpstr>Designing Compensation Policies</vt:lpstr>
      <vt:lpstr>Compensation Approaches</vt:lpstr>
      <vt:lpstr>Benefits Strategy</vt:lpstr>
      <vt:lpstr>Best Practices in Compensation</vt:lpstr>
      <vt:lpstr>Compensation Communication</vt:lpstr>
      <vt:lpstr>Emerging Trends (1/2)</vt:lpstr>
      <vt:lpstr>Emerging Trends (2/2)</vt:lpstr>
      <vt:lpstr>Case Study – Google</vt:lpstr>
      <vt:lpstr>Case Study – Starbucks</vt:lpstr>
      <vt:lpstr>Class Activity – Compensation Design Challenge</vt:lpstr>
      <vt:lpstr>Sample Group Report Format</vt:lpstr>
      <vt:lpstr>Wrap-Up &amp; Recap</vt:lpstr>
      <vt:lpstr>Summary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4</cp:revision>
  <dcterms:created xsi:type="dcterms:W3CDTF">2023-09-20T11:13:31Z</dcterms:created>
  <dcterms:modified xsi:type="dcterms:W3CDTF">2025-03-24T01:39:02Z</dcterms:modified>
</cp:coreProperties>
</file>