
<file path=[Content_Types].xml><?xml version="1.0" encoding="utf-8"?>
<Types xmlns="http://schemas.openxmlformats.org/package/2006/content-types">
  <Default Extension="jpeg" ContentType="image/jpeg"/>
  <Default Extension="jpg" ContentType="image/jpg"/>
  <Default Extension="png" ContentType="image/png"/>
  <Default Extension="rels" ContentType="application/vnd.openxmlformats-package.relationships+xml"/>
  <Default Extension="wdp" ContentType="image/vnd.ms-photo"/>
  <Default Extension="xlsx" ContentType="application/vnd.openxmlformats-officedocument.spreadsheetml.sheet"/>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charts/chart1.xml" ContentType="application/vnd.openxmlformats-officedocument.drawingml.chart+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 /><Relationship Id="rId2" Type="http://schemas.openxmlformats.org/package/2006/relationships/metadata/thumbnail" Target="docProps/thumbnail.jpeg" /><Relationship Id="rId1" Type="http://schemas.openxmlformats.org/officeDocument/2006/relationships/officeDocument" Target="ppt/presentation.xml" /><Relationship Id="rId4" Type="http://schemas.openxmlformats.org/officeDocument/2006/relationships/extended-properties" Target="docProps/app.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47"/>
  </p:notesMasterIdLst>
  <p:sldIdLst>
    <p:sldId id="315" r:id="rId2"/>
    <p:sldId id="277" r:id="rId3"/>
    <p:sldId id="257" r:id="rId4"/>
    <p:sldId id="258" r:id="rId5"/>
    <p:sldId id="259" r:id="rId6"/>
    <p:sldId id="307" r:id="rId7"/>
    <p:sldId id="308" r:id="rId8"/>
    <p:sldId id="260" r:id="rId9"/>
    <p:sldId id="309" r:id="rId10"/>
    <p:sldId id="262" r:id="rId11"/>
    <p:sldId id="310" r:id="rId12"/>
    <p:sldId id="311" r:id="rId13"/>
    <p:sldId id="312" r:id="rId14"/>
    <p:sldId id="313" r:id="rId15"/>
    <p:sldId id="269" r:id="rId16"/>
    <p:sldId id="270" r:id="rId17"/>
    <p:sldId id="271" r:id="rId18"/>
    <p:sldId id="272" r:id="rId19"/>
    <p:sldId id="273" r:id="rId20"/>
    <p:sldId id="274" r:id="rId21"/>
    <p:sldId id="275" r:id="rId22"/>
    <p:sldId id="316" r:id="rId23"/>
    <p:sldId id="261" r:id="rId24"/>
    <p:sldId id="263" r:id="rId25"/>
    <p:sldId id="300" r:id="rId26"/>
    <p:sldId id="264" r:id="rId27"/>
    <p:sldId id="265" r:id="rId28"/>
    <p:sldId id="266" r:id="rId29"/>
    <p:sldId id="267" r:id="rId30"/>
    <p:sldId id="268" r:id="rId31"/>
    <p:sldId id="317" r:id="rId32"/>
    <p:sldId id="296" r:id="rId33"/>
    <p:sldId id="291" r:id="rId34"/>
    <p:sldId id="297" r:id="rId35"/>
    <p:sldId id="280" r:id="rId36"/>
    <p:sldId id="281" r:id="rId37"/>
    <p:sldId id="299" r:id="rId38"/>
    <p:sldId id="298" r:id="rId39"/>
    <p:sldId id="314" r:id="rId40"/>
    <p:sldId id="276" r:id="rId41"/>
    <p:sldId id="301" r:id="rId42"/>
    <p:sldId id="302" r:id="rId43"/>
    <p:sldId id="295" r:id="rId44"/>
    <p:sldId id="290" r:id="rId45"/>
    <p:sldId id="293" r:id="rId4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8EC20E35-A176-4012-BC5E-935CFFF8708E}" styleName="Medium Style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dk1"/>
          </a:solidFill>
        </a:fill>
      </a:tcStyle>
    </a:lastCol>
    <a:firstCol>
      <a:tcTxStyle b="on">
        <a:fontRef idx="minor">
          <a:scrgbClr r="0" g="0" b="0"/>
        </a:fontRef>
        <a:schemeClr val="lt1"/>
      </a:tcTxStyle>
      <a:tcStyle>
        <a:tcBdr/>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 /><Relationship Id="rId18" Type="http://schemas.openxmlformats.org/officeDocument/2006/relationships/slide" Target="slides/slide17.xml" /><Relationship Id="rId26" Type="http://schemas.openxmlformats.org/officeDocument/2006/relationships/slide" Target="slides/slide25.xml" /><Relationship Id="rId39" Type="http://schemas.openxmlformats.org/officeDocument/2006/relationships/slide" Target="slides/slide38.xml" /><Relationship Id="rId3" Type="http://schemas.openxmlformats.org/officeDocument/2006/relationships/slide" Target="slides/slide2.xml" /><Relationship Id="rId21" Type="http://schemas.openxmlformats.org/officeDocument/2006/relationships/slide" Target="slides/slide20.xml" /><Relationship Id="rId34" Type="http://schemas.openxmlformats.org/officeDocument/2006/relationships/slide" Target="slides/slide33.xml" /><Relationship Id="rId42" Type="http://schemas.openxmlformats.org/officeDocument/2006/relationships/slide" Target="slides/slide41.xml" /><Relationship Id="rId47" Type="http://schemas.openxmlformats.org/officeDocument/2006/relationships/notesMaster" Target="notesMasters/notesMaster1.xml" /><Relationship Id="rId50" Type="http://schemas.openxmlformats.org/officeDocument/2006/relationships/theme" Target="theme/theme1.xml" /><Relationship Id="rId7" Type="http://schemas.openxmlformats.org/officeDocument/2006/relationships/slide" Target="slides/slide6.xml" /><Relationship Id="rId12" Type="http://schemas.openxmlformats.org/officeDocument/2006/relationships/slide" Target="slides/slide11.xml" /><Relationship Id="rId17" Type="http://schemas.openxmlformats.org/officeDocument/2006/relationships/slide" Target="slides/slide16.xml" /><Relationship Id="rId25" Type="http://schemas.openxmlformats.org/officeDocument/2006/relationships/slide" Target="slides/slide24.xml" /><Relationship Id="rId33" Type="http://schemas.openxmlformats.org/officeDocument/2006/relationships/slide" Target="slides/slide32.xml" /><Relationship Id="rId38" Type="http://schemas.openxmlformats.org/officeDocument/2006/relationships/slide" Target="slides/slide37.xml" /><Relationship Id="rId46" Type="http://schemas.openxmlformats.org/officeDocument/2006/relationships/slide" Target="slides/slide45.xml" /><Relationship Id="rId2" Type="http://schemas.openxmlformats.org/officeDocument/2006/relationships/slide" Target="slides/slide1.xml" /><Relationship Id="rId16" Type="http://schemas.openxmlformats.org/officeDocument/2006/relationships/slide" Target="slides/slide15.xml" /><Relationship Id="rId20" Type="http://schemas.openxmlformats.org/officeDocument/2006/relationships/slide" Target="slides/slide19.xml" /><Relationship Id="rId29" Type="http://schemas.openxmlformats.org/officeDocument/2006/relationships/slide" Target="slides/slide28.xml" /><Relationship Id="rId41" Type="http://schemas.openxmlformats.org/officeDocument/2006/relationships/slide" Target="slides/slide40.xml" /><Relationship Id="rId1" Type="http://schemas.openxmlformats.org/officeDocument/2006/relationships/slideMaster" Target="slideMasters/slideMaster1.xml" /><Relationship Id="rId6" Type="http://schemas.openxmlformats.org/officeDocument/2006/relationships/slide" Target="slides/slide5.xml" /><Relationship Id="rId11" Type="http://schemas.openxmlformats.org/officeDocument/2006/relationships/slide" Target="slides/slide10.xml" /><Relationship Id="rId24" Type="http://schemas.openxmlformats.org/officeDocument/2006/relationships/slide" Target="slides/slide23.xml" /><Relationship Id="rId32" Type="http://schemas.openxmlformats.org/officeDocument/2006/relationships/slide" Target="slides/slide31.xml" /><Relationship Id="rId37" Type="http://schemas.openxmlformats.org/officeDocument/2006/relationships/slide" Target="slides/slide36.xml" /><Relationship Id="rId40" Type="http://schemas.openxmlformats.org/officeDocument/2006/relationships/slide" Target="slides/slide39.xml" /><Relationship Id="rId45" Type="http://schemas.openxmlformats.org/officeDocument/2006/relationships/slide" Target="slides/slide44.xml" /><Relationship Id="rId5" Type="http://schemas.openxmlformats.org/officeDocument/2006/relationships/slide" Target="slides/slide4.xml" /><Relationship Id="rId15" Type="http://schemas.openxmlformats.org/officeDocument/2006/relationships/slide" Target="slides/slide14.xml" /><Relationship Id="rId23" Type="http://schemas.openxmlformats.org/officeDocument/2006/relationships/slide" Target="slides/slide22.xml" /><Relationship Id="rId28" Type="http://schemas.openxmlformats.org/officeDocument/2006/relationships/slide" Target="slides/slide27.xml" /><Relationship Id="rId36" Type="http://schemas.openxmlformats.org/officeDocument/2006/relationships/slide" Target="slides/slide35.xml" /><Relationship Id="rId49" Type="http://schemas.openxmlformats.org/officeDocument/2006/relationships/viewProps" Target="viewProps.xml" /><Relationship Id="rId10" Type="http://schemas.openxmlformats.org/officeDocument/2006/relationships/slide" Target="slides/slide9.xml" /><Relationship Id="rId19" Type="http://schemas.openxmlformats.org/officeDocument/2006/relationships/slide" Target="slides/slide18.xml" /><Relationship Id="rId31" Type="http://schemas.openxmlformats.org/officeDocument/2006/relationships/slide" Target="slides/slide30.xml" /><Relationship Id="rId44" Type="http://schemas.openxmlformats.org/officeDocument/2006/relationships/slide" Target="slides/slide43.xml" /><Relationship Id="rId4" Type="http://schemas.openxmlformats.org/officeDocument/2006/relationships/slide" Target="slides/slide3.xml" /><Relationship Id="rId9" Type="http://schemas.openxmlformats.org/officeDocument/2006/relationships/slide" Target="slides/slide8.xml" /><Relationship Id="rId14" Type="http://schemas.openxmlformats.org/officeDocument/2006/relationships/slide" Target="slides/slide13.xml" /><Relationship Id="rId22" Type="http://schemas.openxmlformats.org/officeDocument/2006/relationships/slide" Target="slides/slide21.xml" /><Relationship Id="rId27" Type="http://schemas.openxmlformats.org/officeDocument/2006/relationships/slide" Target="slides/slide26.xml" /><Relationship Id="rId30" Type="http://schemas.openxmlformats.org/officeDocument/2006/relationships/slide" Target="slides/slide29.xml" /><Relationship Id="rId35" Type="http://schemas.openxmlformats.org/officeDocument/2006/relationships/slide" Target="slides/slide34.xml" /><Relationship Id="rId43" Type="http://schemas.openxmlformats.org/officeDocument/2006/relationships/slide" Target="slides/slide42.xml" /><Relationship Id="rId48" Type="http://schemas.openxmlformats.org/officeDocument/2006/relationships/presProps" Target="presProps.xml" /><Relationship Id="rId8" Type="http://schemas.openxmlformats.org/officeDocument/2006/relationships/slide" Target="slides/slide7.xml" /><Relationship Id="rId51" Type="http://schemas.openxmlformats.org/officeDocument/2006/relationships/tableStyles" Target="tableStyles.xml" /></Relationships>
</file>

<file path=ppt/charts/_rels/chart1.xml.rels><?xml version="1.0" encoding="UTF-8" standalone="yes"?>
<Relationships xmlns="http://schemas.openxmlformats.org/package/2006/relationships"><Relationship Id="rId1" Type="http://schemas.openxmlformats.org/officeDocument/2006/relationships/package" Target="../embeddings/Microsoft_Excel_Worksheet_135_ED10648C.xlsx" /></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1"/>
  <c:style val="2"/>
  <c:chart>
    <c:autoTitleDeleted val="1"/>
    <c:plotArea>
      <c:layout/>
      <c:barChart>
        <c:barDir val="col"/>
        <c:grouping val="clustered"/>
        <c:varyColors val="0"/>
        <c:ser>
          <c:idx val="0"/>
          <c:order val="0"/>
          <c:tx>
            <c:strRef>
              <c:f>Sheet1!$B$1</c:f>
              <c:strCache>
                <c:ptCount val="1"/>
                <c:pt idx="0">
                  <c:v>Indicator</c:v>
                </c:pt>
              </c:strCache>
            </c:strRef>
          </c:tx>
          <c:spPr>
            <a:solidFill>
              <a:srgbClr val="F4D06F"/>
            </a:solidFill>
            <a:effectLst/>
          </c:spPr>
          <c:invertIfNegative val="0"/>
          <c:dLbls>
            <c:numFmt formatCode="#,##0" sourceLinked="0"/>
            <c:spPr>
              <a:noFill/>
              <a:ln>
                <a:noFill/>
              </a:ln>
              <a:effectLst/>
            </c:spPr>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strRef>
              <c:f>Sheet1!$A$2:$A$4</c:f>
              <c:strCache>
                <c:ptCount val="3"/>
                <c:pt idx="0">
                  <c:v>Depressive symptoms</c:v>
                </c:pt>
                <c:pt idx="1">
                  <c:v>Likely anxiety</c:v>
                </c:pt>
                <c:pt idx="2">
                  <c:v>Formal disclosure</c:v>
                </c:pt>
              </c:strCache>
            </c:strRef>
          </c:cat>
          <c:val>
            <c:numRef>
              <c:f>Sheet1!$B$2:$B$4</c:f>
              <c:numCache>
                <c:formatCode>General</c:formatCode>
                <c:ptCount val="3"/>
                <c:pt idx="0">
                  <c:v>37</c:v>
                </c:pt>
                <c:pt idx="1">
                  <c:v>39</c:v>
                </c:pt>
                <c:pt idx="2">
                  <c:v>5.8</c:v>
                </c:pt>
              </c:numCache>
            </c:numRef>
          </c:val>
          <c:extLst>
            <c:ext xmlns:c16="http://schemas.microsoft.com/office/drawing/2014/chart" uri="{C3380CC4-5D6E-409C-BE32-E72D297353CC}">
              <c16:uniqueId val="{00000000-E655-4035-A312-BBC0F08ADCC1}"/>
            </c:ext>
          </c:extLst>
        </c:ser>
        <c:dLbls>
          <c:showLegendKey val="0"/>
          <c:showVal val="1"/>
          <c:showCatName val="0"/>
          <c:showSerName val="0"/>
          <c:showPercent val="0"/>
          <c:showBubbleSize val="0"/>
        </c:dLbls>
        <c:gapWidth val="150"/>
        <c:axId val="275750184"/>
        <c:axId val="275746264"/>
      </c:barChart>
      <c:catAx>
        <c:axId val="275750184"/>
        <c:scaling>
          <c:orientation val="minMax"/>
        </c:scaling>
        <c:delete val="0"/>
        <c:axPos val="b"/>
        <c:numFmt formatCode="General" sourceLinked="1"/>
        <c:majorTickMark val="out"/>
        <c:minorTickMark val="none"/>
        <c:tickLblPos val="low"/>
        <c:spPr>
          <a:ln w="12700" cap="flat">
            <a:solidFill>
              <a:srgbClr val="888888"/>
            </a:solidFill>
            <a:prstDash val="solid"/>
            <a:round/>
          </a:ln>
        </c:spPr>
        <c:crossAx val="275746264"/>
        <c:crosses val="autoZero"/>
        <c:auto val="1"/>
        <c:lblAlgn val="ctr"/>
        <c:lblOffset val="100"/>
        <c:noMultiLvlLbl val="1"/>
      </c:catAx>
      <c:valAx>
        <c:axId val="275746264"/>
        <c:scaling>
          <c:orientation val="minMax"/>
          <c:max val="45"/>
          <c:min val="0"/>
        </c:scaling>
        <c:delete val="0"/>
        <c:axPos val="l"/>
        <c:majorGridlines>
          <c:spPr>
            <a:ln w="12700" cap="flat">
              <a:solidFill>
                <a:srgbClr val="888888"/>
              </a:solidFill>
              <a:prstDash val="solid"/>
              <a:round/>
            </a:ln>
          </c:spPr>
        </c:majorGridlines>
        <c:numFmt formatCode="General" sourceLinked="0"/>
        <c:majorTickMark val="out"/>
        <c:minorTickMark val="none"/>
        <c:tickLblPos val="nextTo"/>
        <c:spPr>
          <a:ln w="12700" cap="flat">
            <a:solidFill>
              <a:srgbClr val="888888"/>
            </a:solidFill>
            <a:prstDash val="solid"/>
            <a:round/>
          </a:ln>
        </c:spPr>
        <c:crossAx val="275750184"/>
        <c:crosses val="autoZero"/>
        <c:crossBetween val="between"/>
        <c:majorUnit val="15"/>
      </c:valAx>
      <c:spPr>
        <a:noFill/>
        <a:ln>
          <a:noFill/>
        </a:ln>
        <a:effectLst/>
      </c:spPr>
    </c:plotArea>
    <c:plotVisOnly val="1"/>
    <c:dispBlanksAs val="span"/>
    <c:showDLblsOverMax val="1"/>
  </c:chart>
  <c:spPr>
    <a:noFill/>
    <a:ln>
      <a:noFill/>
    </a:ln>
    <a:effectLst/>
  </c:spPr>
  <c:txPr>
    <a:bodyPr/>
    <a:lstStyle/>
    <a:p>
      <a:pPr>
        <a:defRPr>
          <a:solidFill>
            <a:schemeClr val="tx1"/>
          </a:solidFill>
        </a:defRPr>
      </a:pPr>
      <a:endParaRPr lang="en-US"/>
    </a:p>
  </c:txPr>
  <c:externalData r:id="rId1">
    <c:autoUpdate val="0"/>
  </c:externalData>
</c:chartSpace>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7D5A3BE-6438-4C97-A642-691279B36FA5}"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D3F0A25E-94A3-4EF1-963B-8F0823CD1DBD}">
      <dgm:prSet/>
      <dgm:spPr/>
      <dgm:t>
        <a:bodyPr/>
        <a:lstStyle/>
        <a:p>
          <a:pPr rtl="0"/>
          <a:r>
            <a:rPr lang="en-US" err="1">
              <a:latin typeface="Arial"/>
              <a:cs typeface="Arial"/>
            </a:rPr>
            <a:t>MindEase</a:t>
          </a:r>
          <a:r>
            <a:rPr lang="en-US">
              <a:latin typeface="Arial"/>
              <a:cs typeface="Arial"/>
            </a:rPr>
            <a:t> requires collaboration between universities, healthcare professionals, technology providers and students to support safe and sustainable implementation (NHS England, 2023; National Institute for Health and Care Excellence, 2022). </a:t>
          </a:r>
        </a:p>
      </dgm:t>
    </dgm:pt>
    <dgm:pt modelId="{3EB67E72-DD6F-4711-B76F-F9E3EABD43D0}" type="parTrans" cxnId="{D38578BC-D07C-4670-BFA5-9413AED44D1F}">
      <dgm:prSet/>
      <dgm:spPr/>
      <dgm:t>
        <a:bodyPr/>
        <a:lstStyle/>
        <a:p>
          <a:endParaRPr lang="en-US"/>
        </a:p>
      </dgm:t>
    </dgm:pt>
    <dgm:pt modelId="{8FDE0B5A-D9D1-418F-B362-1A2E7EB0F6C4}" type="sibTrans" cxnId="{D38578BC-D07C-4670-BFA5-9413AED44D1F}">
      <dgm:prSet/>
      <dgm:spPr/>
      <dgm:t>
        <a:bodyPr/>
        <a:lstStyle/>
        <a:p>
          <a:endParaRPr lang="en-US"/>
        </a:p>
      </dgm:t>
    </dgm:pt>
    <dgm:pt modelId="{C1BC0C17-993A-4DD7-B4CA-0F3B2D82761F}">
      <dgm:prSet/>
      <dgm:spPr/>
      <dgm:t>
        <a:bodyPr/>
        <a:lstStyle/>
        <a:p>
          <a:r>
            <a:rPr lang="en-US">
              <a:latin typeface="Arial"/>
              <a:cs typeface="Arial"/>
            </a:rPr>
            <a:t>Multi-stakeholder collaboration can strengthen governance, improve student engagement and ensure that the intervention responds to students' mental health needs (World Health Organization, 2022; Universities UK, 2023). </a:t>
          </a:r>
        </a:p>
      </dgm:t>
    </dgm:pt>
    <dgm:pt modelId="{C15F892C-B253-4B9F-8A79-FD3EB6ED2420}" type="parTrans" cxnId="{936E9BEF-3886-4E1C-BA6B-F6A8DF35B2F3}">
      <dgm:prSet/>
      <dgm:spPr/>
      <dgm:t>
        <a:bodyPr/>
        <a:lstStyle/>
        <a:p>
          <a:endParaRPr lang="en-US"/>
        </a:p>
      </dgm:t>
    </dgm:pt>
    <dgm:pt modelId="{4411C5DF-7812-41EF-B890-FA78A68C5DC5}" type="sibTrans" cxnId="{936E9BEF-3886-4E1C-BA6B-F6A8DF35B2F3}">
      <dgm:prSet/>
      <dgm:spPr/>
      <dgm:t>
        <a:bodyPr/>
        <a:lstStyle/>
        <a:p>
          <a:endParaRPr lang="en-US"/>
        </a:p>
      </dgm:t>
    </dgm:pt>
    <dgm:pt modelId="{0E0E791E-9043-4370-9FCE-85E391F5841D}">
      <dgm:prSet/>
      <dgm:spPr/>
      <dgm:t>
        <a:bodyPr/>
        <a:lstStyle/>
        <a:p>
          <a:r>
            <a:rPr lang="en-US">
              <a:latin typeface="Arial"/>
              <a:cs typeface="Arial"/>
            </a:rPr>
            <a:t>Collaboration is particularly important because </a:t>
          </a:r>
          <a:r>
            <a:rPr lang="en-US" err="1">
              <a:latin typeface="Arial"/>
              <a:cs typeface="Arial"/>
            </a:rPr>
            <a:t>MindEase</a:t>
          </a:r>
          <a:r>
            <a:rPr lang="en-US">
              <a:latin typeface="Arial"/>
              <a:cs typeface="Arial"/>
            </a:rPr>
            <a:t> will combine AI, sensitive mental health data, wearable technology and professional referral pathways, requiring expertise across health, technology and data governance (World Health Organization, 2021; Unsworth </a:t>
          </a:r>
          <a:r>
            <a:rPr lang="en-US" i="1">
              <a:latin typeface="Arial"/>
              <a:cs typeface="Arial"/>
            </a:rPr>
            <a:t>et al</a:t>
          </a:r>
          <a:r>
            <a:rPr lang="en-US">
              <a:latin typeface="Arial"/>
              <a:cs typeface="Arial"/>
            </a:rPr>
            <a:t>., 2021).</a:t>
          </a:r>
        </a:p>
      </dgm:t>
    </dgm:pt>
    <dgm:pt modelId="{AE384CF6-6A2F-4690-B8BC-B7A3E104F998}" type="parTrans" cxnId="{5034FED2-5304-4898-B988-BBFC808AFC1B}">
      <dgm:prSet/>
      <dgm:spPr/>
      <dgm:t>
        <a:bodyPr/>
        <a:lstStyle/>
        <a:p>
          <a:endParaRPr lang="en-US"/>
        </a:p>
      </dgm:t>
    </dgm:pt>
    <dgm:pt modelId="{563FC7E0-2C86-4A17-BFCA-F57AC69E305F}" type="sibTrans" cxnId="{5034FED2-5304-4898-B988-BBFC808AFC1B}">
      <dgm:prSet/>
      <dgm:spPr/>
      <dgm:t>
        <a:bodyPr/>
        <a:lstStyle/>
        <a:p>
          <a:endParaRPr lang="en-US"/>
        </a:p>
      </dgm:t>
    </dgm:pt>
    <dgm:pt modelId="{0EFD28F1-F82C-45C9-A4B9-9F9A1D07A9C6}" type="pres">
      <dgm:prSet presAssocID="{77D5A3BE-6438-4C97-A642-691279B36FA5}" presName="vert0" presStyleCnt="0">
        <dgm:presLayoutVars>
          <dgm:dir/>
          <dgm:animOne val="branch"/>
          <dgm:animLvl val="lvl"/>
        </dgm:presLayoutVars>
      </dgm:prSet>
      <dgm:spPr/>
    </dgm:pt>
    <dgm:pt modelId="{D7D593E3-8BEC-4F29-9999-D44A6600131F}" type="pres">
      <dgm:prSet presAssocID="{D3F0A25E-94A3-4EF1-963B-8F0823CD1DBD}" presName="thickLine" presStyleLbl="alignNode1" presStyleIdx="0" presStyleCnt="3"/>
      <dgm:spPr/>
    </dgm:pt>
    <dgm:pt modelId="{BF803C82-5167-45BD-85F4-A3DC479DC969}" type="pres">
      <dgm:prSet presAssocID="{D3F0A25E-94A3-4EF1-963B-8F0823CD1DBD}" presName="horz1" presStyleCnt="0"/>
      <dgm:spPr/>
    </dgm:pt>
    <dgm:pt modelId="{72E8EBD8-B943-4B14-B9E0-096A65CF43D1}" type="pres">
      <dgm:prSet presAssocID="{D3F0A25E-94A3-4EF1-963B-8F0823CD1DBD}" presName="tx1" presStyleLbl="revTx" presStyleIdx="0" presStyleCnt="3"/>
      <dgm:spPr/>
    </dgm:pt>
    <dgm:pt modelId="{AC611FD0-2332-4FB4-820D-A0FDDC2DD0EC}" type="pres">
      <dgm:prSet presAssocID="{D3F0A25E-94A3-4EF1-963B-8F0823CD1DBD}" presName="vert1" presStyleCnt="0"/>
      <dgm:spPr/>
    </dgm:pt>
    <dgm:pt modelId="{73300238-3857-44DE-BDFE-04E80F012874}" type="pres">
      <dgm:prSet presAssocID="{C1BC0C17-993A-4DD7-B4CA-0F3B2D82761F}" presName="thickLine" presStyleLbl="alignNode1" presStyleIdx="1" presStyleCnt="3"/>
      <dgm:spPr/>
    </dgm:pt>
    <dgm:pt modelId="{789D1E9C-1624-4A42-9D2B-18E9F5E70CD6}" type="pres">
      <dgm:prSet presAssocID="{C1BC0C17-993A-4DD7-B4CA-0F3B2D82761F}" presName="horz1" presStyleCnt="0"/>
      <dgm:spPr/>
    </dgm:pt>
    <dgm:pt modelId="{3B55CCE1-71B1-49C8-BAB7-D9DE9F64FAF8}" type="pres">
      <dgm:prSet presAssocID="{C1BC0C17-993A-4DD7-B4CA-0F3B2D82761F}" presName="tx1" presStyleLbl="revTx" presStyleIdx="1" presStyleCnt="3"/>
      <dgm:spPr/>
    </dgm:pt>
    <dgm:pt modelId="{AF448F74-6D11-4B6A-AEF3-EA2B14EB71AB}" type="pres">
      <dgm:prSet presAssocID="{C1BC0C17-993A-4DD7-B4CA-0F3B2D82761F}" presName="vert1" presStyleCnt="0"/>
      <dgm:spPr/>
    </dgm:pt>
    <dgm:pt modelId="{0235C535-85E6-48EB-9642-833D11EB4E11}" type="pres">
      <dgm:prSet presAssocID="{0E0E791E-9043-4370-9FCE-85E391F5841D}" presName="thickLine" presStyleLbl="alignNode1" presStyleIdx="2" presStyleCnt="3"/>
      <dgm:spPr/>
    </dgm:pt>
    <dgm:pt modelId="{3C39B931-A601-417E-B4C3-6B854B323675}" type="pres">
      <dgm:prSet presAssocID="{0E0E791E-9043-4370-9FCE-85E391F5841D}" presName="horz1" presStyleCnt="0"/>
      <dgm:spPr/>
    </dgm:pt>
    <dgm:pt modelId="{C6B0FB11-264F-4690-B227-4120F57D2F02}" type="pres">
      <dgm:prSet presAssocID="{0E0E791E-9043-4370-9FCE-85E391F5841D}" presName="tx1" presStyleLbl="revTx" presStyleIdx="2" presStyleCnt="3"/>
      <dgm:spPr/>
    </dgm:pt>
    <dgm:pt modelId="{3CD621E0-7D7D-4F6E-BCB0-C69C1FE557C4}" type="pres">
      <dgm:prSet presAssocID="{0E0E791E-9043-4370-9FCE-85E391F5841D}" presName="vert1" presStyleCnt="0"/>
      <dgm:spPr/>
    </dgm:pt>
  </dgm:ptLst>
  <dgm:cxnLst>
    <dgm:cxn modelId="{26B8701F-4971-4E4E-AA2E-B9F55CED0579}" type="presOf" srcId="{77D5A3BE-6438-4C97-A642-691279B36FA5}" destId="{0EFD28F1-F82C-45C9-A4B9-9F9A1D07A9C6}" srcOrd="0" destOrd="0" presId="urn:microsoft.com/office/officeart/2008/layout/LinedList"/>
    <dgm:cxn modelId="{4630B378-18E1-4420-9798-70013AE34AFA}" type="presOf" srcId="{0E0E791E-9043-4370-9FCE-85E391F5841D}" destId="{C6B0FB11-264F-4690-B227-4120F57D2F02}" srcOrd="0" destOrd="0" presId="urn:microsoft.com/office/officeart/2008/layout/LinedList"/>
    <dgm:cxn modelId="{D38578BC-D07C-4670-BFA5-9413AED44D1F}" srcId="{77D5A3BE-6438-4C97-A642-691279B36FA5}" destId="{D3F0A25E-94A3-4EF1-963B-8F0823CD1DBD}" srcOrd="0" destOrd="0" parTransId="{3EB67E72-DD6F-4711-B76F-F9E3EABD43D0}" sibTransId="{8FDE0B5A-D9D1-418F-B362-1A2E7EB0F6C4}"/>
    <dgm:cxn modelId="{5034FED2-5304-4898-B988-BBFC808AFC1B}" srcId="{77D5A3BE-6438-4C97-A642-691279B36FA5}" destId="{0E0E791E-9043-4370-9FCE-85E391F5841D}" srcOrd="2" destOrd="0" parTransId="{AE384CF6-6A2F-4690-B8BC-B7A3E104F998}" sibTransId="{563FC7E0-2C86-4A17-BFCA-F57AC69E305F}"/>
    <dgm:cxn modelId="{2B391DE1-115A-4D0B-9B73-A3C3CB0666D1}" type="presOf" srcId="{D3F0A25E-94A3-4EF1-963B-8F0823CD1DBD}" destId="{72E8EBD8-B943-4B14-B9E0-096A65CF43D1}" srcOrd="0" destOrd="0" presId="urn:microsoft.com/office/officeart/2008/layout/LinedList"/>
    <dgm:cxn modelId="{936E9BEF-3886-4E1C-BA6B-F6A8DF35B2F3}" srcId="{77D5A3BE-6438-4C97-A642-691279B36FA5}" destId="{C1BC0C17-993A-4DD7-B4CA-0F3B2D82761F}" srcOrd="1" destOrd="0" parTransId="{C15F892C-B253-4B9F-8A79-FD3EB6ED2420}" sibTransId="{4411C5DF-7812-41EF-B890-FA78A68C5DC5}"/>
    <dgm:cxn modelId="{127B81FF-7E03-4A08-BF0F-82AD932BE413}" type="presOf" srcId="{C1BC0C17-993A-4DD7-B4CA-0F3B2D82761F}" destId="{3B55CCE1-71B1-49C8-BAB7-D9DE9F64FAF8}" srcOrd="0" destOrd="0" presId="urn:microsoft.com/office/officeart/2008/layout/LinedList"/>
    <dgm:cxn modelId="{4CE9F510-2786-4D25-A888-2DD50466B3D3}" type="presParOf" srcId="{0EFD28F1-F82C-45C9-A4B9-9F9A1D07A9C6}" destId="{D7D593E3-8BEC-4F29-9999-D44A6600131F}" srcOrd="0" destOrd="0" presId="urn:microsoft.com/office/officeart/2008/layout/LinedList"/>
    <dgm:cxn modelId="{1F6CAE6C-180A-4D14-8BC5-5E3CA901A2FC}" type="presParOf" srcId="{0EFD28F1-F82C-45C9-A4B9-9F9A1D07A9C6}" destId="{BF803C82-5167-45BD-85F4-A3DC479DC969}" srcOrd="1" destOrd="0" presId="urn:microsoft.com/office/officeart/2008/layout/LinedList"/>
    <dgm:cxn modelId="{67C5B4E8-502C-4046-A089-2B185822D5C5}" type="presParOf" srcId="{BF803C82-5167-45BD-85F4-A3DC479DC969}" destId="{72E8EBD8-B943-4B14-B9E0-096A65CF43D1}" srcOrd="0" destOrd="0" presId="urn:microsoft.com/office/officeart/2008/layout/LinedList"/>
    <dgm:cxn modelId="{2D56A72D-8F25-4B35-A121-490AD79DF032}" type="presParOf" srcId="{BF803C82-5167-45BD-85F4-A3DC479DC969}" destId="{AC611FD0-2332-4FB4-820D-A0FDDC2DD0EC}" srcOrd="1" destOrd="0" presId="urn:microsoft.com/office/officeart/2008/layout/LinedList"/>
    <dgm:cxn modelId="{B5A895A9-D0AE-40F8-9AD1-C2B90DA2BFBB}" type="presParOf" srcId="{0EFD28F1-F82C-45C9-A4B9-9F9A1D07A9C6}" destId="{73300238-3857-44DE-BDFE-04E80F012874}" srcOrd="2" destOrd="0" presId="urn:microsoft.com/office/officeart/2008/layout/LinedList"/>
    <dgm:cxn modelId="{CC698F6F-3C39-438D-9283-7DCEF50B7069}" type="presParOf" srcId="{0EFD28F1-F82C-45C9-A4B9-9F9A1D07A9C6}" destId="{789D1E9C-1624-4A42-9D2B-18E9F5E70CD6}" srcOrd="3" destOrd="0" presId="urn:microsoft.com/office/officeart/2008/layout/LinedList"/>
    <dgm:cxn modelId="{FC791DF1-4014-471D-9B00-3FDD1D3BA738}" type="presParOf" srcId="{789D1E9C-1624-4A42-9D2B-18E9F5E70CD6}" destId="{3B55CCE1-71B1-49C8-BAB7-D9DE9F64FAF8}" srcOrd="0" destOrd="0" presId="urn:microsoft.com/office/officeart/2008/layout/LinedList"/>
    <dgm:cxn modelId="{EB9E41DB-9F68-4CB1-83E1-30A9AF194223}" type="presParOf" srcId="{789D1E9C-1624-4A42-9D2B-18E9F5E70CD6}" destId="{AF448F74-6D11-4B6A-AEF3-EA2B14EB71AB}" srcOrd="1" destOrd="0" presId="urn:microsoft.com/office/officeart/2008/layout/LinedList"/>
    <dgm:cxn modelId="{8ECAC5F4-BF59-447F-B7A5-5540B3CD8BEC}" type="presParOf" srcId="{0EFD28F1-F82C-45C9-A4B9-9F9A1D07A9C6}" destId="{0235C535-85E6-48EB-9642-833D11EB4E11}" srcOrd="4" destOrd="0" presId="urn:microsoft.com/office/officeart/2008/layout/LinedList"/>
    <dgm:cxn modelId="{3EFF6E69-F31F-4166-AB4B-998CEA60CE01}" type="presParOf" srcId="{0EFD28F1-F82C-45C9-A4B9-9F9A1D07A9C6}" destId="{3C39B931-A601-417E-B4C3-6B854B323675}" srcOrd="5" destOrd="0" presId="urn:microsoft.com/office/officeart/2008/layout/LinedList"/>
    <dgm:cxn modelId="{3F89C232-6AAB-45C2-A3E4-6F2932241395}" type="presParOf" srcId="{3C39B931-A601-417E-B4C3-6B854B323675}" destId="{C6B0FB11-264F-4690-B227-4120F57D2F02}" srcOrd="0" destOrd="0" presId="urn:microsoft.com/office/officeart/2008/layout/LinedList"/>
    <dgm:cxn modelId="{5031D654-B61B-441F-82EF-0080B932E60A}" type="presParOf" srcId="{3C39B931-A601-417E-B4C3-6B854B323675}" destId="{3CD621E0-7D7D-4F6E-BCB0-C69C1FE557C4}"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7D593E3-8BEC-4F29-9999-D44A6600131F}">
      <dsp:nvSpPr>
        <dsp:cNvPr id="0" name=""/>
        <dsp:cNvSpPr/>
      </dsp:nvSpPr>
      <dsp:spPr>
        <a:xfrm>
          <a:off x="0" y="2560"/>
          <a:ext cx="8926285"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2E8EBD8-B943-4B14-B9E0-096A65CF43D1}">
      <dsp:nvSpPr>
        <dsp:cNvPr id="0" name=""/>
        <dsp:cNvSpPr/>
      </dsp:nvSpPr>
      <dsp:spPr>
        <a:xfrm>
          <a:off x="0" y="2560"/>
          <a:ext cx="8926285" cy="17462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rtl="0">
            <a:lnSpc>
              <a:spcPct val="90000"/>
            </a:lnSpc>
            <a:spcBef>
              <a:spcPct val="0"/>
            </a:spcBef>
            <a:spcAft>
              <a:spcPct val="35000"/>
            </a:spcAft>
            <a:buNone/>
          </a:pPr>
          <a:r>
            <a:rPr lang="en-US" sz="2300" kern="1200" err="1">
              <a:latin typeface="Arial"/>
              <a:cs typeface="Arial"/>
            </a:rPr>
            <a:t>MindEase</a:t>
          </a:r>
          <a:r>
            <a:rPr lang="en-US" sz="2300" kern="1200">
              <a:latin typeface="Arial"/>
              <a:cs typeface="Arial"/>
            </a:rPr>
            <a:t> requires collaboration between universities, healthcare professionals, technology providers and students to support safe and sustainable implementation (NHS England, 2023; National Institute for Health and Care Excellence, 2022). </a:t>
          </a:r>
        </a:p>
      </dsp:txBody>
      <dsp:txXfrm>
        <a:off x="0" y="2560"/>
        <a:ext cx="8926285" cy="1746280"/>
      </dsp:txXfrm>
    </dsp:sp>
    <dsp:sp modelId="{73300238-3857-44DE-BDFE-04E80F012874}">
      <dsp:nvSpPr>
        <dsp:cNvPr id="0" name=""/>
        <dsp:cNvSpPr/>
      </dsp:nvSpPr>
      <dsp:spPr>
        <a:xfrm>
          <a:off x="0" y="1748841"/>
          <a:ext cx="8926285"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B55CCE1-71B1-49C8-BAB7-D9DE9F64FAF8}">
      <dsp:nvSpPr>
        <dsp:cNvPr id="0" name=""/>
        <dsp:cNvSpPr/>
      </dsp:nvSpPr>
      <dsp:spPr>
        <a:xfrm>
          <a:off x="0" y="1748841"/>
          <a:ext cx="8926285" cy="17462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US" sz="2300" kern="1200">
              <a:latin typeface="Arial"/>
              <a:cs typeface="Arial"/>
            </a:rPr>
            <a:t>Multi-stakeholder collaboration can strengthen governance, improve student engagement and ensure that the intervention responds to students' mental health needs (World Health Organization, 2022; Universities UK, 2023). </a:t>
          </a:r>
        </a:p>
      </dsp:txBody>
      <dsp:txXfrm>
        <a:off x="0" y="1748841"/>
        <a:ext cx="8926285" cy="1746280"/>
      </dsp:txXfrm>
    </dsp:sp>
    <dsp:sp modelId="{0235C535-85E6-48EB-9642-833D11EB4E11}">
      <dsp:nvSpPr>
        <dsp:cNvPr id="0" name=""/>
        <dsp:cNvSpPr/>
      </dsp:nvSpPr>
      <dsp:spPr>
        <a:xfrm>
          <a:off x="0" y="3495122"/>
          <a:ext cx="8926285"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6B0FB11-264F-4690-B227-4120F57D2F02}">
      <dsp:nvSpPr>
        <dsp:cNvPr id="0" name=""/>
        <dsp:cNvSpPr/>
      </dsp:nvSpPr>
      <dsp:spPr>
        <a:xfrm>
          <a:off x="0" y="3495122"/>
          <a:ext cx="8926285" cy="17462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US" sz="2300" kern="1200">
              <a:latin typeface="Arial"/>
              <a:cs typeface="Arial"/>
            </a:rPr>
            <a:t>Collaboration is particularly important because </a:t>
          </a:r>
          <a:r>
            <a:rPr lang="en-US" sz="2300" kern="1200" err="1">
              <a:latin typeface="Arial"/>
              <a:cs typeface="Arial"/>
            </a:rPr>
            <a:t>MindEase</a:t>
          </a:r>
          <a:r>
            <a:rPr lang="en-US" sz="2300" kern="1200">
              <a:latin typeface="Arial"/>
              <a:cs typeface="Arial"/>
            </a:rPr>
            <a:t> will combine AI, sensitive mental health data, wearable technology and professional referral pathways, requiring expertise across health, technology and data governance (World Health Organization, 2021; Unsworth </a:t>
          </a:r>
          <a:r>
            <a:rPr lang="en-US" sz="2300" i="1" kern="1200">
              <a:latin typeface="Arial"/>
              <a:cs typeface="Arial"/>
            </a:rPr>
            <a:t>et al</a:t>
          </a:r>
          <a:r>
            <a:rPr lang="en-US" sz="2300" kern="1200">
              <a:latin typeface="Arial"/>
              <a:cs typeface="Arial"/>
            </a:rPr>
            <a:t>., 2021).</a:t>
          </a:r>
        </a:p>
      </dsp:txBody>
      <dsp:txXfrm>
        <a:off x="0" y="3495122"/>
        <a:ext cx="8926285" cy="1746280"/>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1673B67-1AEB-43FD-9A3F-F60FB1EF813D}" type="datetimeFigureOut">
              <a:t>7/18/2026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596BF81-0592-4A8E-8D92-72CC1A8F5229}" type="slidenum">
              <a:t>‹#›</a:t>
            </a:fld>
            <a:endParaRPr lang="en-GB"/>
          </a:p>
        </p:txBody>
      </p:sp>
    </p:spTree>
    <p:extLst>
      <p:ext uri="{BB962C8B-B14F-4D97-AF65-F5344CB8AC3E}">
        <p14:creationId xmlns:p14="http://schemas.microsoft.com/office/powerpoint/2010/main" val="316744726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 /><Relationship Id="rId1" Type="http://schemas.openxmlformats.org/officeDocument/2006/relationships/notesMaster" Target="../notesMasters/notesMaster1.xml" /></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 /><Relationship Id="rId1" Type="http://schemas.openxmlformats.org/officeDocument/2006/relationships/notesMaster" Target="../notesMasters/notesMaster1.xml" /></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 /><Relationship Id="rId1" Type="http://schemas.openxmlformats.org/officeDocument/2006/relationships/notesMaster" Target="../notesMasters/notesMaster1.xml" /></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 /><Relationship Id="rId1" Type="http://schemas.openxmlformats.org/officeDocument/2006/relationships/notesMaster" Target="../notesMasters/notesMaster1.xml" /></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 /><Relationship Id="rId1" Type="http://schemas.openxmlformats.org/officeDocument/2006/relationships/notesMaster" Target="../notesMasters/notesMaster1.xml" /></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 /><Relationship Id="rId1" Type="http://schemas.openxmlformats.org/officeDocument/2006/relationships/notesMaster" Target="../notesMasters/notesMaster1.xml" /></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 /><Relationship Id="rId1" Type="http://schemas.openxmlformats.org/officeDocument/2006/relationships/notesMaster" Target="../notesMasters/notesMaster1.xml" /></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 /><Relationship Id="rId1" Type="http://schemas.openxmlformats.org/officeDocument/2006/relationships/notesMaster" Target="../notesMasters/notesMaster1.xml" /></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 /><Relationship Id="rId1" Type="http://schemas.openxmlformats.org/officeDocument/2006/relationships/notesMaster" Target="../notesMasters/notesMaster1.xml" /></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 /><Relationship Id="rId1" Type="http://schemas.openxmlformats.org/officeDocument/2006/relationships/notesMaster" Target="../notesMasters/notesMaster1.xml" /></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 /><Relationship Id="rId1" Type="http://schemas.openxmlformats.org/officeDocument/2006/relationships/notesMaster" Target="../notesMasters/notesMaster1.xml" /></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2.xml" /><Relationship Id="rId1" Type="http://schemas.openxmlformats.org/officeDocument/2006/relationships/notesMaster" Target="../notesMasters/notesMaster1.xml" /></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3.xml" /><Relationship Id="rId1" Type="http://schemas.openxmlformats.org/officeDocument/2006/relationships/notesMaster" Target="../notesMasters/notesMaster1.xml" /></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4.xml" /><Relationship Id="rId1" Type="http://schemas.openxmlformats.org/officeDocument/2006/relationships/notesMaster" Target="../notesMasters/notesMaster1.xml" /></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6.xml" /><Relationship Id="rId1" Type="http://schemas.openxmlformats.org/officeDocument/2006/relationships/notesMaster" Target="../notesMasters/notesMaster1.xml" /></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7.xml" /><Relationship Id="rId1" Type="http://schemas.openxmlformats.org/officeDocument/2006/relationships/notesMaster" Target="../notesMasters/notesMaster1.xml" /></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8.xml" /><Relationship Id="rId1" Type="http://schemas.openxmlformats.org/officeDocument/2006/relationships/notesMaster" Target="../notesMasters/notesMaster1.xml" /></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9.xml" /><Relationship Id="rId1" Type="http://schemas.openxmlformats.org/officeDocument/2006/relationships/notesMaster" Target="../notesMasters/notesMaster1.xml" /></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30.xml" /><Relationship Id="rId1" Type="http://schemas.openxmlformats.org/officeDocument/2006/relationships/notesMaster" Target="../notesMasters/notesMaster1.xml" /></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31.xml" /><Relationship Id="rId1" Type="http://schemas.openxmlformats.org/officeDocument/2006/relationships/notesMaster" Target="../notesMasters/notesMaster1.xml" /></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32.xml" /><Relationship Id="rId1" Type="http://schemas.openxmlformats.org/officeDocument/2006/relationships/notesMaster" Target="../notesMasters/notesMaster1.xml" /></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33.xml" /><Relationship Id="rId1" Type="http://schemas.openxmlformats.org/officeDocument/2006/relationships/notesMaster" Target="../notesMasters/notesMaster1.xml" /></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4.xml" /><Relationship Id="rId1" Type="http://schemas.openxmlformats.org/officeDocument/2006/relationships/notesMaster" Target="../notesMasters/notesMaster1.xml" /></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5.xml" /><Relationship Id="rId1" Type="http://schemas.openxmlformats.org/officeDocument/2006/relationships/notesMaster" Target="../notesMasters/notesMaster1.xml" /></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6.xml" /><Relationship Id="rId1" Type="http://schemas.openxmlformats.org/officeDocument/2006/relationships/notesMaster" Target="../notesMasters/notesMaster1.xml" /></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7.xml" /><Relationship Id="rId1" Type="http://schemas.openxmlformats.org/officeDocument/2006/relationships/notesMaster" Target="../notesMasters/notesMaster1.xml" /></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8.xml" /><Relationship Id="rId1" Type="http://schemas.openxmlformats.org/officeDocument/2006/relationships/notesMaster" Target="../notesMasters/notesMaster1.xml" /></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9.xml" /><Relationship Id="rId1" Type="http://schemas.openxmlformats.org/officeDocument/2006/relationships/notesMaster" Target="../notesMasters/notesMaster1.xml" /></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43.xml" /><Relationship Id="rId1" Type="http://schemas.openxmlformats.org/officeDocument/2006/relationships/notesMaster" Target="../notesMasters/notesMaster1.xml" /></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44.xml" /><Relationship Id="rId1" Type="http://schemas.openxmlformats.org/officeDocument/2006/relationships/notesMaster" Target="../notesMasters/notesMaster1.xml" /></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45.xml" /><Relationship Id="rId1"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596BF81-0592-4A8E-8D92-72CC1A8F5229}" type="slidenum">
              <a:t>3</a:t>
            </a:fld>
            <a:endParaRPr lang="en-GB"/>
          </a:p>
        </p:txBody>
      </p:sp>
    </p:spTree>
    <p:extLst>
      <p:ext uri="{BB962C8B-B14F-4D97-AF65-F5344CB8AC3E}">
        <p14:creationId xmlns:p14="http://schemas.microsoft.com/office/powerpoint/2010/main" val="321083737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596BF81-0592-4A8E-8D92-72CC1A8F5229}" type="slidenum">
              <a:t>4</a:t>
            </a:fld>
            <a:endParaRPr lang="en-GB"/>
          </a:p>
        </p:txBody>
      </p:sp>
    </p:spTree>
    <p:extLst>
      <p:ext uri="{BB962C8B-B14F-4D97-AF65-F5344CB8AC3E}">
        <p14:creationId xmlns:p14="http://schemas.microsoft.com/office/powerpoint/2010/main" val="194493634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596BF81-0592-4A8E-8D92-72CC1A8F5229}" type="slidenum">
              <a:t>5</a:t>
            </a:fld>
            <a:endParaRPr lang="en-GB"/>
          </a:p>
        </p:txBody>
      </p:sp>
    </p:spTree>
    <p:extLst>
      <p:ext uri="{BB962C8B-B14F-4D97-AF65-F5344CB8AC3E}">
        <p14:creationId xmlns:p14="http://schemas.microsoft.com/office/powerpoint/2010/main" val="150845609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827E808-654A-3911-2C7B-13807676CCC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57D6207-5FDC-DA50-65E5-65C0F68DB27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3253124-9AF0-B63C-2C29-7CAE6E0420DF}"/>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6990F95F-3FB7-3065-3C20-5B97BB266B6F}"/>
              </a:ext>
            </a:extLst>
          </p:cNvPr>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425223001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F7021451-1387-4CA6-816F-3879F97B5CBC}" type="slidenum">
              <a:rPr lang="en-US"/>
              <a:t>11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F7021451-1387-4CA6-816F-3879F97B5CBC}" type="slidenum">
              <a:rPr lang="en-US"/>
              <a:t>12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8D64BA9-A2D1-E8F3-4849-4B8A50DB3F3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8FDCF81-AB7D-2831-8855-1B57E4DB98F4}"/>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1EF55BC7-32B7-6332-994A-0C27E66F6851}"/>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06B86AE4-E46A-6BAD-F369-CFCE0AB206C3}"/>
              </a:ext>
            </a:extLst>
          </p:cNvPr>
          <p:cNvSpPr>
            <a:spLocks noGrp="1"/>
          </p:cNvSpPr>
          <p:nvPr>
            <p:ph type="sldNum" sz="quarter" idx="10"/>
          </p:nvPr>
        </p:nvSpPr>
        <p:spPr/>
        <p:txBody>
          <a:bodyPr/>
          <a:lstStyle/>
          <a:p>
            <a:fld id="{F7021451-1387-4CA6-816F-3879F97B5CBC}" type="slidenum">
              <a:rPr lang="en-US"/>
              <a:t>22</a:t>
            </a:fld>
            <a:endParaRPr lang="en-US"/>
          </a:p>
        </p:txBody>
      </p:sp>
    </p:spTree>
    <p:extLst>
      <p:ext uri="{BB962C8B-B14F-4D97-AF65-F5344CB8AC3E}">
        <p14:creationId xmlns:p14="http://schemas.microsoft.com/office/powerpoint/2010/main" val="246974658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596BF81-0592-4A8E-8D92-72CC1A8F5229}" type="slidenum">
              <a:t>23</a:t>
            </a:fld>
            <a:endParaRPr lang="en-GB"/>
          </a:p>
        </p:txBody>
      </p:sp>
    </p:spTree>
    <p:extLst>
      <p:ext uri="{BB962C8B-B14F-4D97-AF65-F5344CB8AC3E}">
        <p14:creationId xmlns:p14="http://schemas.microsoft.com/office/powerpoint/2010/main" val="336576820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596BF81-0592-4A8E-8D92-72CC1A8F5229}" type="slidenum">
              <a:t>24</a:t>
            </a:fld>
            <a:endParaRPr lang="en-GB"/>
          </a:p>
        </p:txBody>
      </p:sp>
    </p:spTree>
    <p:extLst>
      <p:ext uri="{BB962C8B-B14F-4D97-AF65-F5344CB8AC3E}">
        <p14:creationId xmlns:p14="http://schemas.microsoft.com/office/powerpoint/2010/main" val="148271771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596BF81-0592-4A8E-8D92-72CC1A8F5229}" type="slidenum">
              <a:t>26</a:t>
            </a:fld>
            <a:endParaRPr lang="en-GB"/>
          </a:p>
        </p:txBody>
      </p:sp>
    </p:spTree>
    <p:extLst>
      <p:ext uri="{BB962C8B-B14F-4D97-AF65-F5344CB8AC3E}">
        <p14:creationId xmlns:p14="http://schemas.microsoft.com/office/powerpoint/2010/main" val="3150079540"/>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596BF81-0592-4A8E-8D92-72CC1A8F5229}" type="slidenum">
              <a:t>27</a:t>
            </a:fld>
            <a:endParaRPr lang="en-GB"/>
          </a:p>
        </p:txBody>
      </p:sp>
    </p:spTree>
    <p:extLst>
      <p:ext uri="{BB962C8B-B14F-4D97-AF65-F5344CB8AC3E}">
        <p14:creationId xmlns:p14="http://schemas.microsoft.com/office/powerpoint/2010/main" val="1478823526"/>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596BF81-0592-4A8E-8D92-72CC1A8F5229}" type="slidenum">
              <a:t>28</a:t>
            </a:fld>
            <a:endParaRPr lang="en-GB"/>
          </a:p>
        </p:txBody>
      </p:sp>
    </p:spTree>
    <p:extLst>
      <p:ext uri="{BB962C8B-B14F-4D97-AF65-F5344CB8AC3E}">
        <p14:creationId xmlns:p14="http://schemas.microsoft.com/office/powerpoint/2010/main" val="56560350"/>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596BF81-0592-4A8E-8D92-72CC1A8F5229}" type="slidenum">
              <a:t>29</a:t>
            </a:fld>
            <a:endParaRPr lang="en-GB"/>
          </a:p>
        </p:txBody>
      </p:sp>
    </p:spTree>
    <p:extLst>
      <p:ext uri="{BB962C8B-B14F-4D97-AF65-F5344CB8AC3E}">
        <p14:creationId xmlns:p14="http://schemas.microsoft.com/office/powerpoint/2010/main" val="1893346148"/>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596BF81-0592-4A8E-8D92-72CC1A8F5229}" type="slidenum">
              <a:t>30</a:t>
            </a:fld>
            <a:endParaRPr lang="en-GB"/>
          </a:p>
        </p:txBody>
      </p:sp>
    </p:spTree>
    <p:extLst>
      <p:ext uri="{BB962C8B-B14F-4D97-AF65-F5344CB8AC3E}">
        <p14:creationId xmlns:p14="http://schemas.microsoft.com/office/powerpoint/2010/main" val="2291809083"/>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5F72A8E-CBAB-4962-F76F-58F4A626C4E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EF3AE4B-8879-F9C7-BED2-7DD0AD3B560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6633CA7-6901-2175-C7CD-D096DFEA3752}"/>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46613F0A-A993-5469-A5EA-EF46DFEC4CBC}"/>
              </a:ext>
            </a:extLst>
          </p:cNvPr>
          <p:cNvSpPr>
            <a:spLocks noGrp="1"/>
          </p:cNvSpPr>
          <p:nvPr>
            <p:ph type="sldNum" sz="quarter" idx="10"/>
          </p:nvPr>
        </p:nvSpPr>
        <p:spPr/>
        <p:txBody>
          <a:bodyPr/>
          <a:lstStyle/>
          <a:p>
            <a:fld id="{F7021451-1387-4CA6-816F-3879F97B5CBC}" type="slidenum">
              <a:rPr lang="en-US"/>
              <a:t>31</a:t>
            </a:fld>
            <a:endParaRPr lang="en-US"/>
          </a:p>
        </p:txBody>
      </p:sp>
    </p:spTree>
    <p:extLst>
      <p:ext uri="{BB962C8B-B14F-4D97-AF65-F5344CB8AC3E}">
        <p14:creationId xmlns:p14="http://schemas.microsoft.com/office/powerpoint/2010/main" val="541449206"/>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596BF81-0592-4A8E-8D92-72CC1A8F5229}" type="slidenum">
              <a:t>32</a:t>
            </a:fld>
            <a:endParaRPr lang="en-GB"/>
          </a:p>
        </p:txBody>
      </p:sp>
    </p:spTree>
    <p:extLst>
      <p:ext uri="{BB962C8B-B14F-4D97-AF65-F5344CB8AC3E}">
        <p14:creationId xmlns:p14="http://schemas.microsoft.com/office/powerpoint/2010/main" val="3476034428"/>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596BF81-0592-4A8E-8D92-72CC1A8F5229}" type="slidenum">
              <a:t>33</a:t>
            </a:fld>
            <a:endParaRPr lang="en-GB"/>
          </a:p>
        </p:txBody>
      </p:sp>
    </p:spTree>
    <p:extLst>
      <p:ext uri="{BB962C8B-B14F-4D97-AF65-F5344CB8AC3E}">
        <p14:creationId xmlns:p14="http://schemas.microsoft.com/office/powerpoint/2010/main" val="3783337634"/>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596BF81-0592-4A8E-8D92-72CC1A8F5229}" type="slidenum">
              <a:t>34</a:t>
            </a:fld>
            <a:endParaRPr lang="en-GB"/>
          </a:p>
        </p:txBody>
      </p:sp>
    </p:spTree>
    <p:extLst>
      <p:ext uri="{BB962C8B-B14F-4D97-AF65-F5344CB8AC3E}">
        <p14:creationId xmlns:p14="http://schemas.microsoft.com/office/powerpoint/2010/main" val="492064343"/>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596BF81-0592-4A8E-8D92-72CC1A8F5229}" type="slidenum">
              <a:t>35</a:t>
            </a:fld>
            <a:endParaRPr lang="en-GB"/>
          </a:p>
        </p:txBody>
      </p:sp>
    </p:spTree>
    <p:extLst>
      <p:ext uri="{BB962C8B-B14F-4D97-AF65-F5344CB8AC3E}">
        <p14:creationId xmlns:p14="http://schemas.microsoft.com/office/powerpoint/2010/main" val="3731208391"/>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596BF81-0592-4A8E-8D92-72CC1A8F5229}" type="slidenum">
              <a:t>36</a:t>
            </a:fld>
            <a:endParaRPr lang="en-GB"/>
          </a:p>
        </p:txBody>
      </p:sp>
    </p:spTree>
    <p:extLst>
      <p:ext uri="{BB962C8B-B14F-4D97-AF65-F5344CB8AC3E}">
        <p14:creationId xmlns:p14="http://schemas.microsoft.com/office/powerpoint/2010/main" val="3806939030"/>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596BF81-0592-4A8E-8D92-72CC1A8F5229}" type="slidenum">
              <a:t>37</a:t>
            </a:fld>
            <a:endParaRPr lang="en-GB"/>
          </a:p>
        </p:txBody>
      </p:sp>
    </p:spTree>
    <p:extLst>
      <p:ext uri="{BB962C8B-B14F-4D97-AF65-F5344CB8AC3E}">
        <p14:creationId xmlns:p14="http://schemas.microsoft.com/office/powerpoint/2010/main" val="1632143981"/>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596BF81-0592-4A8E-8D92-72CC1A8F5229}" type="slidenum">
              <a:t>38</a:t>
            </a:fld>
            <a:endParaRPr lang="en-GB"/>
          </a:p>
        </p:txBody>
      </p:sp>
    </p:spTree>
    <p:extLst>
      <p:ext uri="{BB962C8B-B14F-4D97-AF65-F5344CB8AC3E}">
        <p14:creationId xmlns:p14="http://schemas.microsoft.com/office/powerpoint/2010/main" val="1733889419"/>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F7021451-1387-4CA6-816F-3879F97B5CBC}" type="slidenum">
              <a:rPr lang="en-US"/>
              <a:t>39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596BF81-0592-4A8E-8D92-72CC1A8F5229}" type="slidenum">
              <a:t>43</a:t>
            </a:fld>
            <a:endParaRPr lang="en-GB"/>
          </a:p>
        </p:txBody>
      </p:sp>
    </p:spTree>
    <p:extLst>
      <p:ext uri="{BB962C8B-B14F-4D97-AF65-F5344CB8AC3E}">
        <p14:creationId xmlns:p14="http://schemas.microsoft.com/office/powerpoint/2010/main" val="1442623027"/>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596BF81-0592-4A8E-8D92-72CC1A8F5229}" type="slidenum">
              <a:t>44</a:t>
            </a:fld>
            <a:endParaRPr lang="en-GB"/>
          </a:p>
        </p:txBody>
      </p:sp>
    </p:spTree>
    <p:extLst>
      <p:ext uri="{BB962C8B-B14F-4D97-AF65-F5344CB8AC3E}">
        <p14:creationId xmlns:p14="http://schemas.microsoft.com/office/powerpoint/2010/main" val="3136944717"/>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596BF81-0592-4A8E-8D92-72CC1A8F5229}" type="slidenum">
              <a:t>45</a:t>
            </a:fld>
            <a:endParaRPr lang="en-GB"/>
          </a:p>
        </p:txBody>
      </p:sp>
    </p:spTree>
    <p:extLst>
      <p:ext uri="{BB962C8B-B14F-4D97-AF65-F5344CB8AC3E}">
        <p14:creationId xmlns:p14="http://schemas.microsoft.com/office/powerpoint/2010/main" val="199874202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7F32B3-5C69-7C4E-E107-F5FBECBC0424}"/>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9960F7DF-B089-FB87-45DF-9D46E26DA2EA}"/>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56526FD4-A6EA-09C7-94C8-CD3C488C8C1D}"/>
              </a:ext>
            </a:extLst>
          </p:cNvPr>
          <p:cNvSpPr>
            <a:spLocks noGrp="1"/>
          </p:cNvSpPr>
          <p:nvPr>
            <p:ph type="dt" sz="half" idx="10"/>
          </p:nvPr>
        </p:nvSpPr>
        <p:spPr/>
        <p:txBody>
          <a:bodyPr/>
          <a:lstStyle/>
          <a:p>
            <a:fld id="{63AAE923-97CB-4520-B774-22B2A18A6DDD}" type="datetimeFigureOut">
              <a:rPr lang="en-GB" smtClean="0"/>
              <a:t>18/07/2026</a:t>
            </a:fld>
            <a:endParaRPr lang="en-GB"/>
          </a:p>
        </p:txBody>
      </p:sp>
      <p:sp>
        <p:nvSpPr>
          <p:cNvPr id="5" name="Footer Placeholder 4">
            <a:extLst>
              <a:ext uri="{FF2B5EF4-FFF2-40B4-BE49-F238E27FC236}">
                <a16:creationId xmlns:a16="http://schemas.microsoft.com/office/drawing/2014/main" id="{009D23F0-324A-039C-6A6D-AB96A20A455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864A398-8F53-BDCA-58B0-EA3DC7014D44}"/>
              </a:ext>
            </a:extLst>
          </p:cNvPr>
          <p:cNvSpPr>
            <a:spLocks noGrp="1"/>
          </p:cNvSpPr>
          <p:nvPr>
            <p:ph type="sldNum" sz="quarter" idx="12"/>
          </p:nvPr>
        </p:nvSpPr>
        <p:spPr/>
        <p:txBody>
          <a:bodyPr/>
          <a:lstStyle/>
          <a:p>
            <a:fld id="{3CA20924-9A2E-446F-ADE5-3481B29A5990}" type="slidenum">
              <a:rPr lang="en-GB" smtClean="0"/>
              <a:t>‹#›</a:t>
            </a:fld>
            <a:endParaRPr lang="en-GB"/>
          </a:p>
        </p:txBody>
      </p:sp>
    </p:spTree>
    <p:extLst>
      <p:ext uri="{BB962C8B-B14F-4D97-AF65-F5344CB8AC3E}">
        <p14:creationId xmlns:p14="http://schemas.microsoft.com/office/powerpoint/2010/main" val="70825164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8228F9-FB97-F12D-D39F-30BBCD611638}"/>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C38C72BB-7844-5B15-C691-2D0EB9F493C0}"/>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9E52FC35-B141-900C-8D65-95B27751A678}"/>
              </a:ext>
            </a:extLst>
          </p:cNvPr>
          <p:cNvSpPr>
            <a:spLocks noGrp="1"/>
          </p:cNvSpPr>
          <p:nvPr>
            <p:ph type="dt" sz="half" idx="10"/>
          </p:nvPr>
        </p:nvSpPr>
        <p:spPr/>
        <p:txBody>
          <a:bodyPr/>
          <a:lstStyle/>
          <a:p>
            <a:fld id="{63AAE923-97CB-4520-B774-22B2A18A6DDD}" type="datetimeFigureOut">
              <a:rPr lang="en-GB" smtClean="0"/>
              <a:t>18/07/2026</a:t>
            </a:fld>
            <a:endParaRPr lang="en-GB"/>
          </a:p>
        </p:txBody>
      </p:sp>
      <p:sp>
        <p:nvSpPr>
          <p:cNvPr id="5" name="Footer Placeholder 4">
            <a:extLst>
              <a:ext uri="{FF2B5EF4-FFF2-40B4-BE49-F238E27FC236}">
                <a16:creationId xmlns:a16="http://schemas.microsoft.com/office/drawing/2014/main" id="{A2336091-2253-D5DB-1722-916D32B55E4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87FE91A-0F1A-8399-4428-0BC8C32250A2}"/>
              </a:ext>
            </a:extLst>
          </p:cNvPr>
          <p:cNvSpPr>
            <a:spLocks noGrp="1"/>
          </p:cNvSpPr>
          <p:nvPr>
            <p:ph type="sldNum" sz="quarter" idx="12"/>
          </p:nvPr>
        </p:nvSpPr>
        <p:spPr/>
        <p:txBody>
          <a:bodyPr/>
          <a:lstStyle/>
          <a:p>
            <a:fld id="{3CA20924-9A2E-446F-ADE5-3481B29A5990}" type="slidenum">
              <a:rPr lang="en-GB" smtClean="0"/>
              <a:t>‹#›</a:t>
            </a:fld>
            <a:endParaRPr lang="en-GB"/>
          </a:p>
        </p:txBody>
      </p:sp>
    </p:spTree>
    <p:extLst>
      <p:ext uri="{BB962C8B-B14F-4D97-AF65-F5344CB8AC3E}">
        <p14:creationId xmlns:p14="http://schemas.microsoft.com/office/powerpoint/2010/main" val="405380158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02CD29-A521-2D3E-7428-989C2BF86B98}"/>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8367A4C1-5E6F-E3AC-6F48-1100238F1CA0}"/>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70511EDF-C07B-334B-C00B-5734E20BA33A}"/>
              </a:ext>
            </a:extLst>
          </p:cNvPr>
          <p:cNvSpPr>
            <a:spLocks noGrp="1"/>
          </p:cNvSpPr>
          <p:nvPr>
            <p:ph type="dt" sz="half" idx="10"/>
          </p:nvPr>
        </p:nvSpPr>
        <p:spPr/>
        <p:txBody>
          <a:bodyPr/>
          <a:lstStyle/>
          <a:p>
            <a:fld id="{63AAE923-97CB-4520-B774-22B2A18A6DDD}" type="datetimeFigureOut">
              <a:rPr lang="en-GB" smtClean="0"/>
              <a:t>18/07/2026</a:t>
            </a:fld>
            <a:endParaRPr lang="en-GB"/>
          </a:p>
        </p:txBody>
      </p:sp>
      <p:sp>
        <p:nvSpPr>
          <p:cNvPr id="5" name="Footer Placeholder 4">
            <a:extLst>
              <a:ext uri="{FF2B5EF4-FFF2-40B4-BE49-F238E27FC236}">
                <a16:creationId xmlns:a16="http://schemas.microsoft.com/office/drawing/2014/main" id="{A42A6C57-6E3A-F3F5-3551-A1965ACC3DD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6375E69-58C6-7FAE-DE5D-5A544CBDE0FD}"/>
              </a:ext>
            </a:extLst>
          </p:cNvPr>
          <p:cNvSpPr>
            <a:spLocks noGrp="1"/>
          </p:cNvSpPr>
          <p:nvPr>
            <p:ph type="sldNum" sz="quarter" idx="12"/>
          </p:nvPr>
        </p:nvSpPr>
        <p:spPr/>
        <p:txBody>
          <a:bodyPr/>
          <a:lstStyle/>
          <a:p>
            <a:fld id="{3CA20924-9A2E-446F-ADE5-3481B29A5990}" type="slidenum">
              <a:rPr lang="en-GB" smtClean="0"/>
              <a:t>‹#›</a:t>
            </a:fld>
            <a:endParaRPr lang="en-GB"/>
          </a:p>
        </p:txBody>
      </p:sp>
    </p:spTree>
    <p:extLst>
      <p:ext uri="{BB962C8B-B14F-4D97-AF65-F5344CB8AC3E}">
        <p14:creationId xmlns:p14="http://schemas.microsoft.com/office/powerpoint/2010/main" val="55745959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D99DD8-2EE2-43DC-922A-003E1312C639}"/>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0F7DA747-A2E4-8077-5A55-76A1C62DC9E3}"/>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CD884967-C5A2-7CAE-CA11-0070F5199A6B}"/>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C31C9715-7B8D-DA7B-7E8B-4378DBF43DDA}"/>
              </a:ext>
            </a:extLst>
          </p:cNvPr>
          <p:cNvSpPr>
            <a:spLocks noGrp="1"/>
          </p:cNvSpPr>
          <p:nvPr>
            <p:ph type="dt" sz="half" idx="10"/>
          </p:nvPr>
        </p:nvSpPr>
        <p:spPr/>
        <p:txBody>
          <a:bodyPr/>
          <a:lstStyle/>
          <a:p>
            <a:fld id="{63AAE923-97CB-4520-B774-22B2A18A6DDD}" type="datetimeFigureOut">
              <a:rPr lang="en-GB" smtClean="0"/>
              <a:t>18/07/2026</a:t>
            </a:fld>
            <a:endParaRPr lang="en-GB"/>
          </a:p>
        </p:txBody>
      </p:sp>
      <p:sp>
        <p:nvSpPr>
          <p:cNvPr id="6" name="Footer Placeholder 5">
            <a:extLst>
              <a:ext uri="{FF2B5EF4-FFF2-40B4-BE49-F238E27FC236}">
                <a16:creationId xmlns:a16="http://schemas.microsoft.com/office/drawing/2014/main" id="{AD0AF4C1-FBF2-0FB1-3ABC-9CAA9FB3524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199B630-D527-64F7-B3E5-6EB1D251F2E0}"/>
              </a:ext>
            </a:extLst>
          </p:cNvPr>
          <p:cNvSpPr>
            <a:spLocks noGrp="1"/>
          </p:cNvSpPr>
          <p:nvPr>
            <p:ph type="sldNum" sz="quarter" idx="12"/>
          </p:nvPr>
        </p:nvSpPr>
        <p:spPr/>
        <p:txBody>
          <a:bodyPr/>
          <a:lstStyle/>
          <a:p>
            <a:fld id="{3CA20924-9A2E-446F-ADE5-3481B29A5990}" type="slidenum">
              <a:rPr lang="en-GB" smtClean="0"/>
              <a:t>‹#›</a:t>
            </a:fld>
            <a:endParaRPr lang="en-GB"/>
          </a:p>
        </p:txBody>
      </p:sp>
    </p:spTree>
    <p:extLst>
      <p:ext uri="{BB962C8B-B14F-4D97-AF65-F5344CB8AC3E}">
        <p14:creationId xmlns:p14="http://schemas.microsoft.com/office/powerpoint/2010/main" val="362416797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0B74B4-FA77-E33A-2504-6E5FFD92AAB4}"/>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673E2E21-BFDE-C768-0434-C1F0A28B172A}"/>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344E0BA1-70F6-3BBC-9FD2-1500FC34E8A8}"/>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D199883A-6245-661B-B5C8-643CF9C9EB5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ACD3215B-670E-3D26-515C-1986A3BCEFD2}"/>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A017F16F-0647-9EB3-B7CA-3BB2252C72CA}"/>
              </a:ext>
            </a:extLst>
          </p:cNvPr>
          <p:cNvSpPr>
            <a:spLocks noGrp="1"/>
          </p:cNvSpPr>
          <p:nvPr>
            <p:ph type="dt" sz="half" idx="10"/>
          </p:nvPr>
        </p:nvSpPr>
        <p:spPr/>
        <p:txBody>
          <a:bodyPr/>
          <a:lstStyle/>
          <a:p>
            <a:fld id="{63AAE923-97CB-4520-B774-22B2A18A6DDD}" type="datetimeFigureOut">
              <a:rPr lang="en-GB" smtClean="0"/>
              <a:t>18/07/2026</a:t>
            </a:fld>
            <a:endParaRPr lang="en-GB"/>
          </a:p>
        </p:txBody>
      </p:sp>
      <p:sp>
        <p:nvSpPr>
          <p:cNvPr id="8" name="Footer Placeholder 7">
            <a:extLst>
              <a:ext uri="{FF2B5EF4-FFF2-40B4-BE49-F238E27FC236}">
                <a16:creationId xmlns:a16="http://schemas.microsoft.com/office/drawing/2014/main" id="{62FF636D-92C6-BCA9-6D12-1F99EAA8C01A}"/>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D4415C84-FD1E-4896-2E7C-C09F4CBE387A}"/>
              </a:ext>
            </a:extLst>
          </p:cNvPr>
          <p:cNvSpPr>
            <a:spLocks noGrp="1"/>
          </p:cNvSpPr>
          <p:nvPr>
            <p:ph type="sldNum" sz="quarter" idx="12"/>
          </p:nvPr>
        </p:nvSpPr>
        <p:spPr/>
        <p:txBody>
          <a:bodyPr/>
          <a:lstStyle/>
          <a:p>
            <a:fld id="{3CA20924-9A2E-446F-ADE5-3481B29A5990}" type="slidenum">
              <a:rPr lang="en-GB" smtClean="0"/>
              <a:t>‹#›</a:t>
            </a:fld>
            <a:endParaRPr lang="en-GB"/>
          </a:p>
        </p:txBody>
      </p:sp>
    </p:spTree>
    <p:extLst>
      <p:ext uri="{BB962C8B-B14F-4D97-AF65-F5344CB8AC3E}">
        <p14:creationId xmlns:p14="http://schemas.microsoft.com/office/powerpoint/2010/main" val="2293269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004FD9-E179-9FFD-DD7D-C5A3819AB676}"/>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12CA328A-7CE2-C558-0D55-D4E08E746A48}"/>
              </a:ext>
            </a:extLst>
          </p:cNvPr>
          <p:cNvSpPr>
            <a:spLocks noGrp="1"/>
          </p:cNvSpPr>
          <p:nvPr>
            <p:ph type="dt" sz="half" idx="10"/>
          </p:nvPr>
        </p:nvSpPr>
        <p:spPr/>
        <p:txBody>
          <a:bodyPr/>
          <a:lstStyle/>
          <a:p>
            <a:fld id="{63AAE923-97CB-4520-B774-22B2A18A6DDD}" type="datetimeFigureOut">
              <a:rPr lang="en-GB" smtClean="0"/>
              <a:t>18/07/2026</a:t>
            </a:fld>
            <a:endParaRPr lang="en-GB"/>
          </a:p>
        </p:txBody>
      </p:sp>
      <p:sp>
        <p:nvSpPr>
          <p:cNvPr id="4" name="Footer Placeholder 3">
            <a:extLst>
              <a:ext uri="{FF2B5EF4-FFF2-40B4-BE49-F238E27FC236}">
                <a16:creationId xmlns:a16="http://schemas.microsoft.com/office/drawing/2014/main" id="{2DC4B751-CB4E-1A60-B3B4-D514D63C757F}"/>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7E6D7FC9-9C93-E195-3C99-CF377A8A3A8A}"/>
              </a:ext>
            </a:extLst>
          </p:cNvPr>
          <p:cNvSpPr>
            <a:spLocks noGrp="1"/>
          </p:cNvSpPr>
          <p:nvPr>
            <p:ph type="sldNum" sz="quarter" idx="12"/>
          </p:nvPr>
        </p:nvSpPr>
        <p:spPr/>
        <p:txBody>
          <a:bodyPr/>
          <a:lstStyle/>
          <a:p>
            <a:fld id="{3CA20924-9A2E-446F-ADE5-3481B29A5990}" type="slidenum">
              <a:rPr lang="en-GB" smtClean="0"/>
              <a:t>‹#›</a:t>
            </a:fld>
            <a:endParaRPr lang="en-GB"/>
          </a:p>
        </p:txBody>
      </p:sp>
    </p:spTree>
    <p:extLst>
      <p:ext uri="{BB962C8B-B14F-4D97-AF65-F5344CB8AC3E}">
        <p14:creationId xmlns:p14="http://schemas.microsoft.com/office/powerpoint/2010/main" val="240687690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6FD75FC0-AC47-0F80-CA35-DC79DF8F79B2}"/>
              </a:ext>
            </a:extLst>
          </p:cNvPr>
          <p:cNvSpPr>
            <a:spLocks noGrp="1"/>
          </p:cNvSpPr>
          <p:nvPr>
            <p:ph type="dt" sz="half" idx="10"/>
          </p:nvPr>
        </p:nvSpPr>
        <p:spPr/>
        <p:txBody>
          <a:bodyPr/>
          <a:lstStyle/>
          <a:p>
            <a:fld id="{63AAE923-97CB-4520-B774-22B2A18A6DDD}" type="datetimeFigureOut">
              <a:rPr lang="en-GB" smtClean="0"/>
              <a:t>18/07/2026</a:t>
            </a:fld>
            <a:endParaRPr lang="en-GB"/>
          </a:p>
        </p:txBody>
      </p:sp>
      <p:sp>
        <p:nvSpPr>
          <p:cNvPr id="3" name="Footer Placeholder 2">
            <a:extLst>
              <a:ext uri="{FF2B5EF4-FFF2-40B4-BE49-F238E27FC236}">
                <a16:creationId xmlns:a16="http://schemas.microsoft.com/office/drawing/2014/main" id="{6D149F9C-59AB-E832-8FF6-5265A8B3A465}"/>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065F5420-9B3E-107F-D9B7-4CEA63FBDB2B}"/>
              </a:ext>
            </a:extLst>
          </p:cNvPr>
          <p:cNvSpPr>
            <a:spLocks noGrp="1"/>
          </p:cNvSpPr>
          <p:nvPr>
            <p:ph type="sldNum" sz="quarter" idx="12"/>
          </p:nvPr>
        </p:nvSpPr>
        <p:spPr/>
        <p:txBody>
          <a:bodyPr/>
          <a:lstStyle/>
          <a:p>
            <a:fld id="{3CA20924-9A2E-446F-ADE5-3481B29A5990}" type="slidenum">
              <a:rPr lang="en-GB" smtClean="0"/>
              <a:t>‹#›</a:t>
            </a:fld>
            <a:endParaRPr lang="en-GB"/>
          </a:p>
        </p:txBody>
      </p:sp>
    </p:spTree>
    <p:extLst>
      <p:ext uri="{BB962C8B-B14F-4D97-AF65-F5344CB8AC3E}">
        <p14:creationId xmlns:p14="http://schemas.microsoft.com/office/powerpoint/2010/main" val="212203912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7AE7CE-E74D-AF1E-D76B-4A969D1E52F2}"/>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A99296E3-82B2-CEB1-F5DE-230B0C43913B}"/>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E13BCB70-3FA4-D5E3-B602-EE3C24B3DA7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1B33F74C-C213-231B-28DD-E3E69DAB3899}"/>
              </a:ext>
            </a:extLst>
          </p:cNvPr>
          <p:cNvSpPr>
            <a:spLocks noGrp="1"/>
          </p:cNvSpPr>
          <p:nvPr>
            <p:ph type="dt" sz="half" idx="10"/>
          </p:nvPr>
        </p:nvSpPr>
        <p:spPr/>
        <p:txBody>
          <a:bodyPr/>
          <a:lstStyle/>
          <a:p>
            <a:fld id="{63AAE923-97CB-4520-B774-22B2A18A6DDD}" type="datetimeFigureOut">
              <a:rPr lang="en-GB" smtClean="0"/>
              <a:t>18/07/2026</a:t>
            </a:fld>
            <a:endParaRPr lang="en-GB"/>
          </a:p>
        </p:txBody>
      </p:sp>
      <p:sp>
        <p:nvSpPr>
          <p:cNvPr id="6" name="Footer Placeholder 5">
            <a:extLst>
              <a:ext uri="{FF2B5EF4-FFF2-40B4-BE49-F238E27FC236}">
                <a16:creationId xmlns:a16="http://schemas.microsoft.com/office/drawing/2014/main" id="{EEF85830-9A25-4421-663F-057DBBE0F22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D469ECA-8B69-338F-8B70-94E377E9DAB1}"/>
              </a:ext>
            </a:extLst>
          </p:cNvPr>
          <p:cNvSpPr>
            <a:spLocks noGrp="1"/>
          </p:cNvSpPr>
          <p:nvPr>
            <p:ph type="sldNum" sz="quarter" idx="12"/>
          </p:nvPr>
        </p:nvSpPr>
        <p:spPr/>
        <p:txBody>
          <a:bodyPr/>
          <a:lstStyle/>
          <a:p>
            <a:fld id="{3CA20924-9A2E-446F-ADE5-3481B29A5990}" type="slidenum">
              <a:rPr lang="en-GB" smtClean="0"/>
              <a:t>‹#›</a:t>
            </a:fld>
            <a:endParaRPr lang="en-GB"/>
          </a:p>
        </p:txBody>
      </p:sp>
    </p:spTree>
    <p:extLst>
      <p:ext uri="{BB962C8B-B14F-4D97-AF65-F5344CB8AC3E}">
        <p14:creationId xmlns:p14="http://schemas.microsoft.com/office/powerpoint/2010/main" val="412182825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70DAC2-1A5A-3B58-FB51-D33DACA71621}"/>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25F24694-0829-6685-B7EC-137FA1DDC47E}"/>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236146A2-9CB3-A807-F8A1-ADBF85B618D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509E8B68-9CEC-8816-9C0A-9369D4854811}"/>
              </a:ext>
            </a:extLst>
          </p:cNvPr>
          <p:cNvSpPr>
            <a:spLocks noGrp="1"/>
          </p:cNvSpPr>
          <p:nvPr>
            <p:ph type="dt" sz="half" idx="10"/>
          </p:nvPr>
        </p:nvSpPr>
        <p:spPr/>
        <p:txBody>
          <a:bodyPr/>
          <a:lstStyle/>
          <a:p>
            <a:fld id="{63AAE923-97CB-4520-B774-22B2A18A6DDD}" type="datetimeFigureOut">
              <a:rPr lang="en-GB" smtClean="0"/>
              <a:t>18/07/2026</a:t>
            </a:fld>
            <a:endParaRPr lang="en-GB"/>
          </a:p>
        </p:txBody>
      </p:sp>
      <p:sp>
        <p:nvSpPr>
          <p:cNvPr id="6" name="Footer Placeholder 5">
            <a:extLst>
              <a:ext uri="{FF2B5EF4-FFF2-40B4-BE49-F238E27FC236}">
                <a16:creationId xmlns:a16="http://schemas.microsoft.com/office/drawing/2014/main" id="{E3746620-B188-1FE1-594A-1555050F511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0EDF5EC-4792-21ED-47B0-A6B04EE44141}"/>
              </a:ext>
            </a:extLst>
          </p:cNvPr>
          <p:cNvSpPr>
            <a:spLocks noGrp="1"/>
          </p:cNvSpPr>
          <p:nvPr>
            <p:ph type="sldNum" sz="quarter" idx="12"/>
          </p:nvPr>
        </p:nvSpPr>
        <p:spPr/>
        <p:txBody>
          <a:bodyPr/>
          <a:lstStyle/>
          <a:p>
            <a:fld id="{3CA20924-9A2E-446F-ADE5-3481B29A5990}" type="slidenum">
              <a:rPr lang="en-GB" smtClean="0"/>
              <a:t>‹#›</a:t>
            </a:fld>
            <a:endParaRPr lang="en-GB"/>
          </a:p>
        </p:txBody>
      </p:sp>
    </p:spTree>
    <p:extLst>
      <p:ext uri="{BB962C8B-B14F-4D97-AF65-F5344CB8AC3E}">
        <p14:creationId xmlns:p14="http://schemas.microsoft.com/office/powerpoint/2010/main" val="365053839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2E634D-41D6-AB10-77ED-57E07F06DD88}"/>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CC8E7C0F-7E4F-BED4-3764-8ED2531F97C2}"/>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0697CB49-36BA-6976-75D4-30B9EA7A1752}"/>
              </a:ext>
            </a:extLst>
          </p:cNvPr>
          <p:cNvSpPr>
            <a:spLocks noGrp="1"/>
          </p:cNvSpPr>
          <p:nvPr>
            <p:ph type="dt" sz="half" idx="10"/>
          </p:nvPr>
        </p:nvSpPr>
        <p:spPr/>
        <p:txBody>
          <a:bodyPr/>
          <a:lstStyle/>
          <a:p>
            <a:fld id="{63AAE923-97CB-4520-B774-22B2A18A6DDD}" type="datetimeFigureOut">
              <a:rPr lang="en-GB" smtClean="0"/>
              <a:t>18/07/2026</a:t>
            </a:fld>
            <a:endParaRPr lang="en-GB"/>
          </a:p>
        </p:txBody>
      </p:sp>
      <p:sp>
        <p:nvSpPr>
          <p:cNvPr id="5" name="Footer Placeholder 4">
            <a:extLst>
              <a:ext uri="{FF2B5EF4-FFF2-40B4-BE49-F238E27FC236}">
                <a16:creationId xmlns:a16="http://schemas.microsoft.com/office/drawing/2014/main" id="{C2D35480-7666-7C78-D008-7C53B96E5B9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2E36C16-7188-246F-C538-7D1DB260165E}"/>
              </a:ext>
            </a:extLst>
          </p:cNvPr>
          <p:cNvSpPr>
            <a:spLocks noGrp="1"/>
          </p:cNvSpPr>
          <p:nvPr>
            <p:ph type="sldNum" sz="quarter" idx="12"/>
          </p:nvPr>
        </p:nvSpPr>
        <p:spPr/>
        <p:txBody>
          <a:bodyPr/>
          <a:lstStyle/>
          <a:p>
            <a:fld id="{3CA20924-9A2E-446F-ADE5-3481B29A5990}" type="slidenum">
              <a:rPr lang="en-GB" smtClean="0"/>
              <a:t>‹#›</a:t>
            </a:fld>
            <a:endParaRPr lang="en-GB"/>
          </a:p>
        </p:txBody>
      </p:sp>
    </p:spTree>
    <p:extLst>
      <p:ext uri="{BB962C8B-B14F-4D97-AF65-F5344CB8AC3E}">
        <p14:creationId xmlns:p14="http://schemas.microsoft.com/office/powerpoint/2010/main" val="290753608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D03CE29-A3F6-081E-8582-E71230CF1539}"/>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9D6AEC8D-B470-4E94-7390-11E3389A54C0}"/>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01FFD126-9D1C-523E-A8B1-BE5203AF333D}"/>
              </a:ext>
            </a:extLst>
          </p:cNvPr>
          <p:cNvSpPr>
            <a:spLocks noGrp="1"/>
          </p:cNvSpPr>
          <p:nvPr>
            <p:ph type="dt" sz="half" idx="10"/>
          </p:nvPr>
        </p:nvSpPr>
        <p:spPr/>
        <p:txBody>
          <a:bodyPr/>
          <a:lstStyle/>
          <a:p>
            <a:fld id="{63AAE923-97CB-4520-B774-22B2A18A6DDD}" type="datetimeFigureOut">
              <a:rPr lang="en-GB" smtClean="0"/>
              <a:t>18/07/2026</a:t>
            </a:fld>
            <a:endParaRPr lang="en-GB"/>
          </a:p>
        </p:txBody>
      </p:sp>
      <p:sp>
        <p:nvSpPr>
          <p:cNvPr id="5" name="Footer Placeholder 4">
            <a:extLst>
              <a:ext uri="{FF2B5EF4-FFF2-40B4-BE49-F238E27FC236}">
                <a16:creationId xmlns:a16="http://schemas.microsoft.com/office/drawing/2014/main" id="{E38C9A2F-B77D-FCD8-A906-0F65141491E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8704913-F1E8-D848-06F1-C7E230548BF1}"/>
              </a:ext>
            </a:extLst>
          </p:cNvPr>
          <p:cNvSpPr>
            <a:spLocks noGrp="1"/>
          </p:cNvSpPr>
          <p:nvPr>
            <p:ph type="sldNum" sz="quarter" idx="12"/>
          </p:nvPr>
        </p:nvSpPr>
        <p:spPr/>
        <p:txBody>
          <a:bodyPr/>
          <a:lstStyle/>
          <a:p>
            <a:fld id="{3CA20924-9A2E-446F-ADE5-3481B29A5990}" type="slidenum">
              <a:rPr lang="en-GB" smtClean="0"/>
              <a:t>‹#›</a:t>
            </a:fld>
            <a:endParaRPr lang="en-GB"/>
          </a:p>
        </p:txBody>
      </p:sp>
    </p:spTree>
    <p:extLst>
      <p:ext uri="{BB962C8B-B14F-4D97-AF65-F5344CB8AC3E}">
        <p14:creationId xmlns:p14="http://schemas.microsoft.com/office/powerpoint/2010/main" val="160107913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213000029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13" Type="http://schemas.openxmlformats.org/officeDocument/2006/relationships/theme" Target="../theme/theme1.xml"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slideLayout" Target="../slideLayouts/slideLayout12.xml" /><Relationship Id="rId2" Type="http://schemas.openxmlformats.org/officeDocument/2006/relationships/slideLayout" Target="../slideLayouts/slideLayout2.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0" Type="http://schemas.openxmlformats.org/officeDocument/2006/relationships/slideLayout" Target="../slideLayouts/slideLayout10.xml" /><Relationship Id="rId4" Type="http://schemas.openxmlformats.org/officeDocument/2006/relationships/slideLayout" Target="../slideLayouts/slideLayout4.xml" /><Relationship Id="rId9" Type="http://schemas.openxmlformats.org/officeDocument/2006/relationships/slideLayout" Target="../slideLayouts/slideLayout9.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EE589DDB-92C8-47FF-8E54-9B791A24A453}"/>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A19ABE4F-EF22-AFCE-F885-7050ECEA236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46598F2D-0A7E-19F1-F0A1-EED7416EFC71}"/>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63AAE923-97CB-4520-B774-22B2A18A6DDD}" type="datetimeFigureOut">
              <a:rPr lang="en-GB" smtClean="0"/>
              <a:t>18/07/2026</a:t>
            </a:fld>
            <a:endParaRPr lang="en-GB"/>
          </a:p>
        </p:txBody>
      </p:sp>
      <p:sp>
        <p:nvSpPr>
          <p:cNvPr id="5" name="Footer Placeholder 4">
            <a:extLst>
              <a:ext uri="{FF2B5EF4-FFF2-40B4-BE49-F238E27FC236}">
                <a16:creationId xmlns:a16="http://schemas.microsoft.com/office/drawing/2014/main" id="{C053356A-D742-988C-FCAE-FD3DD1E6E49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A8E808DF-5FB7-E4A8-53A1-22FD390D76BE}"/>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CA20924-9A2E-446F-ADE5-3481B29A5990}" type="slidenum">
              <a:rPr lang="en-GB" smtClean="0"/>
              <a:t>‹#›</a:t>
            </a:fld>
            <a:endParaRPr lang="en-GB"/>
          </a:p>
        </p:txBody>
      </p:sp>
    </p:spTree>
    <p:extLst>
      <p:ext uri="{BB962C8B-B14F-4D97-AF65-F5344CB8AC3E}">
        <p14:creationId xmlns:p14="http://schemas.microsoft.com/office/powerpoint/2010/main" val="268904002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g" /><Relationship Id="rId2" Type="http://schemas.openxmlformats.org/officeDocument/2006/relationships/notesSlide" Target="../notesSlides/notesSlide1.xml" /><Relationship Id="rId1" Type="http://schemas.openxmlformats.org/officeDocument/2006/relationships/slideLayout" Target="../slideLayouts/slideLayout12.xml" /></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 /></Relationships>
</file>

<file path=ppt/slides/_rels/slide3.xml.rels><?xml version="1.0" encoding="UTF-8" standalone="yes"?>
<Relationships xmlns="http://schemas.openxmlformats.org/package/2006/relationships"><Relationship Id="rId3" Type="http://schemas.openxmlformats.org/officeDocument/2006/relationships/image" Target="../media/image2.jpeg" /><Relationship Id="rId2" Type="http://schemas.openxmlformats.org/officeDocument/2006/relationships/notesSlide" Target="../notesSlides/notesSlide2.xml" /><Relationship Id="rId1" Type="http://schemas.openxmlformats.org/officeDocument/2006/relationships/slideLayout" Target="../slideLayouts/slideLayout2.xml" /></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 /><Relationship Id="rId1" Type="http://schemas.openxmlformats.org/officeDocument/2006/relationships/slideLayout" Target="../slideLayouts/slideLayout2.xml" /></Relationships>
</file>

<file path=ppt/slides/_rels/slide5.xml.rels><?xml version="1.0" encoding="UTF-8" standalone="yes"?>
<Relationships xmlns="http://schemas.openxmlformats.org/package/2006/relationships"><Relationship Id="rId3" Type="http://schemas.openxmlformats.org/officeDocument/2006/relationships/image" Target="../media/image3.jpeg" /><Relationship Id="rId2" Type="http://schemas.openxmlformats.org/officeDocument/2006/relationships/notesSlide" Target="../notesSlides/notesSlide4.xml" /><Relationship Id="rId1" Type="http://schemas.openxmlformats.org/officeDocument/2006/relationships/slideLayout" Target="../slideLayouts/slideLayout2.xml" /></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 /><Relationship Id="rId1" Type="http://schemas.openxmlformats.org/officeDocument/2006/relationships/slideLayout" Target="../slideLayouts/slideLayout12.xml" /></Relationships>
</file>

<file path=ppt/slides/_rels/slide7.xml.rels><?xml version="1.0" encoding="UTF-8" standalone="yes"?>
<Relationships xmlns="http://schemas.openxmlformats.org/package/2006/relationships"><Relationship Id="rId3" Type="http://schemas.openxmlformats.org/officeDocument/2006/relationships/image" Target="../media/image4.png" /><Relationship Id="rId2" Type="http://schemas.openxmlformats.org/officeDocument/2006/relationships/notesSlide" Target="../notesSlides/notesSlide6.xml" /><Relationship Id="rId1" Type="http://schemas.openxmlformats.org/officeDocument/2006/relationships/slideLayout" Target="../slideLayouts/slideLayout12.xml" /></Relationships>
</file>

<file path=ppt/slides/_rels/slide8.xml.rels><?xml version="1.0" encoding="UTF-8" standalone="yes"?>
<Relationships xmlns="http://schemas.openxmlformats.org/package/2006/relationships"><Relationship Id="rId3" Type="http://schemas.openxmlformats.org/officeDocument/2006/relationships/image" Target="../media/image5.jpg" /><Relationship Id="rId2" Type="http://schemas.openxmlformats.org/officeDocument/2006/relationships/notesSlide" Target="../notesSlides/notesSlide7.xml" /><Relationship Id="rId1" Type="http://schemas.openxmlformats.org/officeDocument/2006/relationships/slideLayout" Target="../slideLayouts/slideLayout12.xml" /></Relationships>
</file>

<file path=ppt/slides/_rels/slide9.xml.rels><?xml version="1.0" encoding="UTF-8" standalone="yes"?>
<Relationships xmlns="http://schemas.openxmlformats.org/package/2006/relationships"><Relationship Id="rId3" Type="http://schemas.openxmlformats.org/officeDocument/2006/relationships/chart" Target="../charts/chart1.xml" /><Relationship Id="rId2" Type="http://schemas.openxmlformats.org/officeDocument/2006/relationships/notesSlide" Target="../notesSlides/notesSlide8.xml" /><Relationship Id="rId1" Type="http://schemas.openxmlformats.org/officeDocument/2006/relationships/slideLayout" Target="../slideLayouts/slideLayout12.xml" /></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 /><Relationship Id="rId1" Type="http://schemas.openxmlformats.org/officeDocument/2006/relationships/slideLayout" Target="../slideLayouts/slideLayout12.xml" /></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 /><Relationship Id="rId1" Type="http://schemas.openxmlformats.org/officeDocument/2006/relationships/slideLayout" Target="../slideLayouts/slideLayout12.xml" /></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 /><Relationship Id="rId1" Type="http://schemas.openxmlformats.org/officeDocument/2006/relationships/slideLayout" Target="../slideLayouts/slideLayout12.xml" /></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2.xml" /></Relationships>
</file>

<file path=ppt/slides/_rels/slide14.xml.rels><?xml version="1.0" encoding="UTF-8" standalone="yes"?>
<Relationships xmlns="http://schemas.openxmlformats.org/package/2006/relationships"><Relationship Id="rId2" Type="http://schemas.openxmlformats.org/officeDocument/2006/relationships/image" Target="../media/image6.png" /><Relationship Id="rId1" Type="http://schemas.openxmlformats.org/officeDocument/2006/relationships/slideLayout" Target="../slideLayouts/slideLayout7.xml" /></Relationships>
</file>

<file path=ppt/slides/_rels/slide15.xml.rels><?xml version="1.0" encoding="UTF-8" standalone="yes"?>
<Relationships xmlns="http://schemas.openxmlformats.org/package/2006/relationships"><Relationship Id="rId2" Type="http://schemas.openxmlformats.org/officeDocument/2006/relationships/image" Target="../media/image7.png" /><Relationship Id="rId1" Type="http://schemas.openxmlformats.org/officeDocument/2006/relationships/slideLayout" Target="../slideLayouts/slideLayout7.xml" /></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7.xml" /></Relationships>
</file>

<file path=ppt/slides/_rels/slide17.xml.rels><?xml version="1.0" encoding="UTF-8" standalone="yes"?>
<Relationships xmlns="http://schemas.openxmlformats.org/package/2006/relationships"><Relationship Id="rId2" Type="http://schemas.openxmlformats.org/officeDocument/2006/relationships/image" Target="../media/image8.png" /><Relationship Id="rId1" Type="http://schemas.openxmlformats.org/officeDocument/2006/relationships/slideLayout" Target="../slideLayouts/slideLayout7.xml" /></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7.xml" /></Relationships>
</file>

<file path=ppt/slides/_rels/slide19.xml.rels><?xml version="1.0" encoding="UTF-8" standalone="yes"?>
<Relationships xmlns="http://schemas.openxmlformats.org/package/2006/relationships"><Relationship Id="rId2" Type="http://schemas.openxmlformats.org/officeDocument/2006/relationships/image" Target="../media/image9.png" /><Relationship Id="rId1" Type="http://schemas.openxmlformats.org/officeDocument/2006/relationships/slideLayout" Target="../slideLayouts/slideLayout7.xml" /></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7.xml" /></Relationships>
</file>

<file path=ppt/slides/_rels/slide21.xml.rels><?xml version="1.0" encoding="UTF-8" standalone="yes"?>
<Relationships xmlns="http://schemas.openxmlformats.org/package/2006/relationships"><Relationship Id="rId2" Type="http://schemas.openxmlformats.org/officeDocument/2006/relationships/image" Target="../media/image10.png" /><Relationship Id="rId1" Type="http://schemas.openxmlformats.org/officeDocument/2006/relationships/slideLayout" Target="../slideLayouts/slideLayout7.xml" /></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2.xml" /><Relationship Id="rId1" Type="http://schemas.openxmlformats.org/officeDocument/2006/relationships/slideLayout" Target="../slideLayouts/slideLayout12.xml" /></Relationships>
</file>

<file path=ppt/slides/_rels/slide23.xml.rels><?xml version="1.0" encoding="UTF-8" standalone="yes"?>
<Relationships xmlns="http://schemas.openxmlformats.org/package/2006/relationships"><Relationship Id="rId8" Type="http://schemas.openxmlformats.org/officeDocument/2006/relationships/image" Target="../media/image11.jpeg" /><Relationship Id="rId3" Type="http://schemas.openxmlformats.org/officeDocument/2006/relationships/diagramData" Target="../diagrams/data1.xml" /><Relationship Id="rId7" Type="http://schemas.microsoft.com/office/2007/relationships/diagramDrawing" Target="../diagrams/drawing1.xml" /><Relationship Id="rId2" Type="http://schemas.openxmlformats.org/officeDocument/2006/relationships/notesSlide" Target="../notesSlides/notesSlide13.xml" /><Relationship Id="rId1" Type="http://schemas.openxmlformats.org/officeDocument/2006/relationships/slideLayout" Target="../slideLayouts/slideLayout2.xml" /><Relationship Id="rId6" Type="http://schemas.openxmlformats.org/officeDocument/2006/relationships/diagramColors" Target="../diagrams/colors1.xml" /><Relationship Id="rId5" Type="http://schemas.openxmlformats.org/officeDocument/2006/relationships/diagramQuickStyle" Target="../diagrams/quickStyle1.xml" /><Relationship Id="rId4" Type="http://schemas.openxmlformats.org/officeDocument/2006/relationships/diagramLayout" Target="../diagrams/layout1.xml" /></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4.xml" /><Relationship Id="rId1" Type="http://schemas.openxmlformats.org/officeDocument/2006/relationships/slideLayout" Target="../slideLayouts/slideLayout2.xml" /></Relationships>
</file>

<file path=ppt/slides/_rels/slide25.xml.rels><?xml version="1.0" encoding="UTF-8" standalone="yes"?>
<Relationships xmlns="http://schemas.openxmlformats.org/package/2006/relationships"><Relationship Id="rId2" Type="http://schemas.openxmlformats.org/officeDocument/2006/relationships/image" Target="../media/image12.jpeg" /><Relationship Id="rId1" Type="http://schemas.openxmlformats.org/officeDocument/2006/relationships/slideLayout" Target="../slideLayouts/slideLayout2.xml" /></Relationships>
</file>

<file path=ppt/slides/_rels/slide26.xml.rels><?xml version="1.0" encoding="UTF-8" standalone="yes"?>
<Relationships xmlns="http://schemas.openxmlformats.org/package/2006/relationships"><Relationship Id="rId3" Type="http://schemas.openxmlformats.org/officeDocument/2006/relationships/image" Target="../media/image13.jpeg" /><Relationship Id="rId2" Type="http://schemas.openxmlformats.org/officeDocument/2006/relationships/notesSlide" Target="../notesSlides/notesSlide15.xml" /><Relationship Id="rId1" Type="http://schemas.openxmlformats.org/officeDocument/2006/relationships/slideLayout" Target="../slideLayouts/slideLayout2.xml" /></Relationships>
</file>

<file path=ppt/slides/_rels/slide27.xml.rels><?xml version="1.0" encoding="UTF-8" standalone="yes"?>
<Relationships xmlns="http://schemas.openxmlformats.org/package/2006/relationships"><Relationship Id="rId3" Type="http://schemas.openxmlformats.org/officeDocument/2006/relationships/image" Target="../media/image14.jpeg" /><Relationship Id="rId2" Type="http://schemas.openxmlformats.org/officeDocument/2006/relationships/notesSlide" Target="../notesSlides/notesSlide16.xml" /><Relationship Id="rId1" Type="http://schemas.openxmlformats.org/officeDocument/2006/relationships/slideLayout" Target="../slideLayouts/slideLayout2.xml" /></Relationships>
</file>

<file path=ppt/slides/_rels/slide28.xml.rels><?xml version="1.0" encoding="UTF-8" standalone="yes"?>
<Relationships xmlns="http://schemas.openxmlformats.org/package/2006/relationships"><Relationship Id="rId3" Type="http://schemas.openxmlformats.org/officeDocument/2006/relationships/image" Target="../media/image15.jpeg" /><Relationship Id="rId2" Type="http://schemas.openxmlformats.org/officeDocument/2006/relationships/notesSlide" Target="../notesSlides/notesSlide17.xml" /><Relationship Id="rId1" Type="http://schemas.openxmlformats.org/officeDocument/2006/relationships/slideLayout" Target="../slideLayouts/slideLayout2.xml" /></Relationships>
</file>

<file path=ppt/slides/_rels/slide29.xml.rels><?xml version="1.0" encoding="UTF-8" standalone="yes"?>
<Relationships xmlns="http://schemas.openxmlformats.org/package/2006/relationships"><Relationship Id="rId3" Type="http://schemas.openxmlformats.org/officeDocument/2006/relationships/image" Target="../media/image16.jpeg" /><Relationship Id="rId2" Type="http://schemas.openxmlformats.org/officeDocument/2006/relationships/notesSlide" Target="../notesSlides/notesSlide18.xml" /><Relationship Id="rId1" Type="http://schemas.openxmlformats.org/officeDocument/2006/relationships/slideLayout" Target="../slideLayouts/slideLayout2.xml" /><Relationship Id="rId4" Type="http://schemas.openxmlformats.org/officeDocument/2006/relationships/image" Target="../media/image17.jpeg" /></Relationships>
</file>

<file path=ppt/slides/_rels/slide30.xml.rels><?xml version="1.0" encoding="UTF-8" standalone="yes"?>
<Relationships xmlns="http://schemas.openxmlformats.org/package/2006/relationships"><Relationship Id="rId3" Type="http://schemas.openxmlformats.org/officeDocument/2006/relationships/image" Target="../media/image18.jpeg" /><Relationship Id="rId2" Type="http://schemas.openxmlformats.org/officeDocument/2006/relationships/notesSlide" Target="../notesSlides/notesSlide19.xml" /><Relationship Id="rId1" Type="http://schemas.openxmlformats.org/officeDocument/2006/relationships/slideLayout" Target="../slideLayouts/slideLayout2.xml" /></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20.xml" /><Relationship Id="rId1" Type="http://schemas.openxmlformats.org/officeDocument/2006/relationships/slideLayout" Target="../slideLayouts/slideLayout12.xml" /></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21.xml" /><Relationship Id="rId1" Type="http://schemas.openxmlformats.org/officeDocument/2006/relationships/slideLayout" Target="../slideLayouts/slideLayout2.xml" /></Relationships>
</file>

<file path=ppt/slides/_rels/slide33.xml.rels><?xml version="1.0" encoding="UTF-8" standalone="yes"?>
<Relationships xmlns="http://schemas.openxmlformats.org/package/2006/relationships"><Relationship Id="rId3" Type="http://schemas.openxmlformats.org/officeDocument/2006/relationships/image" Target="../media/image19.jpeg" /><Relationship Id="rId2" Type="http://schemas.openxmlformats.org/officeDocument/2006/relationships/notesSlide" Target="../notesSlides/notesSlide22.xml" /><Relationship Id="rId1" Type="http://schemas.openxmlformats.org/officeDocument/2006/relationships/slideLayout" Target="../slideLayouts/slideLayout2.xml" /></Relationships>
</file>

<file path=ppt/slides/_rels/slide34.xml.rels><?xml version="1.0" encoding="UTF-8" standalone="yes"?>
<Relationships xmlns="http://schemas.openxmlformats.org/package/2006/relationships"><Relationship Id="rId3" Type="http://schemas.openxmlformats.org/officeDocument/2006/relationships/image" Target="../media/image20.jpeg" /><Relationship Id="rId2" Type="http://schemas.openxmlformats.org/officeDocument/2006/relationships/notesSlide" Target="../notesSlides/notesSlide23.xml" /><Relationship Id="rId1" Type="http://schemas.openxmlformats.org/officeDocument/2006/relationships/slideLayout" Target="../slideLayouts/slideLayout2.xml" /></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24.xml" /><Relationship Id="rId1" Type="http://schemas.openxmlformats.org/officeDocument/2006/relationships/slideLayout" Target="../slideLayouts/slideLayout2.xml" /></Relationships>
</file>

<file path=ppt/slides/_rels/slide36.xml.rels><?xml version="1.0" encoding="UTF-8" standalone="yes"?>
<Relationships xmlns="http://schemas.openxmlformats.org/package/2006/relationships"><Relationship Id="rId3" Type="http://schemas.openxmlformats.org/officeDocument/2006/relationships/image" Target="../media/image21.png" /><Relationship Id="rId2" Type="http://schemas.openxmlformats.org/officeDocument/2006/relationships/notesSlide" Target="../notesSlides/notesSlide25.xml" /><Relationship Id="rId1" Type="http://schemas.openxmlformats.org/officeDocument/2006/relationships/slideLayout" Target="../slideLayouts/slideLayout2.xml" /><Relationship Id="rId4" Type="http://schemas.microsoft.com/office/2007/relationships/hdphoto" Target="../media/hdphoto1.wdp" /></Relationships>
</file>

<file path=ppt/slides/_rels/slide37.xml.rels><?xml version="1.0" encoding="UTF-8" standalone="yes"?>
<Relationships xmlns="http://schemas.openxmlformats.org/package/2006/relationships"><Relationship Id="rId3" Type="http://schemas.openxmlformats.org/officeDocument/2006/relationships/image" Target="../media/image22.jpeg" /><Relationship Id="rId2" Type="http://schemas.openxmlformats.org/officeDocument/2006/relationships/notesSlide" Target="../notesSlides/notesSlide26.xml" /><Relationship Id="rId1" Type="http://schemas.openxmlformats.org/officeDocument/2006/relationships/slideLayout" Target="../slideLayouts/slideLayout2.xml" /><Relationship Id="rId4" Type="http://schemas.openxmlformats.org/officeDocument/2006/relationships/hyperlink" Target="https://libparlor.com/2017/09/27/research-101-qualitative-research-approaches/" TargetMode="External" /></Relationships>
</file>

<file path=ppt/slides/_rels/slide38.xml.rels><?xml version="1.0" encoding="UTF-8" standalone="yes"?>
<Relationships xmlns="http://schemas.openxmlformats.org/package/2006/relationships"><Relationship Id="rId3" Type="http://schemas.openxmlformats.org/officeDocument/2006/relationships/image" Target="../media/image23.png" /><Relationship Id="rId2" Type="http://schemas.openxmlformats.org/officeDocument/2006/relationships/notesSlide" Target="../notesSlides/notesSlide27.xml" /><Relationship Id="rId1" Type="http://schemas.openxmlformats.org/officeDocument/2006/relationships/slideLayout" Target="../slideLayouts/slideLayout2.xml" /><Relationship Id="rId4" Type="http://schemas.microsoft.com/office/2007/relationships/hdphoto" Target="../media/hdphoto2.wdp" /></Relationships>
</file>

<file path=ppt/slides/_rels/slide39.xml.rels><?xml version="1.0" encoding="UTF-8" standalone="yes"?>
<Relationships xmlns="http://schemas.openxmlformats.org/package/2006/relationships"><Relationship Id="rId8" Type="http://schemas.openxmlformats.org/officeDocument/2006/relationships/hyperlink" Target="https://www.nice.org.uk/news/articles/digital-therapies-for-depression-and-anxiety-disorders-recommended-by-nice-could-potentially-release-thousands-of-therapist-hours-for-the-nhs" TargetMode="External" /><Relationship Id="rId13" Type="http://schemas.openxmlformats.org/officeDocument/2006/relationships/hyperlink" Target="https://www.who.int/publications/i/item/9789240084759" TargetMode="External" /><Relationship Id="rId3" Type="http://schemas.openxmlformats.org/officeDocument/2006/relationships/hyperlink" Target="https://doi.org/10.1186/s12889-022-13943-x" TargetMode="External" /><Relationship Id="rId7" Type="http://schemas.openxmlformats.org/officeDocument/2006/relationships/hyperlink" Target="https://www.nhs.uk/mental-health/children-and-young-adults/help-for-teenagers-young-adults-and-students/student-stress-self-help-tips/" TargetMode="External" /><Relationship Id="rId12" Type="http://schemas.openxmlformats.org/officeDocument/2006/relationships/hyperlink" Target="https://www.universitiesuk.ac.uk/what-we-do/policy-and-research/publications/stepchange-mentally-healthy-universities" TargetMode="External" /><Relationship Id="rId2" Type="http://schemas.openxmlformats.org/officeDocument/2006/relationships/notesSlide" Target="../notesSlides/notesSlide28.xml" /><Relationship Id="rId1" Type="http://schemas.openxmlformats.org/officeDocument/2006/relationships/slideLayout" Target="../slideLayouts/slideLayout12.xml" /><Relationship Id="rId6" Type="http://schemas.openxmlformats.org/officeDocument/2006/relationships/hyperlink" Target="https://www.hepi.ac.uk/reports/student-academic-experience-survey-2024/" TargetMode="External" /><Relationship Id="rId11" Type="http://schemas.openxmlformats.org/officeDocument/2006/relationships/hyperlink" Target="https://hub.studentminds.org.uk/university-mental-health-charter/" TargetMode="External" /><Relationship Id="rId5" Type="http://schemas.openxmlformats.org/officeDocument/2006/relationships/hyperlink" Target="https://commonslibrary.parliament.uk/research-briefings/cbp-8593/" TargetMode="External" /><Relationship Id="rId10" Type="http://schemas.openxmlformats.org/officeDocument/2006/relationships/hyperlink" Target="https://www.officeforstudents.org.uk/publications/meeting-the-mental-health-needs-of-students/" TargetMode="External" /><Relationship Id="rId4" Type="http://schemas.openxmlformats.org/officeDocument/2006/relationships/hyperlink" Target="https://doi.org/10.2196/12869" TargetMode="External" /><Relationship Id="rId9" Type="http://schemas.openxmlformats.org/officeDocument/2006/relationships/hyperlink" Target="https://www.ons.gov.uk/peoplepopulationandcommunity/healthandsocialcare/healthandwellbeing/bulletins/coronavirusandfirstyearhighereducationstudentsengland/4octoberto11october2021" TargetMode="External" /></Relationships>
</file>

<file path=ppt/slides/_rels/slide40.xml.rels><?xml version="1.0" encoding="UTF-8" standalone="yes"?>
<Relationships xmlns="http://schemas.openxmlformats.org/package/2006/relationships"><Relationship Id="rId8" Type="http://schemas.openxmlformats.org/officeDocument/2006/relationships/hyperlink" Target="https://doi.org/10.1007/s13142-016-0453-1" TargetMode="External" /><Relationship Id="rId13" Type="http://schemas.openxmlformats.org/officeDocument/2006/relationships/hyperlink" Target="NULL" TargetMode="External" /><Relationship Id="rId3" Type="http://schemas.openxmlformats.org/officeDocument/2006/relationships/hyperlink" Target="https://pubmed.ncbi.nlm.nih.gov/10474547/" TargetMode="External" /><Relationship Id="rId7" Type="http://schemas.openxmlformats.org/officeDocument/2006/relationships/hyperlink" Target="https://doi.org/10.17705/1CAIS.02428" TargetMode="External" /><Relationship Id="rId12" Type="http://schemas.openxmlformats.org/officeDocument/2006/relationships/hyperlink" Target="https://doi.org/10.2196/jmir.4055" TargetMode="External" /><Relationship Id="rId2" Type="http://schemas.openxmlformats.org/officeDocument/2006/relationships/hyperlink" Target="https://pubmed.ncbi.nlm.nih.gov/6668417/" TargetMode="External" /><Relationship Id="rId1" Type="http://schemas.openxmlformats.org/officeDocument/2006/relationships/slideLayout" Target="../slideLayouts/slideLayout7.xml" /><Relationship Id="rId6" Type="http://schemas.openxmlformats.org/officeDocument/2006/relationships/hyperlink" Target="https://digital.nhs.uk/data-and-information/information-standards/information-standards-and-data-collections-including-extractions/publications-and-notifications/standards-and-collections/dcb0129-clinical-risk-management-its-application-in-the-manufacture-of-health-it-systems" TargetMode="External" /><Relationship Id="rId11" Type="http://schemas.openxmlformats.org/officeDocument/2006/relationships/hyperlink" Target="https://www.who.int/publications/i/item/9789241550505" TargetMode="External" /><Relationship Id="rId5" Type="http://schemas.openxmlformats.org/officeDocument/2006/relationships/hyperlink" Target="https://doi.org/10.1186/1748-5908-6-42" TargetMode="External" /><Relationship Id="rId10" Type="http://schemas.openxmlformats.org/officeDocument/2006/relationships/hyperlink" Target="https://doi.org/10.1177/20552076211018617" TargetMode="External" /><Relationship Id="rId4" Type="http://schemas.openxmlformats.org/officeDocument/2006/relationships/hyperlink" Target="https://doi.org/10.2196/12869" TargetMode="External" /><Relationship Id="rId9" Type="http://schemas.openxmlformats.org/officeDocument/2006/relationships/hyperlink" Target="https://pubmed.ncbi.nlm.nih.gov/16717171/" TargetMode="External" /></Relationships>
</file>

<file path=ppt/slides/_rels/slide41.xml.rels><?xml version="1.0" encoding="UTF-8" standalone="yes"?>
<Relationships xmlns="http://schemas.openxmlformats.org/package/2006/relationships"><Relationship Id="rId8" Type="http://schemas.openxmlformats.org/officeDocument/2006/relationships/hyperlink" Target="https://ico.org.uk/for-organisations/uk-gdpr-guidance-and-resources/lawful-basis/special-category-data/what-is-special-category-data/?utm_source=chatgpt.com" TargetMode="External" /><Relationship Id="rId3" Type="http://schemas.openxmlformats.org/officeDocument/2006/relationships/hyperlink" Target="https://www.legislation.gov.uk/ukpga/2018/12/contents?utm_source=chatgpt.com" TargetMode="External" /><Relationship Id="rId7" Type="http://schemas.openxmlformats.org/officeDocument/2006/relationships/hyperlink" Target="https://ico.org.uk/for-organisations/uk-gdpr-guidance-and-resources/artificial-intelligence/guidance-on-ai-and-data-protection/?utm_source=chatgpt.com" TargetMode="External" /><Relationship Id="rId2" Type="http://schemas.openxmlformats.org/officeDocument/2006/relationships/hyperlink" Target="https://www.nature.com/articles/s41746-020-0226-6?utm_source=chatgpt.com" TargetMode="External" /><Relationship Id="rId1" Type="http://schemas.openxmlformats.org/officeDocument/2006/relationships/slideLayout" Target="../slideLayouts/slideLayout2.xml" /><Relationship Id="rId6" Type="http://schemas.openxmlformats.org/officeDocument/2006/relationships/hyperlink" Target="https://ico.org.uk/for-organisations/uk-gdpr-guidance-and-resources/artificial-intelligence/guidance-on-ai-and-data-protection/how-do-we-ensure-fairness-in-ai/what-is-the-impact-of-article-22-of-the-uk-gdpr-on-fairness/?utm_source=chatgpt.com" TargetMode="External" /><Relationship Id="rId5" Type="http://schemas.openxmlformats.org/officeDocument/2006/relationships/hyperlink" Target="https://ico.org.uk/for-organisations/uk-gdpr-guidance-and-resources/lawful-basis/a-guide-to-lawful-basis/?utm_source=chatgpt.com" TargetMode="External" /><Relationship Id="rId10" Type="http://schemas.openxmlformats.org/officeDocument/2006/relationships/hyperlink" Target="https://www.ncsc.gov.uk/collection/10-steps/data-security?utm_source=chatgpt.com" TargetMode="External" /><Relationship Id="rId4" Type="http://schemas.openxmlformats.org/officeDocument/2006/relationships/hyperlink" Target="https://www.legislation.gov.uk/ukpga/2010/15/contents?utm_source=chatgpt.com" TargetMode="External" /><Relationship Id="rId9" Type="http://schemas.openxmlformats.org/officeDocument/2006/relationships/hyperlink" Target="https://www.turing.ac.uk/news/publications/understanding-artificial-intelligence-ethics-and-safety?utm_source=chatgpt.com" TargetMode="External" /></Relationships>
</file>

<file path=ppt/slides/_rels/slide42.xml.rels><?xml version="1.0" encoding="UTF-8" standalone="yes"?>
<Relationships xmlns="http://schemas.openxmlformats.org/package/2006/relationships"><Relationship Id="rId8" Type="http://schemas.openxmlformats.org/officeDocument/2006/relationships/hyperlink" Target="https://mental.jmir.org/2020/3/e18848/?utm_source=chatgpt.com" TargetMode="External" /><Relationship Id="rId3" Type="http://schemas.openxmlformats.org/officeDocument/2006/relationships/hyperlink" Target="https://doi.org/10.1176/appi.ps.201800519" TargetMode="External" /><Relationship Id="rId7" Type="http://schemas.openxmlformats.org/officeDocument/2006/relationships/hyperlink" Target="https://www.kingsfund.org.uk/insight-and-analysis/press-releases/digital-health-care-plan-2022?utm_source=chatgpt.com" TargetMode="External" /><Relationship Id="rId12" Type="http://schemas.openxmlformats.org/officeDocument/2006/relationships/hyperlink" Target="https://www.who.int/publications/i/item/9789240049338?utm_source=chatgpt.com" TargetMode="External" /><Relationship Id="rId2" Type="http://schemas.openxmlformats.org/officeDocument/2006/relationships/hyperlink" Target="https://www.nice.org.uk/guidance/ng222?utm_source=chatgpt.com" TargetMode="External" /><Relationship Id="rId1" Type="http://schemas.openxmlformats.org/officeDocument/2006/relationships/slideLayout" Target="../slideLayouts/slideLayout2.xml" /><Relationship Id="rId6" Type="http://schemas.openxmlformats.org/officeDocument/2006/relationships/hyperlink" Target="https://hub.studentminds.org.uk/wp-content/uploads/2025/02/180129_student_mental_health__the_role_and_experience_of_academics__student_minds_pdf.pdf?utm_source=chatgpt.com" TargetMode="External" /><Relationship Id="rId11" Type="http://schemas.openxmlformats.org/officeDocument/2006/relationships/hyperlink" Target="https://www.who.int/publications/i/item/9789240029200?utm_source=chatgpt.com" TargetMode="External" /><Relationship Id="rId5" Type="http://schemas.openxmlformats.org/officeDocument/2006/relationships/hyperlink" Target="https://www.england.nhs.uk/long-read/inclusive-digital-healthcare-a-framework-for-nhs-action-on-digital-inclusion/?utm_source=chatgpt.com" TargetMode="External" /><Relationship Id="rId10" Type="http://schemas.openxmlformats.org/officeDocument/2006/relationships/hyperlink" Target="https://www.universitiesuk.ac.uk/what-we-do/policy-and-research/publications/stepchange-mentally-healthy-universities?utm_source=chatgpt.com" TargetMode="External" /><Relationship Id="rId4" Type="http://schemas.openxmlformats.org/officeDocument/2006/relationships/hyperlink" Target="https://www.england.nhs.uk/mental-health/adults/nhs-talking-therapies/?utm_source=chatgpt.com" TargetMode="External" /><Relationship Id="rId9" Type="http://schemas.openxmlformats.org/officeDocument/2006/relationships/hyperlink" Target="https://journals.sagepub.com/doi/10.1177/20552076211018617" TargetMode="External" /></Relationships>
</file>

<file path=ppt/slides/_rels/slide43.xml.rels><?xml version="1.0" encoding="UTF-8" standalone="yes"?>
<Relationships xmlns="http://schemas.openxmlformats.org/package/2006/relationships"><Relationship Id="rId2" Type="http://schemas.openxmlformats.org/officeDocument/2006/relationships/notesSlide" Target="../notesSlides/notesSlide29.xml" /><Relationship Id="rId1" Type="http://schemas.openxmlformats.org/officeDocument/2006/relationships/slideLayout" Target="../slideLayouts/slideLayout2.xml" /></Relationships>
</file>

<file path=ppt/slides/_rels/slide44.xml.rels><?xml version="1.0" encoding="UTF-8" standalone="yes"?>
<Relationships xmlns="http://schemas.openxmlformats.org/package/2006/relationships"><Relationship Id="rId2" Type="http://schemas.openxmlformats.org/officeDocument/2006/relationships/notesSlide" Target="../notesSlides/notesSlide30.xml" /><Relationship Id="rId1" Type="http://schemas.openxmlformats.org/officeDocument/2006/relationships/slideLayout" Target="../slideLayouts/slideLayout2.xml" /></Relationships>
</file>

<file path=ppt/slides/_rels/slide45.xml.rels><?xml version="1.0" encoding="UTF-8" standalone="yes"?>
<Relationships xmlns="http://schemas.openxmlformats.org/package/2006/relationships"><Relationship Id="rId2" Type="http://schemas.openxmlformats.org/officeDocument/2006/relationships/notesSlide" Target="../notesSlides/notesSlide31.xml" /><Relationship Id="rId1" Type="http://schemas.openxmlformats.org/officeDocument/2006/relationships/slideLayout" Target="../slideLayouts/slideLayout2.xml" /></Relationships>
</file>

<file path=ppt/slides/slide1.xml><?xml version="1.0" encoding="utf-8"?>
<p:sld xmlns:a="http://schemas.openxmlformats.org/drawingml/2006/main" xmlns:r="http://schemas.openxmlformats.org/officeDocument/2006/relationships" xmlns:p="http://schemas.openxmlformats.org/presentationml/2006/main">
  <p:cSld name="Slide 1">
    <p:bg>
      <p:bgPr>
        <a:solidFill>
          <a:srgbClr val="0E4243"/>
        </a:solidFill>
        <a:effectLst/>
      </p:bgPr>
    </p:bg>
    <p:spTree>
      <p:nvGrpSpPr>
        <p:cNvPr id="1" name=""/>
        <p:cNvGrpSpPr/>
        <p:nvPr/>
      </p:nvGrpSpPr>
      <p:grpSpPr>
        <a:xfrm>
          <a:off x="0" y="0"/>
          <a:ext cx="0" cy="0"/>
          <a:chOff x="0" y="0"/>
          <a:chExt cx="0" cy="0"/>
        </a:xfrm>
      </p:grpSpPr>
      <p:sp>
        <p:nvSpPr>
          <p:cNvPr id="2" name="Shape 0"/>
          <p:cNvSpPr/>
          <p:nvPr/>
        </p:nvSpPr>
        <p:spPr>
          <a:xfrm>
            <a:off x="0" y="0"/>
            <a:ext cx="100584" cy="6803136"/>
          </a:xfrm>
          <a:prstGeom prst="rect">
            <a:avLst/>
          </a:prstGeom>
          <a:solidFill>
            <a:srgbClr val="89E2CA"/>
          </a:solidFill>
          <a:ln w="12700">
            <a:solidFill>
              <a:srgbClr val="89E2CA">
                <a:alpha val="0"/>
              </a:srgbClr>
            </a:solidFill>
            <a:prstDash val="solid"/>
          </a:ln>
        </p:spPr>
        <p:txBody>
          <a:bodyPr/>
          <a:lstStyle/>
          <a:p>
            <a:endParaRPr/>
          </a:p>
        </p:txBody>
      </p:sp>
      <p:sp>
        <p:nvSpPr>
          <p:cNvPr id="3" name="Shape 1"/>
          <p:cNvSpPr/>
          <p:nvPr/>
        </p:nvSpPr>
        <p:spPr>
          <a:xfrm>
            <a:off x="0" y="6803136"/>
            <a:ext cx="12191695" cy="54864"/>
          </a:xfrm>
          <a:prstGeom prst="rect">
            <a:avLst/>
          </a:prstGeom>
          <a:solidFill>
            <a:srgbClr val="F4A27F"/>
          </a:solidFill>
          <a:ln w="12700">
            <a:solidFill>
              <a:srgbClr val="F4A27F">
                <a:alpha val="0"/>
              </a:srgbClr>
            </a:solidFill>
            <a:prstDash val="solid"/>
          </a:ln>
        </p:spPr>
        <p:txBody>
          <a:bodyPr/>
          <a:lstStyle/>
          <a:p>
            <a:endParaRPr/>
          </a:p>
        </p:txBody>
      </p:sp>
      <p:pic>
        <p:nvPicPr>
          <p:cNvPr id="4" name="Image 0" descr="/mnt/data/img_wearable_tamu.jpg"/>
          <p:cNvPicPr>
            <a:picLocks noChangeAspect="1"/>
          </p:cNvPicPr>
          <p:nvPr/>
        </p:nvPicPr>
        <p:blipFill>
          <a:blip r:embed="rId3"/>
          <a:srcRect l="12354" r="12354"/>
          <a:stretch/>
        </p:blipFill>
        <p:spPr>
          <a:xfrm>
            <a:off x="6629400" y="502920"/>
            <a:ext cx="5074920" cy="3794760"/>
          </a:xfrm>
          <a:prstGeom prst="rect">
            <a:avLst/>
          </a:prstGeom>
        </p:spPr>
      </p:pic>
      <p:sp>
        <p:nvSpPr>
          <p:cNvPr id="5" name="Text 2"/>
          <p:cNvSpPr/>
          <p:nvPr/>
        </p:nvSpPr>
        <p:spPr>
          <a:xfrm>
            <a:off x="502920" y="384048"/>
            <a:ext cx="5897880" cy="411480"/>
          </a:xfrm>
          <a:prstGeom prst="rect">
            <a:avLst/>
          </a:prstGeom>
          <a:noFill/>
          <a:ln/>
        </p:spPr>
        <p:txBody>
          <a:bodyPr wrap="square" lIns="254" tIns="254" rIns="254" bIns="254" rtlCol="0" anchor="ctr">
            <a:normAutofit/>
          </a:bodyPr>
          <a:lstStyle/>
          <a:p>
            <a:pPr marL="0" indent="0">
              <a:buNone/>
            </a:pPr>
            <a:r>
              <a:rPr lang="en-US" sz="2000" b="1">
                <a:solidFill>
                  <a:srgbClr val="FFFFFF"/>
                </a:solidFill>
                <a:latin typeface="Arial" pitchFamily="34" charset="0"/>
                <a:ea typeface="Arial" pitchFamily="34" charset="-122"/>
                <a:cs typeface="Arial" pitchFamily="34" charset="-120"/>
              </a:rPr>
              <a:t>MSc Public Health and Social Care in Practice</a:t>
            </a:r>
            <a:endParaRPr lang="en-US" sz="2000"/>
          </a:p>
        </p:txBody>
      </p:sp>
      <p:sp>
        <p:nvSpPr>
          <p:cNvPr id="6" name="Text 3"/>
          <p:cNvSpPr/>
          <p:nvPr/>
        </p:nvSpPr>
        <p:spPr>
          <a:xfrm>
            <a:off x="502920" y="822960"/>
            <a:ext cx="5989320" cy="621792"/>
          </a:xfrm>
          <a:prstGeom prst="rect">
            <a:avLst/>
          </a:prstGeom>
          <a:noFill/>
          <a:ln/>
        </p:spPr>
        <p:txBody>
          <a:bodyPr wrap="square" lIns="254" tIns="254" rIns="254" bIns="254" rtlCol="0" anchor="ctr">
            <a:normAutofit fontScale="92500" lnSpcReduction="20000"/>
          </a:bodyPr>
          <a:lstStyle/>
          <a:p>
            <a:pPr marL="0" indent="0">
              <a:buNone/>
            </a:pPr>
            <a:r>
              <a:rPr lang="en-US" sz="2500" b="1">
                <a:solidFill>
                  <a:srgbClr val="89E2CA"/>
                </a:solidFill>
                <a:latin typeface="Arial" pitchFamily="34" charset="0"/>
                <a:ea typeface="Arial" pitchFamily="34" charset="-122"/>
                <a:cs typeface="Arial" pitchFamily="34" charset="-120"/>
              </a:rPr>
              <a:t>Population Health and Digital Health Promotion</a:t>
            </a:r>
            <a:endParaRPr lang="en-US" sz="2500"/>
          </a:p>
        </p:txBody>
      </p:sp>
      <p:sp>
        <p:nvSpPr>
          <p:cNvPr id="7" name="Text 4"/>
          <p:cNvSpPr/>
          <p:nvPr/>
        </p:nvSpPr>
        <p:spPr>
          <a:xfrm>
            <a:off x="484632" y="1296022"/>
            <a:ext cx="5394960" cy="1005840"/>
          </a:xfrm>
          <a:prstGeom prst="rect">
            <a:avLst/>
          </a:prstGeom>
          <a:noFill/>
          <a:ln/>
        </p:spPr>
        <p:txBody>
          <a:bodyPr wrap="square" lIns="254" tIns="254" rIns="254" bIns="254" rtlCol="0" anchor="ctr">
            <a:normAutofit/>
          </a:bodyPr>
          <a:lstStyle/>
          <a:p>
            <a:pPr marL="0" indent="0">
              <a:buNone/>
            </a:pPr>
            <a:r>
              <a:rPr lang="en-US" sz="1600">
                <a:solidFill>
                  <a:srgbClr val="FFFFFF"/>
                </a:solidFill>
                <a:latin typeface="Arial" pitchFamily="34" charset="0"/>
                <a:ea typeface="Arial" pitchFamily="34" charset="-122"/>
                <a:cs typeface="Arial" pitchFamily="34" charset="-120"/>
              </a:rPr>
              <a:t>Module code: LCHS7009</a:t>
            </a:r>
            <a:endParaRPr lang="en-US" sz="1600"/>
          </a:p>
          <a:p>
            <a:r>
              <a:rPr lang="en-US" sz="1600">
                <a:solidFill>
                  <a:srgbClr val="FFFFFF"/>
                </a:solidFill>
                <a:latin typeface="Arial" pitchFamily="34" charset="0"/>
                <a:ea typeface="Arial" pitchFamily="34" charset="-122"/>
                <a:cs typeface="Arial" pitchFamily="34" charset="-120"/>
              </a:rPr>
              <a:t>Lecturer: Dr </a:t>
            </a:r>
            <a:r>
              <a:rPr lang="en-US" sz="1600">
                <a:solidFill>
                  <a:schemeClr val="bg1"/>
                </a:solidFill>
              </a:rPr>
              <a:t>Raheela Shaikh</a:t>
            </a:r>
          </a:p>
          <a:p>
            <a:pPr marL="0" indent="0">
              <a:buNone/>
            </a:pPr>
            <a:r>
              <a:rPr lang="en-US" sz="1600">
                <a:solidFill>
                  <a:srgbClr val="FFFFFF"/>
                </a:solidFill>
                <a:latin typeface="Arial" pitchFamily="34" charset="0"/>
                <a:ea typeface="Arial" pitchFamily="34" charset="-122"/>
                <a:cs typeface="Arial" pitchFamily="34" charset="-120"/>
              </a:rPr>
              <a:t>Assignment title: Component 3: Group Project Presentation</a:t>
            </a:r>
            <a:endParaRPr lang="en-US" sz="1600"/>
          </a:p>
        </p:txBody>
      </p:sp>
      <p:sp>
        <p:nvSpPr>
          <p:cNvPr id="8" name="Text 5"/>
          <p:cNvSpPr/>
          <p:nvPr/>
        </p:nvSpPr>
        <p:spPr>
          <a:xfrm>
            <a:off x="484632" y="2218633"/>
            <a:ext cx="5715000" cy="713232"/>
          </a:xfrm>
          <a:prstGeom prst="rect">
            <a:avLst/>
          </a:prstGeom>
          <a:noFill/>
          <a:ln/>
        </p:spPr>
        <p:txBody>
          <a:bodyPr wrap="square" lIns="254" tIns="254" rIns="254" bIns="254" rtlCol="0" anchor="ctr">
            <a:normAutofit/>
          </a:bodyPr>
          <a:lstStyle/>
          <a:p>
            <a:pPr marL="0" indent="0">
              <a:buNone/>
            </a:pPr>
            <a:r>
              <a:rPr lang="en-US" sz="2250" b="1">
                <a:solidFill>
                  <a:srgbClr val="FFFFFF"/>
                </a:solidFill>
                <a:latin typeface="Arial" pitchFamily="34" charset="0"/>
                <a:ea typeface="Arial" pitchFamily="34" charset="-122"/>
                <a:cs typeface="Arial" pitchFamily="34" charset="-120"/>
              </a:rPr>
              <a:t>MindEase: AI-Enabled University Digital Wellbeing Hub</a:t>
            </a:r>
            <a:endParaRPr lang="en-US" sz="2250"/>
          </a:p>
        </p:txBody>
      </p:sp>
      <p:sp>
        <p:nvSpPr>
          <p:cNvPr id="9" name="Text 6"/>
          <p:cNvSpPr/>
          <p:nvPr/>
        </p:nvSpPr>
        <p:spPr>
          <a:xfrm>
            <a:off x="476859" y="2860952"/>
            <a:ext cx="5669280" cy="384048"/>
          </a:xfrm>
          <a:prstGeom prst="rect">
            <a:avLst/>
          </a:prstGeom>
          <a:noFill/>
          <a:ln/>
        </p:spPr>
        <p:txBody>
          <a:bodyPr wrap="square" lIns="254" tIns="254" rIns="254" bIns="254" rtlCol="0" anchor="ctr">
            <a:normAutofit fontScale="92500"/>
          </a:bodyPr>
          <a:lstStyle/>
          <a:p>
            <a:pPr marL="0" indent="0">
              <a:buNone/>
            </a:pPr>
            <a:r>
              <a:rPr lang="en-US" sz="1500">
                <a:solidFill>
                  <a:srgbClr val="F8F4EA"/>
                </a:solidFill>
                <a:latin typeface="Arial" pitchFamily="34" charset="0"/>
                <a:ea typeface="Arial" pitchFamily="34" charset="-122"/>
                <a:cs typeface="Arial" pitchFamily="34" charset="-120"/>
              </a:rPr>
              <a:t>Target: university students aged 18–25 experiencing stress and anxiety</a:t>
            </a:r>
            <a:endParaRPr lang="en-US" sz="1500"/>
          </a:p>
        </p:txBody>
      </p:sp>
      <p:sp>
        <p:nvSpPr>
          <p:cNvPr id="11" name="Text 8"/>
          <p:cNvSpPr/>
          <p:nvPr/>
        </p:nvSpPr>
        <p:spPr>
          <a:xfrm>
            <a:off x="502920" y="6473952"/>
            <a:ext cx="11064240" cy="201168"/>
          </a:xfrm>
          <a:prstGeom prst="rect">
            <a:avLst/>
          </a:prstGeom>
          <a:noFill/>
          <a:ln/>
        </p:spPr>
        <p:txBody>
          <a:bodyPr wrap="square" lIns="127" tIns="127" rIns="127" bIns="127" rtlCol="0" anchor="ctr">
            <a:normAutofit/>
          </a:bodyPr>
          <a:lstStyle/>
          <a:p>
            <a:pPr marL="0" indent="0" algn="r">
              <a:buNone/>
            </a:pPr>
            <a:r>
              <a:rPr lang="en-US" sz="780">
                <a:solidFill>
                  <a:srgbClr val="D7E8E4"/>
                </a:solidFill>
                <a:latin typeface="Arial" pitchFamily="34" charset="0"/>
                <a:ea typeface="Arial" pitchFamily="34" charset="-122"/>
                <a:cs typeface="Arial" pitchFamily="34" charset="-120"/>
              </a:rPr>
              <a:t>MindEase</a:t>
            </a:r>
            <a:endParaRPr lang="en-US" sz="780"/>
          </a:p>
        </p:txBody>
      </p:sp>
      <p:sp>
        <p:nvSpPr>
          <p:cNvPr id="12" name="TextBox 11">
            <a:extLst>
              <a:ext uri="{FF2B5EF4-FFF2-40B4-BE49-F238E27FC236}">
                <a16:creationId xmlns:a16="http://schemas.microsoft.com/office/drawing/2014/main" id="{01946CA8-57D8-1EB7-A5F0-2EA7217780F7}"/>
              </a:ext>
            </a:extLst>
          </p:cNvPr>
          <p:cNvSpPr txBox="1"/>
          <p:nvPr/>
        </p:nvSpPr>
        <p:spPr>
          <a:xfrm>
            <a:off x="412502" y="3279213"/>
            <a:ext cx="6043452" cy="3508653"/>
          </a:xfrm>
          <a:prstGeom prst="rect">
            <a:avLst/>
          </a:prstGeom>
        </p:spPr>
        <p:style>
          <a:lnRef idx="1">
            <a:schemeClr val="accent6"/>
          </a:lnRef>
          <a:fillRef idx="2">
            <a:schemeClr val="accent6"/>
          </a:fillRef>
          <a:effectRef idx="1">
            <a:schemeClr val="accent6"/>
          </a:effectRef>
          <a:fontRef idx="minor">
            <a:schemeClr val="dk1"/>
          </a:fontRef>
        </p:style>
        <p:txBody>
          <a:bodyPr wrap="square" lIns="91440" tIns="45720" rIns="91440" bIns="45720" rtlCol="0" anchor="t">
            <a:spAutoFit/>
          </a:bodyPr>
          <a:lstStyle/>
          <a:p>
            <a:pPr algn="l" rtl="0"/>
            <a:r>
              <a:rPr lang="en-GB" sz="2000" b="1" i="0" u="sng" baseline="0">
                <a:solidFill>
                  <a:schemeClr val="tx1"/>
                </a:solidFill>
                <a:latin typeface="Arial"/>
              </a:rPr>
              <a:t>Student name</a:t>
            </a:r>
            <a:r>
              <a:rPr lang="en-GB" sz="2000" b="1" i="0" u="none" strike="noStrike" baseline="0">
                <a:solidFill>
                  <a:schemeClr val="tx1"/>
                </a:solidFill>
                <a:latin typeface="Arial"/>
              </a:rPr>
              <a:t>: </a:t>
            </a:r>
            <a:r>
              <a:rPr lang="en-GB" sz="2000" b="1" i="0" u="none" strike="noStrike" baseline="0" err="1">
                <a:solidFill>
                  <a:schemeClr val="tx1"/>
                </a:solidFill>
                <a:latin typeface="Arial"/>
              </a:rPr>
              <a:t>Mst</a:t>
            </a:r>
            <a:r>
              <a:rPr lang="en-GB" sz="2000" b="1" i="0" u="none" strike="noStrike" baseline="0">
                <a:solidFill>
                  <a:schemeClr val="tx1"/>
                </a:solidFill>
                <a:latin typeface="Arial"/>
              </a:rPr>
              <a:t> Sharmin Sultana Mitu</a:t>
            </a:r>
            <a:r>
              <a:rPr lang="en-US" sz="2000" b="0" i="0">
                <a:solidFill>
                  <a:schemeClr val="tx1"/>
                </a:solidFill>
                <a:latin typeface="Arial"/>
              </a:rPr>
              <a:t>​</a:t>
            </a:r>
            <a:endParaRPr lang="en-US" sz="2000" b="0" i="0">
              <a:solidFill>
                <a:schemeClr val="tx1"/>
              </a:solidFill>
              <a:latin typeface="Arial"/>
              <a:cs typeface="Arial"/>
            </a:endParaRPr>
          </a:p>
          <a:p>
            <a:pPr algn="l" rtl="0"/>
            <a:r>
              <a:rPr lang="en-GB" sz="2000" b="1" i="0" u="sng" baseline="0">
                <a:solidFill>
                  <a:schemeClr val="tx1"/>
                </a:solidFill>
                <a:latin typeface="Arial"/>
              </a:rPr>
              <a:t>Student number</a:t>
            </a:r>
            <a:r>
              <a:rPr lang="en-GB" sz="2000" b="1" i="0" u="none" strike="noStrike" baseline="0">
                <a:solidFill>
                  <a:schemeClr val="tx1"/>
                </a:solidFill>
                <a:latin typeface="Arial"/>
              </a:rPr>
              <a:t>:2524666</a:t>
            </a:r>
            <a:r>
              <a:rPr lang="en-US" sz="2000" b="0" i="0">
                <a:solidFill>
                  <a:schemeClr val="tx1"/>
                </a:solidFill>
                <a:latin typeface="Arial"/>
              </a:rPr>
              <a:t>​</a:t>
            </a:r>
            <a:endParaRPr lang="en-US" sz="2000" b="0" i="0">
              <a:solidFill>
                <a:schemeClr val="tx1"/>
              </a:solidFill>
              <a:latin typeface="Arial"/>
              <a:cs typeface="Arial"/>
            </a:endParaRPr>
          </a:p>
          <a:p>
            <a:pPr algn="l" rtl="0"/>
            <a:endParaRPr lang="en-GB" sz="2000" b="1" i="0">
              <a:solidFill>
                <a:schemeClr val="tx1"/>
              </a:solidFill>
              <a:latin typeface="Arial"/>
              <a:cs typeface="Arial"/>
            </a:endParaRPr>
          </a:p>
          <a:p>
            <a:pPr algn="l" rtl="0"/>
            <a:r>
              <a:rPr lang="en-GB" sz="2000" b="1" i="0" u="sng" baseline="0">
                <a:solidFill>
                  <a:schemeClr val="tx1"/>
                </a:solidFill>
                <a:latin typeface="Arial"/>
              </a:rPr>
              <a:t>Student </a:t>
            </a:r>
            <a:r>
              <a:rPr lang="en-GB" sz="2000" b="1" i="0" u="sng" baseline="0" err="1">
                <a:solidFill>
                  <a:schemeClr val="tx1"/>
                </a:solidFill>
                <a:latin typeface="Arial"/>
              </a:rPr>
              <a:t>name</a:t>
            </a:r>
            <a:r>
              <a:rPr lang="en-GB" sz="2000" b="1" i="0" u="none" strike="noStrike" baseline="0" err="1">
                <a:solidFill>
                  <a:schemeClr val="tx1"/>
                </a:solidFill>
                <a:latin typeface="Arial"/>
              </a:rPr>
              <a:t>:Syed</a:t>
            </a:r>
            <a:r>
              <a:rPr lang="en-GB" sz="2000" b="1" i="0" u="none" strike="noStrike" baseline="0">
                <a:solidFill>
                  <a:schemeClr val="tx1"/>
                </a:solidFill>
                <a:latin typeface="Arial"/>
              </a:rPr>
              <a:t> Md Raihanul Hoque</a:t>
            </a:r>
            <a:r>
              <a:rPr lang="en-GB" sz="2000" b="0" i="0">
                <a:solidFill>
                  <a:schemeClr val="tx1"/>
                </a:solidFill>
                <a:latin typeface="Arial"/>
              </a:rPr>
              <a:t>​</a:t>
            </a:r>
            <a:endParaRPr lang="en-GB" sz="2000" b="0" i="0">
              <a:solidFill>
                <a:schemeClr val="tx1"/>
              </a:solidFill>
              <a:latin typeface="Arial"/>
              <a:cs typeface="Arial"/>
            </a:endParaRPr>
          </a:p>
          <a:p>
            <a:pPr algn="l" rtl="0"/>
            <a:r>
              <a:rPr lang="en-GB" sz="2000" b="1" i="0" u="sng" baseline="0">
                <a:solidFill>
                  <a:schemeClr val="tx1"/>
                </a:solidFill>
                <a:latin typeface="Arial"/>
              </a:rPr>
              <a:t>Student number</a:t>
            </a:r>
            <a:r>
              <a:rPr lang="en-GB" sz="2000" b="1" i="0" u="none" strike="noStrike" baseline="0">
                <a:solidFill>
                  <a:schemeClr val="tx1"/>
                </a:solidFill>
                <a:latin typeface="Arial"/>
              </a:rPr>
              <a:t>:2521856</a:t>
            </a:r>
            <a:r>
              <a:rPr lang="en-GB" sz="2000" b="0" i="0">
                <a:solidFill>
                  <a:schemeClr val="tx1"/>
                </a:solidFill>
                <a:latin typeface="Arial"/>
              </a:rPr>
              <a:t>​</a:t>
            </a:r>
            <a:endParaRPr lang="en-GB" sz="2000" b="0" i="0">
              <a:solidFill>
                <a:schemeClr val="tx1"/>
              </a:solidFill>
              <a:latin typeface="Arial"/>
              <a:cs typeface="Arial"/>
            </a:endParaRPr>
          </a:p>
          <a:p>
            <a:pPr algn="l" rtl="0"/>
            <a:endParaRPr lang="en-GB" sz="2000" b="1" i="0">
              <a:solidFill>
                <a:schemeClr val="tx1"/>
              </a:solidFill>
              <a:latin typeface="Arial"/>
              <a:cs typeface="Arial"/>
            </a:endParaRPr>
          </a:p>
          <a:p>
            <a:pPr algn="l" rtl="0"/>
            <a:r>
              <a:rPr lang="en-GB" sz="2000" b="1" i="0" u="sng" baseline="0">
                <a:solidFill>
                  <a:schemeClr val="tx1"/>
                </a:solidFill>
                <a:latin typeface="Arial"/>
              </a:rPr>
              <a:t>Student name</a:t>
            </a:r>
            <a:r>
              <a:rPr lang="en-GB" sz="2000" b="1" i="0" u="none" strike="noStrike" baseline="0">
                <a:solidFill>
                  <a:schemeClr val="tx1"/>
                </a:solidFill>
                <a:latin typeface="Arial"/>
              </a:rPr>
              <a:t>: Desislava Markova</a:t>
            </a:r>
            <a:r>
              <a:rPr lang="en-GB" sz="2000" b="0" i="0">
                <a:solidFill>
                  <a:schemeClr val="tx1"/>
                </a:solidFill>
                <a:latin typeface="Arial"/>
              </a:rPr>
              <a:t>​</a:t>
            </a:r>
            <a:endParaRPr lang="en-GB" sz="2000" b="0" i="0">
              <a:solidFill>
                <a:schemeClr val="tx1"/>
              </a:solidFill>
              <a:latin typeface="Arial"/>
              <a:cs typeface="Arial"/>
            </a:endParaRPr>
          </a:p>
          <a:p>
            <a:pPr algn="l" rtl="0"/>
            <a:r>
              <a:rPr lang="en-GB" sz="2000" b="1" i="0" u="sng" baseline="0">
                <a:solidFill>
                  <a:schemeClr val="tx1"/>
                </a:solidFill>
                <a:latin typeface="Arial"/>
              </a:rPr>
              <a:t>Student number</a:t>
            </a:r>
            <a:r>
              <a:rPr lang="en-GB" sz="2000" b="1" i="0" u="none" strike="noStrike" baseline="0">
                <a:solidFill>
                  <a:schemeClr val="tx1"/>
                </a:solidFill>
                <a:latin typeface="Arial"/>
              </a:rPr>
              <a:t>: 2512936</a:t>
            </a:r>
            <a:r>
              <a:rPr lang="en-GB" sz="2000" b="0" i="0">
                <a:solidFill>
                  <a:schemeClr val="tx1"/>
                </a:solidFill>
                <a:latin typeface="Arial"/>
              </a:rPr>
              <a:t>​</a:t>
            </a:r>
            <a:endParaRPr lang="en-GB" sz="2000" b="0" i="0">
              <a:solidFill>
                <a:schemeClr val="tx1"/>
              </a:solidFill>
              <a:latin typeface="Arial"/>
              <a:cs typeface="Arial"/>
            </a:endParaRPr>
          </a:p>
          <a:p>
            <a:pPr algn="l" rtl="0"/>
            <a:endParaRPr lang="en-GB" sz="2000" b="1" i="0">
              <a:solidFill>
                <a:schemeClr val="tx1"/>
              </a:solidFill>
              <a:latin typeface="Arial"/>
              <a:cs typeface="Arial"/>
            </a:endParaRPr>
          </a:p>
          <a:p>
            <a:pPr algn="l" rtl="0"/>
            <a:r>
              <a:rPr lang="en-GB" sz="2000" b="1" i="0" u="sng" baseline="0">
                <a:solidFill>
                  <a:schemeClr val="tx1"/>
                </a:solidFill>
                <a:latin typeface="Arial"/>
              </a:rPr>
              <a:t>Student </a:t>
            </a:r>
            <a:r>
              <a:rPr lang="en-GB" sz="2000" b="1" i="0" u="sng" baseline="0" err="1">
                <a:solidFill>
                  <a:schemeClr val="tx1"/>
                </a:solidFill>
                <a:latin typeface="Arial"/>
              </a:rPr>
              <a:t>name</a:t>
            </a:r>
            <a:r>
              <a:rPr lang="en-GB" sz="2000" b="1" i="0" u="none" strike="noStrike" baseline="0" err="1">
                <a:solidFill>
                  <a:schemeClr val="tx1"/>
                </a:solidFill>
                <a:latin typeface="Arial"/>
              </a:rPr>
              <a:t>:Cadi</a:t>
            </a:r>
            <a:r>
              <a:rPr lang="en-GB" sz="2000" b="1" i="0" u="none" strike="noStrike" baseline="0">
                <a:solidFill>
                  <a:schemeClr val="tx1"/>
                </a:solidFill>
                <a:latin typeface="Arial"/>
              </a:rPr>
              <a:t> Salla</a:t>
            </a:r>
            <a:r>
              <a:rPr lang="en-GB" sz="2000" b="0" i="0">
                <a:solidFill>
                  <a:schemeClr val="tx1"/>
                </a:solidFill>
                <a:latin typeface="Arial"/>
              </a:rPr>
              <a:t>​</a:t>
            </a:r>
            <a:endParaRPr lang="en-GB" sz="2000" b="0" i="0">
              <a:solidFill>
                <a:schemeClr val="tx1"/>
              </a:solidFill>
              <a:latin typeface="Arial"/>
              <a:cs typeface="Arial"/>
            </a:endParaRPr>
          </a:p>
          <a:p>
            <a:pPr algn="l" rtl="0"/>
            <a:r>
              <a:rPr lang="en-GB" sz="2000" b="1" i="0" u="sng" baseline="0">
                <a:solidFill>
                  <a:schemeClr val="tx1"/>
                </a:solidFill>
                <a:latin typeface="Arial"/>
              </a:rPr>
              <a:t>Student number</a:t>
            </a:r>
            <a:r>
              <a:rPr lang="en-GB" sz="2000" b="1" i="0" u="none" strike="noStrike" baseline="0">
                <a:solidFill>
                  <a:schemeClr val="tx1"/>
                </a:solidFill>
                <a:latin typeface="Arial"/>
              </a:rPr>
              <a:t>: 2216157</a:t>
            </a:r>
            <a:r>
              <a:rPr lang="en-GB" sz="2000" b="0" i="0">
                <a:latin typeface="Arial"/>
              </a:rPr>
              <a:t>​</a:t>
            </a:r>
          </a:p>
          <a:p>
            <a:pPr algn="l" rtl="0"/>
            <a:r>
              <a:rPr lang="en-GB" sz="200" b="0" i="0">
                <a:latin typeface="Arial"/>
              </a:rPr>
              <a:t>​</a:t>
            </a:r>
            <a:endParaRPr lang="en-US" sz="2000">
              <a:solidFill>
                <a:schemeClr val="tx1"/>
              </a:solidFill>
              <a:ea typeface="Calibri"/>
              <a:cs typeface="Calibri"/>
            </a:endParaRPr>
          </a:p>
        </p:txBody>
      </p:sp>
    </p:spTree>
    <p:extLst>
      <p:ext uri="{BB962C8B-B14F-4D97-AF65-F5344CB8AC3E}">
        <p14:creationId xmlns:p14="http://schemas.microsoft.com/office/powerpoint/2010/main" val="111653777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 4">
            <a:extLst>
              <a:ext uri="{FF2B5EF4-FFF2-40B4-BE49-F238E27FC236}">
                <a16:creationId xmlns:a16="http://schemas.microsoft.com/office/drawing/2014/main" id="{DD0C6D18-04CE-D727-D2AD-6F2F36B77F5D}"/>
              </a:ext>
            </a:extLst>
          </p:cNvPr>
          <p:cNvSpPr/>
          <p:nvPr/>
        </p:nvSpPr>
        <p:spPr>
          <a:xfrm>
            <a:off x="2626360" y="289705"/>
            <a:ext cx="5902234" cy="1099021"/>
          </a:xfrm>
          <a:prstGeom prst="roundRect">
            <a:avLst>
              <a:gd name="adj" fmla="val 18182"/>
            </a:avLst>
          </a:prstGeom>
          <a:solidFill>
            <a:srgbClr val="F4A27F"/>
          </a:solidFill>
          <a:ln>
            <a:solidFill>
              <a:srgbClr val="F4A27F">
                <a:alpha val="0"/>
              </a:srgbClr>
            </a:solidFill>
          </a:ln>
        </p:spPr>
        <p:txBody>
          <a:bodyPr wrap="square" lIns="762" tIns="762" rIns="762" bIns="762" rtlCol="0" anchor="ctr">
            <a:normAutofit/>
          </a:bodyPr>
          <a:lstStyle/>
          <a:p>
            <a:pPr algn="ctr">
              <a:defRPr>
                <a:solidFill>
                  <a:srgbClr val="071D2B"/>
                </a:solidFill>
              </a:defRPr>
            </a:pPr>
            <a:r>
              <a:rPr lang="en-US" sz="2800" b="1">
                <a:latin typeface="Arial"/>
                <a:cs typeface="Arial"/>
              </a:rPr>
              <a:t>Presentation Schedule</a:t>
            </a:r>
          </a:p>
        </p:txBody>
      </p:sp>
      <p:sp>
        <p:nvSpPr>
          <p:cNvPr id="7" name="Text 6">
            <a:extLst>
              <a:ext uri="{FF2B5EF4-FFF2-40B4-BE49-F238E27FC236}">
                <a16:creationId xmlns:a16="http://schemas.microsoft.com/office/drawing/2014/main" id="{B70E8035-FC45-62B5-0CFC-97F7488B6BC2}"/>
              </a:ext>
            </a:extLst>
          </p:cNvPr>
          <p:cNvSpPr/>
          <p:nvPr/>
        </p:nvSpPr>
        <p:spPr>
          <a:xfrm>
            <a:off x="1015275" y="1969008"/>
            <a:ext cx="10162176" cy="3435821"/>
          </a:xfrm>
          <a:prstGeom prst="roundRect">
            <a:avLst>
              <a:gd name="adj" fmla="val 18182"/>
            </a:avLst>
          </a:prstGeom>
          <a:solidFill>
            <a:srgbClr val="89E2CA"/>
          </a:solidFill>
          <a:ln>
            <a:solidFill>
              <a:srgbClr val="89E2CA">
                <a:alpha val="0"/>
              </a:srgbClr>
            </a:solidFill>
          </a:ln>
        </p:spPr>
        <p:txBody>
          <a:bodyPr wrap="square" lIns="762" tIns="762" rIns="762" bIns="762" rtlCol="0" anchor="ctr">
            <a:normAutofit/>
          </a:bodyPr>
          <a:lstStyle/>
          <a:p>
            <a:pPr marL="457200" indent="-457200">
              <a:buFont typeface="Arial,Sans-Serif"/>
              <a:buChar char="•"/>
            </a:pPr>
            <a:r>
              <a:rPr lang="en-US" sz="2400" b="1">
                <a:solidFill>
                  <a:srgbClr val="000000"/>
                </a:solidFill>
                <a:latin typeface="Arial"/>
                <a:ea typeface="Arial"/>
                <a:cs typeface="Arial"/>
              </a:rPr>
              <a:t>Slide 1</a:t>
            </a:r>
            <a:r>
              <a:rPr lang="en-US" sz="2400" b="1" i="0" u="none" strike="noStrike" baseline="0">
                <a:solidFill>
                  <a:srgbClr val="000000"/>
                </a:solidFill>
                <a:latin typeface="Arial"/>
                <a:ea typeface="Arial"/>
                <a:cs typeface="Arial"/>
              </a:rPr>
              <a:t> and</a:t>
            </a:r>
            <a:r>
              <a:rPr lang="en-US" sz="2400" b="1">
                <a:solidFill>
                  <a:srgbClr val="000000"/>
                </a:solidFill>
                <a:latin typeface="Arial"/>
                <a:ea typeface="Arial"/>
                <a:cs typeface="Arial"/>
              </a:rPr>
              <a:t> s</a:t>
            </a:r>
            <a:r>
              <a:rPr lang="en-GB" sz="2400" b="1" err="1">
                <a:solidFill>
                  <a:srgbClr val="000000"/>
                </a:solidFill>
                <a:latin typeface="Arial"/>
                <a:ea typeface="Arial"/>
                <a:cs typeface="Arial"/>
              </a:rPr>
              <a:t>takeholders</a:t>
            </a:r>
            <a:r>
              <a:rPr lang="en-GB" sz="2400" b="1" i="0" u="none" strike="noStrike" baseline="0">
                <a:solidFill>
                  <a:srgbClr val="000000"/>
                </a:solidFill>
                <a:latin typeface="Arial"/>
                <a:ea typeface="Arial"/>
                <a:cs typeface="Arial"/>
              </a:rPr>
              <a:t>, </a:t>
            </a:r>
            <a:r>
              <a:rPr lang="en-GB" sz="2400" b="1">
                <a:solidFill>
                  <a:srgbClr val="000000"/>
                </a:solidFill>
                <a:latin typeface="Arial"/>
                <a:ea typeface="Arial"/>
                <a:cs typeface="Arial"/>
              </a:rPr>
              <a:t>barriers</a:t>
            </a:r>
            <a:r>
              <a:rPr lang="en-GB" sz="2400" b="1" i="0" u="none" strike="noStrike" baseline="0">
                <a:solidFill>
                  <a:srgbClr val="000000"/>
                </a:solidFill>
                <a:latin typeface="Arial"/>
                <a:ea typeface="Arial"/>
                <a:cs typeface="Arial"/>
              </a:rPr>
              <a:t>, </a:t>
            </a:r>
            <a:r>
              <a:rPr lang="en-GB" sz="2400" b="1">
                <a:solidFill>
                  <a:srgbClr val="000000"/>
                </a:solidFill>
                <a:latin typeface="Arial"/>
                <a:ea typeface="Arial"/>
                <a:cs typeface="Arial"/>
              </a:rPr>
              <a:t>legal</a:t>
            </a:r>
            <a:r>
              <a:rPr lang="en-GB" sz="2400" b="1" i="0" u="none" strike="noStrike" baseline="0">
                <a:solidFill>
                  <a:srgbClr val="000000"/>
                </a:solidFill>
                <a:latin typeface="Arial"/>
                <a:ea typeface="Arial"/>
                <a:cs typeface="Arial"/>
              </a:rPr>
              <a:t> and </a:t>
            </a:r>
            <a:r>
              <a:rPr lang="en-GB" sz="2400" b="1">
                <a:solidFill>
                  <a:srgbClr val="000000"/>
                </a:solidFill>
                <a:latin typeface="Arial"/>
                <a:ea typeface="Arial"/>
                <a:cs typeface="Arial"/>
              </a:rPr>
              <a:t>ethical</a:t>
            </a:r>
            <a:r>
              <a:rPr lang="en-GB" sz="2400" b="1" i="0" u="none" strike="noStrike" baseline="0">
                <a:solidFill>
                  <a:srgbClr val="000000"/>
                </a:solidFill>
                <a:latin typeface="Arial"/>
                <a:ea typeface="Arial"/>
                <a:cs typeface="Arial"/>
              </a:rPr>
              <a:t> </a:t>
            </a:r>
            <a:r>
              <a:rPr lang="en-GB" sz="2400" b="1">
                <a:solidFill>
                  <a:srgbClr val="000000"/>
                </a:solidFill>
                <a:latin typeface="Arial"/>
                <a:ea typeface="Arial"/>
                <a:cs typeface="Arial"/>
              </a:rPr>
              <a:t>considerations</a:t>
            </a:r>
            <a:r>
              <a:rPr lang="en-GB" sz="2400" b="1" i="0" u="none" strike="noStrike" baseline="0">
                <a:solidFill>
                  <a:srgbClr val="000000"/>
                </a:solidFill>
                <a:latin typeface="Arial"/>
                <a:ea typeface="Arial"/>
                <a:cs typeface="Arial"/>
              </a:rPr>
              <a:t> </a:t>
            </a:r>
            <a:r>
              <a:rPr lang="en-US" sz="2400" b="0" i="0" u="none" strike="noStrike" baseline="0">
                <a:solidFill>
                  <a:srgbClr val="000000"/>
                </a:solidFill>
                <a:latin typeface="Arial"/>
                <a:ea typeface="Arial"/>
                <a:cs typeface="Arial"/>
              </a:rPr>
              <a:t>- presented by Desislava Markova​</a:t>
            </a:r>
            <a:r>
              <a:rPr lang="en-US" sz="2400" b="0" i="0">
                <a:latin typeface="Arial"/>
                <a:ea typeface="Arial"/>
                <a:cs typeface="Arial"/>
              </a:rPr>
              <a:t>​</a:t>
            </a:r>
          </a:p>
          <a:p>
            <a:pPr marL="457200" indent="-457200">
              <a:buFont typeface="Arial,Sans-Serif"/>
              <a:buChar char="•"/>
            </a:pPr>
            <a:r>
              <a:rPr lang="en-US" sz="2400" b="1">
                <a:solidFill>
                  <a:srgbClr val="000000"/>
                </a:solidFill>
                <a:latin typeface="Arial"/>
                <a:ea typeface="Arial"/>
                <a:cs typeface="Arial"/>
              </a:rPr>
              <a:t>Slide 2</a:t>
            </a:r>
            <a:r>
              <a:rPr lang="en-US" sz="2400" b="1" i="0" u="none" strike="noStrike" baseline="0">
                <a:solidFill>
                  <a:srgbClr val="000000"/>
                </a:solidFill>
                <a:latin typeface="Arial"/>
                <a:ea typeface="Arial"/>
                <a:cs typeface="Arial"/>
              </a:rPr>
              <a:t> and Justification – presented</a:t>
            </a:r>
            <a:r>
              <a:rPr lang="en-US" sz="2400" b="0" i="0" u="none" strike="noStrike" baseline="0">
                <a:solidFill>
                  <a:srgbClr val="000000"/>
                </a:solidFill>
                <a:latin typeface="Arial"/>
                <a:ea typeface="Arial"/>
                <a:cs typeface="Arial"/>
              </a:rPr>
              <a:t> by </a:t>
            </a:r>
            <a:r>
              <a:rPr lang="en-US" sz="2400" b="0" i="0" u="none" strike="noStrike" baseline="0" err="1">
                <a:solidFill>
                  <a:srgbClr val="000000"/>
                </a:solidFill>
                <a:latin typeface="Arial"/>
                <a:ea typeface="Arial"/>
                <a:cs typeface="Arial"/>
              </a:rPr>
              <a:t>Mst</a:t>
            </a:r>
            <a:r>
              <a:rPr lang="en-US" sz="2400" b="0" i="0" u="none" strike="noStrike" baseline="0">
                <a:solidFill>
                  <a:srgbClr val="000000"/>
                </a:solidFill>
                <a:latin typeface="Arial"/>
                <a:ea typeface="Arial"/>
                <a:cs typeface="Arial"/>
              </a:rPr>
              <a:t> Sharmin Sultana​ Mitu</a:t>
            </a:r>
            <a:r>
              <a:rPr lang="en-US" sz="2400" b="0" i="0">
                <a:latin typeface="Arial"/>
                <a:ea typeface="Arial"/>
                <a:cs typeface="Arial"/>
              </a:rPr>
              <a:t>​</a:t>
            </a:r>
          </a:p>
          <a:p>
            <a:pPr marL="457200" indent="-457200">
              <a:buFont typeface="Arial,Sans-Serif"/>
              <a:buChar char="•"/>
            </a:pPr>
            <a:r>
              <a:rPr lang="en-US" sz="2400" b="1" i="0" u="none" strike="noStrike" baseline="0">
                <a:solidFill>
                  <a:srgbClr val="000000"/>
                </a:solidFill>
                <a:latin typeface="Arial"/>
                <a:ea typeface="Arial"/>
                <a:cs typeface="Arial"/>
              </a:rPr>
              <a:t> </a:t>
            </a:r>
            <a:r>
              <a:rPr lang="en-US" sz="2400" b="1">
                <a:solidFill>
                  <a:srgbClr val="000000"/>
                </a:solidFill>
                <a:latin typeface="Arial"/>
                <a:ea typeface="Arial"/>
                <a:cs typeface="Arial"/>
              </a:rPr>
              <a:t>Slide 3</a:t>
            </a:r>
            <a:r>
              <a:rPr lang="en-US" sz="2400" b="1" i="0" u="none" strike="noStrike" baseline="0">
                <a:solidFill>
                  <a:srgbClr val="000000"/>
                </a:solidFill>
                <a:latin typeface="Arial"/>
                <a:ea typeface="Arial"/>
                <a:cs typeface="Arial"/>
              </a:rPr>
              <a:t> and benefits</a:t>
            </a:r>
            <a:r>
              <a:rPr lang="en-US" sz="2400" b="0" i="0" u="none" strike="noStrike" baseline="0">
                <a:solidFill>
                  <a:srgbClr val="000000"/>
                </a:solidFill>
                <a:latin typeface="Arial"/>
                <a:ea typeface="Arial"/>
                <a:cs typeface="Arial"/>
              </a:rPr>
              <a:t> – Cadi Salla​</a:t>
            </a:r>
            <a:r>
              <a:rPr lang="en-US" sz="2400" b="0" i="0">
                <a:latin typeface="Arial"/>
                <a:ea typeface="Arial"/>
                <a:cs typeface="Arial"/>
              </a:rPr>
              <a:t>​</a:t>
            </a:r>
          </a:p>
          <a:p>
            <a:pPr marL="457200" lvl="0" indent="-457200" algn="l" rtl="0">
              <a:buFont typeface="Arial,Sans-Serif"/>
              <a:buChar char="•"/>
            </a:pPr>
            <a:r>
              <a:rPr lang="en-US" sz="2400" b="1" i="0" u="none" strike="noStrike" baseline="0">
                <a:solidFill>
                  <a:srgbClr val="000000"/>
                </a:solidFill>
                <a:latin typeface="Arial"/>
                <a:ea typeface="Arial"/>
                <a:cs typeface="Arial"/>
              </a:rPr>
              <a:t>Application</a:t>
            </a:r>
            <a:r>
              <a:rPr lang="en-US" sz="2400" b="0" i="0" u="none" strike="noStrike" baseline="0">
                <a:solidFill>
                  <a:srgbClr val="000000"/>
                </a:solidFill>
                <a:latin typeface="Arial"/>
                <a:ea typeface="Arial"/>
                <a:cs typeface="Arial"/>
              </a:rPr>
              <a:t> – presented by Syed Md Raihanul Hoque </a:t>
            </a:r>
            <a:r>
              <a:rPr lang="en-US" sz="2400" b="0" i="0">
                <a:latin typeface="Arial"/>
                <a:ea typeface="Arial"/>
                <a:cs typeface="Arial"/>
              </a:rPr>
              <a:t>​</a:t>
            </a:r>
          </a:p>
        </p:txBody>
      </p:sp>
      <p:sp>
        <p:nvSpPr>
          <p:cNvPr id="9" name="Shape 0">
            <a:extLst>
              <a:ext uri="{FF2B5EF4-FFF2-40B4-BE49-F238E27FC236}">
                <a16:creationId xmlns:a16="http://schemas.microsoft.com/office/drawing/2014/main" id="{EDDFF959-7010-6FA4-E7B7-CC2F184C5BEF}"/>
              </a:ext>
            </a:extLst>
          </p:cNvPr>
          <p:cNvSpPr/>
          <p:nvPr/>
        </p:nvSpPr>
        <p:spPr>
          <a:xfrm flipH="1">
            <a:off x="-1016" y="14515"/>
            <a:ext cx="138903" cy="6824906"/>
          </a:xfrm>
          <a:prstGeom prst="rect">
            <a:avLst/>
          </a:prstGeom>
          <a:solidFill>
            <a:srgbClr val="89E2CA"/>
          </a:solidFill>
          <a:ln w="12700">
            <a:solidFill>
              <a:srgbClr val="89E2CA">
                <a:alpha val="0"/>
              </a:srgbClr>
            </a:solidFill>
            <a:prstDash val="solid"/>
          </a:ln>
        </p:spPr>
        <p:txBody>
          <a:bodyPr/>
          <a:lstStyle/>
          <a:p>
            <a:pPr>
              <a:defRPr>
                <a:solidFill>
                  <a:srgbClr val="071D2B"/>
                </a:solidFill>
              </a:defRPr>
            </a:pPr>
            <a:endParaRPr/>
          </a:p>
        </p:txBody>
      </p:sp>
      <p:sp>
        <p:nvSpPr>
          <p:cNvPr id="3" name="Shape 1">
            <a:extLst>
              <a:ext uri="{FF2B5EF4-FFF2-40B4-BE49-F238E27FC236}">
                <a16:creationId xmlns:a16="http://schemas.microsoft.com/office/drawing/2014/main" id="{BE2C3E3C-22C7-6734-963F-6029A374AA53}"/>
              </a:ext>
            </a:extLst>
          </p:cNvPr>
          <p:cNvSpPr/>
          <p:nvPr/>
        </p:nvSpPr>
        <p:spPr>
          <a:xfrm>
            <a:off x="7257" y="6774107"/>
            <a:ext cx="12184438" cy="76636"/>
          </a:xfrm>
          <a:prstGeom prst="rect">
            <a:avLst/>
          </a:prstGeom>
          <a:solidFill>
            <a:srgbClr val="F4A27F"/>
          </a:solidFill>
          <a:ln w="12700">
            <a:solidFill>
              <a:srgbClr val="F4A27F">
                <a:alpha val="0"/>
              </a:srgbClr>
            </a:solidFill>
            <a:prstDash val="solid"/>
          </a:ln>
        </p:spPr>
        <p:txBody>
          <a:bodyPr/>
          <a:lstStyle/>
          <a:p>
            <a:pPr>
              <a:defRPr>
                <a:solidFill>
                  <a:srgbClr val="071D2B"/>
                </a:solidFill>
              </a:defRPr>
            </a:pPr>
            <a:endParaRPr/>
          </a:p>
        </p:txBody>
      </p:sp>
    </p:spTree>
    <p:extLst>
      <p:ext uri="{BB962C8B-B14F-4D97-AF65-F5344CB8AC3E}">
        <p14:creationId xmlns:p14="http://schemas.microsoft.com/office/powerpoint/2010/main" val="130232537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3" name="Rectangle 22">
            <a:extLst>
              <a:ext uri="{FF2B5EF4-FFF2-40B4-BE49-F238E27FC236}">
                <a16:creationId xmlns:a16="http://schemas.microsoft.com/office/drawing/2014/main" id="{B4C4EC46-EC6F-A0A9-36BF-531F5C8200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5" y="-5"/>
            <a:ext cx="5197641" cy="6857997"/>
          </a:xfrm>
          <a:prstGeom prst="rect">
            <a:avLst/>
          </a:prstGeom>
          <a:gradFill>
            <a:gsLst>
              <a:gs pos="0">
                <a:srgbClr val="215F9A"/>
              </a:gs>
              <a:gs pos="97899">
                <a:schemeClr val="accent3">
                  <a:lumMod val="60000"/>
                  <a:lumOff val="40000"/>
                </a:schemeClr>
              </a:gs>
              <a:gs pos="74000">
                <a:schemeClr val="accent3"/>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F13763C0-6092-3B3C-822A-21E174E3A0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 y="0"/>
            <a:ext cx="4608950" cy="6872675"/>
          </a:xfrm>
          <a:prstGeom prst="rect">
            <a:avLst/>
          </a:prstGeom>
          <a:gradFill flip="none" rotWithShape="1">
            <a:gsLst>
              <a:gs pos="0">
                <a:srgbClr val="163E64">
                  <a:alpha val="59000"/>
                </a:srgbClr>
              </a:gs>
              <a:gs pos="69000">
                <a:srgbClr val="215F9A">
                  <a:alpha val="0"/>
                </a:srgbClr>
              </a:gs>
            </a:gsLst>
            <a:lin ang="20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Social Wellness | Teaching Wellness Toolkit">
            <a:extLst>
              <a:ext uri="{FF2B5EF4-FFF2-40B4-BE49-F238E27FC236}">
                <a16:creationId xmlns:a16="http://schemas.microsoft.com/office/drawing/2014/main" id="{BD6EC23D-EE1D-A9C2-2BED-5D75179DEF19}"/>
              </a:ext>
            </a:extLst>
          </p:cNvPr>
          <p:cNvPicPr>
            <a:picLocks noChangeAspect="1"/>
          </p:cNvPicPr>
          <p:nvPr/>
        </p:nvPicPr>
        <p:blipFill>
          <a:blip r:embed="rId3">
            <a:alphaModFix amt="80000"/>
          </a:blip>
          <a:srcRect l="10955" r="45845"/>
          <a:stretch>
            <a:fillRect/>
          </a:stretch>
        </p:blipFill>
        <p:spPr>
          <a:xfrm>
            <a:off x="20" y="-21944"/>
            <a:ext cx="5161329" cy="6857998"/>
          </a:xfrm>
          <a:prstGeom prst="rect">
            <a:avLst/>
          </a:prstGeom>
        </p:spPr>
      </p:pic>
      <p:sp>
        <p:nvSpPr>
          <p:cNvPr id="27" name="Rectangle 26">
            <a:extLst>
              <a:ext uri="{FF2B5EF4-FFF2-40B4-BE49-F238E27FC236}">
                <a16:creationId xmlns:a16="http://schemas.microsoft.com/office/drawing/2014/main" id="{D4ECF21D-729A-005C-E880-CA278A4F45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386570"/>
            <a:ext cx="5197642" cy="4486105"/>
          </a:xfrm>
          <a:prstGeom prst="rect">
            <a:avLst/>
          </a:prstGeom>
          <a:gradFill flip="none" rotWithShape="1">
            <a:gsLst>
              <a:gs pos="11000">
                <a:schemeClr val="accent2"/>
              </a:gs>
              <a:gs pos="71000">
                <a:schemeClr val="accent2">
                  <a:alpha val="0"/>
                </a:schemeClr>
              </a:gs>
            </a:gsLst>
            <a:lin ang="15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8">
            <a:extLst>
              <a:ext uri="{FF2B5EF4-FFF2-40B4-BE49-F238E27FC236}">
                <a16:creationId xmlns:a16="http://schemas.microsoft.com/office/drawing/2014/main" id="{0BEDAEA2-865D-E67C-A774-2FD2DD4A23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613227"/>
            <a:ext cx="5197642" cy="4259448"/>
          </a:xfrm>
          <a:prstGeom prst="rect">
            <a:avLst/>
          </a:prstGeom>
          <a:gradFill flip="none" rotWithShape="1">
            <a:gsLst>
              <a:gs pos="2101">
                <a:schemeClr val="accent5">
                  <a:lumMod val="75000"/>
                </a:schemeClr>
              </a:gs>
              <a:gs pos="31000">
                <a:schemeClr val="accent5">
                  <a:alpha val="66000"/>
                </a:schemeClr>
              </a:gs>
              <a:gs pos="71000">
                <a:schemeClr val="accent2">
                  <a:alpha val="0"/>
                </a:schemeClr>
              </a:gs>
            </a:gsLst>
            <a:lin ang="171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91019DF-629D-2C2A-07D0-DC8A252D6B23}"/>
              </a:ext>
            </a:extLst>
          </p:cNvPr>
          <p:cNvSpPr>
            <a:spLocks noGrp="1"/>
          </p:cNvSpPr>
          <p:nvPr>
            <p:ph type="title"/>
          </p:nvPr>
        </p:nvSpPr>
        <p:spPr>
          <a:xfrm>
            <a:off x="515815" y="4021743"/>
            <a:ext cx="3999542" cy="2235074"/>
          </a:xfrm>
        </p:spPr>
        <p:txBody>
          <a:bodyPr anchor="b">
            <a:normAutofit fontScale="90000"/>
          </a:bodyPr>
          <a:lstStyle/>
          <a:p>
            <a:r>
              <a:rPr lang="en-GB" sz="2500" b="1" err="1">
                <a:solidFill>
                  <a:srgbClr val="FFFFFF"/>
                </a:solidFill>
                <a:ea typeface="+mj-lt"/>
                <a:cs typeface="+mj-lt"/>
              </a:rPr>
              <a:t>MindEase</a:t>
            </a:r>
            <a:r>
              <a:rPr lang="en-GB" sz="2500" b="1">
                <a:solidFill>
                  <a:srgbClr val="FFFFFF"/>
                </a:solidFill>
                <a:ea typeface="+mj-lt"/>
                <a:cs typeface="+mj-lt"/>
              </a:rPr>
              <a:t>: An AI-Enabled Digital Wellbeing Hub with Wearable Integration to Reduce Stress and Anxiety Among University Students</a:t>
            </a:r>
            <a:br>
              <a:rPr lang="en-GB" sz="2500" b="1">
                <a:solidFill>
                  <a:srgbClr val="FFFFFF"/>
                </a:solidFill>
                <a:ea typeface="+mj-lt"/>
                <a:cs typeface="+mj-lt"/>
              </a:rPr>
            </a:br>
            <a:r>
              <a:rPr lang="en-GB" sz="2500">
                <a:solidFill>
                  <a:srgbClr val="FFFFFF"/>
                </a:solidFill>
                <a:ea typeface="+mj-lt"/>
                <a:cs typeface="+mj-lt"/>
              </a:rPr>
              <a:t>Target group - University students (18–25 years) </a:t>
            </a:r>
            <a:endParaRPr lang="en-GB" sz="2500">
              <a:solidFill>
                <a:srgbClr val="FFFFFF"/>
              </a:solidFill>
              <a:highlight>
                <a:srgbClr val="C0C0C0"/>
              </a:highlight>
              <a:ea typeface="+mj-lt"/>
              <a:cs typeface="+mj-lt"/>
            </a:endParaRPr>
          </a:p>
        </p:txBody>
      </p:sp>
      <p:sp>
        <p:nvSpPr>
          <p:cNvPr id="3" name="Content Placeholder 2">
            <a:extLst>
              <a:ext uri="{FF2B5EF4-FFF2-40B4-BE49-F238E27FC236}">
                <a16:creationId xmlns:a16="http://schemas.microsoft.com/office/drawing/2014/main" id="{E37BCBC0-86C4-625F-6DAD-A65DBBBC4935}"/>
              </a:ext>
            </a:extLst>
          </p:cNvPr>
          <p:cNvSpPr>
            <a:spLocks noGrp="1"/>
          </p:cNvSpPr>
          <p:nvPr>
            <p:ph idx="1"/>
          </p:nvPr>
        </p:nvSpPr>
        <p:spPr>
          <a:xfrm>
            <a:off x="5182435" y="-5233"/>
            <a:ext cx="7062722" cy="6838763"/>
          </a:xfrm>
        </p:spPr>
        <p:txBody>
          <a:bodyPr vert="horz" lIns="91440" tIns="45720" rIns="91440" bIns="45720" rtlCol="0" anchor="t">
            <a:noAutofit/>
          </a:bodyPr>
          <a:lstStyle/>
          <a:p>
            <a:pPr marL="0" indent="0">
              <a:buNone/>
            </a:pPr>
            <a:r>
              <a:rPr lang="en-GB" sz="1800" b="1">
                <a:latin typeface="Arial"/>
                <a:cs typeface="Arial"/>
              </a:rPr>
              <a:t>Why university students are vulnerable</a:t>
            </a:r>
            <a:r>
              <a:rPr lang="en-GB" sz="1800">
                <a:latin typeface="Arial"/>
                <a:cs typeface="Arial"/>
              </a:rPr>
              <a:t> - Academic</a:t>
            </a:r>
            <a:r>
              <a:rPr lang="en-GB" sz="1800">
                <a:latin typeface="Arial"/>
                <a:ea typeface="+mn-lt"/>
                <a:cs typeface="Arial"/>
              </a:rPr>
              <a:t> pressure, financial difficulties and social adjustment increase the risk of stress and anxiety among university students (World Health Organization, 2022; Universities UK, 2024). </a:t>
            </a:r>
          </a:p>
          <a:p>
            <a:pPr>
              <a:buFont typeface="Arial"/>
              <a:buChar char="•"/>
            </a:pPr>
            <a:r>
              <a:rPr lang="en-GB" sz="1800">
                <a:latin typeface="Arial"/>
                <a:ea typeface="+mn-lt"/>
                <a:cs typeface="Arial"/>
              </a:rPr>
              <a:t>The transition to university is associated with increased emotional and psychological challenges that can negatively affect mental wellbeing (National Institute for Health and Care Excellence, 2022). </a:t>
            </a:r>
            <a:endParaRPr lang="en-GB" sz="1800">
              <a:latin typeface="Arial"/>
              <a:cs typeface="Arial"/>
            </a:endParaRPr>
          </a:p>
          <a:p>
            <a:pPr>
              <a:buFont typeface="Arial"/>
              <a:buChar char="•"/>
            </a:pPr>
            <a:r>
              <a:rPr lang="en-GB" sz="1800">
                <a:latin typeface="Arial"/>
                <a:cs typeface="Arial"/>
              </a:rPr>
              <a:t>Increasing prevalence - Mental</a:t>
            </a:r>
            <a:r>
              <a:rPr lang="en-GB" sz="1800">
                <a:latin typeface="Arial"/>
                <a:ea typeface="+mn-lt"/>
                <a:cs typeface="Arial"/>
              </a:rPr>
              <a:t> health problems, particularly stress and anxiety, have increased among university students in recent years (World Health Organization, 2022). </a:t>
            </a:r>
            <a:endParaRPr lang="en-GB" sz="1800">
              <a:latin typeface="Arial"/>
              <a:cs typeface="Arial"/>
            </a:endParaRPr>
          </a:p>
          <a:p>
            <a:pPr>
              <a:buFont typeface="Arial"/>
              <a:buChar char="•"/>
            </a:pPr>
            <a:r>
              <a:rPr lang="en-GB" sz="1800">
                <a:latin typeface="Arial"/>
                <a:ea typeface="+mn-lt"/>
                <a:cs typeface="Arial"/>
              </a:rPr>
              <a:t>Young adults aged 18–25 represent one of the age groups most affected by anxiety disorders (National Institute for Health and Care Excellence, 2022).  </a:t>
            </a:r>
          </a:p>
          <a:p>
            <a:pPr>
              <a:buFont typeface="Arial"/>
              <a:buChar char="•"/>
            </a:pPr>
            <a:r>
              <a:rPr lang="en-GB" sz="1800">
                <a:latin typeface="Arial"/>
                <a:ea typeface="+mn-lt"/>
                <a:cs typeface="Arial"/>
              </a:rPr>
              <a:t>Younger people are particularly vulnerable to anxiety, with those aged 16–29 reported as the age group most likely to experience some form of anxiety (Mental Health Foundation, no date).</a:t>
            </a:r>
            <a:endParaRPr lang="en-GB" sz="1800">
              <a:latin typeface="Arial"/>
              <a:cs typeface="Arial"/>
            </a:endParaRPr>
          </a:p>
          <a:p>
            <a:pPr indent="0">
              <a:buNone/>
            </a:pPr>
            <a:r>
              <a:rPr lang="en-GB" sz="1800" b="1">
                <a:latin typeface="Arial"/>
                <a:cs typeface="Arial"/>
              </a:rPr>
              <a:t>Why prevention is important </a:t>
            </a:r>
            <a:r>
              <a:rPr lang="en-GB" sz="1800">
                <a:latin typeface="Arial"/>
                <a:cs typeface="Arial"/>
              </a:rPr>
              <a:t>- Early</a:t>
            </a:r>
            <a:r>
              <a:rPr lang="en-GB" sz="1800">
                <a:latin typeface="Arial"/>
                <a:ea typeface="+mn-lt"/>
                <a:cs typeface="Arial"/>
              </a:rPr>
              <a:t> intervention can improve wellbeing, strengthen resilience and reduce the likelihood of more severe mental health problems developing (World Health Organization, 2022). </a:t>
            </a:r>
          </a:p>
          <a:p>
            <a:pPr>
              <a:buFont typeface="Arial"/>
              <a:buChar char="•"/>
            </a:pPr>
            <a:r>
              <a:rPr lang="en-GB" sz="1800">
                <a:latin typeface="Arial"/>
                <a:ea typeface="+mn-lt"/>
                <a:cs typeface="Arial"/>
              </a:rPr>
              <a:t>Digital health promotion enables timely access to wellbeing support and encourages self-management before symptoms worsen (NHS England, 2023). </a:t>
            </a:r>
          </a:p>
          <a:p>
            <a:pPr indent="0">
              <a:buNone/>
            </a:pPr>
            <a:endParaRPr lang="en-GB" sz="1800">
              <a:latin typeface="Arial"/>
              <a:cs typeface="Arial"/>
            </a:endParaRPr>
          </a:p>
          <a:p>
            <a:pPr marL="0" indent="0">
              <a:buNone/>
            </a:pPr>
            <a:endParaRPr lang="en-GB" sz="1800">
              <a:latin typeface="Arial"/>
              <a:ea typeface="+mn-lt"/>
              <a:cs typeface="Arial"/>
            </a:endParaRPr>
          </a:p>
          <a:p>
            <a:pPr marL="0" indent="0">
              <a:buFont typeface="Arial"/>
              <a:buNone/>
            </a:pPr>
            <a:endParaRPr lang="en-GB" sz="1800">
              <a:latin typeface="Arial"/>
              <a:cs typeface="Arial"/>
            </a:endParaRPr>
          </a:p>
          <a:p>
            <a:pPr marL="0" indent="0">
              <a:buNone/>
            </a:pPr>
            <a:endParaRPr lang="en-GB" sz="1800">
              <a:latin typeface="Arial"/>
              <a:cs typeface="Arial"/>
            </a:endParaRPr>
          </a:p>
          <a:p>
            <a:pPr marL="0" indent="0">
              <a:buNone/>
            </a:pPr>
            <a:endParaRPr lang="en-GB" sz="1800">
              <a:latin typeface="Arial"/>
              <a:cs typeface="Arial"/>
            </a:endParaRPr>
          </a:p>
        </p:txBody>
      </p:sp>
      <p:sp>
        <p:nvSpPr>
          <p:cNvPr id="5" name="TextBox 4">
            <a:extLst>
              <a:ext uri="{FF2B5EF4-FFF2-40B4-BE49-F238E27FC236}">
                <a16:creationId xmlns:a16="http://schemas.microsoft.com/office/drawing/2014/main" id="{04C608A7-7ADB-D1CC-571E-604C673F413D}"/>
              </a:ext>
            </a:extLst>
          </p:cNvPr>
          <p:cNvSpPr txBox="1"/>
          <p:nvPr/>
        </p:nvSpPr>
        <p:spPr>
          <a:xfrm>
            <a:off x="1458686" y="264886"/>
            <a:ext cx="3868057"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0" i="0" u="none" strike="noStrike" baseline="0">
                <a:solidFill>
                  <a:schemeClr val="bg1"/>
                </a:solidFill>
                <a:highlight>
                  <a:srgbClr val="000000"/>
                </a:highlight>
                <a:latin typeface="Arial"/>
              </a:rPr>
              <a:t>A Digital Health Promotion Intervention for Mental Wellbeing</a:t>
            </a:r>
            <a:endParaRPr lang="en-US">
              <a:solidFill>
                <a:schemeClr val="bg1"/>
              </a:solidFill>
              <a:highlight>
                <a:srgbClr val="000000"/>
              </a:highlight>
            </a:endParaRPr>
          </a:p>
          <a:p>
            <a:pPr algn="ctr"/>
            <a:endParaRPr lang="en-US"/>
          </a:p>
        </p:txBody>
      </p:sp>
      <p:sp>
        <p:nvSpPr>
          <p:cNvPr id="7" name="Shape 0">
            <a:extLst>
              <a:ext uri="{FF2B5EF4-FFF2-40B4-BE49-F238E27FC236}">
                <a16:creationId xmlns:a16="http://schemas.microsoft.com/office/drawing/2014/main" id="{60E0F48C-6102-B6AA-0564-4936941AC0CA}"/>
              </a:ext>
            </a:extLst>
          </p:cNvPr>
          <p:cNvSpPr/>
          <p:nvPr/>
        </p:nvSpPr>
        <p:spPr>
          <a:xfrm>
            <a:off x="0" y="0"/>
            <a:ext cx="100584" cy="6803136"/>
          </a:xfrm>
          <a:prstGeom prst="rect">
            <a:avLst/>
          </a:prstGeom>
          <a:solidFill>
            <a:srgbClr val="89E2CA"/>
          </a:solidFill>
          <a:ln w="12700">
            <a:solidFill>
              <a:srgbClr val="89E2CA">
                <a:alpha val="0"/>
              </a:srgbClr>
            </a:solidFill>
            <a:prstDash val="solid"/>
          </a:ln>
        </p:spPr>
        <p:txBody>
          <a:bodyPr/>
          <a:lstStyle/>
          <a:p>
            <a:endParaRPr/>
          </a:p>
        </p:txBody>
      </p:sp>
    </p:spTree>
    <p:extLst>
      <p:ext uri="{BB962C8B-B14F-4D97-AF65-F5344CB8AC3E}">
        <p14:creationId xmlns:p14="http://schemas.microsoft.com/office/powerpoint/2010/main" val="348943828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0" y="0"/>
            <a:ext cx="100584" cy="6803136"/>
          </a:xfrm>
          <a:prstGeom prst="rect">
            <a:avLst/>
          </a:prstGeom>
          <a:solidFill>
            <a:srgbClr val="89E2CA"/>
          </a:solidFill>
          <a:ln>
            <a:solidFill>
              <a:srgbClr val="89E2CA"/>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Rectangle 2"/>
          <p:cNvSpPr/>
          <p:nvPr/>
        </p:nvSpPr>
        <p:spPr>
          <a:xfrm>
            <a:off x="0" y="6803136"/>
            <a:ext cx="12188952" cy="54864"/>
          </a:xfrm>
          <a:prstGeom prst="rect">
            <a:avLst/>
          </a:prstGeom>
          <a:solidFill>
            <a:srgbClr val="F4A27F"/>
          </a:solidFill>
          <a:ln>
            <a:solidFill>
              <a:srgbClr val="F4A27F"/>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5" name="TextBox 4"/>
          <p:cNvSpPr txBox="1"/>
          <p:nvPr/>
        </p:nvSpPr>
        <p:spPr>
          <a:xfrm>
            <a:off x="3611880" y="384048"/>
            <a:ext cx="5394960" cy="411480"/>
          </a:xfrm>
          <a:prstGeom prst="rect">
            <a:avLst/>
          </a:prstGeom>
          <a:noFill/>
        </p:spPr>
        <p:txBody>
          <a:bodyPr wrap="none" lIns="36576" tIns="18288" rIns="36576" bIns="18288">
            <a:spAutoFit/>
          </a:bodyPr>
          <a:lstStyle/>
          <a:p>
            <a:pPr algn="ctr"/>
            <a:r>
              <a:rPr sz="2400" b="1">
                <a:solidFill>
                  <a:srgbClr val="071D2B"/>
                </a:solidFill>
                <a:latin typeface="Arial"/>
              </a:rPr>
              <a:t>Activity aim and content</a:t>
            </a:r>
          </a:p>
        </p:txBody>
      </p:sp>
      <p:sp>
        <p:nvSpPr>
          <p:cNvPr id="6" name="TextBox 5"/>
          <p:cNvSpPr txBox="1"/>
          <p:nvPr/>
        </p:nvSpPr>
        <p:spPr>
          <a:xfrm>
            <a:off x="3749039" y="786384"/>
            <a:ext cx="5120640" cy="237744"/>
          </a:xfrm>
          <a:prstGeom prst="rect">
            <a:avLst/>
          </a:prstGeom>
          <a:noFill/>
        </p:spPr>
        <p:txBody>
          <a:bodyPr wrap="none" lIns="36576" tIns="18288" rIns="36576" bIns="18288">
            <a:spAutoFit/>
          </a:bodyPr>
          <a:lstStyle/>
          <a:p>
            <a:pPr algn="ctr"/>
            <a:r>
              <a:rPr sz="1050" b="0">
                <a:solidFill>
                  <a:srgbClr val="6B7C86"/>
                </a:solidFill>
                <a:latin typeface="Arial"/>
              </a:rPr>
              <a:t>What the MindEase intervention will do</a:t>
            </a:r>
          </a:p>
        </p:txBody>
      </p:sp>
      <p:sp>
        <p:nvSpPr>
          <p:cNvPr id="7" name="Rounded Rectangle 6"/>
          <p:cNvSpPr/>
          <p:nvPr/>
        </p:nvSpPr>
        <p:spPr>
          <a:xfrm>
            <a:off x="548640" y="1152144"/>
            <a:ext cx="6748272" cy="960120"/>
          </a:xfrm>
          <a:prstGeom prst="roundRect">
            <a:avLst/>
          </a:prstGeom>
          <a:solidFill>
            <a:srgbClr val="F3FCF9"/>
          </a:solidFill>
          <a:ln>
            <a:solidFill>
              <a:srgbClr val="89E2CA"/>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8" name="TextBox 7"/>
          <p:cNvSpPr txBox="1"/>
          <p:nvPr/>
        </p:nvSpPr>
        <p:spPr>
          <a:xfrm>
            <a:off x="713232" y="1243584"/>
            <a:ext cx="1183144" cy="283154"/>
          </a:xfrm>
          <a:prstGeom prst="rect">
            <a:avLst/>
          </a:prstGeom>
          <a:noFill/>
        </p:spPr>
        <p:txBody>
          <a:bodyPr wrap="none" lIns="36576" tIns="18288" rIns="36576" bIns="18288">
            <a:spAutoFit/>
          </a:bodyPr>
          <a:lstStyle/>
          <a:p>
            <a:pPr algn="l"/>
            <a:r>
              <a:rPr sz="1600" b="1" dirty="0">
                <a:solidFill>
                  <a:srgbClr val="071D2B"/>
                </a:solidFill>
                <a:latin typeface="Arial"/>
              </a:rPr>
              <a:t>Overall aim</a:t>
            </a:r>
          </a:p>
        </p:txBody>
      </p:sp>
      <p:sp>
        <p:nvSpPr>
          <p:cNvPr id="9" name="TextBox 8"/>
          <p:cNvSpPr txBox="1"/>
          <p:nvPr/>
        </p:nvSpPr>
        <p:spPr>
          <a:xfrm>
            <a:off x="713232" y="1517904"/>
            <a:ext cx="6491436" cy="609398"/>
          </a:xfrm>
          <a:prstGeom prst="rect">
            <a:avLst/>
          </a:prstGeom>
          <a:noFill/>
        </p:spPr>
        <p:txBody>
          <a:bodyPr wrap="square" lIns="36576" tIns="18288" rIns="36576" bIns="18288">
            <a:spAutoFit/>
          </a:bodyPr>
          <a:lstStyle/>
          <a:p>
            <a:pPr algn="l"/>
            <a:r>
              <a:rPr sz="1240" dirty="0">
                <a:solidFill>
                  <a:srgbClr val="071D2B"/>
                </a:solidFill>
                <a:latin typeface="Arial"/>
              </a:rPr>
              <a:t>To reduce stress and anxiety risk by giving students early, accessible and </a:t>
            </a:r>
            <a:r>
              <a:rPr sz="1240" dirty="0" err="1">
                <a:solidFill>
                  <a:srgbClr val="071D2B"/>
                </a:solidFill>
                <a:latin typeface="Arial"/>
              </a:rPr>
              <a:t>personalised</a:t>
            </a:r>
            <a:r>
              <a:rPr sz="1240" dirty="0">
                <a:solidFill>
                  <a:srgbClr val="071D2B"/>
                </a:solidFill>
                <a:latin typeface="Arial"/>
              </a:rPr>
              <a:t> wellbeing support linked to university counselling and NHS services (WHO, 2022; NICE, 2022).</a:t>
            </a:r>
          </a:p>
        </p:txBody>
      </p:sp>
      <p:sp>
        <p:nvSpPr>
          <p:cNvPr id="10" name="Rounded Rectangle 9"/>
          <p:cNvSpPr/>
          <p:nvPr/>
        </p:nvSpPr>
        <p:spPr>
          <a:xfrm>
            <a:off x="7543800" y="1152144"/>
            <a:ext cx="4114800" cy="960120"/>
          </a:xfrm>
          <a:prstGeom prst="roundRect">
            <a:avLst/>
          </a:prstGeom>
          <a:solidFill>
            <a:srgbClr val="FEF1EA"/>
          </a:solidFill>
          <a:ln>
            <a:solidFill>
              <a:srgbClr val="F4A27F"/>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1" name="TextBox 10"/>
          <p:cNvSpPr txBox="1"/>
          <p:nvPr/>
        </p:nvSpPr>
        <p:spPr>
          <a:xfrm>
            <a:off x="7708392" y="1243584"/>
            <a:ext cx="2010294" cy="283154"/>
          </a:xfrm>
          <a:prstGeom prst="rect">
            <a:avLst/>
          </a:prstGeom>
          <a:noFill/>
        </p:spPr>
        <p:txBody>
          <a:bodyPr wrap="none" lIns="36576" tIns="18288" rIns="36576" bIns="18288">
            <a:spAutoFit/>
          </a:bodyPr>
          <a:lstStyle/>
          <a:p>
            <a:pPr algn="l"/>
            <a:r>
              <a:rPr sz="1600" b="1" dirty="0">
                <a:solidFill>
                  <a:srgbClr val="071D2B"/>
                </a:solidFill>
                <a:latin typeface="Arial"/>
              </a:rPr>
              <a:t>Expected outcomes</a:t>
            </a:r>
          </a:p>
        </p:txBody>
      </p:sp>
      <p:sp>
        <p:nvSpPr>
          <p:cNvPr id="12" name="TextBox 11"/>
          <p:cNvSpPr txBox="1"/>
          <p:nvPr/>
        </p:nvSpPr>
        <p:spPr>
          <a:xfrm>
            <a:off x="7708392" y="1517904"/>
            <a:ext cx="3770376" cy="567848"/>
          </a:xfrm>
          <a:prstGeom prst="rect">
            <a:avLst/>
          </a:prstGeom>
          <a:noFill/>
        </p:spPr>
        <p:txBody>
          <a:bodyPr wrap="square" lIns="36576" tIns="18288" rIns="36576" bIns="18288">
            <a:spAutoFit/>
          </a:bodyPr>
          <a:lstStyle/>
          <a:p>
            <a:pPr algn="l"/>
            <a:r>
              <a:rPr sz="1150" b="0" dirty="0">
                <a:solidFill>
                  <a:srgbClr val="071D2B"/>
                </a:solidFill>
                <a:latin typeface="Arial"/>
              </a:rPr>
              <a:t>Lower stress and anxiety, stronger resilience, better self-management, earlier access to support and greater engagement with wellbeing services.</a:t>
            </a:r>
          </a:p>
        </p:txBody>
      </p:sp>
      <p:sp>
        <p:nvSpPr>
          <p:cNvPr id="13" name="TextBox 12"/>
          <p:cNvSpPr txBox="1"/>
          <p:nvPr/>
        </p:nvSpPr>
        <p:spPr>
          <a:xfrm>
            <a:off x="585216" y="2331720"/>
            <a:ext cx="3383280" cy="274320"/>
          </a:xfrm>
          <a:prstGeom prst="rect">
            <a:avLst/>
          </a:prstGeom>
          <a:noFill/>
        </p:spPr>
        <p:txBody>
          <a:bodyPr wrap="none" lIns="36576" tIns="18288" rIns="36576" bIns="18288">
            <a:spAutoFit/>
          </a:bodyPr>
          <a:lstStyle/>
          <a:p>
            <a:pPr algn="l"/>
            <a:r>
              <a:rPr sz="1200" b="1">
                <a:solidFill>
                  <a:srgbClr val="071D2B"/>
                </a:solidFill>
                <a:latin typeface="Arial"/>
              </a:rPr>
              <a:t>What the intervention will do</a:t>
            </a:r>
          </a:p>
        </p:txBody>
      </p:sp>
      <p:sp>
        <p:nvSpPr>
          <p:cNvPr id="14" name="Oval 13"/>
          <p:cNvSpPr/>
          <p:nvPr/>
        </p:nvSpPr>
        <p:spPr>
          <a:xfrm>
            <a:off x="685800" y="2788920"/>
            <a:ext cx="475488" cy="475488"/>
          </a:xfrm>
          <a:prstGeom prst="ellipse">
            <a:avLst/>
          </a:prstGeom>
          <a:solidFill>
            <a:srgbClr val="89E2CA"/>
          </a:solidFill>
          <a:ln>
            <a:solidFill>
              <a:srgbClr val="89E2CA"/>
            </a:solidFill>
          </a:ln>
        </p:spPr>
        <p:style>
          <a:lnRef idx="1">
            <a:schemeClr val="accent1"/>
          </a:lnRef>
          <a:fillRef idx="3">
            <a:schemeClr val="accent1"/>
          </a:fillRef>
          <a:effectRef idx="2">
            <a:schemeClr val="accent1"/>
          </a:effectRef>
          <a:fontRef idx="minor">
            <a:schemeClr val="lt1"/>
          </a:fontRef>
        </p:style>
        <p:txBody>
          <a:bodyPr rtlCol="0" anchor="ctr"/>
          <a:lstStyle/>
          <a:p>
            <a:pPr algn="ctr"/>
            <a:r>
              <a:rPr sz="1900" b="1">
                <a:solidFill>
                  <a:srgbClr val="071D2B"/>
                </a:solidFill>
                <a:latin typeface="Arial"/>
              </a:rPr>
              <a:t>1</a:t>
            </a:r>
          </a:p>
        </p:txBody>
      </p:sp>
      <p:sp>
        <p:nvSpPr>
          <p:cNvPr id="15" name="TextBox 14"/>
          <p:cNvSpPr txBox="1"/>
          <p:nvPr/>
        </p:nvSpPr>
        <p:spPr>
          <a:xfrm>
            <a:off x="1289304" y="2816351"/>
            <a:ext cx="1417320" cy="274320"/>
          </a:xfrm>
          <a:prstGeom prst="rect">
            <a:avLst/>
          </a:prstGeom>
          <a:noFill/>
        </p:spPr>
        <p:txBody>
          <a:bodyPr wrap="none" lIns="36576" tIns="18288" rIns="36576" bIns="18288">
            <a:spAutoFit/>
          </a:bodyPr>
          <a:lstStyle/>
          <a:p>
            <a:pPr algn="l"/>
            <a:r>
              <a:rPr sz="1550" b="1">
                <a:solidFill>
                  <a:srgbClr val="071D2B"/>
                </a:solidFill>
                <a:latin typeface="Arial"/>
              </a:rPr>
              <a:t>Learn</a:t>
            </a:r>
          </a:p>
        </p:txBody>
      </p:sp>
      <p:sp>
        <p:nvSpPr>
          <p:cNvPr id="16" name="TextBox 15"/>
          <p:cNvSpPr txBox="1"/>
          <p:nvPr/>
        </p:nvSpPr>
        <p:spPr>
          <a:xfrm>
            <a:off x="1289304" y="3319272"/>
            <a:ext cx="2011680" cy="786384"/>
          </a:xfrm>
          <a:prstGeom prst="rect">
            <a:avLst/>
          </a:prstGeom>
          <a:noFill/>
        </p:spPr>
        <p:txBody>
          <a:bodyPr wrap="none" lIns="36576" tIns="18288" rIns="36576" bIns="18288">
            <a:spAutoFit/>
          </a:bodyPr>
          <a:lstStyle/>
          <a:p>
            <a:pPr algn="l"/>
            <a:r>
              <a:rPr sz="1180" b="0">
                <a:solidFill>
                  <a:srgbClr val="071D2B"/>
                </a:solidFill>
                <a:latin typeface="Arial"/>
              </a:rPr>
              <a:t>Stress and anxiety education
Wellbeing guidance</a:t>
            </a:r>
          </a:p>
        </p:txBody>
      </p:sp>
      <p:sp>
        <p:nvSpPr>
          <p:cNvPr id="17" name="Oval 16"/>
          <p:cNvSpPr/>
          <p:nvPr/>
        </p:nvSpPr>
        <p:spPr>
          <a:xfrm>
            <a:off x="3474720" y="2788920"/>
            <a:ext cx="475488" cy="475488"/>
          </a:xfrm>
          <a:prstGeom prst="ellipse">
            <a:avLst/>
          </a:prstGeom>
          <a:solidFill>
            <a:srgbClr val="F4A27F"/>
          </a:solidFill>
          <a:ln>
            <a:solidFill>
              <a:srgbClr val="F4A27F"/>
            </a:solidFill>
          </a:ln>
        </p:spPr>
        <p:style>
          <a:lnRef idx="1">
            <a:schemeClr val="accent1"/>
          </a:lnRef>
          <a:fillRef idx="3">
            <a:schemeClr val="accent1"/>
          </a:fillRef>
          <a:effectRef idx="2">
            <a:schemeClr val="accent1"/>
          </a:effectRef>
          <a:fontRef idx="minor">
            <a:schemeClr val="lt1"/>
          </a:fontRef>
        </p:style>
        <p:txBody>
          <a:bodyPr rtlCol="0" anchor="ctr"/>
          <a:lstStyle/>
          <a:p>
            <a:pPr algn="ctr"/>
            <a:r>
              <a:rPr sz="1900" b="1">
                <a:solidFill>
                  <a:srgbClr val="071D2B"/>
                </a:solidFill>
                <a:latin typeface="Arial"/>
              </a:rPr>
              <a:t>2</a:t>
            </a:r>
          </a:p>
        </p:txBody>
      </p:sp>
      <p:sp>
        <p:nvSpPr>
          <p:cNvPr id="18" name="TextBox 17"/>
          <p:cNvSpPr txBox="1"/>
          <p:nvPr/>
        </p:nvSpPr>
        <p:spPr>
          <a:xfrm>
            <a:off x="4078224" y="2816351"/>
            <a:ext cx="1417320" cy="274320"/>
          </a:xfrm>
          <a:prstGeom prst="rect">
            <a:avLst/>
          </a:prstGeom>
          <a:noFill/>
        </p:spPr>
        <p:txBody>
          <a:bodyPr wrap="none" lIns="36576" tIns="18288" rIns="36576" bIns="18288">
            <a:spAutoFit/>
          </a:bodyPr>
          <a:lstStyle/>
          <a:p>
            <a:pPr algn="l"/>
            <a:r>
              <a:rPr sz="1550" b="1">
                <a:solidFill>
                  <a:srgbClr val="071D2B"/>
                </a:solidFill>
                <a:latin typeface="Arial"/>
              </a:rPr>
              <a:t>Check</a:t>
            </a:r>
          </a:p>
        </p:txBody>
      </p:sp>
      <p:sp>
        <p:nvSpPr>
          <p:cNvPr id="19" name="TextBox 18"/>
          <p:cNvSpPr txBox="1"/>
          <p:nvPr/>
        </p:nvSpPr>
        <p:spPr>
          <a:xfrm>
            <a:off x="4078224" y="3319272"/>
            <a:ext cx="2011680" cy="786384"/>
          </a:xfrm>
          <a:prstGeom prst="rect">
            <a:avLst/>
          </a:prstGeom>
          <a:noFill/>
        </p:spPr>
        <p:txBody>
          <a:bodyPr wrap="none" lIns="36576" tIns="18288" rIns="36576" bIns="18288">
            <a:spAutoFit/>
          </a:bodyPr>
          <a:lstStyle/>
          <a:p>
            <a:pPr algn="l"/>
            <a:r>
              <a:rPr sz="1180" b="0">
                <a:solidFill>
                  <a:srgbClr val="071D2B"/>
                </a:solidFill>
                <a:latin typeface="Arial"/>
              </a:rPr>
              <a:t>Daily mood check-ins
Self-assessment of stress</a:t>
            </a:r>
          </a:p>
        </p:txBody>
      </p:sp>
      <p:sp>
        <p:nvSpPr>
          <p:cNvPr id="20" name="Oval 19"/>
          <p:cNvSpPr/>
          <p:nvPr/>
        </p:nvSpPr>
        <p:spPr>
          <a:xfrm>
            <a:off x="6254496" y="2788920"/>
            <a:ext cx="475488" cy="475488"/>
          </a:xfrm>
          <a:prstGeom prst="ellipse">
            <a:avLst/>
          </a:prstGeom>
          <a:solidFill>
            <a:srgbClr val="89E2CA"/>
          </a:solidFill>
          <a:ln>
            <a:solidFill>
              <a:srgbClr val="89E2CA"/>
            </a:solidFill>
          </a:ln>
        </p:spPr>
        <p:style>
          <a:lnRef idx="1">
            <a:schemeClr val="accent1"/>
          </a:lnRef>
          <a:fillRef idx="3">
            <a:schemeClr val="accent1"/>
          </a:fillRef>
          <a:effectRef idx="2">
            <a:schemeClr val="accent1"/>
          </a:effectRef>
          <a:fontRef idx="minor">
            <a:schemeClr val="lt1"/>
          </a:fontRef>
        </p:style>
        <p:txBody>
          <a:bodyPr rtlCol="0" anchor="ctr"/>
          <a:lstStyle/>
          <a:p>
            <a:pPr algn="ctr"/>
            <a:r>
              <a:rPr sz="1900" b="1">
                <a:solidFill>
                  <a:srgbClr val="071D2B"/>
                </a:solidFill>
                <a:latin typeface="Arial"/>
              </a:rPr>
              <a:t>3</a:t>
            </a:r>
          </a:p>
        </p:txBody>
      </p:sp>
      <p:sp>
        <p:nvSpPr>
          <p:cNvPr id="21" name="TextBox 20"/>
          <p:cNvSpPr txBox="1"/>
          <p:nvPr/>
        </p:nvSpPr>
        <p:spPr>
          <a:xfrm>
            <a:off x="6858000" y="2816351"/>
            <a:ext cx="1417320" cy="274320"/>
          </a:xfrm>
          <a:prstGeom prst="rect">
            <a:avLst/>
          </a:prstGeom>
          <a:noFill/>
        </p:spPr>
        <p:txBody>
          <a:bodyPr wrap="none" lIns="36576" tIns="18288" rIns="36576" bIns="18288">
            <a:spAutoFit/>
          </a:bodyPr>
          <a:lstStyle/>
          <a:p>
            <a:pPr algn="l"/>
            <a:r>
              <a:rPr sz="1550" b="1">
                <a:solidFill>
                  <a:srgbClr val="071D2B"/>
                </a:solidFill>
                <a:latin typeface="Arial"/>
              </a:rPr>
              <a:t>Act</a:t>
            </a:r>
          </a:p>
        </p:txBody>
      </p:sp>
      <p:sp>
        <p:nvSpPr>
          <p:cNvPr id="22" name="TextBox 21"/>
          <p:cNvSpPr txBox="1"/>
          <p:nvPr/>
        </p:nvSpPr>
        <p:spPr>
          <a:xfrm>
            <a:off x="6858000" y="3319272"/>
            <a:ext cx="2011679" cy="581698"/>
          </a:xfrm>
          <a:prstGeom prst="rect">
            <a:avLst/>
          </a:prstGeom>
          <a:noFill/>
        </p:spPr>
        <p:txBody>
          <a:bodyPr wrap="square" lIns="36576" tIns="18288" rIns="36576" bIns="18288">
            <a:spAutoFit/>
          </a:bodyPr>
          <a:lstStyle/>
          <a:p>
            <a:pPr algn="l"/>
            <a:r>
              <a:rPr sz="1180" b="0" dirty="0">
                <a:solidFill>
                  <a:srgbClr val="071D2B"/>
                </a:solidFill>
                <a:latin typeface="Arial"/>
              </a:rPr>
              <a:t>AI coach, CBT-informed self-help, breathing, mindfulness and sleep hygiene</a:t>
            </a:r>
          </a:p>
        </p:txBody>
      </p:sp>
      <p:sp>
        <p:nvSpPr>
          <p:cNvPr id="23" name="Oval 22"/>
          <p:cNvSpPr/>
          <p:nvPr/>
        </p:nvSpPr>
        <p:spPr>
          <a:xfrm>
            <a:off x="9034272" y="2788920"/>
            <a:ext cx="475488" cy="475488"/>
          </a:xfrm>
          <a:prstGeom prst="ellipse">
            <a:avLst/>
          </a:prstGeom>
          <a:solidFill>
            <a:srgbClr val="F4A27F"/>
          </a:solidFill>
          <a:ln>
            <a:solidFill>
              <a:srgbClr val="F4A27F"/>
            </a:solidFill>
          </a:ln>
        </p:spPr>
        <p:style>
          <a:lnRef idx="1">
            <a:schemeClr val="accent1"/>
          </a:lnRef>
          <a:fillRef idx="3">
            <a:schemeClr val="accent1"/>
          </a:fillRef>
          <a:effectRef idx="2">
            <a:schemeClr val="accent1"/>
          </a:effectRef>
          <a:fontRef idx="minor">
            <a:schemeClr val="lt1"/>
          </a:fontRef>
        </p:style>
        <p:txBody>
          <a:bodyPr rtlCol="0" anchor="ctr"/>
          <a:lstStyle/>
          <a:p>
            <a:pPr algn="ctr"/>
            <a:r>
              <a:rPr sz="1900" b="1">
                <a:solidFill>
                  <a:srgbClr val="071D2B"/>
                </a:solidFill>
                <a:latin typeface="Arial"/>
              </a:rPr>
              <a:t>4</a:t>
            </a:r>
          </a:p>
        </p:txBody>
      </p:sp>
      <p:sp>
        <p:nvSpPr>
          <p:cNvPr id="24" name="TextBox 23"/>
          <p:cNvSpPr txBox="1"/>
          <p:nvPr/>
        </p:nvSpPr>
        <p:spPr>
          <a:xfrm>
            <a:off x="9637776" y="2816351"/>
            <a:ext cx="1417320" cy="274320"/>
          </a:xfrm>
          <a:prstGeom prst="rect">
            <a:avLst/>
          </a:prstGeom>
          <a:noFill/>
        </p:spPr>
        <p:txBody>
          <a:bodyPr wrap="none" lIns="36576" tIns="18288" rIns="36576" bIns="18288">
            <a:spAutoFit/>
          </a:bodyPr>
          <a:lstStyle/>
          <a:p>
            <a:pPr algn="l"/>
            <a:r>
              <a:rPr sz="1550" b="1">
                <a:solidFill>
                  <a:srgbClr val="071D2B"/>
                </a:solidFill>
                <a:latin typeface="Arial"/>
              </a:rPr>
              <a:t>Connect</a:t>
            </a:r>
          </a:p>
        </p:txBody>
      </p:sp>
      <p:sp>
        <p:nvSpPr>
          <p:cNvPr id="25" name="TextBox 24"/>
          <p:cNvSpPr txBox="1"/>
          <p:nvPr/>
        </p:nvSpPr>
        <p:spPr>
          <a:xfrm>
            <a:off x="9637776" y="3319272"/>
            <a:ext cx="1746504" cy="581698"/>
          </a:xfrm>
          <a:prstGeom prst="rect">
            <a:avLst/>
          </a:prstGeom>
          <a:noFill/>
        </p:spPr>
        <p:txBody>
          <a:bodyPr wrap="square" lIns="36576" tIns="18288" rIns="36576" bIns="18288">
            <a:spAutoFit/>
          </a:bodyPr>
          <a:lstStyle/>
          <a:p>
            <a:pPr algn="l"/>
            <a:r>
              <a:rPr sz="1180" b="0" dirty="0">
                <a:solidFill>
                  <a:srgbClr val="071D2B"/>
                </a:solidFill>
                <a:latin typeface="Arial"/>
              </a:rPr>
              <a:t>Counselling booking, NHS links and crisis signposting</a:t>
            </a:r>
          </a:p>
        </p:txBody>
      </p:sp>
      <p:sp>
        <p:nvSpPr>
          <p:cNvPr id="26" name="Rounded Rectangle 25"/>
          <p:cNvSpPr/>
          <p:nvPr/>
        </p:nvSpPr>
        <p:spPr>
          <a:xfrm>
            <a:off x="676656" y="4178808"/>
            <a:ext cx="5212080" cy="1417320"/>
          </a:xfrm>
          <a:prstGeom prst="roundRect">
            <a:avLst/>
          </a:prstGeom>
          <a:solidFill>
            <a:srgbClr val="F3FCF9"/>
          </a:solidFill>
          <a:ln>
            <a:solidFill>
              <a:srgbClr val="89E2CA"/>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7" name="TextBox 26"/>
          <p:cNvSpPr txBox="1"/>
          <p:nvPr/>
        </p:nvSpPr>
        <p:spPr>
          <a:xfrm>
            <a:off x="2276856" y="4284462"/>
            <a:ext cx="1983043" cy="344710"/>
          </a:xfrm>
          <a:prstGeom prst="rect">
            <a:avLst/>
          </a:prstGeom>
          <a:noFill/>
        </p:spPr>
        <p:txBody>
          <a:bodyPr wrap="none" lIns="36576" tIns="18288" rIns="36576" bIns="18288">
            <a:spAutoFit/>
          </a:bodyPr>
          <a:lstStyle/>
          <a:p>
            <a:pPr algn="ctr"/>
            <a:r>
              <a:rPr sz="2000" b="1" dirty="0" err="1">
                <a:solidFill>
                  <a:srgbClr val="071D2B"/>
                </a:solidFill>
                <a:latin typeface="Arial"/>
              </a:rPr>
              <a:t>Personalisation</a:t>
            </a:r>
            <a:endParaRPr sz="2000" b="1" dirty="0">
              <a:solidFill>
                <a:srgbClr val="071D2B"/>
              </a:solidFill>
              <a:latin typeface="Arial"/>
            </a:endParaRPr>
          </a:p>
        </p:txBody>
      </p:sp>
      <p:sp>
        <p:nvSpPr>
          <p:cNvPr id="28" name="TextBox 27"/>
          <p:cNvSpPr txBox="1"/>
          <p:nvPr/>
        </p:nvSpPr>
        <p:spPr>
          <a:xfrm>
            <a:off x="923544" y="4757188"/>
            <a:ext cx="4773871" cy="775597"/>
          </a:xfrm>
          <a:prstGeom prst="rect">
            <a:avLst/>
          </a:prstGeom>
          <a:noFill/>
        </p:spPr>
        <p:txBody>
          <a:bodyPr wrap="square" lIns="36576" tIns="18288" rIns="36576" bIns="18288">
            <a:spAutoFit/>
          </a:bodyPr>
          <a:lstStyle/>
          <a:p>
            <a:pPr algn="l"/>
            <a:r>
              <a:rPr sz="1600" b="0" dirty="0">
                <a:solidFill>
                  <a:srgbClr val="071D2B"/>
                </a:solidFill>
                <a:latin typeface="Arial"/>
              </a:rPr>
              <a:t>AI wellbeing coach, optional wearable trends, goals, reminders, progress tracking and motivational feedback (WHO, 2021; WHO, 2022).</a:t>
            </a:r>
          </a:p>
        </p:txBody>
      </p:sp>
      <p:sp>
        <p:nvSpPr>
          <p:cNvPr id="29" name="Rounded Rectangle 28"/>
          <p:cNvSpPr/>
          <p:nvPr/>
        </p:nvSpPr>
        <p:spPr>
          <a:xfrm>
            <a:off x="6172200" y="4197096"/>
            <a:ext cx="5212080" cy="1399032"/>
          </a:xfrm>
          <a:prstGeom prst="roundRect">
            <a:avLst/>
          </a:prstGeom>
          <a:solidFill>
            <a:srgbClr val="FEF1EA"/>
          </a:solidFill>
          <a:ln>
            <a:solidFill>
              <a:srgbClr val="F4A27F"/>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0" name="TextBox 29"/>
          <p:cNvSpPr txBox="1"/>
          <p:nvPr/>
        </p:nvSpPr>
        <p:spPr>
          <a:xfrm>
            <a:off x="7779677" y="4220421"/>
            <a:ext cx="2754087" cy="313932"/>
          </a:xfrm>
          <a:prstGeom prst="rect">
            <a:avLst/>
          </a:prstGeom>
          <a:noFill/>
        </p:spPr>
        <p:txBody>
          <a:bodyPr wrap="none" lIns="36576" tIns="18288" rIns="36576" bIns="18288">
            <a:spAutoFit/>
          </a:bodyPr>
          <a:lstStyle/>
          <a:p>
            <a:pPr algn="l"/>
            <a:r>
              <a:rPr b="1" dirty="0">
                <a:solidFill>
                  <a:srgbClr val="071D2B"/>
                </a:solidFill>
                <a:latin typeface="Arial"/>
              </a:rPr>
              <a:t>Evidence-based support</a:t>
            </a:r>
          </a:p>
        </p:txBody>
      </p:sp>
      <p:sp>
        <p:nvSpPr>
          <p:cNvPr id="31" name="TextBox 30"/>
          <p:cNvSpPr txBox="1"/>
          <p:nvPr/>
        </p:nvSpPr>
        <p:spPr>
          <a:xfrm>
            <a:off x="6574536" y="4764024"/>
            <a:ext cx="4809744" cy="775597"/>
          </a:xfrm>
          <a:prstGeom prst="rect">
            <a:avLst/>
          </a:prstGeom>
          <a:noFill/>
        </p:spPr>
        <p:txBody>
          <a:bodyPr wrap="square" lIns="36576" tIns="18288" rIns="36576" bIns="18288">
            <a:spAutoFit/>
          </a:bodyPr>
          <a:lstStyle/>
          <a:p>
            <a:pPr algn="l"/>
            <a:r>
              <a:rPr sz="1600" b="0" dirty="0">
                <a:solidFill>
                  <a:srgbClr val="071D2B"/>
                </a:solidFill>
                <a:latin typeface="Arial"/>
              </a:rPr>
              <a:t>Mindfulness, breathing and CBT-based self-help support practical coping before symptoms escalate (NICE, 2022).</a:t>
            </a:r>
          </a:p>
        </p:txBody>
      </p:sp>
      <p:sp>
        <p:nvSpPr>
          <p:cNvPr id="32" name="TextBox 31"/>
          <p:cNvSpPr txBox="1"/>
          <p:nvPr/>
        </p:nvSpPr>
        <p:spPr>
          <a:xfrm>
            <a:off x="960120" y="5852160"/>
            <a:ext cx="10195560" cy="411480"/>
          </a:xfrm>
          <a:prstGeom prst="rect">
            <a:avLst/>
          </a:prstGeom>
          <a:noFill/>
        </p:spPr>
        <p:txBody>
          <a:bodyPr wrap="none" lIns="36576" tIns="18288" rIns="36576" bIns="18288">
            <a:spAutoFit/>
          </a:bodyPr>
          <a:lstStyle/>
          <a:p>
            <a:pPr algn="ctr"/>
            <a:r>
              <a:rPr sz="1420" b="1" dirty="0">
                <a:solidFill>
                  <a:srgbClr val="071D2B"/>
                </a:solidFill>
                <a:latin typeface="Arial"/>
              </a:rPr>
              <a:t>Whole-university prevention approach with clear help pathways (Universities UK, 2023; Student Minds, 2024).</a:t>
            </a:r>
          </a:p>
        </p:txBody>
      </p:sp>
      <p:sp>
        <p:nvSpPr>
          <p:cNvPr id="4" name="TextBox 3">
            <a:extLst>
              <a:ext uri="{FF2B5EF4-FFF2-40B4-BE49-F238E27FC236}">
                <a16:creationId xmlns:a16="http://schemas.microsoft.com/office/drawing/2014/main" id="{E9DAB3D3-0EB5-A6BB-A716-1AE5B332C069}"/>
              </a:ext>
            </a:extLst>
          </p:cNvPr>
          <p:cNvSpPr txBox="1"/>
          <p:nvPr/>
        </p:nvSpPr>
        <p:spPr>
          <a:xfrm>
            <a:off x="101600" y="32657"/>
            <a:ext cx="6096000" cy="55399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b="0" i="0" u="none" strike="noStrike" baseline="0">
                <a:solidFill>
                  <a:srgbClr val="071D2B"/>
                </a:solidFill>
                <a:latin typeface="Arial"/>
              </a:rPr>
              <a:t>Sharmin Sultana Mitu</a:t>
            </a:r>
            <a:r>
              <a:rPr lang="en-US" sz="1200" b="0" i="0" u="none" strike="noStrike" baseline="0">
                <a:solidFill>
                  <a:srgbClr val="000000"/>
                </a:solidFill>
                <a:latin typeface="Arial"/>
              </a:rPr>
              <a:t>​</a:t>
            </a:r>
            <a:r>
              <a:rPr sz="1200" b="0" i="0">
                <a:solidFill>
                  <a:srgbClr val="000000"/>
                </a:solidFill>
                <a:latin typeface="Arial"/>
                <a:ea typeface="Arial"/>
                <a:cs typeface="Arial"/>
              </a:rPr>
              <a:t>​</a:t>
            </a:r>
            <a:endParaRPr lang="en-US"/>
          </a:p>
          <a:p>
            <a:pPr algn="ctr"/>
            <a:endParaRPr lang="en-US"/>
          </a:p>
        </p:txBody>
      </p:sp>
    </p:spTree>
    <p:extLst>
      <p:ext uri="{BB962C8B-B14F-4D97-AF65-F5344CB8AC3E}">
        <p14:creationId xmlns:p14="http://schemas.microsoft.com/office/powerpoint/2010/main" val="228030524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3" name="Rectangle 72">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0BEEADF-5479-C313-6A3B-9DB978CF0546}"/>
              </a:ext>
            </a:extLst>
          </p:cNvPr>
          <p:cNvSpPr>
            <a:spLocks noGrp="1"/>
          </p:cNvSpPr>
          <p:nvPr>
            <p:ph type="title"/>
          </p:nvPr>
        </p:nvSpPr>
        <p:spPr>
          <a:xfrm>
            <a:off x="572493" y="238539"/>
            <a:ext cx="11018520" cy="1434415"/>
          </a:xfrm>
        </p:spPr>
        <p:txBody>
          <a:bodyPr anchor="b">
            <a:normAutofit/>
          </a:bodyPr>
          <a:lstStyle/>
          <a:p>
            <a:r>
              <a:rPr lang="en-GB" sz="3200" b="1" err="1">
                <a:latin typeface="Arial"/>
                <a:ea typeface="+mj-lt"/>
                <a:cs typeface="Arial"/>
              </a:rPr>
              <a:t>MindEase</a:t>
            </a:r>
            <a:r>
              <a:rPr lang="en-GB" sz="3200" b="1">
                <a:latin typeface="Arial"/>
                <a:ea typeface="+mj-lt"/>
                <a:cs typeface="Arial"/>
              </a:rPr>
              <a:t>: AI-Enabled University Digital Wellbeing Hub with Wearable Integration</a:t>
            </a:r>
            <a:endParaRPr lang="en-US" sz="3200">
              <a:latin typeface="Arial"/>
              <a:cs typeface="Arial"/>
            </a:endParaRPr>
          </a:p>
        </p:txBody>
      </p:sp>
      <p:sp>
        <p:nvSpPr>
          <p:cNvPr id="75"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sX0" fmla="*/ 0 w 10972800"/>
              <a:gd name="csY0" fmla="*/ 0 h 18288"/>
              <a:gd name="csX1" fmla="*/ 356616 w 10972800"/>
              <a:gd name="csY1" fmla="*/ 0 h 18288"/>
              <a:gd name="csX2" fmla="*/ 1042416 w 10972800"/>
              <a:gd name="csY2" fmla="*/ 0 h 18288"/>
              <a:gd name="csX3" fmla="*/ 1947672 w 10972800"/>
              <a:gd name="csY3" fmla="*/ 0 h 18288"/>
              <a:gd name="csX4" fmla="*/ 2633472 w 10972800"/>
              <a:gd name="csY4" fmla="*/ 0 h 18288"/>
              <a:gd name="csX5" fmla="*/ 2990088 w 10972800"/>
              <a:gd name="csY5" fmla="*/ 0 h 18288"/>
              <a:gd name="csX6" fmla="*/ 3456432 w 10972800"/>
              <a:gd name="csY6" fmla="*/ 0 h 18288"/>
              <a:gd name="csX7" fmla="*/ 4361688 w 10972800"/>
              <a:gd name="csY7" fmla="*/ 0 h 18288"/>
              <a:gd name="csX8" fmla="*/ 5266944 w 10972800"/>
              <a:gd name="csY8" fmla="*/ 0 h 18288"/>
              <a:gd name="csX9" fmla="*/ 6172200 w 10972800"/>
              <a:gd name="csY9" fmla="*/ 0 h 18288"/>
              <a:gd name="csX10" fmla="*/ 6528816 w 10972800"/>
              <a:gd name="csY10" fmla="*/ 0 h 18288"/>
              <a:gd name="csX11" fmla="*/ 7214616 w 10972800"/>
              <a:gd name="csY11" fmla="*/ 0 h 18288"/>
              <a:gd name="csX12" fmla="*/ 7790688 w 10972800"/>
              <a:gd name="csY12" fmla="*/ 0 h 18288"/>
              <a:gd name="csX13" fmla="*/ 8147304 w 10972800"/>
              <a:gd name="csY13" fmla="*/ 0 h 18288"/>
              <a:gd name="csX14" fmla="*/ 9052560 w 10972800"/>
              <a:gd name="csY14" fmla="*/ 0 h 18288"/>
              <a:gd name="csX15" fmla="*/ 9409176 w 10972800"/>
              <a:gd name="csY15" fmla="*/ 0 h 18288"/>
              <a:gd name="csX16" fmla="*/ 9765792 w 10972800"/>
              <a:gd name="csY16" fmla="*/ 0 h 18288"/>
              <a:gd name="csX17" fmla="*/ 10341864 w 10972800"/>
              <a:gd name="csY17" fmla="*/ 0 h 18288"/>
              <a:gd name="csX18" fmla="*/ 10972800 w 10972800"/>
              <a:gd name="csY18" fmla="*/ 0 h 18288"/>
              <a:gd name="csX19" fmla="*/ 10972800 w 10972800"/>
              <a:gd name="csY19" fmla="*/ 18288 h 18288"/>
              <a:gd name="csX20" fmla="*/ 10177272 w 10972800"/>
              <a:gd name="csY20" fmla="*/ 18288 h 18288"/>
              <a:gd name="csX21" fmla="*/ 9820656 w 10972800"/>
              <a:gd name="csY21" fmla="*/ 18288 h 18288"/>
              <a:gd name="csX22" fmla="*/ 9464040 w 10972800"/>
              <a:gd name="csY22" fmla="*/ 18288 h 18288"/>
              <a:gd name="csX23" fmla="*/ 8778240 w 10972800"/>
              <a:gd name="csY23" fmla="*/ 18288 h 18288"/>
              <a:gd name="csX24" fmla="*/ 8421624 w 10972800"/>
              <a:gd name="csY24" fmla="*/ 18288 h 18288"/>
              <a:gd name="csX25" fmla="*/ 7735824 w 10972800"/>
              <a:gd name="csY25" fmla="*/ 18288 h 18288"/>
              <a:gd name="csX26" fmla="*/ 6940296 w 10972800"/>
              <a:gd name="csY26" fmla="*/ 18288 h 18288"/>
              <a:gd name="csX27" fmla="*/ 6254496 w 10972800"/>
              <a:gd name="csY27" fmla="*/ 18288 h 18288"/>
              <a:gd name="csX28" fmla="*/ 5458968 w 10972800"/>
              <a:gd name="csY28" fmla="*/ 18288 h 18288"/>
              <a:gd name="csX29" fmla="*/ 4663440 w 10972800"/>
              <a:gd name="csY29" fmla="*/ 18288 h 18288"/>
              <a:gd name="csX30" fmla="*/ 4306824 w 10972800"/>
              <a:gd name="csY30" fmla="*/ 18288 h 18288"/>
              <a:gd name="csX31" fmla="*/ 3840480 w 10972800"/>
              <a:gd name="csY31" fmla="*/ 18288 h 18288"/>
              <a:gd name="csX32" fmla="*/ 3264408 w 10972800"/>
              <a:gd name="csY32" fmla="*/ 18288 h 18288"/>
              <a:gd name="csX33" fmla="*/ 2578608 w 10972800"/>
              <a:gd name="csY33" fmla="*/ 18288 h 18288"/>
              <a:gd name="csX34" fmla="*/ 1673352 w 10972800"/>
              <a:gd name="csY34" fmla="*/ 18288 h 18288"/>
              <a:gd name="csX35" fmla="*/ 877824 w 10972800"/>
              <a:gd name="csY35" fmla="*/ 18288 h 18288"/>
              <a:gd name="csX36" fmla="*/ 0 w 10972800"/>
              <a:gd name="csY36" fmla="*/ 18288 h 18288"/>
              <a:gd name="csX37" fmla="*/ 0 w 10972800"/>
              <a:gd name="csY37"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14A2F7BC-91CD-DC33-7E24-406CDBEC8D0F}"/>
              </a:ext>
            </a:extLst>
          </p:cNvPr>
          <p:cNvSpPr>
            <a:spLocks noGrp="1"/>
          </p:cNvSpPr>
          <p:nvPr>
            <p:ph idx="1"/>
          </p:nvPr>
        </p:nvSpPr>
        <p:spPr>
          <a:xfrm>
            <a:off x="231408" y="2085830"/>
            <a:ext cx="7308637" cy="4482029"/>
          </a:xfrm>
        </p:spPr>
        <p:txBody>
          <a:bodyPr vert="horz" lIns="91440" tIns="45720" rIns="91440" bIns="45720" rtlCol="0" anchor="t">
            <a:normAutofit fontScale="92500" lnSpcReduction="20000"/>
          </a:bodyPr>
          <a:lstStyle/>
          <a:p>
            <a:pPr marL="0" indent="0">
              <a:buNone/>
            </a:pPr>
            <a:endParaRPr lang="en-GB" sz="1000" b="1"/>
          </a:p>
          <a:p>
            <a:r>
              <a:rPr lang="en-GB" sz="1600" b="1">
                <a:latin typeface="Arial"/>
                <a:cs typeface="Arial"/>
              </a:rPr>
              <a:t>T</a:t>
            </a:r>
            <a:r>
              <a:rPr lang="en-GB" sz="1700" b="1">
                <a:latin typeface="Arial"/>
                <a:cs typeface="Arial"/>
              </a:rPr>
              <a:t>echnology Components -</a:t>
            </a:r>
            <a:r>
              <a:rPr lang="en-GB" sz="1700">
                <a:latin typeface="Arial"/>
                <a:cs typeface="Arial"/>
              </a:rPr>
              <a:t>📱 Mobile Application -</a:t>
            </a:r>
            <a:r>
              <a:rPr lang="en-GB" sz="1700">
                <a:latin typeface="Arial"/>
                <a:ea typeface="+mn-lt"/>
                <a:cs typeface="Arial"/>
              </a:rPr>
              <a:t> Provides 24/7 access to mental wellbeing resources (World Health Organization, 2021). </a:t>
            </a:r>
            <a:endParaRPr lang="en-GB" sz="1700">
              <a:latin typeface="Arial"/>
              <a:cs typeface="Arial"/>
            </a:endParaRPr>
          </a:p>
          <a:p>
            <a:r>
              <a:rPr lang="en-GB" sz="1700">
                <a:latin typeface="Arial"/>
                <a:cs typeface="Arial"/>
              </a:rPr>
              <a:t>🤖 AI Wellbeing Coach -</a:t>
            </a:r>
            <a:r>
              <a:rPr lang="en-GB" sz="1700">
                <a:latin typeface="Arial"/>
                <a:ea typeface="+mn-lt"/>
                <a:cs typeface="Arial"/>
              </a:rPr>
              <a:t> Delivers personalised stress management advice based on students’ mood and wellbeing data (WHO, 2021). </a:t>
            </a:r>
            <a:endParaRPr lang="en-GB" sz="1700">
              <a:latin typeface="Arial"/>
              <a:cs typeface="Arial"/>
            </a:endParaRPr>
          </a:p>
          <a:p>
            <a:r>
              <a:rPr lang="en-GB" sz="1700">
                <a:latin typeface="Arial"/>
                <a:ea typeface="+mn-lt"/>
                <a:cs typeface="Arial"/>
              </a:rPr>
              <a:t>⌚ </a:t>
            </a:r>
            <a:r>
              <a:rPr lang="en-GB" sz="1700" b="1">
                <a:latin typeface="Arial"/>
                <a:ea typeface="+mn-lt"/>
                <a:cs typeface="Arial"/>
              </a:rPr>
              <a:t>Wearable Device Integration (Optional)</a:t>
            </a:r>
            <a:endParaRPr lang="en-GB" sz="1700">
              <a:latin typeface="Arial"/>
              <a:cs typeface="Arial"/>
            </a:endParaRPr>
          </a:p>
          <a:p>
            <a:r>
              <a:rPr lang="en-GB" sz="1700">
                <a:latin typeface="Arial"/>
                <a:cs typeface="Arial"/>
              </a:rPr>
              <a:t>Syncs with smartwatches or fitness trackers to monitor: Heart rate; </a:t>
            </a:r>
            <a:r>
              <a:rPr lang="en-GB" sz="1700">
                <a:latin typeface="Arial"/>
                <a:ea typeface="+mn-lt"/>
                <a:cs typeface="Arial"/>
              </a:rPr>
              <a:t>Sleep quality; Physical activity;</a:t>
            </a:r>
            <a:r>
              <a:rPr lang="en-GB" sz="1700">
                <a:latin typeface="Arial"/>
                <a:cs typeface="Arial"/>
              </a:rPr>
              <a:t> Heart rate variability (HRV).</a:t>
            </a:r>
          </a:p>
          <a:p>
            <a:r>
              <a:rPr lang="en-GB" sz="1700">
                <a:latin typeface="Arial"/>
                <a:cs typeface="Arial"/>
              </a:rPr>
              <a:t>🧠 Mood Tracking: </a:t>
            </a:r>
            <a:r>
              <a:rPr lang="en-GB" sz="1700">
                <a:latin typeface="Arial"/>
                <a:ea typeface="+mn-lt"/>
                <a:cs typeface="Arial"/>
              </a:rPr>
              <a:t>Daily emotional check-ins to identify changes in stress and anxiety levels (National Institute for Health and Care Excellence, 2022). </a:t>
            </a:r>
            <a:endParaRPr lang="en-GB" sz="1700">
              <a:latin typeface="Arial"/>
              <a:cs typeface="Arial"/>
            </a:endParaRPr>
          </a:p>
          <a:p>
            <a:r>
              <a:rPr lang="en-GB" sz="1700">
                <a:latin typeface="Arial"/>
                <a:cs typeface="Arial"/>
              </a:rPr>
              <a:t>🧘 </a:t>
            </a:r>
            <a:r>
              <a:rPr lang="en-GB" sz="1700" b="1">
                <a:latin typeface="Arial"/>
                <a:cs typeface="Arial"/>
              </a:rPr>
              <a:t>Evidence-Based Wellbeing Support - </a:t>
            </a:r>
            <a:r>
              <a:rPr lang="en-GB" sz="1700">
                <a:latin typeface="Arial"/>
                <a:ea typeface="+mn-lt"/>
                <a:cs typeface="Arial"/>
              </a:rPr>
              <a:t>Guided mindfulness; Breathing exercises; CBT-based self-help modules (NICE, 2022).</a:t>
            </a:r>
            <a:endParaRPr lang="en-GB" sz="1700">
              <a:latin typeface="Arial"/>
              <a:cs typeface="Arial"/>
            </a:endParaRPr>
          </a:p>
          <a:p>
            <a:r>
              <a:rPr lang="en-GB" sz="1700">
                <a:latin typeface="Arial"/>
                <a:ea typeface="+mn-lt"/>
                <a:cs typeface="Arial"/>
              </a:rPr>
              <a:t>🏥 </a:t>
            </a:r>
            <a:r>
              <a:rPr lang="en-GB" sz="1700" b="1">
                <a:latin typeface="Arial"/>
                <a:ea typeface="+mn-lt"/>
                <a:cs typeface="Arial"/>
              </a:rPr>
              <a:t>Professional Support -</a:t>
            </a:r>
            <a:r>
              <a:rPr lang="en-GB" sz="1700">
                <a:latin typeface="Arial"/>
                <a:ea typeface="+mn-lt"/>
                <a:cs typeface="Arial"/>
              </a:rPr>
              <a:t>Appointment booking with university counselling services. </a:t>
            </a:r>
            <a:endParaRPr lang="en-GB" sz="1700">
              <a:latin typeface="Arial"/>
              <a:cs typeface="Arial"/>
            </a:endParaRPr>
          </a:p>
          <a:p>
            <a:r>
              <a:rPr lang="en-GB" sz="1700">
                <a:latin typeface="Arial"/>
                <a:ea typeface="+mn-lt"/>
                <a:cs typeface="Arial"/>
              </a:rPr>
              <a:t>Direct links to NHS mental health services (NHS England, 2023).</a:t>
            </a:r>
            <a:endParaRPr lang="en-GB" sz="1700">
              <a:latin typeface="Arial"/>
              <a:cs typeface="Arial"/>
            </a:endParaRPr>
          </a:p>
          <a:p>
            <a:r>
              <a:rPr lang="en-GB" sz="1700">
                <a:latin typeface="Arial"/>
                <a:ea typeface="+mn-lt"/>
                <a:cs typeface="Arial"/>
              </a:rPr>
              <a:t>By integrating AI, wearable technology and evidence-based psychological interventions within a single digital platform, </a:t>
            </a:r>
            <a:r>
              <a:rPr lang="en-GB" sz="1700" err="1">
                <a:latin typeface="Arial"/>
                <a:ea typeface="+mn-lt"/>
                <a:cs typeface="Arial"/>
              </a:rPr>
              <a:t>MindEase</a:t>
            </a:r>
            <a:r>
              <a:rPr lang="en-GB" sz="1700">
                <a:latin typeface="Arial"/>
                <a:ea typeface="+mn-lt"/>
                <a:cs typeface="Arial"/>
              </a:rPr>
              <a:t> supports proactive mental health promotion while facilitating early intervention and appropriate referral pathways for university students (WHO, 2021; NICE, 2022</a:t>
            </a:r>
            <a:r>
              <a:rPr lang="en-GB" sz="1600">
                <a:latin typeface="Arial"/>
                <a:ea typeface="+mn-lt"/>
                <a:cs typeface="Arial"/>
              </a:rPr>
              <a:t>).</a:t>
            </a:r>
            <a:endParaRPr lang="en-GB" sz="1600">
              <a:latin typeface="Arial"/>
              <a:cs typeface="Arial"/>
            </a:endParaRPr>
          </a:p>
        </p:txBody>
      </p:sp>
      <p:pic>
        <p:nvPicPr>
          <p:cNvPr id="4" name="Picture 3" descr="Mind Ease: Support For Panic &amp; Anxiety | Mind Ease: Anxiety Relief">
            <a:extLst>
              <a:ext uri="{FF2B5EF4-FFF2-40B4-BE49-F238E27FC236}">
                <a16:creationId xmlns:a16="http://schemas.microsoft.com/office/drawing/2014/main" id="{F63FA5CF-4B67-ED84-0981-65BECC9AFA51}"/>
              </a:ext>
            </a:extLst>
          </p:cNvPr>
          <p:cNvPicPr>
            <a:picLocks noChangeAspect="1"/>
          </p:cNvPicPr>
          <p:nvPr/>
        </p:nvPicPr>
        <p:blipFill>
          <a:blip r:embed="rId3"/>
          <a:srcRect l="3795" r="-3" b="-3"/>
          <a:stretch>
            <a:fillRect/>
          </a:stretch>
        </p:blipFill>
        <p:spPr>
          <a:xfrm>
            <a:off x="7675658" y="2093976"/>
            <a:ext cx="3941064" cy="4096512"/>
          </a:xfrm>
          <a:prstGeom prst="rect">
            <a:avLst/>
          </a:prstGeom>
        </p:spPr>
      </p:pic>
      <p:sp>
        <p:nvSpPr>
          <p:cNvPr id="6" name="Shape 0">
            <a:extLst>
              <a:ext uri="{FF2B5EF4-FFF2-40B4-BE49-F238E27FC236}">
                <a16:creationId xmlns:a16="http://schemas.microsoft.com/office/drawing/2014/main" id="{7F93975A-8A1F-6033-0ACC-B9175C651F86}"/>
              </a:ext>
            </a:extLst>
          </p:cNvPr>
          <p:cNvSpPr/>
          <p:nvPr/>
        </p:nvSpPr>
        <p:spPr>
          <a:xfrm>
            <a:off x="0" y="0"/>
            <a:ext cx="100584" cy="6803136"/>
          </a:xfrm>
          <a:prstGeom prst="rect">
            <a:avLst/>
          </a:prstGeom>
          <a:solidFill>
            <a:srgbClr val="89E2CA"/>
          </a:solidFill>
          <a:ln w="12700">
            <a:solidFill>
              <a:srgbClr val="89E2CA">
                <a:alpha val="0"/>
              </a:srgbClr>
            </a:solidFill>
            <a:prstDash val="solid"/>
          </a:ln>
        </p:spPr>
        <p:txBody>
          <a:bodyPr/>
          <a:lstStyle/>
          <a:p>
            <a:endParaRPr/>
          </a:p>
        </p:txBody>
      </p:sp>
      <p:sp>
        <p:nvSpPr>
          <p:cNvPr id="8" name="Shape 1">
            <a:extLst>
              <a:ext uri="{FF2B5EF4-FFF2-40B4-BE49-F238E27FC236}">
                <a16:creationId xmlns:a16="http://schemas.microsoft.com/office/drawing/2014/main" id="{79AD00B1-A61F-87C0-DC20-B0FF9A884A75}"/>
              </a:ext>
            </a:extLst>
          </p:cNvPr>
          <p:cNvSpPr/>
          <p:nvPr/>
        </p:nvSpPr>
        <p:spPr>
          <a:xfrm>
            <a:off x="0" y="6803136"/>
            <a:ext cx="12191695" cy="54864"/>
          </a:xfrm>
          <a:prstGeom prst="rect">
            <a:avLst/>
          </a:prstGeom>
          <a:solidFill>
            <a:srgbClr val="F4A27F"/>
          </a:solidFill>
          <a:ln w="12700">
            <a:solidFill>
              <a:srgbClr val="F4A27F">
                <a:alpha val="0"/>
              </a:srgbClr>
            </a:solidFill>
            <a:prstDash val="solid"/>
          </a:ln>
        </p:spPr>
        <p:txBody>
          <a:bodyPr/>
          <a:lstStyle/>
          <a:p>
            <a:pPr>
              <a:defRPr>
                <a:solidFill>
                  <a:srgbClr val="071D2B"/>
                </a:solidFill>
              </a:defRPr>
            </a:pPr>
            <a:endParaRPr/>
          </a:p>
        </p:txBody>
      </p:sp>
    </p:spTree>
    <p:extLst>
      <p:ext uri="{BB962C8B-B14F-4D97-AF65-F5344CB8AC3E}">
        <p14:creationId xmlns:p14="http://schemas.microsoft.com/office/powerpoint/2010/main" val="279398672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a:extLst>
            <a:ext uri="{FF2B5EF4-FFF2-40B4-BE49-F238E27FC236}">
              <a16:creationId xmlns:a16="http://schemas.microsoft.com/office/drawing/2014/main" id="{916733BA-E9F5-A6E0-7A63-BE77BC34021A}"/>
            </a:ext>
          </a:extLst>
        </p:cNvPr>
        <p:cNvGrpSpPr/>
        <p:nvPr/>
      </p:nvGrpSpPr>
      <p:grpSpPr>
        <a:xfrm>
          <a:off x="0" y="0"/>
          <a:ext cx="0" cy="0"/>
          <a:chOff x="0" y="0"/>
          <a:chExt cx="0" cy="0"/>
        </a:xfrm>
      </p:grpSpPr>
      <p:sp>
        <p:nvSpPr>
          <p:cNvPr id="2" name="Shape 0">
            <a:extLst>
              <a:ext uri="{FF2B5EF4-FFF2-40B4-BE49-F238E27FC236}">
                <a16:creationId xmlns:a16="http://schemas.microsoft.com/office/drawing/2014/main" id="{E8314A0E-A121-DAC3-D6E9-10B5847FACC0}"/>
              </a:ext>
            </a:extLst>
          </p:cNvPr>
          <p:cNvSpPr/>
          <p:nvPr/>
        </p:nvSpPr>
        <p:spPr>
          <a:xfrm>
            <a:off x="0" y="0"/>
            <a:ext cx="100584" cy="6803136"/>
          </a:xfrm>
          <a:prstGeom prst="rect">
            <a:avLst/>
          </a:prstGeom>
          <a:solidFill>
            <a:srgbClr val="89E2CA"/>
          </a:solidFill>
          <a:ln w="12700">
            <a:solidFill>
              <a:srgbClr val="89E2CA">
                <a:alpha val="0"/>
              </a:srgbClr>
            </a:solidFill>
            <a:prstDash val="solid"/>
          </a:ln>
        </p:spPr>
        <p:txBody>
          <a:bodyPr/>
          <a:lstStyle/>
          <a:p>
            <a:pPr>
              <a:defRPr>
                <a:solidFill>
                  <a:srgbClr val="071D2B"/>
                </a:solidFill>
              </a:defRPr>
            </a:pPr>
            <a:endParaRPr/>
          </a:p>
        </p:txBody>
      </p:sp>
      <p:sp>
        <p:nvSpPr>
          <p:cNvPr id="3" name="Shape 1">
            <a:extLst>
              <a:ext uri="{FF2B5EF4-FFF2-40B4-BE49-F238E27FC236}">
                <a16:creationId xmlns:a16="http://schemas.microsoft.com/office/drawing/2014/main" id="{CCB22FC0-E190-5E60-A40E-1C13B3B57C50}"/>
              </a:ext>
            </a:extLst>
          </p:cNvPr>
          <p:cNvSpPr/>
          <p:nvPr/>
        </p:nvSpPr>
        <p:spPr>
          <a:xfrm>
            <a:off x="0" y="6803136"/>
            <a:ext cx="12191695" cy="54864"/>
          </a:xfrm>
          <a:prstGeom prst="rect">
            <a:avLst/>
          </a:prstGeom>
          <a:solidFill>
            <a:srgbClr val="F4A27F"/>
          </a:solidFill>
          <a:ln w="12700">
            <a:solidFill>
              <a:srgbClr val="F4A27F">
                <a:alpha val="0"/>
              </a:srgbClr>
            </a:solidFill>
            <a:prstDash val="solid"/>
          </a:ln>
        </p:spPr>
        <p:txBody>
          <a:bodyPr/>
          <a:lstStyle/>
          <a:p>
            <a:pPr>
              <a:defRPr>
                <a:solidFill>
                  <a:srgbClr val="071D2B"/>
                </a:solidFill>
              </a:defRPr>
            </a:pPr>
            <a:endParaRPr/>
          </a:p>
        </p:txBody>
      </p:sp>
      <p:sp>
        <p:nvSpPr>
          <p:cNvPr id="22" name="TextBox 21">
            <a:extLst>
              <a:ext uri="{FF2B5EF4-FFF2-40B4-BE49-F238E27FC236}">
                <a16:creationId xmlns:a16="http://schemas.microsoft.com/office/drawing/2014/main" id="{FC42E8EF-CD8E-6C5B-FA71-BAE9CF45C54D}"/>
              </a:ext>
            </a:extLst>
          </p:cNvPr>
          <p:cNvSpPr txBox="1"/>
          <p:nvPr/>
        </p:nvSpPr>
        <p:spPr>
          <a:xfrm>
            <a:off x="2379306" y="1412585"/>
            <a:ext cx="7735078" cy="1569660"/>
          </a:xfrm>
          <a:prstGeom prst="rect">
            <a:avLst/>
          </a:prstGeom>
        </p:spPr>
        <p:style>
          <a:lnRef idx="1">
            <a:schemeClr val="accent6"/>
          </a:lnRef>
          <a:fillRef idx="2">
            <a:schemeClr val="accent6"/>
          </a:fillRef>
          <a:effectRef idx="1">
            <a:schemeClr val="accent6"/>
          </a:effectRef>
          <a:fontRef idx="minor">
            <a:schemeClr val="dk1"/>
          </a:fontRef>
        </p:style>
        <p:txBody>
          <a:bodyPr wrap="square" lIns="91440" tIns="45720" rIns="91440" bIns="45720" rtlCol="0" anchor="t">
            <a:spAutoFit/>
          </a:bodyPr>
          <a:lstStyle/>
          <a:p>
            <a:pPr algn="ctr">
              <a:defRPr>
                <a:solidFill>
                  <a:srgbClr val="071D2B"/>
                </a:solidFill>
              </a:defRPr>
            </a:pPr>
            <a:r>
              <a:rPr lang="en-US" sz="3200">
                <a:solidFill>
                  <a:srgbClr val="071D2B"/>
                </a:solidFill>
                <a:latin typeface="Arial"/>
                <a:cs typeface="Arial"/>
              </a:rPr>
              <a:t>Group Member 1</a:t>
            </a:r>
            <a:br>
              <a:rPr lang="en-US" sz="3200">
                <a:latin typeface="Arial"/>
                <a:cs typeface="Arial"/>
              </a:rPr>
            </a:br>
            <a:r>
              <a:rPr lang="en-US" sz="3200">
                <a:solidFill>
                  <a:srgbClr val="071D2B"/>
                </a:solidFill>
                <a:latin typeface="Arial"/>
                <a:cs typeface="Arial"/>
              </a:rPr>
              <a:t>Student Name: </a:t>
            </a:r>
            <a:r>
              <a:rPr lang="en-US" sz="3200" err="1">
                <a:solidFill>
                  <a:srgbClr val="071D2B"/>
                </a:solidFill>
                <a:latin typeface="Arial"/>
                <a:cs typeface="Arial"/>
              </a:rPr>
              <a:t>Mst</a:t>
            </a:r>
            <a:r>
              <a:rPr lang="en-US" sz="3200">
                <a:solidFill>
                  <a:srgbClr val="071D2B"/>
                </a:solidFill>
                <a:latin typeface="Arial"/>
                <a:cs typeface="Arial"/>
              </a:rPr>
              <a:t> Sharmin Sultana Mitu</a:t>
            </a:r>
          </a:p>
          <a:p>
            <a:pPr algn="ctr">
              <a:defRPr>
                <a:solidFill>
                  <a:srgbClr val="071D2B"/>
                </a:solidFill>
              </a:defRPr>
            </a:pPr>
            <a:r>
              <a:rPr lang="en-US" sz="3200">
                <a:solidFill>
                  <a:srgbClr val="071D2B"/>
                </a:solidFill>
                <a:latin typeface="Arial"/>
                <a:cs typeface="Arial"/>
              </a:rPr>
              <a:t>Student ID: 2524666</a:t>
            </a:r>
          </a:p>
        </p:txBody>
      </p:sp>
    </p:spTree>
    <p:extLst>
      <p:ext uri="{BB962C8B-B14F-4D97-AF65-F5344CB8AC3E}">
        <p14:creationId xmlns:p14="http://schemas.microsoft.com/office/powerpoint/2010/main" val="172142341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 4">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0"/>
            <a:ext cx="100584" cy="6803136"/>
          </a:xfrm>
          <a:prstGeom prst="rect">
            <a:avLst/>
          </a:prstGeom>
          <a:solidFill>
            <a:srgbClr val="89E2CA"/>
          </a:solidFill>
          <a:ln w="12700">
            <a:solidFill>
              <a:srgbClr val="89E2CA">
                <a:alpha val="0"/>
              </a:srgbClr>
            </a:solidFill>
            <a:prstDash val="solid"/>
          </a:ln>
        </p:spPr>
        <p:txBody>
          <a:bodyPr/>
          <a:lstStyle/>
          <a:p>
            <a:pPr>
              <a:defRPr>
                <a:solidFill>
                  <a:srgbClr val="071D2B"/>
                </a:solidFill>
              </a:defRPr>
            </a:pPr>
            <a:endParaRPr/>
          </a:p>
        </p:txBody>
      </p:sp>
      <p:sp>
        <p:nvSpPr>
          <p:cNvPr id="3" name="Shape 1"/>
          <p:cNvSpPr/>
          <p:nvPr/>
        </p:nvSpPr>
        <p:spPr>
          <a:xfrm>
            <a:off x="0" y="6803136"/>
            <a:ext cx="12191695" cy="54864"/>
          </a:xfrm>
          <a:prstGeom prst="rect">
            <a:avLst/>
          </a:prstGeom>
          <a:solidFill>
            <a:srgbClr val="F4A27F"/>
          </a:solidFill>
          <a:ln w="12700">
            <a:solidFill>
              <a:srgbClr val="F4A27F">
                <a:alpha val="0"/>
              </a:srgbClr>
            </a:solidFill>
            <a:prstDash val="solid"/>
          </a:ln>
        </p:spPr>
        <p:txBody>
          <a:bodyPr/>
          <a:lstStyle/>
          <a:p>
            <a:pPr>
              <a:defRPr>
                <a:solidFill>
                  <a:srgbClr val="071D2B"/>
                </a:solidFill>
              </a:defRPr>
            </a:pPr>
            <a:endParaRPr/>
          </a:p>
        </p:txBody>
      </p:sp>
      <p:sp>
        <p:nvSpPr>
          <p:cNvPr id="4" name="Text 2"/>
          <p:cNvSpPr/>
          <p:nvPr/>
        </p:nvSpPr>
        <p:spPr>
          <a:xfrm>
            <a:off x="502920" y="310896"/>
            <a:ext cx="7223760" cy="502920"/>
          </a:xfrm>
          <a:prstGeom prst="rect">
            <a:avLst/>
          </a:prstGeom>
          <a:noFill/>
          <a:ln/>
        </p:spPr>
        <p:txBody>
          <a:bodyPr wrap="square" lIns="254" tIns="254" rIns="254" bIns="254" rtlCol="0" anchor="ctr">
            <a:normAutofit/>
          </a:bodyPr>
          <a:lstStyle/>
          <a:p>
            <a:pPr marL="0" indent="0">
              <a:buNone/>
              <a:defRPr>
                <a:solidFill>
                  <a:srgbClr val="071D2B"/>
                </a:solidFill>
              </a:defRPr>
            </a:pPr>
            <a:r>
              <a:rPr lang="en-US" sz="2400" b="1">
                <a:solidFill>
                  <a:srgbClr val="071D2B"/>
                </a:solidFill>
                <a:latin typeface="Arial" pitchFamily="34" charset="0"/>
                <a:ea typeface="Arial" pitchFamily="34" charset="-122"/>
                <a:cs typeface="Arial" pitchFamily="34" charset="-120"/>
              </a:rPr>
              <a:t>Chosen digital health technology</a:t>
            </a:r>
            <a:endParaRPr lang="en-US" sz="2400"/>
          </a:p>
        </p:txBody>
      </p:sp>
      <p:sp>
        <p:nvSpPr>
          <p:cNvPr id="5" name="Text 3"/>
          <p:cNvSpPr/>
          <p:nvPr/>
        </p:nvSpPr>
        <p:spPr>
          <a:xfrm>
            <a:off x="521208" y="832104"/>
            <a:ext cx="7498080" cy="256032"/>
          </a:xfrm>
          <a:prstGeom prst="rect">
            <a:avLst/>
          </a:prstGeom>
          <a:noFill/>
          <a:ln/>
        </p:spPr>
        <p:txBody>
          <a:bodyPr wrap="square" lIns="254" tIns="254" rIns="254" bIns="254" rtlCol="0" anchor="ctr">
            <a:normAutofit/>
          </a:bodyPr>
          <a:lstStyle/>
          <a:p>
            <a:pPr marL="0" indent="0">
              <a:buNone/>
              <a:defRPr>
                <a:solidFill>
                  <a:srgbClr val="071D2B"/>
                </a:solidFill>
              </a:defRPr>
            </a:pPr>
            <a:r>
              <a:rPr lang="en-US" sz="1120">
                <a:solidFill>
                  <a:srgbClr val="071D2B"/>
                </a:solidFill>
                <a:latin typeface="Arial" pitchFamily="34" charset="0"/>
                <a:ea typeface="Arial" pitchFamily="34" charset="-122"/>
                <a:cs typeface="Arial" pitchFamily="34" charset="-120"/>
              </a:rPr>
              <a:t>MindEase platform design</a:t>
            </a:r>
            <a:endParaRPr lang="en-US" sz="1120"/>
          </a:p>
        </p:txBody>
      </p:sp>
      <p:pic>
        <p:nvPicPr>
          <p:cNvPr id="6" name="Image 0" descr="/mnt/data/img_app_watch.png"/>
          <p:cNvPicPr>
            <a:picLocks noChangeAspect="1"/>
          </p:cNvPicPr>
          <p:nvPr/>
        </p:nvPicPr>
        <p:blipFill>
          <a:blip r:embed="rId3"/>
          <a:srcRect l="4167" r="4167"/>
          <a:stretch/>
        </p:blipFill>
        <p:spPr>
          <a:xfrm>
            <a:off x="6812280" y="1143000"/>
            <a:ext cx="4526280" cy="4007498"/>
          </a:xfrm>
          <a:prstGeom prst="rect">
            <a:avLst/>
          </a:prstGeom>
          <a:ln w="228600" cap="sq" cmpd="thickThin">
            <a:solidFill>
              <a:srgbClr val="000000"/>
            </a:solidFill>
            <a:prstDash val="solid"/>
            <a:miter lim="800000"/>
          </a:ln>
          <a:effectLst>
            <a:innerShdw blurRad="76200">
              <a:srgbClr val="000000"/>
            </a:innerShdw>
          </a:effectLst>
        </p:spPr>
      </p:pic>
      <p:sp>
        <p:nvSpPr>
          <p:cNvPr id="7" name="Text 4"/>
          <p:cNvSpPr/>
          <p:nvPr/>
        </p:nvSpPr>
        <p:spPr>
          <a:xfrm>
            <a:off x="685800" y="1275806"/>
            <a:ext cx="5394960" cy="1115568"/>
          </a:xfrm>
          <a:prstGeom prst="roundRect">
            <a:avLst>
              <a:gd name="adj" fmla="val 8197"/>
            </a:avLst>
          </a:prstGeom>
          <a:solidFill>
            <a:srgbClr val="071D2B">
              <a:alpha val="94000"/>
            </a:srgbClr>
          </a:solidFill>
          <a:ln>
            <a:solidFill>
              <a:srgbClr val="89E2CA">
                <a:alpha val="55000"/>
              </a:srgbClr>
            </a:solidFill>
          </a:ln>
        </p:spPr>
        <p:txBody>
          <a:bodyPr wrap="square" lIns="1778" tIns="1778" rIns="1778" bIns="1778" rtlCol="0" anchor="ctr">
            <a:normAutofit/>
          </a:bodyPr>
          <a:lstStyle/>
          <a:p>
            <a:pPr marL="0" indent="0">
              <a:buNone/>
              <a:defRPr>
                <a:solidFill>
                  <a:srgbClr val="FFFFFF"/>
                </a:solidFill>
              </a:defRPr>
            </a:pPr>
            <a:r>
              <a:rPr lang="en-US" sz="1550" b="1">
                <a:solidFill>
                  <a:srgbClr val="89E2CA"/>
                </a:solidFill>
                <a:latin typeface="Arial" pitchFamily="34" charset="0"/>
                <a:ea typeface="Arial" pitchFamily="34" charset="-122"/>
                <a:cs typeface="Arial" pitchFamily="34" charset="-120"/>
              </a:rPr>
              <a:t>Digital Wellbeing Hub
</a:t>
            </a:r>
            <a:r>
              <a:rPr lang="en-US" sz="1550">
                <a:solidFill>
                  <a:srgbClr val="FFFFFF"/>
                </a:solidFill>
                <a:latin typeface="Arial" pitchFamily="34" charset="0"/>
                <a:ea typeface="Arial" pitchFamily="34" charset="-122"/>
                <a:cs typeface="Arial" pitchFamily="34" charset="-120"/>
              </a:rPr>
              <a:t>Mobile app and website with education, self-assessment, wellbeing resources, booking, NHS links and crisis support.</a:t>
            </a:r>
            <a:endParaRPr lang="en-US" sz="1550"/>
          </a:p>
        </p:txBody>
      </p:sp>
      <p:sp>
        <p:nvSpPr>
          <p:cNvPr id="8" name="Text 5"/>
          <p:cNvSpPr/>
          <p:nvPr/>
        </p:nvSpPr>
        <p:spPr>
          <a:xfrm>
            <a:off x="685800" y="2651760"/>
            <a:ext cx="5394960" cy="1115568"/>
          </a:xfrm>
          <a:prstGeom prst="roundRect">
            <a:avLst>
              <a:gd name="adj" fmla="val 8197"/>
            </a:avLst>
          </a:prstGeom>
          <a:solidFill>
            <a:srgbClr val="071D2B">
              <a:alpha val="94000"/>
            </a:srgbClr>
          </a:solidFill>
          <a:ln>
            <a:solidFill>
              <a:srgbClr val="F4A27F">
                <a:alpha val="55000"/>
              </a:srgbClr>
            </a:solidFill>
          </a:ln>
        </p:spPr>
        <p:txBody>
          <a:bodyPr wrap="square" lIns="1778" tIns="1778" rIns="1778" bIns="1778" rtlCol="0" anchor="ctr">
            <a:normAutofit/>
          </a:bodyPr>
          <a:lstStyle/>
          <a:p>
            <a:pPr marL="0" indent="0">
              <a:buNone/>
              <a:defRPr>
                <a:solidFill>
                  <a:srgbClr val="FFFFFF"/>
                </a:solidFill>
              </a:defRPr>
            </a:pPr>
            <a:r>
              <a:rPr lang="en-US" sz="1550" b="1">
                <a:solidFill>
                  <a:srgbClr val="F4A27F"/>
                </a:solidFill>
                <a:latin typeface="Arial" pitchFamily="34" charset="0"/>
                <a:ea typeface="Arial" pitchFamily="34" charset="-122"/>
                <a:cs typeface="Arial" pitchFamily="34" charset="-120"/>
              </a:rPr>
              <a:t>AI Wellbeing Coach
</a:t>
            </a:r>
            <a:r>
              <a:rPr lang="en-US" sz="1550">
                <a:solidFill>
                  <a:srgbClr val="FFFFFF"/>
                </a:solidFill>
                <a:latin typeface="Arial" pitchFamily="34" charset="0"/>
                <a:ea typeface="Arial" pitchFamily="34" charset="-122"/>
                <a:cs typeface="Arial" pitchFamily="34" charset="-120"/>
              </a:rPr>
              <a:t>Daily mood check-ins, tailored advice, breathing, mindfulness, CBT-informed tools and study-life balance tips.</a:t>
            </a:r>
            <a:endParaRPr lang="en-US" sz="1550"/>
          </a:p>
        </p:txBody>
      </p:sp>
      <p:sp>
        <p:nvSpPr>
          <p:cNvPr id="9" name="Text 6"/>
          <p:cNvSpPr/>
          <p:nvPr/>
        </p:nvSpPr>
        <p:spPr>
          <a:xfrm>
            <a:off x="685800" y="4114800"/>
            <a:ext cx="5394960" cy="1261872"/>
          </a:xfrm>
          <a:prstGeom prst="roundRect">
            <a:avLst>
              <a:gd name="adj" fmla="val 7246"/>
            </a:avLst>
          </a:prstGeom>
          <a:solidFill>
            <a:srgbClr val="071D2B">
              <a:alpha val="94000"/>
            </a:srgbClr>
          </a:solidFill>
          <a:ln>
            <a:solidFill>
              <a:srgbClr val="F4D06F">
                <a:alpha val="55000"/>
              </a:srgbClr>
            </a:solidFill>
          </a:ln>
        </p:spPr>
        <p:txBody>
          <a:bodyPr wrap="square" lIns="1778" tIns="1778" rIns="1778" bIns="1778" rtlCol="0" anchor="ctr">
            <a:normAutofit/>
          </a:bodyPr>
          <a:lstStyle/>
          <a:p>
            <a:pPr marL="0" indent="0">
              <a:buNone/>
              <a:defRPr>
                <a:solidFill>
                  <a:srgbClr val="FFFFFF"/>
                </a:solidFill>
              </a:defRPr>
            </a:pPr>
            <a:r>
              <a:rPr lang="en-US" sz="1550" b="1">
                <a:solidFill>
                  <a:srgbClr val="F4D06F"/>
                </a:solidFill>
                <a:latin typeface="Arial" pitchFamily="34" charset="0"/>
                <a:ea typeface="Arial" pitchFamily="34" charset="-122"/>
                <a:cs typeface="Arial" pitchFamily="34" charset="-120"/>
              </a:rPr>
              <a:t>Optional wearable integration
</a:t>
            </a:r>
            <a:r>
              <a:rPr lang="en-US" sz="1550">
                <a:solidFill>
                  <a:srgbClr val="FFFFFF"/>
                </a:solidFill>
                <a:latin typeface="Arial" pitchFamily="34" charset="0"/>
                <a:ea typeface="Arial" pitchFamily="34" charset="-122"/>
                <a:cs typeface="Arial" pitchFamily="34" charset="-120"/>
              </a:rPr>
              <a:t>Compatible smartwatches can add sleep, activity, heart-rate and stress-trend reflection, but the app remains fully usable without wearables.</a:t>
            </a:r>
            <a:endParaRPr lang="en-US" sz="1550"/>
          </a:p>
        </p:txBody>
      </p:sp>
      <p:sp>
        <p:nvSpPr>
          <p:cNvPr id="10" name="Text 7"/>
          <p:cNvSpPr/>
          <p:nvPr/>
        </p:nvSpPr>
        <p:spPr>
          <a:xfrm>
            <a:off x="777240" y="5760720"/>
            <a:ext cx="10469880" cy="411480"/>
          </a:xfrm>
          <a:prstGeom prst="rect">
            <a:avLst/>
          </a:prstGeom>
          <a:noFill/>
          <a:ln/>
        </p:spPr>
        <p:txBody>
          <a:bodyPr wrap="square" lIns="254" tIns="254" rIns="254" bIns="254" rtlCol="0" anchor="ctr">
            <a:normAutofit fontScale="92500" lnSpcReduction="10000"/>
          </a:bodyPr>
          <a:lstStyle/>
          <a:p>
            <a:pPr marL="0" indent="0" algn="ctr">
              <a:buNone/>
              <a:defRPr>
                <a:solidFill>
                  <a:srgbClr val="071D2B"/>
                </a:solidFill>
              </a:defRPr>
            </a:pPr>
            <a:r>
              <a:rPr lang="en-US" sz="1550" b="1">
                <a:solidFill>
                  <a:srgbClr val="071D2B"/>
                </a:solidFill>
                <a:latin typeface="Arial" pitchFamily="34" charset="0"/>
                <a:ea typeface="Arial" pitchFamily="34" charset="-122"/>
                <a:cs typeface="Arial" pitchFamily="34" charset="-120"/>
              </a:rPr>
              <a:t>Safety boundary: MindEase supports wellbeing and signposts students; it does not diagnose mental health conditions (WHO, 2024).</a:t>
            </a:r>
            <a:endParaRPr lang="en-US" sz="1550"/>
          </a:p>
        </p:txBody>
      </p:sp>
      <p:sp>
        <p:nvSpPr>
          <p:cNvPr id="11" name="Text 8"/>
          <p:cNvSpPr/>
          <p:nvPr/>
        </p:nvSpPr>
        <p:spPr>
          <a:xfrm>
            <a:off x="502920" y="6473952"/>
            <a:ext cx="11064240" cy="201168"/>
          </a:xfrm>
          <a:prstGeom prst="rect">
            <a:avLst/>
          </a:prstGeom>
          <a:noFill/>
          <a:ln/>
        </p:spPr>
        <p:txBody>
          <a:bodyPr wrap="square" lIns="127" tIns="127" rIns="127" bIns="127" rtlCol="0" anchor="ctr">
            <a:normAutofit/>
          </a:bodyPr>
          <a:lstStyle/>
          <a:p>
            <a:pPr marL="0" indent="0" algn="r">
              <a:buNone/>
              <a:defRPr>
                <a:solidFill>
                  <a:srgbClr val="071D2B"/>
                </a:solidFill>
              </a:defRPr>
            </a:pPr>
            <a:endParaRPr lang="en-US" sz="1000">
              <a:solidFill>
                <a:srgbClr val="071D2B"/>
              </a:solidFill>
              <a:latin typeface="Arial"/>
              <a:cs typeface="Arial"/>
            </a:endParaRPr>
          </a:p>
        </p:txBody>
      </p:sp>
      <p:sp>
        <p:nvSpPr>
          <p:cNvPr id="12" name="TextBox 11">
            <a:extLst>
              <a:ext uri="{FF2B5EF4-FFF2-40B4-BE49-F238E27FC236}">
                <a16:creationId xmlns:a16="http://schemas.microsoft.com/office/drawing/2014/main" id="{00A9C0A1-47DD-64DF-DFEB-15CC6B59304C}"/>
              </a:ext>
            </a:extLst>
          </p:cNvPr>
          <p:cNvSpPr txBox="1"/>
          <p:nvPr/>
        </p:nvSpPr>
        <p:spPr>
          <a:xfrm>
            <a:off x="101601" y="47171"/>
            <a:ext cx="6096000" cy="55399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rtl="0"/>
            <a:r>
              <a:rPr lang="en-US" sz="1200" b="0" i="0" u="none" strike="noStrike" baseline="0">
                <a:solidFill>
                  <a:srgbClr val="071D2B"/>
                </a:solidFill>
                <a:latin typeface="Arial"/>
              </a:rPr>
              <a:t>Sharmin Sultana Mitu</a:t>
            </a:r>
            <a:r>
              <a:rPr lang="en-US" sz="1200" b="0" i="0">
                <a:latin typeface="Arial"/>
              </a:rPr>
              <a:t>​</a:t>
            </a:r>
            <a:endParaRPr lang="en-US" sz="1050"/>
          </a:p>
          <a:p>
            <a:pPr algn="ctr"/>
            <a:endParaRPr lang="en-US"/>
          </a:p>
        </p:txBody>
      </p:sp>
    </p:spTree>
    <p:extLst>
      <p:ext uri="{BB962C8B-B14F-4D97-AF65-F5344CB8AC3E}">
        <p14:creationId xmlns:p14="http://schemas.microsoft.com/office/powerpoint/2010/main" val="106549726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 5">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0"/>
            <a:ext cx="100584" cy="6803136"/>
          </a:xfrm>
          <a:prstGeom prst="rect">
            <a:avLst/>
          </a:prstGeom>
          <a:solidFill>
            <a:srgbClr val="89E2CA"/>
          </a:solidFill>
          <a:ln w="12700">
            <a:solidFill>
              <a:srgbClr val="89E2CA">
                <a:alpha val="0"/>
              </a:srgbClr>
            </a:solidFill>
            <a:prstDash val="solid"/>
          </a:ln>
        </p:spPr>
        <p:txBody>
          <a:bodyPr/>
          <a:lstStyle/>
          <a:p>
            <a:pPr>
              <a:defRPr>
                <a:solidFill>
                  <a:srgbClr val="071D2B"/>
                </a:solidFill>
              </a:defRPr>
            </a:pPr>
            <a:endParaRPr/>
          </a:p>
        </p:txBody>
      </p:sp>
      <p:sp>
        <p:nvSpPr>
          <p:cNvPr id="3" name="Shape 1"/>
          <p:cNvSpPr/>
          <p:nvPr/>
        </p:nvSpPr>
        <p:spPr>
          <a:xfrm>
            <a:off x="0" y="6803136"/>
            <a:ext cx="12191695" cy="54864"/>
          </a:xfrm>
          <a:prstGeom prst="rect">
            <a:avLst/>
          </a:prstGeom>
          <a:solidFill>
            <a:srgbClr val="F4A27F"/>
          </a:solidFill>
          <a:ln w="12700">
            <a:solidFill>
              <a:srgbClr val="F4A27F">
                <a:alpha val="0"/>
              </a:srgbClr>
            </a:solidFill>
            <a:prstDash val="solid"/>
          </a:ln>
        </p:spPr>
        <p:txBody>
          <a:bodyPr/>
          <a:lstStyle/>
          <a:p>
            <a:pPr>
              <a:defRPr>
                <a:solidFill>
                  <a:srgbClr val="071D2B"/>
                </a:solidFill>
              </a:defRPr>
            </a:pPr>
            <a:endParaRPr/>
          </a:p>
        </p:txBody>
      </p:sp>
      <p:sp>
        <p:nvSpPr>
          <p:cNvPr id="4" name="Text 2"/>
          <p:cNvSpPr/>
          <p:nvPr/>
        </p:nvSpPr>
        <p:spPr>
          <a:xfrm>
            <a:off x="495663" y="397982"/>
            <a:ext cx="7223760" cy="502920"/>
          </a:xfrm>
          <a:prstGeom prst="rect">
            <a:avLst/>
          </a:prstGeom>
          <a:noFill/>
          <a:ln/>
        </p:spPr>
        <p:txBody>
          <a:bodyPr wrap="square" lIns="254" tIns="254" rIns="254" bIns="254" rtlCol="0" anchor="ctr">
            <a:normAutofit/>
          </a:bodyPr>
          <a:lstStyle/>
          <a:p>
            <a:pPr marL="0" indent="0">
              <a:buNone/>
              <a:defRPr>
                <a:solidFill>
                  <a:srgbClr val="071D2B"/>
                </a:solidFill>
              </a:defRPr>
            </a:pPr>
            <a:r>
              <a:rPr lang="en-US" sz="2400" b="1">
                <a:solidFill>
                  <a:srgbClr val="071D2B"/>
                </a:solidFill>
                <a:latin typeface="Arial" pitchFamily="34" charset="0"/>
                <a:ea typeface="Arial" pitchFamily="34" charset="-122"/>
                <a:cs typeface="Arial" pitchFamily="34" charset="-120"/>
              </a:rPr>
              <a:t>Why university students aged 18–25?</a:t>
            </a:r>
            <a:endParaRPr lang="en-US" sz="2400"/>
          </a:p>
        </p:txBody>
      </p:sp>
      <p:sp>
        <p:nvSpPr>
          <p:cNvPr id="5" name="Text 3"/>
          <p:cNvSpPr/>
          <p:nvPr/>
        </p:nvSpPr>
        <p:spPr>
          <a:xfrm>
            <a:off x="484922" y="897419"/>
            <a:ext cx="7498080" cy="256032"/>
          </a:xfrm>
          <a:prstGeom prst="rect">
            <a:avLst/>
          </a:prstGeom>
          <a:noFill/>
          <a:ln/>
        </p:spPr>
        <p:txBody>
          <a:bodyPr wrap="square" lIns="254" tIns="254" rIns="254" bIns="254" rtlCol="0" anchor="ctr">
            <a:noAutofit/>
          </a:bodyPr>
          <a:lstStyle/>
          <a:p>
            <a:pPr marL="0" indent="0">
              <a:buNone/>
              <a:defRPr>
                <a:solidFill>
                  <a:srgbClr val="071D2B"/>
                </a:solidFill>
              </a:defRPr>
            </a:pPr>
            <a:r>
              <a:rPr lang="en-US">
                <a:solidFill>
                  <a:srgbClr val="071D2B"/>
                </a:solidFill>
                <a:latin typeface="Arial"/>
                <a:ea typeface="Arial" pitchFamily="34" charset="-122"/>
                <a:cs typeface="Arial"/>
              </a:rPr>
              <a:t>Justification of target group and setting</a:t>
            </a:r>
            <a:endParaRPr lang="en-US">
              <a:latin typeface="Arial"/>
              <a:cs typeface="Arial"/>
            </a:endParaRPr>
          </a:p>
        </p:txBody>
      </p:sp>
      <p:sp>
        <p:nvSpPr>
          <p:cNvPr id="6" name="Text 4"/>
          <p:cNvSpPr/>
          <p:nvPr/>
        </p:nvSpPr>
        <p:spPr>
          <a:xfrm>
            <a:off x="489857" y="1323122"/>
            <a:ext cx="6583680" cy="457200"/>
          </a:xfrm>
          <a:prstGeom prst="rect">
            <a:avLst/>
          </a:prstGeom>
          <a:noFill/>
          <a:ln/>
        </p:spPr>
        <p:txBody>
          <a:bodyPr wrap="square" lIns="254" tIns="254" rIns="254" bIns="254" rtlCol="0" anchor="ctr">
            <a:normAutofit fontScale="85000" lnSpcReduction="10000"/>
          </a:bodyPr>
          <a:lstStyle/>
          <a:p>
            <a:pPr marL="0" indent="0">
              <a:buNone/>
              <a:defRPr>
                <a:solidFill>
                  <a:srgbClr val="071D2B"/>
                </a:solidFill>
              </a:defRPr>
            </a:pPr>
            <a:r>
              <a:rPr lang="en-US" sz="2100" b="1">
                <a:solidFill>
                  <a:srgbClr val="071D2B"/>
                </a:solidFill>
                <a:latin typeface="Arial" pitchFamily="34" charset="0"/>
                <a:ea typeface="Arial" pitchFamily="34" charset="-122"/>
                <a:cs typeface="Arial" pitchFamily="34" charset="-120"/>
              </a:rPr>
              <a:t>University life can create a high-pressure transition period.</a:t>
            </a:r>
            <a:endParaRPr lang="en-US" sz="2100"/>
          </a:p>
        </p:txBody>
      </p:sp>
      <p:sp>
        <p:nvSpPr>
          <p:cNvPr id="7" name="Text 5"/>
          <p:cNvSpPr/>
          <p:nvPr/>
        </p:nvSpPr>
        <p:spPr>
          <a:xfrm>
            <a:off x="494211" y="1983377"/>
            <a:ext cx="5897880" cy="2423160"/>
          </a:xfrm>
          <a:prstGeom prst="rect">
            <a:avLst/>
          </a:prstGeom>
          <a:ln/>
        </p:spPr>
        <p:style>
          <a:lnRef idx="1">
            <a:schemeClr val="accent4"/>
          </a:lnRef>
          <a:fillRef idx="2">
            <a:schemeClr val="accent4"/>
          </a:fillRef>
          <a:effectRef idx="1">
            <a:schemeClr val="accent4"/>
          </a:effectRef>
          <a:fontRef idx="minor">
            <a:schemeClr val="dk1"/>
          </a:fontRef>
        </p:style>
        <p:txBody>
          <a:bodyPr wrap="square" lIns="635" tIns="635" rIns="635" bIns="635" rtlCol="0" anchor="t">
            <a:normAutofit/>
          </a:bodyPr>
          <a:lstStyle/>
          <a:p>
            <a:pPr marL="285750" indent="-285750">
              <a:buFont typeface="Wingdings" panose="05000000000000000000" pitchFamily="2" charset="2"/>
              <a:buChar char="q"/>
              <a:defRPr>
                <a:solidFill>
                  <a:srgbClr val="071D2B"/>
                </a:solidFill>
              </a:defRPr>
            </a:pPr>
            <a:r>
              <a:rPr lang="en-US" sz="1760">
                <a:solidFill>
                  <a:srgbClr val="071D2B"/>
                </a:solidFill>
                <a:latin typeface="Arial" pitchFamily="34" charset="0"/>
                <a:ea typeface="Arial" pitchFamily="34" charset="-122"/>
                <a:cs typeface="Arial" pitchFamily="34" charset="-120"/>
              </a:rPr>
              <a:t>Academic workload, exams and coursework deadlines can intensify stress (NHS, 2023).</a:t>
            </a:r>
            <a:endParaRPr lang="en-US" sz="1760">
              <a:solidFill>
                <a:srgbClr val="071D2B"/>
              </a:solidFill>
            </a:endParaRPr>
          </a:p>
          <a:p>
            <a:pPr marL="285750" indent="-285750">
              <a:buFont typeface="Wingdings" panose="05000000000000000000" pitchFamily="2" charset="2"/>
              <a:buChar char="q"/>
              <a:defRPr>
                <a:solidFill>
                  <a:srgbClr val="071D2B"/>
                </a:solidFill>
              </a:defRPr>
            </a:pPr>
            <a:r>
              <a:rPr lang="en-US" sz="1760">
                <a:solidFill>
                  <a:srgbClr val="071D2B"/>
                </a:solidFill>
                <a:latin typeface="Arial" pitchFamily="34" charset="0"/>
                <a:ea typeface="Arial" pitchFamily="34" charset="-122"/>
                <a:cs typeface="Arial" pitchFamily="34" charset="-120"/>
              </a:rPr>
              <a:t>Moving away from home, independence, new social networks and financial burdens are linked to student mental health risk (Campbell et al., 2022).</a:t>
            </a:r>
            <a:endParaRPr lang="en-US" sz="1760">
              <a:solidFill>
                <a:srgbClr val="071D2B"/>
              </a:solidFill>
            </a:endParaRPr>
          </a:p>
          <a:p>
            <a:pPr marL="285750" indent="-285750">
              <a:buFont typeface="Wingdings" panose="05000000000000000000" pitchFamily="2" charset="2"/>
              <a:buChar char="q"/>
              <a:defRPr>
                <a:solidFill>
                  <a:srgbClr val="071D2B"/>
                </a:solidFill>
              </a:defRPr>
            </a:pPr>
            <a:r>
              <a:rPr lang="en-US" sz="1760">
                <a:solidFill>
                  <a:srgbClr val="071D2B"/>
                </a:solidFill>
                <a:latin typeface="Arial" pitchFamily="34" charset="0"/>
                <a:ea typeface="Arial" pitchFamily="34" charset="-122"/>
                <a:cs typeface="Arial" pitchFamily="34" charset="-120"/>
              </a:rPr>
              <a:t>Students need low-barrier support because stigma and uncertainty can delay help-seeking (Lewis and Stiebahl, 2025).</a:t>
            </a:r>
            <a:endParaRPr lang="en-US" sz="1760"/>
          </a:p>
        </p:txBody>
      </p:sp>
      <p:sp>
        <p:nvSpPr>
          <p:cNvPr id="8" name="Text 6"/>
          <p:cNvSpPr/>
          <p:nvPr/>
        </p:nvSpPr>
        <p:spPr>
          <a:xfrm>
            <a:off x="481874" y="4749800"/>
            <a:ext cx="5715000" cy="685800"/>
          </a:xfrm>
          <a:prstGeom prst="rect">
            <a:avLst/>
          </a:prstGeom>
          <a:ln/>
        </p:spPr>
        <p:style>
          <a:lnRef idx="1">
            <a:schemeClr val="accent6"/>
          </a:lnRef>
          <a:fillRef idx="2">
            <a:schemeClr val="accent6"/>
          </a:fillRef>
          <a:effectRef idx="1">
            <a:schemeClr val="accent6"/>
          </a:effectRef>
          <a:fontRef idx="minor">
            <a:schemeClr val="dk1"/>
          </a:fontRef>
        </p:style>
        <p:txBody>
          <a:bodyPr wrap="square" lIns="508" tIns="508" rIns="508" bIns="508" rtlCol="0" anchor="ctr">
            <a:normAutofit/>
          </a:bodyPr>
          <a:lstStyle/>
          <a:p>
            <a:pPr marL="0" indent="0">
              <a:buNone/>
              <a:defRPr>
                <a:solidFill>
                  <a:srgbClr val="071D2B"/>
                </a:solidFill>
              </a:defRPr>
            </a:pPr>
            <a:r>
              <a:rPr lang="en-US" sz="1800" b="1">
                <a:solidFill>
                  <a:srgbClr val="071D2B"/>
                </a:solidFill>
                <a:latin typeface="Arial" pitchFamily="34" charset="0"/>
                <a:ea typeface="Arial" pitchFamily="34" charset="-122"/>
                <a:cs typeface="Arial" pitchFamily="34" charset="-120"/>
              </a:rPr>
              <a:t>Judgement: the target group is specific, high-need and suitable for early digital health promotion.</a:t>
            </a:r>
            <a:endParaRPr lang="en-US" sz="1800"/>
          </a:p>
        </p:txBody>
      </p:sp>
      <p:pic>
        <p:nvPicPr>
          <p:cNvPr id="9" name="Image 0" descr="/mnt/data/img_mood_checkin.jpg"/>
          <p:cNvPicPr>
            <a:picLocks noChangeAspect="1"/>
          </p:cNvPicPr>
          <p:nvPr/>
        </p:nvPicPr>
        <p:blipFill>
          <a:blip r:embed="rId3"/>
          <a:srcRect l="45000" r="-25746"/>
          <a:stretch/>
        </p:blipFill>
        <p:spPr>
          <a:xfrm>
            <a:off x="7080069" y="1579880"/>
            <a:ext cx="4517882" cy="2834640"/>
          </a:xfrm>
          <a:prstGeom prst="rect">
            <a:avLst/>
          </a:prstGeom>
          <a:ln w="88900" cap="sq" cmpd="thickThin">
            <a:solidFill>
              <a:srgbClr val="000000"/>
            </a:solidFill>
            <a:prstDash val="solid"/>
            <a:miter lim="800000"/>
          </a:ln>
          <a:effectLst>
            <a:innerShdw blurRad="76200">
              <a:srgbClr val="000000"/>
            </a:innerShdw>
          </a:effectLst>
        </p:spPr>
      </p:pic>
      <p:sp>
        <p:nvSpPr>
          <p:cNvPr id="10" name="Text 7"/>
          <p:cNvSpPr/>
          <p:nvPr/>
        </p:nvSpPr>
        <p:spPr>
          <a:xfrm>
            <a:off x="7539446" y="4748494"/>
            <a:ext cx="3977640" cy="685800"/>
          </a:xfrm>
          <a:prstGeom prst="rect">
            <a:avLst/>
          </a:prstGeom>
          <a:noFill/>
          <a:ln/>
        </p:spPr>
        <p:txBody>
          <a:bodyPr wrap="square" lIns="254" tIns="254" rIns="254" bIns="254" rtlCol="0" anchor="ctr">
            <a:normAutofit fontScale="92500"/>
          </a:bodyPr>
          <a:lstStyle/>
          <a:p>
            <a:pPr marL="0" indent="0">
              <a:buNone/>
              <a:defRPr>
                <a:solidFill>
                  <a:srgbClr val="071D2B"/>
                </a:solidFill>
              </a:defRPr>
            </a:pPr>
            <a:r>
              <a:rPr lang="en-US" sz="1700" b="1">
                <a:solidFill>
                  <a:srgbClr val="071D2B"/>
                </a:solidFill>
                <a:latin typeface="Arial" pitchFamily="34" charset="0"/>
                <a:ea typeface="Arial" pitchFamily="34" charset="-122"/>
                <a:cs typeface="Arial" pitchFamily="34" charset="-120"/>
              </a:rPr>
              <a:t>Prevention focus: support before stress and anxiety become crisis-level.</a:t>
            </a:r>
            <a:endParaRPr lang="en-US" sz="1700"/>
          </a:p>
        </p:txBody>
      </p:sp>
      <p:sp>
        <p:nvSpPr>
          <p:cNvPr id="11" name="TextBox 10">
            <a:extLst>
              <a:ext uri="{FF2B5EF4-FFF2-40B4-BE49-F238E27FC236}">
                <a16:creationId xmlns:a16="http://schemas.microsoft.com/office/drawing/2014/main" id="{55285784-D774-4D5C-8B37-30E9EB7BEB63}"/>
              </a:ext>
            </a:extLst>
          </p:cNvPr>
          <p:cNvSpPr txBox="1"/>
          <p:nvPr/>
        </p:nvSpPr>
        <p:spPr>
          <a:xfrm>
            <a:off x="290286" y="119743"/>
            <a:ext cx="6096000" cy="55399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b="0" i="0" u="none" strike="noStrike" baseline="0">
                <a:solidFill>
                  <a:srgbClr val="071D2B"/>
                </a:solidFill>
                <a:latin typeface="Arial"/>
              </a:rPr>
              <a:t>Sharmin Sultana Mitu</a:t>
            </a:r>
            <a:endParaRPr lang="en-US" sz="1100"/>
          </a:p>
          <a:p>
            <a:pPr algn="ctr"/>
            <a:endParaRPr lang="en-US"/>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 6">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0"/>
            <a:ext cx="100584" cy="6803136"/>
          </a:xfrm>
          <a:prstGeom prst="rect">
            <a:avLst/>
          </a:prstGeom>
          <a:solidFill>
            <a:srgbClr val="89E2CA"/>
          </a:solidFill>
          <a:ln w="12700">
            <a:solidFill>
              <a:srgbClr val="89E2CA">
                <a:alpha val="0"/>
              </a:srgbClr>
            </a:solidFill>
            <a:prstDash val="solid"/>
          </a:ln>
        </p:spPr>
        <p:txBody>
          <a:bodyPr/>
          <a:lstStyle/>
          <a:p>
            <a:pPr>
              <a:defRPr>
                <a:solidFill>
                  <a:srgbClr val="071D2B"/>
                </a:solidFill>
              </a:defRPr>
            </a:pPr>
            <a:endParaRPr/>
          </a:p>
        </p:txBody>
      </p:sp>
      <p:sp>
        <p:nvSpPr>
          <p:cNvPr id="3" name="Shape 1"/>
          <p:cNvSpPr/>
          <p:nvPr/>
        </p:nvSpPr>
        <p:spPr>
          <a:xfrm>
            <a:off x="0" y="6803136"/>
            <a:ext cx="12191695" cy="54864"/>
          </a:xfrm>
          <a:prstGeom prst="rect">
            <a:avLst/>
          </a:prstGeom>
          <a:solidFill>
            <a:srgbClr val="F4A27F"/>
          </a:solidFill>
          <a:ln w="12700">
            <a:solidFill>
              <a:srgbClr val="F4A27F">
                <a:alpha val="0"/>
              </a:srgbClr>
            </a:solidFill>
            <a:prstDash val="solid"/>
          </a:ln>
        </p:spPr>
        <p:txBody>
          <a:bodyPr/>
          <a:lstStyle/>
          <a:p>
            <a:pPr>
              <a:defRPr>
                <a:solidFill>
                  <a:srgbClr val="071D2B"/>
                </a:solidFill>
              </a:defRPr>
            </a:pPr>
            <a:endParaRPr/>
          </a:p>
        </p:txBody>
      </p:sp>
      <p:sp>
        <p:nvSpPr>
          <p:cNvPr id="4" name="Text 2"/>
          <p:cNvSpPr/>
          <p:nvPr/>
        </p:nvSpPr>
        <p:spPr>
          <a:xfrm>
            <a:off x="611777" y="637467"/>
            <a:ext cx="7223760" cy="502920"/>
          </a:xfrm>
          <a:prstGeom prst="rect">
            <a:avLst/>
          </a:prstGeom>
          <a:noFill/>
          <a:ln/>
        </p:spPr>
        <p:txBody>
          <a:bodyPr wrap="square" lIns="254" tIns="254" rIns="254" bIns="254" rtlCol="0" anchor="ctr">
            <a:normAutofit/>
          </a:bodyPr>
          <a:lstStyle/>
          <a:p>
            <a:pPr marL="0" indent="0">
              <a:buNone/>
              <a:defRPr>
                <a:solidFill>
                  <a:srgbClr val="071D2B"/>
                </a:solidFill>
              </a:defRPr>
            </a:pPr>
            <a:r>
              <a:rPr lang="en-US" sz="2400" b="1">
                <a:solidFill>
                  <a:srgbClr val="071D2B"/>
                </a:solidFill>
                <a:latin typeface="Arial" pitchFamily="34" charset="0"/>
                <a:ea typeface="Arial" pitchFamily="34" charset="-122"/>
                <a:cs typeface="Arial" pitchFamily="34" charset="-120"/>
              </a:rPr>
              <a:t>Evidence demonstrating the need for intervention</a:t>
            </a:r>
            <a:endParaRPr lang="en-US" sz="2400"/>
          </a:p>
        </p:txBody>
      </p:sp>
      <p:sp>
        <p:nvSpPr>
          <p:cNvPr id="5" name="Text 3"/>
          <p:cNvSpPr/>
          <p:nvPr/>
        </p:nvSpPr>
        <p:spPr>
          <a:xfrm>
            <a:off x="608293" y="1245761"/>
            <a:ext cx="7498080" cy="256032"/>
          </a:xfrm>
          <a:prstGeom prst="rect">
            <a:avLst/>
          </a:prstGeom>
          <a:noFill/>
          <a:ln/>
        </p:spPr>
        <p:txBody>
          <a:bodyPr wrap="square" lIns="254" tIns="254" rIns="254" bIns="254" rtlCol="0" anchor="ctr">
            <a:noAutofit/>
          </a:bodyPr>
          <a:lstStyle/>
          <a:p>
            <a:pPr marL="0" indent="0">
              <a:buNone/>
              <a:defRPr>
                <a:solidFill>
                  <a:srgbClr val="071D2B"/>
                </a:solidFill>
              </a:defRPr>
            </a:pPr>
            <a:r>
              <a:rPr lang="en-US">
                <a:solidFill>
                  <a:srgbClr val="071D2B"/>
                </a:solidFill>
                <a:latin typeface="Arial"/>
                <a:ea typeface="Arial" pitchFamily="34" charset="-122"/>
                <a:cs typeface="Arial"/>
              </a:rPr>
              <a:t>Statistics and formal disclosure data</a:t>
            </a:r>
            <a:endParaRPr lang="en-US">
              <a:latin typeface="Arial"/>
              <a:cs typeface="Arial"/>
            </a:endParaRPr>
          </a:p>
        </p:txBody>
      </p:sp>
      <p:sp>
        <p:nvSpPr>
          <p:cNvPr id="6" name="Text 4"/>
          <p:cNvSpPr/>
          <p:nvPr/>
        </p:nvSpPr>
        <p:spPr>
          <a:xfrm>
            <a:off x="608874" y="1686270"/>
            <a:ext cx="2880360" cy="566928"/>
          </a:xfrm>
          <a:prstGeom prst="rect">
            <a:avLst/>
          </a:prstGeom>
          <a:ln/>
        </p:spPr>
        <p:style>
          <a:lnRef idx="1">
            <a:schemeClr val="dk1"/>
          </a:lnRef>
          <a:fillRef idx="3">
            <a:schemeClr val="dk1"/>
          </a:fillRef>
          <a:effectRef idx="2">
            <a:schemeClr val="dk1"/>
          </a:effectRef>
          <a:fontRef idx="minor">
            <a:schemeClr val="lt1"/>
          </a:fontRef>
        </p:style>
        <p:txBody>
          <a:bodyPr wrap="square" lIns="254" tIns="254" rIns="254" bIns="254" rtlCol="0" anchor="ctr">
            <a:normAutofit/>
          </a:bodyPr>
          <a:lstStyle/>
          <a:p>
            <a:pPr marL="0" indent="0" algn="ctr">
              <a:buNone/>
              <a:defRPr>
                <a:solidFill>
                  <a:srgbClr val="071D2B"/>
                </a:solidFill>
              </a:defRPr>
            </a:pPr>
            <a:r>
              <a:rPr lang="en-US" sz="3400" b="1">
                <a:solidFill>
                  <a:srgbClr val="F4D06F"/>
                </a:solidFill>
                <a:latin typeface="Arial" pitchFamily="34" charset="0"/>
                <a:ea typeface="Arial" pitchFamily="34" charset="-122"/>
                <a:cs typeface="Arial" pitchFamily="34" charset="-120"/>
              </a:rPr>
              <a:t>37%</a:t>
            </a:r>
            <a:endParaRPr lang="en-US" sz="3400"/>
          </a:p>
        </p:txBody>
      </p:sp>
      <p:sp>
        <p:nvSpPr>
          <p:cNvPr id="7" name="Text 5"/>
          <p:cNvSpPr/>
          <p:nvPr/>
        </p:nvSpPr>
        <p:spPr>
          <a:xfrm>
            <a:off x="608874" y="2295718"/>
            <a:ext cx="2880360" cy="566928"/>
          </a:xfrm>
          <a:prstGeom prst="rect">
            <a:avLst/>
          </a:prstGeom>
          <a:ln/>
        </p:spPr>
        <p:style>
          <a:lnRef idx="1">
            <a:schemeClr val="accent4"/>
          </a:lnRef>
          <a:fillRef idx="2">
            <a:schemeClr val="accent4"/>
          </a:fillRef>
          <a:effectRef idx="1">
            <a:schemeClr val="accent4"/>
          </a:effectRef>
          <a:fontRef idx="minor">
            <a:schemeClr val="dk1"/>
          </a:fontRef>
        </p:style>
        <p:txBody>
          <a:bodyPr wrap="square" lIns="508" tIns="508" rIns="508" bIns="508" rtlCol="0" anchor="ctr">
            <a:normAutofit/>
          </a:bodyPr>
          <a:lstStyle/>
          <a:p>
            <a:pPr marL="0" indent="0" algn="ctr">
              <a:buNone/>
              <a:defRPr>
                <a:solidFill>
                  <a:srgbClr val="071D2B"/>
                </a:solidFill>
              </a:defRPr>
            </a:pPr>
            <a:r>
              <a:rPr lang="en-US" sz="1180">
                <a:solidFill>
                  <a:srgbClr val="071D2B"/>
                </a:solidFill>
                <a:latin typeface="Arial" pitchFamily="34" charset="0"/>
                <a:ea typeface="Arial" pitchFamily="34" charset="-122"/>
                <a:cs typeface="Arial" pitchFamily="34" charset="-120"/>
              </a:rPr>
              <a:t>first-year students showed moderate to severe depressive symptoms</a:t>
            </a:r>
            <a:endParaRPr lang="en-US" sz="1180"/>
          </a:p>
        </p:txBody>
      </p:sp>
      <p:sp>
        <p:nvSpPr>
          <p:cNvPr id="8" name="Text 6"/>
          <p:cNvSpPr/>
          <p:nvPr/>
        </p:nvSpPr>
        <p:spPr>
          <a:xfrm>
            <a:off x="608874" y="2862646"/>
            <a:ext cx="2880360" cy="240944"/>
          </a:xfrm>
          <a:prstGeom prst="rect">
            <a:avLst/>
          </a:prstGeom>
          <a:ln/>
        </p:spPr>
        <p:style>
          <a:lnRef idx="1">
            <a:schemeClr val="accent4"/>
          </a:lnRef>
          <a:fillRef idx="2">
            <a:schemeClr val="accent4"/>
          </a:fillRef>
          <a:effectRef idx="1">
            <a:schemeClr val="accent4"/>
          </a:effectRef>
          <a:fontRef idx="minor">
            <a:schemeClr val="dk1"/>
          </a:fontRef>
        </p:style>
        <p:txBody>
          <a:bodyPr wrap="square" lIns="127" tIns="127" rIns="127" bIns="127" rtlCol="0" anchor="ctr">
            <a:normAutofit/>
          </a:bodyPr>
          <a:lstStyle/>
          <a:p>
            <a:pPr algn="ctr">
              <a:defRPr>
                <a:solidFill>
                  <a:srgbClr val="071D2B"/>
                </a:solidFill>
              </a:defRPr>
            </a:pPr>
            <a:r>
              <a:rPr lang="en-US" sz="900">
                <a:solidFill>
                  <a:srgbClr val="071D2B"/>
                </a:solidFill>
              </a:rPr>
              <a:t>(Office for National Statistics, 2021)</a:t>
            </a:r>
            <a:endParaRPr lang="en-US" sz="880">
              <a:solidFill>
                <a:schemeClr val="bg1"/>
              </a:solidFill>
            </a:endParaRPr>
          </a:p>
        </p:txBody>
      </p:sp>
      <p:sp>
        <p:nvSpPr>
          <p:cNvPr id="9" name="Text 7"/>
          <p:cNvSpPr/>
          <p:nvPr/>
        </p:nvSpPr>
        <p:spPr>
          <a:xfrm>
            <a:off x="3592286" y="1700784"/>
            <a:ext cx="2880360" cy="566928"/>
          </a:xfrm>
          <a:prstGeom prst="rect">
            <a:avLst/>
          </a:prstGeom>
          <a:ln/>
        </p:spPr>
        <p:style>
          <a:lnRef idx="1">
            <a:schemeClr val="dk1"/>
          </a:lnRef>
          <a:fillRef idx="3">
            <a:schemeClr val="dk1"/>
          </a:fillRef>
          <a:effectRef idx="2">
            <a:schemeClr val="dk1"/>
          </a:effectRef>
          <a:fontRef idx="minor">
            <a:schemeClr val="lt1"/>
          </a:fontRef>
        </p:style>
        <p:txBody>
          <a:bodyPr wrap="square" lIns="254" tIns="254" rIns="254" bIns="254" rtlCol="0" anchor="ctr">
            <a:normAutofit/>
          </a:bodyPr>
          <a:lstStyle/>
          <a:p>
            <a:pPr marL="0" indent="0" algn="ctr">
              <a:buNone/>
              <a:defRPr>
                <a:solidFill>
                  <a:srgbClr val="071D2B"/>
                </a:solidFill>
              </a:defRPr>
            </a:pPr>
            <a:r>
              <a:rPr lang="en-US" sz="3400" b="1">
                <a:solidFill>
                  <a:srgbClr val="F4A27F"/>
                </a:solidFill>
                <a:latin typeface="Arial" pitchFamily="34" charset="0"/>
                <a:ea typeface="Arial" pitchFamily="34" charset="-122"/>
                <a:cs typeface="Arial" pitchFamily="34" charset="-120"/>
              </a:rPr>
              <a:t>39%</a:t>
            </a:r>
            <a:endParaRPr lang="en-US" sz="3400"/>
          </a:p>
        </p:txBody>
      </p:sp>
      <p:sp>
        <p:nvSpPr>
          <p:cNvPr id="10" name="Text 8"/>
          <p:cNvSpPr/>
          <p:nvPr/>
        </p:nvSpPr>
        <p:spPr>
          <a:xfrm>
            <a:off x="3592286" y="2310232"/>
            <a:ext cx="2880360" cy="566928"/>
          </a:xfrm>
          <a:prstGeom prst="rect">
            <a:avLst/>
          </a:prstGeom>
          <a:ln/>
        </p:spPr>
        <p:style>
          <a:lnRef idx="1">
            <a:schemeClr val="accent6"/>
          </a:lnRef>
          <a:fillRef idx="2">
            <a:schemeClr val="accent6"/>
          </a:fillRef>
          <a:effectRef idx="1">
            <a:schemeClr val="accent6"/>
          </a:effectRef>
          <a:fontRef idx="minor">
            <a:schemeClr val="dk1"/>
          </a:fontRef>
        </p:style>
        <p:txBody>
          <a:bodyPr wrap="square" lIns="508" tIns="508" rIns="508" bIns="508" rtlCol="0" anchor="ctr">
            <a:normAutofit/>
          </a:bodyPr>
          <a:lstStyle/>
          <a:p>
            <a:pPr marL="0" indent="0" algn="ctr">
              <a:buNone/>
              <a:defRPr>
                <a:solidFill>
                  <a:srgbClr val="071D2B"/>
                </a:solidFill>
              </a:defRPr>
            </a:pPr>
            <a:r>
              <a:rPr lang="en-US" sz="1180">
                <a:solidFill>
                  <a:srgbClr val="071D2B"/>
                </a:solidFill>
                <a:latin typeface="Arial" pitchFamily="34" charset="0"/>
                <a:ea typeface="Arial" pitchFamily="34" charset="-122"/>
                <a:cs typeface="Arial" pitchFamily="34" charset="-120"/>
              </a:rPr>
              <a:t>first-year students showed signs of likely anxiety</a:t>
            </a:r>
            <a:endParaRPr lang="en-US" sz="1180"/>
          </a:p>
        </p:txBody>
      </p:sp>
      <p:sp>
        <p:nvSpPr>
          <p:cNvPr id="11" name="Text 9"/>
          <p:cNvSpPr/>
          <p:nvPr/>
        </p:nvSpPr>
        <p:spPr>
          <a:xfrm>
            <a:off x="3592286" y="2877160"/>
            <a:ext cx="2880360" cy="240944"/>
          </a:xfrm>
          <a:prstGeom prst="rect">
            <a:avLst/>
          </a:prstGeom>
          <a:ln/>
        </p:spPr>
        <p:style>
          <a:lnRef idx="1">
            <a:schemeClr val="accent6"/>
          </a:lnRef>
          <a:fillRef idx="2">
            <a:schemeClr val="accent6"/>
          </a:fillRef>
          <a:effectRef idx="1">
            <a:schemeClr val="accent6"/>
          </a:effectRef>
          <a:fontRef idx="minor">
            <a:schemeClr val="dk1"/>
          </a:fontRef>
        </p:style>
        <p:txBody>
          <a:bodyPr wrap="square" lIns="127" tIns="127" rIns="127" bIns="127" rtlCol="0" anchor="ctr">
            <a:normAutofit/>
          </a:bodyPr>
          <a:lstStyle/>
          <a:p>
            <a:pPr algn="ctr">
              <a:defRPr>
                <a:solidFill>
                  <a:srgbClr val="071D2B"/>
                </a:solidFill>
              </a:defRPr>
            </a:pPr>
            <a:r>
              <a:rPr lang="en-US" sz="900">
                <a:solidFill>
                  <a:srgbClr val="071D2B"/>
                </a:solidFill>
              </a:rPr>
              <a:t>(Office for National Statistics, 2021)</a:t>
            </a:r>
            <a:endParaRPr lang="en-US" sz="880">
              <a:solidFill>
                <a:schemeClr val="bg1"/>
              </a:solidFill>
            </a:endParaRPr>
          </a:p>
        </p:txBody>
      </p:sp>
      <p:sp>
        <p:nvSpPr>
          <p:cNvPr id="12" name="Text 10"/>
          <p:cNvSpPr/>
          <p:nvPr/>
        </p:nvSpPr>
        <p:spPr>
          <a:xfrm>
            <a:off x="6582954" y="1686270"/>
            <a:ext cx="2880360" cy="566928"/>
          </a:xfrm>
          <a:prstGeom prst="rect">
            <a:avLst/>
          </a:prstGeom>
          <a:ln/>
        </p:spPr>
        <p:style>
          <a:lnRef idx="1">
            <a:schemeClr val="dk1"/>
          </a:lnRef>
          <a:fillRef idx="3">
            <a:schemeClr val="dk1"/>
          </a:fillRef>
          <a:effectRef idx="2">
            <a:schemeClr val="dk1"/>
          </a:effectRef>
          <a:fontRef idx="minor">
            <a:schemeClr val="lt1"/>
          </a:fontRef>
        </p:style>
        <p:txBody>
          <a:bodyPr wrap="square" lIns="254" tIns="254" rIns="254" bIns="254" rtlCol="0" anchor="ctr">
            <a:normAutofit/>
          </a:bodyPr>
          <a:lstStyle/>
          <a:p>
            <a:pPr marL="0" indent="0" algn="ctr">
              <a:buNone/>
              <a:defRPr>
                <a:solidFill>
                  <a:srgbClr val="071D2B"/>
                </a:solidFill>
              </a:defRPr>
            </a:pPr>
            <a:r>
              <a:rPr lang="en-US" sz="3400" b="1">
                <a:solidFill>
                  <a:srgbClr val="89E2CA"/>
                </a:solidFill>
                <a:latin typeface="Arial" pitchFamily="34" charset="0"/>
                <a:ea typeface="Arial" pitchFamily="34" charset="-122"/>
                <a:cs typeface="Arial" pitchFamily="34" charset="-120"/>
              </a:rPr>
              <a:t>5.8%</a:t>
            </a:r>
            <a:endParaRPr lang="en-US" sz="3400"/>
          </a:p>
        </p:txBody>
      </p:sp>
      <p:sp>
        <p:nvSpPr>
          <p:cNvPr id="13" name="Text 11"/>
          <p:cNvSpPr/>
          <p:nvPr/>
        </p:nvSpPr>
        <p:spPr>
          <a:xfrm>
            <a:off x="6582954" y="2295718"/>
            <a:ext cx="2880360" cy="566928"/>
          </a:xfrm>
          <a:prstGeom prst="rect">
            <a:avLst/>
          </a:prstGeom>
          <a:ln/>
        </p:spPr>
        <p:style>
          <a:lnRef idx="1">
            <a:schemeClr val="accent2"/>
          </a:lnRef>
          <a:fillRef idx="2">
            <a:schemeClr val="accent2"/>
          </a:fillRef>
          <a:effectRef idx="1">
            <a:schemeClr val="accent2"/>
          </a:effectRef>
          <a:fontRef idx="minor">
            <a:schemeClr val="dk1"/>
          </a:fontRef>
        </p:style>
        <p:txBody>
          <a:bodyPr wrap="square" lIns="508" tIns="508" rIns="508" bIns="508" rtlCol="0" anchor="ctr">
            <a:normAutofit/>
          </a:bodyPr>
          <a:lstStyle/>
          <a:p>
            <a:pPr marL="0" indent="0" algn="ctr">
              <a:buNone/>
              <a:defRPr>
                <a:solidFill>
                  <a:srgbClr val="071D2B"/>
                </a:solidFill>
              </a:defRPr>
            </a:pPr>
            <a:r>
              <a:rPr lang="en-US" sz="1180">
                <a:solidFill>
                  <a:srgbClr val="071D2B"/>
                </a:solidFill>
                <a:latin typeface="Arial" pitchFamily="34" charset="0"/>
                <a:ea typeface="Arial" pitchFamily="34" charset="-122"/>
                <a:cs typeface="Arial" pitchFamily="34" charset="-120"/>
              </a:rPr>
              <a:t>students disclosed a mental health condition to university in 2022/23</a:t>
            </a:r>
            <a:endParaRPr lang="en-US" sz="1180"/>
          </a:p>
        </p:txBody>
      </p:sp>
      <p:sp>
        <p:nvSpPr>
          <p:cNvPr id="14" name="Text 12"/>
          <p:cNvSpPr/>
          <p:nvPr/>
        </p:nvSpPr>
        <p:spPr>
          <a:xfrm>
            <a:off x="6582954" y="2862646"/>
            <a:ext cx="2880360" cy="240944"/>
          </a:xfrm>
          <a:prstGeom prst="rect">
            <a:avLst/>
          </a:prstGeom>
          <a:ln/>
        </p:spPr>
        <p:style>
          <a:lnRef idx="1">
            <a:schemeClr val="accent2"/>
          </a:lnRef>
          <a:fillRef idx="2">
            <a:schemeClr val="accent2"/>
          </a:fillRef>
          <a:effectRef idx="1">
            <a:schemeClr val="accent2"/>
          </a:effectRef>
          <a:fontRef idx="minor">
            <a:schemeClr val="dk1"/>
          </a:fontRef>
        </p:style>
        <p:txBody>
          <a:bodyPr wrap="square" lIns="127" tIns="127" rIns="127" bIns="127" rtlCol="0" anchor="ctr">
            <a:normAutofit/>
          </a:bodyPr>
          <a:lstStyle/>
          <a:p>
            <a:pPr marL="0" indent="0" algn="ctr">
              <a:buNone/>
              <a:defRPr>
                <a:solidFill>
                  <a:srgbClr val="071D2B"/>
                </a:solidFill>
              </a:defRPr>
            </a:pPr>
            <a:r>
              <a:rPr lang="en-US" sz="880" i="1">
                <a:solidFill>
                  <a:srgbClr val="071D2B"/>
                </a:solidFill>
                <a:latin typeface="Arial" pitchFamily="34" charset="0"/>
                <a:ea typeface="Arial" pitchFamily="34" charset="-122"/>
                <a:cs typeface="Arial" pitchFamily="34" charset="-120"/>
              </a:rPr>
              <a:t>(Lewis and Stiebahl, 2025)</a:t>
            </a:r>
            <a:endParaRPr lang="en-US" sz="880"/>
          </a:p>
        </p:txBody>
      </p:sp>
      <p:graphicFrame>
        <p:nvGraphicFramePr>
          <p:cNvPr id="15" name="Chart 0"/>
          <p:cNvGraphicFramePr/>
          <p:nvPr>
            <p:extLst>
              <p:ext uri="{D42A27DB-BD31-4B8C-83A1-F6EECF244321}">
                <p14:modId xmlns:p14="http://schemas.microsoft.com/office/powerpoint/2010/main" val="3710239472"/>
              </p:ext>
            </p:extLst>
          </p:nvPr>
        </p:nvGraphicFramePr>
        <p:xfrm>
          <a:off x="448637" y="3269916"/>
          <a:ext cx="6291072" cy="2877616"/>
        </p:xfrm>
        <a:graphic>
          <a:graphicData uri="http://schemas.openxmlformats.org/drawingml/2006/chart">
            <c:chart xmlns:c="http://schemas.openxmlformats.org/drawingml/2006/chart" xmlns:r="http://schemas.openxmlformats.org/officeDocument/2006/relationships" r:id="rId3"/>
          </a:graphicData>
        </a:graphic>
      </p:graphicFrame>
      <p:sp>
        <p:nvSpPr>
          <p:cNvPr id="16" name="Text 13"/>
          <p:cNvSpPr/>
          <p:nvPr/>
        </p:nvSpPr>
        <p:spPr>
          <a:xfrm>
            <a:off x="8635274" y="3242127"/>
            <a:ext cx="3840480" cy="310896"/>
          </a:xfrm>
          <a:prstGeom prst="rect">
            <a:avLst/>
          </a:prstGeom>
          <a:noFill/>
          <a:ln/>
        </p:spPr>
        <p:txBody>
          <a:bodyPr wrap="square" lIns="254" tIns="254" rIns="254" bIns="254" rtlCol="0" anchor="ctr">
            <a:normAutofit/>
          </a:bodyPr>
          <a:lstStyle/>
          <a:p>
            <a:pPr marL="0" indent="0">
              <a:buNone/>
              <a:defRPr>
                <a:solidFill>
                  <a:srgbClr val="071D2B"/>
                </a:solidFill>
              </a:defRPr>
            </a:pPr>
            <a:r>
              <a:rPr lang="en-US" sz="1500" b="1">
                <a:solidFill>
                  <a:srgbClr val="071D2B"/>
                </a:solidFill>
                <a:latin typeface="Arial" pitchFamily="34" charset="0"/>
                <a:ea typeface="Arial" pitchFamily="34" charset="-122"/>
                <a:cs typeface="Arial" pitchFamily="34" charset="-120"/>
              </a:rPr>
              <a:t>Interpretation</a:t>
            </a:r>
            <a:endParaRPr lang="en-US" sz="1500"/>
          </a:p>
        </p:txBody>
      </p:sp>
      <p:sp>
        <p:nvSpPr>
          <p:cNvPr id="17" name="Text 14"/>
          <p:cNvSpPr/>
          <p:nvPr/>
        </p:nvSpPr>
        <p:spPr>
          <a:xfrm>
            <a:off x="7150463" y="3666889"/>
            <a:ext cx="4899906" cy="1508760"/>
          </a:xfrm>
          <a:prstGeom prst="rect">
            <a:avLst/>
          </a:prstGeom>
          <a:ln/>
        </p:spPr>
        <p:style>
          <a:lnRef idx="1">
            <a:schemeClr val="accent6"/>
          </a:lnRef>
          <a:fillRef idx="2">
            <a:schemeClr val="accent6"/>
          </a:fillRef>
          <a:effectRef idx="1">
            <a:schemeClr val="accent6"/>
          </a:effectRef>
          <a:fontRef idx="minor">
            <a:schemeClr val="dk1"/>
          </a:fontRef>
        </p:style>
        <p:txBody>
          <a:bodyPr wrap="square" lIns="254" tIns="254" rIns="254" bIns="254" rtlCol="0" anchor="ctr">
            <a:normAutofit/>
          </a:bodyPr>
          <a:lstStyle/>
          <a:p>
            <a:pPr marL="0" indent="0">
              <a:buNone/>
              <a:defRPr>
                <a:solidFill>
                  <a:srgbClr val="071D2B"/>
                </a:solidFill>
              </a:defRPr>
            </a:pPr>
            <a:r>
              <a:rPr lang="en-US" sz="1600" b="1">
                <a:solidFill>
                  <a:srgbClr val="071D2B"/>
                </a:solidFill>
                <a:latin typeface="Arial"/>
                <a:ea typeface="Arial" pitchFamily="34" charset="-122"/>
                <a:cs typeface="Arial"/>
              </a:rPr>
              <a:t>Formal disclosure data underestimates need because many students do not disclose distress to their university. Confidential symptom data suggests a wider hidden burden (Lewis and Stiebahl, 2025).</a:t>
            </a:r>
            <a:endParaRPr lang="en-US" sz="1600">
              <a:latin typeface="Arial"/>
              <a:cs typeface="Arial"/>
            </a:endParaRPr>
          </a:p>
        </p:txBody>
      </p:sp>
      <p:sp>
        <p:nvSpPr>
          <p:cNvPr id="18" name="Text 15"/>
          <p:cNvSpPr/>
          <p:nvPr/>
        </p:nvSpPr>
        <p:spPr>
          <a:xfrm>
            <a:off x="7680234" y="5580598"/>
            <a:ext cx="3840480" cy="566928"/>
          </a:xfrm>
          <a:prstGeom prst="rect">
            <a:avLst/>
          </a:prstGeom>
          <a:noFill/>
          <a:ln/>
        </p:spPr>
        <p:txBody>
          <a:bodyPr wrap="square" lIns="254" tIns="254" rIns="254" bIns="254" rtlCol="0" anchor="ctr">
            <a:normAutofit/>
          </a:bodyPr>
          <a:lstStyle/>
          <a:p>
            <a:pPr marL="0" indent="0">
              <a:buNone/>
              <a:defRPr>
                <a:solidFill>
                  <a:srgbClr val="071D2B"/>
                </a:solidFill>
              </a:defRPr>
            </a:pPr>
            <a:r>
              <a:rPr lang="en-US" sz="1600">
                <a:solidFill>
                  <a:srgbClr val="071D2B"/>
                </a:solidFill>
                <a:latin typeface="Arial" pitchFamily="34" charset="0"/>
                <a:ea typeface="Arial" pitchFamily="34" charset="-122"/>
                <a:cs typeface="Arial" pitchFamily="34" charset="-120"/>
              </a:rPr>
              <a:t>Public health case: early, universal and low-barrier support is justified.</a:t>
            </a:r>
            <a:endParaRPr lang="en-US" sz="1600"/>
          </a:p>
        </p:txBody>
      </p:sp>
      <p:sp>
        <p:nvSpPr>
          <p:cNvPr id="20" name="TextBox 19">
            <a:extLst>
              <a:ext uri="{FF2B5EF4-FFF2-40B4-BE49-F238E27FC236}">
                <a16:creationId xmlns:a16="http://schemas.microsoft.com/office/drawing/2014/main" id="{5BD18601-0321-D82D-D91F-F27CA748EBD7}"/>
              </a:ext>
            </a:extLst>
          </p:cNvPr>
          <p:cNvSpPr txBox="1"/>
          <p:nvPr/>
        </p:nvSpPr>
        <p:spPr>
          <a:xfrm>
            <a:off x="101600" y="47171"/>
            <a:ext cx="6096000" cy="55399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b="0" i="0" u="none" strike="noStrike" baseline="0">
                <a:solidFill>
                  <a:srgbClr val="071D2B"/>
                </a:solidFill>
                <a:latin typeface="Arial"/>
              </a:rPr>
              <a:t>Sharmin Sultana Mitu</a:t>
            </a:r>
            <a:endParaRPr lang="en-US" sz="1400"/>
          </a:p>
          <a:p>
            <a:pPr algn="ctr"/>
            <a:endParaRPr lang="en-US"/>
          </a:p>
        </p:txBody>
      </p:sp>
    </p:spTree>
    <p:extLst>
      <p:ext uri="{BB962C8B-B14F-4D97-AF65-F5344CB8AC3E}">
        <p14:creationId xmlns:p14="http://schemas.microsoft.com/office/powerpoint/2010/main" val="397727450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 7">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0"/>
            <a:ext cx="100584" cy="6803136"/>
          </a:xfrm>
          <a:prstGeom prst="rect">
            <a:avLst/>
          </a:prstGeom>
          <a:solidFill>
            <a:srgbClr val="89E2CA"/>
          </a:solidFill>
          <a:ln w="12700">
            <a:solidFill>
              <a:srgbClr val="89E2CA">
                <a:alpha val="0"/>
              </a:srgbClr>
            </a:solidFill>
            <a:prstDash val="solid"/>
          </a:ln>
        </p:spPr>
        <p:txBody>
          <a:bodyPr/>
          <a:lstStyle/>
          <a:p>
            <a:pPr>
              <a:defRPr>
                <a:solidFill>
                  <a:srgbClr val="071D2B"/>
                </a:solidFill>
              </a:defRPr>
            </a:pPr>
            <a:endParaRPr/>
          </a:p>
        </p:txBody>
      </p:sp>
      <p:sp>
        <p:nvSpPr>
          <p:cNvPr id="3" name="Shape 1"/>
          <p:cNvSpPr/>
          <p:nvPr/>
        </p:nvSpPr>
        <p:spPr>
          <a:xfrm>
            <a:off x="0" y="6803136"/>
            <a:ext cx="12191695" cy="54864"/>
          </a:xfrm>
          <a:prstGeom prst="rect">
            <a:avLst/>
          </a:prstGeom>
          <a:solidFill>
            <a:srgbClr val="F4A27F"/>
          </a:solidFill>
          <a:ln w="12700">
            <a:solidFill>
              <a:srgbClr val="F4A27F">
                <a:alpha val="0"/>
              </a:srgbClr>
            </a:solidFill>
            <a:prstDash val="solid"/>
          </a:ln>
        </p:spPr>
        <p:txBody>
          <a:bodyPr/>
          <a:lstStyle/>
          <a:p>
            <a:pPr>
              <a:defRPr>
                <a:solidFill>
                  <a:srgbClr val="071D2B"/>
                </a:solidFill>
              </a:defRPr>
            </a:pPr>
            <a:endParaRPr/>
          </a:p>
        </p:txBody>
      </p:sp>
      <p:sp>
        <p:nvSpPr>
          <p:cNvPr id="4" name="Text 2"/>
          <p:cNvSpPr/>
          <p:nvPr/>
        </p:nvSpPr>
        <p:spPr>
          <a:xfrm>
            <a:off x="778691" y="506839"/>
            <a:ext cx="7223760" cy="502920"/>
          </a:xfrm>
          <a:prstGeom prst="rect">
            <a:avLst/>
          </a:prstGeom>
          <a:noFill/>
          <a:ln/>
        </p:spPr>
        <p:txBody>
          <a:bodyPr wrap="square" lIns="254" tIns="254" rIns="254" bIns="254" rtlCol="0" anchor="ctr">
            <a:normAutofit fontScale="85000" lnSpcReduction="10000"/>
          </a:bodyPr>
          <a:lstStyle/>
          <a:p>
            <a:pPr marL="0" indent="0">
              <a:buNone/>
              <a:defRPr>
                <a:solidFill>
                  <a:srgbClr val="071D2B"/>
                </a:solidFill>
              </a:defRPr>
            </a:pPr>
            <a:r>
              <a:rPr lang="en-US" sz="2400" b="1">
                <a:solidFill>
                  <a:srgbClr val="071D2B"/>
                </a:solidFill>
                <a:latin typeface="Arial" pitchFamily="34" charset="0"/>
                <a:ea typeface="Arial" pitchFamily="34" charset="-122"/>
                <a:cs typeface="Arial" pitchFamily="34" charset="-120"/>
              </a:rPr>
              <a:t>Consequences of failing to address stress and anxiety</a:t>
            </a:r>
            <a:endParaRPr lang="en-US" sz="2400"/>
          </a:p>
        </p:txBody>
      </p:sp>
      <p:sp>
        <p:nvSpPr>
          <p:cNvPr id="5" name="Text 3"/>
          <p:cNvSpPr/>
          <p:nvPr/>
        </p:nvSpPr>
        <p:spPr>
          <a:xfrm>
            <a:off x="775208" y="1165932"/>
            <a:ext cx="7498080" cy="256032"/>
          </a:xfrm>
          <a:prstGeom prst="rect">
            <a:avLst/>
          </a:prstGeom>
          <a:noFill/>
          <a:ln/>
        </p:spPr>
        <p:txBody>
          <a:bodyPr wrap="square" lIns="254" tIns="254" rIns="254" bIns="254" rtlCol="0" anchor="ctr">
            <a:normAutofit/>
          </a:bodyPr>
          <a:lstStyle/>
          <a:p>
            <a:pPr marL="0" indent="0">
              <a:buNone/>
              <a:defRPr>
                <a:solidFill>
                  <a:srgbClr val="071D2B"/>
                </a:solidFill>
              </a:defRPr>
            </a:pPr>
            <a:r>
              <a:rPr lang="en-US" sz="1400">
                <a:solidFill>
                  <a:srgbClr val="071D2B"/>
                </a:solidFill>
                <a:latin typeface="Arial"/>
                <a:ea typeface="Arial" pitchFamily="34" charset="-122"/>
                <a:cs typeface="Arial"/>
              </a:rPr>
              <a:t>Why early action is needed</a:t>
            </a:r>
            <a:endParaRPr lang="en-US" sz="1400">
              <a:latin typeface="Arial"/>
              <a:cs typeface="Arial"/>
            </a:endParaRPr>
          </a:p>
        </p:txBody>
      </p:sp>
      <p:sp>
        <p:nvSpPr>
          <p:cNvPr id="6" name="Text 4"/>
          <p:cNvSpPr/>
          <p:nvPr/>
        </p:nvSpPr>
        <p:spPr>
          <a:xfrm>
            <a:off x="777240" y="2042740"/>
            <a:ext cx="4892040" cy="1353312"/>
          </a:xfrm>
          <a:prstGeom prst="roundRect">
            <a:avLst>
              <a:gd name="adj" fmla="val 6757"/>
            </a:avLst>
          </a:prstGeom>
          <a:solidFill>
            <a:srgbClr val="071D2B">
              <a:alpha val="94000"/>
            </a:srgbClr>
          </a:solidFill>
          <a:ln>
            <a:solidFill>
              <a:srgbClr val="89E2CA">
                <a:alpha val="55000"/>
              </a:srgbClr>
            </a:solidFill>
          </a:ln>
        </p:spPr>
        <p:txBody>
          <a:bodyPr wrap="square" lIns="1778" tIns="1778" rIns="1778" bIns="1778" rtlCol="0" anchor="ctr">
            <a:normAutofit/>
          </a:bodyPr>
          <a:lstStyle/>
          <a:p>
            <a:pPr marL="0" indent="0">
              <a:buNone/>
              <a:defRPr>
                <a:solidFill>
                  <a:srgbClr val="FFFFFF"/>
                </a:solidFill>
              </a:defRPr>
            </a:pPr>
            <a:r>
              <a:rPr lang="en-US" sz="1550" b="1">
                <a:solidFill>
                  <a:srgbClr val="89E2CA"/>
                </a:solidFill>
                <a:latin typeface="Arial" pitchFamily="34" charset="0"/>
                <a:ea typeface="Arial" pitchFamily="34" charset="-122"/>
                <a:cs typeface="Arial" pitchFamily="34" charset="-120"/>
              </a:rPr>
              <a:t>Student wellbeing
</a:t>
            </a:r>
            <a:r>
              <a:rPr lang="en-US" sz="1550">
                <a:solidFill>
                  <a:srgbClr val="FFFFFF"/>
                </a:solidFill>
                <a:latin typeface="Arial" pitchFamily="34" charset="0"/>
                <a:ea typeface="Arial" pitchFamily="34" charset="-122"/>
                <a:cs typeface="Arial" pitchFamily="34" charset="-120"/>
              </a:rPr>
              <a:t>Sleep problems, low mood, reduced concentration, isolation and delayed help-seeking (NHS, 2023).</a:t>
            </a:r>
            <a:endParaRPr lang="en-US" sz="1550"/>
          </a:p>
        </p:txBody>
      </p:sp>
      <p:sp>
        <p:nvSpPr>
          <p:cNvPr id="7" name="Text 5"/>
          <p:cNvSpPr/>
          <p:nvPr/>
        </p:nvSpPr>
        <p:spPr>
          <a:xfrm>
            <a:off x="777240" y="3657600"/>
            <a:ext cx="4892040" cy="1353312"/>
          </a:xfrm>
          <a:prstGeom prst="roundRect">
            <a:avLst>
              <a:gd name="adj" fmla="val 6757"/>
            </a:avLst>
          </a:prstGeom>
          <a:solidFill>
            <a:srgbClr val="071D2B">
              <a:alpha val="94000"/>
            </a:srgbClr>
          </a:solidFill>
          <a:ln>
            <a:solidFill>
              <a:srgbClr val="F4A27F">
                <a:alpha val="55000"/>
              </a:srgbClr>
            </a:solidFill>
          </a:ln>
        </p:spPr>
        <p:txBody>
          <a:bodyPr wrap="square" lIns="1778" tIns="1778" rIns="1778" bIns="1778" rtlCol="0" anchor="ctr">
            <a:normAutofit/>
          </a:bodyPr>
          <a:lstStyle/>
          <a:p>
            <a:pPr marL="0" indent="0">
              <a:buNone/>
              <a:defRPr>
                <a:solidFill>
                  <a:srgbClr val="FFFFFF"/>
                </a:solidFill>
              </a:defRPr>
            </a:pPr>
            <a:r>
              <a:rPr lang="en-US" sz="1550" b="1">
                <a:solidFill>
                  <a:srgbClr val="F4A27F"/>
                </a:solidFill>
                <a:latin typeface="Arial" pitchFamily="34" charset="0"/>
                <a:ea typeface="Arial" pitchFamily="34" charset="-122"/>
                <a:cs typeface="Arial" pitchFamily="34" charset="-120"/>
              </a:rPr>
              <a:t>Academic outcomes
</a:t>
            </a:r>
            <a:r>
              <a:rPr lang="en-US" sz="1550">
                <a:solidFill>
                  <a:srgbClr val="FFFFFF"/>
                </a:solidFill>
                <a:latin typeface="Arial" pitchFamily="34" charset="0"/>
                <a:ea typeface="Arial" pitchFamily="34" charset="-122"/>
                <a:cs typeface="Arial" pitchFamily="34" charset="-120"/>
              </a:rPr>
              <a:t>Mental health conditions can negatively affect continuation, completion, attainment and progression outcomes (Office for Students, 2023).</a:t>
            </a:r>
            <a:endParaRPr lang="en-US" sz="1550"/>
          </a:p>
        </p:txBody>
      </p:sp>
      <p:sp>
        <p:nvSpPr>
          <p:cNvPr id="8" name="Text 6"/>
          <p:cNvSpPr/>
          <p:nvPr/>
        </p:nvSpPr>
        <p:spPr>
          <a:xfrm>
            <a:off x="6400800" y="2042740"/>
            <a:ext cx="4892040" cy="1353312"/>
          </a:xfrm>
          <a:prstGeom prst="roundRect">
            <a:avLst>
              <a:gd name="adj" fmla="val 6757"/>
            </a:avLst>
          </a:prstGeom>
          <a:solidFill>
            <a:srgbClr val="071D2B">
              <a:alpha val="94000"/>
            </a:srgbClr>
          </a:solidFill>
          <a:ln>
            <a:solidFill>
              <a:srgbClr val="F4D06F">
                <a:alpha val="55000"/>
              </a:srgbClr>
            </a:solidFill>
          </a:ln>
        </p:spPr>
        <p:txBody>
          <a:bodyPr wrap="square" lIns="1778" tIns="1778" rIns="1778" bIns="1778" rtlCol="0" anchor="ctr">
            <a:normAutofit/>
          </a:bodyPr>
          <a:lstStyle/>
          <a:p>
            <a:pPr>
              <a:defRPr>
                <a:solidFill>
                  <a:srgbClr val="FFFFFF"/>
                </a:solidFill>
              </a:defRPr>
            </a:pPr>
            <a:r>
              <a:rPr lang="en-US" sz="1550" b="1">
                <a:solidFill>
                  <a:srgbClr val="F4D06F"/>
                </a:solidFill>
                <a:latin typeface="Arial" pitchFamily="34" charset="0"/>
                <a:ea typeface="Arial" pitchFamily="34" charset="-122"/>
                <a:cs typeface="Arial" pitchFamily="34" charset="-120"/>
              </a:rPr>
              <a:t>Service pressure
</a:t>
            </a:r>
            <a:r>
              <a:rPr lang="en-US" sz="1550">
                <a:solidFill>
                  <a:srgbClr val="FFFFFF"/>
                </a:solidFill>
                <a:latin typeface="Arial" pitchFamily="34" charset="0"/>
                <a:ea typeface="Arial" pitchFamily="34" charset="-122"/>
                <a:cs typeface="Arial" pitchFamily="34" charset="-120"/>
              </a:rPr>
              <a:t>Late help-seeking can increase demand on counselling and NHS pathways when problems are more severe (</a:t>
            </a:r>
            <a:r>
              <a:rPr lang="en-US" sz="1600">
                <a:solidFill>
                  <a:schemeClr val="bg1"/>
                </a:solidFill>
              </a:rPr>
              <a:t>Neves et al., 2024)</a:t>
            </a:r>
            <a:r>
              <a:rPr lang="en-US" sz="1550">
                <a:solidFill>
                  <a:schemeClr val="bg1"/>
                </a:solidFill>
                <a:latin typeface="Arial" pitchFamily="34" charset="0"/>
                <a:ea typeface="Arial" pitchFamily="34" charset="-122"/>
                <a:cs typeface="Arial" pitchFamily="34" charset="-120"/>
              </a:rPr>
              <a:t> </a:t>
            </a:r>
            <a:endParaRPr lang="en-US" sz="1550">
              <a:solidFill>
                <a:schemeClr val="bg1"/>
              </a:solidFill>
            </a:endParaRPr>
          </a:p>
        </p:txBody>
      </p:sp>
      <p:sp>
        <p:nvSpPr>
          <p:cNvPr id="9" name="Text 7"/>
          <p:cNvSpPr/>
          <p:nvPr/>
        </p:nvSpPr>
        <p:spPr>
          <a:xfrm>
            <a:off x="6400800" y="3657600"/>
            <a:ext cx="4892040" cy="1353312"/>
          </a:xfrm>
          <a:prstGeom prst="roundRect">
            <a:avLst>
              <a:gd name="adj" fmla="val 6757"/>
            </a:avLst>
          </a:prstGeom>
          <a:solidFill>
            <a:srgbClr val="071D2B">
              <a:alpha val="94000"/>
            </a:srgbClr>
          </a:solidFill>
          <a:ln>
            <a:solidFill>
              <a:srgbClr val="89E2CA">
                <a:alpha val="55000"/>
              </a:srgbClr>
            </a:solidFill>
          </a:ln>
        </p:spPr>
        <p:txBody>
          <a:bodyPr wrap="square" lIns="1778" tIns="1778" rIns="1778" bIns="1778" rtlCol="0" anchor="ctr">
            <a:normAutofit/>
          </a:bodyPr>
          <a:lstStyle/>
          <a:p>
            <a:pPr marL="0" indent="0">
              <a:buNone/>
              <a:defRPr>
                <a:solidFill>
                  <a:srgbClr val="FFFFFF"/>
                </a:solidFill>
              </a:defRPr>
            </a:pPr>
            <a:r>
              <a:rPr lang="en-US" sz="1550" b="1">
                <a:solidFill>
                  <a:srgbClr val="89E2CA"/>
                </a:solidFill>
                <a:latin typeface="Arial" pitchFamily="34" charset="0"/>
                <a:ea typeface="Arial" pitchFamily="34" charset="-122"/>
                <a:cs typeface="Arial" pitchFamily="34" charset="-120"/>
              </a:rPr>
              <a:t>Public health risk
</a:t>
            </a:r>
            <a:r>
              <a:rPr lang="en-US" sz="1550">
                <a:solidFill>
                  <a:srgbClr val="FFFFFF"/>
                </a:solidFill>
                <a:latin typeface="Arial" pitchFamily="34" charset="0"/>
                <a:ea typeface="Arial" pitchFamily="34" charset="-122"/>
                <a:cs typeface="Arial" pitchFamily="34" charset="-120"/>
              </a:rPr>
              <a:t>In severe cases, poor mental health may be linked with self-harm and suicide risk, requiring clear crisis signposting (Lewis and Stiebahl, 2025).</a:t>
            </a:r>
            <a:endParaRPr lang="en-US" sz="1550"/>
          </a:p>
        </p:txBody>
      </p:sp>
      <p:sp>
        <p:nvSpPr>
          <p:cNvPr id="10" name="Text 8"/>
          <p:cNvSpPr/>
          <p:nvPr/>
        </p:nvSpPr>
        <p:spPr>
          <a:xfrm>
            <a:off x="960120" y="5614219"/>
            <a:ext cx="10332720" cy="576269"/>
          </a:xfrm>
          <a:prstGeom prst="rect">
            <a:avLst/>
          </a:prstGeom>
          <a:ln/>
        </p:spPr>
        <p:style>
          <a:lnRef idx="1">
            <a:schemeClr val="accent2"/>
          </a:lnRef>
          <a:fillRef idx="2">
            <a:schemeClr val="accent2"/>
          </a:fillRef>
          <a:effectRef idx="1">
            <a:schemeClr val="accent2"/>
          </a:effectRef>
          <a:fontRef idx="minor">
            <a:schemeClr val="dk1"/>
          </a:fontRef>
        </p:style>
        <p:txBody>
          <a:bodyPr wrap="square" lIns="254" tIns="254" rIns="254" bIns="254" rtlCol="0" anchor="ctr">
            <a:normAutofit/>
          </a:bodyPr>
          <a:lstStyle/>
          <a:p>
            <a:pPr marL="0" indent="0" algn="ctr">
              <a:buNone/>
              <a:defRPr>
                <a:solidFill>
                  <a:srgbClr val="071D2B"/>
                </a:solidFill>
              </a:defRPr>
            </a:pPr>
            <a:r>
              <a:rPr lang="en-US" sz="1800" b="1">
                <a:solidFill>
                  <a:srgbClr val="071D2B"/>
                </a:solidFill>
                <a:latin typeface="Arial" pitchFamily="34" charset="0"/>
                <a:ea typeface="Arial" pitchFamily="34" charset="-122"/>
                <a:cs typeface="Arial" pitchFamily="34" charset="-120"/>
              </a:rPr>
              <a:t>Judgement: MindEase is justified because it targets early support before difficulties become crisis-level.</a:t>
            </a:r>
            <a:endParaRPr lang="en-US" sz="1800"/>
          </a:p>
        </p:txBody>
      </p:sp>
      <p:sp>
        <p:nvSpPr>
          <p:cNvPr id="11" name="Text 9"/>
          <p:cNvSpPr/>
          <p:nvPr/>
        </p:nvSpPr>
        <p:spPr>
          <a:xfrm>
            <a:off x="241663" y="581"/>
            <a:ext cx="1956526" cy="752712"/>
          </a:xfrm>
          <a:prstGeom prst="rect">
            <a:avLst/>
          </a:prstGeom>
          <a:noFill/>
          <a:ln/>
        </p:spPr>
        <p:txBody>
          <a:bodyPr wrap="square" lIns="127" tIns="127" rIns="127" bIns="127" rtlCol="0" anchor="ctr">
            <a:normAutofit/>
          </a:bodyPr>
          <a:lstStyle/>
          <a:p>
            <a:pPr marL="0" indent="0">
              <a:buNone/>
              <a:defRPr>
                <a:solidFill>
                  <a:srgbClr val="071D2B"/>
                </a:solidFill>
              </a:defRPr>
            </a:pPr>
            <a:r>
              <a:rPr lang="en-US" sz="1200">
                <a:solidFill>
                  <a:srgbClr val="071D2B"/>
                </a:solidFill>
                <a:latin typeface="Arial"/>
                <a:cs typeface="Arial"/>
              </a:rPr>
              <a:t>Sharmin Sultana Mitu</a:t>
            </a:r>
            <a:endParaRPr lang="en-US"/>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name="Slide 8">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0"/>
            <a:ext cx="100584" cy="6803136"/>
          </a:xfrm>
          <a:prstGeom prst="rect">
            <a:avLst/>
          </a:prstGeom>
          <a:solidFill>
            <a:srgbClr val="89E2CA"/>
          </a:solidFill>
          <a:ln w="12700">
            <a:solidFill>
              <a:srgbClr val="89E2CA">
                <a:alpha val="0"/>
              </a:srgbClr>
            </a:solidFill>
            <a:prstDash val="solid"/>
          </a:ln>
        </p:spPr>
        <p:txBody>
          <a:bodyPr/>
          <a:lstStyle/>
          <a:p>
            <a:pPr>
              <a:defRPr>
                <a:solidFill>
                  <a:srgbClr val="071D2B"/>
                </a:solidFill>
              </a:defRPr>
            </a:pPr>
            <a:endParaRPr/>
          </a:p>
        </p:txBody>
      </p:sp>
      <p:sp>
        <p:nvSpPr>
          <p:cNvPr id="3" name="Shape 1"/>
          <p:cNvSpPr/>
          <p:nvPr/>
        </p:nvSpPr>
        <p:spPr>
          <a:xfrm>
            <a:off x="0" y="6803136"/>
            <a:ext cx="12191695" cy="54864"/>
          </a:xfrm>
          <a:prstGeom prst="rect">
            <a:avLst/>
          </a:prstGeom>
          <a:solidFill>
            <a:srgbClr val="F4A27F"/>
          </a:solidFill>
          <a:ln w="12700">
            <a:solidFill>
              <a:srgbClr val="F4A27F">
                <a:alpha val="0"/>
              </a:srgbClr>
            </a:solidFill>
            <a:prstDash val="solid"/>
          </a:ln>
        </p:spPr>
        <p:txBody>
          <a:bodyPr/>
          <a:lstStyle/>
          <a:p>
            <a:pPr>
              <a:defRPr>
                <a:solidFill>
                  <a:srgbClr val="071D2B"/>
                </a:solidFill>
              </a:defRPr>
            </a:pPr>
            <a:endParaRPr/>
          </a:p>
        </p:txBody>
      </p:sp>
      <p:sp>
        <p:nvSpPr>
          <p:cNvPr id="4" name="Text 2"/>
          <p:cNvSpPr/>
          <p:nvPr/>
        </p:nvSpPr>
        <p:spPr>
          <a:xfrm>
            <a:off x="502920" y="310896"/>
            <a:ext cx="7223760" cy="502920"/>
          </a:xfrm>
          <a:prstGeom prst="rect">
            <a:avLst/>
          </a:prstGeom>
          <a:noFill/>
          <a:ln/>
        </p:spPr>
        <p:txBody>
          <a:bodyPr wrap="square" lIns="254" tIns="254" rIns="254" bIns="254" rtlCol="0" anchor="ctr">
            <a:normAutofit/>
          </a:bodyPr>
          <a:lstStyle/>
          <a:p>
            <a:pPr marL="0" indent="0">
              <a:buNone/>
              <a:defRPr>
                <a:solidFill>
                  <a:srgbClr val="071D2B"/>
                </a:solidFill>
              </a:defRPr>
            </a:pPr>
            <a:r>
              <a:rPr lang="en-US" sz="2400" b="1">
                <a:solidFill>
                  <a:srgbClr val="071D2B"/>
                </a:solidFill>
                <a:latin typeface="Arial" pitchFamily="34" charset="0"/>
                <a:ea typeface="Arial" pitchFamily="34" charset="-122"/>
                <a:cs typeface="Arial" pitchFamily="34" charset="-120"/>
              </a:rPr>
              <a:t>National guidance and policy alignment</a:t>
            </a:r>
            <a:endParaRPr lang="en-US" sz="2400"/>
          </a:p>
        </p:txBody>
      </p:sp>
      <p:sp>
        <p:nvSpPr>
          <p:cNvPr id="5" name="Text 3"/>
          <p:cNvSpPr/>
          <p:nvPr/>
        </p:nvSpPr>
        <p:spPr>
          <a:xfrm>
            <a:off x="521208" y="832104"/>
            <a:ext cx="7498080" cy="256032"/>
          </a:xfrm>
          <a:prstGeom prst="rect">
            <a:avLst/>
          </a:prstGeom>
          <a:noFill/>
          <a:ln/>
        </p:spPr>
        <p:txBody>
          <a:bodyPr wrap="square" lIns="254" tIns="254" rIns="254" bIns="254" rtlCol="0" anchor="ctr">
            <a:normAutofit/>
          </a:bodyPr>
          <a:lstStyle/>
          <a:p>
            <a:pPr marL="0" indent="0">
              <a:buNone/>
              <a:defRPr>
                <a:solidFill>
                  <a:srgbClr val="071D2B"/>
                </a:solidFill>
              </a:defRPr>
            </a:pPr>
            <a:r>
              <a:rPr lang="en-US" sz="1200">
                <a:solidFill>
                  <a:srgbClr val="071D2B"/>
                </a:solidFill>
                <a:latin typeface="Arial"/>
                <a:ea typeface="Arial" pitchFamily="34" charset="-122"/>
                <a:cs typeface="Arial"/>
              </a:rPr>
              <a:t>Why </a:t>
            </a:r>
            <a:r>
              <a:rPr lang="en-US" sz="1200" err="1">
                <a:solidFill>
                  <a:srgbClr val="071D2B"/>
                </a:solidFill>
                <a:latin typeface="Arial"/>
                <a:ea typeface="Arial" pitchFamily="34" charset="-122"/>
                <a:cs typeface="Arial"/>
              </a:rPr>
              <a:t>MindEase</a:t>
            </a:r>
            <a:r>
              <a:rPr lang="en-US" sz="1200">
                <a:solidFill>
                  <a:srgbClr val="071D2B"/>
                </a:solidFill>
                <a:latin typeface="Arial"/>
                <a:ea typeface="Arial" pitchFamily="34" charset="-122"/>
                <a:cs typeface="Arial"/>
              </a:rPr>
              <a:t> fits current direction</a:t>
            </a:r>
            <a:endParaRPr lang="en-US" sz="1200">
              <a:latin typeface="Arial"/>
              <a:cs typeface="Arial"/>
            </a:endParaRPr>
          </a:p>
        </p:txBody>
      </p:sp>
      <p:sp>
        <p:nvSpPr>
          <p:cNvPr id="6" name="Text 4"/>
          <p:cNvSpPr/>
          <p:nvPr/>
        </p:nvSpPr>
        <p:spPr>
          <a:xfrm>
            <a:off x="731520" y="1216152"/>
            <a:ext cx="2331720" cy="384048"/>
          </a:xfrm>
          <a:prstGeom prst="roundRect">
            <a:avLst>
              <a:gd name="adj" fmla="val 23810"/>
            </a:avLst>
          </a:prstGeom>
          <a:solidFill>
            <a:srgbClr val="89E2CA"/>
          </a:solidFill>
          <a:ln>
            <a:solidFill>
              <a:srgbClr val="89E2CA">
                <a:alpha val="0"/>
              </a:srgbClr>
            </a:solidFill>
          </a:ln>
        </p:spPr>
        <p:txBody>
          <a:bodyPr wrap="square" lIns="508" tIns="508" rIns="508" bIns="508" rtlCol="0" anchor="ctr">
            <a:normAutofit/>
          </a:bodyPr>
          <a:lstStyle/>
          <a:p>
            <a:pPr marL="0" indent="0" algn="ctr">
              <a:buNone/>
              <a:defRPr>
                <a:solidFill>
                  <a:srgbClr val="071D2B"/>
                </a:solidFill>
              </a:defRPr>
            </a:pPr>
            <a:r>
              <a:rPr lang="en-US" sz="1450" b="1">
                <a:solidFill>
                  <a:srgbClr val="071D2B"/>
                </a:solidFill>
                <a:latin typeface="Arial" pitchFamily="34" charset="0"/>
                <a:ea typeface="Arial" pitchFamily="34" charset="-122"/>
                <a:cs typeface="Arial" pitchFamily="34" charset="-120"/>
              </a:rPr>
              <a:t>Universities UK</a:t>
            </a:r>
            <a:endParaRPr lang="en-US" sz="1450"/>
          </a:p>
        </p:txBody>
      </p:sp>
      <p:sp>
        <p:nvSpPr>
          <p:cNvPr id="7" name="Text 5"/>
          <p:cNvSpPr/>
          <p:nvPr/>
        </p:nvSpPr>
        <p:spPr>
          <a:xfrm>
            <a:off x="3246120" y="1197864"/>
            <a:ext cx="8046720" cy="493776"/>
          </a:xfrm>
          <a:prstGeom prst="rect">
            <a:avLst/>
          </a:prstGeom>
          <a:ln/>
        </p:spPr>
        <p:style>
          <a:lnRef idx="1">
            <a:schemeClr val="accent3"/>
          </a:lnRef>
          <a:fillRef idx="2">
            <a:schemeClr val="accent3"/>
          </a:fillRef>
          <a:effectRef idx="1">
            <a:schemeClr val="accent3"/>
          </a:effectRef>
          <a:fontRef idx="minor">
            <a:schemeClr val="dk1"/>
          </a:fontRef>
        </p:style>
        <p:txBody>
          <a:bodyPr wrap="square" lIns="254" tIns="254" rIns="254" bIns="254" rtlCol="0" anchor="ctr">
            <a:normAutofit/>
          </a:bodyPr>
          <a:lstStyle/>
          <a:p>
            <a:pPr marL="0" indent="0">
              <a:buNone/>
              <a:defRPr>
                <a:solidFill>
                  <a:srgbClr val="071D2B"/>
                </a:solidFill>
              </a:defRPr>
            </a:pPr>
            <a:r>
              <a:rPr lang="en-US" sz="1580">
                <a:solidFill>
                  <a:srgbClr val="071D2B"/>
                </a:solidFill>
                <a:latin typeface="Arial" pitchFamily="34" charset="0"/>
                <a:ea typeface="Arial" pitchFamily="34" charset="-122"/>
                <a:cs typeface="Arial" pitchFamily="34" charset="-120"/>
              </a:rPr>
              <a:t>A whole-university approach sees mental health as foundational to university life (Universities UK, 2023).</a:t>
            </a:r>
            <a:endParaRPr lang="en-US" sz="1580"/>
          </a:p>
        </p:txBody>
      </p:sp>
      <p:sp>
        <p:nvSpPr>
          <p:cNvPr id="8" name="Text 6"/>
          <p:cNvSpPr/>
          <p:nvPr/>
        </p:nvSpPr>
        <p:spPr>
          <a:xfrm>
            <a:off x="731520" y="2084832"/>
            <a:ext cx="2331720" cy="384048"/>
          </a:xfrm>
          <a:prstGeom prst="roundRect">
            <a:avLst>
              <a:gd name="adj" fmla="val 23810"/>
            </a:avLst>
          </a:prstGeom>
          <a:solidFill>
            <a:srgbClr val="F4A27F"/>
          </a:solidFill>
          <a:ln>
            <a:solidFill>
              <a:srgbClr val="F4A27F">
                <a:alpha val="0"/>
              </a:srgbClr>
            </a:solidFill>
          </a:ln>
        </p:spPr>
        <p:txBody>
          <a:bodyPr wrap="square" lIns="508" tIns="508" rIns="508" bIns="508" rtlCol="0" anchor="ctr">
            <a:normAutofit/>
          </a:bodyPr>
          <a:lstStyle/>
          <a:p>
            <a:pPr marL="0" indent="0" algn="ctr">
              <a:buNone/>
              <a:defRPr>
                <a:solidFill>
                  <a:srgbClr val="071D2B"/>
                </a:solidFill>
              </a:defRPr>
            </a:pPr>
            <a:r>
              <a:rPr lang="en-US" sz="1450" b="1">
                <a:solidFill>
                  <a:srgbClr val="071D2B"/>
                </a:solidFill>
                <a:latin typeface="Arial" pitchFamily="34" charset="0"/>
                <a:ea typeface="Arial" pitchFamily="34" charset="-122"/>
                <a:cs typeface="Arial" pitchFamily="34" charset="-120"/>
              </a:rPr>
              <a:t>Student Minds</a:t>
            </a:r>
            <a:endParaRPr lang="en-US" sz="1450"/>
          </a:p>
        </p:txBody>
      </p:sp>
      <p:sp>
        <p:nvSpPr>
          <p:cNvPr id="9" name="Text 7"/>
          <p:cNvSpPr/>
          <p:nvPr/>
        </p:nvSpPr>
        <p:spPr>
          <a:xfrm>
            <a:off x="3246120" y="2066544"/>
            <a:ext cx="8046720" cy="493776"/>
          </a:xfrm>
          <a:prstGeom prst="rect">
            <a:avLst/>
          </a:prstGeom>
          <a:ln/>
        </p:spPr>
        <p:style>
          <a:lnRef idx="1">
            <a:schemeClr val="accent3"/>
          </a:lnRef>
          <a:fillRef idx="2">
            <a:schemeClr val="accent3"/>
          </a:fillRef>
          <a:effectRef idx="1">
            <a:schemeClr val="accent3"/>
          </a:effectRef>
          <a:fontRef idx="minor">
            <a:schemeClr val="dk1"/>
          </a:fontRef>
        </p:style>
        <p:txBody>
          <a:bodyPr wrap="square" lIns="254" tIns="254" rIns="254" bIns="254" rtlCol="0" anchor="ctr">
            <a:normAutofit/>
          </a:bodyPr>
          <a:lstStyle/>
          <a:p>
            <a:pPr marL="0" indent="0">
              <a:buNone/>
              <a:defRPr>
                <a:solidFill>
                  <a:srgbClr val="071D2B"/>
                </a:solidFill>
              </a:defRPr>
            </a:pPr>
            <a:r>
              <a:rPr lang="en-US" sz="1580">
                <a:solidFill>
                  <a:srgbClr val="071D2B"/>
                </a:solidFill>
                <a:latin typeface="Arial" pitchFamily="34" charset="0"/>
                <a:ea typeface="Arial" pitchFamily="34" charset="-122"/>
                <a:cs typeface="Arial" pitchFamily="34" charset="-120"/>
              </a:rPr>
              <a:t>The Charter gives evidence-informed principles for whole-university wellbeing (Student Minds, 2024).</a:t>
            </a:r>
            <a:endParaRPr lang="en-US" sz="1580"/>
          </a:p>
        </p:txBody>
      </p:sp>
      <p:sp>
        <p:nvSpPr>
          <p:cNvPr id="10" name="Text 8"/>
          <p:cNvSpPr/>
          <p:nvPr/>
        </p:nvSpPr>
        <p:spPr>
          <a:xfrm>
            <a:off x="731520" y="2953512"/>
            <a:ext cx="2331720" cy="384048"/>
          </a:xfrm>
          <a:prstGeom prst="roundRect">
            <a:avLst>
              <a:gd name="adj" fmla="val 23810"/>
            </a:avLst>
          </a:prstGeom>
          <a:solidFill>
            <a:srgbClr val="F4D06F"/>
          </a:solidFill>
          <a:ln>
            <a:solidFill>
              <a:srgbClr val="F4D06F">
                <a:alpha val="0"/>
              </a:srgbClr>
            </a:solidFill>
          </a:ln>
        </p:spPr>
        <p:txBody>
          <a:bodyPr wrap="square" lIns="508" tIns="508" rIns="508" bIns="508" rtlCol="0" anchor="ctr">
            <a:normAutofit/>
          </a:bodyPr>
          <a:lstStyle/>
          <a:p>
            <a:pPr marL="0" indent="0" algn="ctr">
              <a:buNone/>
              <a:defRPr>
                <a:solidFill>
                  <a:srgbClr val="071D2B"/>
                </a:solidFill>
              </a:defRPr>
            </a:pPr>
            <a:r>
              <a:rPr lang="en-US" sz="1450" b="1">
                <a:solidFill>
                  <a:srgbClr val="071D2B"/>
                </a:solidFill>
                <a:latin typeface="Arial" pitchFamily="34" charset="0"/>
                <a:ea typeface="Arial" pitchFamily="34" charset="-122"/>
                <a:cs typeface="Arial" pitchFamily="34" charset="-120"/>
              </a:rPr>
              <a:t>NHS</a:t>
            </a:r>
            <a:endParaRPr lang="en-US" sz="1450"/>
          </a:p>
        </p:txBody>
      </p:sp>
      <p:sp>
        <p:nvSpPr>
          <p:cNvPr id="11" name="Text 9"/>
          <p:cNvSpPr/>
          <p:nvPr/>
        </p:nvSpPr>
        <p:spPr>
          <a:xfrm>
            <a:off x="3246120" y="2935224"/>
            <a:ext cx="8046720" cy="493776"/>
          </a:xfrm>
          <a:prstGeom prst="rect">
            <a:avLst/>
          </a:prstGeom>
          <a:ln/>
        </p:spPr>
        <p:style>
          <a:lnRef idx="1">
            <a:schemeClr val="accent3"/>
          </a:lnRef>
          <a:fillRef idx="2">
            <a:schemeClr val="accent3"/>
          </a:fillRef>
          <a:effectRef idx="1">
            <a:schemeClr val="accent3"/>
          </a:effectRef>
          <a:fontRef idx="minor">
            <a:schemeClr val="dk1"/>
          </a:fontRef>
        </p:style>
        <p:txBody>
          <a:bodyPr wrap="square" lIns="254" tIns="254" rIns="254" bIns="254" rtlCol="0" anchor="ctr">
            <a:normAutofit/>
          </a:bodyPr>
          <a:lstStyle/>
          <a:p>
            <a:pPr marL="0" indent="0">
              <a:buNone/>
              <a:defRPr>
                <a:solidFill>
                  <a:srgbClr val="071D2B"/>
                </a:solidFill>
              </a:defRPr>
            </a:pPr>
            <a:r>
              <a:rPr lang="en-US" sz="1580">
                <a:solidFill>
                  <a:srgbClr val="071D2B"/>
                </a:solidFill>
                <a:latin typeface="Arial" pitchFamily="34" charset="0"/>
                <a:ea typeface="Arial" pitchFamily="34" charset="-122"/>
                <a:cs typeface="Arial" pitchFamily="34" charset="-120"/>
              </a:rPr>
              <a:t>Students should seek support when stress affects life or university work (NHS, 2023).</a:t>
            </a:r>
            <a:endParaRPr lang="en-US" sz="1580"/>
          </a:p>
        </p:txBody>
      </p:sp>
      <p:sp>
        <p:nvSpPr>
          <p:cNvPr id="12" name="Text 10"/>
          <p:cNvSpPr/>
          <p:nvPr/>
        </p:nvSpPr>
        <p:spPr>
          <a:xfrm>
            <a:off x="731520" y="3822192"/>
            <a:ext cx="2331720" cy="384048"/>
          </a:xfrm>
          <a:prstGeom prst="roundRect">
            <a:avLst>
              <a:gd name="adj" fmla="val 23810"/>
            </a:avLst>
          </a:prstGeom>
          <a:solidFill>
            <a:srgbClr val="89E2CA"/>
          </a:solidFill>
          <a:ln>
            <a:solidFill>
              <a:srgbClr val="89E2CA">
                <a:alpha val="0"/>
              </a:srgbClr>
            </a:solidFill>
          </a:ln>
        </p:spPr>
        <p:txBody>
          <a:bodyPr wrap="square" lIns="508" tIns="508" rIns="508" bIns="508" rtlCol="0" anchor="ctr">
            <a:normAutofit/>
          </a:bodyPr>
          <a:lstStyle/>
          <a:p>
            <a:pPr marL="0" indent="0" algn="ctr">
              <a:buNone/>
              <a:defRPr>
                <a:solidFill>
                  <a:srgbClr val="071D2B"/>
                </a:solidFill>
              </a:defRPr>
            </a:pPr>
            <a:r>
              <a:rPr lang="en-US" sz="1450" b="1">
                <a:solidFill>
                  <a:srgbClr val="071D2B"/>
                </a:solidFill>
                <a:latin typeface="Arial" pitchFamily="34" charset="0"/>
                <a:ea typeface="Arial" pitchFamily="34" charset="-122"/>
                <a:cs typeface="Arial" pitchFamily="34" charset="-120"/>
              </a:rPr>
              <a:t>NICE / NHS</a:t>
            </a:r>
            <a:endParaRPr lang="en-US" sz="1450"/>
          </a:p>
        </p:txBody>
      </p:sp>
      <p:sp>
        <p:nvSpPr>
          <p:cNvPr id="13" name="Text 11"/>
          <p:cNvSpPr/>
          <p:nvPr/>
        </p:nvSpPr>
        <p:spPr>
          <a:xfrm>
            <a:off x="3246120" y="3803904"/>
            <a:ext cx="8046720" cy="493776"/>
          </a:xfrm>
          <a:prstGeom prst="rect">
            <a:avLst/>
          </a:prstGeom>
          <a:ln/>
        </p:spPr>
        <p:style>
          <a:lnRef idx="1">
            <a:schemeClr val="accent3"/>
          </a:lnRef>
          <a:fillRef idx="2">
            <a:schemeClr val="accent3"/>
          </a:fillRef>
          <a:effectRef idx="1">
            <a:schemeClr val="accent3"/>
          </a:effectRef>
          <a:fontRef idx="minor">
            <a:schemeClr val="dk1"/>
          </a:fontRef>
        </p:style>
        <p:txBody>
          <a:bodyPr wrap="square" lIns="254" tIns="254" rIns="254" bIns="254" rtlCol="0" anchor="ctr">
            <a:normAutofit/>
          </a:bodyPr>
          <a:lstStyle/>
          <a:p>
            <a:pPr marL="0" indent="0">
              <a:buNone/>
              <a:defRPr>
                <a:solidFill>
                  <a:srgbClr val="071D2B"/>
                </a:solidFill>
              </a:defRPr>
            </a:pPr>
            <a:r>
              <a:rPr lang="en-US" sz="1580">
                <a:solidFill>
                  <a:srgbClr val="071D2B"/>
                </a:solidFill>
                <a:latin typeface="Arial" pitchFamily="34" charset="0"/>
                <a:ea typeface="Arial" pitchFamily="34" charset="-122"/>
                <a:cs typeface="Arial" pitchFamily="34" charset="-120"/>
              </a:rPr>
              <a:t>Digital support can widen access when evidence-based and connected to professional care (NICE, 2024).</a:t>
            </a:r>
            <a:endParaRPr lang="en-US" sz="1580"/>
          </a:p>
        </p:txBody>
      </p:sp>
      <p:sp>
        <p:nvSpPr>
          <p:cNvPr id="14" name="Text 12"/>
          <p:cNvSpPr/>
          <p:nvPr/>
        </p:nvSpPr>
        <p:spPr>
          <a:xfrm>
            <a:off x="731520" y="4690872"/>
            <a:ext cx="2331720" cy="384048"/>
          </a:xfrm>
          <a:prstGeom prst="roundRect">
            <a:avLst>
              <a:gd name="adj" fmla="val 23810"/>
            </a:avLst>
          </a:prstGeom>
          <a:solidFill>
            <a:srgbClr val="F4A27F"/>
          </a:solidFill>
          <a:ln>
            <a:solidFill>
              <a:srgbClr val="F4A27F">
                <a:alpha val="0"/>
              </a:srgbClr>
            </a:solidFill>
          </a:ln>
        </p:spPr>
        <p:txBody>
          <a:bodyPr wrap="square" lIns="508" tIns="508" rIns="508" bIns="508" rtlCol="0" anchor="ctr">
            <a:normAutofit/>
          </a:bodyPr>
          <a:lstStyle/>
          <a:p>
            <a:pPr marL="0" indent="0" algn="ctr">
              <a:buNone/>
              <a:defRPr>
                <a:solidFill>
                  <a:srgbClr val="071D2B"/>
                </a:solidFill>
              </a:defRPr>
            </a:pPr>
            <a:r>
              <a:rPr lang="en-US" sz="1450" b="1">
                <a:solidFill>
                  <a:srgbClr val="071D2B"/>
                </a:solidFill>
                <a:latin typeface="Arial" pitchFamily="34" charset="0"/>
                <a:ea typeface="Arial" pitchFamily="34" charset="-122"/>
                <a:cs typeface="Arial" pitchFamily="34" charset="-120"/>
              </a:rPr>
              <a:t>WHO</a:t>
            </a:r>
            <a:endParaRPr lang="en-US" sz="1450"/>
          </a:p>
        </p:txBody>
      </p:sp>
      <p:sp>
        <p:nvSpPr>
          <p:cNvPr id="15" name="Text 13"/>
          <p:cNvSpPr/>
          <p:nvPr/>
        </p:nvSpPr>
        <p:spPr>
          <a:xfrm>
            <a:off x="3246120" y="4672584"/>
            <a:ext cx="8046720" cy="493776"/>
          </a:xfrm>
          <a:prstGeom prst="rect">
            <a:avLst/>
          </a:prstGeom>
          <a:ln/>
        </p:spPr>
        <p:style>
          <a:lnRef idx="1">
            <a:schemeClr val="accent3"/>
          </a:lnRef>
          <a:fillRef idx="2">
            <a:schemeClr val="accent3"/>
          </a:fillRef>
          <a:effectRef idx="1">
            <a:schemeClr val="accent3"/>
          </a:effectRef>
          <a:fontRef idx="minor">
            <a:schemeClr val="dk1"/>
          </a:fontRef>
        </p:style>
        <p:txBody>
          <a:bodyPr wrap="square" lIns="254" tIns="254" rIns="254" bIns="254" rtlCol="0" anchor="ctr">
            <a:normAutofit/>
          </a:bodyPr>
          <a:lstStyle/>
          <a:p>
            <a:pPr marL="0" indent="0">
              <a:buNone/>
              <a:defRPr>
                <a:solidFill>
                  <a:srgbClr val="071D2B"/>
                </a:solidFill>
              </a:defRPr>
            </a:pPr>
            <a:r>
              <a:rPr lang="en-US" sz="1580">
                <a:solidFill>
                  <a:srgbClr val="071D2B"/>
                </a:solidFill>
                <a:latin typeface="Arial" pitchFamily="34" charset="0"/>
                <a:ea typeface="Arial" pitchFamily="34" charset="-122"/>
                <a:cs typeface="Arial" pitchFamily="34" charset="-120"/>
              </a:rPr>
              <a:t>AI in health requires safety, transparency, governance and human oversight (WHO, 2024).</a:t>
            </a:r>
            <a:endParaRPr lang="en-US" sz="1580"/>
          </a:p>
        </p:txBody>
      </p:sp>
      <p:sp>
        <p:nvSpPr>
          <p:cNvPr id="16" name="Text 14"/>
          <p:cNvSpPr/>
          <p:nvPr/>
        </p:nvSpPr>
        <p:spPr>
          <a:xfrm>
            <a:off x="841248" y="5788152"/>
            <a:ext cx="10515600" cy="438912"/>
          </a:xfrm>
          <a:prstGeom prst="rect">
            <a:avLst/>
          </a:prstGeom>
          <a:ln/>
        </p:spPr>
        <p:style>
          <a:lnRef idx="1">
            <a:schemeClr val="accent6"/>
          </a:lnRef>
          <a:fillRef idx="2">
            <a:schemeClr val="accent6"/>
          </a:fillRef>
          <a:effectRef idx="1">
            <a:schemeClr val="accent6"/>
          </a:effectRef>
          <a:fontRef idx="minor">
            <a:schemeClr val="dk1"/>
          </a:fontRef>
        </p:style>
        <p:txBody>
          <a:bodyPr wrap="square" lIns="254" tIns="254" rIns="254" bIns="254" rtlCol="0" anchor="ctr">
            <a:normAutofit fontScale="92500" lnSpcReduction="20000"/>
          </a:bodyPr>
          <a:lstStyle/>
          <a:p>
            <a:pPr marL="0" indent="0" algn="ctr">
              <a:buNone/>
              <a:defRPr>
                <a:solidFill>
                  <a:srgbClr val="071D2B"/>
                </a:solidFill>
              </a:defRPr>
            </a:pPr>
            <a:r>
              <a:rPr lang="en-US" sz="1700" b="1">
                <a:solidFill>
                  <a:srgbClr val="071D2B"/>
                </a:solidFill>
                <a:latin typeface="Arial" pitchFamily="34" charset="0"/>
                <a:ea typeface="Arial" pitchFamily="34" charset="-122"/>
                <a:cs typeface="Arial" pitchFamily="34" charset="-120"/>
              </a:rPr>
              <a:t>Alignment point: MindEase strengthens early support, signposting and access pathways; it does not replace counselling or NHS care.</a:t>
            </a:r>
            <a:endParaRPr lang="en-US" sz="1700"/>
          </a:p>
        </p:txBody>
      </p:sp>
      <p:sp>
        <p:nvSpPr>
          <p:cNvPr id="17" name="TextBox 16">
            <a:extLst>
              <a:ext uri="{FF2B5EF4-FFF2-40B4-BE49-F238E27FC236}">
                <a16:creationId xmlns:a16="http://schemas.microsoft.com/office/drawing/2014/main" id="{B732CA61-C906-FCF9-0E61-8F7686C8015C}"/>
              </a:ext>
            </a:extLst>
          </p:cNvPr>
          <p:cNvSpPr txBox="1"/>
          <p:nvPr/>
        </p:nvSpPr>
        <p:spPr>
          <a:xfrm>
            <a:off x="195943" y="18143"/>
            <a:ext cx="6096000" cy="55399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b="0" i="0" u="none" strike="noStrike" baseline="0">
                <a:solidFill>
                  <a:srgbClr val="071D2B"/>
                </a:solidFill>
                <a:latin typeface="Arial"/>
              </a:rPr>
              <a:t>Sharmin Sultana Mitu</a:t>
            </a:r>
            <a:endParaRPr lang="en-US" sz="1200"/>
          </a:p>
          <a:p>
            <a:pPr algn="ctr"/>
            <a:endParaRPr lang="en-US"/>
          </a:p>
        </p:txBody>
      </p:sp>
    </p:spTree>
    <p:extLst>
      <p:ext uri="{BB962C8B-B14F-4D97-AF65-F5344CB8AC3E}">
        <p14:creationId xmlns:p14="http://schemas.microsoft.com/office/powerpoint/2010/main" val="153847609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name="Slide 9">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0"/>
            <a:ext cx="100584" cy="6803136"/>
          </a:xfrm>
          <a:prstGeom prst="rect">
            <a:avLst/>
          </a:prstGeom>
          <a:solidFill>
            <a:srgbClr val="89E2CA"/>
          </a:solidFill>
          <a:ln w="12700">
            <a:solidFill>
              <a:srgbClr val="89E2CA">
                <a:alpha val="0"/>
              </a:srgbClr>
            </a:solidFill>
            <a:prstDash val="solid"/>
          </a:ln>
        </p:spPr>
        <p:txBody>
          <a:bodyPr/>
          <a:lstStyle/>
          <a:p>
            <a:pPr>
              <a:defRPr>
                <a:solidFill>
                  <a:srgbClr val="071D2B"/>
                </a:solidFill>
              </a:defRPr>
            </a:pPr>
            <a:endParaRPr/>
          </a:p>
        </p:txBody>
      </p:sp>
      <p:sp>
        <p:nvSpPr>
          <p:cNvPr id="3" name="Shape 1"/>
          <p:cNvSpPr/>
          <p:nvPr/>
        </p:nvSpPr>
        <p:spPr>
          <a:xfrm>
            <a:off x="0" y="6803136"/>
            <a:ext cx="12191695" cy="54864"/>
          </a:xfrm>
          <a:prstGeom prst="rect">
            <a:avLst/>
          </a:prstGeom>
          <a:solidFill>
            <a:srgbClr val="F4A27F"/>
          </a:solidFill>
          <a:ln w="12700">
            <a:solidFill>
              <a:srgbClr val="F4A27F">
                <a:alpha val="0"/>
              </a:srgbClr>
            </a:solidFill>
            <a:prstDash val="solid"/>
          </a:ln>
        </p:spPr>
        <p:txBody>
          <a:bodyPr/>
          <a:lstStyle/>
          <a:p>
            <a:pPr>
              <a:defRPr>
                <a:solidFill>
                  <a:srgbClr val="071D2B"/>
                </a:solidFill>
              </a:defRPr>
            </a:pPr>
            <a:endParaRPr/>
          </a:p>
        </p:txBody>
      </p:sp>
      <p:sp>
        <p:nvSpPr>
          <p:cNvPr id="4" name="Text 2"/>
          <p:cNvSpPr/>
          <p:nvPr/>
        </p:nvSpPr>
        <p:spPr>
          <a:xfrm>
            <a:off x="836749" y="339925"/>
            <a:ext cx="7223760" cy="502920"/>
          </a:xfrm>
          <a:prstGeom prst="rect">
            <a:avLst/>
          </a:prstGeom>
          <a:noFill/>
          <a:ln/>
        </p:spPr>
        <p:txBody>
          <a:bodyPr wrap="square" lIns="254" tIns="254" rIns="254" bIns="254" rtlCol="0" anchor="ctr">
            <a:normAutofit/>
          </a:bodyPr>
          <a:lstStyle/>
          <a:p>
            <a:pPr marL="0" indent="0">
              <a:buNone/>
              <a:defRPr>
                <a:solidFill>
                  <a:srgbClr val="071D2B"/>
                </a:solidFill>
              </a:defRPr>
            </a:pPr>
            <a:r>
              <a:rPr lang="en-US" sz="2400" b="1">
                <a:solidFill>
                  <a:srgbClr val="071D2B"/>
                </a:solidFill>
                <a:latin typeface="Arial" pitchFamily="34" charset="0"/>
                <a:ea typeface="Arial" pitchFamily="34" charset="-122"/>
                <a:cs typeface="Arial" pitchFamily="34" charset="-120"/>
              </a:rPr>
              <a:t>Why MindEase is the most suitable intervention</a:t>
            </a:r>
            <a:endParaRPr lang="en-US" sz="2400"/>
          </a:p>
        </p:txBody>
      </p:sp>
      <p:sp>
        <p:nvSpPr>
          <p:cNvPr id="5" name="Text 3"/>
          <p:cNvSpPr/>
          <p:nvPr/>
        </p:nvSpPr>
        <p:spPr>
          <a:xfrm>
            <a:off x="833265" y="1035304"/>
            <a:ext cx="7498080" cy="256032"/>
          </a:xfrm>
          <a:prstGeom prst="rect">
            <a:avLst/>
          </a:prstGeom>
          <a:noFill/>
          <a:ln/>
        </p:spPr>
        <p:txBody>
          <a:bodyPr wrap="square" lIns="254" tIns="254" rIns="254" bIns="254" rtlCol="0" anchor="ctr">
            <a:normAutofit/>
          </a:bodyPr>
          <a:lstStyle/>
          <a:p>
            <a:pPr marL="0" indent="0">
              <a:buNone/>
              <a:defRPr>
                <a:solidFill>
                  <a:srgbClr val="071D2B"/>
                </a:solidFill>
              </a:defRPr>
            </a:pPr>
            <a:r>
              <a:rPr lang="en-US" sz="1200">
                <a:solidFill>
                  <a:srgbClr val="071D2B"/>
                </a:solidFill>
                <a:latin typeface="Arial"/>
                <a:ea typeface="Arial" pitchFamily="34" charset="-122"/>
                <a:cs typeface="Arial"/>
              </a:rPr>
              <a:t>Evidence-informed digital health promotion</a:t>
            </a:r>
            <a:endParaRPr lang="en-US" sz="1200">
              <a:latin typeface="Arial"/>
              <a:cs typeface="Arial"/>
            </a:endParaRPr>
          </a:p>
        </p:txBody>
      </p:sp>
      <p:sp>
        <p:nvSpPr>
          <p:cNvPr id="6" name="Text 4"/>
          <p:cNvSpPr/>
          <p:nvPr/>
        </p:nvSpPr>
        <p:spPr>
          <a:xfrm>
            <a:off x="835297" y="1712831"/>
            <a:ext cx="10515600" cy="640080"/>
          </a:xfrm>
          <a:prstGeom prst="rect">
            <a:avLst/>
          </a:prstGeom>
          <a:ln/>
        </p:spPr>
        <p:style>
          <a:lnRef idx="1">
            <a:schemeClr val="accent6"/>
          </a:lnRef>
          <a:fillRef idx="2">
            <a:schemeClr val="accent6"/>
          </a:fillRef>
          <a:effectRef idx="1">
            <a:schemeClr val="accent6"/>
          </a:effectRef>
          <a:fontRef idx="minor">
            <a:schemeClr val="dk1"/>
          </a:fontRef>
        </p:style>
        <p:txBody>
          <a:bodyPr wrap="square" lIns="254" tIns="254" rIns="254" bIns="254" rtlCol="0" anchor="ctr">
            <a:normAutofit lnSpcReduction="10000"/>
          </a:bodyPr>
          <a:lstStyle/>
          <a:p>
            <a:pPr marL="0" indent="0" algn="ctr">
              <a:buNone/>
              <a:defRPr>
                <a:solidFill>
                  <a:srgbClr val="071D2B"/>
                </a:solidFill>
              </a:defRPr>
            </a:pPr>
            <a:r>
              <a:rPr lang="en-US" sz="2100" b="1">
                <a:solidFill>
                  <a:srgbClr val="071D2B"/>
                </a:solidFill>
                <a:latin typeface="Arial" pitchFamily="34" charset="0"/>
                <a:ea typeface="Arial" pitchFamily="34" charset="-122"/>
                <a:cs typeface="Arial" pitchFamily="34" charset="-120"/>
              </a:rPr>
              <a:t>A strong digital intervention should be accessible, evidence-informed, personalised and safely connected to real services.</a:t>
            </a:r>
            <a:endParaRPr lang="en-US" sz="2100"/>
          </a:p>
        </p:txBody>
      </p:sp>
      <p:sp>
        <p:nvSpPr>
          <p:cNvPr id="7" name="Text 5"/>
          <p:cNvSpPr/>
          <p:nvPr/>
        </p:nvSpPr>
        <p:spPr>
          <a:xfrm>
            <a:off x="835297" y="2771648"/>
            <a:ext cx="3246120" cy="1316736"/>
          </a:xfrm>
          <a:prstGeom prst="roundRect">
            <a:avLst>
              <a:gd name="adj" fmla="val 6944"/>
            </a:avLst>
          </a:prstGeom>
          <a:solidFill>
            <a:srgbClr val="071D2B">
              <a:alpha val="94000"/>
            </a:srgbClr>
          </a:solidFill>
          <a:ln>
            <a:solidFill>
              <a:srgbClr val="89E2CA">
                <a:alpha val="55000"/>
              </a:srgbClr>
            </a:solidFill>
          </a:ln>
        </p:spPr>
        <p:txBody>
          <a:bodyPr wrap="square" lIns="1778" tIns="1778" rIns="1778" bIns="1778" rtlCol="0" anchor="ctr">
            <a:normAutofit/>
          </a:bodyPr>
          <a:lstStyle/>
          <a:p>
            <a:pPr marL="0" indent="0">
              <a:buNone/>
              <a:defRPr>
                <a:solidFill>
                  <a:srgbClr val="FFFFFF"/>
                </a:solidFill>
              </a:defRPr>
            </a:pPr>
            <a:r>
              <a:rPr lang="en-US" sz="1550" b="1">
                <a:solidFill>
                  <a:srgbClr val="89E2CA"/>
                </a:solidFill>
                <a:latin typeface="Arial" pitchFamily="34" charset="0"/>
                <a:ea typeface="Arial" pitchFamily="34" charset="-122"/>
                <a:cs typeface="Arial" pitchFamily="34" charset="-120"/>
              </a:rPr>
              <a:t>Access
</a:t>
            </a:r>
            <a:r>
              <a:rPr lang="en-US" sz="1550">
                <a:solidFill>
                  <a:srgbClr val="FFFFFF"/>
                </a:solidFill>
                <a:latin typeface="Arial" pitchFamily="34" charset="0"/>
                <a:ea typeface="Arial" pitchFamily="34" charset="-122"/>
                <a:cs typeface="Arial" pitchFamily="34" charset="-120"/>
              </a:rPr>
              <a:t>App and web access gives students a low-pressure first step before formal help-seeking.</a:t>
            </a:r>
            <a:endParaRPr lang="en-US" sz="1550"/>
          </a:p>
        </p:txBody>
      </p:sp>
      <p:sp>
        <p:nvSpPr>
          <p:cNvPr id="8" name="Text 6"/>
          <p:cNvSpPr/>
          <p:nvPr/>
        </p:nvSpPr>
        <p:spPr>
          <a:xfrm>
            <a:off x="4391297" y="2742619"/>
            <a:ext cx="3246120" cy="1316736"/>
          </a:xfrm>
          <a:prstGeom prst="roundRect">
            <a:avLst>
              <a:gd name="adj" fmla="val 6944"/>
            </a:avLst>
          </a:prstGeom>
          <a:solidFill>
            <a:srgbClr val="071D2B">
              <a:alpha val="94000"/>
            </a:srgbClr>
          </a:solidFill>
          <a:ln>
            <a:solidFill>
              <a:srgbClr val="F4A27F">
                <a:alpha val="55000"/>
              </a:srgbClr>
            </a:solidFill>
          </a:ln>
        </p:spPr>
        <p:txBody>
          <a:bodyPr wrap="square" lIns="1778" tIns="1778" rIns="1778" bIns="1778" rtlCol="0" anchor="ctr">
            <a:normAutofit/>
          </a:bodyPr>
          <a:lstStyle/>
          <a:p>
            <a:pPr marL="0" indent="0">
              <a:buNone/>
              <a:defRPr>
                <a:solidFill>
                  <a:srgbClr val="FFFFFF"/>
                </a:solidFill>
              </a:defRPr>
            </a:pPr>
            <a:r>
              <a:rPr lang="en-US" sz="1550" b="1">
                <a:solidFill>
                  <a:srgbClr val="F4A27F"/>
                </a:solidFill>
                <a:latin typeface="Arial" pitchFamily="34" charset="0"/>
                <a:ea typeface="Arial" pitchFamily="34" charset="-122"/>
                <a:cs typeface="Arial" pitchFamily="34" charset="-120"/>
              </a:rPr>
              <a:t>Personalisation
</a:t>
            </a:r>
            <a:r>
              <a:rPr lang="en-US" sz="1550">
                <a:solidFill>
                  <a:srgbClr val="FFFFFF"/>
                </a:solidFill>
                <a:latin typeface="Arial" pitchFamily="34" charset="0"/>
                <a:ea typeface="Arial" pitchFamily="34" charset="-122"/>
                <a:cs typeface="Arial" pitchFamily="34" charset="-120"/>
              </a:rPr>
              <a:t>AI coach uses mood check-ins and goals to suggest relevant self-help and healthy habits.</a:t>
            </a:r>
            <a:endParaRPr lang="en-US" sz="1550"/>
          </a:p>
        </p:txBody>
      </p:sp>
      <p:sp>
        <p:nvSpPr>
          <p:cNvPr id="9" name="Text 7"/>
          <p:cNvSpPr/>
          <p:nvPr/>
        </p:nvSpPr>
        <p:spPr>
          <a:xfrm>
            <a:off x="8019869" y="2742619"/>
            <a:ext cx="3246120" cy="1316736"/>
          </a:xfrm>
          <a:prstGeom prst="roundRect">
            <a:avLst>
              <a:gd name="adj" fmla="val 6944"/>
            </a:avLst>
          </a:prstGeom>
          <a:solidFill>
            <a:srgbClr val="071D2B">
              <a:alpha val="94000"/>
            </a:srgbClr>
          </a:solidFill>
          <a:ln>
            <a:solidFill>
              <a:srgbClr val="F4D06F">
                <a:alpha val="55000"/>
              </a:srgbClr>
            </a:solidFill>
          </a:ln>
        </p:spPr>
        <p:txBody>
          <a:bodyPr wrap="square" lIns="1778" tIns="1778" rIns="1778" bIns="1778" rtlCol="0" anchor="ctr">
            <a:normAutofit/>
          </a:bodyPr>
          <a:lstStyle/>
          <a:p>
            <a:pPr marL="0" indent="0">
              <a:buNone/>
              <a:defRPr>
                <a:solidFill>
                  <a:srgbClr val="FFFFFF"/>
                </a:solidFill>
              </a:defRPr>
            </a:pPr>
            <a:r>
              <a:rPr lang="en-US" sz="1550" b="1">
                <a:solidFill>
                  <a:srgbClr val="F4D06F"/>
                </a:solidFill>
                <a:latin typeface="Arial" pitchFamily="34" charset="0"/>
                <a:ea typeface="Arial" pitchFamily="34" charset="-122"/>
                <a:cs typeface="Arial" pitchFamily="34" charset="-120"/>
              </a:rPr>
              <a:t>Inclusion
</a:t>
            </a:r>
            <a:r>
              <a:rPr lang="en-US" sz="1550">
                <a:solidFill>
                  <a:srgbClr val="FFFFFF"/>
                </a:solidFill>
                <a:latin typeface="Arial" pitchFamily="34" charset="0"/>
                <a:ea typeface="Arial" pitchFamily="34" charset="-122"/>
                <a:cs typeface="Arial" pitchFamily="34" charset="-120"/>
              </a:rPr>
              <a:t>Wearables are optional, so students without smartwatches can fully use the platform.</a:t>
            </a:r>
            <a:endParaRPr lang="en-US" sz="1550"/>
          </a:p>
        </p:txBody>
      </p:sp>
      <p:sp>
        <p:nvSpPr>
          <p:cNvPr id="10" name="Text 8"/>
          <p:cNvSpPr/>
          <p:nvPr/>
        </p:nvSpPr>
        <p:spPr>
          <a:xfrm>
            <a:off x="838926" y="4360672"/>
            <a:ext cx="2103120" cy="310896"/>
          </a:xfrm>
          <a:prstGeom prst="rect">
            <a:avLst/>
          </a:prstGeom>
          <a:noFill/>
          <a:ln/>
        </p:spPr>
        <p:txBody>
          <a:bodyPr wrap="square" lIns="254" tIns="254" rIns="254" bIns="254" rtlCol="0" anchor="ctr"/>
          <a:lstStyle/>
          <a:p>
            <a:pPr marL="0" indent="0">
              <a:buNone/>
              <a:defRPr>
                <a:solidFill>
                  <a:srgbClr val="071D2B"/>
                </a:solidFill>
              </a:defRPr>
            </a:pPr>
            <a:r>
              <a:rPr lang="en-US" sz="1600" b="1">
                <a:solidFill>
                  <a:srgbClr val="071D2B"/>
                </a:solidFill>
                <a:latin typeface="Arial" pitchFamily="34" charset="0"/>
                <a:ea typeface="Arial" pitchFamily="34" charset="-122"/>
                <a:cs typeface="Arial" pitchFamily="34" charset="-120"/>
              </a:rPr>
              <a:t>Evidence position</a:t>
            </a:r>
            <a:endParaRPr lang="en-US" sz="1600"/>
          </a:p>
        </p:txBody>
      </p:sp>
      <p:sp>
        <p:nvSpPr>
          <p:cNvPr id="11" name="Text 9"/>
          <p:cNvSpPr/>
          <p:nvPr/>
        </p:nvSpPr>
        <p:spPr>
          <a:xfrm>
            <a:off x="831669" y="4980432"/>
            <a:ext cx="10012680" cy="1097280"/>
          </a:xfrm>
          <a:prstGeom prst="rect">
            <a:avLst/>
          </a:prstGeom>
          <a:ln/>
        </p:spPr>
        <p:style>
          <a:lnRef idx="1">
            <a:schemeClr val="accent4"/>
          </a:lnRef>
          <a:fillRef idx="2">
            <a:schemeClr val="accent4"/>
          </a:fillRef>
          <a:effectRef idx="1">
            <a:schemeClr val="accent4"/>
          </a:effectRef>
          <a:fontRef idx="minor">
            <a:schemeClr val="dk1"/>
          </a:fontRef>
        </p:style>
        <p:txBody>
          <a:bodyPr wrap="square" lIns="635" tIns="635" rIns="635" bIns="635" rtlCol="0" anchor="t">
            <a:normAutofit/>
          </a:bodyPr>
          <a:lstStyle/>
          <a:p>
            <a:pPr marL="285750" indent="-285750">
              <a:buFont typeface="Wingdings" panose="05000000000000000000" pitchFamily="2" charset="2"/>
              <a:buChar char="q"/>
              <a:defRPr>
                <a:solidFill>
                  <a:srgbClr val="071D2B"/>
                </a:solidFill>
              </a:defRPr>
            </a:pPr>
            <a:r>
              <a:rPr lang="en-US" sz="1550">
                <a:solidFill>
                  <a:srgbClr val="071D2B"/>
                </a:solidFill>
                <a:latin typeface="Arial" pitchFamily="34" charset="0"/>
                <a:ea typeface="Arial" pitchFamily="34" charset="-122"/>
                <a:cs typeface="Arial" pitchFamily="34" charset="-120"/>
              </a:rPr>
              <a:t>Digital mental health interventions can improve anxiety, depression and wellbeing among college students, but engagement quality is vital (Lattie et al., 2019).</a:t>
            </a:r>
            <a:endParaRPr lang="en-US" sz="1550">
              <a:solidFill>
                <a:srgbClr val="071D2B"/>
              </a:solidFill>
            </a:endParaRPr>
          </a:p>
          <a:p>
            <a:pPr marL="285750" indent="-285750">
              <a:buFont typeface="Wingdings" panose="05000000000000000000" pitchFamily="2" charset="2"/>
              <a:buChar char="q"/>
              <a:defRPr>
                <a:solidFill>
                  <a:srgbClr val="071D2B"/>
                </a:solidFill>
              </a:defRPr>
            </a:pPr>
            <a:r>
              <a:rPr lang="en-US" sz="1550">
                <a:solidFill>
                  <a:srgbClr val="071D2B"/>
                </a:solidFill>
                <a:latin typeface="Arial" pitchFamily="34" charset="0"/>
                <a:ea typeface="Arial" pitchFamily="34" charset="-122"/>
                <a:cs typeface="Arial" pitchFamily="34" charset="-120"/>
              </a:rPr>
              <a:t>AI should support self-management and signposting, not diagnosis or crisis decision-making (WHO, 2024).</a:t>
            </a:r>
            <a:endParaRPr lang="en-US" sz="1550">
              <a:solidFill>
                <a:srgbClr val="071D2B"/>
              </a:solidFill>
            </a:endParaRPr>
          </a:p>
          <a:p>
            <a:pPr marL="285750" indent="-285750">
              <a:buFont typeface="Wingdings" panose="05000000000000000000" pitchFamily="2" charset="2"/>
              <a:buChar char="q"/>
              <a:defRPr>
                <a:solidFill>
                  <a:srgbClr val="071D2B"/>
                </a:solidFill>
              </a:defRPr>
            </a:pPr>
            <a:r>
              <a:rPr lang="en-US" sz="1550">
                <a:solidFill>
                  <a:srgbClr val="071D2B"/>
                </a:solidFill>
                <a:latin typeface="Arial" pitchFamily="34" charset="0"/>
                <a:ea typeface="Arial" pitchFamily="34" charset="-122"/>
                <a:cs typeface="Arial" pitchFamily="34" charset="-120"/>
              </a:rPr>
              <a:t>Human support pathways must remain visible and easy to access (NICE, 2024).</a:t>
            </a:r>
            <a:endParaRPr lang="en-US" sz="1550"/>
          </a:p>
        </p:txBody>
      </p:sp>
      <p:sp>
        <p:nvSpPr>
          <p:cNvPr id="12" name="TextBox 11">
            <a:extLst>
              <a:ext uri="{FF2B5EF4-FFF2-40B4-BE49-F238E27FC236}">
                <a16:creationId xmlns:a16="http://schemas.microsoft.com/office/drawing/2014/main" id="{251DC2C3-3298-6FF4-4338-1C139FADF671}"/>
              </a:ext>
            </a:extLst>
          </p:cNvPr>
          <p:cNvSpPr txBox="1"/>
          <p:nvPr/>
        </p:nvSpPr>
        <p:spPr>
          <a:xfrm>
            <a:off x="101600" y="10886"/>
            <a:ext cx="6096000"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b="0" i="0" u="none" strike="noStrike" baseline="0">
                <a:solidFill>
                  <a:srgbClr val="071D2B"/>
                </a:solidFill>
                <a:latin typeface="Arial"/>
              </a:rPr>
              <a:t>Sharmin Sultana Mitu</a:t>
            </a:r>
            <a:endParaRPr lang="en-US"/>
          </a:p>
          <a:p>
            <a:pPr algn="ctr"/>
            <a:endParaRPr lang="en-US"/>
          </a:p>
        </p:txBody>
      </p:sp>
    </p:spTree>
    <p:extLst>
      <p:ext uri="{BB962C8B-B14F-4D97-AF65-F5344CB8AC3E}">
        <p14:creationId xmlns:p14="http://schemas.microsoft.com/office/powerpoint/2010/main" val="348419319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19699713-37F1-EE75-730B-220B5260D287}"/>
              </a:ext>
            </a:extLst>
          </p:cNvPr>
          <p:cNvSpPr txBox="1"/>
          <p:nvPr/>
        </p:nvSpPr>
        <p:spPr>
          <a:xfrm>
            <a:off x="1894114" y="1674674"/>
            <a:ext cx="8724123" cy="1569660"/>
          </a:xfrm>
          <a:prstGeom prst="rect">
            <a:avLst/>
          </a:prstGeom>
        </p:spPr>
        <p:style>
          <a:lnRef idx="1">
            <a:schemeClr val="accent6"/>
          </a:lnRef>
          <a:fillRef idx="2">
            <a:schemeClr val="accent6"/>
          </a:fillRef>
          <a:effectRef idx="1">
            <a:schemeClr val="accent6"/>
          </a:effectRef>
          <a:fontRef idx="minor">
            <a:schemeClr val="dk1"/>
          </a:fontRef>
        </p:style>
        <p:txBody>
          <a:bodyPr wrap="square" lIns="91440" tIns="45720" rIns="91440" bIns="45720" rtlCol="0" anchor="t">
            <a:spAutoFit/>
          </a:bodyPr>
          <a:lstStyle/>
          <a:p>
            <a:pPr algn="ctr"/>
            <a:r>
              <a:rPr lang="en-US" sz="3200">
                <a:solidFill>
                  <a:schemeClr val="tx1"/>
                </a:solidFill>
                <a:latin typeface="Arial"/>
                <a:cs typeface="Arial"/>
              </a:rPr>
              <a:t>Group Member 2</a:t>
            </a:r>
            <a:br>
              <a:rPr lang="en-US" sz="3200">
                <a:latin typeface="Arial"/>
                <a:cs typeface="Arial"/>
              </a:rPr>
            </a:br>
            <a:r>
              <a:rPr lang="en-US" sz="3200">
                <a:solidFill>
                  <a:schemeClr val="tx1"/>
                </a:solidFill>
                <a:latin typeface="Arial"/>
                <a:cs typeface="Arial"/>
              </a:rPr>
              <a:t>Student Name:</a:t>
            </a:r>
            <a:r>
              <a:rPr lang="en-US" sz="3200">
                <a:solidFill>
                  <a:schemeClr val="tx1"/>
                </a:solidFill>
                <a:latin typeface="Arial"/>
                <a:ea typeface="Arial" pitchFamily="34" charset="-122"/>
                <a:cs typeface="Arial"/>
              </a:rPr>
              <a:t> Syed Md Raihanul Hoque</a:t>
            </a:r>
            <a:endParaRPr lang="en-US" sz="3200">
              <a:solidFill>
                <a:schemeClr val="tx1"/>
              </a:solidFill>
              <a:latin typeface="Arial"/>
              <a:ea typeface="Calibri"/>
              <a:cs typeface="Arial"/>
            </a:endParaRPr>
          </a:p>
          <a:p>
            <a:pPr algn="ctr"/>
            <a:r>
              <a:rPr lang="en-US" sz="3200">
                <a:solidFill>
                  <a:schemeClr val="tx1"/>
                </a:solidFill>
                <a:latin typeface="Arial"/>
                <a:cs typeface="Arial"/>
              </a:rPr>
              <a:t>Student ID: </a:t>
            </a:r>
            <a:r>
              <a:rPr lang="en-US" sz="3200">
                <a:solidFill>
                  <a:schemeClr val="tx1"/>
                </a:solidFill>
                <a:latin typeface="Arial"/>
                <a:ea typeface="Arial" pitchFamily="34" charset="-122"/>
                <a:cs typeface="Arial"/>
              </a:rPr>
              <a:t>2521856</a:t>
            </a:r>
            <a:endParaRPr lang="en-US" sz="3200">
              <a:solidFill>
                <a:schemeClr val="tx1"/>
              </a:solidFill>
              <a:latin typeface="Arial"/>
              <a:ea typeface="Calibri"/>
              <a:cs typeface="Arial"/>
            </a:endParaRPr>
          </a:p>
        </p:txBody>
      </p:sp>
      <p:sp>
        <p:nvSpPr>
          <p:cNvPr id="4" name="Shape 0">
            <a:extLst>
              <a:ext uri="{FF2B5EF4-FFF2-40B4-BE49-F238E27FC236}">
                <a16:creationId xmlns:a16="http://schemas.microsoft.com/office/drawing/2014/main" id="{A71F0C3D-8EBA-E90F-D2C4-1F7A3A1FDB35}"/>
              </a:ext>
            </a:extLst>
          </p:cNvPr>
          <p:cNvSpPr/>
          <p:nvPr/>
        </p:nvSpPr>
        <p:spPr>
          <a:xfrm>
            <a:off x="0" y="0"/>
            <a:ext cx="100584" cy="6803136"/>
          </a:xfrm>
          <a:prstGeom prst="rect">
            <a:avLst/>
          </a:prstGeom>
          <a:solidFill>
            <a:srgbClr val="89E2CA"/>
          </a:solidFill>
          <a:ln w="12700">
            <a:solidFill>
              <a:srgbClr val="89E2CA">
                <a:alpha val="0"/>
              </a:srgbClr>
            </a:solidFill>
            <a:prstDash val="solid"/>
          </a:ln>
        </p:spPr>
        <p:txBody>
          <a:bodyPr/>
          <a:lstStyle/>
          <a:p>
            <a:pPr>
              <a:defRPr>
                <a:solidFill>
                  <a:srgbClr val="071D2B"/>
                </a:solidFill>
              </a:defRPr>
            </a:pPr>
            <a:endParaRPr/>
          </a:p>
        </p:txBody>
      </p:sp>
      <p:sp>
        <p:nvSpPr>
          <p:cNvPr id="6" name="Shape 1">
            <a:extLst>
              <a:ext uri="{FF2B5EF4-FFF2-40B4-BE49-F238E27FC236}">
                <a16:creationId xmlns:a16="http://schemas.microsoft.com/office/drawing/2014/main" id="{D4C68156-3C63-6275-0590-BEE7A9BB2CE3}"/>
              </a:ext>
            </a:extLst>
          </p:cNvPr>
          <p:cNvSpPr/>
          <p:nvPr/>
        </p:nvSpPr>
        <p:spPr>
          <a:xfrm>
            <a:off x="0" y="6803136"/>
            <a:ext cx="12191695" cy="54864"/>
          </a:xfrm>
          <a:prstGeom prst="rect">
            <a:avLst/>
          </a:prstGeom>
          <a:solidFill>
            <a:srgbClr val="F4A27F"/>
          </a:solidFill>
          <a:ln w="12700">
            <a:solidFill>
              <a:srgbClr val="F4A27F">
                <a:alpha val="0"/>
              </a:srgbClr>
            </a:solidFill>
            <a:prstDash val="solid"/>
          </a:ln>
        </p:spPr>
        <p:txBody>
          <a:bodyPr/>
          <a:lstStyle/>
          <a:p>
            <a:pPr>
              <a:defRPr>
                <a:solidFill>
                  <a:srgbClr val="071D2B"/>
                </a:solidFill>
              </a:defRPr>
            </a:pPr>
            <a:endParaRPr/>
          </a:p>
        </p:txBody>
      </p:sp>
    </p:spTree>
    <p:extLst>
      <p:ext uri="{BB962C8B-B14F-4D97-AF65-F5344CB8AC3E}">
        <p14:creationId xmlns:p14="http://schemas.microsoft.com/office/powerpoint/2010/main" val="289771255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9236" y="0"/>
            <a:ext cx="12191695" cy="6858000"/>
          </a:xfrm>
          <a:prstGeom prst="rect">
            <a:avLst/>
          </a:prstGeom>
          <a:solidFill>
            <a:srgbClr val="F9FBF8"/>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TextBox 2"/>
          <p:cNvSpPr txBox="1"/>
          <p:nvPr/>
        </p:nvSpPr>
        <p:spPr>
          <a:xfrm>
            <a:off x="690299" y="430494"/>
            <a:ext cx="1234440" cy="320040"/>
          </a:xfrm>
          <a:prstGeom prst="rect">
            <a:avLst/>
          </a:prstGeom>
          <a:noFill/>
        </p:spPr>
        <p:txBody>
          <a:bodyPr wrap="square" lIns="18288" tIns="18288" rIns="18288" bIns="18288">
            <a:spAutoFit/>
          </a:bodyPr>
          <a:lstStyle/>
          <a:p>
            <a:pPr algn="l"/>
            <a:r>
              <a:rPr sz="1800" b="1">
                <a:solidFill>
                  <a:srgbClr val="1F8E87"/>
                </a:solidFill>
                <a:latin typeface="Arial"/>
              </a:rPr>
              <a:t>MindEase</a:t>
            </a:r>
          </a:p>
        </p:txBody>
      </p:sp>
      <p:sp>
        <p:nvSpPr>
          <p:cNvPr id="4" name="TextBox 3"/>
          <p:cNvSpPr txBox="1"/>
          <p:nvPr/>
        </p:nvSpPr>
        <p:spPr>
          <a:xfrm>
            <a:off x="1988457" y="430494"/>
            <a:ext cx="3657600" cy="320040"/>
          </a:xfrm>
          <a:prstGeom prst="rect">
            <a:avLst/>
          </a:prstGeom>
          <a:noFill/>
        </p:spPr>
        <p:txBody>
          <a:bodyPr wrap="square" lIns="18288" tIns="18288" rIns="18288" bIns="18288">
            <a:spAutoFit/>
          </a:bodyPr>
          <a:lstStyle/>
          <a:p>
            <a:pPr algn="l"/>
            <a:r>
              <a:rPr sz="1800" b="0">
                <a:solidFill>
                  <a:srgbClr val="5C6C74"/>
                </a:solidFill>
                <a:latin typeface="Arial"/>
              </a:rPr>
              <a:t>Planning model</a:t>
            </a:r>
          </a:p>
        </p:txBody>
      </p:sp>
      <p:sp>
        <p:nvSpPr>
          <p:cNvPr id="6" name="TextBox 5"/>
          <p:cNvSpPr txBox="1"/>
          <p:nvPr/>
        </p:nvSpPr>
        <p:spPr>
          <a:xfrm>
            <a:off x="685800" y="914400"/>
            <a:ext cx="5394960" cy="822960"/>
          </a:xfrm>
          <a:prstGeom prst="rect">
            <a:avLst/>
          </a:prstGeom>
          <a:noFill/>
        </p:spPr>
        <p:txBody>
          <a:bodyPr wrap="square" lIns="18288" tIns="18288" rIns="18288" bIns="18288">
            <a:spAutoFit/>
          </a:bodyPr>
          <a:lstStyle/>
          <a:p>
            <a:pPr algn="l"/>
            <a:r>
              <a:rPr sz="3400" b="1" err="1">
                <a:solidFill>
                  <a:srgbClr val="122D42"/>
                </a:solidFill>
                <a:latin typeface="Arial"/>
              </a:rPr>
              <a:t>Behaviour</a:t>
            </a:r>
            <a:r>
              <a:rPr sz="3400" b="1">
                <a:solidFill>
                  <a:srgbClr val="122D42"/>
                </a:solidFill>
                <a:latin typeface="Arial"/>
              </a:rPr>
              <a:t> Change Wheel with COM-B</a:t>
            </a:r>
          </a:p>
        </p:txBody>
      </p:sp>
      <p:sp>
        <p:nvSpPr>
          <p:cNvPr id="7" name="TextBox 6"/>
          <p:cNvSpPr txBox="1"/>
          <p:nvPr/>
        </p:nvSpPr>
        <p:spPr>
          <a:xfrm>
            <a:off x="713232" y="2069723"/>
            <a:ext cx="6200752" cy="2181110"/>
          </a:xfrm>
          <a:prstGeom prst="rect">
            <a:avLst/>
          </a:prstGeom>
        </p:spPr>
        <p:style>
          <a:lnRef idx="1">
            <a:schemeClr val="accent4"/>
          </a:lnRef>
          <a:fillRef idx="2">
            <a:schemeClr val="accent4"/>
          </a:fillRef>
          <a:effectRef idx="1">
            <a:schemeClr val="accent4"/>
          </a:effectRef>
          <a:fontRef idx="minor">
            <a:schemeClr val="dk1"/>
          </a:fontRef>
        </p:style>
        <p:txBody>
          <a:bodyPr wrap="square" lIns="45720" tIns="18288" rIns="45720" bIns="18288">
            <a:spAutoFit/>
          </a:bodyPr>
          <a:lstStyle/>
          <a:p>
            <a:pPr marL="342900" indent="-342900">
              <a:spcAft>
                <a:spcPts val="800"/>
              </a:spcAft>
              <a:buFont typeface="Wingdings" panose="05000000000000000000" pitchFamily="2" charset="2"/>
              <a:buChar char="q"/>
            </a:pPr>
            <a:r>
              <a:rPr sz="2100" b="0">
                <a:solidFill>
                  <a:srgbClr val="122D42"/>
                </a:solidFill>
                <a:latin typeface="Arial"/>
              </a:rPr>
              <a:t>COM-B explains </a:t>
            </a:r>
            <a:r>
              <a:rPr sz="2100" b="0" err="1">
                <a:solidFill>
                  <a:srgbClr val="122D42"/>
                </a:solidFill>
                <a:latin typeface="Arial"/>
              </a:rPr>
              <a:t>behaviour</a:t>
            </a:r>
            <a:r>
              <a:rPr sz="2100" b="0">
                <a:solidFill>
                  <a:srgbClr val="122D42"/>
                </a:solidFill>
                <a:latin typeface="Arial"/>
              </a:rPr>
              <a:t> through Capability, Opportunity and Motivation (Michie et al., 2011).</a:t>
            </a:r>
            <a:endParaRPr lang="en-US" sz="2100" b="0">
              <a:solidFill>
                <a:srgbClr val="122D42"/>
              </a:solidFill>
              <a:latin typeface="Arial"/>
            </a:endParaRPr>
          </a:p>
          <a:p>
            <a:pPr marL="342900" indent="-342900">
              <a:spcAft>
                <a:spcPts val="800"/>
              </a:spcAft>
              <a:buFont typeface="Wingdings" panose="05000000000000000000" pitchFamily="2" charset="2"/>
              <a:buChar char="q"/>
            </a:pPr>
            <a:r>
              <a:rPr sz="2100" b="0" err="1">
                <a:solidFill>
                  <a:srgbClr val="122D42"/>
                </a:solidFill>
                <a:latin typeface="Arial"/>
              </a:rPr>
              <a:t>MindEase</a:t>
            </a:r>
            <a:r>
              <a:rPr sz="2100" b="0">
                <a:solidFill>
                  <a:srgbClr val="122D42"/>
                </a:solidFill>
                <a:latin typeface="Arial"/>
              </a:rPr>
              <a:t> targets self-monitoring, coping, daily routines and earlier help-seeking.</a:t>
            </a:r>
            <a:endParaRPr lang="en-US" sz="2100" b="0">
              <a:solidFill>
                <a:srgbClr val="122D42"/>
              </a:solidFill>
              <a:latin typeface="Arial"/>
            </a:endParaRPr>
          </a:p>
          <a:p>
            <a:pPr marL="342900" indent="-342900">
              <a:spcAft>
                <a:spcPts val="800"/>
              </a:spcAft>
              <a:buFont typeface="Wingdings" panose="05000000000000000000" pitchFamily="2" charset="2"/>
              <a:buChar char="q"/>
            </a:pPr>
            <a:r>
              <a:rPr sz="2100" b="0">
                <a:solidFill>
                  <a:srgbClr val="122D42"/>
                </a:solidFill>
                <a:latin typeface="Arial"/>
              </a:rPr>
              <a:t>The model links student needs to practical platform features.</a:t>
            </a:r>
          </a:p>
        </p:txBody>
      </p:sp>
      <p:sp>
        <p:nvSpPr>
          <p:cNvPr id="9" name="Rounded Rectangle 8"/>
          <p:cNvSpPr/>
          <p:nvPr/>
        </p:nvSpPr>
        <p:spPr>
          <a:xfrm>
            <a:off x="713231" y="4480560"/>
            <a:ext cx="6200751" cy="914400"/>
          </a:xfrm>
          <a:prstGeom prst="roundRect">
            <a:avLst/>
          </a:prstGeom>
          <a:solidFill>
            <a:srgbClr val="FFFFFF"/>
          </a:solidFill>
          <a:ln w="15240">
            <a:solidFill>
              <a:srgbClr val="D5E4E5"/>
            </a:solidFill>
          </a:ln>
        </p:spPr>
        <p:style>
          <a:lnRef idx="1">
            <a:schemeClr val="accent1"/>
          </a:lnRef>
          <a:fillRef idx="3">
            <a:schemeClr val="accent1"/>
          </a:fillRef>
          <a:effectRef idx="2">
            <a:schemeClr val="accent1"/>
          </a:effectRef>
          <a:fontRef idx="minor">
            <a:schemeClr val="lt1"/>
          </a:fontRef>
        </p:style>
        <p:txBody>
          <a:bodyPr wrap="square" lIns="164592" tIns="73152" rIns="146304" bIns="73152" rtlCol="0" anchor="ctr"/>
          <a:lstStyle/>
          <a:p>
            <a:pPr algn="ctr"/>
            <a:r>
              <a:rPr sz="2100" b="1">
                <a:solidFill>
                  <a:srgbClr val="1F8E87"/>
                </a:solidFill>
                <a:latin typeface="Arial"/>
              </a:rPr>
              <a:t>Planning purpose</a:t>
            </a:r>
          </a:p>
          <a:p>
            <a:pPr>
              <a:spcBef>
                <a:spcPts val="400"/>
              </a:spcBef>
            </a:pPr>
            <a:r>
              <a:rPr sz="1800" b="0">
                <a:solidFill>
                  <a:srgbClr val="122D42"/>
                </a:solidFill>
                <a:latin typeface="Arial"/>
              </a:rPr>
              <a:t>Diagnose barriers first, then select the right digital support functions.</a:t>
            </a:r>
          </a:p>
        </p:txBody>
      </p:sp>
      <p:sp>
        <p:nvSpPr>
          <p:cNvPr id="10" name="Rounded Rectangle 9"/>
          <p:cNvSpPr/>
          <p:nvPr/>
        </p:nvSpPr>
        <p:spPr>
          <a:xfrm>
            <a:off x="1987420" y="5681178"/>
            <a:ext cx="8364334" cy="502920"/>
          </a:xfrm>
          <a:prstGeom prst="roundRect">
            <a:avLst/>
          </a:prstGeom>
          <a:solidFill>
            <a:srgbClr val="E4F4F1"/>
          </a:solidFill>
          <a:ln>
            <a:solidFill>
              <a:srgbClr val="B9E0DA"/>
            </a:solidFill>
          </a:ln>
        </p:spPr>
        <p:style>
          <a:lnRef idx="1">
            <a:schemeClr val="accent1"/>
          </a:lnRef>
          <a:fillRef idx="3">
            <a:schemeClr val="accent1"/>
          </a:fillRef>
          <a:effectRef idx="2">
            <a:schemeClr val="accent1"/>
          </a:effectRef>
          <a:fontRef idx="minor">
            <a:schemeClr val="lt1"/>
          </a:fontRef>
        </p:style>
        <p:txBody>
          <a:bodyPr wrap="square" rtlCol="0" anchor="ctr"/>
          <a:lstStyle/>
          <a:p>
            <a:pPr algn="ctr"/>
            <a:r>
              <a:rPr sz="1800" b="1">
                <a:solidFill>
                  <a:srgbClr val="1F8E87"/>
                </a:solidFill>
                <a:latin typeface="Arial"/>
              </a:rPr>
              <a:t>Critical judgement: </a:t>
            </a:r>
            <a:r>
              <a:rPr sz="1800" b="0">
                <a:solidFill>
                  <a:srgbClr val="122D42"/>
                </a:solidFill>
                <a:latin typeface="Arial"/>
              </a:rPr>
              <a:t>BCW turns </a:t>
            </a:r>
            <a:r>
              <a:rPr sz="1800" b="0" err="1">
                <a:solidFill>
                  <a:srgbClr val="122D42"/>
                </a:solidFill>
                <a:latin typeface="Arial"/>
              </a:rPr>
              <a:t>MindEase</a:t>
            </a:r>
            <a:r>
              <a:rPr sz="1800" b="0">
                <a:solidFill>
                  <a:srgbClr val="122D42"/>
                </a:solidFill>
                <a:latin typeface="Arial"/>
              </a:rPr>
              <a:t> from an app idea into a structured </a:t>
            </a:r>
            <a:r>
              <a:rPr sz="1800" b="0" err="1">
                <a:solidFill>
                  <a:srgbClr val="122D42"/>
                </a:solidFill>
                <a:latin typeface="Arial"/>
              </a:rPr>
              <a:t>behaviour</a:t>
            </a:r>
            <a:r>
              <a:rPr sz="1800" b="0">
                <a:solidFill>
                  <a:srgbClr val="122D42"/>
                </a:solidFill>
                <a:latin typeface="Arial"/>
              </a:rPr>
              <a:t>-change plan.</a:t>
            </a:r>
          </a:p>
        </p:txBody>
      </p:sp>
      <p:sp>
        <p:nvSpPr>
          <p:cNvPr id="11" name="TextBox 10">
            <a:extLst>
              <a:ext uri="{FF2B5EF4-FFF2-40B4-BE49-F238E27FC236}">
                <a16:creationId xmlns:a16="http://schemas.microsoft.com/office/drawing/2014/main" id="{971E67AE-8AB6-CC57-53EC-D125F76626B0}"/>
              </a:ext>
            </a:extLst>
          </p:cNvPr>
          <p:cNvSpPr txBox="1"/>
          <p:nvPr/>
        </p:nvSpPr>
        <p:spPr>
          <a:xfrm>
            <a:off x="128165" y="157311"/>
            <a:ext cx="2528597" cy="276999"/>
          </a:xfrm>
          <a:prstGeom prst="rect">
            <a:avLst/>
          </a:prstGeom>
          <a:noFill/>
        </p:spPr>
        <p:txBody>
          <a:bodyPr wrap="square" rtlCol="0">
            <a:spAutoFit/>
          </a:bodyPr>
          <a:lstStyle/>
          <a:p>
            <a:r>
              <a:rPr lang="en-US" sz="1200">
                <a:solidFill>
                  <a:srgbClr val="17212B"/>
                </a:solidFill>
                <a:latin typeface="Arial" pitchFamily="34" charset="0"/>
                <a:ea typeface="Arial" pitchFamily="34" charset="-122"/>
                <a:cs typeface="Arial" pitchFamily="34" charset="-120"/>
              </a:rPr>
              <a:t> Syed </a:t>
            </a:r>
            <a:r>
              <a:rPr lang="en-US" sz="1200" err="1">
                <a:solidFill>
                  <a:srgbClr val="17212B"/>
                </a:solidFill>
                <a:latin typeface="Arial" pitchFamily="34" charset="0"/>
                <a:ea typeface="Arial" pitchFamily="34" charset="-122"/>
                <a:cs typeface="Arial" pitchFamily="34" charset="-120"/>
              </a:rPr>
              <a:t>Md</a:t>
            </a:r>
            <a:r>
              <a:rPr lang="en-US" sz="1200">
                <a:solidFill>
                  <a:srgbClr val="17212B"/>
                </a:solidFill>
                <a:latin typeface="Arial" pitchFamily="34" charset="0"/>
                <a:ea typeface="Arial" pitchFamily="34" charset="-122"/>
                <a:cs typeface="Arial" pitchFamily="34" charset="-120"/>
              </a:rPr>
              <a:t> </a:t>
            </a:r>
            <a:r>
              <a:rPr lang="en-US" sz="1200" err="1">
                <a:solidFill>
                  <a:srgbClr val="17212B"/>
                </a:solidFill>
                <a:latin typeface="Arial" pitchFamily="34" charset="0"/>
                <a:ea typeface="Arial" pitchFamily="34" charset="-122"/>
                <a:cs typeface="Arial" pitchFamily="34" charset="-120"/>
              </a:rPr>
              <a:t>Raihanul</a:t>
            </a:r>
            <a:r>
              <a:rPr lang="en-US" sz="1200">
                <a:solidFill>
                  <a:srgbClr val="17212B"/>
                </a:solidFill>
                <a:latin typeface="Arial" pitchFamily="34" charset="0"/>
                <a:ea typeface="Arial" pitchFamily="34" charset="-122"/>
                <a:cs typeface="Arial" pitchFamily="34" charset="-120"/>
              </a:rPr>
              <a:t> </a:t>
            </a:r>
            <a:r>
              <a:rPr lang="en-US" sz="1200" err="1">
                <a:solidFill>
                  <a:srgbClr val="17212B"/>
                </a:solidFill>
                <a:latin typeface="Arial" pitchFamily="34" charset="0"/>
                <a:ea typeface="Arial" pitchFamily="34" charset="-122"/>
                <a:cs typeface="Arial" pitchFamily="34" charset="-120"/>
              </a:rPr>
              <a:t>Hoque</a:t>
            </a:r>
            <a:endParaRPr lang="en-US" sz="1200"/>
          </a:p>
        </p:txBody>
      </p:sp>
      <p:pic>
        <p:nvPicPr>
          <p:cNvPr id="13" name="Picture 12">
            <a:extLst>
              <a:ext uri="{FF2B5EF4-FFF2-40B4-BE49-F238E27FC236}">
                <a16:creationId xmlns:a16="http://schemas.microsoft.com/office/drawing/2014/main" id="{870E06EC-E317-0957-BC47-3CFEDB07E9A5}"/>
              </a:ext>
            </a:extLst>
          </p:cNvPr>
          <p:cNvPicPr>
            <a:picLocks noChangeAspect="1"/>
          </p:cNvPicPr>
          <p:nvPr/>
        </p:nvPicPr>
        <p:blipFill>
          <a:blip r:embed="rId2"/>
          <a:srcRect l="20087" r="27437"/>
          <a:stretch>
            <a:fillRect/>
          </a:stretch>
        </p:blipFill>
        <p:spPr>
          <a:xfrm>
            <a:off x="7140033" y="859349"/>
            <a:ext cx="4338735" cy="4650848"/>
          </a:xfrm>
          <a:prstGeom prst="rect">
            <a:avLst/>
          </a:prstGeom>
        </p:spPr>
      </p:pic>
    </p:spTree>
    <p:extLst>
      <p:ext uri="{BB962C8B-B14F-4D97-AF65-F5344CB8AC3E}">
        <p14:creationId xmlns:p14="http://schemas.microsoft.com/office/powerpoint/2010/main" val="31806679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0" y="0"/>
            <a:ext cx="12191695" cy="6858000"/>
          </a:xfrm>
          <a:prstGeom prst="rect">
            <a:avLst/>
          </a:prstGeom>
          <a:solidFill>
            <a:srgbClr val="FFFBF4"/>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TextBox 2"/>
          <p:cNvSpPr txBox="1"/>
          <p:nvPr/>
        </p:nvSpPr>
        <p:spPr>
          <a:xfrm>
            <a:off x="566928" y="292608"/>
            <a:ext cx="1234440" cy="320040"/>
          </a:xfrm>
          <a:prstGeom prst="rect">
            <a:avLst/>
          </a:prstGeom>
          <a:noFill/>
        </p:spPr>
        <p:txBody>
          <a:bodyPr wrap="square" lIns="18288" tIns="18288" rIns="18288" bIns="18288">
            <a:spAutoFit/>
          </a:bodyPr>
          <a:lstStyle/>
          <a:p>
            <a:pPr algn="l"/>
            <a:r>
              <a:rPr sz="1800" b="1">
                <a:solidFill>
                  <a:srgbClr val="1F8E87"/>
                </a:solidFill>
                <a:latin typeface="Arial"/>
              </a:rPr>
              <a:t>MindEase</a:t>
            </a:r>
          </a:p>
        </p:txBody>
      </p:sp>
      <p:sp>
        <p:nvSpPr>
          <p:cNvPr id="4" name="TextBox 3"/>
          <p:cNvSpPr txBox="1"/>
          <p:nvPr/>
        </p:nvSpPr>
        <p:spPr>
          <a:xfrm>
            <a:off x="1828800" y="292608"/>
            <a:ext cx="3657600" cy="320040"/>
          </a:xfrm>
          <a:prstGeom prst="rect">
            <a:avLst/>
          </a:prstGeom>
          <a:noFill/>
        </p:spPr>
        <p:txBody>
          <a:bodyPr wrap="square" lIns="18288" tIns="18288" rIns="18288" bIns="18288">
            <a:spAutoFit/>
          </a:bodyPr>
          <a:lstStyle/>
          <a:p>
            <a:pPr algn="l"/>
            <a:r>
              <a:rPr sz="1800" b="0">
                <a:solidFill>
                  <a:srgbClr val="5C6C74"/>
                </a:solidFill>
                <a:latin typeface="Arial"/>
              </a:rPr>
              <a:t>Intervention alignment</a:t>
            </a:r>
          </a:p>
        </p:txBody>
      </p:sp>
      <p:sp>
        <p:nvSpPr>
          <p:cNvPr id="6" name="TextBox 5"/>
          <p:cNvSpPr txBox="1"/>
          <p:nvPr/>
        </p:nvSpPr>
        <p:spPr>
          <a:xfrm>
            <a:off x="685800" y="850392"/>
            <a:ext cx="7758404" cy="498598"/>
          </a:xfrm>
          <a:prstGeom prst="rect">
            <a:avLst/>
          </a:prstGeom>
          <a:noFill/>
        </p:spPr>
        <p:txBody>
          <a:bodyPr wrap="square" lIns="18288" tIns="18288" rIns="18288" bIns="18288">
            <a:spAutoFit/>
          </a:bodyPr>
          <a:lstStyle/>
          <a:p>
            <a:pPr algn="l"/>
            <a:r>
              <a:rPr sz="3000" b="1" err="1">
                <a:solidFill>
                  <a:srgbClr val="122D42"/>
                </a:solidFill>
                <a:latin typeface="Arial"/>
              </a:rPr>
              <a:t>MindEase</a:t>
            </a:r>
            <a:r>
              <a:rPr sz="3000" b="1">
                <a:solidFill>
                  <a:srgbClr val="122D42"/>
                </a:solidFill>
                <a:latin typeface="Arial"/>
              </a:rPr>
              <a:t> as a planned digital intervention</a:t>
            </a:r>
          </a:p>
        </p:txBody>
      </p:sp>
      <p:pic>
        <p:nvPicPr>
          <p:cNvPr id="7" name="Picture 6" descr="a_clean_modern_multi_scene_illustration_of_a_dig.png"/>
          <p:cNvPicPr>
            <a:picLocks noChangeAspect="1"/>
          </p:cNvPicPr>
          <p:nvPr/>
        </p:nvPicPr>
        <p:blipFill>
          <a:blip r:embed="rId2"/>
          <a:stretch>
            <a:fillRect/>
          </a:stretch>
        </p:blipFill>
        <p:spPr>
          <a:xfrm>
            <a:off x="786384" y="1691640"/>
            <a:ext cx="5120640" cy="3246120"/>
          </a:xfrm>
          <a:prstGeom prst="rect">
            <a:avLst/>
          </a:prstGeom>
        </p:spPr>
      </p:pic>
      <p:sp>
        <p:nvSpPr>
          <p:cNvPr id="8" name="Rounded Rectangle 7"/>
          <p:cNvSpPr/>
          <p:nvPr/>
        </p:nvSpPr>
        <p:spPr>
          <a:xfrm>
            <a:off x="6217920" y="1664208"/>
            <a:ext cx="5725264" cy="868680"/>
          </a:xfrm>
          <a:prstGeom prst="roundRect">
            <a:avLst/>
          </a:prstGeom>
          <a:solidFill>
            <a:srgbClr val="FFFFFF"/>
          </a:solidFill>
          <a:ln w="15240">
            <a:solidFill>
              <a:srgbClr val="D5E4E5"/>
            </a:solidFill>
          </a:ln>
        </p:spPr>
        <p:style>
          <a:lnRef idx="1">
            <a:schemeClr val="accent1"/>
          </a:lnRef>
          <a:fillRef idx="3">
            <a:schemeClr val="accent1"/>
          </a:fillRef>
          <a:effectRef idx="2">
            <a:schemeClr val="accent1"/>
          </a:effectRef>
          <a:fontRef idx="minor">
            <a:schemeClr val="lt1"/>
          </a:fontRef>
        </p:style>
        <p:txBody>
          <a:bodyPr wrap="square" lIns="164592" tIns="73152" rIns="146304" bIns="73152" rtlCol="0" anchor="ctr"/>
          <a:lstStyle/>
          <a:p>
            <a:pPr algn="ctr"/>
            <a:r>
              <a:rPr sz="2100" b="1">
                <a:solidFill>
                  <a:srgbClr val="1F8E87"/>
                </a:solidFill>
                <a:latin typeface="Arial"/>
              </a:rPr>
              <a:t>Digital Wellbeing Hub</a:t>
            </a:r>
          </a:p>
          <a:p>
            <a:pPr>
              <a:spcBef>
                <a:spcPts val="400"/>
              </a:spcBef>
            </a:pPr>
            <a:r>
              <a:rPr sz="1800" b="0">
                <a:solidFill>
                  <a:srgbClr val="122D42"/>
                </a:solidFill>
                <a:latin typeface="Arial"/>
              </a:rPr>
              <a:t>Education, screening, resources and service</a:t>
            </a:r>
            <a:r>
              <a:rPr lang="en-US" sz="1800" b="0">
                <a:solidFill>
                  <a:srgbClr val="122D42"/>
                </a:solidFill>
                <a:latin typeface="Arial"/>
              </a:rPr>
              <a:t> </a:t>
            </a:r>
            <a:r>
              <a:rPr sz="1800" b="0">
                <a:solidFill>
                  <a:srgbClr val="122D42"/>
                </a:solidFill>
                <a:latin typeface="Arial"/>
              </a:rPr>
              <a:t>navigation.</a:t>
            </a:r>
          </a:p>
        </p:txBody>
      </p:sp>
      <p:sp>
        <p:nvSpPr>
          <p:cNvPr id="9" name="Rounded Rectangle 8"/>
          <p:cNvSpPr/>
          <p:nvPr/>
        </p:nvSpPr>
        <p:spPr>
          <a:xfrm>
            <a:off x="6217920" y="2743200"/>
            <a:ext cx="5725264" cy="868680"/>
          </a:xfrm>
          <a:prstGeom prst="roundRect">
            <a:avLst/>
          </a:prstGeom>
          <a:solidFill>
            <a:srgbClr val="FFFFFF"/>
          </a:solidFill>
          <a:ln w="15240">
            <a:solidFill>
              <a:srgbClr val="D5E4E5"/>
            </a:solidFill>
          </a:ln>
        </p:spPr>
        <p:style>
          <a:lnRef idx="1">
            <a:schemeClr val="accent1"/>
          </a:lnRef>
          <a:fillRef idx="3">
            <a:schemeClr val="accent1"/>
          </a:fillRef>
          <a:effectRef idx="2">
            <a:schemeClr val="accent1"/>
          </a:effectRef>
          <a:fontRef idx="minor">
            <a:schemeClr val="lt1"/>
          </a:fontRef>
        </p:style>
        <p:txBody>
          <a:bodyPr wrap="square" lIns="164592" tIns="73152" rIns="146304" bIns="73152" rtlCol="0" anchor="ctr"/>
          <a:lstStyle/>
          <a:p>
            <a:pPr algn="ctr"/>
            <a:r>
              <a:rPr sz="2100" b="1">
                <a:solidFill>
                  <a:srgbClr val="4571BC"/>
                </a:solidFill>
                <a:latin typeface="Arial"/>
              </a:rPr>
              <a:t>AI Wellbeing Coach</a:t>
            </a:r>
          </a:p>
          <a:p>
            <a:pPr>
              <a:spcBef>
                <a:spcPts val="400"/>
              </a:spcBef>
            </a:pPr>
            <a:r>
              <a:rPr sz="1800" b="0">
                <a:solidFill>
                  <a:srgbClr val="122D42"/>
                </a:solidFill>
                <a:latin typeface="Arial"/>
              </a:rPr>
              <a:t>Check-ins, prompts and CBT-informed self-help.</a:t>
            </a:r>
          </a:p>
        </p:txBody>
      </p:sp>
      <p:sp>
        <p:nvSpPr>
          <p:cNvPr id="10" name="Rounded Rectangle 9"/>
          <p:cNvSpPr/>
          <p:nvPr/>
        </p:nvSpPr>
        <p:spPr>
          <a:xfrm>
            <a:off x="6217920" y="3822191"/>
            <a:ext cx="5725264" cy="868680"/>
          </a:xfrm>
          <a:prstGeom prst="roundRect">
            <a:avLst/>
          </a:prstGeom>
          <a:solidFill>
            <a:srgbClr val="FFFFFF"/>
          </a:solidFill>
          <a:ln w="15240">
            <a:solidFill>
              <a:srgbClr val="D5E4E5"/>
            </a:solidFill>
          </a:ln>
        </p:spPr>
        <p:style>
          <a:lnRef idx="1">
            <a:schemeClr val="accent1"/>
          </a:lnRef>
          <a:fillRef idx="3">
            <a:schemeClr val="accent1"/>
          </a:fillRef>
          <a:effectRef idx="2">
            <a:schemeClr val="accent1"/>
          </a:effectRef>
          <a:fontRef idx="minor">
            <a:schemeClr val="lt1"/>
          </a:fontRef>
        </p:style>
        <p:txBody>
          <a:bodyPr wrap="square" lIns="164592" tIns="73152" rIns="146304" bIns="73152" rtlCol="0" anchor="ctr"/>
          <a:lstStyle/>
          <a:p>
            <a:pPr algn="ctr"/>
            <a:r>
              <a:rPr sz="2100" b="1">
                <a:solidFill>
                  <a:srgbClr val="E2A546"/>
                </a:solidFill>
                <a:latin typeface="Arial"/>
              </a:rPr>
              <a:t>Optional Wearables</a:t>
            </a:r>
          </a:p>
          <a:p>
            <a:pPr>
              <a:spcBef>
                <a:spcPts val="400"/>
              </a:spcBef>
            </a:pPr>
            <a:r>
              <a:rPr sz="1800" b="0">
                <a:solidFill>
                  <a:srgbClr val="122D42"/>
                </a:solidFill>
                <a:latin typeface="Arial"/>
              </a:rPr>
              <a:t>Sleep and activity trends only if students opt in.</a:t>
            </a:r>
          </a:p>
        </p:txBody>
      </p:sp>
      <p:sp>
        <p:nvSpPr>
          <p:cNvPr id="11" name="TextBox 10"/>
          <p:cNvSpPr txBox="1"/>
          <p:nvPr/>
        </p:nvSpPr>
        <p:spPr>
          <a:xfrm>
            <a:off x="914400" y="5074920"/>
            <a:ext cx="10332720" cy="502920"/>
          </a:xfrm>
          <a:prstGeom prst="rect">
            <a:avLst/>
          </a:prstGeom>
          <a:noFill/>
        </p:spPr>
        <p:txBody>
          <a:bodyPr wrap="square" lIns="18288" tIns="18288" rIns="18288" bIns="18288">
            <a:spAutoFit/>
          </a:bodyPr>
          <a:lstStyle/>
          <a:p>
            <a:pPr algn="ctr"/>
            <a:r>
              <a:rPr sz="1800" b="0">
                <a:solidFill>
                  <a:srgbClr val="5C6C74"/>
                </a:solidFill>
                <a:latin typeface="Arial"/>
              </a:rPr>
              <a:t>Digital mental health tools can support students, but uptake and sustained use remain critical (Lattie et al., 2019).</a:t>
            </a:r>
          </a:p>
        </p:txBody>
      </p:sp>
      <p:sp>
        <p:nvSpPr>
          <p:cNvPr id="12" name="Rounded Rectangle 11"/>
          <p:cNvSpPr/>
          <p:nvPr/>
        </p:nvSpPr>
        <p:spPr>
          <a:xfrm>
            <a:off x="1082164" y="5752166"/>
            <a:ext cx="9997191" cy="502920"/>
          </a:xfrm>
          <a:prstGeom prst="roundRect">
            <a:avLst/>
          </a:prstGeom>
          <a:solidFill>
            <a:srgbClr val="E4F4F1"/>
          </a:solidFill>
          <a:ln>
            <a:solidFill>
              <a:srgbClr val="B9E0DA"/>
            </a:solidFill>
          </a:ln>
        </p:spPr>
        <p:style>
          <a:lnRef idx="1">
            <a:schemeClr val="accent1"/>
          </a:lnRef>
          <a:fillRef idx="3">
            <a:schemeClr val="accent1"/>
          </a:fillRef>
          <a:effectRef idx="2">
            <a:schemeClr val="accent1"/>
          </a:effectRef>
          <a:fontRef idx="minor">
            <a:schemeClr val="lt1"/>
          </a:fontRef>
        </p:style>
        <p:txBody>
          <a:bodyPr wrap="square" rtlCol="0" anchor="ctr"/>
          <a:lstStyle/>
          <a:p>
            <a:pPr algn="ctr"/>
            <a:r>
              <a:rPr sz="1800" b="1">
                <a:solidFill>
                  <a:srgbClr val="1F8E87"/>
                </a:solidFill>
                <a:latin typeface="Arial"/>
              </a:rPr>
              <a:t>Critical judgement: </a:t>
            </a:r>
            <a:r>
              <a:rPr sz="1800" b="0">
                <a:solidFill>
                  <a:srgbClr val="122D42"/>
                </a:solidFill>
                <a:latin typeface="Arial"/>
              </a:rPr>
              <a:t>AI and wearable features must stay supportive, optional and linked to human services.</a:t>
            </a:r>
          </a:p>
        </p:txBody>
      </p:sp>
      <p:sp>
        <p:nvSpPr>
          <p:cNvPr id="13" name="TextBox 12">
            <a:extLst>
              <a:ext uri="{FF2B5EF4-FFF2-40B4-BE49-F238E27FC236}">
                <a16:creationId xmlns:a16="http://schemas.microsoft.com/office/drawing/2014/main" id="{D6523281-5A3A-7D59-5683-9F403488472C}"/>
              </a:ext>
            </a:extLst>
          </p:cNvPr>
          <p:cNvSpPr txBox="1"/>
          <p:nvPr/>
        </p:nvSpPr>
        <p:spPr>
          <a:xfrm>
            <a:off x="3207" y="14098"/>
            <a:ext cx="2525023" cy="276999"/>
          </a:xfrm>
          <a:prstGeom prst="rect">
            <a:avLst/>
          </a:prstGeom>
          <a:noFill/>
        </p:spPr>
        <p:txBody>
          <a:bodyPr wrap="square" rtlCol="0">
            <a:spAutoFit/>
          </a:bodyPr>
          <a:lstStyle/>
          <a:p>
            <a:r>
              <a:rPr lang="en-US" sz="1200">
                <a:solidFill>
                  <a:srgbClr val="17212B"/>
                </a:solidFill>
                <a:latin typeface="Arial" pitchFamily="34" charset="0"/>
                <a:ea typeface="Arial" pitchFamily="34" charset="-122"/>
                <a:cs typeface="Arial" pitchFamily="34" charset="-120"/>
              </a:rPr>
              <a:t>Syed </a:t>
            </a:r>
            <a:r>
              <a:rPr lang="en-US" sz="1200" err="1">
                <a:solidFill>
                  <a:srgbClr val="17212B"/>
                </a:solidFill>
                <a:latin typeface="Arial" pitchFamily="34" charset="0"/>
                <a:ea typeface="Arial" pitchFamily="34" charset="-122"/>
                <a:cs typeface="Arial" pitchFamily="34" charset="-120"/>
              </a:rPr>
              <a:t>Md</a:t>
            </a:r>
            <a:r>
              <a:rPr lang="en-US" sz="1200">
                <a:solidFill>
                  <a:srgbClr val="17212B"/>
                </a:solidFill>
                <a:latin typeface="Arial" pitchFamily="34" charset="0"/>
                <a:ea typeface="Arial" pitchFamily="34" charset="-122"/>
                <a:cs typeface="Arial" pitchFamily="34" charset="-120"/>
              </a:rPr>
              <a:t> </a:t>
            </a:r>
            <a:r>
              <a:rPr lang="en-US" sz="1200" err="1">
                <a:solidFill>
                  <a:srgbClr val="17212B"/>
                </a:solidFill>
                <a:latin typeface="Arial" pitchFamily="34" charset="0"/>
                <a:ea typeface="Arial" pitchFamily="34" charset="-122"/>
                <a:cs typeface="Arial" pitchFamily="34" charset="-120"/>
              </a:rPr>
              <a:t>Raihanul</a:t>
            </a:r>
            <a:r>
              <a:rPr lang="en-US" sz="1200">
                <a:solidFill>
                  <a:srgbClr val="17212B"/>
                </a:solidFill>
                <a:latin typeface="Arial" pitchFamily="34" charset="0"/>
                <a:ea typeface="Arial" pitchFamily="34" charset="-122"/>
                <a:cs typeface="Arial" pitchFamily="34" charset="-120"/>
              </a:rPr>
              <a:t> </a:t>
            </a:r>
            <a:r>
              <a:rPr lang="en-US" sz="1200" err="1">
                <a:solidFill>
                  <a:srgbClr val="17212B"/>
                </a:solidFill>
                <a:latin typeface="Arial" pitchFamily="34" charset="0"/>
                <a:ea typeface="Arial" pitchFamily="34" charset="-122"/>
                <a:cs typeface="Arial" pitchFamily="34" charset="-120"/>
              </a:rPr>
              <a:t>Hoque</a:t>
            </a:r>
            <a:endParaRPr lang="en-US" sz="120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0" y="0"/>
            <a:ext cx="12191695" cy="6858000"/>
          </a:xfrm>
          <a:prstGeom prst="rect">
            <a:avLst/>
          </a:prstGeom>
          <a:solidFill>
            <a:srgbClr val="F2F9F8"/>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TextBox 2"/>
          <p:cNvSpPr txBox="1"/>
          <p:nvPr/>
        </p:nvSpPr>
        <p:spPr>
          <a:xfrm>
            <a:off x="566928" y="292608"/>
            <a:ext cx="1234440" cy="320040"/>
          </a:xfrm>
          <a:prstGeom prst="rect">
            <a:avLst/>
          </a:prstGeom>
          <a:noFill/>
        </p:spPr>
        <p:txBody>
          <a:bodyPr wrap="square" lIns="18288" tIns="18288" rIns="18288" bIns="18288">
            <a:spAutoFit/>
          </a:bodyPr>
          <a:lstStyle/>
          <a:p>
            <a:pPr algn="l"/>
            <a:r>
              <a:rPr sz="1800" b="1">
                <a:solidFill>
                  <a:srgbClr val="1F8E87"/>
                </a:solidFill>
                <a:latin typeface="Arial"/>
              </a:rPr>
              <a:t>MindEase</a:t>
            </a:r>
          </a:p>
        </p:txBody>
      </p:sp>
      <p:sp>
        <p:nvSpPr>
          <p:cNvPr id="4" name="TextBox 3"/>
          <p:cNvSpPr txBox="1"/>
          <p:nvPr/>
        </p:nvSpPr>
        <p:spPr>
          <a:xfrm>
            <a:off x="1828800" y="292608"/>
            <a:ext cx="3657600" cy="320040"/>
          </a:xfrm>
          <a:prstGeom prst="rect">
            <a:avLst/>
          </a:prstGeom>
          <a:noFill/>
        </p:spPr>
        <p:txBody>
          <a:bodyPr wrap="square" lIns="18288" tIns="18288" rIns="18288" bIns="18288">
            <a:spAutoFit/>
          </a:bodyPr>
          <a:lstStyle/>
          <a:p>
            <a:pPr algn="l"/>
            <a:r>
              <a:rPr sz="1800" b="0">
                <a:solidFill>
                  <a:srgbClr val="5C6C74"/>
                </a:solidFill>
                <a:latin typeface="Arial"/>
              </a:rPr>
              <a:t>Target behaviours</a:t>
            </a:r>
          </a:p>
        </p:txBody>
      </p:sp>
      <p:sp>
        <p:nvSpPr>
          <p:cNvPr id="6" name="TextBox 5"/>
          <p:cNvSpPr txBox="1"/>
          <p:nvPr/>
        </p:nvSpPr>
        <p:spPr>
          <a:xfrm>
            <a:off x="685800" y="914400"/>
            <a:ext cx="8859416" cy="544765"/>
          </a:xfrm>
          <a:prstGeom prst="rect">
            <a:avLst/>
          </a:prstGeom>
          <a:noFill/>
        </p:spPr>
        <p:txBody>
          <a:bodyPr wrap="square" lIns="18288" tIns="18288" rIns="18288" bIns="18288">
            <a:spAutoFit/>
          </a:bodyPr>
          <a:lstStyle/>
          <a:p>
            <a:pPr algn="l"/>
            <a:r>
              <a:rPr sz="3300" b="1">
                <a:solidFill>
                  <a:srgbClr val="122D42"/>
                </a:solidFill>
                <a:latin typeface="Arial"/>
              </a:rPr>
              <a:t>Step 1: </a:t>
            </a:r>
            <a:r>
              <a:rPr lang="en-US" sz="3300" b="1">
                <a:solidFill>
                  <a:srgbClr val="122D42"/>
                </a:solidFill>
                <a:latin typeface="Arial"/>
              </a:rPr>
              <a:t>D</a:t>
            </a:r>
            <a:r>
              <a:rPr sz="3300" b="1">
                <a:solidFill>
                  <a:srgbClr val="122D42"/>
                </a:solidFill>
                <a:latin typeface="Arial"/>
              </a:rPr>
              <a:t>efine what students should do</a:t>
            </a:r>
          </a:p>
        </p:txBody>
      </p:sp>
      <p:sp>
        <p:nvSpPr>
          <p:cNvPr id="7" name="Rounded Rectangle 6"/>
          <p:cNvSpPr/>
          <p:nvPr/>
        </p:nvSpPr>
        <p:spPr>
          <a:xfrm>
            <a:off x="777240" y="2011680"/>
            <a:ext cx="457200" cy="457200"/>
          </a:xfrm>
          <a:prstGeom prst="roundRect">
            <a:avLst/>
          </a:prstGeom>
          <a:solidFill>
            <a:srgbClr val="1F8E87"/>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r>
              <a:rPr sz="2000" b="1">
                <a:solidFill>
                  <a:srgbClr val="FFFFFF"/>
                </a:solidFill>
                <a:latin typeface="Arial"/>
              </a:rPr>
              <a:t>1</a:t>
            </a:r>
          </a:p>
        </p:txBody>
      </p:sp>
      <p:sp>
        <p:nvSpPr>
          <p:cNvPr id="8" name="Rounded Rectangle 7"/>
          <p:cNvSpPr/>
          <p:nvPr/>
        </p:nvSpPr>
        <p:spPr>
          <a:xfrm>
            <a:off x="777240" y="2651760"/>
            <a:ext cx="2331720" cy="1005840"/>
          </a:xfrm>
          <a:prstGeom prst="roundRect">
            <a:avLst/>
          </a:prstGeom>
          <a:solidFill>
            <a:srgbClr val="FFFFFF"/>
          </a:solidFill>
          <a:ln w="15240">
            <a:solidFill>
              <a:srgbClr val="D5E4E5"/>
            </a:solidFill>
          </a:ln>
        </p:spPr>
        <p:style>
          <a:lnRef idx="1">
            <a:schemeClr val="accent1"/>
          </a:lnRef>
          <a:fillRef idx="3">
            <a:schemeClr val="accent1"/>
          </a:fillRef>
          <a:effectRef idx="2">
            <a:schemeClr val="accent1"/>
          </a:effectRef>
          <a:fontRef idx="minor">
            <a:schemeClr val="lt1"/>
          </a:fontRef>
        </p:style>
        <p:txBody>
          <a:bodyPr wrap="square" lIns="164592" tIns="73152" rIns="146304" bIns="73152" rtlCol="0" anchor="ctr"/>
          <a:lstStyle/>
          <a:p>
            <a:pPr algn="ctr"/>
            <a:r>
              <a:rPr sz="2100" b="1">
                <a:solidFill>
                  <a:srgbClr val="1F8E87"/>
                </a:solidFill>
                <a:latin typeface="Arial"/>
              </a:rPr>
              <a:t>Recognise stress</a:t>
            </a:r>
          </a:p>
        </p:txBody>
      </p:sp>
      <p:sp>
        <p:nvSpPr>
          <p:cNvPr id="9" name="Rounded Rectangle 8"/>
          <p:cNvSpPr/>
          <p:nvPr/>
        </p:nvSpPr>
        <p:spPr>
          <a:xfrm>
            <a:off x="3593592" y="2011680"/>
            <a:ext cx="457200" cy="457200"/>
          </a:xfrm>
          <a:prstGeom prst="roundRect">
            <a:avLst/>
          </a:prstGeom>
          <a:solidFill>
            <a:srgbClr val="4571BC"/>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r>
              <a:rPr sz="2000" b="1">
                <a:solidFill>
                  <a:srgbClr val="FFFFFF"/>
                </a:solidFill>
                <a:latin typeface="Arial"/>
              </a:rPr>
              <a:t>2</a:t>
            </a:r>
          </a:p>
        </p:txBody>
      </p:sp>
      <p:sp>
        <p:nvSpPr>
          <p:cNvPr id="10" name="Rounded Rectangle 9"/>
          <p:cNvSpPr/>
          <p:nvPr/>
        </p:nvSpPr>
        <p:spPr>
          <a:xfrm>
            <a:off x="3593592" y="2651760"/>
            <a:ext cx="2331720" cy="1005840"/>
          </a:xfrm>
          <a:prstGeom prst="roundRect">
            <a:avLst/>
          </a:prstGeom>
          <a:solidFill>
            <a:srgbClr val="FFFFFF"/>
          </a:solidFill>
          <a:ln w="15240">
            <a:solidFill>
              <a:srgbClr val="D5E4E5"/>
            </a:solidFill>
          </a:ln>
        </p:spPr>
        <p:style>
          <a:lnRef idx="1">
            <a:schemeClr val="accent1"/>
          </a:lnRef>
          <a:fillRef idx="3">
            <a:schemeClr val="accent1"/>
          </a:fillRef>
          <a:effectRef idx="2">
            <a:schemeClr val="accent1"/>
          </a:effectRef>
          <a:fontRef idx="minor">
            <a:schemeClr val="lt1"/>
          </a:fontRef>
        </p:style>
        <p:txBody>
          <a:bodyPr wrap="square" lIns="164592" tIns="73152" rIns="146304" bIns="73152" rtlCol="0" anchor="ctr"/>
          <a:lstStyle/>
          <a:p>
            <a:pPr algn="ctr"/>
            <a:r>
              <a:rPr sz="2100" b="1">
                <a:solidFill>
                  <a:srgbClr val="4571BC"/>
                </a:solidFill>
                <a:latin typeface="Arial"/>
              </a:rPr>
              <a:t>Practise coping</a:t>
            </a:r>
          </a:p>
        </p:txBody>
      </p:sp>
      <p:sp>
        <p:nvSpPr>
          <p:cNvPr id="11" name="Rounded Rectangle 10"/>
          <p:cNvSpPr/>
          <p:nvPr/>
        </p:nvSpPr>
        <p:spPr>
          <a:xfrm>
            <a:off x="6409944" y="2011680"/>
            <a:ext cx="457200" cy="457200"/>
          </a:xfrm>
          <a:prstGeom prst="roundRect">
            <a:avLst/>
          </a:prstGeom>
          <a:solidFill>
            <a:srgbClr val="E2A546"/>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r>
              <a:rPr sz="2000" b="1">
                <a:solidFill>
                  <a:srgbClr val="FFFFFF"/>
                </a:solidFill>
                <a:latin typeface="Arial"/>
              </a:rPr>
              <a:t>3</a:t>
            </a:r>
          </a:p>
        </p:txBody>
      </p:sp>
      <p:sp>
        <p:nvSpPr>
          <p:cNvPr id="12" name="Rounded Rectangle 11"/>
          <p:cNvSpPr/>
          <p:nvPr/>
        </p:nvSpPr>
        <p:spPr>
          <a:xfrm>
            <a:off x="6409944" y="2651760"/>
            <a:ext cx="2331720" cy="1005840"/>
          </a:xfrm>
          <a:prstGeom prst="roundRect">
            <a:avLst/>
          </a:prstGeom>
          <a:solidFill>
            <a:srgbClr val="FFFFFF"/>
          </a:solidFill>
          <a:ln w="15240">
            <a:solidFill>
              <a:srgbClr val="D5E4E5"/>
            </a:solidFill>
          </a:ln>
        </p:spPr>
        <p:style>
          <a:lnRef idx="1">
            <a:schemeClr val="accent1"/>
          </a:lnRef>
          <a:fillRef idx="3">
            <a:schemeClr val="accent1"/>
          </a:fillRef>
          <a:effectRef idx="2">
            <a:schemeClr val="accent1"/>
          </a:effectRef>
          <a:fontRef idx="minor">
            <a:schemeClr val="lt1"/>
          </a:fontRef>
        </p:style>
        <p:txBody>
          <a:bodyPr wrap="square" lIns="164592" tIns="73152" rIns="146304" bIns="73152" rtlCol="0" anchor="ctr"/>
          <a:lstStyle/>
          <a:p>
            <a:pPr algn="ctr"/>
            <a:r>
              <a:rPr sz="2100" b="1">
                <a:solidFill>
                  <a:srgbClr val="E2A546"/>
                </a:solidFill>
                <a:latin typeface="Arial"/>
              </a:rPr>
              <a:t>Protect routines</a:t>
            </a:r>
          </a:p>
        </p:txBody>
      </p:sp>
      <p:sp>
        <p:nvSpPr>
          <p:cNvPr id="13" name="Rounded Rectangle 12"/>
          <p:cNvSpPr/>
          <p:nvPr/>
        </p:nvSpPr>
        <p:spPr>
          <a:xfrm>
            <a:off x="9226296" y="2011680"/>
            <a:ext cx="457200" cy="457200"/>
          </a:xfrm>
          <a:prstGeom prst="roundRect">
            <a:avLst/>
          </a:prstGeom>
          <a:solidFill>
            <a:srgbClr val="DB5D52"/>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r>
              <a:rPr sz="2000" b="1">
                <a:solidFill>
                  <a:srgbClr val="FFFFFF"/>
                </a:solidFill>
                <a:latin typeface="Arial"/>
              </a:rPr>
              <a:t>4</a:t>
            </a:r>
          </a:p>
        </p:txBody>
      </p:sp>
      <p:sp>
        <p:nvSpPr>
          <p:cNvPr id="14" name="Rounded Rectangle 13"/>
          <p:cNvSpPr/>
          <p:nvPr/>
        </p:nvSpPr>
        <p:spPr>
          <a:xfrm>
            <a:off x="9226296" y="2651760"/>
            <a:ext cx="2331720" cy="1005840"/>
          </a:xfrm>
          <a:prstGeom prst="roundRect">
            <a:avLst/>
          </a:prstGeom>
          <a:solidFill>
            <a:srgbClr val="FFFFFF"/>
          </a:solidFill>
          <a:ln w="15240">
            <a:solidFill>
              <a:srgbClr val="D5E4E5"/>
            </a:solidFill>
          </a:ln>
        </p:spPr>
        <p:style>
          <a:lnRef idx="1">
            <a:schemeClr val="accent1"/>
          </a:lnRef>
          <a:fillRef idx="3">
            <a:schemeClr val="accent1"/>
          </a:fillRef>
          <a:effectRef idx="2">
            <a:schemeClr val="accent1"/>
          </a:effectRef>
          <a:fontRef idx="minor">
            <a:schemeClr val="lt1"/>
          </a:fontRef>
        </p:style>
        <p:txBody>
          <a:bodyPr wrap="square" lIns="164592" tIns="73152" rIns="146304" bIns="73152" rtlCol="0" anchor="ctr"/>
          <a:lstStyle/>
          <a:p>
            <a:pPr algn="ctr"/>
            <a:r>
              <a:rPr sz="2100" b="1">
                <a:solidFill>
                  <a:srgbClr val="DB5D52"/>
                </a:solidFill>
                <a:latin typeface="Arial"/>
              </a:rPr>
              <a:t>Seek support</a:t>
            </a:r>
          </a:p>
        </p:txBody>
      </p:sp>
      <p:sp>
        <p:nvSpPr>
          <p:cNvPr id="16" name="TextBox 15"/>
          <p:cNvSpPr txBox="1"/>
          <p:nvPr/>
        </p:nvSpPr>
        <p:spPr>
          <a:xfrm>
            <a:off x="1005840" y="3872714"/>
            <a:ext cx="10515600" cy="457200"/>
          </a:xfrm>
          <a:prstGeom prst="rect">
            <a:avLst/>
          </a:prstGeom>
          <a:noFill/>
        </p:spPr>
        <p:txBody>
          <a:bodyPr wrap="square" lIns="18288" tIns="18288" rIns="18288" bIns="18288">
            <a:spAutoFit/>
          </a:bodyPr>
          <a:lstStyle/>
          <a:p>
            <a:pPr algn="ctr"/>
            <a:r>
              <a:rPr sz="1800" b="0">
                <a:solidFill>
                  <a:srgbClr val="5C6C74"/>
                </a:solidFill>
                <a:latin typeface="Arial"/>
              </a:rPr>
              <a:t>GAD-7 and PSS-10 can support self-reflection, not diagnosis (Spitzer et al., 2006; Cohen et al., 1983).</a:t>
            </a:r>
          </a:p>
        </p:txBody>
      </p:sp>
      <p:sp>
        <p:nvSpPr>
          <p:cNvPr id="17" name="Rounded Rectangle 16"/>
          <p:cNvSpPr/>
          <p:nvPr/>
        </p:nvSpPr>
        <p:spPr>
          <a:xfrm>
            <a:off x="1757141" y="4293568"/>
            <a:ext cx="8336342" cy="502920"/>
          </a:xfrm>
          <a:prstGeom prst="roundRect">
            <a:avLst/>
          </a:prstGeom>
          <a:solidFill>
            <a:srgbClr val="E4F4F1"/>
          </a:solidFill>
          <a:ln>
            <a:solidFill>
              <a:srgbClr val="B9E0DA"/>
            </a:solidFill>
          </a:ln>
        </p:spPr>
        <p:style>
          <a:lnRef idx="1">
            <a:schemeClr val="accent1"/>
          </a:lnRef>
          <a:fillRef idx="3">
            <a:schemeClr val="accent1"/>
          </a:fillRef>
          <a:effectRef idx="2">
            <a:schemeClr val="accent1"/>
          </a:effectRef>
          <a:fontRef idx="minor">
            <a:schemeClr val="lt1"/>
          </a:fontRef>
        </p:style>
        <p:txBody>
          <a:bodyPr wrap="square" rtlCol="0" anchor="ctr"/>
          <a:lstStyle/>
          <a:p>
            <a:pPr algn="ctr"/>
            <a:r>
              <a:rPr sz="1800" b="1">
                <a:solidFill>
                  <a:srgbClr val="1F8E87"/>
                </a:solidFill>
                <a:latin typeface="Arial"/>
              </a:rPr>
              <a:t>Critical judgement: </a:t>
            </a:r>
            <a:r>
              <a:rPr sz="1800" b="0">
                <a:solidFill>
                  <a:srgbClr val="122D42"/>
                </a:solidFill>
                <a:latin typeface="Arial"/>
              </a:rPr>
              <a:t>The design is stronger when it targets observable </a:t>
            </a:r>
            <a:r>
              <a:rPr sz="1800" b="0" err="1">
                <a:solidFill>
                  <a:srgbClr val="122D42"/>
                </a:solidFill>
                <a:latin typeface="Arial"/>
              </a:rPr>
              <a:t>behaviours</a:t>
            </a:r>
            <a:r>
              <a:rPr sz="1800" b="0">
                <a:solidFill>
                  <a:srgbClr val="122D42"/>
                </a:solidFill>
                <a:latin typeface="Arial"/>
              </a:rPr>
              <a:t>, not vague “wellbeing”.</a:t>
            </a:r>
          </a:p>
        </p:txBody>
      </p:sp>
      <p:sp>
        <p:nvSpPr>
          <p:cNvPr id="18" name="TextBox 17">
            <a:extLst>
              <a:ext uri="{FF2B5EF4-FFF2-40B4-BE49-F238E27FC236}">
                <a16:creationId xmlns:a16="http://schemas.microsoft.com/office/drawing/2014/main" id="{A0B131F6-F5BF-FE69-A9E4-A3D7213CD4D9}"/>
              </a:ext>
            </a:extLst>
          </p:cNvPr>
          <p:cNvSpPr txBox="1"/>
          <p:nvPr/>
        </p:nvSpPr>
        <p:spPr>
          <a:xfrm>
            <a:off x="-1203" y="15424"/>
            <a:ext cx="2528597" cy="276999"/>
          </a:xfrm>
          <a:prstGeom prst="rect">
            <a:avLst/>
          </a:prstGeom>
          <a:noFill/>
        </p:spPr>
        <p:txBody>
          <a:bodyPr wrap="square" rtlCol="0">
            <a:spAutoFit/>
          </a:bodyPr>
          <a:lstStyle/>
          <a:p>
            <a:r>
              <a:rPr lang="en-US" sz="1200">
                <a:solidFill>
                  <a:srgbClr val="17212B"/>
                </a:solidFill>
                <a:latin typeface="Arial" pitchFamily="34" charset="0"/>
                <a:ea typeface="Arial" pitchFamily="34" charset="-122"/>
                <a:cs typeface="Arial" pitchFamily="34" charset="-120"/>
              </a:rPr>
              <a:t>Syed </a:t>
            </a:r>
            <a:r>
              <a:rPr lang="en-US" sz="1200" err="1">
                <a:solidFill>
                  <a:srgbClr val="17212B"/>
                </a:solidFill>
                <a:latin typeface="Arial" pitchFamily="34" charset="0"/>
                <a:ea typeface="Arial" pitchFamily="34" charset="-122"/>
                <a:cs typeface="Arial" pitchFamily="34" charset="-120"/>
              </a:rPr>
              <a:t>Md</a:t>
            </a:r>
            <a:r>
              <a:rPr lang="en-US" sz="1200">
                <a:solidFill>
                  <a:srgbClr val="17212B"/>
                </a:solidFill>
                <a:latin typeface="Arial" pitchFamily="34" charset="0"/>
                <a:ea typeface="Arial" pitchFamily="34" charset="-122"/>
                <a:cs typeface="Arial" pitchFamily="34" charset="-120"/>
              </a:rPr>
              <a:t> </a:t>
            </a:r>
            <a:r>
              <a:rPr lang="en-US" sz="1200" err="1">
                <a:solidFill>
                  <a:srgbClr val="17212B"/>
                </a:solidFill>
                <a:latin typeface="Arial" pitchFamily="34" charset="0"/>
                <a:ea typeface="Arial" pitchFamily="34" charset="-122"/>
                <a:cs typeface="Arial" pitchFamily="34" charset="-120"/>
              </a:rPr>
              <a:t>Raihanul</a:t>
            </a:r>
            <a:r>
              <a:rPr lang="en-US" sz="1200">
                <a:solidFill>
                  <a:srgbClr val="17212B"/>
                </a:solidFill>
                <a:latin typeface="Arial" pitchFamily="34" charset="0"/>
                <a:ea typeface="Arial" pitchFamily="34" charset="-122"/>
                <a:cs typeface="Arial" pitchFamily="34" charset="-120"/>
              </a:rPr>
              <a:t> Hoque</a:t>
            </a:r>
            <a:endParaRPr lang="en-US" sz="120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0" y="0"/>
            <a:ext cx="12191695" cy="6858000"/>
          </a:xfrm>
          <a:prstGeom prst="rect">
            <a:avLst/>
          </a:prstGeom>
          <a:solidFill>
            <a:srgbClr val="FFFBF4"/>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TextBox 2"/>
          <p:cNvSpPr txBox="1"/>
          <p:nvPr/>
        </p:nvSpPr>
        <p:spPr>
          <a:xfrm>
            <a:off x="566928" y="292608"/>
            <a:ext cx="1234440" cy="320040"/>
          </a:xfrm>
          <a:prstGeom prst="rect">
            <a:avLst/>
          </a:prstGeom>
          <a:noFill/>
        </p:spPr>
        <p:txBody>
          <a:bodyPr wrap="square" lIns="18288" tIns="18288" rIns="18288" bIns="18288">
            <a:spAutoFit/>
          </a:bodyPr>
          <a:lstStyle/>
          <a:p>
            <a:pPr algn="l"/>
            <a:r>
              <a:rPr sz="1800" b="1">
                <a:solidFill>
                  <a:srgbClr val="1F8E87"/>
                </a:solidFill>
                <a:latin typeface="Arial"/>
              </a:rPr>
              <a:t>MindEase</a:t>
            </a:r>
          </a:p>
        </p:txBody>
      </p:sp>
      <p:sp>
        <p:nvSpPr>
          <p:cNvPr id="4" name="TextBox 3"/>
          <p:cNvSpPr txBox="1"/>
          <p:nvPr/>
        </p:nvSpPr>
        <p:spPr>
          <a:xfrm>
            <a:off x="1828800" y="292608"/>
            <a:ext cx="3657600" cy="320040"/>
          </a:xfrm>
          <a:prstGeom prst="rect">
            <a:avLst/>
          </a:prstGeom>
          <a:noFill/>
        </p:spPr>
        <p:txBody>
          <a:bodyPr wrap="square" lIns="18288" tIns="18288" rIns="18288" bIns="18288">
            <a:spAutoFit/>
          </a:bodyPr>
          <a:lstStyle/>
          <a:p>
            <a:pPr algn="l"/>
            <a:r>
              <a:rPr sz="1800" b="0">
                <a:solidFill>
                  <a:srgbClr val="5C6C74"/>
                </a:solidFill>
                <a:latin typeface="Arial"/>
              </a:rPr>
              <a:t>COM-B diagnosis</a:t>
            </a:r>
          </a:p>
        </p:txBody>
      </p:sp>
      <p:sp>
        <p:nvSpPr>
          <p:cNvPr id="6" name="TextBox 5"/>
          <p:cNvSpPr txBox="1"/>
          <p:nvPr/>
        </p:nvSpPr>
        <p:spPr>
          <a:xfrm>
            <a:off x="685800" y="914400"/>
            <a:ext cx="8595360" cy="498598"/>
          </a:xfrm>
          <a:prstGeom prst="rect">
            <a:avLst/>
          </a:prstGeom>
          <a:noFill/>
        </p:spPr>
        <p:txBody>
          <a:bodyPr wrap="square" lIns="18288" tIns="18288" rIns="18288" bIns="18288">
            <a:spAutoFit/>
          </a:bodyPr>
          <a:lstStyle/>
          <a:p>
            <a:pPr algn="l"/>
            <a:r>
              <a:rPr sz="3000" b="1">
                <a:solidFill>
                  <a:srgbClr val="122D42"/>
                </a:solidFill>
                <a:latin typeface="Arial"/>
              </a:rPr>
              <a:t>Step 2: </a:t>
            </a:r>
            <a:r>
              <a:rPr lang="en-US" sz="3000" b="1">
                <a:solidFill>
                  <a:srgbClr val="122D42"/>
                </a:solidFill>
                <a:latin typeface="Arial"/>
              </a:rPr>
              <a:t>D</a:t>
            </a:r>
            <a:r>
              <a:rPr sz="3000" b="1">
                <a:solidFill>
                  <a:srgbClr val="122D42"/>
                </a:solidFill>
                <a:latin typeface="Arial"/>
              </a:rPr>
              <a:t>iagnose barriers to change</a:t>
            </a:r>
          </a:p>
        </p:txBody>
      </p:sp>
      <p:sp>
        <p:nvSpPr>
          <p:cNvPr id="7" name="Rounded Rectangle 6"/>
          <p:cNvSpPr/>
          <p:nvPr/>
        </p:nvSpPr>
        <p:spPr>
          <a:xfrm>
            <a:off x="777240" y="1965960"/>
            <a:ext cx="5120640" cy="868680"/>
          </a:xfrm>
          <a:prstGeom prst="roundRect">
            <a:avLst/>
          </a:prstGeom>
          <a:solidFill>
            <a:srgbClr val="FFFFFF"/>
          </a:solidFill>
          <a:ln w="15240">
            <a:solidFill>
              <a:srgbClr val="D5E4E5"/>
            </a:solidFill>
          </a:ln>
        </p:spPr>
        <p:style>
          <a:lnRef idx="1">
            <a:schemeClr val="accent1"/>
          </a:lnRef>
          <a:fillRef idx="3">
            <a:schemeClr val="accent1"/>
          </a:fillRef>
          <a:effectRef idx="2">
            <a:schemeClr val="accent1"/>
          </a:effectRef>
          <a:fontRef idx="minor">
            <a:schemeClr val="lt1"/>
          </a:fontRef>
        </p:style>
        <p:txBody>
          <a:bodyPr wrap="square" lIns="164592" tIns="73152" rIns="146304" bIns="73152" rtlCol="0" anchor="ctr"/>
          <a:lstStyle/>
          <a:p>
            <a:pPr algn="ctr"/>
            <a:r>
              <a:rPr sz="2100" b="1">
                <a:solidFill>
                  <a:srgbClr val="4571BC"/>
                </a:solidFill>
                <a:latin typeface="Arial"/>
              </a:rPr>
              <a:t>Capability</a:t>
            </a:r>
          </a:p>
          <a:p>
            <a:pPr>
              <a:spcBef>
                <a:spcPts val="400"/>
              </a:spcBef>
            </a:pPr>
            <a:r>
              <a:rPr sz="1800" b="0">
                <a:solidFill>
                  <a:srgbClr val="122D42"/>
                </a:solidFill>
                <a:latin typeface="Arial"/>
              </a:rPr>
              <a:t>Mental health literacy and coping skills.</a:t>
            </a:r>
          </a:p>
        </p:txBody>
      </p:sp>
      <p:sp>
        <p:nvSpPr>
          <p:cNvPr id="8" name="Rounded Rectangle 7"/>
          <p:cNvSpPr/>
          <p:nvPr/>
        </p:nvSpPr>
        <p:spPr>
          <a:xfrm>
            <a:off x="777240" y="3017520"/>
            <a:ext cx="5120640" cy="868680"/>
          </a:xfrm>
          <a:prstGeom prst="roundRect">
            <a:avLst/>
          </a:prstGeom>
          <a:solidFill>
            <a:srgbClr val="FFFFFF"/>
          </a:solidFill>
          <a:ln w="15240">
            <a:solidFill>
              <a:srgbClr val="D5E4E5"/>
            </a:solidFill>
          </a:ln>
        </p:spPr>
        <p:style>
          <a:lnRef idx="1">
            <a:schemeClr val="accent1"/>
          </a:lnRef>
          <a:fillRef idx="3">
            <a:schemeClr val="accent1"/>
          </a:fillRef>
          <a:effectRef idx="2">
            <a:schemeClr val="accent1"/>
          </a:effectRef>
          <a:fontRef idx="minor">
            <a:schemeClr val="lt1"/>
          </a:fontRef>
        </p:style>
        <p:txBody>
          <a:bodyPr wrap="square" lIns="164592" tIns="73152" rIns="146304" bIns="73152" rtlCol="0" anchor="ctr"/>
          <a:lstStyle/>
          <a:p>
            <a:pPr algn="ctr"/>
            <a:r>
              <a:rPr sz="2100" b="1">
                <a:solidFill>
                  <a:srgbClr val="1F8E87"/>
                </a:solidFill>
                <a:latin typeface="Arial"/>
              </a:rPr>
              <a:t>Opportunity</a:t>
            </a:r>
          </a:p>
          <a:p>
            <a:pPr>
              <a:spcBef>
                <a:spcPts val="400"/>
              </a:spcBef>
            </a:pPr>
            <a:r>
              <a:rPr sz="1800" b="0">
                <a:solidFill>
                  <a:srgbClr val="122D42"/>
                </a:solidFill>
                <a:latin typeface="Arial"/>
              </a:rPr>
              <a:t>Simple access, low stigma and clear pathways.</a:t>
            </a:r>
          </a:p>
        </p:txBody>
      </p:sp>
      <p:sp>
        <p:nvSpPr>
          <p:cNvPr id="9" name="Rounded Rectangle 8"/>
          <p:cNvSpPr/>
          <p:nvPr/>
        </p:nvSpPr>
        <p:spPr>
          <a:xfrm>
            <a:off x="777240" y="4069080"/>
            <a:ext cx="5120640" cy="868680"/>
          </a:xfrm>
          <a:prstGeom prst="roundRect">
            <a:avLst/>
          </a:prstGeom>
          <a:solidFill>
            <a:srgbClr val="FFFFFF"/>
          </a:solidFill>
          <a:ln w="15240">
            <a:solidFill>
              <a:srgbClr val="D5E4E5"/>
            </a:solidFill>
          </a:ln>
        </p:spPr>
        <p:style>
          <a:lnRef idx="1">
            <a:schemeClr val="accent1"/>
          </a:lnRef>
          <a:fillRef idx="3">
            <a:schemeClr val="accent1"/>
          </a:fillRef>
          <a:effectRef idx="2">
            <a:schemeClr val="accent1"/>
          </a:effectRef>
          <a:fontRef idx="minor">
            <a:schemeClr val="lt1"/>
          </a:fontRef>
        </p:style>
        <p:txBody>
          <a:bodyPr wrap="square" lIns="164592" tIns="73152" rIns="146304" bIns="73152" rtlCol="0" anchor="ctr"/>
          <a:lstStyle/>
          <a:p>
            <a:pPr algn="ctr"/>
            <a:r>
              <a:rPr sz="2100" b="1">
                <a:solidFill>
                  <a:srgbClr val="E2A546"/>
                </a:solidFill>
                <a:latin typeface="Arial"/>
              </a:rPr>
              <a:t>Motivation</a:t>
            </a:r>
          </a:p>
          <a:p>
            <a:pPr>
              <a:spcBef>
                <a:spcPts val="400"/>
              </a:spcBef>
            </a:pPr>
            <a:r>
              <a:rPr sz="1800" b="0">
                <a:solidFill>
                  <a:srgbClr val="122D42"/>
                </a:solidFill>
                <a:latin typeface="Arial"/>
              </a:rPr>
              <a:t>Prompts, goals and feedback before crisis.</a:t>
            </a:r>
          </a:p>
        </p:txBody>
      </p:sp>
      <p:sp>
        <p:nvSpPr>
          <p:cNvPr id="11" name="TextBox 10"/>
          <p:cNvSpPr txBox="1"/>
          <p:nvPr/>
        </p:nvSpPr>
        <p:spPr>
          <a:xfrm>
            <a:off x="868680" y="5212080"/>
            <a:ext cx="10515600" cy="411480"/>
          </a:xfrm>
          <a:prstGeom prst="rect">
            <a:avLst/>
          </a:prstGeom>
          <a:noFill/>
        </p:spPr>
        <p:txBody>
          <a:bodyPr wrap="square" lIns="18288" tIns="18288" rIns="18288" bIns="18288">
            <a:spAutoFit/>
          </a:bodyPr>
          <a:lstStyle/>
          <a:p>
            <a:pPr algn="ctr"/>
            <a:r>
              <a:rPr sz="1800" b="0">
                <a:solidFill>
                  <a:srgbClr val="5C6C74"/>
                </a:solidFill>
                <a:latin typeface="Arial"/>
              </a:rPr>
              <a:t>Person-based design improves fit with user needs and preferences (Yardley et al., 2015).</a:t>
            </a:r>
          </a:p>
        </p:txBody>
      </p:sp>
      <p:sp>
        <p:nvSpPr>
          <p:cNvPr id="12" name="Rounded Rectangle 11"/>
          <p:cNvSpPr/>
          <p:nvPr/>
        </p:nvSpPr>
        <p:spPr>
          <a:xfrm>
            <a:off x="1388208" y="5739260"/>
            <a:ext cx="8196383" cy="502920"/>
          </a:xfrm>
          <a:prstGeom prst="roundRect">
            <a:avLst/>
          </a:prstGeom>
          <a:solidFill>
            <a:srgbClr val="E4F4F1"/>
          </a:solidFill>
          <a:ln>
            <a:solidFill>
              <a:srgbClr val="B9E0DA"/>
            </a:solidFill>
          </a:ln>
        </p:spPr>
        <p:style>
          <a:lnRef idx="1">
            <a:schemeClr val="accent1"/>
          </a:lnRef>
          <a:fillRef idx="3">
            <a:schemeClr val="accent1"/>
          </a:fillRef>
          <a:effectRef idx="2">
            <a:schemeClr val="accent1"/>
          </a:effectRef>
          <a:fontRef idx="minor">
            <a:schemeClr val="lt1"/>
          </a:fontRef>
        </p:style>
        <p:txBody>
          <a:bodyPr wrap="square" rtlCol="0" anchor="ctr"/>
          <a:lstStyle/>
          <a:p>
            <a:pPr algn="ctr"/>
            <a:r>
              <a:rPr sz="1800" b="1">
                <a:solidFill>
                  <a:srgbClr val="1F8E87"/>
                </a:solidFill>
                <a:latin typeface="Arial"/>
              </a:rPr>
              <a:t>Critical judgement: </a:t>
            </a:r>
            <a:r>
              <a:rPr sz="1800" b="0">
                <a:solidFill>
                  <a:srgbClr val="122D42"/>
                </a:solidFill>
                <a:latin typeface="Arial"/>
              </a:rPr>
              <a:t>MindEase must address skill, access and motivation barriers together.</a:t>
            </a:r>
          </a:p>
        </p:txBody>
      </p:sp>
      <p:sp>
        <p:nvSpPr>
          <p:cNvPr id="13" name="TextBox 12">
            <a:extLst>
              <a:ext uri="{FF2B5EF4-FFF2-40B4-BE49-F238E27FC236}">
                <a16:creationId xmlns:a16="http://schemas.microsoft.com/office/drawing/2014/main" id="{B35AD52F-1D37-7162-2ECD-5B745468C2CF}"/>
              </a:ext>
            </a:extLst>
          </p:cNvPr>
          <p:cNvSpPr txBox="1"/>
          <p:nvPr/>
        </p:nvSpPr>
        <p:spPr>
          <a:xfrm>
            <a:off x="3524" y="20133"/>
            <a:ext cx="2528597" cy="276999"/>
          </a:xfrm>
          <a:prstGeom prst="rect">
            <a:avLst/>
          </a:prstGeom>
          <a:noFill/>
        </p:spPr>
        <p:txBody>
          <a:bodyPr wrap="square" rtlCol="0">
            <a:spAutoFit/>
          </a:bodyPr>
          <a:lstStyle/>
          <a:p>
            <a:r>
              <a:rPr lang="en-US" sz="1200">
                <a:solidFill>
                  <a:srgbClr val="17212B"/>
                </a:solidFill>
                <a:latin typeface="Arial" pitchFamily="34" charset="0"/>
                <a:ea typeface="Arial" pitchFamily="34" charset="-122"/>
                <a:cs typeface="Arial" pitchFamily="34" charset="-120"/>
              </a:rPr>
              <a:t>Syed </a:t>
            </a:r>
            <a:r>
              <a:rPr lang="en-US" sz="1200" err="1">
                <a:solidFill>
                  <a:srgbClr val="17212B"/>
                </a:solidFill>
                <a:latin typeface="Arial" pitchFamily="34" charset="0"/>
                <a:ea typeface="Arial" pitchFamily="34" charset="-122"/>
                <a:cs typeface="Arial" pitchFamily="34" charset="-120"/>
              </a:rPr>
              <a:t>Md</a:t>
            </a:r>
            <a:r>
              <a:rPr lang="en-US" sz="1200">
                <a:solidFill>
                  <a:srgbClr val="17212B"/>
                </a:solidFill>
                <a:latin typeface="Arial" pitchFamily="34" charset="0"/>
                <a:ea typeface="Arial" pitchFamily="34" charset="-122"/>
                <a:cs typeface="Arial" pitchFamily="34" charset="-120"/>
              </a:rPr>
              <a:t> </a:t>
            </a:r>
            <a:r>
              <a:rPr lang="en-US" sz="1200" err="1">
                <a:solidFill>
                  <a:srgbClr val="17212B"/>
                </a:solidFill>
                <a:latin typeface="Arial" pitchFamily="34" charset="0"/>
                <a:ea typeface="Arial" pitchFamily="34" charset="-122"/>
                <a:cs typeface="Arial" pitchFamily="34" charset="-120"/>
              </a:rPr>
              <a:t>Raihanul</a:t>
            </a:r>
            <a:r>
              <a:rPr lang="en-US" sz="1200">
                <a:solidFill>
                  <a:srgbClr val="17212B"/>
                </a:solidFill>
                <a:latin typeface="Arial" pitchFamily="34" charset="0"/>
                <a:ea typeface="Arial" pitchFamily="34" charset="-122"/>
                <a:cs typeface="Arial" pitchFamily="34" charset="-120"/>
              </a:rPr>
              <a:t> Hoque</a:t>
            </a:r>
            <a:endParaRPr lang="en-US" sz="1200"/>
          </a:p>
        </p:txBody>
      </p:sp>
      <p:pic>
        <p:nvPicPr>
          <p:cNvPr id="17" name="Picture 16">
            <a:extLst>
              <a:ext uri="{FF2B5EF4-FFF2-40B4-BE49-F238E27FC236}">
                <a16:creationId xmlns:a16="http://schemas.microsoft.com/office/drawing/2014/main" id="{3E40F230-BF24-A679-A625-A6AC1B8CDA10}"/>
              </a:ext>
            </a:extLst>
          </p:cNvPr>
          <p:cNvPicPr>
            <a:picLocks noChangeAspect="1"/>
          </p:cNvPicPr>
          <p:nvPr/>
        </p:nvPicPr>
        <p:blipFill>
          <a:blip r:embed="rId2"/>
          <a:stretch>
            <a:fillRect/>
          </a:stretch>
        </p:blipFill>
        <p:spPr>
          <a:xfrm>
            <a:off x="6476695" y="1965960"/>
            <a:ext cx="5715000" cy="2918204"/>
          </a:xfrm>
          <a:prstGeom prst="rect">
            <a:avLst/>
          </a:prstGeom>
        </p:spPr>
      </p:pic>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566928" y="292608"/>
            <a:ext cx="1234440" cy="320040"/>
          </a:xfrm>
          <a:prstGeom prst="rect">
            <a:avLst/>
          </a:prstGeom>
          <a:noFill/>
        </p:spPr>
        <p:txBody>
          <a:bodyPr wrap="square" lIns="18288" tIns="18288" rIns="18288" bIns="18288">
            <a:spAutoFit/>
          </a:bodyPr>
          <a:lstStyle/>
          <a:p>
            <a:pPr algn="l"/>
            <a:r>
              <a:rPr sz="1800" b="1">
                <a:solidFill>
                  <a:srgbClr val="1F8E87"/>
                </a:solidFill>
                <a:latin typeface="Arial"/>
              </a:rPr>
              <a:t>MindEase</a:t>
            </a:r>
          </a:p>
        </p:txBody>
      </p:sp>
      <p:sp>
        <p:nvSpPr>
          <p:cNvPr id="4" name="TextBox 3"/>
          <p:cNvSpPr txBox="1"/>
          <p:nvPr/>
        </p:nvSpPr>
        <p:spPr>
          <a:xfrm>
            <a:off x="1828800" y="292608"/>
            <a:ext cx="3657600" cy="320040"/>
          </a:xfrm>
          <a:prstGeom prst="rect">
            <a:avLst/>
          </a:prstGeom>
          <a:noFill/>
        </p:spPr>
        <p:txBody>
          <a:bodyPr wrap="square" lIns="18288" tIns="18288" rIns="18288" bIns="18288">
            <a:spAutoFit/>
          </a:bodyPr>
          <a:lstStyle/>
          <a:p>
            <a:pPr algn="l"/>
            <a:r>
              <a:rPr sz="1800" b="0">
                <a:solidFill>
                  <a:srgbClr val="5C6C74"/>
                </a:solidFill>
                <a:latin typeface="Arial"/>
              </a:rPr>
              <a:t>Intervention functions</a:t>
            </a:r>
          </a:p>
        </p:txBody>
      </p:sp>
      <p:sp>
        <p:nvSpPr>
          <p:cNvPr id="6" name="TextBox 5"/>
          <p:cNvSpPr txBox="1"/>
          <p:nvPr/>
        </p:nvSpPr>
        <p:spPr>
          <a:xfrm>
            <a:off x="685800" y="914400"/>
            <a:ext cx="8595360" cy="498598"/>
          </a:xfrm>
          <a:prstGeom prst="rect">
            <a:avLst/>
          </a:prstGeom>
          <a:noFill/>
        </p:spPr>
        <p:txBody>
          <a:bodyPr wrap="square" lIns="18288" tIns="18288" rIns="18288" bIns="18288">
            <a:spAutoFit/>
          </a:bodyPr>
          <a:lstStyle/>
          <a:p>
            <a:pPr algn="l"/>
            <a:r>
              <a:rPr sz="3000" b="1">
                <a:solidFill>
                  <a:srgbClr val="122D42"/>
                </a:solidFill>
                <a:latin typeface="Arial"/>
              </a:rPr>
              <a:t>Step 3: </a:t>
            </a:r>
            <a:r>
              <a:rPr lang="en-US" sz="3000" b="1">
                <a:solidFill>
                  <a:srgbClr val="122D42"/>
                </a:solidFill>
                <a:latin typeface="Arial"/>
              </a:rPr>
              <a:t>C</a:t>
            </a:r>
            <a:r>
              <a:rPr sz="3000" b="1">
                <a:solidFill>
                  <a:srgbClr val="122D42"/>
                </a:solidFill>
                <a:latin typeface="Arial"/>
              </a:rPr>
              <a:t>hoose the right intervention functions</a:t>
            </a:r>
          </a:p>
        </p:txBody>
      </p:sp>
      <p:sp>
        <p:nvSpPr>
          <p:cNvPr id="7" name="Rounded Rectangle 6"/>
          <p:cNvSpPr/>
          <p:nvPr/>
        </p:nvSpPr>
        <p:spPr>
          <a:xfrm>
            <a:off x="3474720" y="1865562"/>
            <a:ext cx="2468880" cy="1101415"/>
          </a:xfrm>
          <a:prstGeom prst="roundRect">
            <a:avLst/>
          </a:prstGeom>
          <a:solidFill>
            <a:srgbClr val="FFFFFF"/>
          </a:solidFill>
          <a:ln w="15240">
            <a:solidFill>
              <a:srgbClr val="D5E4E5"/>
            </a:solidFill>
          </a:ln>
        </p:spPr>
        <p:style>
          <a:lnRef idx="1">
            <a:schemeClr val="accent1"/>
          </a:lnRef>
          <a:fillRef idx="3">
            <a:schemeClr val="accent1"/>
          </a:fillRef>
          <a:effectRef idx="2">
            <a:schemeClr val="accent1"/>
          </a:effectRef>
          <a:fontRef idx="minor">
            <a:schemeClr val="lt1"/>
          </a:fontRef>
        </p:style>
        <p:txBody>
          <a:bodyPr wrap="square" lIns="164592" tIns="73152" rIns="146304" bIns="73152" rtlCol="0" anchor="ctr"/>
          <a:lstStyle/>
          <a:p>
            <a:pPr algn="ctr"/>
            <a:r>
              <a:rPr sz="2000" b="1">
                <a:solidFill>
                  <a:srgbClr val="1F8E87"/>
                </a:solidFill>
                <a:latin typeface="Arial"/>
              </a:rPr>
              <a:t>Education</a:t>
            </a:r>
          </a:p>
          <a:p>
            <a:pPr>
              <a:spcBef>
                <a:spcPts val="400"/>
              </a:spcBef>
            </a:pPr>
            <a:r>
              <a:rPr sz="1800" b="0">
                <a:solidFill>
                  <a:srgbClr val="122D42"/>
                </a:solidFill>
                <a:latin typeface="Arial"/>
              </a:rPr>
              <a:t>Stress and anxiety literacy</a:t>
            </a:r>
          </a:p>
        </p:txBody>
      </p:sp>
      <p:sp>
        <p:nvSpPr>
          <p:cNvPr id="8" name="Rounded Rectangle 7"/>
          <p:cNvSpPr/>
          <p:nvPr/>
        </p:nvSpPr>
        <p:spPr>
          <a:xfrm>
            <a:off x="6172200" y="1865562"/>
            <a:ext cx="2468880" cy="1101415"/>
          </a:xfrm>
          <a:prstGeom prst="roundRect">
            <a:avLst/>
          </a:prstGeom>
          <a:solidFill>
            <a:srgbClr val="FFFFFF"/>
          </a:solidFill>
          <a:ln w="15240">
            <a:solidFill>
              <a:srgbClr val="D5E4E5"/>
            </a:solidFill>
          </a:ln>
        </p:spPr>
        <p:style>
          <a:lnRef idx="1">
            <a:schemeClr val="accent1"/>
          </a:lnRef>
          <a:fillRef idx="3">
            <a:schemeClr val="accent1"/>
          </a:fillRef>
          <a:effectRef idx="2">
            <a:schemeClr val="accent1"/>
          </a:effectRef>
          <a:fontRef idx="minor">
            <a:schemeClr val="lt1"/>
          </a:fontRef>
        </p:style>
        <p:txBody>
          <a:bodyPr wrap="square" lIns="164592" tIns="73152" rIns="146304" bIns="73152" rtlCol="0" anchor="ctr"/>
          <a:lstStyle/>
          <a:p>
            <a:pPr algn="ctr"/>
            <a:r>
              <a:rPr sz="2000" b="1">
                <a:solidFill>
                  <a:srgbClr val="4571BC"/>
                </a:solidFill>
                <a:latin typeface="Arial"/>
              </a:rPr>
              <a:t>Training</a:t>
            </a:r>
          </a:p>
          <a:p>
            <a:pPr>
              <a:spcBef>
                <a:spcPts val="400"/>
              </a:spcBef>
            </a:pPr>
            <a:r>
              <a:rPr sz="1800" b="0">
                <a:solidFill>
                  <a:srgbClr val="122D42"/>
                </a:solidFill>
                <a:latin typeface="Arial"/>
              </a:rPr>
              <a:t>Breathing and sleep skills</a:t>
            </a:r>
          </a:p>
        </p:txBody>
      </p:sp>
      <p:sp>
        <p:nvSpPr>
          <p:cNvPr id="9" name="Rounded Rectangle 8"/>
          <p:cNvSpPr/>
          <p:nvPr/>
        </p:nvSpPr>
        <p:spPr>
          <a:xfrm>
            <a:off x="3474720" y="3081714"/>
            <a:ext cx="2468880" cy="1101415"/>
          </a:xfrm>
          <a:prstGeom prst="roundRect">
            <a:avLst/>
          </a:prstGeom>
          <a:solidFill>
            <a:srgbClr val="FFFFFF"/>
          </a:solidFill>
          <a:ln w="15240">
            <a:solidFill>
              <a:srgbClr val="D5E4E5"/>
            </a:solidFill>
          </a:ln>
        </p:spPr>
        <p:style>
          <a:lnRef idx="1">
            <a:schemeClr val="accent1"/>
          </a:lnRef>
          <a:fillRef idx="3">
            <a:schemeClr val="accent1"/>
          </a:fillRef>
          <a:effectRef idx="2">
            <a:schemeClr val="accent1"/>
          </a:effectRef>
          <a:fontRef idx="minor">
            <a:schemeClr val="lt1"/>
          </a:fontRef>
        </p:style>
        <p:txBody>
          <a:bodyPr wrap="square" lIns="164592" tIns="73152" rIns="146304" bIns="73152" rtlCol="0" anchor="ctr"/>
          <a:lstStyle/>
          <a:p>
            <a:pPr algn="ctr"/>
            <a:r>
              <a:rPr sz="2000" b="1">
                <a:solidFill>
                  <a:srgbClr val="E2A546"/>
                </a:solidFill>
                <a:latin typeface="Arial"/>
              </a:rPr>
              <a:t>Enablement</a:t>
            </a:r>
          </a:p>
          <a:p>
            <a:pPr>
              <a:spcBef>
                <a:spcPts val="400"/>
              </a:spcBef>
            </a:pPr>
            <a:r>
              <a:rPr sz="1800" b="0">
                <a:solidFill>
                  <a:srgbClr val="122D42"/>
                </a:solidFill>
                <a:latin typeface="Arial"/>
              </a:rPr>
              <a:t>Goals, booking and signposting</a:t>
            </a:r>
          </a:p>
        </p:txBody>
      </p:sp>
      <p:sp>
        <p:nvSpPr>
          <p:cNvPr id="10" name="Rounded Rectangle 9"/>
          <p:cNvSpPr/>
          <p:nvPr/>
        </p:nvSpPr>
        <p:spPr>
          <a:xfrm>
            <a:off x="6172200" y="3081714"/>
            <a:ext cx="2468880" cy="1101415"/>
          </a:xfrm>
          <a:prstGeom prst="roundRect">
            <a:avLst/>
          </a:prstGeom>
          <a:solidFill>
            <a:srgbClr val="FFFFFF"/>
          </a:solidFill>
          <a:ln w="15240">
            <a:solidFill>
              <a:srgbClr val="D5E4E5"/>
            </a:solidFill>
          </a:ln>
        </p:spPr>
        <p:style>
          <a:lnRef idx="1">
            <a:schemeClr val="accent1"/>
          </a:lnRef>
          <a:fillRef idx="3">
            <a:schemeClr val="accent1"/>
          </a:fillRef>
          <a:effectRef idx="2">
            <a:schemeClr val="accent1"/>
          </a:effectRef>
          <a:fontRef idx="minor">
            <a:schemeClr val="lt1"/>
          </a:fontRef>
        </p:style>
        <p:txBody>
          <a:bodyPr wrap="square" lIns="164592" tIns="73152" rIns="146304" bIns="73152" rtlCol="0" anchor="ctr"/>
          <a:lstStyle/>
          <a:p>
            <a:pPr algn="ctr"/>
            <a:r>
              <a:rPr sz="2000" b="1">
                <a:solidFill>
                  <a:srgbClr val="DB5D52"/>
                </a:solidFill>
                <a:latin typeface="Arial"/>
              </a:rPr>
              <a:t>Persuasion</a:t>
            </a:r>
          </a:p>
          <a:p>
            <a:pPr>
              <a:spcBef>
                <a:spcPts val="400"/>
              </a:spcBef>
            </a:pPr>
            <a:r>
              <a:rPr sz="1800" b="0">
                <a:solidFill>
                  <a:srgbClr val="122D42"/>
                </a:solidFill>
                <a:latin typeface="Arial"/>
              </a:rPr>
              <a:t>Personalised reminders</a:t>
            </a:r>
          </a:p>
        </p:txBody>
      </p:sp>
      <p:sp>
        <p:nvSpPr>
          <p:cNvPr id="12" name="TextBox 11"/>
          <p:cNvSpPr txBox="1"/>
          <p:nvPr/>
        </p:nvSpPr>
        <p:spPr>
          <a:xfrm>
            <a:off x="914400" y="4184062"/>
            <a:ext cx="10515600" cy="457200"/>
          </a:xfrm>
          <a:prstGeom prst="rect">
            <a:avLst/>
          </a:prstGeom>
          <a:noFill/>
        </p:spPr>
        <p:txBody>
          <a:bodyPr wrap="square" lIns="18288" tIns="18288" rIns="18288" bIns="18288">
            <a:spAutoFit/>
          </a:bodyPr>
          <a:lstStyle/>
          <a:p>
            <a:pPr algn="ctr"/>
            <a:r>
              <a:rPr sz="1800" b="0">
                <a:solidFill>
                  <a:srgbClr val="5C6C74"/>
                </a:solidFill>
                <a:latin typeface="Arial"/>
              </a:rPr>
              <a:t>BCW functions guide intervention choice; persuasive system design supports tailored prompts (Michie et al., 2011; Oinas-Kukkonen and </a:t>
            </a:r>
            <a:r>
              <a:rPr sz="1800" b="0" err="1">
                <a:solidFill>
                  <a:srgbClr val="5C6C74"/>
                </a:solidFill>
                <a:latin typeface="Arial"/>
              </a:rPr>
              <a:t>Harjumaa</a:t>
            </a:r>
            <a:r>
              <a:rPr sz="1800" b="0">
                <a:solidFill>
                  <a:srgbClr val="5C6C74"/>
                </a:solidFill>
                <a:latin typeface="Arial"/>
              </a:rPr>
              <a:t>, 2009).</a:t>
            </a:r>
          </a:p>
        </p:txBody>
      </p:sp>
      <p:sp>
        <p:nvSpPr>
          <p:cNvPr id="13" name="Rounded Rectangle 12"/>
          <p:cNvSpPr/>
          <p:nvPr/>
        </p:nvSpPr>
        <p:spPr>
          <a:xfrm>
            <a:off x="1612143" y="4830892"/>
            <a:ext cx="9120114" cy="502920"/>
          </a:xfrm>
          <a:prstGeom prst="roundRect">
            <a:avLst/>
          </a:prstGeom>
          <a:solidFill>
            <a:srgbClr val="E4F4F1"/>
          </a:solidFill>
          <a:ln>
            <a:solidFill>
              <a:srgbClr val="B9E0DA"/>
            </a:solidFill>
          </a:ln>
        </p:spPr>
        <p:style>
          <a:lnRef idx="1">
            <a:schemeClr val="accent1"/>
          </a:lnRef>
          <a:fillRef idx="3">
            <a:schemeClr val="accent1"/>
          </a:fillRef>
          <a:effectRef idx="2">
            <a:schemeClr val="accent1"/>
          </a:effectRef>
          <a:fontRef idx="minor">
            <a:schemeClr val="lt1"/>
          </a:fontRef>
        </p:style>
        <p:txBody>
          <a:bodyPr wrap="square" rtlCol="0" anchor="ctr"/>
          <a:lstStyle/>
          <a:p>
            <a:pPr algn="ctr"/>
            <a:r>
              <a:rPr sz="1800" b="1">
                <a:solidFill>
                  <a:srgbClr val="1F8E87"/>
                </a:solidFill>
                <a:latin typeface="Arial"/>
              </a:rPr>
              <a:t>Critical judgement: </a:t>
            </a:r>
            <a:r>
              <a:rPr sz="1800" b="0">
                <a:solidFill>
                  <a:srgbClr val="122D42"/>
                </a:solidFill>
                <a:latin typeface="Arial"/>
              </a:rPr>
              <a:t>Coercive functions are unsuitable because student mental health support must remain voluntary.</a:t>
            </a:r>
          </a:p>
        </p:txBody>
      </p:sp>
      <p:sp>
        <p:nvSpPr>
          <p:cNvPr id="14" name="TextBox 13">
            <a:extLst>
              <a:ext uri="{FF2B5EF4-FFF2-40B4-BE49-F238E27FC236}">
                <a16:creationId xmlns:a16="http://schemas.microsoft.com/office/drawing/2014/main" id="{0008FB2D-9A6A-79AF-AC1E-241B07E6CDB6}"/>
              </a:ext>
            </a:extLst>
          </p:cNvPr>
          <p:cNvSpPr txBox="1"/>
          <p:nvPr/>
        </p:nvSpPr>
        <p:spPr>
          <a:xfrm>
            <a:off x="-1556" y="19381"/>
            <a:ext cx="2528597" cy="276999"/>
          </a:xfrm>
          <a:prstGeom prst="rect">
            <a:avLst/>
          </a:prstGeom>
          <a:noFill/>
        </p:spPr>
        <p:txBody>
          <a:bodyPr wrap="square" rtlCol="0">
            <a:spAutoFit/>
          </a:bodyPr>
          <a:lstStyle/>
          <a:p>
            <a:r>
              <a:rPr lang="en-US" sz="1200">
                <a:solidFill>
                  <a:srgbClr val="17212B"/>
                </a:solidFill>
                <a:latin typeface="Arial" pitchFamily="34" charset="0"/>
                <a:ea typeface="Arial" pitchFamily="34" charset="-122"/>
                <a:cs typeface="Arial" pitchFamily="34" charset="-120"/>
              </a:rPr>
              <a:t>Syed </a:t>
            </a:r>
            <a:r>
              <a:rPr lang="en-US" sz="1200" err="1">
                <a:solidFill>
                  <a:srgbClr val="17212B"/>
                </a:solidFill>
                <a:latin typeface="Arial" pitchFamily="34" charset="0"/>
                <a:ea typeface="Arial" pitchFamily="34" charset="-122"/>
                <a:cs typeface="Arial" pitchFamily="34" charset="-120"/>
              </a:rPr>
              <a:t>Md</a:t>
            </a:r>
            <a:r>
              <a:rPr lang="en-US" sz="1200">
                <a:solidFill>
                  <a:srgbClr val="17212B"/>
                </a:solidFill>
                <a:latin typeface="Arial" pitchFamily="34" charset="0"/>
                <a:ea typeface="Arial" pitchFamily="34" charset="-122"/>
                <a:cs typeface="Arial" pitchFamily="34" charset="-120"/>
              </a:rPr>
              <a:t> </a:t>
            </a:r>
            <a:r>
              <a:rPr lang="en-US" sz="1200" err="1">
                <a:solidFill>
                  <a:srgbClr val="17212B"/>
                </a:solidFill>
                <a:latin typeface="Arial" pitchFamily="34" charset="0"/>
                <a:ea typeface="Arial" pitchFamily="34" charset="-122"/>
                <a:cs typeface="Arial" pitchFamily="34" charset="-120"/>
              </a:rPr>
              <a:t>Raihanul</a:t>
            </a:r>
            <a:r>
              <a:rPr lang="en-US" sz="1200">
                <a:solidFill>
                  <a:srgbClr val="17212B"/>
                </a:solidFill>
                <a:latin typeface="Arial" pitchFamily="34" charset="0"/>
                <a:ea typeface="Arial" pitchFamily="34" charset="-122"/>
                <a:cs typeface="Arial" pitchFamily="34" charset="-120"/>
              </a:rPr>
              <a:t> Hoque</a:t>
            </a:r>
            <a:endParaRPr lang="en-US" sz="1200"/>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0" y="0"/>
            <a:ext cx="12191695" cy="6858000"/>
          </a:xfrm>
          <a:prstGeom prst="rect">
            <a:avLst/>
          </a:prstGeom>
          <a:solidFill>
            <a:srgbClr val="FFFBF4"/>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TextBox 2"/>
          <p:cNvSpPr txBox="1"/>
          <p:nvPr/>
        </p:nvSpPr>
        <p:spPr>
          <a:xfrm>
            <a:off x="566928" y="292608"/>
            <a:ext cx="1234440" cy="320040"/>
          </a:xfrm>
          <a:prstGeom prst="rect">
            <a:avLst/>
          </a:prstGeom>
          <a:noFill/>
        </p:spPr>
        <p:txBody>
          <a:bodyPr wrap="square" lIns="18288" tIns="18288" rIns="18288" bIns="18288">
            <a:spAutoFit/>
          </a:bodyPr>
          <a:lstStyle/>
          <a:p>
            <a:pPr algn="l"/>
            <a:r>
              <a:rPr sz="1800" b="1">
                <a:solidFill>
                  <a:srgbClr val="1F8E87"/>
                </a:solidFill>
                <a:latin typeface="Arial"/>
              </a:rPr>
              <a:t>MindEase</a:t>
            </a:r>
          </a:p>
        </p:txBody>
      </p:sp>
      <p:sp>
        <p:nvSpPr>
          <p:cNvPr id="4" name="TextBox 3"/>
          <p:cNvSpPr txBox="1"/>
          <p:nvPr/>
        </p:nvSpPr>
        <p:spPr>
          <a:xfrm>
            <a:off x="1828800" y="292608"/>
            <a:ext cx="3657600" cy="320040"/>
          </a:xfrm>
          <a:prstGeom prst="rect">
            <a:avLst/>
          </a:prstGeom>
          <a:noFill/>
        </p:spPr>
        <p:txBody>
          <a:bodyPr wrap="square" lIns="18288" tIns="18288" rIns="18288" bIns="18288">
            <a:spAutoFit/>
          </a:bodyPr>
          <a:lstStyle/>
          <a:p>
            <a:pPr algn="l"/>
            <a:r>
              <a:rPr sz="1800" b="0">
                <a:solidFill>
                  <a:srgbClr val="5C6C74"/>
                </a:solidFill>
                <a:latin typeface="Arial"/>
              </a:rPr>
              <a:t>Delivery pathway</a:t>
            </a:r>
          </a:p>
        </p:txBody>
      </p:sp>
      <p:sp>
        <p:nvSpPr>
          <p:cNvPr id="6" name="TextBox 5"/>
          <p:cNvSpPr txBox="1"/>
          <p:nvPr/>
        </p:nvSpPr>
        <p:spPr>
          <a:xfrm>
            <a:off x="685799" y="914400"/>
            <a:ext cx="9811139" cy="544765"/>
          </a:xfrm>
          <a:prstGeom prst="rect">
            <a:avLst/>
          </a:prstGeom>
          <a:noFill/>
        </p:spPr>
        <p:txBody>
          <a:bodyPr wrap="square" lIns="18288" tIns="18288" rIns="18288" bIns="18288">
            <a:spAutoFit/>
          </a:bodyPr>
          <a:lstStyle/>
          <a:p>
            <a:pPr algn="l"/>
            <a:r>
              <a:rPr sz="3300" b="1">
                <a:solidFill>
                  <a:srgbClr val="122D42"/>
                </a:solidFill>
                <a:latin typeface="Arial"/>
              </a:rPr>
              <a:t>Step 4: </a:t>
            </a:r>
            <a:r>
              <a:rPr lang="en-US" sz="3300" b="1">
                <a:solidFill>
                  <a:srgbClr val="122D42"/>
                </a:solidFill>
                <a:latin typeface="Arial"/>
              </a:rPr>
              <a:t>D</a:t>
            </a:r>
            <a:r>
              <a:rPr sz="3300" b="1">
                <a:solidFill>
                  <a:srgbClr val="122D42"/>
                </a:solidFill>
                <a:latin typeface="Arial"/>
              </a:rPr>
              <a:t>eliver through a safe student pathway</a:t>
            </a:r>
          </a:p>
        </p:txBody>
      </p:sp>
      <p:cxnSp>
        <p:nvCxnSpPr>
          <p:cNvPr id="7" name="Connector 6"/>
          <p:cNvCxnSpPr/>
          <p:nvPr/>
        </p:nvCxnSpPr>
        <p:spPr>
          <a:xfrm>
            <a:off x="1920240" y="2487168"/>
            <a:ext cx="914400" cy="0"/>
          </a:xfrm>
          <a:prstGeom prst="line">
            <a:avLst/>
          </a:prstGeom>
          <a:ln w="25400">
            <a:solidFill>
              <a:srgbClr val="B1C5CA"/>
            </a:solidFill>
          </a:ln>
        </p:spPr>
        <p:style>
          <a:lnRef idx="2">
            <a:schemeClr val="accent1"/>
          </a:lnRef>
          <a:fillRef idx="0">
            <a:schemeClr val="accent1"/>
          </a:fillRef>
          <a:effectRef idx="1">
            <a:schemeClr val="accent1"/>
          </a:effectRef>
          <a:fontRef idx="minor">
            <a:schemeClr val="tx1"/>
          </a:fontRef>
        </p:style>
      </p:cxnSp>
      <p:cxnSp>
        <p:nvCxnSpPr>
          <p:cNvPr id="8" name="Connector 7"/>
          <p:cNvCxnSpPr/>
          <p:nvPr/>
        </p:nvCxnSpPr>
        <p:spPr>
          <a:xfrm>
            <a:off x="4069080" y="2487168"/>
            <a:ext cx="914400" cy="0"/>
          </a:xfrm>
          <a:prstGeom prst="line">
            <a:avLst/>
          </a:prstGeom>
          <a:ln w="25400">
            <a:solidFill>
              <a:srgbClr val="B1C5CA"/>
            </a:solidFill>
          </a:ln>
        </p:spPr>
        <p:style>
          <a:lnRef idx="2">
            <a:schemeClr val="accent1"/>
          </a:lnRef>
          <a:fillRef idx="0">
            <a:schemeClr val="accent1"/>
          </a:fillRef>
          <a:effectRef idx="1">
            <a:schemeClr val="accent1"/>
          </a:effectRef>
          <a:fontRef idx="minor">
            <a:schemeClr val="tx1"/>
          </a:fontRef>
        </p:style>
      </p:cxnSp>
      <p:cxnSp>
        <p:nvCxnSpPr>
          <p:cNvPr id="9" name="Connector 8"/>
          <p:cNvCxnSpPr/>
          <p:nvPr/>
        </p:nvCxnSpPr>
        <p:spPr>
          <a:xfrm>
            <a:off x="6217920" y="2487168"/>
            <a:ext cx="914400" cy="0"/>
          </a:xfrm>
          <a:prstGeom prst="line">
            <a:avLst/>
          </a:prstGeom>
          <a:ln w="25400">
            <a:solidFill>
              <a:srgbClr val="B1C5CA"/>
            </a:solidFill>
          </a:ln>
        </p:spPr>
        <p:style>
          <a:lnRef idx="2">
            <a:schemeClr val="accent1"/>
          </a:lnRef>
          <a:fillRef idx="0">
            <a:schemeClr val="accent1"/>
          </a:fillRef>
          <a:effectRef idx="1">
            <a:schemeClr val="accent1"/>
          </a:effectRef>
          <a:fontRef idx="minor">
            <a:schemeClr val="tx1"/>
          </a:fontRef>
        </p:style>
      </p:cxnSp>
      <p:cxnSp>
        <p:nvCxnSpPr>
          <p:cNvPr id="10" name="Connector 9"/>
          <p:cNvCxnSpPr/>
          <p:nvPr/>
        </p:nvCxnSpPr>
        <p:spPr>
          <a:xfrm>
            <a:off x="8366760" y="2487168"/>
            <a:ext cx="914400" cy="0"/>
          </a:xfrm>
          <a:prstGeom prst="line">
            <a:avLst/>
          </a:prstGeom>
          <a:ln w="25400">
            <a:solidFill>
              <a:srgbClr val="B1C5CA"/>
            </a:solidFill>
          </a:ln>
        </p:spPr>
        <p:style>
          <a:lnRef idx="2">
            <a:schemeClr val="accent1"/>
          </a:lnRef>
          <a:fillRef idx="0">
            <a:schemeClr val="accent1"/>
          </a:fillRef>
          <a:effectRef idx="1">
            <a:schemeClr val="accent1"/>
          </a:effectRef>
          <a:fontRef idx="minor">
            <a:schemeClr val="tx1"/>
          </a:fontRef>
        </p:style>
      </p:cxnSp>
      <p:sp>
        <p:nvSpPr>
          <p:cNvPr id="11" name="Rounded Rectangle 10"/>
          <p:cNvSpPr/>
          <p:nvPr/>
        </p:nvSpPr>
        <p:spPr>
          <a:xfrm>
            <a:off x="777240" y="1965960"/>
            <a:ext cx="1371600" cy="960120"/>
          </a:xfrm>
          <a:prstGeom prst="roundRect">
            <a:avLst/>
          </a:prstGeom>
          <a:solidFill>
            <a:srgbClr val="FFFFFF"/>
          </a:solidFill>
          <a:ln w="15240">
            <a:solidFill>
              <a:srgbClr val="D5E4E5"/>
            </a:solidFill>
          </a:ln>
        </p:spPr>
        <p:style>
          <a:lnRef idx="1">
            <a:schemeClr val="accent1"/>
          </a:lnRef>
          <a:fillRef idx="3">
            <a:schemeClr val="accent1"/>
          </a:fillRef>
          <a:effectRef idx="2">
            <a:schemeClr val="accent1"/>
          </a:effectRef>
          <a:fontRef idx="minor">
            <a:schemeClr val="lt1"/>
          </a:fontRef>
        </p:style>
        <p:txBody>
          <a:bodyPr wrap="square" lIns="164592" tIns="73152" rIns="146304" bIns="73152" rtlCol="0" anchor="ctr"/>
          <a:lstStyle/>
          <a:p>
            <a:pPr algn="ctr"/>
            <a:r>
              <a:rPr sz="2000" b="1">
                <a:solidFill>
                  <a:srgbClr val="1F8E87"/>
                </a:solidFill>
                <a:latin typeface="Arial"/>
              </a:rPr>
              <a:t>Access</a:t>
            </a:r>
          </a:p>
          <a:p>
            <a:pPr>
              <a:spcBef>
                <a:spcPts val="400"/>
              </a:spcBef>
            </a:pPr>
            <a:r>
              <a:rPr sz="1800" b="0">
                <a:solidFill>
                  <a:srgbClr val="122D42"/>
                </a:solidFill>
                <a:latin typeface="Arial"/>
              </a:rPr>
              <a:t>QR/email</a:t>
            </a:r>
          </a:p>
        </p:txBody>
      </p:sp>
      <p:sp>
        <p:nvSpPr>
          <p:cNvPr id="12" name="Rounded Rectangle 11"/>
          <p:cNvSpPr/>
          <p:nvPr/>
        </p:nvSpPr>
        <p:spPr>
          <a:xfrm>
            <a:off x="2926080" y="1965960"/>
            <a:ext cx="1371600" cy="960120"/>
          </a:xfrm>
          <a:prstGeom prst="roundRect">
            <a:avLst/>
          </a:prstGeom>
          <a:solidFill>
            <a:srgbClr val="FFFFFF"/>
          </a:solidFill>
          <a:ln w="15240">
            <a:solidFill>
              <a:srgbClr val="D5E4E5"/>
            </a:solidFill>
          </a:ln>
        </p:spPr>
        <p:style>
          <a:lnRef idx="1">
            <a:schemeClr val="accent1"/>
          </a:lnRef>
          <a:fillRef idx="3">
            <a:schemeClr val="accent1"/>
          </a:fillRef>
          <a:effectRef idx="2">
            <a:schemeClr val="accent1"/>
          </a:effectRef>
          <a:fontRef idx="minor">
            <a:schemeClr val="lt1"/>
          </a:fontRef>
        </p:style>
        <p:txBody>
          <a:bodyPr wrap="square" lIns="164592" tIns="73152" rIns="146304" bIns="73152" rtlCol="0" anchor="ctr"/>
          <a:lstStyle/>
          <a:p>
            <a:pPr algn="l"/>
            <a:r>
              <a:rPr sz="2000" b="1">
                <a:solidFill>
                  <a:srgbClr val="4571BC"/>
                </a:solidFill>
                <a:latin typeface="Arial"/>
              </a:rPr>
              <a:t>Privacy</a:t>
            </a:r>
          </a:p>
          <a:p>
            <a:pPr algn="l"/>
            <a:r>
              <a:rPr sz="1800">
                <a:solidFill>
                  <a:srgbClr val="122D42"/>
                </a:solidFill>
                <a:latin typeface="Arial"/>
              </a:rPr>
              <a:t>consent</a:t>
            </a:r>
          </a:p>
        </p:txBody>
      </p:sp>
      <p:sp>
        <p:nvSpPr>
          <p:cNvPr id="13" name="Rounded Rectangle 12"/>
          <p:cNvSpPr/>
          <p:nvPr/>
        </p:nvSpPr>
        <p:spPr>
          <a:xfrm>
            <a:off x="5074920" y="1965960"/>
            <a:ext cx="1371600" cy="960120"/>
          </a:xfrm>
          <a:prstGeom prst="roundRect">
            <a:avLst/>
          </a:prstGeom>
          <a:solidFill>
            <a:srgbClr val="FFFFFF"/>
          </a:solidFill>
          <a:ln w="15240">
            <a:solidFill>
              <a:srgbClr val="D5E4E5"/>
            </a:solidFill>
          </a:ln>
        </p:spPr>
        <p:style>
          <a:lnRef idx="1">
            <a:schemeClr val="accent1"/>
          </a:lnRef>
          <a:fillRef idx="3">
            <a:schemeClr val="accent1"/>
          </a:fillRef>
          <a:effectRef idx="2">
            <a:schemeClr val="accent1"/>
          </a:effectRef>
          <a:fontRef idx="minor">
            <a:schemeClr val="lt1"/>
          </a:fontRef>
        </p:style>
        <p:txBody>
          <a:bodyPr wrap="square" lIns="164592" tIns="73152" rIns="146304" bIns="73152" rtlCol="0" anchor="ctr"/>
          <a:lstStyle/>
          <a:p>
            <a:pPr algn="ctr"/>
            <a:r>
              <a:rPr sz="2000" b="1">
                <a:solidFill>
                  <a:srgbClr val="E2A546"/>
                </a:solidFill>
                <a:latin typeface="Arial"/>
              </a:rPr>
              <a:t>Plan</a:t>
            </a:r>
          </a:p>
          <a:p>
            <a:pPr>
              <a:spcBef>
                <a:spcPts val="400"/>
              </a:spcBef>
            </a:pPr>
            <a:r>
              <a:rPr sz="1800" b="0">
                <a:solidFill>
                  <a:srgbClr val="122D42"/>
                </a:solidFill>
                <a:latin typeface="Arial"/>
              </a:rPr>
              <a:t>wellbeing</a:t>
            </a:r>
          </a:p>
        </p:txBody>
      </p:sp>
      <p:sp>
        <p:nvSpPr>
          <p:cNvPr id="14" name="Rounded Rectangle 13"/>
          <p:cNvSpPr/>
          <p:nvPr/>
        </p:nvSpPr>
        <p:spPr>
          <a:xfrm>
            <a:off x="7223760" y="1965960"/>
            <a:ext cx="1371600" cy="960120"/>
          </a:xfrm>
          <a:prstGeom prst="roundRect">
            <a:avLst/>
          </a:prstGeom>
          <a:solidFill>
            <a:srgbClr val="FFFFFF"/>
          </a:solidFill>
          <a:ln w="15240">
            <a:solidFill>
              <a:srgbClr val="D5E4E5"/>
            </a:solidFill>
          </a:ln>
        </p:spPr>
        <p:style>
          <a:lnRef idx="1">
            <a:schemeClr val="accent1"/>
          </a:lnRef>
          <a:fillRef idx="3">
            <a:schemeClr val="accent1"/>
          </a:fillRef>
          <a:effectRef idx="2">
            <a:schemeClr val="accent1"/>
          </a:effectRef>
          <a:fontRef idx="minor">
            <a:schemeClr val="lt1"/>
          </a:fontRef>
        </p:style>
        <p:txBody>
          <a:bodyPr wrap="square" lIns="164592" tIns="73152" rIns="146304" bIns="73152" rtlCol="0" anchor="ctr"/>
          <a:lstStyle/>
          <a:p>
            <a:pPr algn="ctr"/>
            <a:r>
              <a:rPr sz="2000" b="1">
                <a:solidFill>
                  <a:srgbClr val="DB5D52"/>
                </a:solidFill>
                <a:latin typeface="Arial"/>
              </a:rPr>
              <a:t>Use</a:t>
            </a:r>
          </a:p>
          <a:p>
            <a:pPr>
              <a:spcBef>
                <a:spcPts val="400"/>
              </a:spcBef>
            </a:pPr>
            <a:r>
              <a:rPr sz="1800" b="0">
                <a:solidFill>
                  <a:srgbClr val="122D42"/>
                </a:solidFill>
                <a:latin typeface="Arial"/>
              </a:rPr>
              <a:t>tools</a:t>
            </a:r>
          </a:p>
        </p:txBody>
      </p:sp>
      <p:sp>
        <p:nvSpPr>
          <p:cNvPr id="15" name="Rounded Rectangle 14"/>
          <p:cNvSpPr/>
          <p:nvPr/>
        </p:nvSpPr>
        <p:spPr>
          <a:xfrm>
            <a:off x="9372600" y="1965960"/>
            <a:ext cx="1371600" cy="960120"/>
          </a:xfrm>
          <a:prstGeom prst="roundRect">
            <a:avLst/>
          </a:prstGeom>
          <a:solidFill>
            <a:srgbClr val="FFFFFF"/>
          </a:solidFill>
          <a:ln w="15240">
            <a:solidFill>
              <a:srgbClr val="D5E4E5"/>
            </a:solidFill>
          </a:ln>
        </p:spPr>
        <p:style>
          <a:lnRef idx="1">
            <a:schemeClr val="accent1"/>
          </a:lnRef>
          <a:fillRef idx="3">
            <a:schemeClr val="accent1"/>
          </a:fillRef>
          <a:effectRef idx="2">
            <a:schemeClr val="accent1"/>
          </a:effectRef>
          <a:fontRef idx="minor">
            <a:schemeClr val="lt1"/>
          </a:fontRef>
        </p:style>
        <p:txBody>
          <a:bodyPr wrap="square" lIns="164592" tIns="73152" rIns="146304" bIns="73152" rtlCol="0" anchor="ctr"/>
          <a:lstStyle/>
          <a:p>
            <a:pPr algn="ctr"/>
            <a:r>
              <a:rPr sz="2000" b="1">
                <a:solidFill>
                  <a:srgbClr val="1F8E87"/>
                </a:solidFill>
                <a:latin typeface="Arial"/>
              </a:rPr>
              <a:t>Refer</a:t>
            </a:r>
          </a:p>
          <a:p>
            <a:pPr>
              <a:spcBef>
                <a:spcPts val="400"/>
              </a:spcBef>
            </a:pPr>
            <a:r>
              <a:rPr sz="1800" b="0">
                <a:solidFill>
                  <a:srgbClr val="122D42"/>
                </a:solidFill>
                <a:latin typeface="Arial"/>
              </a:rPr>
              <a:t>services</a:t>
            </a:r>
          </a:p>
        </p:txBody>
      </p:sp>
      <p:pic>
        <p:nvPicPr>
          <p:cNvPr id="16" name="Picture 15" descr="a_clean_modern_infographic_flowchart_style_illu.png"/>
          <p:cNvPicPr>
            <a:picLocks noChangeAspect="1"/>
          </p:cNvPicPr>
          <p:nvPr/>
        </p:nvPicPr>
        <p:blipFill>
          <a:blip r:embed="rId2"/>
          <a:stretch>
            <a:fillRect/>
          </a:stretch>
        </p:blipFill>
        <p:spPr>
          <a:xfrm>
            <a:off x="6306094" y="3008377"/>
            <a:ext cx="5571775" cy="2991910"/>
          </a:xfrm>
          <a:prstGeom prst="rect">
            <a:avLst/>
          </a:prstGeom>
        </p:spPr>
      </p:pic>
      <p:sp>
        <p:nvSpPr>
          <p:cNvPr id="17" name="TextBox 16"/>
          <p:cNvSpPr txBox="1"/>
          <p:nvPr/>
        </p:nvSpPr>
        <p:spPr>
          <a:xfrm>
            <a:off x="872412" y="3196449"/>
            <a:ext cx="4888308" cy="1144929"/>
          </a:xfrm>
          <a:prstGeom prst="rect">
            <a:avLst/>
          </a:prstGeom>
          <a:noFill/>
        </p:spPr>
        <p:txBody>
          <a:bodyPr wrap="square" lIns="18288" tIns="18288" rIns="18288" bIns="18288">
            <a:spAutoFit/>
          </a:bodyPr>
          <a:lstStyle/>
          <a:p>
            <a:pPr algn="ctr"/>
            <a:r>
              <a:rPr sz="1800" b="0">
                <a:solidFill>
                  <a:srgbClr val="5C6C74"/>
                </a:solidFill>
                <a:latin typeface="Arial"/>
              </a:rPr>
              <a:t>WHO digital health guidance stresses feasibility and equity; NHS clinical safety standards require health IT risk management (WHO, 2019; NHS England, 2025).</a:t>
            </a:r>
          </a:p>
        </p:txBody>
      </p:sp>
      <p:sp>
        <p:nvSpPr>
          <p:cNvPr id="18" name="Rounded Rectangle 17"/>
          <p:cNvSpPr/>
          <p:nvPr/>
        </p:nvSpPr>
        <p:spPr>
          <a:xfrm>
            <a:off x="1107857" y="4396598"/>
            <a:ext cx="4471229" cy="990883"/>
          </a:xfrm>
          <a:prstGeom prst="roundRect">
            <a:avLst/>
          </a:prstGeom>
          <a:solidFill>
            <a:srgbClr val="E4F4F1"/>
          </a:solidFill>
          <a:ln>
            <a:solidFill>
              <a:srgbClr val="B9E0DA"/>
            </a:solidFill>
          </a:ln>
        </p:spPr>
        <p:style>
          <a:lnRef idx="1">
            <a:schemeClr val="accent1"/>
          </a:lnRef>
          <a:fillRef idx="3">
            <a:schemeClr val="accent1"/>
          </a:fillRef>
          <a:effectRef idx="2">
            <a:schemeClr val="accent1"/>
          </a:effectRef>
          <a:fontRef idx="minor">
            <a:schemeClr val="lt1"/>
          </a:fontRef>
        </p:style>
        <p:txBody>
          <a:bodyPr wrap="square" rtlCol="0" anchor="ctr"/>
          <a:lstStyle/>
          <a:p>
            <a:pPr algn="ctr"/>
            <a:r>
              <a:rPr sz="1800" b="1">
                <a:solidFill>
                  <a:srgbClr val="1F8E87"/>
                </a:solidFill>
                <a:latin typeface="Arial"/>
              </a:rPr>
              <a:t>Critical judgement: </a:t>
            </a:r>
            <a:r>
              <a:rPr sz="1800" b="0">
                <a:solidFill>
                  <a:srgbClr val="122D42"/>
                </a:solidFill>
                <a:latin typeface="Arial"/>
              </a:rPr>
              <a:t>The pathway keeps AI as support while higher-risk patterns move toward human services.</a:t>
            </a:r>
          </a:p>
        </p:txBody>
      </p:sp>
      <p:sp>
        <p:nvSpPr>
          <p:cNvPr id="19" name="TextBox 18">
            <a:extLst>
              <a:ext uri="{FF2B5EF4-FFF2-40B4-BE49-F238E27FC236}">
                <a16:creationId xmlns:a16="http://schemas.microsoft.com/office/drawing/2014/main" id="{16B363C4-6512-FEDD-453D-1A0C630EBAB2}"/>
              </a:ext>
            </a:extLst>
          </p:cNvPr>
          <p:cNvSpPr txBox="1"/>
          <p:nvPr/>
        </p:nvSpPr>
        <p:spPr>
          <a:xfrm>
            <a:off x="0" y="15009"/>
            <a:ext cx="2528597" cy="276999"/>
          </a:xfrm>
          <a:prstGeom prst="rect">
            <a:avLst/>
          </a:prstGeom>
          <a:noFill/>
        </p:spPr>
        <p:txBody>
          <a:bodyPr wrap="square" rtlCol="0">
            <a:spAutoFit/>
          </a:bodyPr>
          <a:lstStyle/>
          <a:p>
            <a:r>
              <a:rPr lang="en-US" sz="1200">
                <a:solidFill>
                  <a:srgbClr val="17212B"/>
                </a:solidFill>
                <a:latin typeface="Arial" pitchFamily="34" charset="0"/>
                <a:ea typeface="Arial" pitchFamily="34" charset="-122"/>
                <a:cs typeface="Arial" pitchFamily="34" charset="-120"/>
              </a:rPr>
              <a:t>Syed </a:t>
            </a:r>
            <a:r>
              <a:rPr lang="en-US" sz="1200" err="1">
                <a:solidFill>
                  <a:srgbClr val="17212B"/>
                </a:solidFill>
                <a:latin typeface="Arial" pitchFamily="34" charset="0"/>
                <a:ea typeface="Arial" pitchFamily="34" charset="-122"/>
                <a:cs typeface="Arial" pitchFamily="34" charset="-120"/>
              </a:rPr>
              <a:t>Md</a:t>
            </a:r>
            <a:r>
              <a:rPr lang="en-US" sz="1200">
                <a:solidFill>
                  <a:srgbClr val="17212B"/>
                </a:solidFill>
                <a:latin typeface="Arial" pitchFamily="34" charset="0"/>
                <a:ea typeface="Arial" pitchFamily="34" charset="-122"/>
                <a:cs typeface="Arial" pitchFamily="34" charset="-120"/>
              </a:rPr>
              <a:t> </a:t>
            </a:r>
            <a:r>
              <a:rPr lang="en-US" sz="1200" err="1">
                <a:solidFill>
                  <a:srgbClr val="17212B"/>
                </a:solidFill>
                <a:latin typeface="Arial" pitchFamily="34" charset="0"/>
                <a:ea typeface="Arial" pitchFamily="34" charset="-122"/>
                <a:cs typeface="Arial" pitchFamily="34" charset="-120"/>
              </a:rPr>
              <a:t>Raihanul</a:t>
            </a:r>
            <a:r>
              <a:rPr lang="en-US" sz="1200">
                <a:solidFill>
                  <a:srgbClr val="17212B"/>
                </a:solidFill>
                <a:latin typeface="Arial" pitchFamily="34" charset="0"/>
                <a:ea typeface="Arial" pitchFamily="34" charset="-122"/>
                <a:cs typeface="Arial" pitchFamily="34" charset="-120"/>
              </a:rPr>
              <a:t> Hoque</a:t>
            </a:r>
            <a:endParaRPr lang="en-US" sz="1200"/>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0" y="0"/>
            <a:ext cx="12191695" cy="6858000"/>
          </a:xfrm>
          <a:prstGeom prst="rect">
            <a:avLst/>
          </a:prstGeom>
          <a:solidFill>
            <a:srgbClr val="F5F2F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TextBox 2"/>
          <p:cNvSpPr txBox="1"/>
          <p:nvPr/>
        </p:nvSpPr>
        <p:spPr>
          <a:xfrm>
            <a:off x="566928" y="292608"/>
            <a:ext cx="1234440" cy="320040"/>
          </a:xfrm>
          <a:prstGeom prst="rect">
            <a:avLst/>
          </a:prstGeom>
          <a:noFill/>
        </p:spPr>
        <p:txBody>
          <a:bodyPr wrap="square" lIns="18288" tIns="18288" rIns="18288" bIns="18288">
            <a:spAutoFit/>
          </a:bodyPr>
          <a:lstStyle/>
          <a:p>
            <a:pPr algn="l"/>
            <a:r>
              <a:rPr sz="1800" b="1">
                <a:solidFill>
                  <a:srgbClr val="1F8E87"/>
                </a:solidFill>
                <a:latin typeface="Arial"/>
              </a:rPr>
              <a:t>MindEase</a:t>
            </a:r>
          </a:p>
        </p:txBody>
      </p:sp>
      <p:sp>
        <p:nvSpPr>
          <p:cNvPr id="4" name="TextBox 3"/>
          <p:cNvSpPr txBox="1"/>
          <p:nvPr/>
        </p:nvSpPr>
        <p:spPr>
          <a:xfrm>
            <a:off x="1828800" y="292608"/>
            <a:ext cx="3657600" cy="320040"/>
          </a:xfrm>
          <a:prstGeom prst="rect">
            <a:avLst/>
          </a:prstGeom>
          <a:noFill/>
        </p:spPr>
        <p:txBody>
          <a:bodyPr wrap="square" lIns="18288" tIns="18288" rIns="18288" bIns="18288">
            <a:spAutoFit/>
          </a:bodyPr>
          <a:lstStyle/>
          <a:p>
            <a:pPr algn="l"/>
            <a:r>
              <a:rPr sz="1800" b="0">
                <a:solidFill>
                  <a:srgbClr val="5C6C74"/>
                </a:solidFill>
                <a:latin typeface="Arial"/>
              </a:rPr>
              <a:t>Engagement and equity</a:t>
            </a:r>
          </a:p>
        </p:txBody>
      </p:sp>
      <p:sp>
        <p:nvSpPr>
          <p:cNvPr id="6" name="TextBox 5"/>
          <p:cNvSpPr txBox="1"/>
          <p:nvPr/>
        </p:nvSpPr>
        <p:spPr>
          <a:xfrm>
            <a:off x="685800" y="914400"/>
            <a:ext cx="10585580" cy="498598"/>
          </a:xfrm>
          <a:prstGeom prst="rect">
            <a:avLst/>
          </a:prstGeom>
          <a:noFill/>
        </p:spPr>
        <p:txBody>
          <a:bodyPr wrap="square" lIns="18288" tIns="18288" rIns="18288" bIns="18288">
            <a:spAutoFit/>
          </a:bodyPr>
          <a:lstStyle/>
          <a:p>
            <a:pPr algn="l"/>
            <a:r>
              <a:rPr sz="3000" b="1">
                <a:solidFill>
                  <a:srgbClr val="122D42"/>
                </a:solidFill>
                <a:latin typeface="Arial"/>
              </a:rPr>
              <a:t>Step 5: </a:t>
            </a:r>
            <a:r>
              <a:rPr lang="en-US" sz="3000" b="1">
                <a:solidFill>
                  <a:srgbClr val="122D42"/>
                </a:solidFill>
                <a:latin typeface="Arial"/>
              </a:rPr>
              <a:t>D</a:t>
            </a:r>
            <a:r>
              <a:rPr sz="3000" b="1">
                <a:solidFill>
                  <a:srgbClr val="122D42"/>
                </a:solidFill>
                <a:latin typeface="Arial"/>
              </a:rPr>
              <a:t>esign for trust, access and sustained use</a:t>
            </a:r>
          </a:p>
        </p:txBody>
      </p:sp>
      <p:sp>
        <p:nvSpPr>
          <p:cNvPr id="8" name="Rounded Rectangle 7"/>
          <p:cNvSpPr/>
          <p:nvPr/>
        </p:nvSpPr>
        <p:spPr>
          <a:xfrm>
            <a:off x="777240" y="1938528"/>
            <a:ext cx="10585580" cy="777240"/>
          </a:xfrm>
          <a:prstGeom prst="roundRect">
            <a:avLst/>
          </a:prstGeom>
          <a:solidFill>
            <a:srgbClr val="FFFFFF"/>
          </a:solidFill>
          <a:ln w="15240">
            <a:solidFill>
              <a:srgbClr val="D5E4E5"/>
            </a:solidFill>
          </a:ln>
        </p:spPr>
        <p:style>
          <a:lnRef idx="1">
            <a:schemeClr val="accent1"/>
          </a:lnRef>
          <a:fillRef idx="3">
            <a:schemeClr val="accent1"/>
          </a:fillRef>
          <a:effectRef idx="2">
            <a:schemeClr val="accent1"/>
          </a:effectRef>
          <a:fontRef idx="minor">
            <a:schemeClr val="lt1"/>
          </a:fontRef>
        </p:style>
        <p:txBody>
          <a:bodyPr wrap="square" lIns="164592" tIns="73152" rIns="146304" bIns="73152" rtlCol="0" anchor="ctr"/>
          <a:lstStyle/>
          <a:p>
            <a:pPr algn="ctr"/>
            <a:r>
              <a:rPr sz="2000" b="1">
                <a:solidFill>
                  <a:srgbClr val="1F8E87"/>
                </a:solidFill>
                <a:latin typeface="Arial"/>
              </a:rPr>
              <a:t>Co-design</a:t>
            </a:r>
          </a:p>
          <a:p>
            <a:pPr algn="ctr">
              <a:spcBef>
                <a:spcPts val="400"/>
              </a:spcBef>
            </a:pPr>
            <a:r>
              <a:rPr sz="1800" b="0">
                <a:solidFill>
                  <a:srgbClr val="122D42"/>
                </a:solidFill>
                <a:latin typeface="Arial"/>
              </a:rPr>
              <a:t>Test language and usability with students.</a:t>
            </a:r>
          </a:p>
        </p:txBody>
      </p:sp>
      <p:sp>
        <p:nvSpPr>
          <p:cNvPr id="9" name="Rounded Rectangle 8"/>
          <p:cNvSpPr/>
          <p:nvPr/>
        </p:nvSpPr>
        <p:spPr>
          <a:xfrm>
            <a:off x="777240" y="2907792"/>
            <a:ext cx="10585580" cy="777240"/>
          </a:xfrm>
          <a:prstGeom prst="roundRect">
            <a:avLst/>
          </a:prstGeom>
          <a:solidFill>
            <a:srgbClr val="FFFFFF"/>
          </a:solidFill>
          <a:ln w="15240">
            <a:solidFill>
              <a:srgbClr val="D5E4E5"/>
            </a:solidFill>
          </a:ln>
        </p:spPr>
        <p:style>
          <a:lnRef idx="1">
            <a:schemeClr val="accent1"/>
          </a:lnRef>
          <a:fillRef idx="3">
            <a:schemeClr val="accent1"/>
          </a:fillRef>
          <a:effectRef idx="2">
            <a:schemeClr val="accent1"/>
          </a:effectRef>
          <a:fontRef idx="minor">
            <a:schemeClr val="lt1"/>
          </a:fontRef>
        </p:style>
        <p:txBody>
          <a:bodyPr wrap="square" lIns="164592" tIns="73152" rIns="146304" bIns="73152" rtlCol="0" anchor="ctr"/>
          <a:lstStyle/>
          <a:p>
            <a:pPr algn="ctr"/>
            <a:r>
              <a:rPr sz="2000" b="1">
                <a:solidFill>
                  <a:srgbClr val="4571BC"/>
                </a:solidFill>
                <a:latin typeface="Arial"/>
              </a:rPr>
              <a:t>Flexible use</a:t>
            </a:r>
          </a:p>
          <a:p>
            <a:pPr algn="ctr">
              <a:spcBef>
                <a:spcPts val="400"/>
              </a:spcBef>
            </a:pPr>
            <a:r>
              <a:rPr sz="1800" b="0">
                <a:solidFill>
                  <a:srgbClr val="122D42"/>
                </a:solidFill>
                <a:latin typeface="Arial"/>
              </a:rPr>
              <a:t>Short tools and adjustable reminders.</a:t>
            </a:r>
          </a:p>
        </p:txBody>
      </p:sp>
      <p:sp>
        <p:nvSpPr>
          <p:cNvPr id="10" name="Rounded Rectangle 9"/>
          <p:cNvSpPr/>
          <p:nvPr/>
        </p:nvSpPr>
        <p:spPr>
          <a:xfrm>
            <a:off x="777240" y="3877056"/>
            <a:ext cx="10585580" cy="777240"/>
          </a:xfrm>
          <a:prstGeom prst="roundRect">
            <a:avLst/>
          </a:prstGeom>
          <a:solidFill>
            <a:srgbClr val="FFFFFF"/>
          </a:solidFill>
          <a:ln w="15240">
            <a:solidFill>
              <a:srgbClr val="D5E4E5"/>
            </a:solidFill>
          </a:ln>
        </p:spPr>
        <p:style>
          <a:lnRef idx="1">
            <a:schemeClr val="accent1"/>
          </a:lnRef>
          <a:fillRef idx="3">
            <a:schemeClr val="accent1"/>
          </a:fillRef>
          <a:effectRef idx="2">
            <a:schemeClr val="accent1"/>
          </a:effectRef>
          <a:fontRef idx="minor">
            <a:schemeClr val="lt1"/>
          </a:fontRef>
        </p:style>
        <p:txBody>
          <a:bodyPr wrap="square" lIns="164592" tIns="73152" rIns="146304" bIns="73152" rtlCol="0" anchor="ctr"/>
          <a:lstStyle/>
          <a:p>
            <a:pPr algn="ctr"/>
            <a:r>
              <a:rPr sz="2000" b="1">
                <a:solidFill>
                  <a:srgbClr val="E2A546"/>
                </a:solidFill>
                <a:latin typeface="Arial"/>
              </a:rPr>
              <a:t>No exclusion</a:t>
            </a:r>
          </a:p>
          <a:p>
            <a:pPr algn="ctr">
              <a:spcBef>
                <a:spcPts val="400"/>
              </a:spcBef>
            </a:pPr>
            <a:r>
              <a:rPr sz="1800" b="0">
                <a:solidFill>
                  <a:srgbClr val="122D42"/>
                </a:solidFill>
                <a:latin typeface="Arial"/>
              </a:rPr>
              <a:t>Wearables are optional; app and web remain complete.</a:t>
            </a:r>
          </a:p>
        </p:txBody>
      </p:sp>
      <p:sp>
        <p:nvSpPr>
          <p:cNvPr id="11" name="TextBox 10"/>
          <p:cNvSpPr txBox="1"/>
          <p:nvPr/>
        </p:nvSpPr>
        <p:spPr>
          <a:xfrm>
            <a:off x="868680" y="4983480"/>
            <a:ext cx="10515600" cy="411480"/>
          </a:xfrm>
          <a:prstGeom prst="rect">
            <a:avLst/>
          </a:prstGeom>
          <a:noFill/>
        </p:spPr>
        <p:txBody>
          <a:bodyPr wrap="square" lIns="18288" tIns="18288" rIns="18288" bIns="18288">
            <a:spAutoFit/>
          </a:bodyPr>
          <a:lstStyle/>
          <a:p>
            <a:pPr algn="ctr"/>
            <a:r>
              <a:rPr sz="1800" b="0">
                <a:solidFill>
                  <a:srgbClr val="5C6C74"/>
                </a:solidFill>
                <a:latin typeface="Arial"/>
              </a:rPr>
              <a:t>Engagement includes actual use and user experience (Perski et al., 2017).</a:t>
            </a:r>
          </a:p>
        </p:txBody>
      </p:sp>
      <p:sp>
        <p:nvSpPr>
          <p:cNvPr id="12" name="Rounded Rectangle 11"/>
          <p:cNvSpPr/>
          <p:nvPr/>
        </p:nvSpPr>
        <p:spPr>
          <a:xfrm>
            <a:off x="1828800" y="5555447"/>
            <a:ext cx="7711191" cy="502920"/>
          </a:xfrm>
          <a:prstGeom prst="roundRect">
            <a:avLst/>
          </a:prstGeom>
          <a:solidFill>
            <a:srgbClr val="E4F4F1"/>
          </a:solidFill>
          <a:ln>
            <a:solidFill>
              <a:srgbClr val="B9E0DA"/>
            </a:solidFill>
          </a:ln>
        </p:spPr>
        <p:style>
          <a:lnRef idx="1">
            <a:schemeClr val="accent1"/>
          </a:lnRef>
          <a:fillRef idx="3">
            <a:schemeClr val="accent1"/>
          </a:fillRef>
          <a:effectRef idx="2">
            <a:schemeClr val="accent1"/>
          </a:effectRef>
          <a:fontRef idx="minor">
            <a:schemeClr val="lt1"/>
          </a:fontRef>
        </p:style>
        <p:txBody>
          <a:bodyPr wrap="square" rtlCol="0" anchor="ctr"/>
          <a:lstStyle/>
          <a:p>
            <a:pPr algn="ctr"/>
            <a:r>
              <a:rPr sz="1800" b="1">
                <a:solidFill>
                  <a:srgbClr val="1F8E87"/>
                </a:solidFill>
                <a:latin typeface="Arial"/>
              </a:rPr>
              <a:t>Critical judgement: </a:t>
            </a:r>
            <a:r>
              <a:rPr sz="1800" b="0">
                <a:solidFill>
                  <a:srgbClr val="122D42"/>
                </a:solidFill>
                <a:latin typeface="Arial"/>
              </a:rPr>
              <a:t>The main equity risk is unequal trust, access and continued engagement.</a:t>
            </a:r>
          </a:p>
        </p:txBody>
      </p:sp>
      <p:sp>
        <p:nvSpPr>
          <p:cNvPr id="13" name="TextBox 12">
            <a:extLst>
              <a:ext uri="{FF2B5EF4-FFF2-40B4-BE49-F238E27FC236}">
                <a16:creationId xmlns:a16="http://schemas.microsoft.com/office/drawing/2014/main" id="{5281515F-4ED1-11F8-5695-E01EC0CA0357}"/>
              </a:ext>
            </a:extLst>
          </p:cNvPr>
          <p:cNvSpPr txBox="1"/>
          <p:nvPr/>
        </p:nvSpPr>
        <p:spPr>
          <a:xfrm>
            <a:off x="2827" y="14343"/>
            <a:ext cx="2528597" cy="276999"/>
          </a:xfrm>
          <a:prstGeom prst="rect">
            <a:avLst/>
          </a:prstGeom>
          <a:noFill/>
        </p:spPr>
        <p:txBody>
          <a:bodyPr wrap="square" rtlCol="0">
            <a:spAutoFit/>
          </a:bodyPr>
          <a:lstStyle/>
          <a:p>
            <a:r>
              <a:rPr lang="en-US" sz="1200">
                <a:solidFill>
                  <a:srgbClr val="17212B"/>
                </a:solidFill>
                <a:latin typeface="Arial" pitchFamily="34" charset="0"/>
                <a:ea typeface="Arial" pitchFamily="34" charset="-122"/>
                <a:cs typeface="Arial" pitchFamily="34" charset="-120"/>
              </a:rPr>
              <a:t>Syed </a:t>
            </a:r>
            <a:r>
              <a:rPr lang="en-US" sz="1200" err="1">
                <a:solidFill>
                  <a:srgbClr val="17212B"/>
                </a:solidFill>
                <a:latin typeface="Arial" pitchFamily="34" charset="0"/>
                <a:ea typeface="Arial" pitchFamily="34" charset="-122"/>
                <a:cs typeface="Arial" pitchFamily="34" charset="-120"/>
              </a:rPr>
              <a:t>Md</a:t>
            </a:r>
            <a:r>
              <a:rPr lang="en-US" sz="1200">
                <a:solidFill>
                  <a:srgbClr val="17212B"/>
                </a:solidFill>
                <a:latin typeface="Arial" pitchFamily="34" charset="0"/>
                <a:ea typeface="Arial" pitchFamily="34" charset="-122"/>
                <a:cs typeface="Arial" pitchFamily="34" charset="-120"/>
              </a:rPr>
              <a:t> </a:t>
            </a:r>
            <a:r>
              <a:rPr lang="en-US" sz="1200" err="1">
                <a:solidFill>
                  <a:srgbClr val="17212B"/>
                </a:solidFill>
                <a:latin typeface="Arial" pitchFamily="34" charset="0"/>
                <a:ea typeface="Arial" pitchFamily="34" charset="-122"/>
                <a:cs typeface="Arial" pitchFamily="34" charset="-120"/>
              </a:rPr>
              <a:t>Raihanul</a:t>
            </a:r>
            <a:r>
              <a:rPr lang="en-US" sz="1200">
                <a:solidFill>
                  <a:srgbClr val="17212B"/>
                </a:solidFill>
                <a:latin typeface="Arial" pitchFamily="34" charset="0"/>
                <a:ea typeface="Arial" pitchFamily="34" charset="-122"/>
                <a:cs typeface="Arial" pitchFamily="34" charset="-120"/>
              </a:rPr>
              <a:t> Hoque</a:t>
            </a:r>
            <a:endParaRPr lang="en-US" sz="1200"/>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2146" y="-726"/>
            <a:ext cx="12191695" cy="6858000"/>
          </a:xfrm>
          <a:prstGeom prst="rect">
            <a:avLst/>
          </a:prstGeom>
          <a:solidFill>
            <a:srgbClr val="F9FBF8"/>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TextBox 2"/>
          <p:cNvSpPr txBox="1"/>
          <p:nvPr/>
        </p:nvSpPr>
        <p:spPr>
          <a:xfrm>
            <a:off x="254871" y="321636"/>
            <a:ext cx="1234440" cy="320040"/>
          </a:xfrm>
          <a:prstGeom prst="rect">
            <a:avLst/>
          </a:prstGeom>
          <a:noFill/>
        </p:spPr>
        <p:txBody>
          <a:bodyPr wrap="square" lIns="18288" tIns="18288" rIns="18288" bIns="18288">
            <a:spAutoFit/>
          </a:bodyPr>
          <a:lstStyle/>
          <a:p>
            <a:pPr algn="l"/>
            <a:r>
              <a:rPr sz="1800" b="1">
                <a:solidFill>
                  <a:srgbClr val="1F8E87"/>
                </a:solidFill>
                <a:latin typeface="Arial"/>
              </a:rPr>
              <a:t>MindEase</a:t>
            </a:r>
          </a:p>
        </p:txBody>
      </p:sp>
      <p:sp>
        <p:nvSpPr>
          <p:cNvPr id="4" name="TextBox 3"/>
          <p:cNvSpPr txBox="1"/>
          <p:nvPr/>
        </p:nvSpPr>
        <p:spPr>
          <a:xfrm>
            <a:off x="2010228" y="321636"/>
            <a:ext cx="3476172" cy="313932"/>
          </a:xfrm>
          <a:prstGeom prst="rect">
            <a:avLst/>
          </a:prstGeom>
          <a:noFill/>
        </p:spPr>
        <p:txBody>
          <a:bodyPr wrap="square" lIns="18288" tIns="18288" rIns="18288" bIns="18288">
            <a:spAutoFit/>
          </a:bodyPr>
          <a:lstStyle/>
          <a:p>
            <a:pPr algn="l"/>
            <a:r>
              <a:rPr sz="1800" b="0">
                <a:solidFill>
                  <a:srgbClr val="5C6C74"/>
                </a:solidFill>
                <a:latin typeface="Arial"/>
              </a:rPr>
              <a:t>Evaluation</a:t>
            </a:r>
          </a:p>
        </p:txBody>
      </p:sp>
      <p:sp>
        <p:nvSpPr>
          <p:cNvPr id="6" name="TextBox 5"/>
          <p:cNvSpPr txBox="1"/>
          <p:nvPr/>
        </p:nvSpPr>
        <p:spPr>
          <a:xfrm>
            <a:off x="685800" y="914400"/>
            <a:ext cx="7315200" cy="713232"/>
          </a:xfrm>
          <a:prstGeom prst="rect">
            <a:avLst/>
          </a:prstGeom>
          <a:noFill/>
        </p:spPr>
        <p:txBody>
          <a:bodyPr wrap="square" lIns="18288" tIns="18288" rIns="18288" bIns="18288">
            <a:spAutoFit/>
          </a:bodyPr>
          <a:lstStyle/>
          <a:p>
            <a:pPr algn="l"/>
            <a:r>
              <a:rPr sz="3300" b="1">
                <a:solidFill>
                  <a:srgbClr val="122D42"/>
                </a:solidFill>
                <a:latin typeface="Arial"/>
              </a:rPr>
              <a:t>Step 6: evaluate before scale-up</a:t>
            </a:r>
          </a:p>
        </p:txBody>
      </p:sp>
      <p:sp>
        <p:nvSpPr>
          <p:cNvPr id="7" name="Rounded Rectangle 6"/>
          <p:cNvSpPr/>
          <p:nvPr/>
        </p:nvSpPr>
        <p:spPr>
          <a:xfrm>
            <a:off x="777240" y="1645920"/>
            <a:ext cx="2450592" cy="749808"/>
          </a:xfrm>
          <a:prstGeom prst="roundRect">
            <a:avLst/>
          </a:prstGeom>
          <a:solidFill>
            <a:srgbClr val="FFFFFF"/>
          </a:solidFill>
          <a:ln w="15240">
            <a:solidFill>
              <a:srgbClr val="D5E4E5"/>
            </a:solidFill>
          </a:ln>
        </p:spPr>
        <p:style>
          <a:lnRef idx="1">
            <a:schemeClr val="accent1"/>
          </a:lnRef>
          <a:fillRef idx="3">
            <a:schemeClr val="accent1"/>
          </a:fillRef>
          <a:effectRef idx="2">
            <a:schemeClr val="accent1"/>
          </a:effectRef>
          <a:fontRef idx="minor">
            <a:schemeClr val="lt1"/>
          </a:fontRef>
        </p:style>
        <p:txBody>
          <a:bodyPr wrap="square" lIns="164592" tIns="73152" rIns="146304" bIns="73152" rtlCol="0" anchor="ctr"/>
          <a:lstStyle/>
          <a:p>
            <a:pPr algn="ctr"/>
            <a:r>
              <a:rPr sz="2000" b="1">
                <a:solidFill>
                  <a:srgbClr val="1F8E87"/>
                </a:solidFill>
                <a:latin typeface="Arial"/>
              </a:rPr>
              <a:t>Reach</a:t>
            </a:r>
          </a:p>
          <a:p>
            <a:pPr>
              <a:spcBef>
                <a:spcPts val="400"/>
              </a:spcBef>
            </a:pPr>
            <a:r>
              <a:rPr sz="1800" b="0">
                <a:solidFill>
                  <a:srgbClr val="122D42"/>
                </a:solidFill>
                <a:latin typeface="Arial"/>
              </a:rPr>
              <a:t>Who uses it?</a:t>
            </a:r>
          </a:p>
        </p:txBody>
      </p:sp>
      <p:sp>
        <p:nvSpPr>
          <p:cNvPr id="8" name="Rounded Rectangle 7"/>
          <p:cNvSpPr/>
          <p:nvPr/>
        </p:nvSpPr>
        <p:spPr>
          <a:xfrm>
            <a:off x="3474720" y="1645920"/>
            <a:ext cx="2450592" cy="749808"/>
          </a:xfrm>
          <a:prstGeom prst="roundRect">
            <a:avLst/>
          </a:prstGeom>
          <a:solidFill>
            <a:srgbClr val="FFFFFF"/>
          </a:solidFill>
          <a:ln w="15240">
            <a:solidFill>
              <a:srgbClr val="D5E4E5"/>
            </a:solidFill>
          </a:ln>
        </p:spPr>
        <p:style>
          <a:lnRef idx="1">
            <a:schemeClr val="accent1"/>
          </a:lnRef>
          <a:fillRef idx="3">
            <a:schemeClr val="accent1"/>
          </a:fillRef>
          <a:effectRef idx="2">
            <a:schemeClr val="accent1"/>
          </a:effectRef>
          <a:fontRef idx="minor">
            <a:schemeClr val="lt1"/>
          </a:fontRef>
        </p:style>
        <p:txBody>
          <a:bodyPr wrap="square" lIns="164592" tIns="73152" rIns="146304" bIns="73152" rtlCol="0" anchor="ctr"/>
          <a:lstStyle/>
          <a:p>
            <a:pPr algn="ctr"/>
            <a:r>
              <a:rPr sz="2000" b="1">
                <a:solidFill>
                  <a:srgbClr val="4571BC"/>
                </a:solidFill>
                <a:latin typeface="Arial"/>
              </a:rPr>
              <a:t>Effectiveness</a:t>
            </a:r>
          </a:p>
          <a:p>
            <a:pPr>
              <a:spcBef>
                <a:spcPts val="400"/>
              </a:spcBef>
            </a:pPr>
            <a:r>
              <a:rPr sz="1800" b="0">
                <a:solidFill>
                  <a:srgbClr val="122D42"/>
                </a:solidFill>
                <a:latin typeface="Arial"/>
              </a:rPr>
              <a:t>Does it help?</a:t>
            </a:r>
          </a:p>
        </p:txBody>
      </p:sp>
      <p:sp>
        <p:nvSpPr>
          <p:cNvPr id="9" name="Rounded Rectangle 8"/>
          <p:cNvSpPr/>
          <p:nvPr/>
        </p:nvSpPr>
        <p:spPr>
          <a:xfrm>
            <a:off x="777240" y="2606040"/>
            <a:ext cx="2450592" cy="749808"/>
          </a:xfrm>
          <a:prstGeom prst="roundRect">
            <a:avLst/>
          </a:prstGeom>
          <a:solidFill>
            <a:srgbClr val="FFFFFF"/>
          </a:solidFill>
          <a:ln w="15240">
            <a:solidFill>
              <a:srgbClr val="D5E4E5"/>
            </a:solidFill>
          </a:ln>
        </p:spPr>
        <p:style>
          <a:lnRef idx="1">
            <a:schemeClr val="accent1"/>
          </a:lnRef>
          <a:fillRef idx="3">
            <a:schemeClr val="accent1"/>
          </a:fillRef>
          <a:effectRef idx="2">
            <a:schemeClr val="accent1"/>
          </a:effectRef>
          <a:fontRef idx="minor">
            <a:schemeClr val="lt1"/>
          </a:fontRef>
        </p:style>
        <p:txBody>
          <a:bodyPr wrap="square" lIns="164592" tIns="73152" rIns="146304" bIns="73152" rtlCol="0" anchor="ctr"/>
          <a:lstStyle/>
          <a:p>
            <a:pPr algn="ctr"/>
            <a:r>
              <a:rPr sz="2000" b="1">
                <a:solidFill>
                  <a:srgbClr val="E2A546"/>
                </a:solidFill>
                <a:latin typeface="Arial"/>
              </a:rPr>
              <a:t>Adoption</a:t>
            </a:r>
          </a:p>
          <a:p>
            <a:pPr>
              <a:spcBef>
                <a:spcPts val="400"/>
              </a:spcBef>
            </a:pPr>
            <a:r>
              <a:rPr sz="1800" b="0">
                <a:solidFill>
                  <a:srgbClr val="122D42"/>
                </a:solidFill>
                <a:latin typeface="Arial"/>
              </a:rPr>
              <a:t>Do services use it?</a:t>
            </a:r>
          </a:p>
        </p:txBody>
      </p:sp>
      <p:sp>
        <p:nvSpPr>
          <p:cNvPr id="10" name="Rounded Rectangle 9"/>
          <p:cNvSpPr/>
          <p:nvPr/>
        </p:nvSpPr>
        <p:spPr>
          <a:xfrm>
            <a:off x="3474720" y="2606040"/>
            <a:ext cx="2450592" cy="749808"/>
          </a:xfrm>
          <a:prstGeom prst="roundRect">
            <a:avLst/>
          </a:prstGeom>
          <a:solidFill>
            <a:srgbClr val="FFFFFF"/>
          </a:solidFill>
          <a:ln w="15240">
            <a:solidFill>
              <a:srgbClr val="D5E4E5"/>
            </a:solidFill>
          </a:ln>
        </p:spPr>
        <p:style>
          <a:lnRef idx="1">
            <a:schemeClr val="accent1"/>
          </a:lnRef>
          <a:fillRef idx="3">
            <a:schemeClr val="accent1"/>
          </a:fillRef>
          <a:effectRef idx="2">
            <a:schemeClr val="accent1"/>
          </a:effectRef>
          <a:fontRef idx="minor">
            <a:schemeClr val="lt1"/>
          </a:fontRef>
        </p:style>
        <p:txBody>
          <a:bodyPr wrap="square" lIns="164592" tIns="73152" rIns="146304" bIns="73152" rtlCol="0" anchor="ctr"/>
          <a:lstStyle/>
          <a:p>
            <a:pPr algn="ctr"/>
            <a:r>
              <a:rPr sz="2000" b="1">
                <a:solidFill>
                  <a:srgbClr val="DB5D52"/>
                </a:solidFill>
                <a:latin typeface="Arial"/>
              </a:rPr>
              <a:t>Implementation</a:t>
            </a:r>
          </a:p>
          <a:p>
            <a:pPr>
              <a:spcBef>
                <a:spcPts val="400"/>
              </a:spcBef>
            </a:pPr>
            <a:r>
              <a:rPr sz="1800" b="0">
                <a:solidFill>
                  <a:srgbClr val="122D42"/>
                </a:solidFill>
                <a:latin typeface="Arial"/>
              </a:rPr>
              <a:t>Is it delivered well?</a:t>
            </a:r>
          </a:p>
        </p:txBody>
      </p:sp>
      <p:sp>
        <p:nvSpPr>
          <p:cNvPr id="11" name="Rounded Rectangle 10"/>
          <p:cNvSpPr/>
          <p:nvPr/>
        </p:nvSpPr>
        <p:spPr>
          <a:xfrm>
            <a:off x="2130552" y="3566160"/>
            <a:ext cx="2450592" cy="749808"/>
          </a:xfrm>
          <a:prstGeom prst="roundRect">
            <a:avLst/>
          </a:prstGeom>
          <a:solidFill>
            <a:srgbClr val="FFFFFF"/>
          </a:solidFill>
          <a:ln w="15240">
            <a:solidFill>
              <a:srgbClr val="D5E4E5"/>
            </a:solidFill>
          </a:ln>
        </p:spPr>
        <p:style>
          <a:lnRef idx="1">
            <a:schemeClr val="accent1"/>
          </a:lnRef>
          <a:fillRef idx="3">
            <a:schemeClr val="accent1"/>
          </a:fillRef>
          <a:effectRef idx="2">
            <a:schemeClr val="accent1"/>
          </a:effectRef>
          <a:fontRef idx="minor">
            <a:schemeClr val="lt1"/>
          </a:fontRef>
        </p:style>
        <p:txBody>
          <a:bodyPr wrap="square" lIns="164592" tIns="73152" rIns="146304" bIns="73152" rtlCol="0" anchor="ctr"/>
          <a:lstStyle/>
          <a:p>
            <a:pPr algn="ctr"/>
            <a:r>
              <a:rPr sz="2000" b="1">
                <a:solidFill>
                  <a:srgbClr val="1F8E87"/>
                </a:solidFill>
                <a:latin typeface="Arial"/>
              </a:rPr>
              <a:t>Maintenance</a:t>
            </a:r>
          </a:p>
          <a:p>
            <a:pPr>
              <a:spcBef>
                <a:spcPts val="400"/>
              </a:spcBef>
            </a:pPr>
            <a:r>
              <a:rPr sz="1800" b="0">
                <a:solidFill>
                  <a:srgbClr val="122D42"/>
                </a:solidFill>
                <a:latin typeface="Arial"/>
              </a:rPr>
              <a:t>Does use continue?</a:t>
            </a:r>
          </a:p>
        </p:txBody>
      </p:sp>
      <p:sp>
        <p:nvSpPr>
          <p:cNvPr id="13" name="TextBox 12"/>
          <p:cNvSpPr txBox="1"/>
          <p:nvPr/>
        </p:nvSpPr>
        <p:spPr>
          <a:xfrm>
            <a:off x="868680" y="5029200"/>
            <a:ext cx="10515600" cy="457200"/>
          </a:xfrm>
          <a:prstGeom prst="rect">
            <a:avLst/>
          </a:prstGeom>
          <a:noFill/>
        </p:spPr>
        <p:txBody>
          <a:bodyPr wrap="square" lIns="18288" tIns="18288" rIns="18288" bIns="18288">
            <a:spAutoFit/>
          </a:bodyPr>
          <a:lstStyle/>
          <a:p>
            <a:pPr algn="ctr"/>
            <a:r>
              <a:rPr sz="1800" b="0">
                <a:solidFill>
                  <a:srgbClr val="5C6C74"/>
                </a:solidFill>
                <a:latin typeface="Arial"/>
              </a:rPr>
              <a:t>RE-AIM measures public health impact; The NICE ESF gives a </a:t>
            </a:r>
            <a:r>
              <a:rPr sz="1800" b="0" err="1">
                <a:solidFill>
                  <a:srgbClr val="5C6C74"/>
                </a:solidFill>
                <a:latin typeface="Arial"/>
              </a:rPr>
              <a:t>standardised</a:t>
            </a:r>
            <a:r>
              <a:rPr sz="1800" b="0">
                <a:solidFill>
                  <a:srgbClr val="5C6C74"/>
                </a:solidFill>
                <a:latin typeface="Arial"/>
              </a:rPr>
              <a:t> evidence approach for digital health technologies (Glasgow et al., 1999; Unsworth et al., 2021).</a:t>
            </a:r>
          </a:p>
        </p:txBody>
      </p:sp>
      <p:sp>
        <p:nvSpPr>
          <p:cNvPr id="14" name="Rounded Rectangle 13"/>
          <p:cNvSpPr/>
          <p:nvPr/>
        </p:nvSpPr>
        <p:spPr>
          <a:xfrm>
            <a:off x="2785748" y="5797296"/>
            <a:ext cx="6470220" cy="502920"/>
          </a:xfrm>
          <a:prstGeom prst="roundRect">
            <a:avLst/>
          </a:prstGeom>
          <a:solidFill>
            <a:srgbClr val="E4F4F1"/>
          </a:solidFill>
          <a:ln>
            <a:solidFill>
              <a:srgbClr val="B9E0DA"/>
            </a:solidFill>
          </a:ln>
        </p:spPr>
        <p:style>
          <a:lnRef idx="1">
            <a:schemeClr val="accent1"/>
          </a:lnRef>
          <a:fillRef idx="3">
            <a:schemeClr val="accent1"/>
          </a:fillRef>
          <a:effectRef idx="2">
            <a:schemeClr val="accent1"/>
          </a:effectRef>
          <a:fontRef idx="minor">
            <a:schemeClr val="lt1"/>
          </a:fontRef>
        </p:style>
        <p:txBody>
          <a:bodyPr wrap="square" rtlCol="0" anchor="ctr"/>
          <a:lstStyle/>
          <a:p>
            <a:pPr algn="ctr"/>
            <a:r>
              <a:rPr sz="1800" b="1">
                <a:solidFill>
                  <a:srgbClr val="1F8E87"/>
                </a:solidFill>
                <a:latin typeface="Arial"/>
              </a:rPr>
              <a:t>Critical judgement: </a:t>
            </a:r>
            <a:r>
              <a:rPr sz="1800" b="0" err="1">
                <a:solidFill>
                  <a:srgbClr val="122D42"/>
                </a:solidFill>
                <a:latin typeface="Arial"/>
              </a:rPr>
              <a:t>MindEase</a:t>
            </a:r>
            <a:r>
              <a:rPr sz="1800" b="0">
                <a:solidFill>
                  <a:srgbClr val="122D42"/>
                </a:solidFill>
                <a:latin typeface="Arial"/>
              </a:rPr>
              <a:t> should scale only if it reaches diverse students and proves safe, usable and effective.</a:t>
            </a:r>
          </a:p>
        </p:txBody>
      </p:sp>
      <p:sp>
        <p:nvSpPr>
          <p:cNvPr id="15" name="TextBox 14">
            <a:extLst>
              <a:ext uri="{FF2B5EF4-FFF2-40B4-BE49-F238E27FC236}">
                <a16:creationId xmlns:a16="http://schemas.microsoft.com/office/drawing/2014/main" id="{5647C149-5A47-E7C0-DFF9-F78EE17CC0A1}"/>
              </a:ext>
            </a:extLst>
          </p:cNvPr>
          <p:cNvSpPr txBox="1"/>
          <p:nvPr/>
        </p:nvSpPr>
        <p:spPr>
          <a:xfrm>
            <a:off x="3524" y="42315"/>
            <a:ext cx="2528597" cy="276999"/>
          </a:xfrm>
          <a:prstGeom prst="rect">
            <a:avLst/>
          </a:prstGeom>
          <a:noFill/>
        </p:spPr>
        <p:txBody>
          <a:bodyPr wrap="square" rtlCol="0">
            <a:spAutoFit/>
          </a:bodyPr>
          <a:lstStyle/>
          <a:p>
            <a:r>
              <a:rPr lang="en-US" sz="1200">
                <a:solidFill>
                  <a:srgbClr val="17212B"/>
                </a:solidFill>
                <a:latin typeface="Arial" pitchFamily="34" charset="0"/>
                <a:ea typeface="Arial" pitchFamily="34" charset="-122"/>
                <a:cs typeface="Arial" pitchFamily="34" charset="-120"/>
              </a:rPr>
              <a:t>Syed </a:t>
            </a:r>
            <a:r>
              <a:rPr lang="en-US" sz="1200" err="1">
                <a:solidFill>
                  <a:srgbClr val="17212B"/>
                </a:solidFill>
                <a:latin typeface="Arial" pitchFamily="34" charset="0"/>
                <a:ea typeface="Arial" pitchFamily="34" charset="-122"/>
                <a:cs typeface="Arial" pitchFamily="34" charset="-120"/>
              </a:rPr>
              <a:t>Md</a:t>
            </a:r>
            <a:r>
              <a:rPr lang="en-US" sz="1200">
                <a:solidFill>
                  <a:srgbClr val="17212B"/>
                </a:solidFill>
                <a:latin typeface="Arial" pitchFamily="34" charset="0"/>
                <a:ea typeface="Arial" pitchFamily="34" charset="-122"/>
                <a:cs typeface="Arial" pitchFamily="34" charset="-120"/>
              </a:rPr>
              <a:t> </a:t>
            </a:r>
            <a:r>
              <a:rPr lang="en-US" sz="1200" err="1">
                <a:solidFill>
                  <a:srgbClr val="17212B"/>
                </a:solidFill>
                <a:latin typeface="Arial" pitchFamily="34" charset="0"/>
                <a:ea typeface="Arial" pitchFamily="34" charset="-122"/>
                <a:cs typeface="Arial" pitchFamily="34" charset="-120"/>
              </a:rPr>
              <a:t>Raihanul</a:t>
            </a:r>
            <a:r>
              <a:rPr lang="en-US" sz="1200">
                <a:solidFill>
                  <a:srgbClr val="17212B"/>
                </a:solidFill>
                <a:latin typeface="Arial" pitchFamily="34" charset="0"/>
                <a:ea typeface="Arial" pitchFamily="34" charset="-122"/>
                <a:cs typeface="Arial" pitchFamily="34" charset="-120"/>
              </a:rPr>
              <a:t> Hoque</a:t>
            </a:r>
            <a:endParaRPr lang="en-US" sz="1200"/>
          </a:p>
        </p:txBody>
      </p:sp>
      <p:pic>
        <p:nvPicPr>
          <p:cNvPr id="17" name="Picture 16">
            <a:extLst>
              <a:ext uri="{FF2B5EF4-FFF2-40B4-BE49-F238E27FC236}">
                <a16:creationId xmlns:a16="http://schemas.microsoft.com/office/drawing/2014/main" id="{A2E08465-CAFF-602A-6CA5-D780DC1FA8DA}"/>
              </a:ext>
            </a:extLst>
          </p:cNvPr>
          <p:cNvPicPr>
            <a:picLocks noChangeAspect="1"/>
          </p:cNvPicPr>
          <p:nvPr/>
        </p:nvPicPr>
        <p:blipFill>
          <a:blip r:embed="rId2"/>
          <a:stretch>
            <a:fillRect/>
          </a:stretch>
        </p:blipFill>
        <p:spPr>
          <a:xfrm>
            <a:off x="6819335" y="1616774"/>
            <a:ext cx="4289669" cy="3036951"/>
          </a:xfrm>
          <a:prstGeom prst="rect">
            <a:avLst/>
          </a:prstGeom>
        </p:spPr>
      </p:pic>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a:extLst>
            <a:ext uri="{FF2B5EF4-FFF2-40B4-BE49-F238E27FC236}">
              <a16:creationId xmlns:a16="http://schemas.microsoft.com/office/drawing/2014/main" id="{DD5E6B99-9E23-16B9-FD1A-DBE4D14B8FB0}"/>
            </a:ext>
          </a:extLst>
        </p:cNvPr>
        <p:cNvGrpSpPr/>
        <p:nvPr/>
      </p:nvGrpSpPr>
      <p:grpSpPr>
        <a:xfrm>
          <a:off x="0" y="0"/>
          <a:ext cx="0" cy="0"/>
          <a:chOff x="0" y="0"/>
          <a:chExt cx="0" cy="0"/>
        </a:xfrm>
      </p:grpSpPr>
      <p:sp>
        <p:nvSpPr>
          <p:cNvPr id="2" name="Shape 0">
            <a:extLst>
              <a:ext uri="{FF2B5EF4-FFF2-40B4-BE49-F238E27FC236}">
                <a16:creationId xmlns:a16="http://schemas.microsoft.com/office/drawing/2014/main" id="{557634B7-814B-A716-6A16-B93B4CF87C1D}"/>
              </a:ext>
            </a:extLst>
          </p:cNvPr>
          <p:cNvSpPr/>
          <p:nvPr/>
        </p:nvSpPr>
        <p:spPr>
          <a:xfrm>
            <a:off x="0" y="0"/>
            <a:ext cx="100584" cy="6803136"/>
          </a:xfrm>
          <a:prstGeom prst="rect">
            <a:avLst/>
          </a:prstGeom>
          <a:solidFill>
            <a:srgbClr val="89E2CA"/>
          </a:solidFill>
          <a:ln w="12700">
            <a:solidFill>
              <a:srgbClr val="89E2CA">
                <a:alpha val="0"/>
              </a:srgbClr>
            </a:solidFill>
            <a:prstDash val="solid"/>
          </a:ln>
        </p:spPr>
        <p:txBody>
          <a:bodyPr/>
          <a:lstStyle/>
          <a:p>
            <a:pPr>
              <a:defRPr>
                <a:solidFill>
                  <a:srgbClr val="071D2B"/>
                </a:solidFill>
              </a:defRPr>
            </a:pPr>
            <a:endParaRPr/>
          </a:p>
        </p:txBody>
      </p:sp>
      <p:sp>
        <p:nvSpPr>
          <p:cNvPr id="3" name="Shape 1">
            <a:extLst>
              <a:ext uri="{FF2B5EF4-FFF2-40B4-BE49-F238E27FC236}">
                <a16:creationId xmlns:a16="http://schemas.microsoft.com/office/drawing/2014/main" id="{55B296D3-B5BD-68A1-0B9C-B012F2CFEEF4}"/>
              </a:ext>
            </a:extLst>
          </p:cNvPr>
          <p:cNvSpPr/>
          <p:nvPr/>
        </p:nvSpPr>
        <p:spPr>
          <a:xfrm>
            <a:off x="0" y="6803136"/>
            <a:ext cx="12191695" cy="54864"/>
          </a:xfrm>
          <a:prstGeom prst="rect">
            <a:avLst/>
          </a:prstGeom>
          <a:solidFill>
            <a:srgbClr val="F4A27F"/>
          </a:solidFill>
          <a:ln w="12700">
            <a:solidFill>
              <a:srgbClr val="F4A27F">
                <a:alpha val="0"/>
              </a:srgbClr>
            </a:solidFill>
            <a:prstDash val="solid"/>
          </a:ln>
        </p:spPr>
        <p:txBody>
          <a:bodyPr/>
          <a:lstStyle/>
          <a:p>
            <a:pPr>
              <a:defRPr>
                <a:solidFill>
                  <a:srgbClr val="071D2B"/>
                </a:solidFill>
              </a:defRPr>
            </a:pPr>
            <a:endParaRPr/>
          </a:p>
        </p:txBody>
      </p:sp>
      <p:sp>
        <p:nvSpPr>
          <p:cNvPr id="22" name="TextBox 21">
            <a:extLst>
              <a:ext uri="{FF2B5EF4-FFF2-40B4-BE49-F238E27FC236}">
                <a16:creationId xmlns:a16="http://schemas.microsoft.com/office/drawing/2014/main" id="{8A2F3B0B-D6FD-B023-E883-33694A9A49F3}"/>
              </a:ext>
            </a:extLst>
          </p:cNvPr>
          <p:cNvSpPr txBox="1"/>
          <p:nvPr/>
        </p:nvSpPr>
        <p:spPr>
          <a:xfrm>
            <a:off x="2480906" y="1717385"/>
            <a:ext cx="7735078" cy="2062103"/>
          </a:xfrm>
          <a:prstGeom prst="rect">
            <a:avLst/>
          </a:prstGeom>
        </p:spPr>
        <p:style>
          <a:lnRef idx="1">
            <a:schemeClr val="accent6"/>
          </a:lnRef>
          <a:fillRef idx="2">
            <a:schemeClr val="accent6"/>
          </a:fillRef>
          <a:effectRef idx="1">
            <a:schemeClr val="accent6"/>
          </a:effectRef>
          <a:fontRef idx="minor">
            <a:schemeClr val="dk1"/>
          </a:fontRef>
        </p:style>
        <p:txBody>
          <a:bodyPr wrap="square" lIns="91440" tIns="45720" rIns="91440" bIns="45720" rtlCol="0" anchor="t">
            <a:spAutoFit/>
          </a:bodyPr>
          <a:lstStyle/>
          <a:p>
            <a:pPr algn="ctr">
              <a:defRPr>
                <a:solidFill>
                  <a:srgbClr val="071D2B"/>
                </a:solidFill>
              </a:defRPr>
            </a:pPr>
            <a:r>
              <a:rPr lang="en-US" sz="3200">
                <a:solidFill>
                  <a:srgbClr val="071D2B"/>
                </a:solidFill>
                <a:latin typeface="Arial"/>
                <a:cs typeface="Arial"/>
              </a:rPr>
              <a:t>Group Member 3</a:t>
            </a:r>
            <a:br>
              <a:rPr lang="en-US" sz="3200">
                <a:latin typeface="Arial"/>
                <a:cs typeface="Arial"/>
              </a:rPr>
            </a:br>
            <a:r>
              <a:rPr lang="en-US" sz="3200">
                <a:solidFill>
                  <a:srgbClr val="071D2B"/>
                </a:solidFill>
                <a:latin typeface="Arial"/>
                <a:cs typeface="Arial"/>
              </a:rPr>
              <a:t>Student Name: </a:t>
            </a:r>
            <a:r>
              <a:rPr lang="en-GB" sz="3200">
                <a:solidFill>
                  <a:schemeClr val="tx1"/>
                </a:solidFill>
                <a:latin typeface="Arial"/>
                <a:cs typeface="Arial"/>
              </a:rPr>
              <a:t>Desislava Markova </a:t>
            </a:r>
            <a:endParaRPr lang="en-US" sz="3200">
              <a:solidFill>
                <a:schemeClr val="tx1"/>
              </a:solidFill>
              <a:latin typeface="Arial"/>
              <a:cs typeface="Arial"/>
            </a:endParaRPr>
          </a:p>
          <a:p>
            <a:pPr algn="ctr">
              <a:defRPr>
                <a:solidFill>
                  <a:srgbClr val="071D2B"/>
                </a:solidFill>
              </a:defRPr>
            </a:pPr>
            <a:r>
              <a:rPr lang="en-US" sz="3200">
                <a:solidFill>
                  <a:srgbClr val="071D2B"/>
                </a:solidFill>
                <a:latin typeface="Arial"/>
                <a:cs typeface="Arial"/>
              </a:rPr>
              <a:t>Student ID:</a:t>
            </a:r>
            <a:r>
              <a:rPr lang="en-GB" sz="3200">
                <a:solidFill>
                  <a:schemeClr val="tx1"/>
                </a:solidFill>
                <a:latin typeface="Arial"/>
                <a:cs typeface="Arial"/>
              </a:rPr>
              <a:t>2512936 </a:t>
            </a:r>
          </a:p>
          <a:p>
            <a:pPr algn="ctr">
              <a:defRPr>
                <a:solidFill>
                  <a:srgbClr val="071D2B"/>
                </a:solidFill>
              </a:defRPr>
            </a:pPr>
            <a:endParaRPr lang="en-US" sz="3200">
              <a:latin typeface="Arial"/>
              <a:cs typeface="Arial"/>
            </a:endParaRPr>
          </a:p>
        </p:txBody>
      </p:sp>
    </p:spTree>
    <p:extLst>
      <p:ext uri="{BB962C8B-B14F-4D97-AF65-F5344CB8AC3E}">
        <p14:creationId xmlns:p14="http://schemas.microsoft.com/office/powerpoint/2010/main" val="36432513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7B370F-010F-81F4-F047-6F00FB69A9F7}"/>
              </a:ext>
            </a:extLst>
          </p:cNvPr>
          <p:cNvSpPr>
            <a:spLocks noGrp="1"/>
          </p:cNvSpPr>
          <p:nvPr>
            <p:ph type="title"/>
          </p:nvPr>
        </p:nvSpPr>
        <p:spPr>
          <a:xfrm>
            <a:off x="1941286" y="2268"/>
            <a:ext cx="10515600" cy="1325563"/>
          </a:xfrm>
        </p:spPr>
        <p:txBody>
          <a:bodyPr>
            <a:normAutofit/>
          </a:bodyPr>
          <a:lstStyle/>
          <a:p>
            <a:r>
              <a:rPr lang="en-GB" sz="3600">
                <a:latin typeface="Arial"/>
                <a:ea typeface="+mj-lt"/>
                <a:cs typeface="Arial"/>
              </a:rPr>
              <a:t>Why Stakeholder Collaboration Matters</a:t>
            </a:r>
            <a:endParaRPr lang="en-US" sz="3600">
              <a:latin typeface="Arial"/>
              <a:cs typeface="Arial"/>
            </a:endParaRPr>
          </a:p>
        </p:txBody>
      </p:sp>
      <p:sp>
        <p:nvSpPr>
          <p:cNvPr id="5" name="Title 1">
            <a:extLst>
              <a:ext uri="{FF2B5EF4-FFF2-40B4-BE49-F238E27FC236}">
                <a16:creationId xmlns:a16="http://schemas.microsoft.com/office/drawing/2014/main" id="{AA55EC53-A12C-CB82-1347-15BDE4F503A1}"/>
              </a:ext>
            </a:extLst>
          </p:cNvPr>
          <p:cNvSpPr txBox="1">
            <a:spLocks/>
          </p:cNvSpPr>
          <p:nvPr/>
        </p:nvSpPr>
        <p:spPr>
          <a:xfrm>
            <a:off x="315686" y="147411"/>
            <a:ext cx="2017486" cy="679678"/>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1200">
                <a:latin typeface="Arial"/>
                <a:cs typeface="Arial"/>
              </a:rPr>
              <a:t>Desislava Markova</a:t>
            </a:r>
          </a:p>
        </p:txBody>
      </p:sp>
      <p:graphicFrame>
        <p:nvGraphicFramePr>
          <p:cNvPr id="12" name="Content Placeholder 8">
            <a:extLst>
              <a:ext uri="{FF2B5EF4-FFF2-40B4-BE49-F238E27FC236}">
                <a16:creationId xmlns:a16="http://schemas.microsoft.com/office/drawing/2014/main" id="{7F1A48B5-B393-EC9E-D421-6F12023EA531}"/>
              </a:ext>
            </a:extLst>
          </p:cNvPr>
          <p:cNvGraphicFramePr>
            <a:graphicFrameLocks noGrp="1"/>
          </p:cNvGraphicFramePr>
          <p:nvPr>
            <p:ph idx="1"/>
            <p:extLst>
              <p:ext uri="{D42A27DB-BD31-4B8C-83A1-F6EECF244321}">
                <p14:modId xmlns:p14="http://schemas.microsoft.com/office/powerpoint/2010/main" val="2132451067"/>
              </p:ext>
            </p:extLst>
          </p:nvPr>
        </p:nvGraphicFramePr>
        <p:xfrm>
          <a:off x="315687" y="1172485"/>
          <a:ext cx="8926285" cy="524396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10" name="Picture 9" descr="Startpage - Digital Transformation in Healthcare">
            <a:extLst>
              <a:ext uri="{FF2B5EF4-FFF2-40B4-BE49-F238E27FC236}">
                <a16:creationId xmlns:a16="http://schemas.microsoft.com/office/drawing/2014/main" id="{922FB791-8485-E284-068A-1ACB2EFC4A45}"/>
              </a:ext>
            </a:extLst>
          </p:cNvPr>
          <p:cNvPicPr>
            <a:picLocks noChangeAspect="1"/>
          </p:cNvPicPr>
          <p:nvPr/>
        </p:nvPicPr>
        <p:blipFill>
          <a:blip r:embed="rId8"/>
          <a:stretch>
            <a:fillRect/>
          </a:stretch>
        </p:blipFill>
        <p:spPr>
          <a:xfrm>
            <a:off x="9448799" y="2347686"/>
            <a:ext cx="2743200" cy="2525486"/>
          </a:xfrm>
          <a:prstGeom prst="rect">
            <a:avLst/>
          </a:prstGeom>
        </p:spPr>
      </p:pic>
    </p:spTree>
    <p:extLst>
      <p:ext uri="{BB962C8B-B14F-4D97-AF65-F5344CB8AC3E}">
        <p14:creationId xmlns:p14="http://schemas.microsoft.com/office/powerpoint/2010/main" val="229857155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1199E1B1-A8C0-4FE8-A5A8-1CB41D69F8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 y="0"/>
            <a:ext cx="12191998" cy="1575955"/>
          </a:xfrm>
          <a:prstGeom prst="rect">
            <a:avLst/>
          </a:prstGeom>
          <a:gradFill>
            <a:gsLst>
              <a:gs pos="0">
                <a:srgbClr val="000000">
                  <a:alpha val="96000"/>
                </a:srgbClr>
              </a:gs>
              <a:gs pos="100000">
                <a:schemeClr val="accent1">
                  <a:lumMod val="75000"/>
                </a:scheme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84A8DE83-DE75-4B41-9DB4-A7EC0B0DEC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8128856" cy="1575461"/>
          </a:xfrm>
          <a:prstGeom prst="rect">
            <a:avLst/>
          </a:prstGeom>
          <a:gradFill>
            <a:gsLst>
              <a:gs pos="0">
                <a:schemeClr val="accent1">
                  <a:alpha val="41000"/>
                </a:schemeClr>
              </a:gs>
              <a:gs pos="74000">
                <a:schemeClr val="accent1">
                  <a:lumMod val="60000"/>
                  <a:lumOff val="40000"/>
                  <a:alpha val="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A7009A0A-BEF5-4EAC-AF15-E4F9F002E2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 y="-1"/>
            <a:ext cx="12192002" cy="1574311"/>
          </a:xfrm>
          <a:prstGeom prst="rect">
            <a:avLst/>
          </a:prstGeom>
          <a:gradFill>
            <a:gsLst>
              <a:gs pos="0">
                <a:srgbClr val="000000">
                  <a:alpha val="63000"/>
                </a:srgbClr>
              </a:gs>
              <a:gs pos="78000">
                <a:schemeClr val="accent1">
                  <a:alpha val="15000"/>
                </a:schemeClr>
              </a:gs>
            </a:gsLst>
            <a:lin ang="15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021DC17-4319-490F-8D9F-38F8AA4ABC48}"/>
              </a:ext>
            </a:extLst>
          </p:cNvPr>
          <p:cNvSpPr>
            <a:spLocks noGrp="1"/>
          </p:cNvSpPr>
          <p:nvPr>
            <p:ph type="title"/>
          </p:nvPr>
        </p:nvSpPr>
        <p:spPr>
          <a:xfrm>
            <a:off x="3239713" y="102895"/>
            <a:ext cx="7063721" cy="1159200"/>
          </a:xfrm>
        </p:spPr>
        <p:txBody>
          <a:bodyPr vert="horz" lIns="91440" tIns="45720" rIns="91440" bIns="45720" rtlCol="0" anchor="ctr">
            <a:normAutofit/>
          </a:bodyPr>
          <a:lstStyle/>
          <a:p>
            <a:pPr algn="ctr"/>
            <a:r>
              <a:rPr lang="en-US" sz="2800" kern="1200">
                <a:solidFill>
                  <a:srgbClr val="FFFFFF"/>
                </a:solidFill>
                <a:latin typeface="Arial"/>
                <a:cs typeface="Arial"/>
              </a:rPr>
              <a:t>Potential Stakeholders and Their Contributions</a:t>
            </a:r>
            <a:r>
              <a:rPr lang="en-US" sz="2800">
                <a:solidFill>
                  <a:srgbClr val="FFFFFF"/>
                </a:solidFill>
                <a:latin typeface="Arial"/>
                <a:cs typeface="Arial"/>
              </a:rPr>
              <a:t> for </a:t>
            </a:r>
            <a:r>
              <a:rPr lang="en-GB" sz="2800" err="1">
                <a:solidFill>
                  <a:schemeClr val="bg1"/>
                </a:solidFill>
                <a:latin typeface="Arial"/>
                <a:cs typeface="Arial"/>
              </a:rPr>
              <a:t>MindEase</a:t>
            </a:r>
            <a:r>
              <a:rPr lang="en-US" sz="2800">
                <a:solidFill>
                  <a:srgbClr val="FFFFFF"/>
                </a:solidFill>
                <a:latin typeface="Arial"/>
                <a:cs typeface="Arial"/>
              </a:rPr>
              <a:t> </a:t>
            </a:r>
            <a:endParaRPr lang="en-US" sz="2800" kern="1200">
              <a:solidFill>
                <a:srgbClr val="FFFFFF"/>
              </a:solidFill>
              <a:latin typeface="Arial"/>
              <a:cs typeface="Arial"/>
            </a:endParaRPr>
          </a:p>
        </p:txBody>
      </p:sp>
      <p:sp>
        <p:nvSpPr>
          <p:cNvPr id="5" name="Title 1">
            <a:extLst>
              <a:ext uri="{FF2B5EF4-FFF2-40B4-BE49-F238E27FC236}">
                <a16:creationId xmlns:a16="http://schemas.microsoft.com/office/drawing/2014/main" id="{C1BA025E-E5C4-A577-45C0-FDB430C71633}"/>
              </a:ext>
            </a:extLst>
          </p:cNvPr>
          <p:cNvSpPr txBox="1">
            <a:spLocks/>
          </p:cNvSpPr>
          <p:nvPr/>
        </p:nvSpPr>
        <p:spPr>
          <a:xfrm>
            <a:off x="1813" y="100546"/>
            <a:ext cx="3233585" cy="873612"/>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spcBef>
                <a:spcPts val="1000"/>
              </a:spcBef>
            </a:pPr>
            <a:r>
              <a:rPr lang="en-US" sz="2000" kern="1200">
                <a:solidFill>
                  <a:srgbClr val="FFFFFF"/>
                </a:solidFill>
                <a:latin typeface="+mn-lt"/>
                <a:ea typeface="+mn-ea"/>
                <a:cs typeface="+mn-cs"/>
              </a:rPr>
              <a:t>Desislava Markova</a:t>
            </a:r>
          </a:p>
        </p:txBody>
      </p:sp>
      <p:graphicFrame>
        <p:nvGraphicFramePr>
          <p:cNvPr id="8" name="Content Placeholder 7">
            <a:extLst>
              <a:ext uri="{FF2B5EF4-FFF2-40B4-BE49-F238E27FC236}">
                <a16:creationId xmlns:a16="http://schemas.microsoft.com/office/drawing/2014/main" id="{D05BF17D-186B-F415-4C83-106EE4464F94}"/>
              </a:ext>
            </a:extLst>
          </p:cNvPr>
          <p:cNvGraphicFramePr>
            <a:graphicFrameLocks noGrp="1"/>
          </p:cNvGraphicFramePr>
          <p:nvPr>
            <p:ph idx="1"/>
            <p:extLst>
              <p:ext uri="{D42A27DB-BD31-4B8C-83A1-F6EECF244321}">
                <p14:modId xmlns:p14="http://schemas.microsoft.com/office/powerpoint/2010/main" val="3481512758"/>
              </p:ext>
            </p:extLst>
          </p:nvPr>
        </p:nvGraphicFramePr>
        <p:xfrm>
          <a:off x="261257" y="1574800"/>
          <a:ext cx="11659555" cy="5186890"/>
        </p:xfrm>
        <a:graphic>
          <a:graphicData uri="http://schemas.openxmlformats.org/drawingml/2006/table">
            <a:tbl>
              <a:tblPr bandRow="1">
                <a:tableStyleId>{5C22544A-7EE6-4342-B048-85BDC9FD1C3A}</a:tableStyleId>
              </a:tblPr>
              <a:tblGrid>
                <a:gridCol w="4387645">
                  <a:extLst>
                    <a:ext uri="{9D8B030D-6E8A-4147-A177-3AD203B41FA5}">
                      <a16:colId xmlns:a16="http://schemas.microsoft.com/office/drawing/2014/main" val="1596928537"/>
                    </a:ext>
                  </a:extLst>
                </a:gridCol>
                <a:gridCol w="7271910">
                  <a:extLst>
                    <a:ext uri="{9D8B030D-6E8A-4147-A177-3AD203B41FA5}">
                      <a16:colId xmlns:a16="http://schemas.microsoft.com/office/drawing/2014/main" val="1975916675"/>
                    </a:ext>
                  </a:extLst>
                </a:gridCol>
              </a:tblGrid>
              <a:tr h="398879">
                <a:tc>
                  <a:txBody>
                    <a:bodyPr/>
                    <a:lstStyle/>
                    <a:p>
                      <a:pPr>
                        <a:buNone/>
                      </a:pPr>
                      <a:r>
                        <a:rPr lang="en-US" sz="1800">
                          <a:latin typeface="Arial"/>
                          <a:cs typeface="Arial"/>
                        </a:rPr>
                        <a:t>Stakeholder</a:t>
                      </a:r>
                    </a:p>
                  </a:txBody>
                  <a:tcPr marL="75974" marR="75974" marT="37987" marB="37987" anchor="ctr">
                    <a:lnL>
                      <a:noFill/>
                    </a:lnL>
                    <a:lnR>
                      <a:noFill/>
                    </a:lnR>
                    <a:lnT>
                      <a:noFill/>
                    </a:lnT>
                    <a:lnB>
                      <a:noFill/>
                    </a:lnB>
                    <a:noFill/>
                  </a:tcPr>
                </a:tc>
                <a:tc>
                  <a:txBody>
                    <a:bodyPr/>
                    <a:lstStyle/>
                    <a:p>
                      <a:pPr>
                        <a:buNone/>
                      </a:pPr>
                      <a:r>
                        <a:rPr lang="en-US" sz="1800">
                          <a:latin typeface="Arial"/>
                          <a:cs typeface="Arial"/>
                        </a:rPr>
                        <a:t>Contribution</a:t>
                      </a:r>
                    </a:p>
                  </a:txBody>
                  <a:tcPr marL="75974" marR="75974" marT="37987" marB="37987" anchor="ctr">
                    <a:lnL>
                      <a:noFill/>
                    </a:lnL>
                    <a:lnR>
                      <a:noFill/>
                    </a:lnR>
                    <a:lnT>
                      <a:noFill/>
                    </a:lnT>
                    <a:lnB>
                      <a:noFill/>
                    </a:lnB>
                    <a:noFill/>
                  </a:tcPr>
                </a:tc>
                <a:extLst>
                  <a:ext uri="{0D108BD9-81ED-4DB2-BD59-A6C34878D82A}">
                    <a16:rowId xmlns:a16="http://schemas.microsoft.com/office/drawing/2014/main" val="4058910454"/>
                  </a:ext>
                </a:extLst>
              </a:tr>
              <a:tr h="664799">
                <a:tc>
                  <a:txBody>
                    <a:bodyPr/>
                    <a:lstStyle/>
                    <a:p>
                      <a:pPr>
                        <a:buNone/>
                      </a:pPr>
                      <a:r>
                        <a:rPr lang="en-US" sz="1800" b="1">
                          <a:latin typeface="Arial"/>
                          <a:cs typeface="Arial"/>
                        </a:rPr>
                        <a:t>Universities</a:t>
                      </a:r>
                      <a:endParaRPr lang="en-US" sz="1800">
                        <a:latin typeface="Arial"/>
                        <a:cs typeface="Arial"/>
                      </a:endParaRPr>
                    </a:p>
                  </a:txBody>
                  <a:tcPr marL="75974" marR="75974" marT="37987" marB="37987" anchor="ctr">
                    <a:lnL>
                      <a:noFill/>
                    </a:lnL>
                    <a:lnR>
                      <a:noFill/>
                    </a:lnR>
                    <a:lnT>
                      <a:noFill/>
                    </a:lnT>
                    <a:lnB>
                      <a:noFill/>
                    </a:lnB>
                    <a:noFill/>
                  </a:tcPr>
                </a:tc>
                <a:tc>
                  <a:txBody>
                    <a:bodyPr/>
                    <a:lstStyle/>
                    <a:p>
                      <a:pPr>
                        <a:buNone/>
                      </a:pPr>
                      <a:r>
                        <a:rPr lang="en-US" sz="1800">
                          <a:latin typeface="Arial"/>
                          <a:cs typeface="Arial"/>
                        </a:rPr>
                        <a:t>Leadership, funding, governance and infrastructure (Universities UK, 2023).</a:t>
                      </a:r>
                    </a:p>
                  </a:txBody>
                  <a:tcPr marL="75974" marR="75974" marT="37987" marB="37987" anchor="ctr">
                    <a:lnL>
                      <a:noFill/>
                    </a:lnL>
                    <a:lnR>
                      <a:noFill/>
                    </a:lnR>
                    <a:lnT>
                      <a:noFill/>
                    </a:lnT>
                    <a:lnB>
                      <a:noFill/>
                    </a:lnB>
                    <a:noFill/>
                  </a:tcPr>
                </a:tc>
                <a:extLst>
                  <a:ext uri="{0D108BD9-81ED-4DB2-BD59-A6C34878D82A}">
                    <a16:rowId xmlns:a16="http://schemas.microsoft.com/office/drawing/2014/main" val="3580022215"/>
                  </a:ext>
                </a:extLst>
              </a:tr>
              <a:tr h="947340">
                <a:tc>
                  <a:txBody>
                    <a:bodyPr/>
                    <a:lstStyle/>
                    <a:p>
                      <a:pPr>
                        <a:buNone/>
                      </a:pPr>
                      <a:r>
                        <a:rPr lang="en-US" sz="1800" b="1">
                          <a:latin typeface="Arial"/>
                          <a:cs typeface="Arial"/>
                        </a:rPr>
                        <a:t>Counselling and wellbeing services</a:t>
                      </a:r>
                      <a:endParaRPr lang="en-US" sz="1800">
                        <a:latin typeface="Arial"/>
                        <a:cs typeface="Arial"/>
                      </a:endParaRPr>
                    </a:p>
                  </a:txBody>
                  <a:tcPr marL="75974" marR="75974" marT="37987" marB="37987" anchor="ctr">
                    <a:lnL>
                      <a:noFill/>
                    </a:lnL>
                    <a:lnR>
                      <a:noFill/>
                    </a:lnR>
                    <a:lnT>
                      <a:noFill/>
                    </a:lnT>
                    <a:lnB>
                      <a:noFill/>
                    </a:lnB>
                    <a:noFill/>
                  </a:tcPr>
                </a:tc>
                <a:tc>
                  <a:txBody>
                    <a:bodyPr/>
                    <a:lstStyle/>
                    <a:p>
                      <a:pPr>
                        <a:buNone/>
                      </a:pPr>
                      <a:r>
                        <a:rPr lang="en-US" sz="1800">
                          <a:latin typeface="Arial"/>
                          <a:cs typeface="Arial"/>
                        </a:rPr>
                        <a:t>Professional support and referral when digital self-management is insufficient (National Institute for Health and Care Excellence, 2022).</a:t>
                      </a:r>
                    </a:p>
                  </a:txBody>
                  <a:tcPr marL="75974" marR="75974" marT="37987" marB="37987" anchor="ctr">
                    <a:lnL>
                      <a:noFill/>
                    </a:lnL>
                    <a:lnR>
                      <a:noFill/>
                    </a:lnR>
                    <a:lnT>
                      <a:noFill/>
                    </a:lnT>
                    <a:lnB>
                      <a:noFill/>
                    </a:lnB>
                    <a:noFill/>
                  </a:tcPr>
                </a:tc>
                <a:extLst>
                  <a:ext uri="{0D108BD9-81ED-4DB2-BD59-A6C34878D82A}">
                    <a16:rowId xmlns:a16="http://schemas.microsoft.com/office/drawing/2014/main" val="910893033"/>
                  </a:ext>
                </a:extLst>
              </a:tr>
              <a:tr h="664799">
                <a:tc>
                  <a:txBody>
                    <a:bodyPr/>
                    <a:lstStyle/>
                    <a:p>
                      <a:pPr>
                        <a:buNone/>
                      </a:pPr>
                      <a:r>
                        <a:rPr lang="en-US" sz="1800" b="1">
                          <a:latin typeface="Arial"/>
                          <a:cs typeface="Arial"/>
                        </a:rPr>
                        <a:t>Students and student unions</a:t>
                      </a:r>
                      <a:endParaRPr lang="en-US" sz="1800">
                        <a:latin typeface="Arial"/>
                        <a:cs typeface="Arial"/>
                      </a:endParaRPr>
                    </a:p>
                  </a:txBody>
                  <a:tcPr marL="75974" marR="75974" marT="37987" marB="37987" anchor="ctr">
                    <a:lnL>
                      <a:noFill/>
                    </a:lnL>
                    <a:lnR>
                      <a:noFill/>
                    </a:lnR>
                    <a:lnT>
                      <a:noFill/>
                    </a:lnT>
                    <a:lnB>
                      <a:noFill/>
                    </a:lnB>
                    <a:noFill/>
                  </a:tcPr>
                </a:tc>
                <a:tc>
                  <a:txBody>
                    <a:bodyPr/>
                    <a:lstStyle/>
                    <a:p>
                      <a:pPr lvl="0">
                        <a:buNone/>
                      </a:pPr>
                      <a:r>
                        <a:rPr lang="en-US" sz="1800" b="0" i="0" u="none" strike="noStrike" noProof="0">
                          <a:latin typeface="Arial"/>
                          <a:cs typeface="Arial"/>
                        </a:rPr>
                        <a:t>Co-design, engagement and ensuring that student voices influence decisions about mental health support (Student Minds, 2018).</a:t>
                      </a:r>
                    </a:p>
                  </a:txBody>
                  <a:tcPr marL="75974" marR="75974" marT="37987" marB="37987" anchor="ctr">
                    <a:lnL>
                      <a:noFill/>
                    </a:lnL>
                    <a:lnR>
                      <a:noFill/>
                    </a:lnR>
                    <a:lnT>
                      <a:noFill/>
                    </a:lnT>
                    <a:lnB>
                      <a:noFill/>
                    </a:lnB>
                    <a:noFill/>
                  </a:tcPr>
                </a:tc>
                <a:extLst>
                  <a:ext uri="{0D108BD9-81ED-4DB2-BD59-A6C34878D82A}">
                    <a16:rowId xmlns:a16="http://schemas.microsoft.com/office/drawing/2014/main" val="3419339671"/>
                  </a:ext>
                </a:extLst>
              </a:tr>
              <a:tr h="880858">
                <a:tc>
                  <a:txBody>
                    <a:bodyPr/>
                    <a:lstStyle/>
                    <a:p>
                      <a:pPr>
                        <a:buNone/>
                      </a:pPr>
                      <a:r>
                        <a:rPr lang="en-US" sz="1800" b="1">
                          <a:latin typeface="Arial"/>
                          <a:cs typeface="Arial"/>
                        </a:rPr>
                        <a:t>NHS mental health services and GPs</a:t>
                      </a:r>
                      <a:endParaRPr lang="en-US" sz="1800">
                        <a:latin typeface="Arial"/>
                        <a:cs typeface="Arial"/>
                      </a:endParaRPr>
                    </a:p>
                  </a:txBody>
                  <a:tcPr marL="75974" marR="75974" marT="37987" marB="37987" anchor="ctr">
                    <a:lnL>
                      <a:noFill/>
                    </a:lnL>
                    <a:lnR>
                      <a:noFill/>
                    </a:lnR>
                    <a:lnT>
                      <a:noFill/>
                    </a:lnT>
                    <a:lnB>
                      <a:noFill/>
                    </a:lnB>
                    <a:noFill/>
                  </a:tcPr>
                </a:tc>
                <a:tc>
                  <a:txBody>
                    <a:bodyPr/>
                    <a:lstStyle/>
                    <a:p>
                      <a:pPr>
                        <a:buNone/>
                      </a:pPr>
                      <a:r>
                        <a:rPr lang="en-US" sz="1800" b="0" i="0" u="none" strike="noStrike" noProof="0">
                          <a:latin typeface="Arial"/>
                          <a:cs typeface="Arial"/>
                        </a:rPr>
                        <a:t>Referral and access to evidence-based psychological therapies when students require professional care beyond digital self-management (NHS England, no date).</a:t>
                      </a:r>
                    </a:p>
                  </a:txBody>
                  <a:tcPr marL="75974" marR="75974" marT="37987" marB="37987" anchor="ctr">
                    <a:lnL>
                      <a:noFill/>
                    </a:lnL>
                    <a:lnR>
                      <a:noFill/>
                    </a:lnR>
                    <a:lnT>
                      <a:noFill/>
                    </a:lnT>
                    <a:lnB>
                      <a:noFill/>
                    </a:lnB>
                    <a:noFill/>
                  </a:tcPr>
                </a:tc>
                <a:extLst>
                  <a:ext uri="{0D108BD9-81ED-4DB2-BD59-A6C34878D82A}">
                    <a16:rowId xmlns:a16="http://schemas.microsoft.com/office/drawing/2014/main" val="615796274"/>
                  </a:ext>
                </a:extLst>
              </a:tr>
              <a:tr h="664799">
                <a:tc>
                  <a:txBody>
                    <a:bodyPr/>
                    <a:lstStyle/>
                    <a:p>
                      <a:pPr>
                        <a:buNone/>
                      </a:pPr>
                      <a:r>
                        <a:rPr lang="en-US" sz="1800" b="1">
                          <a:latin typeface="Arial"/>
                          <a:cs typeface="Arial"/>
                        </a:rPr>
                        <a:t>AI developers and wearable providers</a:t>
                      </a:r>
                      <a:endParaRPr lang="en-US" sz="1800">
                        <a:latin typeface="Arial"/>
                        <a:cs typeface="Arial"/>
                      </a:endParaRPr>
                    </a:p>
                  </a:txBody>
                  <a:tcPr marL="75974" marR="75974" marT="37987" marB="37987" anchor="ctr">
                    <a:lnL>
                      <a:noFill/>
                    </a:lnL>
                    <a:lnR>
                      <a:noFill/>
                    </a:lnR>
                    <a:lnT>
                      <a:noFill/>
                    </a:lnT>
                    <a:lnB>
                      <a:noFill/>
                    </a:lnB>
                    <a:noFill/>
                  </a:tcPr>
                </a:tc>
                <a:tc>
                  <a:txBody>
                    <a:bodyPr/>
                    <a:lstStyle/>
                    <a:p>
                      <a:pPr>
                        <a:buNone/>
                      </a:pPr>
                      <a:r>
                        <a:rPr lang="en-US" sz="1800">
                          <a:latin typeface="Arial"/>
                          <a:cs typeface="Arial"/>
                        </a:rPr>
                        <a:t>Platform design, maintenance, integration and technical reliability (World Health Organization, 2021; Unsworth </a:t>
                      </a:r>
                      <a:r>
                        <a:rPr lang="en-US" sz="1800" i="1">
                          <a:latin typeface="Arial"/>
                          <a:cs typeface="Arial"/>
                        </a:rPr>
                        <a:t>et al</a:t>
                      </a:r>
                      <a:r>
                        <a:rPr lang="en-US" sz="1800">
                          <a:latin typeface="Arial"/>
                          <a:cs typeface="Arial"/>
                        </a:rPr>
                        <a:t>., 2021).</a:t>
                      </a:r>
                    </a:p>
                  </a:txBody>
                  <a:tcPr marL="75974" marR="75974" marT="37987" marB="37987" anchor="ctr">
                    <a:lnL>
                      <a:noFill/>
                    </a:lnL>
                    <a:lnR>
                      <a:noFill/>
                    </a:lnR>
                    <a:lnT>
                      <a:noFill/>
                    </a:lnT>
                    <a:lnB>
                      <a:noFill/>
                    </a:lnB>
                    <a:noFill/>
                  </a:tcPr>
                </a:tc>
                <a:extLst>
                  <a:ext uri="{0D108BD9-81ED-4DB2-BD59-A6C34878D82A}">
                    <a16:rowId xmlns:a16="http://schemas.microsoft.com/office/drawing/2014/main" val="3073997056"/>
                  </a:ext>
                </a:extLst>
              </a:tr>
              <a:tr h="947340">
                <a:tc>
                  <a:txBody>
                    <a:bodyPr/>
                    <a:lstStyle/>
                    <a:p>
                      <a:pPr>
                        <a:buNone/>
                      </a:pPr>
                      <a:r>
                        <a:rPr lang="en-US" sz="1800" b="1">
                          <a:latin typeface="Arial"/>
                          <a:cs typeface="Arial"/>
                        </a:rPr>
                        <a:t>IT and data protection teams</a:t>
                      </a:r>
                      <a:endParaRPr lang="en-US" sz="1800">
                        <a:latin typeface="Arial"/>
                        <a:cs typeface="Arial"/>
                      </a:endParaRPr>
                    </a:p>
                  </a:txBody>
                  <a:tcPr marL="75974" marR="75974" marT="37987" marB="37987" anchor="ctr">
                    <a:lnL>
                      <a:noFill/>
                    </a:lnL>
                    <a:lnR>
                      <a:noFill/>
                    </a:lnR>
                    <a:lnT>
                      <a:noFill/>
                    </a:lnT>
                    <a:lnB>
                      <a:noFill/>
                    </a:lnB>
                    <a:noFill/>
                  </a:tcPr>
                </a:tc>
                <a:tc>
                  <a:txBody>
                    <a:bodyPr/>
                    <a:lstStyle/>
                    <a:p>
                      <a:pPr>
                        <a:buNone/>
                      </a:pPr>
                      <a:r>
                        <a:rPr lang="en-US" sz="1800">
                          <a:latin typeface="Arial"/>
                          <a:cs typeface="Arial"/>
                        </a:rPr>
                        <a:t>Cybersecurity, privacy and compliance with data protection requirements </a:t>
                      </a:r>
                      <a:r>
                        <a:rPr lang="en-US" sz="1800" b="0">
                          <a:latin typeface="Arial"/>
                          <a:cs typeface="Arial"/>
                        </a:rPr>
                        <a:t>(</a:t>
                      </a:r>
                      <a:r>
                        <a:rPr lang="en-US" sz="1800" b="0" i="0" u="none" strike="noStrike" noProof="0"/>
                        <a:t>Information Commissioner's Office, no date c; National Cyber Security Centre, no date</a:t>
                      </a:r>
                      <a:r>
                        <a:rPr lang="en-US" sz="1800" b="0">
                          <a:latin typeface="Arial"/>
                          <a:cs typeface="Arial"/>
                        </a:rPr>
                        <a:t>).</a:t>
                      </a:r>
                    </a:p>
                  </a:txBody>
                  <a:tcPr marL="75974" marR="75974" marT="37987" marB="37987" anchor="ctr">
                    <a:lnL>
                      <a:noFill/>
                    </a:lnL>
                    <a:lnR>
                      <a:noFill/>
                    </a:lnR>
                    <a:lnT>
                      <a:noFill/>
                    </a:lnT>
                    <a:lnB>
                      <a:noFill/>
                    </a:lnB>
                    <a:noFill/>
                  </a:tcPr>
                </a:tc>
                <a:extLst>
                  <a:ext uri="{0D108BD9-81ED-4DB2-BD59-A6C34878D82A}">
                    <a16:rowId xmlns:a16="http://schemas.microsoft.com/office/drawing/2014/main" val="1023838828"/>
                  </a:ext>
                </a:extLst>
              </a:tr>
            </a:tbl>
          </a:graphicData>
        </a:graphic>
      </p:graphicFrame>
    </p:spTree>
    <p:extLst>
      <p:ext uri="{BB962C8B-B14F-4D97-AF65-F5344CB8AC3E}">
        <p14:creationId xmlns:p14="http://schemas.microsoft.com/office/powerpoint/2010/main" val="345077293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3E547B5-89CF-4EC0-96DE-25771AED07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3F0B8CEB-8279-4E5E-A0CE-1FC9F71736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782" y="0"/>
            <a:ext cx="7421217" cy="6857999"/>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4FC71DF-47A4-2A03-EA72-133FF811729C}"/>
              </a:ext>
            </a:extLst>
          </p:cNvPr>
          <p:cNvSpPr>
            <a:spLocks noGrp="1"/>
          </p:cNvSpPr>
          <p:nvPr>
            <p:ph type="title"/>
          </p:nvPr>
        </p:nvSpPr>
        <p:spPr>
          <a:xfrm>
            <a:off x="7168067" y="1"/>
            <a:ext cx="4379499" cy="1258267"/>
          </a:xfrm>
        </p:spPr>
        <p:txBody>
          <a:bodyPr>
            <a:normAutofit fontScale="90000"/>
          </a:bodyPr>
          <a:lstStyle/>
          <a:p>
            <a:pPr algn="ctr"/>
            <a:r>
              <a:rPr lang="en-US" sz="4000">
                <a:latin typeface="Arial"/>
                <a:ea typeface="+mj-lt"/>
                <a:cs typeface="Arial"/>
              </a:rPr>
              <a:t>Student-Level Barriers</a:t>
            </a:r>
            <a:r>
              <a:rPr lang="en-GB" sz="4000">
                <a:latin typeface="Arial"/>
                <a:ea typeface="+mj-lt"/>
                <a:cs typeface="Arial"/>
              </a:rPr>
              <a:t> to engage with MindEase</a:t>
            </a:r>
            <a:endParaRPr lang="en-US" sz="4000">
              <a:latin typeface="Arial"/>
              <a:cs typeface="Arial"/>
            </a:endParaRPr>
          </a:p>
        </p:txBody>
      </p:sp>
      <p:pic>
        <p:nvPicPr>
          <p:cNvPr id="4" name="Picture 3" descr="One Third of First Year University Students Have Depression/Anxiety | Lab Manager">
            <a:extLst>
              <a:ext uri="{FF2B5EF4-FFF2-40B4-BE49-F238E27FC236}">
                <a16:creationId xmlns:a16="http://schemas.microsoft.com/office/drawing/2014/main" id="{F462089F-AE07-F820-3FEE-2732E640D8FF}"/>
              </a:ext>
            </a:extLst>
          </p:cNvPr>
          <p:cNvPicPr>
            <a:picLocks noChangeAspect="1"/>
          </p:cNvPicPr>
          <p:nvPr/>
        </p:nvPicPr>
        <p:blipFill>
          <a:blip r:embed="rId2"/>
          <a:srcRect l="40756" r="8925"/>
          <a:stretch>
            <a:fillRect/>
          </a:stretch>
        </p:blipFill>
        <p:spPr>
          <a:xfrm>
            <a:off x="20" y="10"/>
            <a:ext cx="6901711" cy="6857990"/>
          </a:xfrm>
          <a:custGeom>
            <a:avLst/>
            <a:gdLst/>
            <a:ahLst/>
            <a:cxnLst/>
            <a:rect l="l" t="t" r="r" b="b"/>
            <a:pathLst>
              <a:path w="6901731" h="6858000">
                <a:moveTo>
                  <a:pt x="0" y="0"/>
                </a:moveTo>
                <a:lnTo>
                  <a:pt x="6897896" y="5958"/>
                </a:lnTo>
                <a:lnTo>
                  <a:pt x="6866823" y="62592"/>
                </a:lnTo>
                <a:lnTo>
                  <a:pt x="6901731" y="89476"/>
                </a:lnTo>
                <a:lnTo>
                  <a:pt x="6901731" y="103833"/>
                </a:lnTo>
                <a:lnTo>
                  <a:pt x="6900034" y="110092"/>
                </a:lnTo>
                <a:lnTo>
                  <a:pt x="6901731" y="113679"/>
                </a:lnTo>
                <a:lnTo>
                  <a:pt x="6901731" y="405560"/>
                </a:lnTo>
                <a:lnTo>
                  <a:pt x="6900456" y="429509"/>
                </a:lnTo>
                <a:cubicBezTo>
                  <a:pt x="6892773" y="535647"/>
                  <a:pt x="6878314" y="537918"/>
                  <a:pt x="6886342" y="636808"/>
                </a:cubicBezTo>
                <a:cubicBezTo>
                  <a:pt x="6892506" y="756883"/>
                  <a:pt x="6864504" y="771443"/>
                  <a:pt x="6851784" y="839073"/>
                </a:cubicBezTo>
                <a:cubicBezTo>
                  <a:pt x="6838675" y="892655"/>
                  <a:pt x="6864124" y="961738"/>
                  <a:pt x="6845760" y="994930"/>
                </a:cubicBezTo>
                <a:cubicBezTo>
                  <a:pt x="6833572" y="1024166"/>
                  <a:pt x="6859282" y="1058905"/>
                  <a:pt x="6845601" y="1112932"/>
                </a:cubicBezTo>
                <a:cubicBezTo>
                  <a:pt x="6838700" y="1149910"/>
                  <a:pt x="6829138" y="1151035"/>
                  <a:pt x="6820235" y="1187433"/>
                </a:cubicBezTo>
                <a:cubicBezTo>
                  <a:pt x="6815504" y="1196464"/>
                  <a:pt x="6777707" y="1338549"/>
                  <a:pt x="6759643" y="1337010"/>
                </a:cubicBezTo>
                <a:cubicBezTo>
                  <a:pt x="6737660" y="1337296"/>
                  <a:pt x="6760650" y="1396341"/>
                  <a:pt x="6736375" y="1382272"/>
                </a:cubicBezTo>
                <a:cubicBezTo>
                  <a:pt x="6755741" y="1415836"/>
                  <a:pt x="6714675" y="1414567"/>
                  <a:pt x="6701292" y="1432111"/>
                </a:cubicBezTo>
                <a:cubicBezTo>
                  <a:pt x="6721110" y="1460185"/>
                  <a:pt x="6692106" y="1490815"/>
                  <a:pt x="6686578" y="1518624"/>
                </a:cubicBezTo>
                <a:cubicBezTo>
                  <a:pt x="6682512" y="1567002"/>
                  <a:pt x="6679579" y="1571443"/>
                  <a:pt x="6670824" y="1607743"/>
                </a:cubicBezTo>
                <a:cubicBezTo>
                  <a:pt x="6671133" y="1629590"/>
                  <a:pt x="6663161" y="1656870"/>
                  <a:pt x="6664392" y="1696405"/>
                </a:cubicBezTo>
                <a:cubicBezTo>
                  <a:pt x="6655686" y="1770486"/>
                  <a:pt x="6641938" y="1757082"/>
                  <a:pt x="6642880" y="1812372"/>
                </a:cubicBezTo>
                <a:cubicBezTo>
                  <a:pt x="6638579" y="1872475"/>
                  <a:pt x="6619231" y="1825476"/>
                  <a:pt x="6612547" y="1876437"/>
                </a:cubicBezTo>
                <a:cubicBezTo>
                  <a:pt x="6600695" y="1913834"/>
                  <a:pt x="6591061" y="1923231"/>
                  <a:pt x="6571760" y="1953331"/>
                </a:cubicBezTo>
                <a:cubicBezTo>
                  <a:pt x="6561039" y="1989021"/>
                  <a:pt x="6544090" y="2087896"/>
                  <a:pt x="6520213" y="2096455"/>
                </a:cubicBezTo>
                <a:lnTo>
                  <a:pt x="6492461" y="2188148"/>
                </a:lnTo>
                <a:cubicBezTo>
                  <a:pt x="6504372" y="2211333"/>
                  <a:pt x="6489131" y="2253220"/>
                  <a:pt x="6471854" y="2259117"/>
                </a:cubicBezTo>
                <a:cubicBezTo>
                  <a:pt x="6466151" y="2287829"/>
                  <a:pt x="6440452" y="2301346"/>
                  <a:pt x="6439832" y="2328334"/>
                </a:cubicBezTo>
                <a:cubicBezTo>
                  <a:pt x="6431013" y="2351201"/>
                  <a:pt x="6444250" y="2396409"/>
                  <a:pt x="6425162" y="2408211"/>
                </a:cubicBezTo>
                <a:lnTo>
                  <a:pt x="6417221" y="2427382"/>
                </a:lnTo>
                <a:lnTo>
                  <a:pt x="6425030" y="2464387"/>
                </a:lnTo>
                <a:lnTo>
                  <a:pt x="6406293" y="2472223"/>
                </a:lnTo>
                <a:cubicBezTo>
                  <a:pt x="6406862" y="2477277"/>
                  <a:pt x="6406486" y="2491723"/>
                  <a:pt x="6405400" y="2493547"/>
                </a:cubicBezTo>
                <a:lnTo>
                  <a:pt x="6374829" y="2532070"/>
                </a:lnTo>
                <a:cubicBezTo>
                  <a:pt x="6374597" y="2545374"/>
                  <a:pt x="6360976" y="2563797"/>
                  <a:pt x="6350864" y="2577422"/>
                </a:cubicBezTo>
                <a:cubicBezTo>
                  <a:pt x="6327056" y="2632768"/>
                  <a:pt x="6341262" y="2616275"/>
                  <a:pt x="6329174" y="2663854"/>
                </a:cubicBezTo>
                <a:cubicBezTo>
                  <a:pt x="6326303" y="2703642"/>
                  <a:pt x="6332854" y="2709643"/>
                  <a:pt x="6315095" y="2741507"/>
                </a:cubicBezTo>
                <a:cubicBezTo>
                  <a:pt x="6319921" y="2740191"/>
                  <a:pt x="6321925" y="2742004"/>
                  <a:pt x="6322463" y="2745641"/>
                </a:cubicBezTo>
                <a:cubicBezTo>
                  <a:pt x="6322245" y="2747982"/>
                  <a:pt x="6322027" y="2750323"/>
                  <a:pt x="6321808" y="2752663"/>
                </a:cubicBezTo>
                <a:lnTo>
                  <a:pt x="6314569" y="2756718"/>
                </a:lnTo>
                <a:cubicBezTo>
                  <a:pt x="6289324" y="2773686"/>
                  <a:pt x="6317551" y="2780051"/>
                  <a:pt x="6315211" y="2811618"/>
                </a:cubicBezTo>
                <a:cubicBezTo>
                  <a:pt x="6315620" y="2826627"/>
                  <a:pt x="6296047" y="2885298"/>
                  <a:pt x="6302211" y="2882314"/>
                </a:cubicBezTo>
                <a:lnTo>
                  <a:pt x="6286167" y="2949597"/>
                </a:lnTo>
                <a:cubicBezTo>
                  <a:pt x="6286401" y="2994618"/>
                  <a:pt x="6286615" y="2971464"/>
                  <a:pt x="6287037" y="3008578"/>
                </a:cubicBezTo>
                <a:cubicBezTo>
                  <a:pt x="6293795" y="3029535"/>
                  <a:pt x="6274405" y="3114154"/>
                  <a:pt x="6259150" y="3123139"/>
                </a:cubicBezTo>
                <a:cubicBezTo>
                  <a:pt x="6250085" y="3189063"/>
                  <a:pt x="6269067" y="3151280"/>
                  <a:pt x="6272249" y="3227854"/>
                </a:cubicBezTo>
                <a:cubicBezTo>
                  <a:pt x="6278775" y="3295842"/>
                  <a:pt x="6289216" y="3303765"/>
                  <a:pt x="6292288" y="3378383"/>
                </a:cubicBezTo>
                <a:cubicBezTo>
                  <a:pt x="6303894" y="3395995"/>
                  <a:pt x="6287498" y="3432581"/>
                  <a:pt x="6288328" y="3459618"/>
                </a:cubicBezTo>
                <a:cubicBezTo>
                  <a:pt x="6289158" y="3486653"/>
                  <a:pt x="6299937" y="3538735"/>
                  <a:pt x="6297272" y="3540603"/>
                </a:cubicBezTo>
                <a:cubicBezTo>
                  <a:pt x="6296849" y="3577379"/>
                  <a:pt x="6294184" y="3587943"/>
                  <a:pt x="6291001" y="3638374"/>
                </a:cubicBezTo>
                <a:cubicBezTo>
                  <a:pt x="6283026" y="3666794"/>
                  <a:pt x="6265833" y="3731744"/>
                  <a:pt x="6283592" y="3763609"/>
                </a:cubicBezTo>
                <a:cubicBezTo>
                  <a:pt x="6264286" y="3758340"/>
                  <a:pt x="6290177" y="3803150"/>
                  <a:pt x="6274068" y="3814506"/>
                </a:cubicBezTo>
                <a:cubicBezTo>
                  <a:pt x="6260645" y="3821643"/>
                  <a:pt x="6265372" y="3836902"/>
                  <a:pt x="6262850" y="3850454"/>
                </a:cubicBezTo>
                <a:cubicBezTo>
                  <a:pt x="6250418" y="3863479"/>
                  <a:pt x="6250660" y="3955243"/>
                  <a:pt x="6257357" y="3975474"/>
                </a:cubicBezTo>
                <a:cubicBezTo>
                  <a:pt x="6245091" y="4036737"/>
                  <a:pt x="6237535" y="4029237"/>
                  <a:pt x="6257889" y="4073155"/>
                </a:cubicBezTo>
                <a:cubicBezTo>
                  <a:pt x="6259272" y="4085906"/>
                  <a:pt x="6239882" y="4116397"/>
                  <a:pt x="6237441" y="4126638"/>
                </a:cubicBezTo>
                <a:lnTo>
                  <a:pt x="6245587" y="4172738"/>
                </a:lnTo>
                <a:lnTo>
                  <a:pt x="6235772" y="4176721"/>
                </a:lnTo>
                <a:lnTo>
                  <a:pt x="6233287" y="4195136"/>
                </a:lnTo>
                <a:lnTo>
                  <a:pt x="6234619" y="4280850"/>
                </a:lnTo>
                <a:cubicBezTo>
                  <a:pt x="6239453" y="4320763"/>
                  <a:pt x="6223309" y="4337596"/>
                  <a:pt x="6219318" y="4402526"/>
                </a:cubicBezTo>
                <a:cubicBezTo>
                  <a:pt x="6205466" y="4516209"/>
                  <a:pt x="6216183" y="4588729"/>
                  <a:pt x="6216810" y="4651172"/>
                </a:cubicBezTo>
                <a:cubicBezTo>
                  <a:pt x="6217673" y="4756959"/>
                  <a:pt x="6228654" y="4824005"/>
                  <a:pt x="6225945" y="4916779"/>
                </a:cubicBezTo>
                <a:cubicBezTo>
                  <a:pt x="6217032" y="4993010"/>
                  <a:pt x="6264271" y="4984591"/>
                  <a:pt x="6230174" y="5051379"/>
                </a:cubicBezTo>
                <a:cubicBezTo>
                  <a:pt x="6235713" y="5056951"/>
                  <a:pt x="6239420" y="5163714"/>
                  <a:pt x="6242600" y="5170879"/>
                </a:cubicBezTo>
                <a:lnTo>
                  <a:pt x="6235996" y="5216428"/>
                </a:lnTo>
                <a:lnTo>
                  <a:pt x="6214638" y="5285298"/>
                </a:lnTo>
                <a:cubicBezTo>
                  <a:pt x="6211392" y="5297492"/>
                  <a:pt x="6225576" y="5312063"/>
                  <a:pt x="6228432" y="5317696"/>
                </a:cubicBezTo>
                <a:lnTo>
                  <a:pt x="6246496" y="5398787"/>
                </a:lnTo>
                <a:lnTo>
                  <a:pt x="6244793" y="5399530"/>
                </a:lnTo>
                <a:lnTo>
                  <a:pt x="6241695" y="5406948"/>
                </a:lnTo>
                <a:lnTo>
                  <a:pt x="6267461" y="5499413"/>
                </a:lnTo>
                <a:cubicBezTo>
                  <a:pt x="6285387" y="5533848"/>
                  <a:pt x="6284888" y="5550029"/>
                  <a:pt x="6295987" y="5582659"/>
                </a:cubicBezTo>
                <a:cubicBezTo>
                  <a:pt x="6311253" y="5681724"/>
                  <a:pt x="6295439" y="5695558"/>
                  <a:pt x="6364803" y="5784263"/>
                </a:cubicBezTo>
                <a:cubicBezTo>
                  <a:pt x="6379348" y="5818651"/>
                  <a:pt x="6412475" y="5906802"/>
                  <a:pt x="6423050" y="5922637"/>
                </a:cubicBezTo>
                <a:cubicBezTo>
                  <a:pt x="6445210" y="5973612"/>
                  <a:pt x="6468179" y="6023873"/>
                  <a:pt x="6497767" y="6090108"/>
                </a:cubicBezTo>
                <a:cubicBezTo>
                  <a:pt x="6571895" y="6150548"/>
                  <a:pt x="6572491" y="6236583"/>
                  <a:pt x="6606710" y="6281543"/>
                </a:cubicBezTo>
                <a:cubicBezTo>
                  <a:pt x="6633675" y="6335892"/>
                  <a:pt x="6654357" y="6388782"/>
                  <a:pt x="6667540" y="6443715"/>
                </a:cubicBezTo>
                <a:cubicBezTo>
                  <a:pt x="6685192" y="6466826"/>
                  <a:pt x="6650500" y="6508701"/>
                  <a:pt x="6659722" y="6550105"/>
                </a:cubicBezTo>
                <a:cubicBezTo>
                  <a:pt x="6665926" y="6645044"/>
                  <a:pt x="6669126" y="6627536"/>
                  <a:pt x="6671805" y="6687397"/>
                </a:cubicBezTo>
                <a:cubicBezTo>
                  <a:pt x="6682671" y="6733683"/>
                  <a:pt x="6665210" y="6772117"/>
                  <a:pt x="6669658" y="6806602"/>
                </a:cubicBezTo>
                <a:cubicBezTo>
                  <a:pt x="6661174" y="6812658"/>
                  <a:pt x="6667097" y="6831470"/>
                  <a:pt x="6675783" y="6850325"/>
                </a:cubicBezTo>
                <a:lnTo>
                  <a:pt x="6679704" y="6858000"/>
                </a:lnTo>
                <a:lnTo>
                  <a:pt x="4532241" y="6858000"/>
                </a:lnTo>
                <a:lnTo>
                  <a:pt x="1208596" y="6858000"/>
                </a:lnTo>
                <a:lnTo>
                  <a:pt x="0" y="6858000"/>
                </a:lnTo>
                <a:close/>
              </a:path>
            </a:pathLst>
          </a:custGeom>
        </p:spPr>
      </p:pic>
      <p:sp>
        <p:nvSpPr>
          <p:cNvPr id="3" name="Content Placeholder 2">
            <a:extLst>
              <a:ext uri="{FF2B5EF4-FFF2-40B4-BE49-F238E27FC236}">
                <a16:creationId xmlns:a16="http://schemas.microsoft.com/office/drawing/2014/main" id="{552CAE41-E91B-0448-B58C-0CCF5CD54058}"/>
              </a:ext>
            </a:extLst>
          </p:cNvPr>
          <p:cNvSpPr>
            <a:spLocks noGrp="1"/>
          </p:cNvSpPr>
          <p:nvPr>
            <p:ph idx="1"/>
          </p:nvPr>
        </p:nvSpPr>
        <p:spPr>
          <a:xfrm>
            <a:off x="6703608" y="1258268"/>
            <a:ext cx="5315670" cy="5599163"/>
          </a:xfrm>
        </p:spPr>
        <p:txBody>
          <a:bodyPr vert="horz" lIns="91440" tIns="45720" rIns="91440" bIns="45720" rtlCol="0" anchor="t">
            <a:noAutofit/>
          </a:bodyPr>
          <a:lstStyle/>
          <a:p>
            <a:r>
              <a:rPr lang="en-US" sz="2000">
                <a:latin typeface="Arial"/>
                <a:ea typeface="+mn-lt"/>
                <a:cs typeface="Arial"/>
              </a:rPr>
              <a:t>Mental health stigma may discourage students from engaging with </a:t>
            </a:r>
            <a:r>
              <a:rPr lang="en-US" sz="2000" err="1">
                <a:latin typeface="Arial"/>
                <a:ea typeface="+mn-lt"/>
                <a:cs typeface="Arial"/>
              </a:rPr>
              <a:t>MindEase</a:t>
            </a:r>
            <a:r>
              <a:rPr lang="en-US" sz="2000">
                <a:latin typeface="Arial"/>
                <a:ea typeface="+mn-lt"/>
                <a:cs typeface="Arial"/>
              </a:rPr>
              <a:t> or seeking professional support when needed (Student Minds, 2018).</a:t>
            </a:r>
          </a:p>
          <a:p>
            <a:r>
              <a:rPr lang="en-US" sz="2000">
                <a:latin typeface="Arial"/>
                <a:ea typeface="+mn-lt"/>
                <a:cs typeface="Arial"/>
              </a:rPr>
              <a:t>Low engagement and declining adherence over time may reduce the effectiveness of digital mental health interventions (Ng </a:t>
            </a:r>
            <a:r>
              <a:rPr lang="en-US" sz="2000" i="1">
                <a:latin typeface="Arial"/>
                <a:ea typeface="+mn-lt"/>
                <a:cs typeface="Arial"/>
              </a:rPr>
              <a:t>et al</a:t>
            </a:r>
            <a:r>
              <a:rPr lang="en-US" sz="2000">
                <a:latin typeface="Arial"/>
                <a:ea typeface="+mn-lt"/>
                <a:cs typeface="Arial"/>
              </a:rPr>
              <a:t>., 2019; </a:t>
            </a:r>
            <a:r>
              <a:rPr lang="en-US" sz="2000" err="1">
                <a:latin typeface="Arial"/>
                <a:ea typeface="+mn-lt"/>
                <a:cs typeface="Arial"/>
              </a:rPr>
              <a:t>Torous</a:t>
            </a:r>
            <a:r>
              <a:rPr lang="en-US" sz="2000">
                <a:latin typeface="Arial"/>
                <a:ea typeface="+mn-lt"/>
                <a:cs typeface="Arial"/>
              </a:rPr>
              <a:t> </a:t>
            </a:r>
            <a:r>
              <a:rPr lang="en-US" sz="2000" i="1">
                <a:latin typeface="Arial"/>
                <a:ea typeface="+mn-lt"/>
                <a:cs typeface="Arial"/>
              </a:rPr>
              <a:t>et al</a:t>
            </a:r>
            <a:r>
              <a:rPr lang="en-US" sz="2000">
                <a:latin typeface="Arial"/>
                <a:ea typeface="+mn-lt"/>
                <a:cs typeface="Arial"/>
              </a:rPr>
              <a:t>., 2020). </a:t>
            </a:r>
            <a:endParaRPr lang="en-US" sz="2000">
              <a:latin typeface="Arial"/>
              <a:cs typeface="Arial"/>
            </a:endParaRPr>
          </a:p>
          <a:p>
            <a:r>
              <a:rPr lang="en-US" sz="2000">
                <a:latin typeface="Arial"/>
                <a:ea typeface="+mn-lt"/>
                <a:cs typeface="Arial"/>
              </a:rPr>
              <a:t>Digital exclusion may disadvantage students without suitable smartphones, reliable internet access or compatible wearable devices (NHS England, 2023; World Health Organization, 2021). </a:t>
            </a:r>
            <a:endParaRPr lang="en-US" sz="2000">
              <a:latin typeface="Arial"/>
              <a:cs typeface="Arial"/>
            </a:endParaRPr>
          </a:p>
          <a:p>
            <a:r>
              <a:rPr lang="en-US" sz="2000">
                <a:latin typeface="Arial"/>
                <a:ea typeface="+mn-lt"/>
                <a:cs typeface="Arial"/>
              </a:rPr>
              <a:t>Limited digital health literacy may reduce some students' confidence and ability to use AI-enabled wellbeing technologies effectively (World Health Organization, 2021; NHS England, 2023).</a:t>
            </a:r>
            <a:endParaRPr lang="en-US" sz="2000">
              <a:latin typeface="Arial"/>
              <a:cs typeface="Arial"/>
            </a:endParaRPr>
          </a:p>
          <a:p>
            <a:endParaRPr lang="en-US" sz="2000">
              <a:latin typeface="Arial"/>
              <a:cs typeface="Arial"/>
            </a:endParaRPr>
          </a:p>
        </p:txBody>
      </p:sp>
      <p:sp>
        <p:nvSpPr>
          <p:cNvPr id="5" name="TextBox 4">
            <a:extLst>
              <a:ext uri="{FF2B5EF4-FFF2-40B4-BE49-F238E27FC236}">
                <a16:creationId xmlns:a16="http://schemas.microsoft.com/office/drawing/2014/main" id="{D74E86E4-CECD-AC03-5222-CF4C504646E3}"/>
              </a:ext>
            </a:extLst>
          </p:cNvPr>
          <p:cNvSpPr txBox="1"/>
          <p:nvPr/>
        </p:nvSpPr>
        <p:spPr>
          <a:xfrm>
            <a:off x="0" y="286657"/>
            <a:ext cx="6096000" cy="67710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b="0" i="0" u="none" strike="noStrike" baseline="0">
                <a:solidFill>
                  <a:srgbClr val="FFFFFF"/>
                </a:solidFill>
                <a:latin typeface="Aptos"/>
              </a:rPr>
              <a:t>Desislava Markova</a:t>
            </a:r>
            <a:endParaRPr lang="en-US"/>
          </a:p>
          <a:p>
            <a:pPr algn="ctr"/>
            <a:endParaRPr lang="en-US"/>
          </a:p>
        </p:txBody>
      </p:sp>
    </p:spTree>
    <p:extLst>
      <p:ext uri="{BB962C8B-B14F-4D97-AF65-F5344CB8AC3E}">
        <p14:creationId xmlns:p14="http://schemas.microsoft.com/office/powerpoint/2010/main" val="372110108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C58CD0-FF73-0B5F-1976-9BF4F15A714F}"/>
              </a:ext>
            </a:extLst>
          </p:cNvPr>
          <p:cNvSpPr>
            <a:spLocks noGrp="1"/>
          </p:cNvSpPr>
          <p:nvPr>
            <p:ph type="title"/>
          </p:nvPr>
        </p:nvSpPr>
        <p:spPr/>
        <p:txBody>
          <a:bodyPr>
            <a:normAutofit/>
          </a:bodyPr>
          <a:lstStyle/>
          <a:p>
            <a:r>
              <a:rPr lang="en-GB" sz="3600">
                <a:latin typeface="Arial"/>
                <a:ea typeface="+mj-lt"/>
                <a:cs typeface="Arial"/>
              </a:rPr>
              <a:t>Organisational and Technical Barriers</a:t>
            </a:r>
            <a:endParaRPr lang="en-US" sz="3600">
              <a:latin typeface="Arial"/>
              <a:cs typeface="Arial"/>
            </a:endParaRPr>
          </a:p>
        </p:txBody>
      </p:sp>
      <p:sp>
        <p:nvSpPr>
          <p:cNvPr id="5" name="Title 1">
            <a:extLst>
              <a:ext uri="{FF2B5EF4-FFF2-40B4-BE49-F238E27FC236}">
                <a16:creationId xmlns:a16="http://schemas.microsoft.com/office/drawing/2014/main" id="{9A11AADB-571D-D788-BF09-AEB0B24BFD38}"/>
              </a:ext>
            </a:extLst>
          </p:cNvPr>
          <p:cNvSpPr txBox="1">
            <a:spLocks/>
          </p:cNvSpPr>
          <p:nvPr/>
        </p:nvSpPr>
        <p:spPr>
          <a:xfrm>
            <a:off x="315686" y="147411"/>
            <a:ext cx="2017486" cy="679678"/>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1200">
                <a:latin typeface="Arial"/>
                <a:cs typeface="Arial"/>
              </a:rPr>
              <a:t>Desislava Markova</a:t>
            </a:r>
          </a:p>
        </p:txBody>
      </p:sp>
      <p:sp>
        <p:nvSpPr>
          <p:cNvPr id="4" name="Content Placeholder 3">
            <a:extLst>
              <a:ext uri="{FF2B5EF4-FFF2-40B4-BE49-F238E27FC236}">
                <a16:creationId xmlns:a16="http://schemas.microsoft.com/office/drawing/2014/main" id="{3E8BCCC1-7A27-26DC-2F63-120CA5D28C4C}"/>
              </a:ext>
            </a:extLst>
          </p:cNvPr>
          <p:cNvSpPr>
            <a:spLocks noGrp="1"/>
          </p:cNvSpPr>
          <p:nvPr>
            <p:ph idx="1"/>
          </p:nvPr>
        </p:nvSpPr>
        <p:spPr>
          <a:xfrm>
            <a:off x="3000828" y="1513571"/>
            <a:ext cx="9187544" cy="5374591"/>
          </a:xfrm>
        </p:spPr>
        <p:txBody>
          <a:bodyPr vert="horz" lIns="91440" tIns="45720" rIns="91440" bIns="45720" rtlCol="0" anchor="t">
            <a:normAutofit/>
          </a:bodyPr>
          <a:lstStyle/>
          <a:p>
            <a:r>
              <a:rPr lang="en-US" sz="2000">
                <a:latin typeface="Arial"/>
                <a:ea typeface="+mn-lt"/>
                <a:cs typeface="Arial"/>
              </a:rPr>
              <a:t>Limited </a:t>
            </a:r>
            <a:r>
              <a:rPr lang="en-US" sz="2000" err="1">
                <a:latin typeface="Arial"/>
                <a:ea typeface="+mn-lt"/>
                <a:cs typeface="Arial"/>
              </a:rPr>
              <a:t>organisational</a:t>
            </a:r>
            <a:r>
              <a:rPr lang="en-US" sz="2000">
                <a:latin typeface="Arial"/>
                <a:ea typeface="+mn-lt"/>
                <a:cs typeface="Arial"/>
              </a:rPr>
              <a:t> resources, workforce capacity and technical infrastructure may create barriers to implementing and sustaining </a:t>
            </a:r>
            <a:r>
              <a:rPr lang="en-US" sz="2000" err="1">
                <a:latin typeface="Arial"/>
                <a:ea typeface="+mn-lt"/>
                <a:cs typeface="Arial"/>
              </a:rPr>
              <a:t>MindEase</a:t>
            </a:r>
            <a:r>
              <a:rPr lang="en-US" sz="2000">
                <a:latin typeface="Arial"/>
                <a:ea typeface="+mn-lt"/>
                <a:cs typeface="Arial"/>
              </a:rPr>
              <a:t>, particularly where staff require time to develop new digital skills (The King's Fund, 2022; Universities UK, 2023). </a:t>
            </a:r>
            <a:endParaRPr lang="en-US" sz="2000">
              <a:latin typeface="Arial"/>
              <a:cs typeface="Arial"/>
            </a:endParaRPr>
          </a:p>
          <a:p>
            <a:r>
              <a:rPr lang="en-US" sz="2000">
                <a:latin typeface="Arial"/>
                <a:ea typeface="+mn-lt"/>
                <a:cs typeface="Arial"/>
              </a:rPr>
              <a:t>Staff training requirements may create implementation challenges because professionals need appropriate knowledge to use AI-enabled technologies safely and respond to student referrals (World Health Organization, 2021; Universities UK, 2023). </a:t>
            </a:r>
            <a:endParaRPr lang="en-US" sz="2000">
              <a:latin typeface="Arial"/>
              <a:cs typeface="Arial"/>
            </a:endParaRPr>
          </a:p>
          <a:p>
            <a:r>
              <a:rPr lang="en-US" sz="2000">
                <a:latin typeface="Arial"/>
                <a:ea typeface="+mn-lt"/>
                <a:cs typeface="Arial"/>
              </a:rPr>
              <a:t>Wearable devices may produce inaccurate physiological measurements, potentially affecting </a:t>
            </a:r>
            <a:r>
              <a:rPr lang="en-US" sz="2000" err="1">
                <a:latin typeface="Arial"/>
                <a:ea typeface="+mn-lt"/>
                <a:cs typeface="Arial"/>
              </a:rPr>
              <a:t>personalised</a:t>
            </a:r>
            <a:r>
              <a:rPr lang="en-US" sz="2000">
                <a:latin typeface="Arial"/>
                <a:ea typeface="+mn-lt"/>
                <a:cs typeface="Arial"/>
              </a:rPr>
              <a:t> recommendations and causing unnecessary concern among students (Bent </a:t>
            </a:r>
            <a:r>
              <a:rPr lang="en-US" sz="2000" i="1">
                <a:latin typeface="Arial"/>
                <a:ea typeface="+mn-lt"/>
                <a:cs typeface="Arial"/>
              </a:rPr>
              <a:t>et al</a:t>
            </a:r>
            <a:r>
              <a:rPr lang="en-US" sz="2000">
                <a:latin typeface="Arial"/>
                <a:ea typeface="+mn-lt"/>
                <a:cs typeface="Arial"/>
              </a:rPr>
              <a:t>., 2020). </a:t>
            </a:r>
            <a:endParaRPr lang="en-US" sz="2000">
              <a:latin typeface="Arial"/>
              <a:cs typeface="Arial"/>
            </a:endParaRPr>
          </a:p>
          <a:p>
            <a:r>
              <a:rPr lang="en-US" sz="2000">
                <a:latin typeface="Arial"/>
                <a:ea typeface="+mn-lt"/>
                <a:cs typeface="Arial"/>
              </a:rPr>
              <a:t>Algorithmic bias may result in unequal or inappropriate recommendations for diverse student populations if AI systems are trained on unrepresentative data (Leslie, 2019; World Health Organization, 2021)</a:t>
            </a:r>
            <a:r>
              <a:rPr lang="en-US">
                <a:latin typeface="Arial"/>
                <a:ea typeface="+mn-lt"/>
                <a:cs typeface="Arial"/>
              </a:rPr>
              <a:t>.</a:t>
            </a:r>
            <a:endParaRPr lang="en-US">
              <a:latin typeface="Arial"/>
              <a:cs typeface="Arial"/>
            </a:endParaRPr>
          </a:p>
          <a:p>
            <a:endParaRPr lang="en-US">
              <a:latin typeface="Arial"/>
              <a:cs typeface="Arial"/>
            </a:endParaRPr>
          </a:p>
        </p:txBody>
      </p:sp>
      <p:pic>
        <p:nvPicPr>
          <p:cNvPr id="6" name="Picture 5" descr="Higher Education Sees Greater Value in Modern Planning, Modeling Tools | Strata Decision Technology">
            <a:extLst>
              <a:ext uri="{FF2B5EF4-FFF2-40B4-BE49-F238E27FC236}">
                <a16:creationId xmlns:a16="http://schemas.microsoft.com/office/drawing/2014/main" id="{EAE15450-D241-FDAB-E0F3-82CAD3EE8B68}"/>
              </a:ext>
            </a:extLst>
          </p:cNvPr>
          <p:cNvPicPr>
            <a:picLocks noChangeAspect="1"/>
          </p:cNvPicPr>
          <p:nvPr/>
        </p:nvPicPr>
        <p:blipFill>
          <a:blip r:embed="rId3"/>
          <a:stretch>
            <a:fillRect/>
          </a:stretch>
        </p:blipFill>
        <p:spPr>
          <a:xfrm>
            <a:off x="0" y="1975535"/>
            <a:ext cx="3106057" cy="3042919"/>
          </a:xfrm>
          <a:prstGeom prst="rect">
            <a:avLst/>
          </a:prstGeom>
        </p:spPr>
      </p:pic>
    </p:spTree>
    <p:extLst>
      <p:ext uri="{BB962C8B-B14F-4D97-AF65-F5344CB8AC3E}">
        <p14:creationId xmlns:p14="http://schemas.microsoft.com/office/powerpoint/2010/main" val="367585378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BF4B14-6D25-C7E7-E58A-36E998B0F1B7}"/>
              </a:ext>
            </a:extLst>
          </p:cNvPr>
          <p:cNvSpPr>
            <a:spLocks noGrp="1"/>
          </p:cNvSpPr>
          <p:nvPr>
            <p:ph type="title"/>
          </p:nvPr>
        </p:nvSpPr>
        <p:spPr>
          <a:xfrm>
            <a:off x="2659743" y="-171904"/>
            <a:ext cx="10515600" cy="1325563"/>
          </a:xfrm>
        </p:spPr>
        <p:txBody>
          <a:bodyPr>
            <a:normAutofit/>
          </a:bodyPr>
          <a:lstStyle/>
          <a:p>
            <a:r>
              <a:rPr lang="en-GB" sz="4000">
                <a:latin typeface="Arial"/>
                <a:ea typeface="+mj-lt"/>
                <a:cs typeface="Arial"/>
              </a:rPr>
              <a:t>Legal Issues</a:t>
            </a:r>
            <a:endParaRPr lang="en-US" sz="4000">
              <a:latin typeface="Arial"/>
              <a:cs typeface="Arial"/>
            </a:endParaRPr>
          </a:p>
        </p:txBody>
      </p:sp>
      <p:sp>
        <p:nvSpPr>
          <p:cNvPr id="5" name="Title 1">
            <a:extLst>
              <a:ext uri="{FF2B5EF4-FFF2-40B4-BE49-F238E27FC236}">
                <a16:creationId xmlns:a16="http://schemas.microsoft.com/office/drawing/2014/main" id="{458EAF1E-9BF5-0F78-9A9C-938D755F8618}"/>
              </a:ext>
            </a:extLst>
          </p:cNvPr>
          <p:cNvSpPr txBox="1">
            <a:spLocks/>
          </p:cNvSpPr>
          <p:nvPr/>
        </p:nvSpPr>
        <p:spPr>
          <a:xfrm>
            <a:off x="315686" y="147411"/>
            <a:ext cx="2017486" cy="679678"/>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1200">
                <a:latin typeface="Arial"/>
                <a:cs typeface="Arial"/>
              </a:rPr>
              <a:t>Desislava Markova</a:t>
            </a:r>
          </a:p>
        </p:txBody>
      </p:sp>
      <p:sp>
        <p:nvSpPr>
          <p:cNvPr id="4" name="Content Placeholder 3">
            <a:extLst>
              <a:ext uri="{FF2B5EF4-FFF2-40B4-BE49-F238E27FC236}">
                <a16:creationId xmlns:a16="http://schemas.microsoft.com/office/drawing/2014/main" id="{B8916052-9C24-94D6-AAF6-5692B8B64703}"/>
              </a:ext>
            </a:extLst>
          </p:cNvPr>
          <p:cNvSpPr>
            <a:spLocks noGrp="1"/>
          </p:cNvSpPr>
          <p:nvPr>
            <p:ph idx="1"/>
          </p:nvPr>
        </p:nvSpPr>
        <p:spPr>
          <a:xfrm>
            <a:off x="177800" y="1426483"/>
            <a:ext cx="8926287" cy="4663394"/>
          </a:xfrm>
        </p:spPr>
        <p:txBody>
          <a:bodyPr vert="horz" lIns="91440" tIns="45720" rIns="91440" bIns="45720" rtlCol="0" anchor="t">
            <a:noAutofit/>
          </a:bodyPr>
          <a:lstStyle/>
          <a:p>
            <a:r>
              <a:rPr lang="en-US" sz="2000">
                <a:latin typeface="Arial"/>
                <a:ea typeface="+mn-lt"/>
                <a:cs typeface="Arial"/>
              </a:rPr>
              <a:t>UK GDPR and special category data: </a:t>
            </a:r>
            <a:r>
              <a:rPr lang="en-US" sz="2000" err="1">
                <a:latin typeface="Arial"/>
                <a:ea typeface="+mn-lt"/>
                <a:cs typeface="Arial"/>
              </a:rPr>
              <a:t>MindEase</a:t>
            </a:r>
            <a:r>
              <a:rPr lang="en-US" sz="2000">
                <a:latin typeface="Arial"/>
                <a:ea typeface="+mn-lt"/>
                <a:cs typeface="Arial"/>
              </a:rPr>
              <a:t> must comply with UK GDPR and the Data Protection Act 2018, as mental health information and some wearable-derived health data may constitute special category data requiring additional protection (Information Commissioner's Office, no date d; Data Protection Act 2018).</a:t>
            </a:r>
          </a:p>
          <a:p>
            <a:r>
              <a:rPr lang="en-US" sz="2000">
                <a:latin typeface="Arial"/>
                <a:ea typeface="+mj-lt"/>
                <a:cs typeface="Arial"/>
              </a:rPr>
              <a:t>Lawful basis and consent: An appropriate lawful basis must be identified for processing personal data, and students should receive clear information and meaningful choices about the use of optional wearable data (Information Commissioner's Office, no date a; Data Protection Act 2018). </a:t>
            </a:r>
          </a:p>
          <a:p>
            <a:r>
              <a:rPr lang="en-US" sz="2000">
                <a:latin typeface="Arial"/>
                <a:ea typeface="+mj-lt"/>
                <a:cs typeface="Arial"/>
              </a:rPr>
              <a:t>Cybersecurity and confidentiality: Robust security measures are required to protect sensitive mental health information against </a:t>
            </a:r>
            <a:r>
              <a:rPr lang="en-US" sz="2000" err="1">
                <a:latin typeface="Arial"/>
                <a:ea typeface="+mj-lt"/>
                <a:cs typeface="Arial"/>
              </a:rPr>
              <a:t>unauthorised</a:t>
            </a:r>
            <a:r>
              <a:rPr lang="en-US" sz="2000">
                <a:latin typeface="Arial"/>
                <a:ea typeface="+mj-lt"/>
                <a:cs typeface="Arial"/>
              </a:rPr>
              <a:t> access, loss or data breaches (National Cyber Security Centre, no date; Data Protection Act 2018). </a:t>
            </a:r>
          </a:p>
          <a:p>
            <a:r>
              <a:rPr lang="en-US" sz="2000">
                <a:latin typeface="Arial"/>
                <a:ea typeface="+mj-lt"/>
                <a:cs typeface="Arial"/>
              </a:rPr>
              <a:t>Equality and accessibility: </a:t>
            </a:r>
            <a:r>
              <a:rPr lang="en-US" sz="2000" err="1">
                <a:latin typeface="Arial"/>
                <a:ea typeface="+mj-lt"/>
                <a:cs typeface="Arial"/>
              </a:rPr>
              <a:t>MindEase</a:t>
            </a:r>
            <a:r>
              <a:rPr lang="en-US" sz="2000">
                <a:latin typeface="Arial"/>
                <a:ea typeface="+mj-lt"/>
                <a:cs typeface="Arial"/>
              </a:rPr>
              <a:t> should be accessible to disabled students and implemented consistently with the Equality Act 2010 to reduce the risk of discriminatory exclusion (Equality Act 2010).</a:t>
            </a:r>
          </a:p>
          <a:p>
            <a:endParaRPr lang="en-US" sz="2000">
              <a:latin typeface="Arial"/>
              <a:ea typeface="+mj-lt"/>
              <a:cs typeface="Arial"/>
            </a:endParaRPr>
          </a:p>
        </p:txBody>
      </p:sp>
      <p:pic>
        <p:nvPicPr>
          <p:cNvPr id="6" name="Picture 5" descr="College students studying (focus on woman using laptop in foreground)">
            <a:extLst>
              <a:ext uri="{FF2B5EF4-FFF2-40B4-BE49-F238E27FC236}">
                <a16:creationId xmlns:a16="http://schemas.microsoft.com/office/drawing/2014/main" id="{9139BAEF-1E43-11EC-7916-A3A59A5664AE}"/>
              </a:ext>
            </a:extLst>
          </p:cNvPr>
          <p:cNvPicPr>
            <a:picLocks noChangeAspect="1"/>
          </p:cNvPicPr>
          <p:nvPr/>
        </p:nvPicPr>
        <p:blipFill>
          <a:blip r:embed="rId3"/>
          <a:stretch>
            <a:fillRect/>
          </a:stretch>
        </p:blipFill>
        <p:spPr>
          <a:xfrm>
            <a:off x="9448800" y="1919068"/>
            <a:ext cx="2743199" cy="2098206"/>
          </a:xfrm>
          <a:prstGeom prst="rect">
            <a:avLst/>
          </a:prstGeom>
        </p:spPr>
      </p:pic>
    </p:spTree>
    <p:extLst>
      <p:ext uri="{BB962C8B-B14F-4D97-AF65-F5344CB8AC3E}">
        <p14:creationId xmlns:p14="http://schemas.microsoft.com/office/powerpoint/2010/main" val="338038169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AD0F91-521C-571F-B4C7-8820C8C30E04}"/>
              </a:ext>
            </a:extLst>
          </p:cNvPr>
          <p:cNvSpPr>
            <a:spLocks noGrp="1"/>
          </p:cNvSpPr>
          <p:nvPr>
            <p:ph type="title"/>
          </p:nvPr>
        </p:nvSpPr>
        <p:spPr/>
        <p:txBody>
          <a:bodyPr>
            <a:normAutofit/>
          </a:bodyPr>
          <a:lstStyle/>
          <a:p>
            <a:r>
              <a:rPr lang="en-GB" sz="4000">
                <a:latin typeface="Arial"/>
                <a:cs typeface="Arial"/>
              </a:rPr>
              <a:t>Ethical issues</a:t>
            </a:r>
          </a:p>
        </p:txBody>
      </p:sp>
      <p:sp>
        <p:nvSpPr>
          <p:cNvPr id="5" name="Title 1">
            <a:extLst>
              <a:ext uri="{FF2B5EF4-FFF2-40B4-BE49-F238E27FC236}">
                <a16:creationId xmlns:a16="http://schemas.microsoft.com/office/drawing/2014/main" id="{18C9D10F-0FD8-D448-D2BA-5C21E22BAA4F}"/>
              </a:ext>
            </a:extLst>
          </p:cNvPr>
          <p:cNvSpPr txBox="1">
            <a:spLocks/>
          </p:cNvSpPr>
          <p:nvPr/>
        </p:nvSpPr>
        <p:spPr>
          <a:xfrm>
            <a:off x="315686" y="147411"/>
            <a:ext cx="2017486" cy="679678"/>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1200">
                <a:latin typeface="Arial"/>
                <a:cs typeface="Arial"/>
              </a:rPr>
              <a:t>Desislava Markova</a:t>
            </a:r>
          </a:p>
        </p:txBody>
      </p:sp>
      <p:sp>
        <p:nvSpPr>
          <p:cNvPr id="4" name="Content Placeholder 3">
            <a:extLst>
              <a:ext uri="{FF2B5EF4-FFF2-40B4-BE49-F238E27FC236}">
                <a16:creationId xmlns:a16="http://schemas.microsoft.com/office/drawing/2014/main" id="{F78C86D0-F8BF-B69B-E8C0-46DD3A36B28F}"/>
              </a:ext>
            </a:extLst>
          </p:cNvPr>
          <p:cNvSpPr>
            <a:spLocks noGrp="1"/>
          </p:cNvSpPr>
          <p:nvPr>
            <p:ph idx="1"/>
          </p:nvPr>
        </p:nvSpPr>
        <p:spPr>
          <a:xfrm>
            <a:off x="4089400" y="1310368"/>
            <a:ext cx="8098972" cy="4757738"/>
          </a:xfrm>
        </p:spPr>
        <p:txBody>
          <a:bodyPr vert="horz" lIns="91440" tIns="45720" rIns="91440" bIns="45720" rtlCol="0" anchor="t">
            <a:normAutofit fontScale="70000" lnSpcReduction="20000"/>
          </a:bodyPr>
          <a:lstStyle/>
          <a:p>
            <a:r>
              <a:rPr lang="en-US" b="1">
                <a:latin typeface="Arial"/>
                <a:ea typeface="+mn-lt"/>
                <a:cs typeface="Arial"/>
              </a:rPr>
              <a:t>Human oversight:</a:t>
            </a:r>
            <a:r>
              <a:rPr lang="en-US">
                <a:latin typeface="Arial"/>
                <a:ea typeface="+mn-lt"/>
                <a:cs typeface="Arial"/>
              </a:rPr>
              <a:t> AI should support rather than replace qualified mental health professionals, particularly where severe distress, safeguarding concerns or significant decisions are involved (World Health Organization, 2021; Information Commissioner's Office, no date b). </a:t>
            </a:r>
            <a:endParaRPr lang="en-US">
              <a:latin typeface="Arial"/>
              <a:cs typeface="Arial"/>
            </a:endParaRPr>
          </a:p>
          <a:p>
            <a:r>
              <a:rPr lang="en-US" b="1">
                <a:latin typeface="Arial"/>
                <a:ea typeface="+mn-lt"/>
                <a:cs typeface="Arial"/>
              </a:rPr>
              <a:t>Transparency:</a:t>
            </a:r>
            <a:r>
              <a:rPr lang="en-US">
                <a:latin typeface="Arial"/>
                <a:ea typeface="+mn-lt"/>
                <a:cs typeface="Arial"/>
              </a:rPr>
              <a:t> Students should understand when AI is being used, what data inform recommendations and the limitations of automated wellbeing support (World Health Organization, 2021; Leslie, 2019; Information Commissioner's Office, no date c). </a:t>
            </a:r>
            <a:endParaRPr lang="en-US">
              <a:latin typeface="Arial"/>
              <a:cs typeface="Arial"/>
            </a:endParaRPr>
          </a:p>
          <a:p>
            <a:r>
              <a:rPr lang="en-US" b="1">
                <a:latin typeface="Arial"/>
                <a:ea typeface="+mn-lt"/>
                <a:cs typeface="Arial"/>
              </a:rPr>
              <a:t>Algorithmic fairness and bias:</a:t>
            </a:r>
            <a:r>
              <a:rPr lang="en-US">
                <a:latin typeface="Arial"/>
                <a:ea typeface="+mn-lt"/>
                <a:cs typeface="Arial"/>
              </a:rPr>
              <a:t> the bias will be </a:t>
            </a:r>
            <a:r>
              <a:rPr lang="en-US" err="1">
                <a:latin typeface="Arial"/>
                <a:ea typeface="+mn-lt"/>
                <a:cs typeface="Arial"/>
              </a:rPr>
              <a:t>minimised</a:t>
            </a:r>
            <a:r>
              <a:rPr lang="en-US">
                <a:latin typeface="Arial"/>
                <a:ea typeface="+mn-lt"/>
                <a:cs typeface="Arial"/>
              </a:rPr>
              <a:t> to reduce the risk of unequal or inappropriate recommendations for diverse student populations (Leslie, 2019; World Health Organization, 2021; Information Commissioner's Office, no date c). </a:t>
            </a:r>
            <a:endParaRPr lang="en-US">
              <a:latin typeface="Arial"/>
              <a:cs typeface="Arial"/>
            </a:endParaRPr>
          </a:p>
          <a:p>
            <a:r>
              <a:rPr lang="en-US" b="1">
                <a:latin typeface="Arial"/>
                <a:ea typeface="+mn-lt"/>
                <a:cs typeface="Arial"/>
              </a:rPr>
              <a:t>Autonomy and privacy:</a:t>
            </a:r>
            <a:r>
              <a:rPr lang="en-US">
                <a:latin typeface="Arial"/>
                <a:ea typeface="+mn-lt"/>
                <a:cs typeface="Arial"/>
              </a:rPr>
              <a:t> Students should retain meaningful control over participation, optional wearable integration and the use of their personal information (Information Commissioner's Office, no date b; World Health Organization, 2021).</a:t>
            </a:r>
            <a:endParaRPr lang="en-US">
              <a:latin typeface="Arial"/>
              <a:cs typeface="Arial"/>
            </a:endParaRPr>
          </a:p>
          <a:p>
            <a:endParaRPr lang="en-US">
              <a:latin typeface="Arial"/>
              <a:cs typeface="Arial"/>
            </a:endParaRPr>
          </a:p>
        </p:txBody>
      </p:sp>
      <p:pic>
        <p:nvPicPr>
          <p:cNvPr id="6" name="Picture 5">
            <a:extLst>
              <a:ext uri="{FF2B5EF4-FFF2-40B4-BE49-F238E27FC236}">
                <a16:creationId xmlns:a16="http://schemas.microsoft.com/office/drawing/2014/main" id="{83E03827-4B4F-7533-784D-65695A48CD61}"/>
              </a:ext>
            </a:extLst>
          </p:cNvPr>
          <p:cNvPicPr>
            <a:picLocks noChangeAspect="1"/>
          </p:cNvPicPr>
          <p:nvPr/>
        </p:nvPicPr>
        <p:blipFill>
          <a:blip r:embed="rId3"/>
          <a:stretch>
            <a:fillRect/>
          </a:stretch>
        </p:blipFill>
        <p:spPr>
          <a:xfrm>
            <a:off x="312058" y="1890932"/>
            <a:ext cx="3701141" cy="3605905"/>
          </a:xfrm>
          <a:prstGeom prst="rect">
            <a:avLst/>
          </a:prstGeom>
        </p:spPr>
      </p:pic>
    </p:spTree>
    <p:extLst>
      <p:ext uri="{BB962C8B-B14F-4D97-AF65-F5344CB8AC3E}">
        <p14:creationId xmlns:p14="http://schemas.microsoft.com/office/powerpoint/2010/main" val="1083329824"/>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FB166A-2247-8874-F26E-D4B84D1E7A06}"/>
              </a:ext>
            </a:extLst>
          </p:cNvPr>
          <p:cNvSpPr>
            <a:spLocks noGrp="1"/>
          </p:cNvSpPr>
          <p:nvPr>
            <p:ph type="title"/>
          </p:nvPr>
        </p:nvSpPr>
        <p:spPr>
          <a:xfrm>
            <a:off x="2064658" y="-179160"/>
            <a:ext cx="10515600" cy="1325563"/>
          </a:xfrm>
        </p:spPr>
        <p:txBody>
          <a:bodyPr>
            <a:normAutofit/>
          </a:bodyPr>
          <a:lstStyle/>
          <a:p>
            <a:r>
              <a:rPr lang="en-GB" sz="4000">
                <a:latin typeface="Arial"/>
                <a:ea typeface="+mj-lt"/>
                <a:cs typeface="Arial"/>
              </a:rPr>
              <a:t>Recommendations</a:t>
            </a:r>
            <a:endParaRPr lang="en-US" sz="4000">
              <a:latin typeface="Arial"/>
              <a:cs typeface="Arial"/>
            </a:endParaRPr>
          </a:p>
        </p:txBody>
      </p:sp>
      <p:sp>
        <p:nvSpPr>
          <p:cNvPr id="3" name="Content Placeholder 2">
            <a:extLst>
              <a:ext uri="{FF2B5EF4-FFF2-40B4-BE49-F238E27FC236}">
                <a16:creationId xmlns:a16="http://schemas.microsoft.com/office/drawing/2014/main" id="{8E4B27D7-43CD-E723-1D5E-0103FA5BD618}"/>
              </a:ext>
            </a:extLst>
          </p:cNvPr>
          <p:cNvSpPr>
            <a:spLocks noGrp="1"/>
          </p:cNvSpPr>
          <p:nvPr>
            <p:ph idx="1"/>
          </p:nvPr>
        </p:nvSpPr>
        <p:spPr>
          <a:xfrm>
            <a:off x="315687" y="966674"/>
            <a:ext cx="11110684" cy="4924651"/>
          </a:xfrm>
        </p:spPr>
        <p:txBody>
          <a:bodyPr vert="horz" lIns="91440" tIns="45720" rIns="91440" bIns="45720" rtlCol="0" anchor="t">
            <a:noAutofit/>
          </a:bodyPr>
          <a:lstStyle/>
          <a:p>
            <a:pPr algn="just"/>
            <a:r>
              <a:rPr lang="en-GB" sz="1600" b="1">
                <a:latin typeface="Arial"/>
                <a:ea typeface="+mn-lt"/>
                <a:cs typeface="Arial"/>
              </a:rPr>
              <a:t>Co-design with students and stakeholders:</a:t>
            </a:r>
            <a:r>
              <a:rPr lang="en-GB" sz="1600">
                <a:latin typeface="Arial"/>
                <a:ea typeface="+mn-lt"/>
                <a:cs typeface="Arial"/>
              </a:rPr>
              <a:t> </a:t>
            </a:r>
            <a:r>
              <a:rPr lang="en-GB" sz="1600" err="1">
                <a:latin typeface="Arial"/>
                <a:ea typeface="+mn-lt"/>
                <a:cs typeface="Arial"/>
              </a:rPr>
              <a:t>MindEase will be</a:t>
            </a:r>
            <a:r>
              <a:rPr lang="en-GB" sz="1600">
                <a:latin typeface="Arial"/>
                <a:ea typeface="+mn-lt"/>
                <a:cs typeface="Arial"/>
              </a:rPr>
              <a:t> developed collaboratively with students, university wellbeing services, healthcare professionals and technology specialists to improve relevance, trust and engagement (World Health Organization, 2022; Universities UK, 2023). </a:t>
            </a:r>
          </a:p>
          <a:p>
            <a:pPr algn="just"/>
            <a:r>
              <a:rPr lang="en-GB" sz="1600" b="1">
                <a:latin typeface="Arial"/>
                <a:ea typeface="+mn-lt"/>
                <a:cs typeface="Arial"/>
              </a:rPr>
              <a:t>Optional wearable integration:</a:t>
            </a:r>
            <a:r>
              <a:rPr lang="en-GB" sz="1600">
                <a:latin typeface="Arial"/>
                <a:ea typeface="+mn-lt"/>
                <a:cs typeface="Arial"/>
              </a:rPr>
              <a:t> Wearable integration should remain optional to reduce digital exclusion and ensure that students without compatible devices can access the core intervention equally (</a:t>
            </a:r>
            <a:r>
              <a:rPr lang="en-US" sz="1600">
                <a:latin typeface="Arial"/>
                <a:ea typeface="+mn-lt"/>
                <a:cs typeface="Arial"/>
              </a:rPr>
              <a:t>NHS England 2023</a:t>
            </a:r>
            <a:r>
              <a:rPr lang="en-GB" sz="1600">
                <a:latin typeface="Arial"/>
                <a:ea typeface="+mn-lt"/>
                <a:cs typeface="Arial"/>
              </a:rPr>
              <a:t>; World Health Organization, 2021). </a:t>
            </a:r>
            <a:endParaRPr lang="en-GB" sz="1600">
              <a:latin typeface="Arial"/>
              <a:cs typeface="Arial"/>
            </a:endParaRPr>
          </a:p>
          <a:p>
            <a:pPr algn="just"/>
            <a:endParaRPr lang="en-GB" sz="1800">
              <a:latin typeface="Arial"/>
              <a:ea typeface="+mn-lt"/>
              <a:cs typeface="Arial"/>
            </a:endParaRPr>
          </a:p>
          <a:p>
            <a:pPr algn="just"/>
            <a:endParaRPr lang="en-GB" sz="1800">
              <a:latin typeface="Arial"/>
              <a:ea typeface="+mn-lt"/>
              <a:cs typeface="Arial"/>
            </a:endParaRPr>
          </a:p>
          <a:p>
            <a:pPr algn="just"/>
            <a:endParaRPr lang="en-GB" sz="1800">
              <a:latin typeface="Arial"/>
              <a:ea typeface="+mn-lt"/>
              <a:cs typeface="Arial"/>
            </a:endParaRPr>
          </a:p>
          <a:p>
            <a:pPr algn="just"/>
            <a:endParaRPr lang="en-GB" sz="1800">
              <a:latin typeface="Arial"/>
              <a:ea typeface="+mn-lt"/>
              <a:cs typeface="Arial"/>
            </a:endParaRPr>
          </a:p>
          <a:p>
            <a:pPr marL="0" indent="0" algn="just">
              <a:buNone/>
            </a:pPr>
            <a:endParaRPr lang="en-GB" sz="1800">
              <a:latin typeface="Arial"/>
              <a:ea typeface="+mn-lt"/>
              <a:cs typeface="Arial"/>
            </a:endParaRPr>
          </a:p>
          <a:p>
            <a:pPr algn="just"/>
            <a:r>
              <a:rPr lang="en-GB" sz="1600" b="1">
                <a:latin typeface="Arial"/>
                <a:ea typeface="+mn-lt"/>
                <a:cs typeface="Arial"/>
              </a:rPr>
              <a:t>Human oversight and escalation:</a:t>
            </a:r>
            <a:r>
              <a:rPr lang="en-GB" sz="1600">
                <a:latin typeface="Arial"/>
                <a:ea typeface="+mn-lt"/>
                <a:cs typeface="Arial"/>
              </a:rPr>
              <a:t> AI-generated recommendations should complement rather than replace professional judgement, with clear escalation pathways for severe distress or safeguarding concerns (World Health Organization, 2021; Information Commissioner's Office, no date b). </a:t>
            </a:r>
            <a:endParaRPr lang="en-GB" sz="1600">
              <a:latin typeface="Arial"/>
              <a:cs typeface="Arial"/>
            </a:endParaRPr>
          </a:p>
          <a:p>
            <a:pPr algn="just"/>
            <a:r>
              <a:rPr lang="en-GB" sz="1600" b="1">
                <a:latin typeface="Arial"/>
                <a:ea typeface="+mn-lt"/>
                <a:cs typeface="Arial"/>
              </a:rPr>
              <a:t>Privacy and cybersecurity by design:</a:t>
            </a:r>
            <a:r>
              <a:rPr lang="en-GB" sz="1600">
                <a:latin typeface="Arial"/>
                <a:ea typeface="+mn-lt"/>
                <a:cs typeface="Arial"/>
              </a:rPr>
              <a:t> Strong data governance, secure processing and appropriate cybersecurity safeguards should be embedded throughout implementation to protect sensitive student information (Information Commissioner's Office, no date c; National Cyber Security Centre, no date). </a:t>
            </a:r>
          </a:p>
          <a:p>
            <a:pPr algn="just"/>
            <a:r>
              <a:rPr lang="en-GB" sz="1600" b="1">
                <a:latin typeface="Arial"/>
                <a:ea typeface="+mn-lt"/>
                <a:cs typeface="Arial"/>
              </a:rPr>
              <a:t>Continuous evaluation:</a:t>
            </a:r>
            <a:r>
              <a:rPr lang="en-GB" sz="1600">
                <a:latin typeface="Arial"/>
                <a:ea typeface="+mn-lt"/>
                <a:cs typeface="Arial"/>
              </a:rPr>
              <a:t> Engagement, accessibility, AI performance, user satisfaction and unintended consequences should be regularly monitored to support ongoing improvement (Unsworth </a:t>
            </a:r>
            <a:r>
              <a:rPr lang="en-GB" sz="1600" i="1">
                <a:latin typeface="Arial"/>
                <a:ea typeface="+mn-lt"/>
                <a:cs typeface="Arial"/>
              </a:rPr>
              <a:t>et al</a:t>
            </a:r>
            <a:r>
              <a:rPr lang="en-GB" sz="1600">
                <a:latin typeface="Arial"/>
                <a:ea typeface="+mn-lt"/>
                <a:cs typeface="Arial"/>
              </a:rPr>
              <a:t>., 2021; World Health Organization, 2021).</a:t>
            </a:r>
          </a:p>
          <a:p>
            <a:pPr algn="just"/>
            <a:endParaRPr lang="en-GB" sz="1800"/>
          </a:p>
        </p:txBody>
      </p:sp>
      <p:sp>
        <p:nvSpPr>
          <p:cNvPr id="5" name="Title 1">
            <a:extLst>
              <a:ext uri="{FF2B5EF4-FFF2-40B4-BE49-F238E27FC236}">
                <a16:creationId xmlns:a16="http://schemas.microsoft.com/office/drawing/2014/main" id="{D28F991F-FF71-67AC-CD37-62252A181400}"/>
              </a:ext>
            </a:extLst>
          </p:cNvPr>
          <p:cNvSpPr txBox="1">
            <a:spLocks/>
          </p:cNvSpPr>
          <p:nvPr/>
        </p:nvSpPr>
        <p:spPr>
          <a:xfrm>
            <a:off x="315686" y="147411"/>
            <a:ext cx="2017486" cy="679678"/>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1200">
                <a:latin typeface="Arial"/>
                <a:cs typeface="Arial"/>
              </a:rPr>
              <a:t>Desislava Markova</a:t>
            </a:r>
          </a:p>
        </p:txBody>
      </p:sp>
      <p:pic>
        <p:nvPicPr>
          <p:cNvPr id="4" name="Picture 3" descr="5 Smartwatch yang Kompatibel dengan iOS dan Android, Harga Mulai Rp400 Ribuan">
            <a:extLst>
              <a:ext uri="{FF2B5EF4-FFF2-40B4-BE49-F238E27FC236}">
                <a16:creationId xmlns:a16="http://schemas.microsoft.com/office/drawing/2014/main" id="{611A15EB-BE6A-79B1-4A43-1F7D1D0F75E6}"/>
              </a:ext>
            </a:extLst>
          </p:cNvPr>
          <p:cNvPicPr>
            <a:picLocks noChangeAspect="1"/>
          </p:cNvPicPr>
          <p:nvPr/>
        </p:nvPicPr>
        <p:blipFill>
          <a:blip r:embed="rId3"/>
          <a:stretch>
            <a:fillRect/>
          </a:stretch>
        </p:blipFill>
        <p:spPr>
          <a:xfrm>
            <a:off x="6756401" y="2456574"/>
            <a:ext cx="4325256" cy="1741654"/>
          </a:xfrm>
          <a:prstGeom prst="rect">
            <a:avLst/>
          </a:prstGeom>
        </p:spPr>
      </p:pic>
      <p:pic>
        <p:nvPicPr>
          <p:cNvPr id="6" name="Picture 5" descr="Regulación de la Salud Digital en México">
            <a:extLst>
              <a:ext uri="{FF2B5EF4-FFF2-40B4-BE49-F238E27FC236}">
                <a16:creationId xmlns:a16="http://schemas.microsoft.com/office/drawing/2014/main" id="{53CA954C-A926-61C4-C91E-D1BDDCA49F9F}"/>
              </a:ext>
            </a:extLst>
          </p:cNvPr>
          <p:cNvPicPr>
            <a:picLocks noChangeAspect="1"/>
          </p:cNvPicPr>
          <p:nvPr/>
        </p:nvPicPr>
        <p:blipFill>
          <a:blip r:embed="rId4"/>
          <a:stretch>
            <a:fillRect/>
          </a:stretch>
        </p:blipFill>
        <p:spPr>
          <a:xfrm>
            <a:off x="1059542" y="2507343"/>
            <a:ext cx="4811487" cy="1850572"/>
          </a:xfrm>
          <a:prstGeom prst="rect">
            <a:avLst/>
          </a:prstGeom>
        </p:spPr>
      </p:pic>
    </p:spTree>
    <p:extLst>
      <p:ext uri="{BB962C8B-B14F-4D97-AF65-F5344CB8AC3E}">
        <p14:creationId xmlns:p14="http://schemas.microsoft.com/office/powerpoint/2010/main" val="999715888"/>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379A5B-1458-9A1C-BF42-F056D6A0847D}"/>
              </a:ext>
            </a:extLst>
          </p:cNvPr>
          <p:cNvSpPr>
            <a:spLocks noGrp="1"/>
          </p:cNvSpPr>
          <p:nvPr>
            <p:ph type="title"/>
          </p:nvPr>
        </p:nvSpPr>
        <p:spPr>
          <a:xfrm>
            <a:off x="2333172" y="619125"/>
            <a:ext cx="5595258" cy="1332820"/>
          </a:xfrm>
        </p:spPr>
        <p:txBody>
          <a:bodyPr>
            <a:normAutofit/>
          </a:bodyPr>
          <a:lstStyle/>
          <a:p>
            <a:r>
              <a:rPr lang="en-GB" sz="4000">
                <a:latin typeface="Arial"/>
                <a:cs typeface="Arial"/>
              </a:rPr>
              <a:t>Conclusion</a:t>
            </a:r>
            <a:endParaRPr lang="en-US"/>
          </a:p>
        </p:txBody>
      </p:sp>
      <p:sp>
        <p:nvSpPr>
          <p:cNvPr id="3" name="Content Placeholder 2">
            <a:extLst>
              <a:ext uri="{FF2B5EF4-FFF2-40B4-BE49-F238E27FC236}">
                <a16:creationId xmlns:a16="http://schemas.microsoft.com/office/drawing/2014/main" id="{DD78FF29-F4D5-82A9-1C5E-E2EEECE8FB07}"/>
              </a:ext>
            </a:extLst>
          </p:cNvPr>
          <p:cNvSpPr>
            <a:spLocks noGrp="1"/>
          </p:cNvSpPr>
          <p:nvPr>
            <p:ph idx="1"/>
          </p:nvPr>
        </p:nvSpPr>
        <p:spPr>
          <a:xfrm>
            <a:off x="293915" y="2304597"/>
            <a:ext cx="11894458" cy="4380366"/>
          </a:xfrm>
        </p:spPr>
        <p:txBody>
          <a:bodyPr vert="horz" lIns="91440" tIns="45720" rIns="91440" bIns="45720" rtlCol="0" anchor="t">
            <a:noAutofit/>
          </a:bodyPr>
          <a:lstStyle/>
          <a:p>
            <a:r>
              <a:rPr lang="en-GB" sz="1800" err="1">
                <a:latin typeface="Arial"/>
                <a:ea typeface="+mn-lt"/>
                <a:cs typeface="Arial"/>
              </a:rPr>
              <a:t>MindEase</a:t>
            </a:r>
            <a:r>
              <a:rPr lang="en-GB" sz="1800">
                <a:latin typeface="Arial"/>
                <a:ea typeface="+mn-lt"/>
                <a:cs typeface="Arial"/>
              </a:rPr>
              <a:t> offers potential to promote early intervention, self-management and timely access to mental health support among university students experiencing stress and anxiety (World Health Organization, 2022; National Institute for Health and Care Excellence, 2022). </a:t>
            </a:r>
          </a:p>
          <a:p>
            <a:r>
              <a:rPr lang="en-GB" sz="1800">
                <a:latin typeface="Arial"/>
                <a:ea typeface="+mn-lt"/>
                <a:cs typeface="Arial"/>
              </a:rPr>
              <a:t>Although AI-enabled digital interventions may improve accessibility and early support, digital exclusion, algorithmic bias and limited engagement may reproduce existing inequalities unless non-digital alternatives, human oversight and inclusive co-design are maintained (World Health Organization, 2021; NHS England, 2023; Leslie, 2019). </a:t>
            </a:r>
          </a:p>
          <a:p>
            <a:r>
              <a:rPr lang="en-GB" sz="1800">
                <a:latin typeface="Arial"/>
                <a:ea typeface="+mn-lt"/>
                <a:cs typeface="Arial"/>
              </a:rPr>
              <a:t>The intervention should therefore be implemented as a complement to human support rather than a replacement for professional mental healthcare, with strong governance, meaningful human oversight and equitable access (World Health Organization, 2021; Information Commissioner's Office, no date b). </a:t>
            </a:r>
          </a:p>
          <a:p>
            <a:r>
              <a:rPr lang="en-GB" sz="1800">
                <a:latin typeface="Arial"/>
                <a:ea typeface="+mn-lt"/>
                <a:cs typeface="Arial"/>
              </a:rPr>
              <a:t>Overall, </a:t>
            </a:r>
            <a:r>
              <a:rPr lang="en-GB" sz="1800" err="1">
                <a:latin typeface="Arial"/>
                <a:ea typeface="+mn-lt"/>
                <a:cs typeface="Arial"/>
              </a:rPr>
              <a:t>MindEase</a:t>
            </a:r>
            <a:r>
              <a:rPr lang="en-GB" sz="1800">
                <a:latin typeface="Arial"/>
                <a:ea typeface="+mn-lt"/>
                <a:cs typeface="Arial"/>
              </a:rPr>
              <a:t> could provide a safe, accessible and sustainable approach to university mental health promotion, but its success depends on effective stakeholder collaboration, responsible AI governance and continuous evaluation (Universities UK, 2023; Unsworth </a:t>
            </a:r>
            <a:r>
              <a:rPr lang="en-GB" sz="1800" i="1">
                <a:latin typeface="Arial"/>
                <a:ea typeface="+mn-lt"/>
                <a:cs typeface="Arial"/>
              </a:rPr>
              <a:t>et al</a:t>
            </a:r>
            <a:r>
              <a:rPr lang="en-GB" sz="1800">
                <a:latin typeface="Arial"/>
                <a:ea typeface="+mn-lt"/>
                <a:cs typeface="Arial"/>
              </a:rPr>
              <a:t>., 2021).</a:t>
            </a:r>
          </a:p>
          <a:p>
            <a:endParaRPr lang="en-GB" sz="2000">
              <a:latin typeface="Arial"/>
              <a:cs typeface="Arial"/>
            </a:endParaRPr>
          </a:p>
        </p:txBody>
      </p:sp>
      <p:sp>
        <p:nvSpPr>
          <p:cNvPr id="5" name="Title 1">
            <a:extLst>
              <a:ext uri="{FF2B5EF4-FFF2-40B4-BE49-F238E27FC236}">
                <a16:creationId xmlns:a16="http://schemas.microsoft.com/office/drawing/2014/main" id="{1AEDFEC3-5EAD-1227-32CC-61F937920864}"/>
              </a:ext>
            </a:extLst>
          </p:cNvPr>
          <p:cNvSpPr txBox="1">
            <a:spLocks/>
          </p:cNvSpPr>
          <p:nvPr/>
        </p:nvSpPr>
        <p:spPr>
          <a:xfrm>
            <a:off x="315686" y="169182"/>
            <a:ext cx="2017486" cy="679678"/>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1200">
                <a:latin typeface="Arial"/>
                <a:cs typeface="Arial"/>
              </a:rPr>
              <a:t>Desislava Markova</a:t>
            </a:r>
          </a:p>
        </p:txBody>
      </p:sp>
      <p:pic>
        <p:nvPicPr>
          <p:cNvPr id="4" name="Picture 3" descr="Institutions Embrace Digital Mental Healthcare Services | Fierce Network">
            <a:extLst>
              <a:ext uri="{FF2B5EF4-FFF2-40B4-BE49-F238E27FC236}">
                <a16:creationId xmlns:a16="http://schemas.microsoft.com/office/drawing/2014/main" id="{E76777FB-C746-8840-CD63-D85339578E5C}"/>
              </a:ext>
            </a:extLst>
          </p:cNvPr>
          <p:cNvPicPr>
            <a:picLocks noChangeAspect="1"/>
          </p:cNvPicPr>
          <p:nvPr/>
        </p:nvPicPr>
        <p:blipFill>
          <a:blip r:embed="rId3"/>
          <a:stretch>
            <a:fillRect/>
          </a:stretch>
        </p:blipFill>
        <p:spPr>
          <a:xfrm>
            <a:off x="7532915" y="381898"/>
            <a:ext cx="4513941" cy="1812489"/>
          </a:xfrm>
          <a:prstGeom prst="rect">
            <a:avLst/>
          </a:prstGeom>
        </p:spPr>
      </p:pic>
    </p:spTree>
    <p:extLst>
      <p:ext uri="{BB962C8B-B14F-4D97-AF65-F5344CB8AC3E}">
        <p14:creationId xmlns:p14="http://schemas.microsoft.com/office/powerpoint/2010/main" val="2527134170"/>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a:extLst>
            <a:ext uri="{FF2B5EF4-FFF2-40B4-BE49-F238E27FC236}">
              <a16:creationId xmlns:a16="http://schemas.microsoft.com/office/drawing/2014/main" id="{D29D4F16-99C5-EC15-D3AB-220AD36899BC}"/>
            </a:ext>
          </a:extLst>
        </p:cNvPr>
        <p:cNvGrpSpPr/>
        <p:nvPr/>
      </p:nvGrpSpPr>
      <p:grpSpPr>
        <a:xfrm>
          <a:off x="0" y="0"/>
          <a:ext cx="0" cy="0"/>
          <a:chOff x="0" y="0"/>
          <a:chExt cx="0" cy="0"/>
        </a:xfrm>
      </p:grpSpPr>
      <p:sp>
        <p:nvSpPr>
          <p:cNvPr id="2" name="Shape 0">
            <a:extLst>
              <a:ext uri="{FF2B5EF4-FFF2-40B4-BE49-F238E27FC236}">
                <a16:creationId xmlns:a16="http://schemas.microsoft.com/office/drawing/2014/main" id="{254858B8-1A93-EF75-72B4-38A1E19B1B9F}"/>
              </a:ext>
            </a:extLst>
          </p:cNvPr>
          <p:cNvSpPr/>
          <p:nvPr/>
        </p:nvSpPr>
        <p:spPr>
          <a:xfrm>
            <a:off x="0" y="0"/>
            <a:ext cx="100584" cy="6803136"/>
          </a:xfrm>
          <a:prstGeom prst="rect">
            <a:avLst/>
          </a:prstGeom>
          <a:solidFill>
            <a:srgbClr val="89E2CA"/>
          </a:solidFill>
          <a:ln w="12700">
            <a:solidFill>
              <a:srgbClr val="89E2CA">
                <a:alpha val="0"/>
              </a:srgbClr>
            </a:solidFill>
            <a:prstDash val="solid"/>
          </a:ln>
        </p:spPr>
        <p:txBody>
          <a:bodyPr/>
          <a:lstStyle/>
          <a:p>
            <a:pPr>
              <a:defRPr>
                <a:solidFill>
                  <a:srgbClr val="071D2B"/>
                </a:solidFill>
              </a:defRPr>
            </a:pPr>
            <a:endParaRPr/>
          </a:p>
        </p:txBody>
      </p:sp>
      <p:sp>
        <p:nvSpPr>
          <p:cNvPr id="3" name="Shape 1">
            <a:extLst>
              <a:ext uri="{FF2B5EF4-FFF2-40B4-BE49-F238E27FC236}">
                <a16:creationId xmlns:a16="http://schemas.microsoft.com/office/drawing/2014/main" id="{0CF180A0-13B9-B1F9-869F-03E0E212B7CF}"/>
              </a:ext>
            </a:extLst>
          </p:cNvPr>
          <p:cNvSpPr/>
          <p:nvPr/>
        </p:nvSpPr>
        <p:spPr>
          <a:xfrm>
            <a:off x="0" y="6803136"/>
            <a:ext cx="12191695" cy="54864"/>
          </a:xfrm>
          <a:prstGeom prst="rect">
            <a:avLst/>
          </a:prstGeom>
          <a:solidFill>
            <a:srgbClr val="F4A27F"/>
          </a:solidFill>
          <a:ln w="12700">
            <a:solidFill>
              <a:srgbClr val="F4A27F">
                <a:alpha val="0"/>
              </a:srgbClr>
            </a:solidFill>
            <a:prstDash val="solid"/>
          </a:ln>
        </p:spPr>
        <p:txBody>
          <a:bodyPr/>
          <a:lstStyle/>
          <a:p>
            <a:pPr>
              <a:defRPr>
                <a:solidFill>
                  <a:srgbClr val="071D2B"/>
                </a:solidFill>
              </a:defRPr>
            </a:pPr>
            <a:endParaRPr/>
          </a:p>
        </p:txBody>
      </p:sp>
      <p:sp>
        <p:nvSpPr>
          <p:cNvPr id="22" name="TextBox 21">
            <a:extLst>
              <a:ext uri="{FF2B5EF4-FFF2-40B4-BE49-F238E27FC236}">
                <a16:creationId xmlns:a16="http://schemas.microsoft.com/office/drawing/2014/main" id="{D6CBBC40-4C61-9D0B-A23F-A2C44958AF49}"/>
              </a:ext>
            </a:extLst>
          </p:cNvPr>
          <p:cNvSpPr txBox="1"/>
          <p:nvPr/>
        </p:nvSpPr>
        <p:spPr>
          <a:xfrm>
            <a:off x="2771192" y="1869785"/>
            <a:ext cx="7735078" cy="2062103"/>
          </a:xfrm>
          <a:prstGeom prst="rect">
            <a:avLst/>
          </a:prstGeom>
        </p:spPr>
        <p:style>
          <a:lnRef idx="1">
            <a:schemeClr val="accent6"/>
          </a:lnRef>
          <a:fillRef idx="2">
            <a:schemeClr val="accent6"/>
          </a:fillRef>
          <a:effectRef idx="1">
            <a:schemeClr val="accent6"/>
          </a:effectRef>
          <a:fontRef idx="minor">
            <a:schemeClr val="dk1"/>
          </a:fontRef>
        </p:style>
        <p:txBody>
          <a:bodyPr wrap="square" lIns="91440" tIns="45720" rIns="91440" bIns="45720" rtlCol="0" anchor="t">
            <a:spAutoFit/>
          </a:bodyPr>
          <a:lstStyle/>
          <a:p>
            <a:pPr algn="ctr">
              <a:defRPr>
                <a:solidFill>
                  <a:srgbClr val="071D2B"/>
                </a:solidFill>
              </a:defRPr>
            </a:pPr>
            <a:r>
              <a:rPr lang="en-US" sz="3200">
                <a:solidFill>
                  <a:srgbClr val="071D2B"/>
                </a:solidFill>
                <a:latin typeface="Arial"/>
                <a:cs typeface="Arial"/>
              </a:rPr>
              <a:t>Group Member 4</a:t>
            </a:r>
            <a:br>
              <a:rPr lang="en-US" sz="3200">
                <a:latin typeface="Arial"/>
                <a:cs typeface="Arial"/>
              </a:rPr>
            </a:br>
            <a:r>
              <a:rPr lang="en-US" sz="3200">
                <a:solidFill>
                  <a:srgbClr val="071D2B"/>
                </a:solidFill>
                <a:latin typeface="Arial"/>
                <a:cs typeface="Arial"/>
              </a:rPr>
              <a:t>Student Name: </a:t>
            </a:r>
            <a:r>
              <a:rPr lang="en-GB" sz="3200">
                <a:solidFill>
                  <a:schemeClr val="tx1"/>
                </a:solidFill>
                <a:latin typeface="Arial"/>
                <a:cs typeface="Arial"/>
              </a:rPr>
              <a:t>Cadi Salla </a:t>
            </a:r>
            <a:endParaRPr lang="en-US" sz="3200">
              <a:solidFill>
                <a:schemeClr val="tx1"/>
              </a:solidFill>
              <a:latin typeface="Arial"/>
              <a:cs typeface="Arial"/>
            </a:endParaRPr>
          </a:p>
          <a:p>
            <a:pPr algn="ctr">
              <a:defRPr>
                <a:solidFill>
                  <a:srgbClr val="071D2B"/>
                </a:solidFill>
              </a:defRPr>
            </a:pPr>
            <a:r>
              <a:rPr lang="en-US" sz="3200">
                <a:solidFill>
                  <a:srgbClr val="071D2B"/>
                </a:solidFill>
                <a:latin typeface="Arial"/>
                <a:cs typeface="Arial"/>
              </a:rPr>
              <a:t>Student ID:</a:t>
            </a:r>
            <a:r>
              <a:rPr lang="en-GB" sz="3200">
                <a:solidFill>
                  <a:schemeClr val="tx1"/>
                </a:solidFill>
                <a:latin typeface="Arial"/>
                <a:cs typeface="Arial"/>
              </a:rPr>
              <a:t>2216157</a:t>
            </a:r>
          </a:p>
          <a:p>
            <a:pPr algn="ctr">
              <a:defRPr>
                <a:solidFill>
                  <a:srgbClr val="071D2B"/>
                </a:solidFill>
              </a:defRPr>
            </a:pPr>
            <a:endParaRPr lang="en-US" sz="3200">
              <a:latin typeface="Arial"/>
              <a:cs typeface="Arial"/>
            </a:endParaRPr>
          </a:p>
        </p:txBody>
      </p:sp>
    </p:spTree>
    <p:extLst>
      <p:ext uri="{BB962C8B-B14F-4D97-AF65-F5344CB8AC3E}">
        <p14:creationId xmlns:p14="http://schemas.microsoft.com/office/powerpoint/2010/main" val="4283226112"/>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69BE7B-B9A7-A7EE-1BB6-7FDAED340771}"/>
              </a:ext>
            </a:extLst>
          </p:cNvPr>
          <p:cNvSpPr>
            <a:spLocks noGrp="1"/>
          </p:cNvSpPr>
          <p:nvPr>
            <p:ph type="title"/>
          </p:nvPr>
        </p:nvSpPr>
        <p:spPr>
          <a:xfrm>
            <a:off x="199572" y="321582"/>
            <a:ext cx="11219542" cy="1361848"/>
          </a:xfrm>
          <a:solidFill>
            <a:schemeClr val="accent4"/>
          </a:solidFill>
        </p:spPr>
        <p:txBody>
          <a:bodyPr/>
          <a:lstStyle/>
          <a:p>
            <a:r>
              <a:rPr lang="en-GB" sz="3200" b="1" u="sng"/>
              <a:t>Benefits of digital technology apps: Mind Ea</a:t>
            </a:r>
            <a:r>
              <a:rPr lang="en-GB" sz="3200" b="1" u="sng">
                <a:latin typeface="Arial"/>
                <a:cs typeface="Arial"/>
              </a:rPr>
              <a:t>se</a:t>
            </a:r>
          </a:p>
        </p:txBody>
      </p:sp>
      <p:sp>
        <p:nvSpPr>
          <p:cNvPr id="3" name="Content Placeholder 2">
            <a:extLst>
              <a:ext uri="{FF2B5EF4-FFF2-40B4-BE49-F238E27FC236}">
                <a16:creationId xmlns:a16="http://schemas.microsoft.com/office/drawing/2014/main" id="{39A157E6-A414-32BF-32B1-FBDCFA0A6437}"/>
              </a:ext>
            </a:extLst>
          </p:cNvPr>
          <p:cNvSpPr>
            <a:spLocks noGrp="1"/>
          </p:cNvSpPr>
          <p:nvPr>
            <p:ph idx="1"/>
          </p:nvPr>
        </p:nvSpPr>
        <p:spPr>
          <a:xfrm>
            <a:off x="206830" y="1716768"/>
            <a:ext cx="11212283" cy="4881109"/>
          </a:xfrm>
        </p:spPr>
        <p:txBody>
          <a:bodyPr vert="horz" lIns="91440" tIns="45720" rIns="91440" bIns="45720" rtlCol="0" anchor="t">
            <a:noAutofit/>
          </a:bodyPr>
          <a:lstStyle/>
          <a:p>
            <a:pPr marL="0" indent="0">
              <a:buNone/>
            </a:pPr>
            <a:r>
              <a:rPr lang="en-GB" sz="2000">
                <a:latin typeface="Arial"/>
                <a:ea typeface="Calibri"/>
                <a:cs typeface="Arial"/>
              </a:rPr>
              <a:t>Mind Ease promotes health by making mental wellness accessible and unique to each student. This empowers users leading to the reduction in anxiety and stress through decision making</a:t>
            </a:r>
          </a:p>
          <a:p>
            <a:pPr>
              <a:buNone/>
            </a:pPr>
            <a:r>
              <a:rPr lang="en-GB" sz="2000" b="1" u="sng">
                <a:latin typeface="Arial"/>
                <a:ea typeface="+mn-lt"/>
                <a:cs typeface="Arial"/>
              </a:rPr>
              <a:t>Benefits of Mind Ease in university students’ mental health aged 18 to 25:</a:t>
            </a:r>
            <a:endParaRPr lang="en-GB" sz="2000" u="sng">
              <a:latin typeface="Arial"/>
              <a:cs typeface="Arial"/>
            </a:endParaRPr>
          </a:p>
          <a:p>
            <a:pPr marL="0" indent="0">
              <a:buNone/>
            </a:pPr>
            <a:r>
              <a:rPr lang="en-GB" sz="2000" b="1" u="sng">
                <a:latin typeface="Arial"/>
                <a:ea typeface="+mn-lt"/>
                <a:cs typeface="Arial"/>
              </a:rPr>
              <a:t>1-AI incorporated into the system:</a:t>
            </a:r>
          </a:p>
          <a:p>
            <a:pPr marL="0" indent="0">
              <a:buNone/>
            </a:pPr>
            <a:r>
              <a:rPr lang="en-GB" sz="2000">
                <a:latin typeface="Arial"/>
                <a:ea typeface="+mn-lt"/>
                <a:cs typeface="Arial"/>
              </a:rPr>
              <a:t>AI has been shown to assist in increasing awareness of mental health issues (Thakkar, Gupta and De Sousa, 2024). This means through using the AI coach from Mind Ease, university students would be able to recognise if they were suffering from stress or poor mental health.</a:t>
            </a:r>
            <a:endParaRPr lang="en-GB"/>
          </a:p>
          <a:p>
            <a:pPr marL="0" indent="0">
              <a:buNone/>
            </a:pPr>
            <a:r>
              <a:rPr lang="en-GB" sz="2000">
                <a:latin typeface="Arial"/>
                <a:ea typeface="+mn-lt"/>
                <a:cs typeface="Arial"/>
              </a:rPr>
              <a:t>This is crucial because it begins the process of seeking professional assistance (Varma and </a:t>
            </a:r>
            <a:r>
              <a:rPr lang="en-GB" sz="2000" err="1">
                <a:latin typeface="Arial"/>
                <a:ea typeface="+mn-lt"/>
                <a:cs typeface="Arial"/>
              </a:rPr>
              <a:t>Batterham</a:t>
            </a:r>
            <a:r>
              <a:rPr lang="en-GB" sz="2000">
                <a:latin typeface="Arial"/>
                <a:ea typeface="+mn-lt"/>
                <a:cs typeface="Arial"/>
              </a:rPr>
              <a:t>, 2025). If this is not done students are more likely to not seek treatment or use digital tools such as Mind Ease to help improve their mental wellbeing.</a:t>
            </a:r>
          </a:p>
          <a:p>
            <a:pPr marL="0" indent="0">
              <a:buNone/>
            </a:pPr>
            <a:r>
              <a:rPr lang="en-GB" sz="2000">
                <a:latin typeface="Arial"/>
                <a:ea typeface="+mn-lt"/>
                <a:cs typeface="Arial"/>
              </a:rPr>
              <a:t> As this problem is increasing among university students worldwide (Li, Li and Fan, 2025), it is likely that AI detections and predictions of stress and mental health issues will increase and becoming more effective (Yan, Ruan and Jiang, 2022).</a:t>
            </a:r>
            <a:endParaRPr lang="en-GB" sz="2000">
              <a:latin typeface="Arial"/>
              <a:cs typeface="Arial"/>
            </a:endParaRPr>
          </a:p>
          <a:p>
            <a:pPr marL="0" indent="0">
              <a:buNone/>
            </a:pPr>
            <a:endParaRPr lang="en-GB" sz="1600">
              <a:highlight>
                <a:srgbClr val="FFFF00"/>
              </a:highlight>
              <a:latin typeface="Calibri"/>
              <a:ea typeface="Calibri"/>
              <a:cs typeface="Calibri"/>
            </a:endParaRPr>
          </a:p>
        </p:txBody>
      </p:sp>
      <p:sp>
        <p:nvSpPr>
          <p:cNvPr id="4" name="TextBox 3">
            <a:extLst>
              <a:ext uri="{FF2B5EF4-FFF2-40B4-BE49-F238E27FC236}">
                <a16:creationId xmlns:a16="http://schemas.microsoft.com/office/drawing/2014/main" id="{47CED1E9-F1BB-9DD1-A3C0-236B5A630924}"/>
              </a:ext>
            </a:extLst>
          </p:cNvPr>
          <p:cNvSpPr txBox="1"/>
          <p:nvPr/>
        </p:nvSpPr>
        <p:spPr>
          <a:xfrm>
            <a:off x="0" y="-39914"/>
            <a:ext cx="1567543" cy="369332"/>
          </a:xfrm>
          <a:prstGeom prst="rect">
            <a:avLst/>
          </a:prstGeom>
          <a:noFill/>
        </p:spPr>
        <p:txBody>
          <a:bodyPr wrap="square" rtlCol="0">
            <a:spAutoFit/>
          </a:bodyPr>
          <a:lstStyle/>
          <a:p>
            <a:r>
              <a:rPr lang="en-GB"/>
              <a:t>Cadi Salla</a:t>
            </a:r>
          </a:p>
        </p:txBody>
      </p:sp>
      <p:sp>
        <p:nvSpPr>
          <p:cNvPr id="8" name="Right Triangle 7">
            <a:extLst>
              <a:ext uri="{FF2B5EF4-FFF2-40B4-BE49-F238E27FC236}">
                <a16:creationId xmlns:a16="http://schemas.microsoft.com/office/drawing/2014/main" id="{257CAD8F-2669-7CBB-CB9B-4A066DBD3F0D}"/>
              </a:ext>
            </a:extLst>
          </p:cNvPr>
          <p:cNvSpPr/>
          <p:nvPr/>
        </p:nvSpPr>
        <p:spPr>
          <a:xfrm rot="-5400000">
            <a:off x="9730469" y="4423910"/>
            <a:ext cx="3149145" cy="1725725"/>
          </a:xfrm>
          <a:prstGeom prst="rtTriangle">
            <a:avLst/>
          </a:prstGeom>
          <a:solidFill>
            <a:srgbClr val="0F9ED5"/>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Right Triangle 8">
            <a:extLst>
              <a:ext uri="{FF2B5EF4-FFF2-40B4-BE49-F238E27FC236}">
                <a16:creationId xmlns:a16="http://schemas.microsoft.com/office/drawing/2014/main" id="{4C7E8931-E11F-5F58-78F6-86E8C44C0BE7}"/>
              </a:ext>
            </a:extLst>
          </p:cNvPr>
          <p:cNvSpPr/>
          <p:nvPr/>
        </p:nvSpPr>
        <p:spPr>
          <a:xfrm rot="16200000">
            <a:off x="10376354" y="5069795"/>
            <a:ext cx="2060573" cy="1522525"/>
          </a:xfrm>
          <a:prstGeom prst="rtTriangle">
            <a:avLst/>
          </a:prstGeom>
          <a:solidFill>
            <a:schemeClr val="accent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203812910"/>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32E3DD6E-3EA8-5155-8B28-E67788703B4E}"/>
              </a:ext>
            </a:extLst>
          </p:cNvPr>
          <p:cNvSpPr>
            <a:spLocks noGrp="1"/>
          </p:cNvSpPr>
          <p:nvPr>
            <p:ph type="title"/>
          </p:nvPr>
        </p:nvSpPr>
        <p:spPr>
          <a:xfrm>
            <a:off x="156683" y="226248"/>
            <a:ext cx="6775143" cy="576171"/>
          </a:xfrm>
        </p:spPr>
        <p:txBody>
          <a:bodyPr vert="horz" lIns="91440" tIns="45720" rIns="91440" bIns="45720" rtlCol="0" anchor="b">
            <a:normAutofit/>
          </a:bodyPr>
          <a:lstStyle/>
          <a:p>
            <a:r>
              <a:rPr lang="en-US" sz="3200" b="1" u="sng" kern="1200">
                <a:latin typeface="Arial"/>
                <a:cs typeface="Arial"/>
              </a:rPr>
              <a:t>Benefits of Mind Ease (continued)</a:t>
            </a:r>
          </a:p>
        </p:txBody>
      </p:sp>
      <p:sp>
        <p:nvSpPr>
          <p:cNvPr id="5" name="Rectangle: Rounded Corners 4">
            <a:extLst>
              <a:ext uri="{FF2B5EF4-FFF2-40B4-BE49-F238E27FC236}">
                <a16:creationId xmlns:a16="http://schemas.microsoft.com/office/drawing/2014/main" id="{789AC351-8A38-104B-7D3F-8EA49318FD33}"/>
              </a:ext>
            </a:extLst>
          </p:cNvPr>
          <p:cNvSpPr/>
          <p:nvPr/>
        </p:nvSpPr>
        <p:spPr>
          <a:xfrm>
            <a:off x="85381" y="910923"/>
            <a:ext cx="6911759" cy="5871881"/>
          </a:xfrm>
          <a:prstGeom prst="roundRect">
            <a:avLst/>
          </a:prstGeom>
          <a:solidFill>
            <a:schemeClr val="accent3">
              <a:lumMod val="40000"/>
              <a:lumOff val="60000"/>
            </a:schemeClr>
          </a:solidFill>
        </p:spPr>
        <p:style>
          <a:lnRef idx="2">
            <a:schemeClr val="dk1"/>
          </a:lnRef>
          <a:fillRef idx="1">
            <a:schemeClr val="lt1"/>
          </a:fillRef>
          <a:effectRef idx="0">
            <a:schemeClr val="dk1"/>
          </a:effectRef>
          <a:fontRef idx="minor">
            <a:schemeClr val="dk1"/>
          </a:fontRef>
        </p:style>
        <p:txBody>
          <a:bodyPr vert="horz" lIns="91440" tIns="45720" rIns="91440" bIns="45720" rtlCol="0" anchor="t">
            <a:noAutofit/>
          </a:bodyPr>
          <a:lstStyle/>
          <a:p>
            <a:pPr>
              <a:lnSpc>
                <a:spcPct val="90000"/>
              </a:lnSpc>
              <a:spcAft>
                <a:spcPts val="600"/>
              </a:spcAft>
            </a:pPr>
            <a:r>
              <a:rPr lang="en-GB" sz="2000" b="1">
                <a:solidFill>
                  <a:schemeClr val="tx1"/>
                </a:solidFill>
                <a:latin typeface="Arial"/>
                <a:cs typeface="Arial"/>
              </a:rPr>
              <a:t>2-Another advantage of Mind Ease utilising AI systems is that it provides personalised support</a:t>
            </a:r>
            <a:r>
              <a:rPr lang="en-GB" sz="2000">
                <a:solidFill>
                  <a:schemeClr val="tx1"/>
                </a:solidFill>
                <a:latin typeface="Arial"/>
                <a:cs typeface="Arial"/>
              </a:rPr>
              <a:t> (Olawade </a:t>
            </a:r>
            <a:r>
              <a:rPr lang="en-GB" sz="2000" i="1">
                <a:solidFill>
                  <a:schemeClr val="tx1"/>
                </a:solidFill>
                <a:latin typeface="Arial"/>
                <a:cs typeface="Arial"/>
              </a:rPr>
              <a:t>et al</a:t>
            </a:r>
            <a:r>
              <a:rPr lang="en-GB" sz="2000">
                <a:solidFill>
                  <a:schemeClr val="tx1"/>
                </a:solidFill>
                <a:latin typeface="Arial"/>
                <a:cs typeface="Arial"/>
              </a:rPr>
              <a:t>., 2024).</a:t>
            </a:r>
          </a:p>
          <a:p>
            <a:pPr indent="-228600">
              <a:lnSpc>
                <a:spcPct val="90000"/>
              </a:lnSpc>
              <a:spcAft>
                <a:spcPts val="600"/>
              </a:spcAft>
              <a:buFont typeface="Arial" panose="020B0604020202020204" pitchFamily="34" charset="0"/>
              <a:buChar char="•"/>
            </a:pPr>
            <a:endParaRPr lang="en-GB" sz="2000">
              <a:solidFill>
                <a:schemeClr val="tx1"/>
              </a:solidFill>
              <a:latin typeface="Arial"/>
              <a:cs typeface="Arial"/>
            </a:endParaRPr>
          </a:p>
          <a:p>
            <a:pPr>
              <a:lnSpc>
                <a:spcPct val="90000"/>
              </a:lnSpc>
              <a:spcAft>
                <a:spcPts val="600"/>
              </a:spcAft>
            </a:pPr>
            <a:r>
              <a:rPr lang="en-GB" sz="2000">
                <a:solidFill>
                  <a:schemeClr val="tx1"/>
                </a:solidFill>
                <a:latin typeface="Arial"/>
                <a:cs typeface="Arial"/>
              </a:rPr>
              <a:t>Personalised mental health support  includes students in their care plan meaning they will be able to decide  which areas they would like to be supported in (Sheikh </a:t>
            </a:r>
            <a:r>
              <a:rPr lang="en-GB" sz="2000" i="1">
                <a:solidFill>
                  <a:schemeClr val="tx1"/>
                </a:solidFill>
                <a:latin typeface="Arial"/>
                <a:cs typeface="Arial"/>
              </a:rPr>
              <a:t>et al</a:t>
            </a:r>
            <a:r>
              <a:rPr lang="en-GB" sz="2000">
                <a:solidFill>
                  <a:schemeClr val="tx1"/>
                </a:solidFill>
                <a:latin typeface="Arial"/>
                <a:cs typeface="Arial"/>
              </a:rPr>
              <a:t>., 2024).</a:t>
            </a:r>
          </a:p>
          <a:p>
            <a:pPr>
              <a:lnSpc>
                <a:spcPct val="90000"/>
              </a:lnSpc>
              <a:spcAft>
                <a:spcPts val="600"/>
              </a:spcAft>
            </a:pPr>
            <a:r>
              <a:rPr lang="en-GB" sz="2000">
                <a:solidFill>
                  <a:schemeClr val="tx1"/>
                </a:solidFill>
                <a:latin typeface="Arial"/>
                <a:cs typeface="Arial"/>
              </a:rPr>
              <a:t> This  improves outcomes and life experiences (Johnson </a:t>
            </a:r>
            <a:r>
              <a:rPr lang="en-GB" sz="2000" i="1">
                <a:solidFill>
                  <a:schemeClr val="tx1"/>
                </a:solidFill>
                <a:latin typeface="Arial"/>
                <a:cs typeface="Arial"/>
              </a:rPr>
              <a:t>et al</a:t>
            </a:r>
            <a:r>
              <a:rPr lang="en-GB" sz="2000">
                <a:solidFill>
                  <a:schemeClr val="tx1"/>
                </a:solidFill>
                <a:latin typeface="Arial"/>
                <a:cs typeface="Arial"/>
              </a:rPr>
              <a:t>., 2023). </a:t>
            </a:r>
          </a:p>
          <a:p>
            <a:pPr>
              <a:lnSpc>
                <a:spcPct val="90000"/>
              </a:lnSpc>
              <a:spcAft>
                <a:spcPts val="600"/>
              </a:spcAft>
            </a:pPr>
            <a:r>
              <a:rPr lang="en-GB" sz="2000">
                <a:solidFill>
                  <a:schemeClr val="tx1"/>
                </a:solidFill>
                <a:latin typeface="Arial"/>
                <a:cs typeface="Arial"/>
              </a:rPr>
              <a:t>This empowers students to make decisions by themselves while using Mind Ease as an assistant.</a:t>
            </a:r>
          </a:p>
          <a:p>
            <a:pPr>
              <a:lnSpc>
                <a:spcPct val="90000"/>
              </a:lnSpc>
              <a:spcAft>
                <a:spcPts val="600"/>
              </a:spcAft>
            </a:pPr>
            <a:r>
              <a:rPr lang="en-GB" sz="2000">
                <a:solidFill>
                  <a:schemeClr val="tx1"/>
                </a:solidFill>
                <a:latin typeface="Arial"/>
                <a:cs typeface="Arial"/>
              </a:rPr>
              <a:t>Empowering students struggling with stress or mental health disorder leads them trust health care providers as they encourage patients to utilise mental health apps to increase their own independence(François </a:t>
            </a:r>
            <a:r>
              <a:rPr lang="en-GB" sz="2000" i="1">
                <a:solidFill>
                  <a:schemeClr val="tx1"/>
                </a:solidFill>
                <a:latin typeface="Arial"/>
                <a:cs typeface="Arial"/>
              </a:rPr>
              <a:t>et al</a:t>
            </a:r>
            <a:r>
              <a:rPr lang="en-GB" sz="2000">
                <a:solidFill>
                  <a:schemeClr val="tx1"/>
                </a:solidFill>
                <a:latin typeface="Arial"/>
                <a:cs typeface="Arial"/>
              </a:rPr>
              <a:t>., 2024).</a:t>
            </a:r>
          </a:p>
        </p:txBody>
      </p:sp>
      <p:pic>
        <p:nvPicPr>
          <p:cNvPr id="7" name="Picture 6" descr="Mind Ease: Support For Panic &amp; Anxiety | Mind Ease: Anxiety Relief">
            <a:extLst>
              <a:ext uri="{FF2B5EF4-FFF2-40B4-BE49-F238E27FC236}">
                <a16:creationId xmlns:a16="http://schemas.microsoft.com/office/drawing/2014/main" id="{647FEDC6-591D-DC55-15A4-1BAD7863D519}"/>
              </a:ext>
            </a:extLst>
          </p:cNvPr>
          <p:cNvPicPr>
            <a:picLocks noChangeAspect="1"/>
          </p:cNvPicPr>
          <p:nvPr/>
        </p:nvPicPr>
        <p:blipFill>
          <a:blip r:embed="rId3"/>
          <a:srcRect l="11724" t="1498" r="13448" b="3314"/>
          <a:stretch>
            <a:fillRect/>
          </a:stretch>
        </p:blipFill>
        <p:spPr>
          <a:xfrm>
            <a:off x="7436283" y="807481"/>
            <a:ext cx="3986925" cy="5071731"/>
          </a:xfrm>
          <a:prstGeom prst="rect">
            <a:avLst/>
          </a:prstGeom>
          <a:solidFill>
            <a:srgbClr val="FFFFFF">
              <a:shade val="85000"/>
            </a:srgbClr>
          </a:solidFill>
          <a:scene3d>
            <a:camera prst="orthographicFront"/>
            <a:lightRig rig="twoPt" dir="t">
              <a:rot lat="0" lon="0" rev="7200000"/>
            </a:lightRig>
          </a:scene3d>
          <a:sp3d>
            <a:bevelT w="25400" h="19050"/>
            <a:contourClr>
              <a:srgbClr val="FFFFFF"/>
            </a:contourClr>
          </a:sp3d>
        </p:spPr>
      </p:pic>
      <p:sp>
        <p:nvSpPr>
          <p:cNvPr id="11" name="TextBox 10">
            <a:extLst>
              <a:ext uri="{FF2B5EF4-FFF2-40B4-BE49-F238E27FC236}">
                <a16:creationId xmlns:a16="http://schemas.microsoft.com/office/drawing/2014/main" id="{5A55CDAD-45E1-2512-51A0-8A73CE3F5AED}"/>
              </a:ext>
            </a:extLst>
          </p:cNvPr>
          <p:cNvSpPr txBox="1"/>
          <p:nvPr/>
        </p:nvSpPr>
        <p:spPr>
          <a:xfrm>
            <a:off x="159657" y="39914"/>
            <a:ext cx="1567543" cy="369332"/>
          </a:xfrm>
          <a:prstGeom prst="rect">
            <a:avLst/>
          </a:prstGeom>
          <a:noFill/>
        </p:spPr>
        <p:txBody>
          <a:bodyPr wrap="square" rtlCol="0">
            <a:spAutoFit/>
          </a:bodyPr>
          <a:lstStyle/>
          <a:p>
            <a:r>
              <a:rPr lang="en-GB"/>
              <a:t>Cadi Salla</a:t>
            </a:r>
          </a:p>
        </p:txBody>
      </p:sp>
    </p:spTree>
    <p:extLst>
      <p:ext uri="{BB962C8B-B14F-4D97-AF65-F5344CB8AC3E}">
        <p14:creationId xmlns:p14="http://schemas.microsoft.com/office/powerpoint/2010/main" val="3134744807"/>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094AAF-4311-117E-C79B-3A7F56A4FBDD}"/>
              </a:ext>
            </a:extLst>
          </p:cNvPr>
          <p:cNvSpPr>
            <a:spLocks noGrp="1"/>
          </p:cNvSpPr>
          <p:nvPr>
            <p:ph type="title"/>
          </p:nvPr>
        </p:nvSpPr>
        <p:spPr>
          <a:xfrm>
            <a:off x="395515" y="336097"/>
            <a:ext cx="10515600" cy="890135"/>
          </a:xfrm>
          <a:solidFill>
            <a:schemeClr val="accent4"/>
          </a:solidFill>
        </p:spPr>
        <p:txBody>
          <a:bodyPr/>
          <a:lstStyle/>
          <a:p>
            <a:r>
              <a:rPr lang="en-GB" sz="3200" b="1" u="sng">
                <a:latin typeface="Arial"/>
                <a:cs typeface="Arial"/>
              </a:rPr>
              <a:t>Benefits of Mind Ease (continued)</a:t>
            </a:r>
          </a:p>
        </p:txBody>
      </p:sp>
      <p:sp>
        <p:nvSpPr>
          <p:cNvPr id="5" name="Rectangle: Rounded Corners 4">
            <a:extLst>
              <a:ext uri="{FF2B5EF4-FFF2-40B4-BE49-F238E27FC236}">
                <a16:creationId xmlns:a16="http://schemas.microsoft.com/office/drawing/2014/main" id="{7C71487E-511E-0FDD-DE32-86F00E69DDFD}"/>
              </a:ext>
            </a:extLst>
          </p:cNvPr>
          <p:cNvSpPr/>
          <p:nvPr/>
        </p:nvSpPr>
        <p:spPr>
          <a:xfrm>
            <a:off x="4970576" y="1416843"/>
            <a:ext cx="7089771" cy="5308313"/>
          </a:xfrm>
          <a:prstGeom prst="roundRect">
            <a:avLst/>
          </a:prstGeom>
          <a:solidFill>
            <a:schemeClr val="accent5">
              <a:lumMod val="60000"/>
              <a:lumOff val="40000"/>
            </a:schemeClr>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2000" b="1" u="sng">
                <a:solidFill>
                  <a:schemeClr val="tx1"/>
                </a:solidFill>
                <a:latin typeface="Arial"/>
                <a:cs typeface="Arial"/>
              </a:rPr>
              <a:t>3-Mind Ease is a flexible</a:t>
            </a:r>
            <a:r>
              <a:rPr lang="en-GB" sz="2000">
                <a:solidFill>
                  <a:schemeClr val="tx1"/>
                </a:solidFill>
                <a:latin typeface="Arial"/>
                <a:cs typeface="Arial"/>
              </a:rPr>
              <a:t> approach to address stress and mental health issues from the students.</a:t>
            </a:r>
            <a:endParaRPr lang="en-US" sz="2000">
              <a:solidFill>
                <a:schemeClr val="tx1"/>
              </a:solidFill>
            </a:endParaRPr>
          </a:p>
          <a:p>
            <a:pPr algn="ctr"/>
            <a:endParaRPr lang="en-GB" sz="2000">
              <a:solidFill>
                <a:schemeClr val="tx1"/>
              </a:solidFill>
              <a:latin typeface="Arial"/>
              <a:cs typeface="Arial"/>
            </a:endParaRPr>
          </a:p>
          <a:p>
            <a:pPr algn="ctr"/>
            <a:r>
              <a:rPr lang="en-GB" sz="2000">
                <a:solidFill>
                  <a:schemeClr val="tx1"/>
                </a:solidFill>
                <a:latin typeface="Arial"/>
                <a:cs typeface="Arial"/>
              </a:rPr>
              <a:t> Using a mental health support apps leads students to self-monitor their mood and symptoms making them more aware of their own wellbeing (Almuqrin </a:t>
            </a:r>
            <a:r>
              <a:rPr lang="en-GB" sz="2000" i="1">
                <a:solidFill>
                  <a:schemeClr val="tx1"/>
                </a:solidFill>
                <a:latin typeface="Arial"/>
                <a:cs typeface="Arial"/>
              </a:rPr>
              <a:t>et al</a:t>
            </a:r>
            <a:r>
              <a:rPr lang="en-GB" sz="2000">
                <a:solidFill>
                  <a:schemeClr val="tx1"/>
                </a:solidFill>
                <a:latin typeface="Arial"/>
                <a:cs typeface="Arial"/>
              </a:rPr>
              <a:t>., 2025). </a:t>
            </a:r>
            <a:endParaRPr lang="en-GB" sz="2000">
              <a:solidFill>
                <a:schemeClr val="tx1"/>
              </a:solidFill>
              <a:latin typeface="Aptos" panose="02110004020202020204"/>
              <a:cs typeface="Arial"/>
            </a:endParaRPr>
          </a:p>
          <a:p>
            <a:pPr algn="ctr"/>
            <a:endParaRPr lang="en-GB" sz="2000">
              <a:solidFill>
                <a:schemeClr val="tx1"/>
              </a:solidFill>
              <a:latin typeface="Arial"/>
              <a:cs typeface="Arial"/>
            </a:endParaRPr>
          </a:p>
          <a:p>
            <a:pPr algn="ctr"/>
            <a:r>
              <a:rPr lang="en-GB" sz="2000">
                <a:solidFill>
                  <a:schemeClr val="tx1"/>
                </a:solidFill>
                <a:latin typeface="Arial"/>
                <a:cs typeface="Arial"/>
              </a:rPr>
              <a:t>Flexibility allows students to live normally as they can have access to the app at any time through their phones. Through using the apps, students will have Cognitive Behavioural Therapy (CBT) approaches to assist them into identifying how they think and how it might impact them negatively so to change that pattern (</a:t>
            </a:r>
            <a:r>
              <a:rPr lang="en-GB" sz="2000" err="1">
                <a:solidFill>
                  <a:schemeClr val="tx1"/>
                </a:solidFill>
                <a:latin typeface="Arial"/>
                <a:cs typeface="Arial"/>
              </a:rPr>
              <a:t>Shahsavar</a:t>
            </a:r>
            <a:r>
              <a:rPr lang="en-GB" sz="2000">
                <a:solidFill>
                  <a:schemeClr val="tx1"/>
                </a:solidFill>
                <a:latin typeface="Arial"/>
                <a:cs typeface="Arial"/>
              </a:rPr>
              <a:t> and Choudhury, 2025).</a:t>
            </a:r>
            <a:endParaRPr lang="en-GB" sz="2000">
              <a:solidFill>
                <a:schemeClr val="tx1"/>
              </a:solidFill>
            </a:endParaRPr>
          </a:p>
        </p:txBody>
      </p:sp>
      <p:sp>
        <p:nvSpPr>
          <p:cNvPr id="8" name="TextBox 7">
            <a:extLst>
              <a:ext uri="{FF2B5EF4-FFF2-40B4-BE49-F238E27FC236}">
                <a16:creationId xmlns:a16="http://schemas.microsoft.com/office/drawing/2014/main" id="{4745195F-AEB5-F363-F621-C3BA97B3D0B9}"/>
              </a:ext>
            </a:extLst>
          </p:cNvPr>
          <p:cNvSpPr txBox="1"/>
          <p:nvPr/>
        </p:nvSpPr>
        <p:spPr>
          <a:xfrm>
            <a:off x="-567" y="-35776"/>
            <a:ext cx="1464468"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Cadi Salla</a:t>
            </a:r>
          </a:p>
        </p:txBody>
      </p:sp>
      <p:pic>
        <p:nvPicPr>
          <p:cNvPr id="14" name="Content Placeholder 13" descr="Cognitive Behavioral Therapy (CBT)">
            <a:extLst>
              <a:ext uri="{FF2B5EF4-FFF2-40B4-BE49-F238E27FC236}">
                <a16:creationId xmlns:a16="http://schemas.microsoft.com/office/drawing/2014/main" id="{57C05800-17AC-F937-8C65-0B0D2E255762}"/>
              </a:ext>
            </a:extLst>
          </p:cNvPr>
          <p:cNvPicPr>
            <a:picLocks noGrp="1" noChangeAspect="1"/>
          </p:cNvPicPr>
          <p:nvPr>
            <p:ph idx="1"/>
          </p:nvPr>
        </p:nvPicPr>
        <p:blipFill>
          <a:blip r:embed="rId3"/>
          <a:srcRect l="3702" t="4134" r="175" b="5234"/>
          <a:stretch>
            <a:fillRect/>
          </a:stretch>
        </p:blipFill>
        <p:spPr>
          <a:xfrm>
            <a:off x="398469" y="1419319"/>
            <a:ext cx="3979423" cy="4772438"/>
          </a:xfrm>
          <a:prstGeom prst="rect">
            <a:avLst/>
          </a:prstGeom>
        </p:spPr>
      </p:pic>
    </p:spTree>
    <p:extLst>
      <p:ext uri="{BB962C8B-B14F-4D97-AF65-F5344CB8AC3E}">
        <p14:creationId xmlns:p14="http://schemas.microsoft.com/office/powerpoint/2010/main" val="860644744"/>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lumMod val="8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B440C0-608E-31A0-9C3C-4340DB9C0CF4}"/>
              </a:ext>
            </a:extLst>
          </p:cNvPr>
          <p:cNvSpPr>
            <a:spLocks noGrp="1"/>
          </p:cNvSpPr>
          <p:nvPr>
            <p:ph type="title"/>
          </p:nvPr>
        </p:nvSpPr>
        <p:spPr>
          <a:xfrm>
            <a:off x="170544" y="357868"/>
            <a:ext cx="11850913" cy="1006250"/>
          </a:xfrm>
          <a:solidFill>
            <a:schemeClr val="accent4"/>
          </a:solidFill>
          <a:ln>
            <a:solidFill>
              <a:schemeClr val="accent4"/>
            </a:solidFill>
          </a:ln>
        </p:spPr>
        <p:txBody>
          <a:bodyPr>
            <a:normAutofit/>
          </a:bodyPr>
          <a:lstStyle/>
          <a:p>
            <a:r>
              <a:rPr lang="en-GB" sz="3200" b="1" u="sng">
                <a:latin typeface="Arial"/>
                <a:ea typeface="Calibri"/>
                <a:cs typeface="Arial"/>
              </a:rPr>
              <a:t> Mind Ease and health promotion </a:t>
            </a:r>
            <a:endParaRPr lang="en-US" sz="3200" b="1">
              <a:latin typeface="Arial"/>
              <a:cs typeface="Arial"/>
            </a:endParaRPr>
          </a:p>
        </p:txBody>
      </p:sp>
      <p:sp>
        <p:nvSpPr>
          <p:cNvPr id="4" name="TextBox 3">
            <a:extLst>
              <a:ext uri="{FF2B5EF4-FFF2-40B4-BE49-F238E27FC236}">
                <a16:creationId xmlns:a16="http://schemas.microsoft.com/office/drawing/2014/main" id="{8D424864-0761-248F-24B5-826D1497541F}"/>
              </a:ext>
            </a:extLst>
          </p:cNvPr>
          <p:cNvSpPr txBox="1"/>
          <p:nvPr/>
        </p:nvSpPr>
        <p:spPr>
          <a:xfrm>
            <a:off x="0" y="-3628"/>
            <a:ext cx="1567543" cy="369332"/>
          </a:xfrm>
          <a:prstGeom prst="rect">
            <a:avLst/>
          </a:prstGeom>
          <a:noFill/>
        </p:spPr>
        <p:txBody>
          <a:bodyPr wrap="square" rtlCol="0">
            <a:spAutoFit/>
          </a:bodyPr>
          <a:lstStyle/>
          <a:p>
            <a:r>
              <a:rPr lang="en-GB"/>
              <a:t>Cadi Salla</a:t>
            </a:r>
          </a:p>
        </p:txBody>
      </p:sp>
      <p:sp>
        <p:nvSpPr>
          <p:cNvPr id="3" name="TextBox 2">
            <a:extLst>
              <a:ext uri="{FF2B5EF4-FFF2-40B4-BE49-F238E27FC236}">
                <a16:creationId xmlns:a16="http://schemas.microsoft.com/office/drawing/2014/main" id="{6C78FDCF-9DE2-9C1A-F133-3509C36FBF31}"/>
              </a:ext>
            </a:extLst>
          </p:cNvPr>
          <p:cNvSpPr txBox="1"/>
          <p:nvPr/>
        </p:nvSpPr>
        <p:spPr>
          <a:xfrm>
            <a:off x="181429" y="3733800"/>
            <a:ext cx="11669484" cy="2523768"/>
          </a:xfrm>
          <a:prstGeom prst="rect">
            <a:avLst/>
          </a:prstGeom>
          <a:solidFill>
            <a:srgbClr val="FFC000"/>
          </a:solidFill>
          <a:ln>
            <a:solidFill>
              <a:schemeClr val="tx1"/>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2000" b="1" i="0" u="sng" baseline="0">
                <a:latin typeface="Arial"/>
                <a:ea typeface="Segoe UI"/>
                <a:cs typeface="Segoe UI"/>
              </a:rPr>
              <a:t>The mental health apps </a:t>
            </a:r>
            <a:r>
              <a:rPr lang="en-GB" sz="2000" b="1" u="sng">
                <a:latin typeface="Arial"/>
                <a:ea typeface="Segoe UI"/>
                <a:cs typeface="Segoe UI"/>
              </a:rPr>
              <a:t>including Mind</a:t>
            </a:r>
            <a:r>
              <a:rPr lang="en-GB" sz="2000" b="1" i="0" u="sng" baseline="0">
                <a:latin typeface="Arial"/>
                <a:ea typeface="Segoe UI"/>
                <a:cs typeface="Segoe UI"/>
              </a:rPr>
              <a:t> Ease, promote </a:t>
            </a:r>
            <a:r>
              <a:rPr lang="en-GB" sz="2000" b="1" u="sng">
                <a:latin typeface="Arial"/>
                <a:ea typeface="Segoe UI"/>
                <a:cs typeface="Segoe UI"/>
              </a:rPr>
              <a:t>health mainly through</a:t>
            </a:r>
            <a:r>
              <a:rPr lang="en-GB" sz="2000" b="1" i="0" u="sng" baseline="0">
                <a:latin typeface="Arial"/>
                <a:ea typeface="Segoe UI"/>
                <a:cs typeface="Segoe UI"/>
              </a:rPr>
              <a:t>:</a:t>
            </a:r>
            <a:r>
              <a:rPr lang="en-GB" sz="2000" b="0" i="0">
                <a:latin typeface="Arial"/>
                <a:ea typeface="Segoe UI"/>
                <a:cs typeface="Segoe UI"/>
              </a:rPr>
              <a:t>​</a:t>
            </a:r>
          </a:p>
          <a:p>
            <a:pPr algn="ctr" rtl="0"/>
            <a:r>
              <a:rPr lang="en-GB" sz="2000" b="0" i="0">
                <a:latin typeface="Arial"/>
                <a:ea typeface="Segoe UI"/>
                <a:cs typeface="Segoe UI"/>
              </a:rPr>
              <a:t>​</a:t>
            </a:r>
          </a:p>
          <a:p>
            <a:pPr algn="ctr"/>
            <a:r>
              <a:rPr lang="en-GB" sz="2000" b="1" i="0" u="sng" baseline="0">
                <a:latin typeface="Arial"/>
                <a:ea typeface="Segoe UI"/>
                <a:cs typeface="Segoe UI"/>
              </a:rPr>
              <a:t>Exercises:</a:t>
            </a:r>
            <a:r>
              <a:rPr lang="en-GB" sz="2000" b="0" i="0" u="none" strike="noStrike" baseline="0">
                <a:latin typeface="Arial"/>
                <a:ea typeface="Segoe UI"/>
                <a:cs typeface="Segoe UI"/>
              </a:rPr>
              <a:t> To be aware of </a:t>
            </a:r>
            <a:r>
              <a:rPr lang="en-GB" sz="2000">
                <a:latin typeface="Arial"/>
                <a:ea typeface="Segoe UI"/>
                <a:cs typeface="Segoe UI"/>
              </a:rPr>
              <a:t>own emotions</a:t>
            </a:r>
            <a:r>
              <a:rPr lang="en-GB" sz="2000" b="0" i="0" u="none" strike="noStrike" baseline="0">
                <a:latin typeface="Arial"/>
                <a:ea typeface="Segoe UI"/>
                <a:cs typeface="Segoe UI"/>
              </a:rPr>
              <a:t> to respond to strategies(Menefee, Ledoux and Johnston,2022).</a:t>
            </a:r>
            <a:r>
              <a:rPr lang="en-US" sz="2000" b="0" i="0">
                <a:latin typeface="Arial"/>
                <a:ea typeface="Segoe UI"/>
                <a:cs typeface="Segoe UI"/>
              </a:rPr>
              <a:t>​</a:t>
            </a:r>
          </a:p>
          <a:p>
            <a:pPr algn="ctr"/>
            <a:endParaRPr lang="en-US" sz="2000">
              <a:latin typeface="Arial"/>
              <a:ea typeface="Segoe UI"/>
              <a:cs typeface="Segoe UI"/>
            </a:endParaRPr>
          </a:p>
          <a:p>
            <a:pPr algn="ctr"/>
            <a:r>
              <a:rPr lang="en-GB" sz="2000" b="1" i="0" u="sng" baseline="0">
                <a:latin typeface="Arial"/>
                <a:ea typeface="Segoe UI"/>
                <a:cs typeface="Segoe UI"/>
              </a:rPr>
              <a:t>Connecting users:</a:t>
            </a:r>
            <a:r>
              <a:rPr lang="en-GB" sz="2000" b="0" i="0" u="none" strike="noStrike" baseline="0">
                <a:latin typeface="Arial"/>
                <a:ea typeface="Segoe UI"/>
                <a:cs typeface="Segoe UI"/>
              </a:rPr>
              <a:t>  To </a:t>
            </a:r>
            <a:r>
              <a:rPr lang="en-GB" sz="2000">
                <a:latin typeface="Arial"/>
                <a:ea typeface="Segoe UI"/>
                <a:cs typeface="Segoe UI"/>
              </a:rPr>
              <a:t>improve mental</a:t>
            </a:r>
            <a:r>
              <a:rPr lang="en-GB" sz="2000" b="0" i="0" u="none" strike="noStrike" baseline="0">
                <a:latin typeface="Arial"/>
                <a:ea typeface="Segoe UI"/>
                <a:cs typeface="Segoe UI"/>
              </a:rPr>
              <a:t> health and reduce isolation(Holt-</a:t>
            </a:r>
            <a:r>
              <a:rPr lang="en-GB" sz="2000" b="0" i="0" u="none" strike="noStrike" baseline="0" err="1">
                <a:latin typeface="Arial"/>
                <a:ea typeface="Segoe UI"/>
                <a:cs typeface="Segoe UI"/>
              </a:rPr>
              <a:t>Lunstad</a:t>
            </a:r>
            <a:r>
              <a:rPr lang="en-GB" sz="2000" b="0" i="0" u="none" strike="noStrike" baseline="0">
                <a:latin typeface="Arial"/>
                <a:ea typeface="Segoe UI"/>
                <a:cs typeface="Segoe UI"/>
              </a:rPr>
              <a:t>, 2024).</a:t>
            </a:r>
            <a:r>
              <a:rPr lang="en-US" sz="2000" b="0" i="0">
                <a:latin typeface="Arial"/>
                <a:ea typeface="Segoe UI"/>
                <a:cs typeface="Segoe UI"/>
              </a:rPr>
              <a:t>​</a:t>
            </a:r>
          </a:p>
          <a:p>
            <a:pPr algn="ctr" rtl="0"/>
            <a:r>
              <a:rPr lang="en-GB" sz="2000" b="0" i="0">
                <a:latin typeface="Arial"/>
                <a:ea typeface="Segoe UI"/>
                <a:cs typeface="Segoe UI"/>
              </a:rPr>
              <a:t>​</a:t>
            </a:r>
          </a:p>
          <a:p>
            <a:pPr algn="ctr"/>
            <a:endParaRPr lang="en-GB"/>
          </a:p>
        </p:txBody>
      </p:sp>
      <p:sp>
        <p:nvSpPr>
          <p:cNvPr id="5" name="TextBox 4">
            <a:extLst>
              <a:ext uri="{FF2B5EF4-FFF2-40B4-BE49-F238E27FC236}">
                <a16:creationId xmlns:a16="http://schemas.microsoft.com/office/drawing/2014/main" id="{1A4BA38A-D1C7-55A9-CE9A-BAB51259DE67}"/>
              </a:ext>
            </a:extLst>
          </p:cNvPr>
          <p:cNvSpPr txBox="1"/>
          <p:nvPr/>
        </p:nvSpPr>
        <p:spPr>
          <a:xfrm>
            <a:off x="174172" y="1716314"/>
            <a:ext cx="11669485" cy="1600438"/>
          </a:xfrm>
          <a:prstGeom prst="rect">
            <a:avLst/>
          </a:prstGeom>
          <a:solidFill>
            <a:srgbClr val="00B050"/>
          </a:solidFill>
          <a:ln>
            <a:solidFill>
              <a:schemeClr val="tx1"/>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2000" b="0" i="0" u="none" strike="noStrike" baseline="0">
                <a:solidFill>
                  <a:srgbClr val="000000"/>
                </a:solidFill>
                <a:latin typeface="Arial"/>
                <a:ea typeface="Segoe UI"/>
                <a:cs typeface="Segoe UI"/>
              </a:rPr>
              <a:t>Mind Ease aims to improve </a:t>
            </a:r>
            <a:r>
              <a:rPr lang="en-GB" sz="2000">
                <a:solidFill>
                  <a:srgbClr val="000000"/>
                </a:solidFill>
                <a:latin typeface="Arial"/>
                <a:ea typeface="Segoe UI"/>
                <a:cs typeface="Segoe UI"/>
              </a:rPr>
              <a:t>mental health</a:t>
            </a:r>
            <a:r>
              <a:rPr lang="en-GB" sz="2000" b="0" i="0" u="none" strike="noStrike" baseline="0">
                <a:solidFill>
                  <a:srgbClr val="000000"/>
                </a:solidFill>
                <a:latin typeface="Arial"/>
                <a:ea typeface="Segoe UI"/>
                <a:cs typeface="Segoe UI"/>
              </a:rPr>
              <a:t>. However, by improving </a:t>
            </a:r>
            <a:r>
              <a:rPr lang="en-GB" sz="2000">
                <a:solidFill>
                  <a:srgbClr val="000000"/>
                </a:solidFill>
                <a:latin typeface="Arial"/>
                <a:ea typeface="Segoe UI"/>
                <a:cs typeface="Segoe UI"/>
              </a:rPr>
              <a:t>mental health</a:t>
            </a:r>
            <a:r>
              <a:rPr lang="en-GB" sz="2000" b="0" i="0" u="none" strike="noStrike" baseline="0">
                <a:solidFill>
                  <a:srgbClr val="000000"/>
                </a:solidFill>
                <a:latin typeface="Arial"/>
                <a:ea typeface="Segoe UI"/>
                <a:cs typeface="Segoe UI"/>
              </a:rPr>
              <a:t> the physical wellbeing will also </a:t>
            </a:r>
            <a:r>
              <a:rPr lang="en-GB" sz="2000">
                <a:solidFill>
                  <a:srgbClr val="000000"/>
                </a:solidFill>
                <a:latin typeface="Arial"/>
                <a:ea typeface="Segoe UI"/>
                <a:cs typeface="Segoe UI"/>
              </a:rPr>
              <a:t>be improved</a:t>
            </a:r>
            <a:r>
              <a:rPr lang="en-GB" sz="2000" b="0" i="0" u="none" strike="noStrike" baseline="0">
                <a:solidFill>
                  <a:srgbClr val="000000"/>
                </a:solidFill>
                <a:latin typeface="Arial"/>
                <a:ea typeface="Segoe UI"/>
                <a:cs typeface="Segoe UI"/>
              </a:rPr>
              <a:t> as both factors are connected(Fiorillo </a:t>
            </a:r>
            <a:r>
              <a:rPr lang="en-GB" sz="2000" b="0" i="1" u="none" strike="noStrike" baseline="0">
                <a:solidFill>
                  <a:srgbClr val="000000"/>
                </a:solidFill>
                <a:latin typeface="Arial"/>
                <a:ea typeface="Segoe UI"/>
                <a:cs typeface="Segoe UI"/>
              </a:rPr>
              <a:t>et al</a:t>
            </a:r>
            <a:r>
              <a:rPr lang="en-GB" sz="2000" b="0" i="0" u="none" strike="noStrike" baseline="0">
                <a:solidFill>
                  <a:srgbClr val="000000"/>
                </a:solidFill>
                <a:latin typeface="Arial"/>
                <a:ea typeface="Segoe UI"/>
                <a:cs typeface="Segoe UI"/>
              </a:rPr>
              <a:t>., 2023). </a:t>
            </a:r>
            <a:r>
              <a:rPr lang="en-GB" sz="2000" b="0" i="0">
                <a:solidFill>
                  <a:srgbClr val="000000"/>
                </a:solidFill>
                <a:latin typeface="Arial"/>
                <a:ea typeface="Segoe UI"/>
                <a:cs typeface="Segoe UI"/>
              </a:rPr>
              <a:t>​</a:t>
            </a:r>
          </a:p>
          <a:p>
            <a:pPr algn="ctr"/>
            <a:endParaRPr lang="en-GB" sz="2000">
              <a:solidFill>
                <a:srgbClr val="000000"/>
              </a:solidFill>
              <a:latin typeface="Arial"/>
              <a:ea typeface="Segoe UI"/>
              <a:cs typeface="Segoe UI"/>
            </a:endParaRPr>
          </a:p>
          <a:p>
            <a:pPr algn="ctr"/>
            <a:r>
              <a:rPr lang="en-US" sz="2000" b="0" i="0" u="none" strike="noStrike" baseline="0">
                <a:solidFill>
                  <a:srgbClr val="000000"/>
                </a:solidFill>
                <a:latin typeface="Arial"/>
                <a:ea typeface="Segoe UI"/>
                <a:cs typeface="Segoe UI"/>
              </a:rPr>
              <a:t>The benefits described also aim </a:t>
            </a:r>
            <a:r>
              <a:rPr lang="en-US" sz="2000">
                <a:solidFill>
                  <a:srgbClr val="000000"/>
                </a:solidFill>
                <a:latin typeface="Arial"/>
                <a:ea typeface="Segoe UI"/>
                <a:cs typeface="Segoe UI"/>
              </a:rPr>
              <a:t>to promote</a:t>
            </a:r>
            <a:r>
              <a:rPr lang="en-US" sz="2000" b="0" i="0" u="none" strike="noStrike" baseline="0">
                <a:solidFill>
                  <a:srgbClr val="000000"/>
                </a:solidFill>
                <a:latin typeface="Arial"/>
                <a:ea typeface="Segoe UI"/>
                <a:cs typeface="Segoe UI"/>
              </a:rPr>
              <a:t> students' wellbeing and health.</a:t>
            </a:r>
          </a:p>
          <a:p>
            <a:pPr algn="ctr"/>
            <a:endParaRPr lang="en-GB"/>
          </a:p>
        </p:txBody>
      </p:sp>
    </p:spTree>
    <p:extLst>
      <p:ext uri="{BB962C8B-B14F-4D97-AF65-F5344CB8AC3E}">
        <p14:creationId xmlns:p14="http://schemas.microsoft.com/office/powerpoint/2010/main" val="2204594565"/>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558A211B-4FC2-3BE5-A05A-2885BD9DA6EF}"/>
              </a:ext>
            </a:extLst>
          </p:cNvPr>
          <p:cNvPicPr>
            <a:picLocks noChangeAspect="1"/>
          </p:cNvPicPr>
          <p:nvPr/>
        </p:nvPicPr>
        <p:blipFill>
          <a:blip r:embed="rId3">
            <a:alphaModFix amt="36000"/>
            <a:extLst>
              <a:ext uri="{BEBA8EAE-BF5A-486C-A8C5-ECC9F3942E4B}">
                <a14:imgProps xmlns:a14="http://schemas.microsoft.com/office/drawing/2010/main">
                  <a14:imgLayer r:embed="rId4">
                    <a14:imgEffect>
                      <a14:saturation sat="104000"/>
                    </a14:imgEffect>
                    <a14:imgEffect>
                      <a14:brightnessContrast bright="-40000" contrast="-2000"/>
                    </a14:imgEffect>
                  </a14:imgLayer>
                </a14:imgProps>
              </a:ext>
            </a:extLst>
          </a:blip>
          <a:stretch>
            <a:fillRect/>
          </a:stretch>
        </p:blipFill>
        <p:spPr>
          <a:xfrm>
            <a:off x="-1" y="0"/>
            <a:ext cx="12206513" cy="6857999"/>
          </a:xfrm>
          <a:prstGeom prst="rect">
            <a:avLst/>
          </a:prstGeom>
        </p:spPr>
      </p:pic>
      <p:sp>
        <p:nvSpPr>
          <p:cNvPr id="2" name="Title 1">
            <a:extLst>
              <a:ext uri="{FF2B5EF4-FFF2-40B4-BE49-F238E27FC236}">
                <a16:creationId xmlns:a16="http://schemas.microsoft.com/office/drawing/2014/main" id="{DD9954F0-1DB0-869D-FDC8-8B2DFA6FCE14}"/>
              </a:ext>
            </a:extLst>
          </p:cNvPr>
          <p:cNvSpPr>
            <a:spLocks noGrp="1"/>
          </p:cNvSpPr>
          <p:nvPr>
            <p:ph type="title"/>
          </p:nvPr>
        </p:nvSpPr>
        <p:spPr>
          <a:xfrm>
            <a:off x="801914" y="357869"/>
            <a:ext cx="10842171" cy="1136877"/>
          </a:xfrm>
          <a:solidFill>
            <a:schemeClr val="accent4"/>
          </a:solidFill>
        </p:spPr>
        <p:txBody>
          <a:bodyPr/>
          <a:lstStyle/>
          <a:p>
            <a:r>
              <a:rPr lang="en-GB" sz="3200" b="1" u="sng">
                <a:latin typeface="Arial"/>
                <a:ea typeface="+mj-lt"/>
                <a:cs typeface="Arial"/>
              </a:rPr>
              <a:t>Mind Ease implication in policies </a:t>
            </a:r>
            <a:endParaRPr lang="en-US" sz="4000" b="1">
              <a:latin typeface="Arial"/>
              <a:cs typeface="Arial"/>
            </a:endParaRPr>
          </a:p>
        </p:txBody>
      </p:sp>
      <p:sp>
        <p:nvSpPr>
          <p:cNvPr id="3" name="Content Placeholder 2">
            <a:extLst>
              <a:ext uri="{FF2B5EF4-FFF2-40B4-BE49-F238E27FC236}">
                <a16:creationId xmlns:a16="http://schemas.microsoft.com/office/drawing/2014/main" id="{2039A9ED-7818-B15B-68BF-B6548307BF4F}"/>
              </a:ext>
            </a:extLst>
          </p:cNvPr>
          <p:cNvSpPr>
            <a:spLocks noGrp="1"/>
          </p:cNvSpPr>
          <p:nvPr>
            <p:ph idx="1"/>
          </p:nvPr>
        </p:nvSpPr>
        <p:spPr>
          <a:xfrm>
            <a:off x="431801" y="1716768"/>
            <a:ext cx="10987314" cy="4801281"/>
          </a:xfrm>
        </p:spPr>
        <p:txBody>
          <a:bodyPr vert="horz" lIns="91440" tIns="45720" rIns="91440" bIns="45720" rtlCol="0" anchor="t">
            <a:noAutofit/>
          </a:bodyPr>
          <a:lstStyle/>
          <a:p>
            <a:pPr marL="0" indent="0">
              <a:buNone/>
            </a:pPr>
            <a:r>
              <a:rPr lang="en-GB" sz="2000">
                <a:latin typeface="Arial"/>
                <a:cs typeface="Arial"/>
              </a:rPr>
              <a:t>Policies are a set of guidelines that direct the course of an action or procedures (Pollack Porter, </a:t>
            </a:r>
            <a:r>
              <a:rPr lang="en-GB" sz="2000" err="1">
                <a:latin typeface="Arial"/>
                <a:cs typeface="Arial"/>
              </a:rPr>
              <a:t>Rutkow</a:t>
            </a:r>
            <a:r>
              <a:rPr lang="en-GB" sz="2000">
                <a:latin typeface="Arial"/>
                <a:cs typeface="Arial"/>
              </a:rPr>
              <a:t> and McGinty, 2018). </a:t>
            </a:r>
          </a:p>
          <a:p>
            <a:pPr marL="0" indent="0">
              <a:buNone/>
            </a:pPr>
            <a:r>
              <a:rPr lang="en-GB" sz="2000">
                <a:latin typeface="Arial"/>
                <a:ea typeface="+mn-lt"/>
                <a:cs typeface="Arial"/>
              </a:rPr>
              <a:t>As mental health apps collect sensitive users' data, there must be policies to protect the users' privacy. Due to the increase in users, there are increased risks of data breaches (Iwaya </a:t>
            </a:r>
            <a:r>
              <a:rPr lang="en-GB" sz="2000" i="1">
                <a:latin typeface="Arial"/>
                <a:ea typeface="+mn-lt"/>
                <a:cs typeface="Arial"/>
              </a:rPr>
              <a:t>et al</a:t>
            </a:r>
            <a:r>
              <a:rPr lang="en-GB" sz="2000">
                <a:latin typeface="Arial"/>
                <a:ea typeface="+mn-lt"/>
                <a:cs typeface="Arial"/>
              </a:rPr>
              <a:t>., 2022).</a:t>
            </a:r>
          </a:p>
          <a:p>
            <a:pPr marL="0" indent="0">
              <a:buNone/>
            </a:pPr>
            <a:r>
              <a:rPr lang="en-GB" sz="2000">
                <a:latin typeface="Arial"/>
                <a:ea typeface="+mn-lt"/>
                <a:cs typeface="Arial"/>
              </a:rPr>
              <a:t>To ensure that the data shared is secure, app developers inform users about data collection to </a:t>
            </a:r>
            <a:r>
              <a:rPr lang="en-GB" sz="2000" err="1">
                <a:latin typeface="Arial"/>
                <a:ea typeface="+mn-lt"/>
                <a:cs typeface="Arial"/>
              </a:rPr>
              <a:t>assi</a:t>
            </a:r>
            <a:r>
              <a:rPr lang="en-GB" sz="2000">
                <a:latin typeface="Arial"/>
                <a:ea typeface="+mn-lt"/>
                <a:cs typeface="Arial"/>
              </a:rPr>
              <a:t>st them giving their data safely (O'Loughlin </a:t>
            </a:r>
            <a:r>
              <a:rPr lang="en-GB" sz="2000" i="1">
                <a:latin typeface="Arial"/>
                <a:ea typeface="+mn-lt"/>
                <a:cs typeface="Arial"/>
              </a:rPr>
              <a:t>et al</a:t>
            </a:r>
            <a:r>
              <a:rPr lang="en-GB" sz="2000">
                <a:latin typeface="Arial"/>
                <a:ea typeface="+mn-lt"/>
                <a:cs typeface="Arial"/>
              </a:rPr>
              <a:t>., 2019).</a:t>
            </a:r>
          </a:p>
          <a:p>
            <a:pPr marL="0" indent="0">
              <a:buNone/>
            </a:pPr>
            <a:r>
              <a:rPr lang="en-GB" sz="2000">
                <a:latin typeface="Arial"/>
                <a:ea typeface="+mn-lt"/>
                <a:cs typeface="Arial"/>
              </a:rPr>
              <a:t>The Organisation for the Review of Care and Health Apps (ORCHA), found that developers are not being cautious and ensuring that their app is researched based and approved by experts (Zych </a:t>
            </a:r>
            <a:r>
              <a:rPr lang="en-GB" sz="2000" i="1">
                <a:latin typeface="Arial"/>
                <a:ea typeface="+mn-lt"/>
                <a:cs typeface="Arial"/>
              </a:rPr>
              <a:t>et al</a:t>
            </a:r>
            <a:r>
              <a:rPr lang="en-GB" sz="2000">
                <a:latin typeface="Arial"/>
                <a:ea typeface="+mn-lt"/>
                <a:cs typeface="Arial"/>
              </a:rPr>
              <a:t>., 2026).</a:t>
            </a:r>
          </a:p>
          <a:p>
            <a:pPr marL="0" indent="0">
              <a:buNone/>
            </a:pPr>
            <a:r>
              <a:rPr lang="en-GB" sz="2000">
                <a:latin typeface="Arial"/>
                <a:ea typeface="+mn-lt"/>
                <a:cs typeface="Arial"/>
              </a:rPr>
              <a:t>Mind Ease is a reliable mental health app as it is approved by psychologists and psychotherapist from the European Association for Behavioural and Cognitive Therapy.</a:t>
            </a:r>
          </a:p>
          <a:p>
            <a:pPr marL="0" indent="0">
              <a:buNone/>
            </a:pPr>
            <a:endParaRPr lang="en-GB" sz="2000">
              <a:latin typeface="Arial"/>
              <a:cs typeface="Arial"/>
            </a:endParaRPr>
          </a:p>
        </p:txBody>
      </p:sp>
      <p:sp>
        <p:nvSpPr>
          <p:cNvPr id="4" name="TextBox 3">
            <a:extLst>
              <a:ext uri="{FF2B5EF4-FFF2-40B4-BE49-F238E27FC236}">
                <a16:creationId xmlns:a16="http://schemas.microsoft.com/office/drawing/2014/main" id="{3AA5DC28-8306-AC8B-F9F7-6ED15B118078}"/>
              </a:ext>
            </a:extLst>
          </p:cNvPr>
          <p:cNvSpPr txBox="1"/>
          <p:nvPr/>
        </p:nvSpPr>
        <p:spPr>
          <a:xfrm>
            <a:off x="0" y="-3628"/>
            <a:ext cx="1567543" cy="369332"/>
          </a:xfrm>
          <a:prstGeom prst="rect">
            <a:avLst/>
          </a:prstGeom>
          <a:noFill/>
        </p:spPr>
        <p:txBody>
          <a:bodyPr wrap="square" rtlCol="0">
            <a:spAutoFit/>
          </a:bodyPr>
          <a:lstStyle/>
          <a:p>
            <a:r>
              <a:rPr lang="en-GB"/>
              <a:t>Cadi Salla</a:t>
            </a:r>
          </a:p>
        </p:txBody>
      </p:sp>
      <p:sp>
        <p:nvSpPr>
          <p:cNvPr id="13" name="Right Triangle 12">
            <a:extLst>
              <a:ext uri="{FF2B5EF4-FFF2-40B4-BE49-F238E27FC236}">
                <a16:creationId xmlns:a16="http://schemas.microsoft.com/office/drawing/2014/main" id="{21E942E3-0017-7B6A-DD64-4FC5032799D0}"/>
              </a:ext>
            </a:extLst>
          </p:cNvPr>
          <p:cNvSpPr/>
          <p:nvPr/>
        </p:nvSpPr>
        <p:spPr>
          <a:xfrm rot="16200000">
            <a:off x="9730469" y="4423910"/>
            <a:ext cx="3149145" cy="1725725"/>
          </a:xfrm>
          <a:prstGeom prst="rtTriangle">
            <a:avLst/>
          </a:prstGeom>
          <a:solidFill>
            <a:srgbClr val="0F9ED5"/>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Right Triangle 10">
            <a:extLst>
              <a:ext uri="{FF2B5EF4-FFF2-40B4-BE49-F238E27FC236}">
                <a16:creationId xmlns:a16="http://schemas.microsoft.com/office/drawing/2014/main" id="{9FA7F24B-8DF2-DB25-EF2F-67C68559ED50}"/>
              </a:ext>
            </a:extLst>
          </p:cNvPr>
          <p:cNvSpPr/>
          <p:nvPr/>
        </p:nvSpPr>
        <p:spPr>
          <a:xfrm rot="16200000">
            <a:off x="10376354" y="5069795"/>
            <a:ext cx="2060573" cy="1522525"/>
          </a:xfrm>
          <a:prstGeom prst="rtTriangle">
            <a:avLst/>
          </a:prstGeom>
          <a:solidFill>
            <a:schemeClr val="accent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202149575"/>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 name="!!Rectangle">
            <a:extLst>
              <a:ext uri="{FF2B5EF4-FFF2-40B4-BE49-F238E27FC236}">
                <a16:creationId xmlns:a16="http://schemas.microsoft.com/office/drawing/2014/main" id="{362810D9-2C5A-477D-949C-C191895477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467"/>
            <a:ext cx="12191999" cy="6866467"/>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9" name="Picture 8">
            <a:extLst>
              <a:ext uri="{FF2B5EF4-FFF2-40B4-BE49-F238E27FC236}">
                <a16:creationId xmlns:a16="http://schemas.microsoft.com/office/drawing/2014/main" id="{DEE0FBE8-FB60-CF95-ADE0-E6D79AA6CA60}"/>
              </a:ext>
            </a:extLst>
          </p:cNvPr>
          <p:cNvPicPr>
            <a:picLocks noChangeAspect="1"/>
          </p:cNvPicPr>
          <p:nvPr/>
        </p:nvPicPr>
        <p:blipFill>
          <a:blip r:embed="rId3">
            <a:alphaModFix amt="55000"/>
            <a:extLst>
              <a:ext uri="{837473B0-CC2E-450A-ABE3-18F120FF3D39}">
                <a1611:picAttrSrcUrl xmlns:a1611="http://schemas.microsoft.com/office/drawing/2016/11/main" r:id="rId4"/>
              </a:ext>
            </a:extLst>
          </a:blip>
          <a:srcRect l="6556" r="7667" b="1"/>
          <a:stretch>
            <a:fillRect/>
          </a:stretch>
        </p:blipFill>
        <p:spPr>
          <a:xfrm>
            <a:off x="20" y="-9107"/>
            <a:ext cx="12191980" cy="6858000"/>
          </a:xfrm>
          <a:prstGeom prst="rect">
            <a:avLst/>
          </a:prstGeom>
        </p:spPr>
      </p:pic>
      <p:sp>
        <p:nvSpPr>
          <p:cNvPr id="2" name="Title 1">
            <a:extLst>
              <a:ext uri="{FF2B5EF4-FFF2-40B4-BE49-F238E27FC236}">
                <a16:creationId xmlns:a16="http://schemas.microsoft.com/office/drawing/2014/main" id="{D08D0E65-9D25-169F-6F42-7FEA8298C624}"/>
              </a:ext>
            </a:extLst>
          </p:cNvPr>
          <p:cNvSpPr>
            <a:spLocks noGrp="1"/>
          </p:cNvSpPr>
          <p:nvPr>
            <p:ph type="title"/>
          </p:nvPr>
        </p:nvSpPr>
        <p:spPr>
          <a:xfrm>
            <a:off x="3045405" y="272029"/>
            <a:ext cx="7852228" cy="1274877"/>
          </a:xfrm>
        </p:spPr>
        <p:txBody>
          <a:bodyPr>
            <a:normAutofit/>
          </a:bodyPr>
          <a:lstStyle/>
          <a:p>
            <a:r>
              <a:rPr lang="en-GB" sz="3200" b="1" u="sng">
                <a:solidFill>
                  <a:srgbClr val="FFFFFF"/>
                </a:solidFill>
                <a:latin typeface="Arial"/>
                <a:cs typeface="Arial"/>
              </a:rPr>
              <a:t>Mind Ease Implication in research</a:t>
            </a:r>
            <a:endParaRPr lang="en-US" sz="3200">
              <a:solidFill>
                <a:srgbClr val="FFFFFF"/>
              </a:solidFill>
            </a:endParaRPr>
          </a:p>
        </p:txBody>
      </p:sp>
      <p:sp>
        <p:nvSpPr>
          <p:cNvPr id="16" name="Arc 15">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E078B4AB-6676-2DA7-E8F2-C36164E8CB3F}"/>
              </a:ext>
            </a:extLst>
          </p:cNvPr>
          <p:cNvSpPr>
            <a:spLocks noGrp="1"/>
          </p:cNvSpPr>
          <p:nvPr>
            <p:ph idx="1"/>
          </p:nvPr>
        </p:nvSpPr>
        <p:spPr>
          <a:xfrm>
            <a:off x="513937" y="1716201"/>
            <a:ext cx="10745519" cy="4453505"/>
          </a:xfrm>
        </p:spPr>
        <p:txBody>
          <a:bodyPr vert="horz" lIns="91440" tIns="45720" rIns="91440" bIns="45720" rtlCol="0" anchor="ctr">
            <a:normAutofit/>
          </a:bodyPr>
          <a:lstStyle/>
          <a:p>
            <a:pPr marL="0" indent="0">
              <a:spcBef>
                <a:spcPts val="0"/>
              </a:spcBef>
              <a:buNone/>
            </a:pPr>
            <a:r>
              <a:rPr lang="en-GB" sz="2000">
                <a:solidFill>
                  <a:srgbClr val="FFFFFF"/>
                </a:solidFill>
                <a:latin typeface="Arial"/>
                <a:cs typeface="Arial"/>
              </a:rPr>
              <a:t>Mind Ease apps is beneficial in research due to data tracking and collection.</a:t>
            </a:r>
            <a:endParaRPr lang="en-US" sz="2000">
              <a:solidFill>
                <a:srgbClr val="FFFFFF"/>
              </a:solidFill>
              <a:latin typeface="Arial"/>
              <a:cs typeface="Arial"/>
            </a:endParaRPr>
          </a:p>
          <a:p>
            <a:pPr marL="0" indent="0">
              <a:spcBef>
                <a:spcPts val="0"/>
              </a:spcBef>
              <a:buNone/>
            </a:pPr>
            <a:endParaRPr lang="en-GB" sz="2000">
              <a:solidFill>
                <a:srgbClr val="FFFFFF"/>
              </a:solidFill>
              <a:latin typeface="Arial"/>
              <a:cs typeface="Arial"/>
            </a:endParaRPr>
          </a:p>
          <a:p>
            <a:pPr marL="0" indent="0">
              <a:spcBef>
                <a:spcPts val="0"/>
              </a:spcBef>
              <a:buNone/>
            </a:pPr>
            <a:r>
              <a:rPr lang="en-GB" sz="2000">
                <a:solidFill>
                  <a:srgbClr val="FFFFFF"/>
                </a:solidFill>
                <a:latin typeface="Arial"/>
                <a:cs typeface="Arial"/>
              </a:rPr>
              <a:t>This allows researchers to collect a high amount of data in a short-period of time (</a:t>
            </a:r>
            <a:r>
              <a:rPr lang="en-GB" sz="2000" err="1">
                <a:solidFill>
                  <a:srgbClr val="FFFFFF"/>
                </a:solidFill>
                <a:latin typeface="Arial"/>
                <a:cs typeface="Arial"/>
              </a:rPr>
              <a:t>Quagan</a:t>
            </a:r>
            <a:r>
              <a:rPr lang="en-GB" sz="2000">
                <a:solidFill>
                  <a:srgbClr val="FFFFFF"/>
                </a:solidFill>
                <a:latin typeface="Arial"/>
                <a:cs typeface="Arial"/>
              </a:rPr>
              <a:t>, </a:t>
            </a:r>
            <a:r>
              <a:rPr lang="en-GB" sz="2000" err="1">
                <a:solidFill>
                  <a:srgbClr val="FFFFFF"/>
                </a:solidFill>
                <a:latin typeface="Arial"/>
                <a:cs typeface="Arial"/>
              </a:rPr>
              <a:t>Woodsand</a:t>
            </a:r>
            <a:r>
              <a:rPr lang="en-GB" sz="2000">
                <a:solidFill>
                  <a:srgbClr val="FFFFFF"/>
                </a:solidFill>
                <a:latin typeface="Arial"/>
                <a:cs typeface="Arial"/>
              </a:rPr>
              <a:t> Powers, 2021).</a:t>
            </a:r>
            <a:endParaRPr lang="en-US" sz="2000">
              <a:solidFill>
                <a:srgbClr val="FFFFFF"/>
              </a:solidFill>
              <a:latin typeface="Arial"/>
              <a:cs typeface="Arial"/>
            </a:endParaRPr>
          </a:p>
          <a:p>
            <a:pPr marL="0" indent="0">
              <a:spcBef>
                <a:spcPts val="0"/>
              </a:spcBef>
              <a:buNone/>
            </a:pPr>
            <a:endParaRPr lang="en-GB" sz="2000">
              <a:solidFill>
                <a:srgbClr val="FFFFFF"/>
              </a:solidFill>
              <a:latin typeface="Arial"/>
              <a:cs typeface="Arial"/>
            </a:endParaRPr>
          </a:p>
          <a:p>
            <a:pPr marL="0" indent="0">
              <a:spcBef>
                <a:spcPts val="0"/>
              </a:spcBef>
              <a:buNone/>
            </a:pPr>
            <a:r>
              <a:rPr lang="en-GB" sz="2000">
                <a:solidFill>
                  <a:srgbClr val="FFFFFF"/>
                </a:solidFill>
                <a:latin typeface="Arial"/>
                <a:cs typeface="Arial"/>
              </a:rPr>
              <a:t>Users shared that data tracking analysis would help in creating more effective interventions(Watson, Fletcher-Watson and Kirkham, 2023).</a:t>
            </a:r>
          </a:p>
          <a:p>
            <a:pPr marL="0" indent="0">
              <a:spcBef>
                <a:spcPts val="0"/>
              </a:spcBef>
              <a:buNone/>
            </a:pPr>
            <a:endParaRPr lang="en-GB" sz="2000">
              <a:solidFill>
                <a:srgbClr val="FFFFFF"/>
              </a:solidFill>
              <a:latin typeface="Arial"/>
              <a:cs typeface="Arial"/>
            </a:endParaRPr>
          </a:p>
          <a:p>
            <a:pPr marL="0" indent="0">
              <a:spcBef>
                <a:spcPts val="0"/>
              </a:spcBef>
              <a:buNone/>
            </a:pPr>
            <a:r>
              <a:rPr lang="en-GB" sz="2000">
                <a:solidFill>
                  <a:srgbClr val="FFFFFF"/>
                </a:solidFill>
                <a:latin typeface="Arial"/>
                <a:cs typeface="Arial"/>
              </a:rPr>
              <a:t> This means that some agree into sharing their data to contribute and facilitate research.</a:t>
            </a:r>
            <a:endParaRPr lang="en-US" sz="2000">
              <a:solidFill>
                <a:srgbClr val="FFFFFF"/>
              </a:solidFill>
              <a:latin typeface="Arial"/>
              <a:cs typeface="Arial"/>
            </a:endParaRPr>
          </a:p>
          <a:p>
            <a:pPr marL="0" indent="0">
              <a:spcBef>
                <a:spcPts val="0"/>
              </a:spcBef>
              <a:buNone/>
            </a:pPr>
            <a:endParaRPr lang="en-GB" sz="2000">
              <a:solidFill>
                <a:srgbClr val="FFFFFF"/>
              </a:solidFill>
              <a:latin typeface="Arial"/>
              <a:cs typeface="Arial"/>
            </a:endParaRPr>
          </a:p>
          <a:p>
            <a:pPr marL="0" indent="0">
              <a:spcBef>
                <a:spcPts val="0"/>
              </a:spcBef>
              <a:buNone/>
            </a:pPr>
            <a:r>
              <a:rPr lang="en-GB" sz="2000">
                <a:solidFill>
                  <a:srgbClr val="FFFFFF"/>
                </a:solidFill>
                <a:latin typeface="Arial"/>
                <a:cs typeface="Arial"/>
              </a:rPr>
              <a:t>As mental health issues is increasing, more data will be collected and analysed to identify patterns and causative agents of stress and mental health disorders.</a:t>
            </a:r>
          </a:p>
          <a:p>
            <a:pPr marL="0" indent="0">
              <a:buNone/>
            </a:pPr>
            <a:endParaRPr lang="en-GB" sz="2200">
              <a:solidFill>
                <a:srgbClr val="FFFFFF"/>
              </a:solidFill>
            </a:endParaRPr>
          </a:p>
        </p:txBody>
      </p:sp>
      <p:sp>
        <p:nvSpPr>
          <p:cNvPr id="8" name="TextBox 7">
            <a:extLst>
              <a:ext uri="{FF2B5EF4-FFF2-40B4-BE49-F238E27FC236}">
                <a16:creationId xmlns:a16="http://schemas.microsoft.com/office/drawing/2014/main" id="{A6097D22-0041-5CEE-4C2B-630F93F2564E}"/>
              </a:ext>
            </a:extLst>
          </p:cNvPr>
          <p:cNvSpPr txBox="1"/>
          <p:nvPr/>
        </p:nvSpPr>
        <p:spPr>
          <a:xfrm>
            <a:off x="362857" y="206829"/>
            <a:ext cx="6096000" cy="7232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spcAft>
                <a:spcPts val="600"/>
              </a:spcAft>
            </a:pPr>
            <a:r>
              <a:rPr lang="en-GB" b="0" i="0" u="none" strike="noStrike" baseline="0">
                <a:solidFill>
                  <a:schemeClr val="bg1"/>
                </a:solidFill>
                <a:latin typeface="Aptos"/>
              </a:rPr>
              <a:t>Cadi Salla</a:t>
            </a:r>
            <a:endParaRPr lang="en-GB">
              <a:solidFill>
                <a:schemeClr val="bg1"/>
              </a:solidFill>
            </a:endParaRPr>
          </a:p>
          <a:p>
            <a:pPr algn="ctr">
              <a:spcAft>
                <a:spcPts val="600"/>
              </a:spcAft>
            </a:pPr>
            <a:endParaRPr lang="en-GB"/>
          </a:p>
        </p:txBody>
      </p:sp>
    </p:spTree>
    <p:extLst>
      <p:ext uri="{BB962C8B-B14F-4D97-AF65-F5344CB8AC3E}">
        <p14:creationId xmlns:p14="http://schemas.microsoft.com/office/powerpoint/2010/main" val="3677415070"/>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1" name="!!Rectangle">
            <a:extLst>
              <a:ext uri="{FF2B5EF4-FFF2-40B4-BE49-F238E27FC236}">
                <a16:creationId xmlns:a16="http://schemas.microsoft.com/office/drawing/2014/main" id="{362810D9-2C5A-477D-949C-C191895477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467"/>
            <a:ext cx="12191999" cy="6866467"/>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19" name="Picture 18" descr="College Students Walking in the Hallway · Free Stock Video">
            <a:extLst>
              <a:ext uri="{FF2B5EF4-FFF2-40B4-BE49-F238E27FC236}">
                <a16:creationId xmlns:a16="http://schemas.microsoft.com/office/drawing/2014/main" id="{B4D0E8CE-BD38-9491-6D99-46B6EECE877D}"/>
              </a:ext>
            </a:extLst>
          </p:cNvPr>
          <p:cNvPicPr>
            <a:picLocks noChangeAspect="1"/>
          </p:cNvPicPr>
          <p:nvPr/>
        </p:nvPicPr>
        <p:blipFill>
          <a:blip r:embed="rId3">
            <a:alphaModFix amt="55000"/>
            <a:extLst>
              <a:ext uri="{BEBA8EAE-BF5A-486C-A8C5-ECC9F3942E4B}">
                <a14:imgProps xmlns:a14="http://schemas.microsoft.com/office/drawing/2010/main">
                  <a14:imgLayer r:embed="rId4">
                    <a14:imgEffect>
                      <a14:brightnessContrast bright="-17000"/>
                    </a14:imgEffect>
                  </a14:imgLayer>
                </a14:imgProps>
              </a:ext>
            </a:extLst>
          </a:blip>
          <a:srcRect/>
          <a:stretch>
            <a:fillRect/>
          </a:stretch>
        </p:blipFill>
        <p:spPr>
          <a:xfrm>
            <a:off x="20" y="5407"/>
            <a:ext cx="12191980" cy="6858000"/>
          </a:xfrm>
          <a:prstGeom prst="rect">
            <a:avLst/>
          </a:prstGeom>
        </p:spPr>
      </p:pic>
      <p:sp>
        <p:nvSpPr>
          <p:cNvPr id="2" name="Title 1">
            <a:extLst>
              <a:ext uri="{FF2B5EF4-FFF2-40B4-BE49-F238E27FC236}">
                <a16:creationId xmlns:a16="http://schemas.microsoft.com/office/drawing/2014/main" id="{A8E266D3-57AA-5273-EC5D-9ACF38BE89B6}"/>
              </a:ext>
            </a:extLst>
          </p:cNvPr>
          <p:cNvSpPr>
            <a:spLocks noGrp="1"/>
          </p:cNvSpPr>
          <p:nvPr>
            <p:ph type="title"/>
          </p:nvPr>
        </p:nvSpPr>
        <p:spPr>
          <a:xfrm>
            <a:off x="2014891" y="76087"/>
            <a:ext cx="9085942" cy="1115218"/>
          </a:xfrm>
        </p:spPr>
        <p:txBody>
          <a:bodyPr>
            <a:normAutofit/>
          </a:bodyPr>
          <a:lstStyle/>
          <a:p>
            <a:r>
              <a:rPr lang="en-GB" sz="3200" b="1" u="sng">
                <a:solidFill>
                  <a:srgbClr val="FFFFFF"/>
                </a:solidFill>
                <a:latin typeface="Arial"/>
                <a:ea typeface="Calibri"/>
                <a:cs typeface="Arial"/>
              </a:rPr>
              <a:t>Implication of Mind Ease in education:</a:t>
            </a:r>
            <a:r>
              <a:rPr lang="en-GB">
                <a:solidFill>
                  <a:srgbClr val="FFFFFF"/>
                </a:solidFill>
                <a:latin typeface="Calibri"/>
                <a:ea typeface="Calibri"/>
                <a:cs typeface="Calibri"/>
              </a:rPr>
              <a:t> </a:t>
            </a:r>
            <a:endParaRPr lang="en-US">
              <a:solidFill>
                <a:srgbClr val="FFFFFF"/>
              </a:solidFill>
            </a:endParaRPr>
          </a:p>
        </p:txBody>
      </p:sp>
      <p:sp>
        <p:nvSpPr>
          <p:cNvPr id="33" name="Arc 32">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1382CD40-1098-5C5A-708C-3F917249D878}"/>
              </a:ext>
            </a:extLst>
          </p:cNvPr>
          <p:cNvSpPr>
            <a:spLocks noGrp="1"/>
          </p:cNvSpPr>
          <p:nvPr>
            <p:ph idx="1"/>
          </p:nvPr>
        </p:nvSpPr>
        <p:spPr>
          <a:xfrm>
            <a:off x="238164" y="1237229"/>
            <a:ext cx="11405919" cy="5621904"/>
          </a:xfrm>
        </p:spPr>
        <p:txBody>
          <a:bodyPr vert="horz" lIns="91440" tIns="45720" rIns="91440" bIns="45720" rtlCol="0" anchor="ctr">
            <a:normAutofit/>
          </a:bodyPr>
          <a:lstStyle/>
          <a:p>
            <a:pPr marL="0" indent="0">
              <a:buNone/>
            </a:pPr>
            <a:r>
              <a:rPr lang="en-GB" sz="2000">
                <a:solidFill>
                  <a:srgbClr val="FFFFFF"/>
                </a:solidFill>
                <a:latin typeface="Arial"/>
                <a:ea typeface="+mn-lt"/>
                <a:cs typeface="Arial"/>
              </a:rPr>
              <a:t>Integrating Mind ease in educational settings will improve student's wellbeing, emotional control. Mental health apps use has been increasing amongst university students (Oliveira </a:t>
            </a:r>
            <a:r>
              <a:rPr lang="en-GB" sz="2000" i="1">
                <a:solidFill>
                  <a:srgbClr val="FFFFFF"/>
                </a:solidFill>
                <a:latin typeface="Arial"/>
                <a:ea typeface="+mn-lt"/>
                <a:cs typeface="Arial"/>
              </a:rPr>
              <a:t>et al</a:t>
            </a:r>
            <a:r>
              <a:rPr lang="en-GB" sz="2000">
                <a:solidFill>
                  <a:srgbClr val="FFFFFF"/>
                </a:solidFill>
                <a:latin typeface="Arial"/>
                <a:ea typeface="+mn-lt"/>
                <a:cs typeface="Arial"/>
              </a:rPr>
              <a:t>., 2021).</a:t>
            </a:r>
          </a:p>
          <a:p>
            <a:pPr marL="0" indent="0">
              <a:buNone/>
            </a:pPr>
            <a:r>
              <a:rPr lang="en-GB" sz="2000">
                <a:solidFill>
                  <a:srgbClr val="FFFFFF"/>
                </a:solidFill>
                <a:latin typeface="Arial"/>
                <a:ea typeface="+mn-lt"/>
                <a:cs typeface="Arial"/>
              </a:rPr>
              <a:t>By using mental health apps such as Mind Ease to improve mental health, students see improvement in academic performances (</a:t>
            </a:r>
            <a:r>
              <a:rPr lang="en-GB" sz="2000" err="1">
                <a:solidFill>
                  <a:srgbClr val="FFFFFF"/>
                </a:solidFill>
                <a:latin typeface="Arial"/>
                <a:ea typeface="+mn-lt"/>
                <a:cs typeface="Arial"/>
              </a:rPr>
              <a:t>Lahkan</a:t>
            </a:r>
            <a:r>
              <a:rPr lang="en-GB" sz="2000">
                <a:solidFill>
                  <a:srgbClr val="FFFFFF"/>
                </a:solidFill>
                <a:latin typeface="Arial"/>
                <a:ea typeface="+mn-lt"/>
                <a:cs typeface="Arial"/>
              </a:rPr>
              <a:t> </a:t>
            </a:r>
            <a:r>
              <a:rPr lang="en-GB" sz="2000" i="1">
                <a:solidFill>
                  <a:srgbClr val="FFFFFF"/>
                </a:solidFill>
                <a:latin typeface="Arial"/>
                <a:ea typeface="+mn-lt"/>
                <a:cs typeface="Arial"/>
              </a:rPr>
              <a:t>et al</a:t>
            </a:r>
            <a:r>
              <a:rPr lang="en-GB" sz="2000">
                <a:solidFill>
                  <a:srgbClr val="FFFFFF"/>
                </a:solidFill>
                <a:latin typeface="Arial"/>
                <a:ea typeface="+mn-lt"/>
                <a:cs typeface="Arial"/>
              </a:rPr>
              <a:t>., 2025).</a:t>
            </a:r>
          </a:p>
          <a:p>
            <a:pPr marL="0" indent="0">
              <a:buNone/>
            </a:pPr>
            <a:r>
              <a:rPr lang="en-GB" sz="2000">
                <a:solidFill>
                  <a:srgbClr val="FFFFFF"/>
                </a:solidFill>
                <a:latin typeface="Arial"/>
                <a:cs typeface="Arial"/>
              </a:rPr>
              <a:t>Despite having benefits, there are students who hesitate using the apps (Bautista and Schueller, 2023). This is because of factors such as privacy and confidentiality issues and the quality of the interventions (Riboldi </a:t>
            </a:r>
            <a:r>
              <a:rPr lang="en-GB" sz="2000" i="1">
                <a:solidFill>
                  <a:srgbClr val="FFFFFF"/>
                </a:solidFill>
                <a:latin typeface="Arial"/>
                <a:cs typeface="Arial"/>
              </a:rPr>
              <a:t>et al</a:t>
            </a:r>
            <a:r>
              <a:rPr lang="en-GB" sz="2000">
                <a:solidFill>
                  <a:srgbClr val="FFFFFF"/>
                </a:solidFill>
                <a:latin typeface="Arial"/>
                <a:cs typeface="Arial"/>
              </a:rPr>
              <a:t>., 2024).</a:t>
            </a:r>
          </a:p>
          <a:p>
            <a:pPr marL="0" indent="0">
              <a:buNone/>
            </a:pPr>
            <a:r>
              <a:rPr lang="en-GB" sz="2000">
                <a:solidFill>
                  <a:srgbClr val="FFFFFF"/>
                </a:solidFill>
                <a:latin typeface="Arial"/>
                <a:cs typeface="Arial"/>
              </a:rPr>
              <a:t>To ensure students use this interventions universities must promote the use of the apps by educating students and using </a:t>
            </a:r>
            <a:r>
              <a:rPr lang="en-GB" sz="2000" err="1">
                <a:solidFill>
                  <a:srgbClr val="FFFFFF"/>
                </a:solidFill>
                <a:latin typeface="Arial"/>
                <a:cs typeface="Arial"/>
              </a:rPr>
              <a:t>finan</a:t>
            </a:r>
            <a:r>
              <a:rPr lang="en-GB" sz="2000">
                <a:solidFill>
                  <a:srgbClr val="FFFFFF"/>
                </a:solidFill>
                <a:latin typeface="Arial"/>
                <a:cs typeface="Arial"/>
              </a:rPr>
              <a:t>cial incentives (</a:t>
            </a:r>
            <a:r>
              <a:rPr lang="en-GB" sz="2000" err="1">
                <a:solidFill>
                  <a:srgbClr val="FFFFFF"/>
                </a:solidFill>
                <a:latin typeface="Arial"/>
                <a:cs typeface="Arial"/>
              </a:rPr>
              <a:t>Delavande</a:t>
            </a:r>
            <a:r>
              <a:rPr lang="en-GB" sz="2000">
                <a:solidFill>
                  <a:srgbClr val="FFFFFF"/>
                </a:solidFill>
                <a:latin typeface="Arial"/>
                <a:cs typeface="Arial"/>
              </a:rPr>
              <a:t> </a:t>
            </a:r>
            <a:r>
              <a:rPr lang="en-GB" sz="2000" i="1">
                <a:solidFill>
                  <a:srgbClr val="FFFFFF"/>
                </a:solidFill>
                <a:latin typeface="Arial"/>
                <a:cs typeface="Arial"/>
              </a:rPr>
              <a:t>et al</a:t>
            </a:r>
            <a:r>
              <a:rPr lang="en-GB" sz="2000">
                <a:solidFill>
                  <a:srgbClr val="FFFFFF"/>
                </a:solidFill>
                <a:latin typeface="Arial"/>
                <a:cs typeface="Arial"/>
              </a:rPr>
              <a:t>., 2026).</a:t>
            </a:r>
          </a:p>
          <a:p>
            <a:pPr marL="0" indent="0">
              <a:buNone/>
            </a:pPr>
            <a:r>
              <a:rPr lang="en-GB" sz="2200">
                <a:solidFill>
                  <a:srgbClr val="FFFFFF"/>
                </a:solidFill>
                <a:latin typeface="Arial"/>
                <a:ea typeface="+mn-lt"/>
                <a:cs typeface="Arial"/>
              </a:rPr>
              <a:t>Promoting the use of Mind Ease will allow students to have high grades while improving themselves outside education.</a:t>
            </a:r>
          </a:p>
          <a:p>
            <a:pPr marL="0" indent="0">
              <a:buNone/>
            </a:pPr>
            <a:endParaRPr lang="en-GB" sz="2200">
              <a:solidFill>
                <a:srgbClr val="FFFFFF"/>
              </a:solidFill>
              <a:latin typeface="Arial"/>
              <a:cs typeface="Arial"/>
            </a:endParaRPr>
          </a:p>
          <a:p>
            <a:endParaRPr lang="en-GB" sz="2200">
              <a:solidFill>
                <a:srgbClr val="FFFFFF"/>
              </a:solidFill>
            </a:endParaRPr>
          </a:p>
        </p:txBody>
      </p:sp>
      <p:sp>
        <p:nvSpPr>
          <p:cNvPr id="4" name="TextBox 3">
            <a:extLst>
              <a:ext uri="{FF2B5EF4-FFF2-40B4-BE49-F238E27FC236}">
                <a16:creationId xmlns:a16="http://schemas.microsoft.com/office/drawing/2014/main" id="{A465041E-9C01-1DB9-05FD-9925F6A31352}"/>
              </a:ext>
            </a:extLst>
          </p:cNvPr>
          <p:cNvSpPr txBox="1"/>
          <p:nvPr/>
        </p:nvSpPr>
        <p:spPr>
          <a:xfrm>
            <a:off x="261257" y="119743"/>
            <a:ext cx="1567543" cy="369332"/>
          </a:xfrm>
          <a:prstGeom prst="rect">
            <a:avLst/>
          </a:prstGeom>
          <a:noFill/>
        </p:spPr>
        <p:txBody>
          <a:bodyPr wrap="square" lIns="91440" tIns="45720" rIns="91440" bIns="45720" rtlCol="0" anchor="t">
            <a:spAutoFit/>
          </a:bodyPr>
          <a:lstStyle/>
          <a:p>
            <a:pPr>
              <a:spcAft>
                <a:spcPts val="600"/>
              </a:spcAft>
            </a:pPr>
            <a:r>
              <a:rPr lang="en-GB">
                <a:solidFill>
                  <a:schemeClr val="bg1"/>
                </a:solidFill>
              </a:rPr>
              <a:t>Cadi Salla</a:t>
            </a:r>
          </a:p>
        </p:txBody>
      </p:sp>
    </p:spTree>
    <p:extLst>
      <p:ext uri="{BB962C8B-B14F-4D97-AF65-F5344CB8AC3E}">
        <p14:creationId xmlns:p14="http://schemas.microsoft.com/office/powerpoint/2010/main" val="3304963335"/>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name="Slide 10">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0"/>
            <a:ext cx="100584" cy="6803136"/>
          </a:xfrm>
          <a:prstGeom prst="rect">
            <a:avLst/>
          </a:prstGeom>
          <a:solidFill>
            <a:srgbClr val="89E2CA"/>
          </a:solidFill>
          <a:ln w="12700">
            <a:solidFill>
              <a:srgbClr val="89E2CA">
                <a:alpha val="0"/>
              </a:srgbClr>
            </a:solidFill>
            <a:prstDash val="solid"/>
          </a:ln>
        </p:spPr>
        <p:txBody>
          <a:bodyPr/>
          <a:lstStyle/>
          <a:p>
            <a:pPr>
              <a:defRPr>
                <a:solidFill>
                  <a:srgbClr val="000000"/>
                </a:solidFill>
              </a:defRPr>
            </a:pPr>
            <a:endParaRPr/>
          </a:p>
        </p:txBody>
      </p:sp>
      <p:sp>
        <p:nvSpPr>
          <p:cNvPr id="3" name="Shape 1"/>
          <p:cNvSpPr/>
          <p:nvPr/>
        </p:nvSpPr>
        <p:spPr>
          <a:xfrm>
            <a:off x="0" y="6803136"/>
            <a:ext cx="12191695" cy="54864"/>
          </a:xfrm>
          <a:prstGeom prst="rect">
            <a:avLst/>
          </a:prstGeom>
          <a:solidFill>
            <a:srgbClr val="F4A27F"/>
          </a:solidFill>
          <a:ln w="12700">
            <a:solidFill>
              <a:srgbClr val="F4A27F">
                <a:alpha val="0"/>
              </a:srgbClr>
            </a:solidFill>
            <a:prstDash val="solid"/>
          </a:ln>
        </p:spPr>
        <p:txBody>
          <a:bodyPr/>
          <a:lstStyle/>
          <a:p>
            <a:pPr>
              <a:defRPr>
                <a:solidFill>
                  <a:srgbClr val="000000"/>
                </a:solidFill>
              </a:defRPr>
            </a:pPr>
            <a:endParaRPr/>
          </a:p>
        </p:txBody>
      </p:sp>
      <p:sp>
        <p:nvSpPr>
          <p:cNvPr id="4" name="Text 2"/>
          <p:cNvSpPr/>
          <p:nvPr/>
        </p:nvSpPr>
        <p:spPr>
          <a:xfrm>
            <a:off x="502920" y="310896"/>
            <a:ext cx="7223760" cy="502920"/>
          </a:xfrm>
          <a:prstGeom prst="rect">
            <a:avLst/>
          </a:prstGeom>
          <a:noFill/>
          <a:ln/>
        </p:spPr>
        <p:txBody>
          <a:bodyPr wrap="square" lIns="254" tIns="254" rIns="254" bIns="254" rtlCol="0" anchor="ctr">
            <a:normAutofit/>
          </a:bodyPr>
          <a:lstStyle/>
          <a:p>
            <a:pPr marL="0" indent="0">
              <a:buNone/>
              <a:defRPr>
                <a:solidFill>
                  <a:srgbClr val="000000"/>
                </a:solidFill>
              </a:defRPr>
            </a:pPr>
            <a:r>
              <a:rPr lang="en-US" sz="2400" b="1">
                <a:solidFill>
                  <a:srgbClr val="000000"/>
                </a:solidFill>
                <a:latin typeface="Arial"/>
                <a:ea typeface="Arial" pitchFamily="34" charset="-122"/>
                <a:cs typeface="Arial"/>
              </a:rPr>
              <a:t>References</a:t>
            </a:r>
            <a:endParaRPr lang="en-US" sz="2400">
              <a:latin typeface="Arial"/>
              <a:cs typeface="Arial"/>
            </a:endParaRPr>
          </a:p>
        </p:txBody>
      </p:sp>
      <p:sp>
        <p:nvSpPr>
          <p:cNvPr id="6" name="Text 4"/>
          <p:cNvSpPr/>
          <p:nvPr/>
        </p:nvSpPr>
        <p:spPr>
          <a:xfrm>
            <a:off x="502919" y="941832"/>
            <a:ext cx="10815113" cy="5321808"/>
          </a:xfrm>
          <a:prstGeom prst="rect">
            <a:avLst/>
          </a:prstGeom>
          <a:noFill/>
          <a:ln/>
        </p:spPr>
        <p:txBody>
          <a:bodyPr wrap="square" lIns="254" tIns="254" rIns="254" bIns="254" rtlCol="0" anchor="ctr">
            <a:normAutofit fontScale="92500" lnSpcReduction="10000"/>
          </a:bodyPr>
          <a:lstStyle/>
          <a:p>
            <a:pPr>
              <a:defRPr>
                <a:solidFill>
                  <a:srgbClr val="000000"/>
                </a:solidFill>
              </a:defRPr>
            </a:pPr>
            <a:r>
              <a:rPr lang="en-US" sz="1600">
                <a:solidFill>
                  <a:srgbClr val="000000"/>
                </a:solidFill>
                <a:latin typeface="Arial"/>
                <a:cs typeface="Arial"/>
              </a:rPr>
              <a:t>Campbell, F. et al. (2022) ‘Factors that influence mental health of university and college students in the UK’, </a:t>
            </a:r>
            <a:r>
              <a:rPr lang="en-US" sz="1600" i="1">
                <a:solidFill>
                  <a:srgbClr val="000000"/>
                </a:solidFill>
                <a:latin typeface="Arial"/>
                <a:cs typeface="Arial"/>
              </a:rPr>
              <a:t>BMC Public Health</a:t>
            </a:r>
            <a:r>
              <a:rPr lang="en-US" sz="1600">
                <a:solidFill>
                  <a:srgbClr val="000000"/>
                </a:solidFill>
                <a:latin typeface="Arial"/>
                <a:cs typeface="Arial"/>
              </a:rPr>
              <a:t>, 22, article 1778. Available at: </a:t>
            </a:r>
            <a:r>
              <a:rPr lang="en-US" sz="1600">
                <a:solidFill>
                  <a:srgbClr val="000000"/>
                </a:solidFill>
                <a:latin typeface="Arial"/>
                <a:cs typeface="Arial"/>
                <a:hlinkClick r:id="rId3">
                  <a:extLst>
                    <a:ext uri="{A12FA001-AC4F-418D-AE19-62706E023703}">
                      <ahyp:hlinkClr xmlns:ahyp="http://schemas.microsoft.com/office/drawing/2018/hyperlinkcolor" val="tx"/>
                    </a:ext>
                  </a:extLst>
                </a:hlinkClick>
              </a:rPr>
              <a:t>https://doi.org/10.1186/s12889-022-13943-x</a:t>
            </a:r>
            <a:r>
              <a:rPr lang="en-US" sz="1600">
                <a:solidFill>
                  <a:srgbClr val="000000"/>
                </a:solidFill>
                <a:latin typeface="Arial"/>
                <a:cs typeface="Arial"/>
              </a:rPr>
              <a:t> (Accessed: 6 July 2026).</a:t>
            </a:r>
          </a:p>
          <a:p>
            <a:pPr>
              <a:defRPr>
                <a:solidFill>
                  <a:srgbClr val="000000"/>
                </a:solidFill>
              </a:defRPr>
            </a:pPr>
            <a:r>
              <a:rPr lang="en-US" sz="1600">
                <a:solidFill>
                  <a:srgbClr val="000000"/>
                </a:solidFill>
                <a:latin typeface="Arial"/>
                <a:cs typeface="Arial"/>
              </a:rPr>
              <a:t>Lattie, E.G. et al. (2019) ‘Digital mental health interventions for depression, anxiety and wellbeing among college students’, </a:t>
            </a:r>
            <a:r>
              <a:rPr lang="en-US" sz="1600" i="1">
                <a:solidFill>
                  <a:srgbClr val="000000"/>
                </a:solidFill>
                <a:latin typeface="Arial"/>
                <a:cs typeface="Arial"/>
              </a:rPr>
              <a:t>Journal of Medical Internet Research</a:t>
            </a:r>
            <a:r>
              <a:rPr lang="en-US" sz="1600">
                <a:solidFill>
                  <a:srgbClr val="000000"/>
                </a:solidFill>
                <a:latin typeface="Arial"/>
                <a:cs typeface="Arial"/>
              </a:rPr>
              <a:t>, 21(7), e12869. Available at: </a:t>
            </a:r>
            <a:r>
              <a:rPr lang="en-US" sz="1600">
                <a:solidFill>
                  <a:srgbClr val="000000"/>
                </a:solidFill>
                <a:latin typeface="Arial"/>
                <a:cs typeface="Arial"/>
                <a:hlinkClick r:id="rId4">
                  <a:extLst>
                    <a:ext uri="{A12FA001-AC4F-418D-AE19-62706E023703}">
                      <ahyp:hlinkClr xmlns:ahyp="http://schemas.microsoft.com/office/drawing/2018/hyperlinkcolor" val="tx"/>
                    </a:ext>
                  </a:extLst>
                </a:hlinkClick>
              </a:rPr>
              <a:t>https://doi.org/10.2196/12869</a:t>
            </a:r>
            <a:r>
              <a:rPr lang="en-US" sz="1600">
                <a:solidFill>
                  <a:srgbClr val="000000"/>
                </a:solidFill>
                <a:latin typeface="Arial"/>
                <a:cs typeface="Arial"/>
              </a:rPr>
              <a:t> (Accessed: 6 July 2026).</a:t>
            </a:r>
          </a:p>
          <a:p>
            <a:pPr>
              <a:defRPr>
                <a:solidFill>
                  <a:srgbClr val="000000"/>
                </a:solidFill>
              </a:defRPr>
            </a:pPr>
            <a:r>
              <a:rPr lang="en-US" sz="1600">
                <a:solidFill>
                  <a:srgbClr val="000000"/>
                </a:solidFill>
                <a:latin typeface="Arial"/>
                <a:cs typeface="Arial"/>
              </a:rPr>
              <a:t>Lewis, J. and </a:t>
            </a:r>
            <a:r>
              <a:rPr lang="en-US" sz="1600" err="1">
                <a:solidFill>
                  <a:srgbClr val="000000"/>
                </a:solidFill>
                <a:latin typeface="Arial"/>
                <a:cs typeface="Arial"/>
              </a:rPr>
              <a:t>Stiebahl</a:t>
            </a:r>
            <a:r>
              <a:rPr lang="en-US" sz="1600">
                <a:solidFill>
                  <a:srgbClr val="000000"/>
                </a:solidFill>
                <a:latin typeface="Arial"/>
                <a:cs typeface="Arial"/>
              </a:rPr>
              <a:t>, S. (2025) </a:t>
            </a:r>
            <a:r>
              <a:rPr lang="en-US" sz="1600" i="1">
                <a:solidFill>
                  <a:srgbClr val="000000"/>
                </a:solidFill>
                <a:latin typeface="Arial"/>
                <a:cs typeface="Arial"/>
              </a:rPr>
              <a:t>Student Mental Health in England: Statistics, Policy, and Guidance</a:t>
            </a:r>
            <a:r>
              <a:rPr lang="en-US" sz="1600">
                <a:solidFill>
                  <a:srgbClr val="000000"/>
                </a:solidFill>
                <a:latin typeface="Arial"/>
                <a:cs typeface="Arial"/>
              </a:rPr>
              <a:t>. House of Commons Library. Available at: </a:t>
            </a:r>
            <a:r>
              <a:rPr lang="en-US" sz="1600">
                <a:solidFill>
                  <a:srgbClr val="000000"/>
                </a:solidFill>
                <a:latin typeface="Arial"/>
                <a:cs typeface="Arial"/>
                <a:hlinkClick r:id="rId5">
                  <a:extLst>
                    <a:ext uri="{A12FA001-AC4F-418D-AE19-62706E023703}">
                      <ahyp:hlinkClr xmlns:ahyp="http://schemas.microsoft.com/office/drawing/2018/hyperlinkcolor" val="tx"/>
                    </a:ext>
                  </a:extLst>
                </a:hlinkClick>
              </a:rPr>
              <a:t>https://commonslibrary.parliament.uk/research-briefings/cbp-8593/</a:t>
            </a:r>
            <a:r>
              <a:rPr lang="en-US" sz="1600">
                <a:solidFill>
                  <a:srgbClr val="000000"/>
                </a:solidFill>
                <a:latin typeface="Arial"/>
                <a:cs typeface="Arial"/>
              </a:rPr>
              <a:t> (Accessed: 6 July 2026).</a:t>
            </a:r>
          </a:p>
          <a:p>
            <a:pPr>
              <a:defRPr>
                <a:solidFill>
                  <a:srgbClr val="000000"/>
                </a:solidFill>
              </a:defRPr>
            </a:pPr>
            <a:r>
              <a:rPr lang="en-US" sz="1600">
                <a:solidFill>
                  <a:srgbClr val="000000"/>
                </a:solidFill>
                <a:latin typeface="Arial"/>
                <a:cs typeface="Arial"/>
              </a:rPr>
              <a:t>Neves, J. et al. (2024) </a:t>
            </a:r>
            <a:r>
              <a:rPr lang="en-US" sz="1600" i="1">
                <a:solidFill>
                  <a:srgbClr val="000000"/>
                </a:solidFill>
                <a:latin typeface="Arial"/>
                <a:cs typeface="Arial"/>
              </a:rPr>
              <a:t>Student Academic Experience Survey 2024</a:t>
            </a:r>
            <a:r>
              <a:rPr lang="en-US" sz="1600">
                <a:solidFill>
                  <a:srgbClr val="000000"/>
                </a:solidFill>
                <a:latin typeface="Arial"/>
                <a:cs typeface="Arial"/>
              </a:rPr>
              <a:t>. HEPI and Advance HE. Available at: </a:t>
            </a:r>
            <a:r>
              <a:rPr lang="en-US" sz="1600">
                <a:solidFill>
                  <a:srgbClr val="000000"/>
                </a:solidFill>
                <a:latin typeface="Arial"/>
                <a:cs typeface="Arial"/>
                <a:hlinkClick r:id="rId6">
                  <a:extLst>
                    <a:ext uri="{A12FA001-AC4F-418D-AE19-62706E023703}">
                      <ahyp:hlinkClr xmlns:ahyp="http://schemas.microsoft.com/office/drawing/2018/hyperlinkcolor" val="tx"/>
                    </a:ext>
                  </a:extLst>
                </a:hlinkClick>
              </a:rPr>
              <a:t>https://www.hepi.ac.uk/reports/student-academic-experience-survey-2024/</a:t>
            </a:r>
            <a:r>
              <a:rPr lang="en-US" sz="1600">
                <a:solidFill>
                  <a:srgbClr val="000000"/>
                </a:solidFill>
                <a:latin typeface="Arial"/>
                <a:cs typeface="Arial"/>
              </a:rPr>
              <a:t> (Accessed: 6 July 2026).</a:t>
            </a:r>
          </a:p>
          <a:p>
            <a:pPr>
              <a:defRPr>
                <a:solidFill>
                  <a:srgbClr val="000000"/>
                </a:solidFill>
              </a:defRPr>
            </a:pPr>
            <a:r>
              <a:rPr lang="en-US" sz="1600">
                <a:solidFill>
                  <a:srgbClr val="000000"/>
                </a:solidFill>
                <a:latin typeface="Arial"/>
                <a:cs typeface="Arial"/>
              </a:rPr>
              <a:t>NHS (2023) </a:t>
            </a:r>
            <a:r>
              <a:rPr lang="en-US" sz="1600" i="1">
                <a:solidFill>
                  <a:srgbClr val="000000"/>
                </a:solidFill>
                <a:latin typeface="Arial"/>
                <a:cs typeface="Arial"/>
              </a:rPr>
              <a:t>Student Stress</a:t>
            </a:r>
            <a:r>
              <a:rPr lang="en-US" sz="1600">
                <a:solidFill>
                  <a:srgbClr val="000000"/>
                </a:solidFill>
                <a:latin typeface="Arial"/>
                <a:cs typeface="Arial"/>
              </a:rPr>
              <a:t>. Available at: </a:t>
            </a:r>
            <a:r>
              <a:rPr lang="en-US" sz="1600">
                <a:solidFill>
                  <a:srgbClr val="000000"/>
                </a:solidFill>
                <a:latin typeface="Arial"/>
                <a:cs typeface="Arial"/>
                <a:hlinkClick r:id="rId7">
                  <a:extLst>
                    <a:ext uri="{A12FA001-AC4F-418D-AE19-62706E023703}">
                      <ahyp:hlinkClr xmlns:ahyp="http://schemas.microsoft.com/office/drawing/2018/hyperlinkcolor" val="tx"/>
                    </a:ext>
                  </a:extLst>
                </a:hlinkClick>
              </a:rPr>
              <a:t>https://www.nhs.uk/mental-health/children-and-young-adults/help-for-teenagers-young-adults-and-students/student-stress-self-help-tips/</a:t>
            </a:r>
            <a:r>
              <a:rPr lang="en-US" sz="1600">
                <a:solidFill>
                  <a:srgbClr val="000000"/>
                </a:solidFill>
                <a:latin typeface="Arial"/>
                <a:cs typeface="Arial"/>
              </a:rPr>
              <a:t> (Accessed: 6 July 2026).</a:t>
            </a:r>
          </a:p>
          <a:p>
            <a:pPr>
              <a:defRPr>
                <a:solidFill>
                  <a:srgbClr val="000000"/>
                </a:solidFill>
              </a:defRPr>
            </a:pPr>
            <a:r>
              <a:rPr lang="en-US" sz="1600">
                <a:solidFill>
                  <a:srgbClr val="000000"/>
                </a:solidFill>
                <a:latin typeface="Arial"/>
                <a:cs typeface="Arial"/>
              </a:rPr>
              <a:t>NICE (2024) </a:t>
            </a:r>
            <a:r>
              <a:rPr lang="en-US" sz="1600" i="1">
                <a:solidFill>
                  <a:srgbClr val="000000"/>
                </a:solidFill>
                <a:latin typeface="Arial"/>
                <a:cs typeface="Arial"/>
              </a:rPr>
              <a:t>NICE-Recommended Digital Therapies for Depression and Anxiety Disorders Could Release Therapist Hours</a:t>
            </a:r>
            <a:r>
              <a:rPr lang="en-US" sz="1600">
                <a:solidFill>
                  <a:srgbClr val="000000"/>
                </a:solidFill>
                <a:latin typeface="Arial"/>
                <a:cs typeface="Arial"/>
              </a:rPr>
              <a:t>. Available at: </a:t>
            </a:r>
            <a:r>
              <a:rPr lang="en-US" sz="1600">
                <a:solidFill>
                  <a:srgbClr val="000000"/>
                </a:solidFill>
                <a:latin typeface="Arial"/>
                <a:cs typeface="Arial"/>
                <a:hlinkClick r:id="rId8">
                  <a:extLst>
                    <a:ext uri="{A12FA001-AC4F-418D-AE19-62706E023703}">
                      <ahyp:hlinkClr xmlns:ahyp="http://schemas.microsoft.com/office/drawing/2018/hyperlinkcolor" val="tx"/>
                    </a:ext>
                  </a:extLst>
                </a:hlinkClick>
              </a:rPr>
              <a:t>https://www.nice.org.uk/news/articles/digital-therapies-for-depression-and-anxiety-disorders-recommended-by-nice-could-potentially-release-thousands-of-therapist-hours-for-the-nhs</a:t>
            </a:r>
            <a:r>
              <a:rPr lang="en-US" sz="1600">
                <a:solidFill>
                  <a:srgbClr val="000000"/>
                </a:solidFill>
                <a:latin typeface="Arial"/>
                <a:cs typeface="Arial"/>
              </a:rPr>
              <a:t> (Accessed: 6 July 2026).</a:t>
            </a:r>
          </a:p>
          <a:p>
            <a:pPr>
              <a:defRPr>
                <a:solidFill>
                  <a:srgbClr val="000000"/>
                </a:solidFill>
              </a:defRPr>
            </a:pPr>
            <a:r>
              <a:rPr lang="en-US" sz="1600">
                <a:solidFill>
                  <a:srgbClr val="000000"/>
                </a:solidFill>
                <a:latin typeface="Arial"/>
                <a:cs typeface="Arial"/>
              </a:rPr>
              <a:t>Office for National Statistics (2021) </a:t>
            </a:r>
            <a:r>
              <a:rPr lang="en-US" sz="1600" i="1">
                <a:solidFill>
                  <a:srgbClr val="000000"/>
                </a:solidFill>
                <a:latin typeface="Arial"/>
                <a:cs typeface="Arial"/>
              </a:rPr>
              <a:t>Coronavirus and First Year Higher Education Students, England</a:t>
            </a:r>
            <a:r>
              <a:rPr lang="en-US" sz="1600">
                <a:solidFill>
                  <a:srgbClr val="000000"/>
                </a:solidFill>
                <a:latin typeface="Arial"/>
                <a:cs typeface="Arial"/>
              </a:rPr>
              <a:t>. Available at: </a:t>
            </a:r>
            <a:r>
              <a:rPr lang="en-US" sz="1600">
                <a:solidFill>
                  <a:srgbClr val="000000"/>
                </a:solidFill>
                <a:latin typeface="Arial"/>
                <a:cs typeface="Arial"/>
                <a:hlinkClick r:id="rId9">
                  <a:extLst>
                    <a:ext uri="{A12FA001-AC4F-418D-AE19-62706E023703}">
                      <ahyp:hlinkClr xmlns:ahyp="http://schemas.microsoft.com/office/drawing/2018/hyperlinkcolor" val="tx"/>
                    </a:ext>
                  </a:extLst>
                </a:hlinkClick>
              </a:rPr>
              <a:t>https://www.ons.gov.uk/peoplepopulationandcommunity/healthandsocialcare/healthandwellbeing/bulletins/coronavirusandfirstyearhighereducationstudentsengland/4octoberto11october2021</a:t>
            </a:r>
            <a:r>
              <a:rPr lang="en-US" sz="1600">
                <a:solidFill>
                  <a:srgbClr val="000000"/>
                </a:solidFill>
                <a:latin typeface="Arial"/>
                <a:cs typeface="Arial"/>
              </a:rPr>
              <a:t> (Accessed: 6 July 2026).</a:t>
            </a:r>
          </a:p>
          <a:p>
            <a:pPr>
              <a:defRPr>
                <a:solidFill>
                  <a:srgbClr val="000000"/>
                </a:solidFill>
              </a:defRPr>
            </a:pPr>
            <a:r>
              <a:rPr lang="en-US" sz="1600">
                <a:solidFill>
                  <a:srgbClr val="000000"/>
                </a:solidFill>
                <a:latin typeface="Arial"/>
                <a:cs typeface="Arial"/>
              </a:rPr>
              <a:t>Office for Students (2023) </a:t>
            </a:r>
            <a:r>
              <a:rPr lang="en-US" sz="1600" i="1">
                <a:solidFill>
                  <a:srgbClr val="000000"/>
                </a:solidFill>
                <a:latin typeface="Arial"/>
                <a:cs typeface="Arial"/>
              </a:rPr>
              <a:t>Meeting the Mental Health Needs of Students</a:t>
            </a:r>
            <a:r>
              <a:rPr lang="en-US" sz="1600">
                <a:solidFill>
                  <a:srgbClr val="000000"/>
                </a:solidFill>
                <a:latin typeface="Arial"/>
                <a:cs typeface="Arial"/>
              </a:rPr>
              <a:t>. Available at: </a:t>
            </a:r>
            <a:r>
              <a:rPr lang="en-US" sz="1600">
                <a:solidFill>
                  <a:srgbClr val="000000"/>
                </a:solidFill>
                <a:latin typeface="Arial"/>
                <a:cs typeface="Arial"/>
                <a:hlinkClick r:id="rId10">
                  <a:extLst>
                    <a:ext uri="{A12FA001-AC4F-418D-AE19-62706E023703}">
                      <ahyp:hlinkClr xmlns:ahyp="http://schemas.microsoft.com/office/drawing/2018/hyperlinkcolor" val="tx"/>
                    </a:ext>
                  </a:extLst>
                </a:hlinkClick>
              </a:rPr>
              <a:t>https://www.officeforstudents.org.uk/publications/meeting-the-mental-health-needs-of-students/</a:t>
            </a:r>
            <a:r>
              <a:rPr lang="en-US" sz="1600">
                <a:solidFill>
                  <a:srgbClr val="000000"/>
                </a:solidFill>
                <a:latin typeface="Arial"/>
                <a:cs typeface="Arial"/>
              </a:rPr>
              <a:t> (Accessed: 6 July 2026).</a:t>
            </a:r>
          </a:p>
          <a:p>
            <a:pPr>
              <a:defRPr>
                <a:solidFill>
                  <a:srgbClr val="000000"/>
                </a:solidFill>
              </a:defRPr>
            </a:pPr>
            <a:r>
              <a:rPr lang="en-US" sz="1600">
                <a:solidFill>
                  <a:srgbClr val="000000"/>
                </a:solidFill>
                <a:latin typeface="Arial"/>
                <a:cs typeface="Arial"/>
              </a:rPr>
              <a:t>Student Minds (2024) </a:t>
            </a:r>
            <a:r>
              <a:rPr lang="en-US" sz="1600" i="1">
                <a:solidFill>
                  <a:srgbClr val="000000"/>
                </a:solidFill>
                <a:latin typeface="Arial"/>
                <a:cs typeface="Arial"/>
              </a:rPr>
              <a:t>University Mental Health Charter</a:t>
            </a:r>
            <a:r>
              <a:rPr lang="en-US" sz="1600">
                <a:solidFill>
                  <a:srgbClr val="000000"/>
                </a:solidFill>
                <a:latin typeface="Arial"/>
                <a:cs typeface="Arial"/>
              </a:rPr>
              <a:t>. Available at: </a:t>
            </a:r>
            <a:r>
              <a:rPr lang="en-US" sz="1600">
                <a:solidFill>
                  <a:srgbClr val="000000"/>
                </a:solidFill>
                <a:latin typeface="Arial"/>
                <a:cs typeface="Arial"/>
                <a:hlinkClick r:id="rId11">
                  <a:extLst>
                    <a:ext uri="{A12FA001-AC4F-418D-AE19-62706E023703}">
                      <ahyp:hlinkClr xmlns:ahyp="http://schemas.microsoft.com/office/drawing/2018/hyperlinkcolor" val="tx"/>
                    </a:ext>
                  </a:extLst>
                </a:hlinkClick>
              </a:rPr>
              <a:t>https://hub.studentminds.org.uk/university-mental-health-charter/</a:t>
            </a:r>
            <a:r>
              <a:rPr lang="en-US" sz="1600">
                <a:solidFill>
                  <a:srgbClr val="000000"/>
                </a:solidFill>
                <a:latin typeface="Arial"/>
                <a:cs typeface="Arial"/>
              </a:rPr>
              <a:t> (Accessed: 6 July 2026).</a:t>
            </a:r>
          </a:p>
          <a:p>
            <a:pPr>
              <a:defRPr>
                <a:solidFill>
                  <a:srgbClr val="000000"/>
                </a:solidFill>
              </a:defRPr>
            </a:pPr>
            <a:r>
              <a:rPr lang="en-US" sz="1600">
                <a:solidFill>
                  <a:srgbClr val="000000"/>
                </a:solidFill>
                <a:latin typeface="Arial"/>
                <a:cs typeface="Arial"/>
              </a:rPr>
              <a:t>Universities UK (2023) </a:t>
            </a:r>
            <a:r>
              <a:rPr lang="en-US" sz="1600" i="1" err="1">
                <a:solidFill>
                  <a:srgbClr val="000000"/>
                </a:solidFill>
                <a:latin typeface="Arial"/>
                <a:cs typeface="Arial"/>
              </a:rPr>
              <a:t>Stepchange</a:t>
            </a:r>
            <a:r>
              <a:rPr lang="en-US" sz="1600" i="1">
                <a:solidFill>
                  <a:srgbClr val="000000"/>
                </a:solidFill>
                <a:latin typeface="Arial"/>
                <a:cs typeface="Arial"/>
              </a:rPr>
              <a:t>: Mentally Healthy Universities</a:t>
            </a:r>
            <a:r>
              <a:rPr lang="en-US" sz="1600">
                <a:solidFill>
                  <a:srgbClr val="000000"/>
                </a:solidFill>
                <a:latin typeface="Arial"/>
                <a:cs typeface="Arial"/>
              </a:rPr>
              <a:t>. Available at: </a:t>
            </a:r>
            <a:r>
              <a:rPr lang="en-US" sz="1600">
                <a:solidFill>
                  <a:srgbClr val="000000"/>
                </a:solidFill>
                <a:latin typeface="Arial"/>
                <a:cs typeface="Arial"/>
                <a:hlinkClick r:id="rId12">
                  <a:extLst>
                    <a:ext uri="{A12FA001-AC4F-418D-AE19-62706E023703}">
                      <ahyp:hlinkClr xmlns:ahyp="http://schemas.microsoft.com/office/drawing/2018/hyperlinkcolor" val="tx"/>
                    </a:ext>
                  </a:extLst>
                </a:hlinkClick>
              </a:rPr>
              <a:t>https://www.universitiesuk.ac.uk/what-we-do/policy-and-research/publications/stepchange-mentally-healthy-universities</a:t>
            </a:r>
            <a:r>
              <a:rPr lang="en-US" sz="1600">
                <a:solidFill>
                  <a:srgbClr val="000000"/>
                </a:solidFill>
                <a:latin typeface="Arial"/>
                <a:cs typeface="Arial"/>
              </a:rPr>
              <a:t> (Accessed: 6 July 2026).</a:t>
            </a:r>
          </a:p>
          <a:p>
            <a:pPr>
              <a:defRPr>
                <a:solidFill>
                  <a:srgbClr val="000000"/>
                </a:solidFill>
              </a:defRPr>
            </a:pPr>
            <a:r>
              <a:rPr lang="en-US" sz="1600">
                <a:solidFill>
                  <a:srgbClr val="000000"/>
                </a:solidFill>
                <a:latin typeface="Arial"/>
                <a:cs typeface="Arial"/>
              </a:rPr>
              <a:t>World Health Organization (2024) </a:t>
            </a:r>
            <a:r>
              <a:rPr lang="en-US" sz="1600" i="1">
                <a:solidFill>
                  <a:srgbClr val="000000"/>
                </a:solidFill>
                <a:latin typeface="Arial"/>
                <a:cs typeface="Arial"/>
              </a:rPr>
              <a:t>Ethics and Governance of AI for Health: Guidance on Large Multi-Modal Models</a:t>
            </a:r>
            <a:r>
              <a:rPr lang="en-US" sz="1600">
                <a:solidFill>
                  <a:srgbClr val="000000"/>
                </a:solidFill>
                <a:latin typeface="Arial"/>
                <a:cs typeface="Arial"/>
              </a:rPr>
              <a:t>. Geneva: World Health Organization. Available at: </a:t>
            </a:r>
            <a:r>
              <a:rPr lang="en-US" sz="1600">
                <a:solidFill>
                  <a:srgbClr val="000000"/>
                </a:solidFill>
                <a:latin typeface="Arial"/>
                <a:cs typeface="Arial"/>
                <a:hlinkClick r:id="rId13">
                  <a:extLst>
                    <a:ext uri="{A12FA001-AC4F-418D-AE19-62706E023703}">
                      <ahyp:hlinkClr xmlns:ahyp="http://schemas.microsoft.com/office/drawing/2018/hyperlinkcolor" val="tx"/>
                    </a:ext>
                  </a:extLst>
                </a:hlinkClick>
              </a:rPr>
              <a:t>https://www.who.int/publications/i/item/9789240084759</a:t>
            </a:r>
            <a:r>
              <a:rPr lang="en-US" sz="1600">
                <a:solidFill>
                  <a:srgbClr val="000000"/>
                </a:solidFill>
                <a:latin typeface="Arial"/>
                <a:cs typeface="Arial"/>
              </a:rPr>
              <a:t> (Accessed: 6 July 2026).</a:t>
            </a:r>
          </a:p>
          <a:p>
            <a:pPr marL="0" indent="0">
              <a:buNone/>
              <a:defRPr>
                <a:solidFill>
                  <a:srgbClr val="000000"/>
                </a:solidFill>
              </a:defRPr>
            </a:pPr>
            <a:endParaRPr lang="en-US" sz="1400">
              <a:solidFill>
                <a:schemeClr val="bg1"/>
              </a:solidFill>
              <a:latin typeface="Arial"/>
              <a:cs typeface="Arial"/>
            </a:endParaRPr>
          </a:p>
          <a:p>
            <a:pPr marL="0" indent="0">
              <a:buNone/>
              <a:defRPr>
                <a:solidFill>
                  <a:srgbClr val="000000"/>
                </a:solidFill>
              </a:defRPr>
            </a:pPr>
            <a:endParaRPr lang="en-US" sz="1400">
              <a:solidFill>
                <a:schemeClr val="bg1"/>
              </a:solidFill>
              <a:latin typeface="Arial"/>
              <a:cs typeface="Arial"/>
            </a:endParaRPr>
          </a:p>
        </p:txBody>
      </p:sp>
      <p:sp>
        <p:nvSpPr>
          <p:cNvPr id="9" name="Text 8">
            <a:extLst>
              <a:ext uri="{FF2B5EF4-FFF2-40B4-BE49-F238E27FC236}">
                <a16:creationId xmlns:a16="http://schemas.microsoft.com/office/drawing/2014/main" id="{A52F68B3-1922-2333-6F3E-9C258BCE17B0}"/>
              </a:ext>
            </a:extLst>
          </p:cNvPr>
          <p:cNvSpPr/>
          <p:nvPr/>
        </p:nvSpPr>
        <p:spPr>
          <a:xfrm>
            <a:off x="502920" y="6473952"/>
            <a:ext cx="11064240" cy="201168"/>
          </a:xfrm>
          <a:prstGeom prst="rect">
            <a:avLst/>
          </a:prstGeom>
          <a:noFill/>
          <a:ln/>
        </p:spPr>
        <p:txBody>
          <a:bodyPr wrap="square" lIns="127" tIns="127" rIns="127" bIns="127" rtlCol="0" anchor="ctr">
            <a:normAutofit/>
          </a:bodyPr>
          <a:lstStyle/>
          <a:p>
            <a:pPr marL="0" indent="0" algn="r">
              <a:buNone/>
              <a:defRPr>
                <a:solidFill>
                  <a:srgbClr val="000000"/>
                </a:solidFill>
              </a:defRPr>
            </a:pPr>
            <a:r>
              <a:rPr lang="en-US" sz="1200" b="1">
                <a:solidFill>
                  <a:srgbClr val="000000"/>
                </a:solidFill>
              </a:rPr>
              <a:t>Sharmin Sultana  Mit</a:t>
            </a:r>
            <a:r>
              <a:rPr lang="en-US" sz="1200">
                <a:solidFill>
                  <a:srgbClr val="000000"/>
                </a:solidFill>
              </a:rPr>
              <a:t>u</a:t>
            </a:r>
          </a:p>
        </p:txBody>
      </p:sp>
    </p:spTree>
    <p:extLst>
      <p:ext uri="{BB962C8B-B14F-4D97-AF65-F5344CB8AC3E}">
        <p14:creationId xmlns:p14="http://schemas.microsoft.com/office/powerpoint/2010/main" val="1381824019"/>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0" y="0"/>
            <a:ext cx="12191695" cy="164592"/>
          </a:xfrm>
          <a:prstGeom prst="rect">
            <a:avLst/>
          </a:prstGeom>
          <a:solidFill>
            <a:srgbClr val="24969C"/>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TextBox 2"/>
          <p:cNvSpPr txBox="1"/>
          <p:nvPr/>
        </p:nvSpPr>
        <p:spPr>
          <a:xfrm>
            <a:off x="585651" y="316266"/>
            <a:ext cx="11338560" cy="502920"/>
          </a:xfrm>
          <a:prstGeom prst="rect">
            <a:avLst/>
          </a:prstGeom>
          <a:noFill/>
        </p:spPr>
        <p:txBody>
          <a:bodyPr wrap="none" lIns="0" tIns="0" rIns="0" bIns="0">
            <a:spAutoFit/>
          </a:bodyPr>
          <a:lstStyle/>
          <a:p>
            <a:pPr>
              <a:defRPr sz="2600" b="1">
                <a:solidFill>
                  <a:srgbClr val="182F55"/>
                </a:solidFill>
                <a:latin typeface="Arial"/>
              </a:defRPr>
            </a:pPr>
            <a:r>
              <a:t>References</a:t>
            </a:r>
          </a:p>
        </p:txBody>
      </p:sp>
      <p:sp>
        <p:nvSpPr>
          <p:cNvPr id="7" name="TextBox 6"/>
          <p:cNvSpPr txBox="1"/>
          <p:nvPr/>
        </p:nvSpPr>
        <p:spPr>
          <a:xfrm>
            <a:off x="576071" y="814290"/>
            <a:ext cx="11338559" cy="5355312"/>
          </a:xfrm>
          <a:prstGeom prst="rect">
            <a:avLst/>
          </a:prstGeom>
          <a:noFill/>
        </p:spPr>
        <p:txBody>
          <a:bodyPr wrap="square" lIns="0" tIns="0" rIns="0" bIns="0" anchor="t">
            <a:spAutoFit/>
          </a:bodyPr>
          <a:lstStyle/>
          <a:p>
            <a:r>
              <a:rPr sz="1200" b="0">
                <a:solidFill>
                  <a:srgbClr val="182F55"/>
                </a:solidFill>
                <a:latin typeface="Arial"/>
              </a:rPr>
              <a:t> </a:t>
            </a:r>
            <a:r>
              <a:rPr lang="en-US" sz="1400">
                <a:latin typeface="Arial"/>
                <a:cs typeface="Arial"/>
              </a:rPr>
              <a:t>Cohen, S., </a:t>
            </a:r>
            <a:r>
              <a:rPr lang="en-US" sz="1400" err="1">
                <a:latin typeface="Arial"/>
                <a:cs typeface="Arial"/>
              </a:rPr>
              <a:t>Kamarck</a:t>
            </a:r>
            <a:r>
              <a:rPr lang="en-US" sz="1400">
                <a:latin typeface="Arial"/>
                <a:cs typeface="Arial"/>
              </a:rPr>
              <a:t>, T. and Mermelstein, R. (1983) ‘A global measure of perceived stress’, </a:t>
            </a:r>
            <a:r>
              <a:rPr lang="en-US" sz="1400" i="1">
                <a:latin typeface="Arial"/>
                <a:cs typeface="Arial"/>
              </a:rPr>
              <a:t>Journal of Health and Social Behavior</a:t>
            </a:r>
            <a:r>
              <a:rPr lang="en-US" sz="1400">
                <a:latin typeface="Arial"/>
                <a:cs typeface="Arial"/>
              </a:rPr>
              <a:t>, 24(4), pp. 385–396. Available at: </a:t>
            </a:r>
            <a:r>
              <a:rPr lang="en-US" sz="1400">
                <a:latin typeface="Arial"/>
                <a:cs typeface="Arial"/>
                <a:hlinkClick r:id="rId2"/>
              </a:rPr>
              <a:t>https://pubmed.ncbi.nlm.nih.gov/6668417/</a:t>
            </a:r>
            <a:r>
              <a:rPr lang="en-US" sz="1400">
                <a:latin typeface="Arial"/>
                <a:cs typeface="Arial"/>
              </a:rPr>
              <a:t> (Accessed: 6 July 2026).</a:t>
            </a:r>
          </a:p>
          <a:p>
            <a:r>
              <a:rPr lang="en-US" sz="1400">
                <a:latin typeface="Arial"/>
                <a:cs typeface="Arial"/>
              </a:rPr>
              <a:t>Glasgow, R.E., Vogt, T.M. and Boles, S.M. (1999) ‘Evaluating public health impact: the RE-AIM framework’, </a:t>
            </a:r>
            <a:r>
              <a:rPr lang="en-US" sz="1400" i="1">
                <a:latin typeface="Arial"/>
                <a:cs typeface="Arial"/>
              </a:rPr>
              <a:t>American Journal of Public Health</a:t>
            </a:r>
            <a:r>
              <a:rPr lang="en-US" sz="1400">
                <a:latin typeface="Arial"/>
                <a:cs typeface="Arial"/>
              </a:rPr>
              <a:t>, 89(9), pp. 1322–1327. Available at: </a:t>
            </a:r>
            <a:r>
              <a:rPr lang="en-US" sz="1400">
                <a:latin typeface="Arial"/>
                <a:cs typeface="Arial"/>
                <a:hlinkClick r:id="rId3"/>
              </a:rPr>
              <a:t>https://pubmed.ncbi.nlm.nih.gov/10474547/</a:t>
            </a:r>
            <a:r>
              <a:rPr lang="en-US" sz="1400">
                <a:latin typeface="Arial"/>
                <a:cs typeface="Arial"/>
              </a:rPr>
              <a:t> (Accessed: 6 July 2026).</a:t>
            </a:r>
          </a:p>
          <a:p>
            <a:r>
              <a:rPr lang="en-US" sz="1400">
                <a:latin typeface="Arial"/>
                <a:cs typeface="Arial"/>
              </a:rPr>
              <a:t>Lattie, E.G. et al. (2019) ‘Digital mental health interventions for college students’, </a:t>
            </a:r>
            <a:r>
              <a:rPr lang="en-US" sz="1400" i="1">
                <a:latin typeface="Arial"/>
                <a:cs typeface="Arial"/>
              </a:rPr>
              <a:t>Journal of Medical Internet Research</a:t>
            </a:r>
            <a:r>
              <a:rPr lang="en-US" sz="1400">
                <a:latin typeface="Arial"/>
                <a:cs typeface="Arial"/>
              </a:rPr>
              <a:t>, 21(7), e12869. Available at: </a:t>
            </a:r>
            <a:r>
              <a:rPr lang="en-US" sz="1400">
                <a:latin typeface="Arial"/>
                <a:cs typeface="Arial"/>
                <a:hlinkClick r:id="rId4"/>
              </a:rPr>
              <a:t>https://doi.org/10.2196/12869</a:t>
            </a:r>
            <a:r>
              <a:rPr lang="en-US" sz="1400">
                <a:latin typeface="Arial"/>
                <a:cs typeface="Arial"/>
              </a:rPr>
              <a:t> (Accessed: 6 July 2026).</a:t>
            </a:r>
          </a:p>
          <a:p>
            <a:r>
              <a:rPr lang="en-US" sz="1400">
                <a:latin typeface="Arial"/>
                <a:cs typeface="Arial"/>
              </a:rPr>
              <a:t>Michie, S., van Stralen, M.M. and West, R. (2011) ‘The </a:t>
            </a:r>
            <a:r>
              <a:rPr lang="en-US" sz="1400" err="1">
                <a:latin typeface="Arial"/>
                <a:cs typeface="Arial"/>
              </a:rPr>
              <a:t>behaviour</a:t>
            </a:r>
            <a:r>
              <a:rPr lang="en-US" sz="1400">
                <a:latin typeface="Arial"/>
                <a:cs typeface="Arial"/>
              </a:rPr>
              <a:t> change wheel’, </a:t>
            </a:r>
            <a:r>
              <a:rPr lang="en-US" sz="1400" i="1">
                <a:latin typeface="Arial"/>
                <a:cs typeface="Arial"/>
              </a:rPr>
              <a:t>Implementation Science</a:t>
            </a:r>
            <a:r>
              <a:rPr lang="en-US" sz="1400">
                <a:latin typeface="Arial"/>
                <a:cs typeface="Arial"/>
              </a:rPr>
              <a:t>, 6, article 42. Available at: </a:t>
            </a:r>
            <a:r>
              <a:rPr lang="en-US" sz="1400">
                <a:latin typeface="Arial"/>
                <a:cs typeface="Arial"/>
                <a:hlinkClick r:id="rId5"/>
              </a:rPr>
              <a:t>https://doi.org/10.1186/1748-5908-6-42</a:t>
            </a:r>
            <a:r>
              <a:rPr lang="en-US" sz="1400">
                <a:latin typeface="Arial"/>
                <a:cs typeface="Arial"/>
              </a:rPr>
              <a:t> (Accessed: 6 July 2026).</a:t>
            </a:r>
          </a:p>
          <a:p>
            <a:r>
              <a:rPr lang="en-US" sz="1400">
                <a:latin typeface="Arial"/>
                <a:cs typeface="Arial"/>
              </a:rPr>
              <a:t>NHS England (2025) </a:t>
            </a:r>
            <a:r>
              <a:rPr lang="en-US" sz="1400" i="1">
                <a:latin typeface="Arial"/>
                <a:cs typeface="Arial"/>
              </a:rPr>
              <a:t>DCB0129: Clinical Risk Management: Application in the Manufacture of Health IT Systems</a:t>
            </a:r>
            <a:r>
              <a:rPr lang="en-US" sz="1400">
                <a:latin typeface="Arial"/>
                <a:cs typeface="Arial"/>
              </a:rPr>
              <a:t>. Available at: </a:t>
            </a:r>
            <a:r>
              <a:rPr lang="en-US" sz="1400">
                <a:latin typeface="Arial"/>
                <a:cs typeface="Arial"/>
                <a:hlinkClick r:id="rId6"/>
              </a:rPr>
              <a:t>https://digital.nhs.uk/data-and-information/information-standards/information-standards-and-data-collections-including-extractions/publications-and-notifications/standards-and-collections/dcb0129-clinical-risk-management-its-application-in-the-manufacture-of-health-it-systems</a:t>
            </a:r>
            <a:r>
              <a:rPr lang="en-US" sz="1400">
                <a:latin typeface="Arial"/>
                <a:cs typeface="Arial"/>
              </a:rPr>
              <a:t> (Accessed: 6 July 2026).</a:t>
            </a:r>
          </a:p>
          <a:p>
            <a:r>
              <a:rPr lang="en-US" sz="1400">
                <a:latin typeface="Arial"/>
                <a:cs typeface="Arial"/>
              </a:rPr>
              <a:t>Oinas-Kukkonen, H. and </a:t>
            </a:r>
            <a:r>
              <a:rPr lang="en-US" sz="1400" err="1">
                <a:latin typeface="Arial"/>
                <a:cs typeface="Arial"/>
              </a:rPr>
              <a:t>Harjumaa</a:t>
            </a:r>
            <a:r>
              <a:rPr lang="en-US" sz="1400">
                <a:latin typeface="Arial"/>
                <a:cs typeface="Arial"/>
              </a:rPr>
              <a:t>, M. (2009) ‘Persuasive systems design’, </a:t>
            </a:r>
            <a:r>
              <a:rPr lang="en-US" sz="1400" i="1">
                <a:latin typeface="Arial"/>
                <a:cs typeface="Arial"/>
              </a:rPr>
              <a:t>Communications of the Association for Information Systems</a:t>
            </a:r>
            <a:r>
              <a:rPr lang="en-US" sz="1400">
                <a:latin typeface="Arial"/>
                <a:cs typeface="Arial"/>
              </a:rPr>
              <a:t>, 24, pp. 485–500. Available at: </a:t>
            </a:r>
            <a:r>
              <a:rPr lang="en-US" sz="1400">
                <a:latin typeface="Arial"/>
                <a:cs typeface="Arial"/>
                <a:hlinkClick r:id="rId7"/>
              </a:rPr>
              <a:t>https://doi.org/10.17705/1CAIS.02428</a:t>
            </a:r>
            <a:r>
              <a:rPr lang="en-US" sz="1400">
                <a:latin typeface="Arial"/>
                <a:cs typeface="Arial"/>
              </a:rPr>
              <a:t> (Accessed: 6 July 2026).</a:t>
            </a:r>
          </a:p>
          <a:p>
            <a:r>
              <a:rPr lang="en-US" sz="1400">
                <a:latin typeface="Arial"/>
                <a:cs typeface="Arial"/>
              </a:rPr>
              <a:t>Perski, O. et al. (2017) ‘</a:t>
            </a:r>
            <a:r>
              <a:rPr lang="en-US" sz="1400" err="1">
                <a:latin typeface="Arial"/>
                <a:cs typeface="Arial"/>
              </a:rPr>
              <a:t>Conceptualising</a:t>
            </a:r>
            <a:r>
              <a:rPr lang="en-US" sz="1400">
                <a:latin typeface="Arial"/>
                <a:cs typeface="Arial"/>
              </a:rPr>
              <a:t> engagement with digital </a:t>
            </a:r>
            <a:r>
              <a:rPr lang="en-US" sz="1400" err="1">
                <a:latin typeface="Arial"/>
                <a:cs typeface="Arial"/>
              </a:rPr>
              <a:t>behaviour</a:t>
            </a:r>
            <a:r>
              <a:rPr lang="en-US" sz="1400">
                <a:latin typeface="Arial"/>
                <a:cs typeface="Arial"/>
              </a:rPr>
              <a:t> change interventions’, </a:t>
            </a:r>
            <a:r>
              <a:rPr lang="en-US" sz="1400" i="1">
                <a:latin typeface="Arial"/>
                <a:cs typeface="Arial"/>
              </a:rPr>
              <a:t>Translational Behavioral Medicine</a:t>
            </a:r>
            <a:r>
              <a:rPr lang="en-US" sz="1400">
                <a:latin typeface="Arial"/>
                <a:cs typeface="Arial"/>
              </a:rPr>
              <a:t>, 7(2), pp. 254–267. Available at: </a:t>
            </a:r>
            <a:r>
              <a:rPr lang="en-US" sz="1400">
                <a:latin typeface="Arial"/>
                <a:cs typeface="Arial"/>
                <a:hlinkClick r:id="rId8"/>
              </a:rPr>
              <a:t>https://doi.org/10.1007/s13142-016-0453-1</a:t>
            </a:r>
            <a:r>
              <a:rPr lang="en-US" sz="1400">
                <a:latin typeface="Arial"/>
                <a:cs typeface="Arial"/>
              </a:rPr>
              <a:t> (Accessed: 6 July 2026).</a:t>
            </a:r>
          </a:p>
          <a:p>
            <a:r>
              <a:rPr lang="en-US" sz="1400">
                <a:latin typeface="Arial"/>
                <a:cs typeface="Arial"/>
              </a:rPr>
              <a:t>Spitzer, R.L. et al. (2006) ‘A brief measure for assessing generalized anxiety disorder: the GAD-7’, </a:t>
            </a:r>
            <a:r>
              <a:rPr lang="en-US" sz="1400" i="1">
                <a:latin typeface="Arial"/>
                <a:cs typeface="Arial"/>
              </a:rPr>
              <a:t>Archives of Internal Medicine</a:t>
            </a:r>
            <a:r>
              <a:rPr lang="en-US" sz="1400">
                <a:latin typeface="Arial"/>
                <a:cs typeface="Arial"/>
              </a:rPr>
              <a:t>, 166(10), pp. 1092–1097. Available at: </a:t>
            </a:r>
            <a:r>
              <a:rPr lang="en-US" sz="1400">
                <a:latin typeface="Arial"/>
                <a:cs typeface="Arial"/>
                <a:hlinkClick r:id="rId9"/>
              </a:rPr>
              <a:t>https://pubmed.ncbi.nlm.nih.gov/16717171/</a:t>
            </a:r>
            <a:r>
              <a:rPr lang="en-US" sz="1400">
                <a:latin typeface="Arial"/>
                <a:cs typeface="Arial"/>
              </a:rPr>
              <a:t> (Accessed: 6 July 2026).</a:t>
            </a:r>
          </a:p>
          <a:p>
            <a:r>
              <a:rPr lang="en-US" sz="1400">
                <a:latin typeface="Arial"/>
                <a:cs typeface="Arial"/>
              </a:rPr>
              <a:t>Unsworth, H. et al. (2021) ‘The NICE Evidence Standards Framework for digital health and care technologies’, </a:t>
            </a:r>
            <a:r>
              <a:rPr lang="en-US" sz="1400" i="1">
                <a:latin typeface="Arial"/>
                <a:cs typeface="Arial"/>
              </a:rPr>
              <a:t>Digital Health</a:t>
            </a:r>
            <a:r>
              <a:rPr lang="en-US" sz="1400">
                <a:latin typeface="Arial"/>
                <a:cs typeface="Arial"/>
              </a:rPr>
              <a:t>, 7, article 20552076211018617. Available at: </a:t>
            </a:r>
            <a:r>
              <a:rPr lang="en-US" sz="1400">
                <a:latin typeface="Arial"/>
                <a:cs typeface="Arial"/>
                <a:hlinkClick r:id="rId10"/>
              </a:rPr>
              <a:t>https://doi.org/10.1177/20552076211018617</a:t>
            </a:r>
            <a:r>
              <a:rPr lang="en-US" sz="1400">
                <a:latin typeface="Arial"/>
                <a:cs typeface="Arial"/>
              </a:rPr>
              <a:t> (Accessed: 6 July 2026).</a:t>
            </a:r>
          </a:p>
          <a:p>
            <a:r>
              <a:rPr lang="en-US" sz="1400">
                <a:latin typeface="Arial"/>
                <a:cs typeface="Arial"/>
              </a:rPr>
              <a:t>World Health Organization (WHO) (2019) </a:t>
            </a:r>
            <a:r>
              <a:rPr lang="en-US" sz="1400" i="1">
                <a:latin typeface="Arial"/>
                <a:cs typeface="Arial"/>
              </a:rPr>
              <a:t>Recommendations on Digital Interventions for Health System Strengthening</a:t>
            </a:r>
            <a:r>
              <a:rPr lang="en-US" sz="1400">
                <a:latin typeface="Arial"/>
                <a:cs typeface="Arial"/>
              </a:rPr>
              <a:t>. Geneva: World Health Organization. Available at: </a:t>
            </a:r>
            <a:r>
              <a:rPr lang="en-US" sz="1400">
                <a:latin typeface="Arial"/>
                <a:cs typeface="Arial"/>
                <a:hlinkClick r:id="rId11"/>
              </a:rPr>
              <a:t>https://www.who.int/publications/i/item/9789241550505</a:t>
            </a:r>
            <a:r>
              <a:rPr lang="en-US" sz="1400">
                <a:latin typeface="Arial"/>
                <a:cs typeface="Arial"/>
              </a:rPr>
              <a:t> (Accessed: 6 July 2026).</a:t>
            </a:r>
          </a:p>
          <a:p>
            <a:r>
              <a:rPr lang="en-US" sz="1400">
                <a:latin typeface="Arial"/>
                <a:cs typeface="Arial"/>
              </a:rPr>
              <a:t>Yardley, L. et al. (2015) ‘The person-based approach to digital health intervention development’, </a:t>
            </a:r>
            <a:r>
              <a:rPr lang="en-US" sz="1400" i="1">
                <a:latin typeface="Arial"/>
                <a:cs typeface="Arial"/>
              </a:rPr>
              <a:t>Journal of Medical Internet Research</a:t>
            </a:r>
            <a:r>
              <a:rPr lang="en-US" sz="1400">
                <a:latin typeface="Arial"/>
                <a:cs typeface="Arial"/>
              </a:rPr>
              <a:t>, 17(1), e30. Available at: </a:t>
            </a:r>
            <a:r>
              <a:rPr lang="en-US" sz="1400">
                <a:latin typeface="Arial"/>
                <a:cs typeface="Arial"/>
                <a:hlinkClick r:id="rId12"/>
              </a:rPr>
              <a:t>https://doi.org/10.2196/jmir.4055</a:t>
            </a:r>
            <a:r>
              <a:rPr lang="en-US" sz="1400">
                <a:latin typeface="Arial"/>
                <a:cs typeface="Arial"/>
              </a:rPr>
              <a:t> (Accessed: 6 July 2026).</a:t>
            </a:r>
          </a:p>
          <a:p>
            <a:pPr>
              <a:lnSpc>
                <a:spcPct val="100000"/>
              </a:lnSpc>
              <a:spcAft>
                <a:spcPts val="400"/>
              </a:spcAft>
            </a:pPr>
            <a:endParaRPr sz="1200">
              <a:solidFill>
                <a:srgbClr val="24969C"/>
              </a:solidFill>
              <a:latin typeface="Arial"/>
              <a:cs typeface="Arial"/>
              <a:hlinkClick r:id="rId13" invalidUrl="http://"/>
            </a:endParaRPr>
          </a:p>
        </p:txBody>
      </p:sp>
      <p:sp>
        <p:nvSpPr>
          <p:cNvPr id="10" name="TextBox 9">
            <a:extLst>
              <a:ext uri="{FF2B5EF4-FFF2-40B4-BE49-F238E27FC236}">
                <a16:creationId xmlns:a16="http://schemas.microsoft.com/office/drawing/2014/main" id="{5E3F2B93-60CC-E1D9-636D-B86A2EB80B88}"/>
              </a:ext>
            </a:extLst>
          </p:cNvPr>
          <p:cNvSpPr txBox="1"/>
          <p:nvPr/>
        </p:nvSpPr>
        <p:spPr>
          <a:xfrm>
            <a:off x="10178473" y="6437791"/>
            <a:ext cx="2515590" cy="276999"/>
          </a:xfrm>
          <a:prstGeom prst="rect">
            <a:avLst/>
          </a:prstGeom>
          <a:noFill/>
        </p:spPr>
        <p:txBody>
          <a:bodyPr wrap="square" rtlCol="0">
            <a:spAutoFit/>
          </a:bodyPr>
          <a:lstStyle/>
          <a:p>
            <a:r>
              <a:rPr lang="en-US" sz="1200">
                <a:solidFill>
                  <a:srgbClr val="17212B"/>
                </a:solidFill>
                <a:latin typeface="Arial" pitchFamily="34" charset="0"/>
                <a:ea typeface="Arial" pitchFamily="34" charset="-122"/>
                <a:cs typeface="Arial" pitchFamily="34" charset="-120"/>
              </a:rPr>
              <a:t>Syed </a:t>
            </a:r>
            <a:r>
              <a:rPr lang="en-US" sz="1200" err="1">
                <a:solidFill>
                  <a:srgbClr val="17212B"/>
                </a:solidFill>
                <a:latin typeface="Arial" pitchFamily="34" charset="0"/>
                <a:ea typeface="Arial" pitchFamily="34" charset="-122"/>
                <a:cs typeface="Arial" pitchFamily="34" charset="-120"/>
              </a:rPr>
              <a:t>Md</a:t>
            </a:r>
            <a:r>
              <a:rPr lang="en-US" sz="1200">
                <a:solidFill>
                  <a:srgbClr val="17212B"/>
                </a:solidFill>
                <a:latin typeface="Arial" pitchFamily="34" charset="0"/>
                <a:ea typeface="Arial" pitchFamily="34" charset="-122"/>
                <a:cs typeface="Arial" pitchFamily="34" charset="-120"/>
              </a:rPr>
              <a:t> </a:t>
            </a:r>
            <a:r>
              <a:rPr lang="en-US" sz="1200" err="1">
                <a:solidFill>
                  <a:srgbClr val="17212B"/>
                </a:solidFill>
                <a:latin typeface="Arial" pitchFamily="34" charset="0"/>
                <a:ea typeface="Arial" pitchFamily="34" charset="-122"/>
                <a:cs typeface="Arial" pitchFamily="34" charset="-120"/>
              </a:rPr>
              <a:t>Raihanul</a:t>
            </a:r>
            <a:r>
              <a:rPr lang="en-US" sz="1200">
                <a:solidFill>
                  <a:srgbClr val="17212B"/>
                </a:solidFill>
                <a:latin typeface="Arial" pitchFamily="34" charset="0"/>
                <a:ea typeface="Arial" pitchFamily="34" charset="-122"/>
                <a:cs typeface="Arial" pitchFamily="34" charset="-120"/>
              </a:rPr>
              <a:t> Hoque</a:t>
            </a:r>
            <a:endParaRPr lang="en-US" sz="1200"/>
          </a:p>
        </p:txBody>
      </p:sp>
    </p:spTree>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F86890A-0271-2441-1F9C-E73CFFF0D3BC}"/>
              </a:ext>
            </a:extLst>
          </p:cNvPr>
          <p:cNvSpPr>
            <a:spLocks noGrp="1"/>
          </p:cNvSpPr>
          <p:nvPr>
            <p:ph idx="1"/>
          </p:nvPr>
        </p:nvSpPr>
        <p:spPr>
          <a:xfrm>
            <a:off x="-3627" y="323397"/>
            <a:ext cx="12126684" cy="6775222"/>
          </a:xfrm>
        </p:spPr>
        <p:txBody>
          <a:bodyPr vert="horz" lIns="91440" tIns="45720" rIns="91440" bIns="45720" rtlCol="0" anchor="t">
            <a:noAutofit/>
          </a:bodyPr>
          <a:lstStyle/>
          <a:p>
            <a:pPr marL="0" indent="0">
              <a:buNone/>
            </a:pPr>
            <a:r>
              <a:rPr lang="en-US" sz="1600">
                <a:ea typeface="+mn-lt"/>
                <a:cs typeface="+mn-lt"/>
              </a:rPr>
              <a:t>Bent, B., Goldstein, B.A., Kibbe, W.A. and Dunn, J.P. (2020) ‘Investigating sources of inaccuracy in wearable optical heart rate sensors’, </a:t>
            </a:r>
            <a:r>
              <a:rPr lang="en-US" sz="1600" i="1" err="1">
                <a:ea typeface="+mn-lt"/>
                <a:cs typeface="+mn-lt"/>
              </a:rPr>
              <a:t>npj</a:t>
            </a:r>
            <a:r>
              <a:rPr lang="en-US" sz="1600" i="1">
                <a:ea typeface="+mn-lt"/>
                <a:cs typeface="+mn-lt"/>
              </a:rPr>
              <a:t> Digital Medicine</a:t>
            </a:r>
            <a:r>
              <a:rPr lang="en-US" sz="1600">
                <a:ea typeface="+mn-lt"/>
                <a:cs typeface="+mn-lt"/>
              </a:rPr>
              <a:t>, 3, article 18. Available at: </a:t>
            </a:r>
            <a:r>
              <a:rPr lang="en-US" sz="1600">
                <a:ea typeface="+mn-lt"/>
                <a:cs typeface="+mn-lt"/>
                <a:hlinkClick r:id="rId2"/>
              </a:rPr>
              <a:t>https://www.nature.com/articles/s41746-020-0226-6?utm_source=chatgpt.com</a:t>
            </a:r>
            <a:r>
              <a:rPr lang="en-US" sz="1600">
                <a:ea typeface="+mn-lt"/>
                <a:cs typeface="+mn-lt"/>
              </a:rPr>
              <a:t>  (Accessed: </a:t>
            </a:r>
            <a:r>
              <a:rPr lang="en-GB" sz="1600">
                <a:ea typeface="+mn-lt"/>
                <a:cs typeface="+mn-lt"/>
              </a:rPr>
              <a:t>10 </a:t>
            </a:r>
            <a:r>
              <a:rPr lang="en-US" sz="1600">
                <a:ea typeface="+mn-lt"/>
                <a:cs typeface="+mn-lt"/>
              </a:rPr>
              <a:t>July 2026).</a:t>
            </a:r>
            <a:endParaRPr lang="en-US" sz="1600"/>
          </a:p>
          <a:p>
            <a:pPr marL="0" indent="0">
              <a:buNone/>
            </a:pPr>
            <a:r>
              <a:rPr lang="en-US" sz="1600">
                <a:ea typeface="+mn-lt"/>
                <a:cs typeface="+mn-lt"/>
              </a:rPr>
              <a:t>Data Protection Act 2018, c. 12. Available at: </a:t>
            </a:r>
            <a:r>
              <a:rPr lang="en-US" sz="1600">
                <a:ea typeface="+mn-lt"/>
                <a:cs typeface="+mn-lt"/>
                <a:hlinkClick r:id="rId3"/>
              </a:rPr>
              <a:t>https://www.legislation.gov.uk/ukpga/2018/12/contents?utm_source=chatgpt.com</a:t>
            </a:r>
            <a:r>
              <a:rPr lang="en-US" sz="1600">
                <a:ea typeface="+mn-lt"/>
                <a:cs typeface="+mn-lt"/>
              </a:rPr>
              <a:t>  (Accessed: 5 July 2026).</a:t>
            </a:r>
            <a:endParaRPr lang="en-US" sz="1600"/>
          </a:p>
          <a:p>
            <a:pPr marL="0" indent="0">
              <a:buNone/>
            </a:pPr>
            <a:r>
              <a:rPr lang="en-US" sz="1600">
                <a:ea typeface="+mn-lt"/>
                <a:cs typeface="+mn-lt"/>
              </a:rPr>
              <a:t>Equality Act 2010, c. 15. Available at: </a:t>
            </a:r>
            <a:r>
              <a:rPr lang="en-US" sz="1600">
                <a:ea typeface="+mn-lt"/>
                <a:cs typeface="+mn-lt"/>
                <a:hlinkClick r:id="rId4"/>
              </a:rPr>
              <a:t>https://www.legislation.gov.uk/ukpga/2010/15/contents?utm_source=chatgpt.com</a:t>
            </a:r>
            <a:r>
              <a:rPr lang="en-US" sz="1600">
                <a:ea typeface="+mn-lt"/>
                <a:cs typeface="+mn-lt"/>
              </a:rPr>
              <a:t>  (Accessed:</a:t>
            </a:r>
            <a:r>
              <a:rPr lang="en-GB" sz="1600">
                <a:ea typeface="+mn-lt"/>
                <a:cs typeface="+mn-lt"/>
              </a:rPr>
              <a:t> 1 </a:t>
            </a:r>
            <a:r>
              <a:rPr lang="en-US" sz="1600">
                <a:ea typeface="+mn-lt"/>
                <a:cs typeface="+mn-lt"/>
              </a:rPr>
              <a:t>July 2026).</a:t>
            </a:r>
          </a:p>
          <a:p>
            <a:pPr marL="0" indent="0">
              <a:buNone/>
            </a:pPr>
            <a:r>
              <a:rPr lang="en-US" sz="1600">
                <a:ea typeface="+mn-lt"/>
                <a:cs typeface="+mn-lt"/>
              </a:rPr>
              <a:t>Information Commissioner's Office (no date a) </a:t>
            </a:r>
            <a:r>
              <a:rPr lang="en-US" sz="1600" i="1">
                <a:ea typeface="+mn-lt"/>
                <a:cs typeface="+mn-lt"/>
              </a:rPr>
              <a:t>A guide to lawful basis</a:t>
            </a:r>
            <a:r>
              <a:rPr lang="en-US" sz="1600">
                <a:ea typeface="+mn-lt"/>
                <a:cs typeface="+mn-lt"/>
              </a:rPr>
              <a:t>. Available at: </a:t>
            </a:r>
            <a:r>
              <a:rPr lang="en-US" sz="1600">
                <a:ea typeface="+mn-lt"/>
                <a:cs typeface="+mn-lt"/>
                <a:hlinkClick r:id="rId5"/>
              </a:rPr>
              <a:t>https://ico.org.uk/for-organisations/uk-gdpr-guidance-and-resources/lawful-basis/a-guide-to-lawful-basis/?utm_source=chatgpt.com</a:t>
            </a:r>
            <a:r>
              <a:rPr lang="en-US" sz="1600">
                <a:ea typeface="+mn-lt"/>
                <a:cs typeface="+mn-lt"/>
              </a:rPr>
              <a:t>  (Accessed: 5 July 2026).</a:t>
            </a:r>
            <a:endParaRPr lang="en-US" sz="1600"/>
          </a:p>
          <a:p>
            <a:pPr marL="0" indent="0">
              <a:buNone/>
            </a:pPr>
            <a:r>
              <a:rPr lang="en-US" sz="1600">
                <a:ea typeface="+mn-lt"/>
                <a:cs typeface="+mn-lt"/>
              </a:rPr>
              <a:t>Information Commissioner's Office (no date b) </a:t>
            </a:r>
            <a:r>
              <a:rPr lang="en-US" sz="1600" i="1">
                <a:ea typeface="+mn-lt"/>
                <a:cs typeface="+mn-lt"/>
              </a:rPr>
              <a:t>What is the impact of Article 22 of the UK GDPR on fairness?</a:t>
            </a:r>
            <a:r>
              <a:rPr lang="en-US" sz="1600">
                <a:ea typeface="+mn-lt"/>
                <a:cs typeface="+mn-lt"/>
              </a:rPr>
              <a:t> Available</a:t>
            </a:r>
            <a:r>
              <a:rPr lang="en-GB" sz="1600">
                <a:ea typeface="+mn-lt"/>
                <a:cs typeface="+mn-lt"/>
              </a:rPr>
              <a:t> </a:t>
            </a:r>
            <a:r>
              <a:rPr lang="en-US" sz="1600">
                <a:ea typeface="+mn-lt"/>
                <a:cs typeface="+mn-lt"/>
              </a:rPr>
              <a:t>at: </a:t>
            </a:r>
            <a:r>
              <a:rPr lang="en-US" sz="1600">
                <a:ea typeface="+mn-lt"/>
                <a:cs typeface="+mn-lt"/>
                <a:hlinkClick r:id="rId6"/>
              </a:rPr>
              <a:t>https://ico.org.uk/for-organisations/uk-gdpr-guidance-and-resources/artificial-intelligence/guidance-on-ai-and-data-protection/how-do-we-ensure-fairness-in-ai/what-is-the-impact-of-article-22-of-the-uk-gdpr-on-fairness/?utm_source=chatgpt.com</a:t>
            </a:r>
            <a:r>
              <a:rPr lang="en-US" sz="1600">
                <a:ea typeface="+mn-lt"/>
                <a:cs typeface="+mn-lt"/>
              </a:rPr>
              <a:t>  (Accessed: </a:t>
            </a:r>
            <a:r>
              <a:rPr lang="en-GB" sz="1600">
                <a:ea typeface="+mn-lt"/>
                <a:cs typeface="+mn-lt"/>
              </a:rPr>
              <a:t>3 </a:t>
            </a:r>
            <a:r>
              <a:rPr lang="en-US" sz="1600">
                <a:ea typeface="+mn-lt"/>
                <a:cs typeface="+mn-lt"/>
              </a:rPr>
              <a:t>July 2026).</a:t>
            </a:r>
            <a:endParaRPr lang="en-US" sz="1600"/>
          </a:p>
          <a:p>
            <a:pPr marL="0" indent="0">
              <a:buNone/>
            </a:pPr>
            <a:r>
              <a:rPr lang="en-US" sz="1600">
                <a:ea typeface="+mn-lt"/>
                <a:cs typeface="+mn-lt"/>
              </a:rPr>
              <a:t>Information Commissioner's Office (no date c) </a:t>
            </a:r>
            <a:r>
              <a:rPr lang="en-US" sz="1600" i="1">
                <a:ea typeface="+mn-lt"/>
                <a:cs typeface="+mn-lt"/>
              </a:rPr>
              <a:t>Guidance on AI and data protection</a:t>
            </a:r>
            <a:r>
              <a:rPr lang="en-US" sz="1600">
                <a:ea typeface="+mn-lt"/>
                <a:cs typeface="+mn-lt"/>
              </a:rPr>
              <a:t>. Available at: </a:t>
            </a:r>
            <a:r>
              <a:rPr lang="en-US" sz="1600">
                <a:ea typeface="+mn-lt"/>
                <a:cs typeface="+mn-lt"/>
                <a:hlinkClick r:id="rId7"/>
              </a:rPr>
              <a:t>https://ico.org.uk/for-organisations/uk-gdpr-guidance-and-resources/artificial-intelligence/guidance-on-ai-and-data-protection/?utm_source=chatgpt.com</a:t>
            </a:r>
            <a:r>
              <a:rPr lang="en-US" sz="1600">
                <a:ea typeface="+mn-lt"/>
                <a:cs typeface="+mn-lt"/>
              </a:rPr>
              <a:t>  (Accessed: 5 July 2026).</a:t>
            </a:r>
            <a:endParaRPr lang="en-US"/>
          </a:p>
          <a:p>
            <a:pPr>
              <a:buNone/>
            </a:pPr>
            <a:r>
              <a:rPr lang="en-US" sz="1600">
                <a:ea typeface="+mn-lt"/>
                <a:cs typeface="+mn-lt"/>
              </a:rPr>
              <a:t>Information Commissioner's Office (no date d) </a:t>
            </a:r>
            <a:r>
              <a:rPr lang="en-US" sz="1600" i="1">
                <a:ea typeface="+mn-lt"/>
                <a:cs typeface="+mn-lt"/>
              </a:rPr>
              <a:t>What is special category data?</a:t>
            </a:r>
            <a:r>
              <a:rPr lang="en-US" sz="1600">
                <a:ea typeface="+mn-lt"/>
                <a:cs typeface="+mn-lt"/>
              </a:rPr>
              <a:t> Available at: </a:t>
            </a:r>
            <a:r>
              <a:rPr lang="en-US" sz="1600">
                <a:ea typeface="+mn-lt"/>
                <a:cs typeface="+mn-lt"/>
                <a:hlinkClick r:id="rId8"/>
              </a:rPr>
              <a:t>https://ico.org.uk/for-organisations/uk-gdpr-guidance-and-resources/lawful-basis/special-category-data/what-is-special-category-data/</a:t>
            </a:r>
            <a:r>
              <a:rPr lang="en-US" sz="1600">
                <a:ea typeface="+mn-lt"/>
                <a:cs typeface="+mn-lt"/>
              </a:rPr>
              <a:t> (Accessed: </a:t>
            </a:r>
            <a:r>
              <a:rPr lang="en-GB" sz="1600">
                <a:ea typeface="+mn-lt"/>
                <a:cs typeface="+mn-lt"/>
              </a:rPr>
              <a:t>3</a:t>
            </a:r>
            <a:r>
              <a:rPr lang="en-US" sz="1600">
                <a:ea typeface="+mn-lt"/>
                <a:cs typeface="+mn-lt"/>
              </a:rPr>
              <a:t> July 2026).</a:t>
            </a:r>
            <a:endParaRPr lang="en-US">
              <a:ea typeface="+mn-lt"/>
              <a:cs typeface="+mn-lt"/>
            </a:endParaRPr>
          </a:p>
          <a:p>
            <a:pPr marL="0" indent="0">
              <a:buNone/>
            </a:pPr>
            <a:r>
              <a:rPr lang="en-US" sz="1600">
                <a:ea typeface="+mn-lt"/>
                <a:cs typeface="+mn-lt"/>
              </a:rPr>
              <a:t>Leslie, D. (2019) </a:t>
            </a:r>
            <a:r>
              <a:rPr lang="en-US" sz="1600" i="1">
                <a:ea typeface="+mn-lt"/>
                <a:cs typeface="+mn-lt"/>
              </a:rPr>
              <a:t>Understanding artificial intelligence ethics and safety: A guide for the responsible design and implementation of AI systems in the public sector</a:t>
            </a:r>
            <a:r>
              <a:rPr lang="en-US" sz="1600">
                <a:ea typeface="+mn-lt"/>
                <a:cs typeface="+mn-lt"/>
              </a:rPr>
              <a:t>. London: The Alan Turing Institute. Available at: </a:t>
            </a:r>
            <a:r>
              <a:rPr lang="en-US" sz="1600">
                <a:ea typeface="+mn-lt"/>
                <a:cs typeface="+mn-lt"/>
                <a:hlinkClick r:id="rId9"/>
              </a:rPr>
              <a:t>https://www.turing.ac.uk/news/publications/understanding-artificial-intelligence-ethics-and-safety?utm_source=chatgpt.com</a:t>
            </a:r>
            <a:r>
              <a:rPr lang="en-US" sz="1600">
                <a:ea typeface="+mn-lt"/>
                <a:cs typeface="+mn-lt"/>
              </a:rPr>
              <a:t> (Accessed: </a:t>
            </a:r>
            <a:r>
              <a:rPr lang="en-GB" sz="1600">
                <a:ea typeface="+mn-lt"/>
                <a:cs typeface="+mn-lt"/>
              </a:rPr>
              <a:t>1</a:t>
            </a:r>
            <a:r>
              <a:rPr lang="en-US" sz="1600">
                <a:ea typeface="+mn-lt"/>
                <a:cs typeface="+mn-lt"/>
              </a:rPr>
              <a:t> July 2026).</a:t>
            </a:r>
            <a:endParaRPr lang="en-US" sz="1600"/>
          </a:p>
          <a:p>
            <a:pPr marL="0" indent="0">
              <a:buNone/>
            </a:pPr>
            <a:r>
              <a:rPr lang="en-US" sz="1600">
                <a:ea typeface="+mn-lt"/>
                <a:cs typeface="+mn-lt"/>
              </a:rPr>
              <a:t>Mental Health Foundation (no date) </a:t>
            </a:r>
            <a:r>
              <a:rPr lang="en-US" sz="1600" i="1">
                <a:ea typeface="+mn-lt"/>
                <a:cs typeface="+mn-lt"/>
              </a:rPr>
              <a:t>Anxiety: statistics</a:t>
            </a:r>
            <a:r>
              <a:rPr lang="en-US" sz="1600">
                <a:ea typeface="+mn-lt"/>
                <a:cs typeface="+mn-lt"/>
              </a:rPr>
              <a:t>. Available </a:t>
            </a:r>
            <a:r>
              <a:rPr lang="en-US" sz="1600" err="1">
                <a:ea typeface="+mn-lt"/>
                <a:cs typeface="+mn-lt"/>
              </a:rPr>
              <a:t>at:https</a:t>
            </a:r>
            <a:r>
              <a:rPr lang="en-US" sz="1600">
                <a:ea typeface="+mn-lt"/>
                <a:cs typeface="+mn-lt"/>
              </a:rPr>
              <a:t>://www.mentalhealth.org.uk/explore-mental-health/statistics/anxiety-statistics?utm_source=chatgpt.com   (Accessed: </a:t>
            </a:r>
            <a:r>
              <a:rPr lang="en-GB" sz="1600">
                <a:ea typeface="+mn-lt"/>
                <a:cs typeface="+mn-lt"/>
              </a:rPr>
              <a:t>10</a:t>
            </a:r>
            <a:r>
              <a:rPr lang="en-US" sz="1600">
                <a:ea typeface="+mn-lt"/>
                <a:cs typeface="+mn-lt"/>
              </a:rPr>
              <a:t> July 2026).</a:t>
            </a:r>
          </a:p>
          <a:p>
            <a:pPr marL="0" indent="0">
              <a:buNone/>
            </a:pPr>
            <a:r>
              <a:rPr lang="en-US" sz="1600">
                <a:ea typeface="+mn-lt"/>
                <a:cs typeface="+mn-lt"/>
              </a:rPr>
              <a:t>National Cyber Security Centre (no date) </a:t>
            </a:r>
            <a:r>
              <a:rPr lang="en-US" sz="1600" i="1">
                <a:ea typeface="+mn-lt"/>
                <a:cs typeface="+mn-lt"/>
              </a:rPr>
              <a:t>Data security</a:t>
            </a:r>
            <a:r>
              <a:rPr lang="en-US" sz="1600">
                <a:ea typeface="+mn-lt"/>
                <a:cs typeface="+mn-lt"/>
              </a:rPr>
              <a:t>. Available at: </a:t>
            </a:r>
            <a:r>
              <a:rPr lang="en-US" sz="1600">
                <a:ea typeface="+mn-lt"/>
                <a:cs typeface="+mn-lt"/>
                <a:hlinkClick r:id="rId10"/>
              </a:rPr>
              <a:t>https://www.ncsc.gov.uk/collection/10-steps/data-security</a:t>
            </a:r>
            <a:r>
              <a:rPr lang="en-US" sz="1600">
                <a:ea typeface="+mn-lt"/>
                <a:cs typeface="+mn-lt"/>
              </a:rPr>
              <a:t> (Accessed: </a:t>
            </a:r>
            <a:r>
              <a:rPr lang="en-GB" sz="1600">
                <a:ea typeface="+mn-lt"/>
                <a:cs typeface="+mn-lt"/>
              </a:rPr>
              <a:t>8</a:t>
            </a:r>
            <a:r>
              <a:rPr lang="en-US" sz="1600">
                <a:ea typeface="+mn-lt"/>
                <a:cs typeface="+mn-lt"/>
              </a:rPr>
              <a:t> July 2026).</a:t>
            </a:r>
          </a:p>
          <a:p>
            <a:endParaRPr lang="en-US"/>
          </a:p>
        </p:txBody>
      </p:sp>
      <p:sp>
        <p:nvSpPr>
          <p:cNvPr id="2" name="TextBox 1">
            <a:extLst>
              <a:ext uri="{FF2B5EF4-FFF2-40B4-BE49-F238E27FC236}">
                <a16:creationId xmlns:a16="http://schemas.microsoft.com/office/drawing/2014/main" id="{A9F82B72-DBCB-D43E-6531-3BE3ACC29CC0}"/>
              </a:ext>
            </a:extLst>
          </p:cNvPr>
          <p:cNvSpPr txBox="1"/>
          <p:nvPr/>
        </p:nvSpPr>
        <p:spPr>
          <a:xfrm>
            <a:off x="72571" y="-3629"/>
            <a:ext cx="609600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Desislava Markova</a:t>
            </a:r>
          </a:p>
          <a:p>
            <a:pPr algn="ctr"/>
            <a:endParaRPr lang="en-US"/>
          </a:p>
        </p:txBody>
      </p:sp>
    </p:spTree>
    <p:extLst>
      <p:ext uri="{BB962C8B-B14F-4D97-AF65-F5344CB8AC3E}">
        <p14:creationId xmlns:p14="http://schemas.microsoft.com/office/powerpoint/2010/main" val="1505847972"/>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B3EA049-663C-53DD-5781-CE18E0FE0E19}"/>
              </a:ext>
            </a:extLst>
          </p:cNvPr>
          <p:cNvSpPr>
            <a:spLocks noGrp="1"/>
          </p:cNvSpPr>
          <p:nvPr>
            <p:ph idx="1"/>
          </p:nvPr>
        </p:nvSpPr>
        <p:spPr>
          <a:xfrm>
            <a:off x="272143" y="620940"/>
            <a:ext cx="11284857" cy="6238194"/>
          </a:xfrm>
        </p:spPr>
        <p:txBody>
          <a:bodyPr vert="horz" lIns="91440" tIns="45720" rIns="91440" bIns="45720" rtlCol="0" anchor="t">
            <a:normAutofit fontScale="55000" lnSpcReduction="20000"/>
          </a:bodyPr>
          <a:lstStyle/>
          <a:p>
            <a:pPr marL="0" indent="0">
              <a:buNone/>
            </a:pPr>
            <a:r>
              <a:rPr lang="en-US" sz="2900">
                <a:ea typeface="+mn-lt"/>
                <a:cs typeface="+mn-lt"/>
              </a:rPr>
              <a:t>National Institute for Health and Care Excellence (2022) </a:t>
            </a:r>
            <a:r>
              <a:rPr lang="en-US" sz="2900" i="1">
                <a:ea typeface="+mn-lt"/>
                <a:cs typeface="+mn-lt"/>
              </a:rPr>
              <a:t>Depression in adults: treatment and management (NG222)</a:t>
            </a:r>
            <a:r>
              <a:rPr lang="en-US" sz="2900">
                <a:ea typeface="+mn-lt"/>
                <a:cs typeface="+mn-lt"/>
              </a:rPr>
              <a:t>. Available at: </a:t>
            </a:r>
            <a:r>
              <a:rPr lang="en-US" sz="2900">
                <a:ea typeface="+mn-lt"/>
                <a:cs typeface="+mn-lt"/>
                <a:hlinkClick r:id="rId2"/>
              </a:rPr>
              <a:t>https://www.nice.org.uk/guidance/ng222?utm_source=chatgpt.com</a:t>
            </a:r>
            <a:r>
              <a:rPr lang="en-US" sz="2900">
                <a:ea typeface="+mn-lt"/>
                <a:cs typeface="+mn-lt"/>
              </a:rPr>
              <a:t>  (Accessed:</a:t>
            </a:r>
            <a:r>
              <a:rPr lang="en-GB" sz="2900">
                <a:ea typeface="+mn-lt"/>
                <a:cs typeface="+mn-lt"/>
              </a:rPr>
              <a:t> 7 J</a:t>
            </a:r>
            <a:r>
              <a:rPr lang="en-US" sz="2900">
                <a:ea typeface="+mn-lt"/>
                <a:cs typeface="+mn-lt"/>
              </a:rPr>
              <a:t>uly 2026).</a:t>
            </a:r>
            <a:endParaRPr lang="en-US"/>
          </a:p>
          <a:p>
            <a:pPr marL="0" indent="0">
              <a:buNone/>
            </a:pPr>
            <a:r>
              <a:rPr lang="en-US" sz="2900">
                <a:ea typeface="+mn-lt"/>
                <a:cs typeface="+mn-lt"/>
              </a:rPr>
              <a:t>Ng, M.M.T., Firth, J., Minen, M. and </a:t>
            </a:r>
            <a:r>
              <a:rPr lang="en-US" sz="2900" err="1">
                <a:ea typeface="+mn-lt"/>
                <a:cs typeface="+mn-lt"/>
              </a:rPr>
              <a:t>Torous</a:t>
            </a:r>
            <a:r>
              <a:rPr lang="en-US" sz="2900">
                <a:ea typeface="+mn-lt"/>
                <a:cs typeface="+mn-lt"/>
              </a:rPr>
              <a:t>, J. (2019) ‘User engagement in mental health apps: A review of measurement, reporting, and validity’, </a:t>
            </a:r>
            <a:r>
              <a:rPr lang="en-US" sz="2900" i="1">
                <a:ea typeface="+mn-lt"/>
                <a:cs typeface="+mn-lt"/>
              </a:rPr>
              <a:t>Psychiatric Services</a:t>
            </a:r>
            <a:r>
              <a:rPr lang="en-US" sz="2900">
                <a:ea typeface="+mn-lt"/>
                <a:cs typeface="+mn-lt"/>
              </a:rPr>
              <a:t>, 70(7), pp. 538–544. Available at: </a:t>
            </a:r>
            <a:r>
              <a:rPr lang="en-US" sz="2900">
                <a:ea typeface="+mn-lt"/>
                <a:cs typeface="+mn-lt"/>
                <a:hlinkClick r:id="rId3"/>
              </a:rPr>
              <a:t>https://doi.org/10.1176/appi.ps.201800519</a:t>
            </a:r>
            <a:r>
              <a:rPr lang="en-US" sz="2900">
                <a:ea typeface="+mn-lt"/>
                <a:cs typeface="+mn-lt"/>
              </a:rPr>
              <a:t> (Accessed: 5 July 2026).</a:t>
            </a:r>
            <a:endParaRPr lang="en-US"/>
          </a:p>
          <a:p>
            <a:pPr marL="0" indent="0">
              <a:buNone/>
            </a:pPr>
            <a:r>
              <a:rPr lang="en-US" sz="2900">
                <a:ea typeface="+mn-lt"/>
                <a:cs typeface="+mn-lt"/>
              </a:rPr>
              <a:t>NHS England (no date) </a:t>
            </a:r>
            <a:r>
              <a:rPr lang="en-US" sz="2900" i="1">
                <a:ea typeface="+mn-lt"/>
                <a:cs typeface="+mn-lt"/>
              </a:rPr>
              <a:t>NHS Talking Therapies for anxiety and depression</a:t>
            </a:r>
            <a:r>
              <a:rPr lang="en-US" sz="2900">
                <a:ea typeface="+mn-lt"/>
                <a:cs typeface="+mn-lt"/>
              </a:rPr>
              <a:t>. Available at: </a:t>
            </a:r>
            <a:r>
              <a:rPr lang="en-US" sz="2900">
                <a:ea typeface="+mn-lt"/>
                <a:cs typeface="+mn-lt"/>
                <a:hlinkClick r:id="rId4"/>
              </a:rPr>
              <a:t>https://www.england.nhs.uk/mental-health/adults/nhs-talking-therapies/?utm_source=chatgpt.com</a:t>
            </a:r>
            <a:r>
              <a:rPr lang="en-US" sz="2900">
                <a:ea typeface="+mn-lt"/>
                <a:cs typeface="+mn-lt"/>
              </a:rPr>
              <a:t>  (Accessed:</a:t>
            </a:r>
            <a:r>
              <a:rPr lang="en-GB" sz="2900">
                <a:ea typeface="+mn-lt"/>
                <a:cs typeface="+mn-lt"/>
              </a:rPr>
              <a:t> 7 </a:t>
            </a:r>
            <a:r>
              <a:rPr lang="en-US" sz="2900">
                <a:ea typeface="+mn-lt"/>
                <a:cs typeface="+mn-lt"/>
              </a:rPr>
              <a:t>July 2026).</a:t>
            </a:r>
            <a:endParaRPr lang="en-US"/>
          </a:p>
          <a:p>
            <a:pPr marL="0" indent="0">
              <a:buNone/>
            </a:pPr>
            <a:r>
              <a:rPr lang="en-US" sz="2900">
                <a:ea typeface="+mn-lt"/>
                <a:cs typeface="+mn-lt"/>
              </a:rPr>
              <a:t>NHS England (2023) </a:t>
            </a:r>
            <a:r>
              <a:rPr lang="en-US" sz="2900" i="1">
                <a:ea typeface="+mn-lt"/>
                <a:cs typeface="+mn-lt"/>
              </a:rPr>
              <a:t>Inclusive digital healthcare: a framework for NHS action on digital inclusion</a:t>
            </a:r>
            <a:r>
              <a:rPr lang="en-US" sz="2900">
                <a:ea typeface="+mn-lt"/>
                <a:cs typeface="+mn-lt"/>
              </a:rPr>
              <a:t>. Available at: </a:t>
            </a:r>
            <a:r>
              <a:rPr lang="en-US" sz="2900">
                <a:ea typeface="+mn-lt"/>
                <a:cs typeface="+mn-lt"/>
                <a:hlinkClick r:id="rId5"/>
              </a:rPr>
              <a:t>https://www.england.nhs.uk/long-read/inclusive-digital-healthcare-a-framework-for-nhs-action-on-digital-inclusion/?utm_source=chatgpt.com</a:t>
            </a:r>
            <a:r>
              <a:rPr lang="en-US" sz="2900">
                <a:ea typeface="+mn-lt"/>
                <a:cs typeface="+mn-lt"/>
              </a:rPr>
              <a:t>  (Accessed: 5 July 2026).</a:t>
            </a:r>
            <a:endParaRPr lang="en-US"/>
          </a:p>
          <a:p>
            <a:pPr marL="0" indent="0">
              <a:buNone/>
            </a:pPr>
            <a:r>
              <a:rPr lang="en-US">
                <a:ea typeface="+mn-lt"/>
                <a:cs typeface="+mn-lt"/>
              </a:rPr>
              <a:t>Student Minds (2018) </a:t>
            </a:r>
            <a:r>
              <a:rPr lang="en-US" i="1">
                <a:ea typeface="+mn-lt"/>
                <a:cs typeface="+mn-lt"/>
              </a:rPr>
              <a:t>Student mental health: The role and experiences of academics</a:t>
            </a:r>
            <a:r>
              <a:rPr lang="en-US">
                <a:ea typeface="+mn-lt"/>
                <a:cs typeface="+mn-lt"/>
              </a:rPr>
              <a:t>. Available at: </a:t>
            </a:r>
            <a:r>
              <a:rPr lang="en-US">
                <a:ea typeface="+mn-lt"/>
                <a:cs typeface="+mn-lt"/>
                <a:hlinkClick r:id="rId6"/>
              </a:rPr>
              <a:t>https://hub.studentminds.org.uk/wp-content/uploads/2025/02/180129_student_mental_health__the_role_and_experience_of_academics__student_minds_pdf.pdf</a:t>
            </a:r>
            <a:r>
              <a:rPr lang="en-US">
                <a:ea typeface="+mn-lt"/>
                <a:cs typeface="+mn-lt"/>
              </a:rPr>
              <a:t> (Accessed: </a:t>
            </a:r>
            <a:r>
              <a:rPr lang="en-GB">
                <a:ea typeface="+mn-lt"/>
                <a:cs typeface="+mn-lt"/>
              </a:rPr>
              <a:t>8 </a:t>
            </a:r>
            <a:r>
              <a:rPr lang="en-US">
                <a:ea typeface="+mn-lt"/>
                <a:cs typeface="+mn-lt"/>
              </a:rPr>
              <a:t>July 2026). </a:t>
            </a:r>
            <a:endParaRPr lang="en-US"/>
          </a:p>
          <a:p>
            <a:pPr marL="0" indent="0">
              <a:buNone/>
            </a:pPr>
            <a:r>
              <a:rPr lang="en-US">
                <a:ea typeface="+mn-lt"/>
                <a:cs typeface="+mn-lt"/>
              </a:rPr>
              <a:t>The King's Fund (2022) </a:t>
            </a:r>
            <a:r>
              <a:rPr lang="en-US" i="1">
                <a:ea typeface="+mn-lt"/>
                <a:cs typeface="+mn-lt"/>
              </a:rPr>
              <a:t>The King's Fund responds to the Digital Health and Care Plan</a:t>
            </a:r>
            <a:r>
              <a:rPr lang="en-US">
                <a:ea typeface="+mn-lt"/>
                <a:cs typeface="+mn-lt"/>
              </a:rPr>
              <a:t>. Available at: </a:t>
            </a:r>
            <a:r>
              <a:rPr lang="en-US">
                <a:ea typeface="+mn-lt"/>
                <a:cs typeface="+mn-lt"/>
                <a:hlinkClick r:id="rId7"/>
              </a:rPr>
              <a:t>https://www.kingsfund.org.uk/insight-and-analysis/press-releases/digital-health-care-plan-2022?utm_source=chatgpt.com</a:t>
            </a:r>
            <a:r>
              <a:rPr lang="en-US">
                <a:ea typeface="+mn-lt"/>
                <a:cs typeface="+mn-lt"/>
              </a:rPr>
              <a:t> (Accessed: </a:t>
            </a:r>
            <a:r>
              <a:rPr lang="en-GB">
                <a:ea typeface="+mn-lt"/>
                <a:cs typeface="+mn-lt"/>
              </a:rPr>
              <a:t>13</a:t>
            </a:r>
            <a:r>
              <a:rPr lang="en-US">
                <a:ea typeface="+mn-lt"/>
                <a:cs typeface="+mn-lt"/>
              </a:rPr>
              <a:t> July 2026).</a:t>
            </a:r>
          </a:p>
          <a:p>
            <a:pPr marL="0" indent="0">
              <a:buNone/>
            </a:pPr>
            <a:r>
              <a:rPr lang="en-US" err="1">
                <a:ea typeface="+mn-lt"/>
                <a:cs typeface="+mn-lt"/>
              </a:rPr>
              <a:t>Torous</a:t>
            </a:r>
            <a:r>
              <a:rPr lang="en-US">
                <a:ea typeface="+mn-lt"/>
                <a:cs typeface="+mn-lt"/>
              </a:rPr>
              <a:t>, J., Jän Myrick, K., Rauseo-Ricupero, N. and Firth, J. (2020) ‘Digital mental health and COVID-19: Using technology today to accelerate the curve on access and quality tomorrow’, </a:t>
            </a:r>
            <a:r>
              <a:rPr lang="en-US" i="1">
                <a:ea typeface="+mn-lt"/>
                <a:cs typeface="+mn-lt"/>
              </a:rPr>
              <a:t>JMIR Mental Health</a:t>
            </a:r>
            <a:r>
              <a:rPr lang="en-US">
                <a:ea typeface="+mn-lt"/>
                <a:cs typeface="+mn-lt"/>
              </a:rPr>
              <a:t>, 7(3), e18848. Available at: </a:t>
            </a:r>
            <a:r>
              <a:rPr lang="en-US">
                <a:ea typeface="+mn-lt"/>
                <a:cs typeface="+mn-lt"/>
                <a:hlinkClick r:id="rId8"/>
              </a:rPr>
              <a:t>https://mental.jmir.org/2020/3/e18848/?utm_source=chatgpt.com</a:t>
            </a:r>
            <a:r>
              <a:rPr lang="en-US">
                <a:ea typeface="+mn-lt"/>
                <a:cs typeface="+mn-lt"/>
              </a:rPr>
              <a:t>  (Accessed: </a:t>
            </a:r>
            <a:r>
              <a:rPr lang="en-GB">
                <a:ea typeface="+mn-lt"/>
                <a:cs typeface="+mn-lt"/>
              </a:rPr>
              <a:t>14</a:t>
            </a:r>
            <a:r>
              <a:rPr lang="en-US">
                <a:ea typeface="+mn-lt"/>
                <a:cs typeface="+mn-lt"/>
              </a:rPr>
              <a:t> July 2026).</a:t>
            </a:r>
            <a:endParaRPr lang="en-US"/>
          </a:p>
          <a:p>
            <a:pPr marL="0" indent="0">
              <a:buNone/>
            </a:pPr>
            <a:r>
              <a:rPr lang="en-US">
                <a:ea typeface="+mn-lt"/>
                <a:cs typeface="+mn-lt"/>
              </a:rPr>
              <a:t>Unsworth, H., Dillon, B., Collinson, L., Powell, H., Salmon, M., Oladapo, T. </a:t>
            </a:r>
            <a:r>
              <a:rPr lang="en-US" i="1">
                <a:ea typeface="+mn-lt"/>
                <a:cs typeface="+mn-lt"/>
              </a:rPr>
              <a:t>et al.</a:t>
            </a:r>
            <a:r>
              <a:rPr lang="en-US">
                <a:ea typeface="+mn-lt"/>
                <a:cs typeface="+mn-lt"/>
              </a:rPr>
              <a:t> (2021) ‘The NICE Evidence Standards Framework for digital health and care technologies – Developing and maintaining an innovative evidence framework with global impact’, </a:t>
            </a:r>
            <a:r>
              <a:rPr lang="en-US" i="1">
                <a:ea typeface="+mn-lt"/>
                <a:cs typeface="+mn-lt"/>
              </a:rPr>
              <a:t>Digital Health</a:t>
            </a:r>
            <a:r>
              <a:rPr lang="en-US">
                <a:ea typeface="+mn-lt"/>
                <a:cs typeface="+mn-lt"/>
              </a:rPr>
              <a:t>, 7, pp. 1–12. Available at: </a:t>
            </a:r>
            <a:r>
              <a:rPr lang="en-US">
                <a:ea typeface="+mn-lt"/>
                <a:cs typeface="+mn-lt"/>
                <a:hlinkClick r:id="rId9"/>
              </a:rPr>
              <a:t>https://journals.sagepub.com/doi/10.1177/20552076211018617</a:t>
            </a:r>
            <a:r>
              <a:rPr lang="en-US">
                <a:ea typeface="+mn-lt"/>
                <a:cs typeface="+mn-lt"/>
              </a:rPr>
              <a:t> (Accessed: </a:t>
            </a:r>
            <a:r>
              <a:rPr lang="en-GB">
                <a:ea typeface="+mn-lt"/>
                <a:cs typeface="+mn-lt"/>
              </a:rPr>
              <a:t>2</a:t>
            </a:r>
            <a:r>
              <a:rPr lang="en-US">
                <a:ea typeface="+mn-lt"/>
                <a:cs typeface="+mn-lt"/>
              </a:rPr>
              <a:t> July 2026).</a:t>
            </a:r>
          </a:p>
          <a:p>
            <a:pPr marL="0" indent="0">
              <a:buNone/>
            </a:pPr>
            <a:r>
              <a:rPr lang="en-US">
                <a:ea typeface="+mn-lt"/>
                <a:cs typeface="+mn-lt"/>
              </a:rPr>
              <a:t>Universities UK (2023) </a:t>
            </a:r>
            <a:r>
              <a:rPr lang="en-US" i="1" err="1">
                <a:ea typeface="+mn-lt"/>
                <a:cs typeface="+mn-lt"/>
              </a:rPr>
              <a:t>Stepchange</a:t>
            </a:r>
            <a:r>
              <a:rPr lang="en-US" i="1">
                <a:ea typeface="+mn-lt"/>
                <a:cs typeface="+mn-lt"/>
              </a:rPr>
              <a:t>: mentally healthy universities</a:t>
            </a:r>
            <a:r>
              <a:rPr lang="en-US">
                <a:ea typeface="+mn-lt"/>
                <a:cs typeface="+mn-lt"/>
              </a:rPr>
              <a:t>. Available at: </a:t>
            </a:r>
            <a:r>
              <a:rPr lang="en-US">
                <a:ea typeface="+mn-lt"/>
                <a:cs typeface="+mn-lt"/>
                <a:hlinkClick r:id="rId10"/>
              </a:rPr>
              <a:t>https://www.universitiesuk.ac.uk/what-we-do/policy-and-research/publications/stepchange-mentally-healthy-universities</a:t>
            </a:r>
            <a:r>
              <a:rPr lang="en-US">
                <a:ea typeface="+mn-lt"/>
                <a:cs typeface="+mn-lt"/>
              </a:rPr>
              <a:t> (Accessed: 5 July 2026).</a:t>
            </a:r>
          </a:p>
          <a:p>
            <a:pPr marL="0" indent="0">
              <a:buNone/>
            </a:pPr>
            <a:r>
              <a:rPr lang="en-US">
                <a:ea typeface="+mn-lt"/>
                <a:cs typeface="+mn-lt"/>
              </a:rPr>
              <a:t>World Health Organization (2021) </a:t>
            </a:r>
            <a:r>
              <a:rPr lang="en-US" i="1">
                <a:ea typeface="+mn-lt"/>
                <a:cs typeface="+mn-lt"/>
              </a:rPr>
              <a:t>Ethics and governance of artificial intelligence for health: WHO guidance</a:t>
            </a:r>
            <a:r>
              <a:rPr lang="en-US">
                <a:ea typeface="+mn-lt"/>
                <a:cs typeface="+mn-lt"/>
              </a:rPr>
              <a:t>. Geneva: World Health Organization. Available at: </a:t>
            </a:r>
            <a:r>
              <a:rPr lang="en-US">
                <a:ea typeface="+mn-lt"/>
                <a:cs typeface="+mn-lt"/>
                <a:hlinkClick r:id="rId11"/>
              </a:rPr>
              <a:t>https://www.who.int/publications/i/item/9789240029200?utm_source=chatgpt.com</a:t>
            </a:r>
            <a:r>
              <a:rPr lang="en-US">
                <a:ea typeface="+mn-lt"/>
                <a:cs typeface="+mn-lt"/>
              </a:rPr>
              <a:t>  (Accessed:</a:t>
            </a:r>
            <a:r>
              <a:rPr lang="en-GB">
                <a:ea typeface="+mn-lt"/>
                <a:cs typeface="+mn-lt"/>
              </a:rPr>
              <a:t> 11 </a:t>
            </a:r>
            <a:r>
              <a:rPr lang="en-US">
                <a:ea typeface="+mn-lt"/>
                <a:cs typeface="+mn-lt"/>
              </a:rPr>
              <a:t>July 2026).</a:t>
            </a:r>
            <a:endParaRPr lang="en-US"/>
          </a:p>
          <a:p>
            <a:pPr marL="0" indent="0">
              <a:buNone/>
            </a:pPr>
            <a:r>
              <a:rPr lang="en-US">
                <a:ea typeface="+mn-lt"/>
                <a:cs typeface="+mn-lt"/>
              </a:rPr>
              <a:t>World Health Organization (2022) </a:t>
            </a:r>
            <a:r>
              <a:rPr lang="en-US" i="1">
                <a:ea typeface="+mn-lt"/>
                <a:cs typeface="+mn-lt"/>
              </a:rPr>
              <a:t>World mental health report: Transforming mental health for all</a:t>
            </a:r>
            <a:r>
              <a:rPr lang="en-US">
                <a:ea typeface="+mn-lt"/>
                <a:cs typeface="+mn-lt"/>
              </a:rPr>
              <a:t>. Geneva: World Health Organization. Available at: </a:t>
            </a:r>
            <a:r>
              <a:rPr lang="en-US">
                <a:ea typeface="+mn-lt"/>
                <a:cs typeface="+mn-lt"/>
                <a:hlinkClick r:id="rId12"/>
              </a:rPr>
              <a:t>https://www.who.int/publications/i/item/9789240049338?utm_source=chatgpt.com</a:t>
            </a:r>
            <a:r>
              <a:rPr lang="en-US">
                <a:ea typeface="+mn-lt"/>
                <a:cs typeface="+mn-lt"/>
              </a:rPr>
              <a:t> (Accessed: </a:t>
            </a:r>
            <a:r>
              <a:rPr lang="en-GB">
                <a:ea typeface="+mn-lt"/>
                <a:cs typeface="+mn-lt"/>
              </a:rPr>
              <a:t>14 J</a:t>
            </a:r>
            <a:r>
              <a:rPr lang="en-US">
                <a:ea typeface="+mn-lt"/>
                <a:cs typeface="+mn-lt"/>
              </a:rPr>
              <a:t>uly 2026).</a:t>
            </a:r>
            <a:endParaRPr lang="en-US"/>
          </a:p>
          <a:p>
            <a:endParaRPr lang="en-US"/>
          </a:p>
          <a:p>
            <a:endParaRPr lang="en-US"/>
          </a:p>
        </p:txBody>
      </p:sp>
      <p:sp>
        <p:nvSpPr>
          <p:cNvPr id="2" name="TextBox 1">
            <a:extLst>
              <a:ext uri="{FF2B5EF4-FFF2-40B4-BE49-F238E27FC236}">
                <a16:creationId xmlns:a16="http://schemas.microsoft.com/office/drawing/2014/main" id="{EEBB4FF1-7F30-AB4C-2D5F-F88EC76197DD}"/>
              </a:ext>
            </a:extLst>
          </p:cNvPr>
          <p:cNvSpPr txBox="1"/>
          <p:nvPr/>
        </p:nvSpPr>
        <p:spPr>
          <a:xfrm>
            <a:off x="275771" y="141514"/>
            <a:ext cx="609600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800" b="0" i="0" u="none" strike="noStrike" baseline="0">
                <a:solidFill>
                  <a:srgbClr val="000000"/>
                </a:solidFill>
                <a:latin typeface="Aptos"/>
              </a:rPr>
              <a:t>Desislava Markova</a:t>
            </a:r>
            <a:endParaRPr lang="en-US"/>
          </a:p>
          <a:p>
            <a:pPr algn="ctr"/>
            <a:endParaRPr lang="en-US"/>
          </a:p>
        </p:txBody>
      </p:sp>
    </p:spTree>
    <p:extLst>
      <p:ext uri="{BB962C8B-B14F-4D97-AF65-F5344CB8AC3E}">
        <p14:creationId xmlns:p14="http://schemas.microsoft.com/office/powerpoint/2010/main" val="1975554774"/>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36E13B-5735-B07A-D7DB-B2C8E9AED8D6}"/>
              </a:ext>
            </a:extLst>
          </p:cNvPr>
          <p:cNvSpPr>
            <a:spLocks noGrp="1"/>
          </p:cNvSpPr>
          <p:nvPr>
            <p:ph type="title"/>
          </p:nvPr>
        </p:nvSpPr>
        <p:spPr>
          <a:xfrm>
            <a:off x="264886" y="2268"/>
            <a:ext cx="10515600" cy="1325563"/>
          </a:xfrm>
        </p:spPr>
        <p:txBody>
          <a:bodyPr>
            <a:normAutofit/>
          </a:bodyPr>
          <a:lstStyle/>
          <a:p>
            <a:r>
              <a:rPr lang="en-GB" sz="3200" b="1" u="sng">
                <a:latin typeface="Arial"/>
                <a:cs typeface="Arial"/>
              </a:rPr>
              <a:t>References</a:t>
            </a:r>
          </a:p>
        </p:txBody>
      </p:sp>
      <p:sp>
        <p:nvSpPr>
          <p:cNvPr id="3" name="Content Placeholder 2">
            <a:extLst>
              <a:ext uri="{FF2B5EF4-FFF2-40B4-BE49-F238E27FC236}">
                <a16:creationId xmlns:a16="http://schemas.microsoft.com/office/drawing/2014/main" id="{11EECFDE-D935-1E13-90E0-8E6B3F7A1500}"/>
              </a:ext>
            </a:extLst>
          </p:cNvPr>
          <p:cNvSpPr>
            <a:spLocks noGrp="1"/>
          </p:cNvSpPr>
          <p:nvPr>
            <p:ph idx="1"/>
          </p:nvPr>
        </p:nvSpPr>
        <p:spPr>
          <a:xfrm>
            <a:off x="257630" y="1063626"/>
            <a:ext cx="11894456" cy="5795508"/>
          </a:xfrm>
        </p:spPr>
        <p:txBody>
          <a:bodyPr vert="horz" lIns="91440" tIns="45720" rIns="91440" bIns="45720" rtlCol="0" anchor="t">
            <a:noAutofit/>
          </a:bodyPr>
          <a:lstStyle/>
          <a:p>
            <a:pPr marL="0" indent="0">
              <a:buNone/>
            </a:pPr>
            <a:r>
              <a:rPr lang="en-GB" sz="1800" err="1">
                <a:latin typeface="Arial"/>
                <a:ea typeface="+mn-lt"/>
                <a:cs typeface="Arial"/>
              </a:rPr>
              <a:t>Almuqrin</a:t>
            </a:r>
            <a:r>
              <a:rPr lang="en-GB" sz="1800">
                <a:latin typeface="Arial"/>
                <a:ea typeface="+mn-lt"/>
                <a:cs typeface="Arial"/>
              </a:rPr>
              <a:t>, A., Hammoud, R., </a:t>
            </a:r>
            <a:r>
              <a:rPr lang="en-GB" sz="1800" err="1">
                <a:latin typeface="Arial"/>
                <a:ea typeface="+mn-lt"/>
                <a:cs typeface="Arial"/>
              </a:rPr>
              <a:t>Terbagou</a:t>
            </a:r>
            <a:r>
              <a:rPr lang="en-GB" sz="1800">
                <a:latin typeface="Arial"/>
                <a:ea typeface="+mn-lt"/>
                <a:cs typeface="Arial"/>
              </a:rPr>
              <a:t>, I., Tognin, S. and </a:t>
            </a:r>
            <a:r>
              <a:rPr lang="en-GB" sz="1800" err="1">
                <a:latin typeface="Arial"/>
                <a:ea typeface="+mn-lt"/>
                <a:cs typeface="Arial"/>
              </a:rPr>
              <a:t>Mechelli</a:t>
            </a:r>
            <a:r>
              <a:rPr lang="en-GB" sz="1800">
                <a:latin typeface="Arial"/>
                <a:ea typeface="+mn-lt"/>
                <a:cs typeface="Arial"/>
              </a:rPr>
              <a:t>, A., 2025. Smartphone apps for mental health: systematic review of the literature and five recommendations for clinical translation. </a:t>
            </a:r>
            <a:r>
              <a:rPr lang="en-GB" sz="1800" i="1">
                <a:latin typeface="Arial"/>
                <a:ea typeface="+mn-lt"/>
                <a:cs typeface="Arial"/>
              </a:rPr>
              <a:t>BMJ open</a:t>
            </a:r>
            <a:r>
              <a:rPr lang="en-GB" sz="1800">
                <a:latin typeface="Arial"/>
                <a:ea typeface="+mn-lt"/>
                <a:cs typeface="Arial"/>
              </a:rPr>
              <a:t>, </a:t>
            </a:r>
            <a:r>
              <a:rPr lang="en-GB" sz="1800" i="1">
                <a:latin typeface="Arial"/>
                <a:ea typeface="+mn-lt"/>
                <a:cs typeface="Arial"/>
              </a:rPr>
              <a:t>15</a:t>
            </a:r>
            <a:r>
              <a:rPr lang="en-GB" sz="1800">
                <a:latin typeface="Arial"/>
                <a:ea typeface="+mn-lt"/>
                <a:cs typeface="Arial"/>
              </a:rPr>
              <a:t>(2), p.e093932.</a:t>
            </a:r>
            <a:endParaRPr lang="en-GB" sz="1800">
              <a:latin typeface="Arial"/>
              <a:ea typeface="Cambria"/>
              <a:cs typeface="Arial"/>
            </a:endParaRPr>
          </a:p>
          <a:p>
            <a:pPr marL="0" indent="0">
              <a:buNone/>
            </a:pPr>
            <a:r>
              <a:rPr lang="en-GB" sz="1800">
                <a:latin typeface="Arial"/>
                <a:ea typeface="+mn-lt"/>
                <a:cs typeface="Arial"/>
              </a:rPr>
              <a:t>Bautista, J. and Schueller, S.M., 2023. Understanding the adoption and use of digital mental health apps among college students: secondary analysis of a national survey. </a:t>
            </a:r>
            <a:r>
              <a:rPr lang="en-GB" sz="1800" i="1">
                <a:latin typeface="Arial"/>
                <a:ea typeface="+mn-lt"/>
                <a:cs typeface="Arial"/>
              </a:rPr>
              <a:t>JMIR Mental Health</a:t>
            </a:r>
            <a:r>
              <a:rPr lang="en-GB" sz="1800">
                <a:latin typeface="Arial"/>
                <a:ea typeface="+mn-lt"/>
                <a:cs typeface="Arial"/>
              </a:rPr>
              <a:t>, </a:t>
            </a:r>
            <a:r>
              <a:rPr lang="en-GB" sz="1800" i="1">
                <a:latin typeface="Arial"/>
                <a:ea typeface="+mn-lt"/>
                <a:cs typeface="Arial"/>
              </a:rPr>
              <a:t>10</a:t>
            </a:r>
            <a:r>
              <a:rPr lang="en-GB" sz="1800">
                <a:latin typeface="Arial"/>
                <a:ea typeface="+mn-lt"/>
                <a:cs typeface="Arial"/>
              </a:rPr>
              <a:t>(1), p.e43942.</a:t>
            </a:r>
            <a:endParaRPr lang="en-GB">
              <a:latin typeface="Arial"/>
              <a:ea typeface="+mn-lt"/>
              <a:cs typeface="Arial"/>
            </a:endParaRPr>
          </a:p>
          <a:p>
            <a:pPr marL="0" indent="0">
              <a:buNone/>
            </a:pPr>
            <a:r>
              <a:rPr lang="en-GB" sz="1800" err="1">
                <a:latin typeface="Arial"/>
                <a:ea typeface="+mn-lt"/>
                <a:cs typeface="Arial"/>
              </a:rPr>
              <a:t>Delavande</a:t>
            </a:r>
            <a:r>
              <a:rPr lang="en-GB" sz="1800">
                <a:latin typeface="Arial"/>
                <a:ea typeface="+mn-lt"/>
                <a:cs typeface="Arial"/>
              </a:rPr>
              <a:t>, A., Kettlewell, N., Mueller, B., Murrihy, R. and Singh, S., 2026. Promoting engagement with a mental health smartphone app: evidence from a randomized field experiment. </a:t>
            </a:r>
            <a:r>
              <a:rPr lang="en-GB" sz="1800" i="1">
                <a:latin typeface="Arial"/>
                <a:ea typeface="+mn-lt"/>
                <a:cs typeface="Arial"/>
              </a:rPr>
              <a:t>Frontiers in </a:t>
            </a:r>
            <a:r>
              <a:rPr lang="en-GB" sz="1800" i="1" err="1">
                <a:latin typeface="Arial"/>
                <a:ea typeface="+mn-lt"/>
                <a:cs typeface="Arial"/>
              </a:rPr>
              <a:t>Behavioral</a:t>
            </a:r>
            <a:r>
              <a:rPr lang="en-GB" sz="1800" i="1">
                <a:latin typeface="Arial"/>
                <a:ea typeface="+mn-lt"/>
                <a:cs typeface="Arial"/>
              </a:rPr>
              <a:t> Economics</a:t>
            </a:r>
            <a:r>
              <a:rPr lang="en-GB" sz="1800">
                <a:latin typeface="Arial"/>
                <a:ea typeface="+mn-lt"/>
                <a:cs typeface="Arial"/>
              </a:rPr>
              <a:t>, </a:t>
            </a:r>
            <a:r>
              <a:rPr lang="en-GB" sz="1800" i="1">
                <a:latin typeface="Arial"/>
                <a:ea typeface="+mn-lt"/>
                <a:cs typeface="Arial"/>
              </a:rPr>
              <a:t>5</a:t>
            </a:r>
            <a:r>
              <a:rPr lang="en-GB" sz="1800">
                <a:latin typeface="Arial"/>
                <a:ea typeface="+mn-lt"/>
                <a:cs typeface="Arial"/>
              </a:rPr>
              <a:t>, p.1700973.</a:t>
            </a:r>
            <a:endParaRPr lang="en-GB">
              <a:latin typeface="Arial"/>
              <a:ea typeface="+mn-lt"/>
              <a:cs typeface="Arial"/>
            </a:endParaRPr>
          </a:p>
          <a:p>
            <a:pPr marL="0" indent="0">
              <a:buNone/>
            </a:pPr>
            <a:r>
              <a:rPr lang="en-GB" sz="1800">
                <a:latin typeface="Arial"/>
                <a:ea typeface="+mn-lt"/>
                <a:cs typeface="Arial"/>
              </a:rPr>
              <a:t>Fiorillo, A., de Girolamo, G., Simunovic, I.F., </a:t>
            </a:r>
            <a:r>
              <a:rPr lang="en-GB" sz="1800" err="1">
                <a:latin typeface="Arial"/>
                <a:ea typeface="+mn-lt"/>
                <a:cs typeface="Arial"/>
              </a:rPr>
              <a:t>Gureje</a:t>
            </a:r>
            <a:r>
              <a:rPr lang="en-GB" sz="1800">
                <a:latin typeface="Arial"/>
                <a:ea typeface="+mn-lt"/>
                <a:cs typeface="Arial"/>
              </a:rPr>
              <a:t>, O., Isaac, M., Lloyd, C., Mari, J., Patel, V., Reif, A., </a:t>
            </a:r>
            <a:r>
              <a:rPr lang="en-GB" sz="1800" err="1">
                <a:latin typeface="Arial"/>
                <a:ea typeface="+mn-lt"/>
                <a:cs typeface="Arial"/>
              </a:rPr>
              <a:t>Starostina</a:t>
            </a:r>
            <a:r>
              <a:rPr lang="en-GB" sz="1800">
                <a:latin typeface="Arial"/>
                <a:ea typeface="+mn-lt"/>
                <a:cs typeface="Arial"/>
              </a:rPr>
              <a:t>, E. and </a:t>
            </a:r>
            <a:r>
              <a:rPr lang="en-GB" sz="1800" err="1">
                <a:latin typeface="Arial"/>
                <a:ea typeface="+mn-lt"/>
                <a:cs typeface="Arial"/>
              </a:rPr>
              <a:t>Summergrad</a:t>
            </a:r>
            <a:r>
              <a:rPr lang="en-GB" sz="1800">
                <a:latin typeface="Arial"/>
                <a:ea typeface="+mn-lt"/>
                <a:cs typeface="Arial"/>
              </a:rPr>
              <a:t>, P., 2023. The relationship between physical and mental health: an update from the WPA Working Group on Managing Comorbidity of Mental and Physical Health. </a:t>
            </a:r>
            <a:r>
              <a:rPr lang="en-GB" sz="1800" i="1">
                <a:latin typeface="Arial"/>
                <a:ea typeface="+mn-lt"/>
                <a:cs typeface="Arial"/>
              </a:rPr>
              <a:t>World Psychiatry</a:t>
            </a:r>
            <a:r>
              <a:rPr lang="en-GB" sz="1800">
                <a:latin typeface="Arial"/>
                <a:ea typeface="+mn-lt"/>
                <a:cs typeface="Arial"/>
              </a:rPr>
              <a:t>, </a:t>
            </a:r>
            <a:r>
              <a:rPr lang="en-GB" sz="1800" i="1">
                <a:latin typeface="Arial"/>
                <a:ea typeface="+mn-lt"/>
                <a:cs typeface="Arial"/>
              </a:rPr>
              <a:t>22</a:t>
            </a:r>
            <a:r>
              <a:rPr lang="en-GB" sz="1800">
                <a:latin typeface="Arial"/>
                <a:ea typeface="+mn-lt"/>
                <a:cs typeface="Arial"/>
              </a:rPr>
              <a:t>(1), p.169.</a:t>
            </a:r>
            <a:endParaRPr lang="en-GB">
              <a:latin typeface="Arial"/>
              <a:ea typeface="+mn-lt"/>
              <a:cs typeface="Arial"/>
            </a:endParaRPr>
          </a:p>
          <a:p>
            <a:pPr marL="0" indent="0">
              <a:buNone/>
            </a:pPr>
            <a:r>
              <a:rPr lang="en-GB" sz="1800">
                <a:latin typeface="Arial"/>
                <a:ea typeface="+mn-lt"/>
                <a:cs typeface="Arial"/>
              </a:rPr>
              <a:t>François, J., Audrain-</a:t>
            </a:r>
            <a:r>
              <a:rPr lang="en-GB" sz="1800" err="1">
                <a:latin typeface="Arial"/>
                <a:ea typeface="+mn-lt"/>
                <a:cs typeface="Arial"/>
              </a:rPr>
              <a:t>Pontevia</a:t>
            </a:r>
            <a:r>
              <a:rPr lang="en-GB" sz="1800">
                <a:latin typeface="Arial"/>
                <a:ea typeface="+mn-lt"/>
                <a:cs typeface="Arial"/>
              </a:rPr>
              <a:t>, A.F., </a:t>
            </a:r>
            <a:r>
              <a:rPr lang="en-GB" sz="1800" err="1">
                <a:latin typeface="Arial"/>
                <a:ea typeface="+mn-lt"/>
                <a:cs typeface="Arial"/>
              </a:rPr>
              <a:t>Boudhraâ</a:t>
            </a:r>
            <a:r>
              <a:rPr lang="en-GB" sz="1800">
                <a:latin typeface="Arial"/>
                <a:ea typeface="+mn-lt"/>
                <a:cs typeface="Arial"/>
              </a:rPr>
              <a:t>, S. and Vial, S., 2024. Assessing the influence of patient empowerment gained through mental health apps on patient trust in the health care provider and patient compliance with the recommended treatment: cross-sectional study. </a:t>
            </a:r>
            <a:r>
              <a:rPr lang="en-GB" sz="1800" i="1">
                <a:latin typeface="Arial"/>
                <a:ea typeface="+mn-lt"/>
                <a:cs typeface="Arial"/>
              </a:rPr>
              <a:t>Journal of Medical Internet Research</a:t>
            </a:r>
            <a:r>
              <a:rPr lang="en-GB" sz="1800">
                <a:latin typeface="Arial"/>
                <a:ea typeface="+mn-lt"/>
                <a:cs typeface="Arial"/>
              </a:rPr>
              <a:t>, </a:t>
            </a:r>
            <a:r>
              <a:rPr lang="en-GB" sz="1800" i="1">
                <a:latin typeface="Arial"/>
                <a:ea typeface="+mn-lt"/>
                <a:cs typeface="Arial"/>
              </a:rPr>
              <a:t>26</a:t>
            </a:r>
            <a:r>
              <a:rPr lang="en-GB" sz="1800">
                <a:latin typeface="Arial"/>
                <a:ea typeface="+mn-lt"/>
                <a:cs typeface="Arial"/>
              </a:rPr>
              <a:t>, p.e48182.</a:t>
            </a:r>
            <a:endParaRPr lang="en-GB" sz="1800">
              <a:latin typeface="Arial"/>
              <a:cs typeface="Arial"/>
            </a:endParaRPr>
          </a:p>
          <a:p>
            <a:pPr marL="0" indent="0">
              <a:buNone/>
            </a:pPr>
            <a:r>
              <a:rPr lang="en-GB" sz="1800">
                <a:latin typeface="Arial"/>
                <a:ea typeface="+mn-lt"/>
                <a:cs typeface="Arial"/>
              </a:rPr>
              <a:t>Holt‐Lunstad, J., 2024. Social connection as a critical factor for mental and physical health: evidence, trends, challenges, and future implications. </a:t>
            </a:r>
            <a:r>
              <a:rPr lang="en-GB" sz="1800" i="1">
                <a:latin typeface="Arial"/>
                <a:ea typeface="+mn-lt"/>
                <a:cs typeface="Arial"/>
              </a:rPr>
              <a:t>World Psychiatry</a:t>
            </a:r>
            <a:r>
              <a:rPr lang="en-GB" sz="1800">
                <a:latin typeface="Arial"/>
                <a:ea typeface="+mn-lt"/>
                <a:cs typeface="Arial"/>
              </a:rPr>
              <a:t>, </a:t>
            </a:r>
            <a:r>
              <a:rPr lang="en-GB" sz="1800" i="1">
                <a:latin typeface="Arial"/>
                <a:ea typeface="+mn-lt"/>
                <a:cs typeface="Arial"/>
              </a:rPr>
              <a:t>23</a:t>
            </a:r>
            <a:r>
              <a:rPr lang="en-GB" sz="1800">
                <a:latin typeface="Arial"/>
                <a:ea typeface="+mn-lt"/>
                <a:cs typeface="Arial"/>
              </a:rPr>
              <a:t>(3), pp.312-332.</a:t>
            </a:r>
            <a:endParaRPr lang="en-GB">
              <a:latin typeface="Arial"/>
              <a:cs typeface="Arial"/>
            </a:endParaRPr>
          </a:p>
          <a:p>
            <a:pPr marL="0" indent="0">
              <a:buNone/>
            </a:pPr>
            <a:r>
              <a:rPr lang="en-GB" sz="1800">
                <a:latin typeface="Arial"/>
                <a:ea typeface="+mn-lt"/>
                <a:cs typeface="Arial"/>
              </a:rPr>
              <a:t>Iwaya, L.H., Babar, M.A., Rashid, A. and </a:t>
            </a:r>
            <a:r>
              <a:rPr lang="en-GB" sz="1800" err="1">
                <a:latin typeface="Arial"/>
                <a:ea typeface="+mn-lt"/>
                <a:cs typeface="Arial"/>
              </a:rPr>
              <a:t>Wijayarathna</a:t>
            </a:r>
            <a:r>
              <a:rPr lang="en-GB" sz="1800">
                <a:latin typeface="Arial"/>
                <a:ea typeface="+mn-lt"/>
                <a:cs typeface="Arial"/>
              </a:rPr>
              <a:t>, C., 2023. On the privacy of mental health apps: An empirical investigation and its implications for app development. </a:t>
            </a:r>
            <a:r>
              <a:rPr lang="en-GB" sz="1800" i="1">
                <a:latin typeface="Arial"/>
                <a:ea typeface="+mn-lt"/>
                <a:cs typeface="Arial"/>
              </a:rPr>
              <a:t>Empirical Software Engineering</a:t>
            </a:r>
            <a:r>
              <a:rPr lang="en-GB" sz="1800">
                <a:latin typeface="Arial"/>
                <a:ea typeface="+mn-lt"/>
                <a:cs typeface="Arial"/>
              </a:rPr>
              <a:t>, </a:t>
            </a:r>
            <a:r>
              <a:rPr lang="en-GB" sz="1800" i="1">
                <a:latin typeface="Arial"/>
                <a:ea typeface="+mn-lt"/>
                <a:cs typeface="Arial"/>
              </a:rPr>
              <a:t>28</a:t>
            </a:r>
            <a:r>
              <a:rPr lang="en-GB" sz="1800">
                <a:latin typeface="Arial"/>
                <a:ea typeface="+mn-lt"/>
                <a:cs typeface="Arial"/>
              </a:rPr>
              <a:t>(1), p.2.</a:t>
            </a:r>
            <a:endParaRPr lang="en-GB">
              <a:latin typeface="Arial"/>
              <a:ea typeface="+mn-lt"/>
              <a:cs typeface="Arial"/>
            </a:endParaRPr>
          </a:p>
          <a:p>
            <a:pPr marL="0" indent="0">
              <a:buNone/>
            </a:pPr>
            <a:endParaRPr lang="en-GB" sz="1800">
              <a:latin typeface="Arial"/>
              <a:cs typeface="Arial"/>
            </a:endParaRPr>
          </a:p>
          <a:p>
            <a:pPr marL="0" indent="0">
              <a:buNone/>
            </a:pPr>
            <a:endParaRPr lang="en-GB" sz="1800">
              <a:latin typeface="Arial"/>
              <a:ea typeface="+mn-lt"/>
              <a:cs typeface="Arial"/>
            </a:endParaRPr>
          </a:p>
          <a:p>
            <a:pPr marL="0" indent="0">
              <a:buNone/>
            </a:pPr>
            <a:endParaRPr lang="en-GB" sz="1800">
              <a:latin typeface="Arial"/>
              <a:cs typeface="Arial"/>
            </a:endParaRPr>
          </a:p>
          <a:p>
            <a:pPr marL="0" indent="0">
              <a:buNone/>
            </a:pPr>
            <a:endParaRPr lang="en-GB" sz="1800">
              <a:latin typeface="Arial"/>
              <a:cs typeface="Arial"/>
            </a:endParaRPr>
          </a:p>
          <a:p>
            <a:pPr marL="0" indent="0">
              <a:buNone/>
            </a:pPr>
            <a:endParaRPr lang="en-GB" sz="1800">
              <a:ea typeface="+mn-lt"/>
              <a:cs typeface="+mn-lt"/>
            </a:endParaRPr>
          </a:p>
          <a:p>
            <a:pPr marL="0" indent="0">
              <a:buNone/>
            </a:pPr>
            <a:endParaRPr lang="en-GB" sz="1800">
              <a:latin typeface="Arial"/>
              <a:cs typeface="Arial"/>
            </a:endParaRPr>
          </a:p>
          <a:p>
            <a:pPr marL="0" indent="0">
              <a:buNone/>
            </a:pPr>
            <a:endParaRPr lang="en-GB" sz="1800">
              <a:latin typeface="Arial"/>
              <a:cs typeface="Arial"/>
            </a:endParaRPr>
          </a:p>
          <a:p>
            <a:pPr marL="0" indent="0">
              <a:buNone/>
            </a:pPr>
            <a:endParaRPr lang="en-GB" sz="1800">
              <a:latin typeface="Arial"/>
              <a:cs typeface="Arial"/>
            </a:endParaRPr>
          </a:p>
          <a:p>
            <a:endParaRPr lang="en-GB" sz="1800">
              <a:latin typeface="Arial"/>
              <a:ea typeface="Cambria"/>
              <a:cs typeface="Arial"/>
            </a:endParaRPr>
          </a:p>
        </p:txBody>
      </p:sp>
      <p:sp>
        <p:nvSpPr>
          <p:cNvPr id="6" name="TextBox 5">
            <a:extLst>
              <a:ext uri="{FF2B5EF4-FFF2-40B4-BE49-F238E27FC236}">
                <a16:creationId xmlns:a16="http://schemas.microsoft.com/office/drawing/2014/main" id="{0232C416-BB3F-565A-697C-C86731BA8272}"/>
              </a:ext>
            </a:extLst>
          </p:cNvPr>
          <p:cNvSpPr txBox="1"/>
          <p:nvPr/>
        </p:nvSpPr>
        <p:spPr>
          <a:xfrm>
            <a:off x="261257" y="119743"/>
            <a:ext cx="1567543" cy="369332"/>
          </a:xfrm>
          <a:prstGeom prst="rect">
            <a:avLst/>
          </a:prstGeom>
          <a:noFill/>
        </p:spPr>
        <p:txBody>
          <a:bodyPr wrap="square" rtlCol="0">
            <a:spAutoFit/>
          </a:bodyPr>
          <a:lstStyle/>
          <a:p>
            <a:r>
              <a:rPr lang="en-GB"/>
              <a:t>Cadi Salla</a:t>
            </a:r>
          </a:p>
        </p:txBody>
      </p:sp>
    </p:spTree>
    <p:extLst>
      <p:ext uri="{BB962C8B-B14F-4D97-AF65-F5344CB8AC3E}">
        <p14:creationId xmlns:p14="http://schemas.microsoft.com/office/powerpoint/2010/main" val="2681484076"/>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D9E9AC6-CA24-EB42-3E99-688433E38350}"/>
              </a:ext>
            </a:extLst>
          </p:cNvPr>
          <p:cNvSpPr>
            <a:spLocks noGrp="1"/>
          </p:cNvSpPr>
          <p:nvPr>
            <p:ph idx="1"/>
          </p:nvPr>
        </p:nvSpPr>
        <p:spPr>
          <a:xfrm>
            <a:off x="235855" y="896711"/>
            <a:ext cx="11959773" cy="5940651"/>
          </a:xfrm>
        </p:spPr>
        <p:txBody>
          <a:bodyPr vert="horz" lIns="91440" tIns="45720" rIns="91440" bIns="45720" rtlCol="0" anchor="t">
            <a:normAutofit/>
          </a:bodyPr>
          <a:lstStyle/>
          <a:p>
            <a:pPr marL="0" indent="0">
              <a:buNone/>
            </a:pPr>
            <a:r>
              <a:rPr lang="en-GB" sz="1800">
                <a:latin typeface="Arial"/>
                <a:ea typeface="+mn-lt"/>
                <a:cs typeface="Arial"/>
              </a:rPr>
              <a:t>Johnson, L., Kirk, H., Clark, B., Heath, S., Royse, C., Adams, C. and Portillo, M.C., 2023. Improving </a:t>
            </a:r>
            <a:r>
              <a:rPr lang="en-GB" sz="1800" err="1">
                <a:latin typeface="Arial"/>
                <a:ea typeface="+mn-lt"/>
                <a:cs typeface="Arial"/>
              </a:rPr>
              <a:t>personalisedcare</a:t>
            </a:r>
            <a:r>
              <a:rPr lang="en-GB" sz="1800">
                <a:latin typeface="Arial"/>
                <a:ea typeface="+mn-lt"/>
                <a:cs typeface="Arial"/>
              </a:rPr>
              <a:t>, through the development of a service evaluation tool to assess, understand and monitor delivery. </a:t>
            </a:r>
            <a:r>
              <a:rPr lang="en-GB" sz="1800" i="1">
                <a:latin typeface="Arial"/>
                <a:ea typeface="+mn-lt"/>
                <a:cs typeface="Arial"/>
              </a:rPr>
              <a:t>BMJ </a:t>
            </a:r>
            <a:r>
              <a:rPr lang="en-GB" sz="1800" i="1" err="1">
                <a:latin typeface="Arial"/>
                <a:ea typeface="+mn-lt"/>
                <a:cs typeface="Arial"/>
              </a:rPr>
              <a:t>OpenQuality</a:t>
            </a:r>
            <a:r>
              <a:rPr lang="en-GB" sz="1800">
                <a:latin typeface="Arial"/>
                <a:ea typeface="+mn-lt"/>
                <a:cs typeface="Arial"/>
              </a:rPr>
              <a:t>, </a:t>
            </a:r>
            <a:r>
              <a:rPr lang="en-GB" sz="1800" i="1">
                <a:latin typeface="Arial"/>
                <a:ea typeface="+mn-lt"/>
                <a:cs typeface="Arial"/>
              </a:rPr>
              <a:t>12</a:t>
            </a:r>
            <a:r>
              <a:rPr lang="en-GB" sz="1800">
                <a:latin typeface="Arial"/>
                <a:ea typeface="+mn-lt"/>
                <a:cs typeface="Arial"/>
              </a:rPr>
              <a:t>(3).</a:t>
            </a:r>
            <a:endParaRPr lang="en-US"/>
          </a:p>
          <a:p>
            <a:pPr marL="0" indent="0">
              <a:buNone/>
            </a:pPr>
            <a:r>
              <a:rPr lang="en-GB" sz="1800">
                <a:latin typeface="Arial"/>
                <a:ea typeface="+mn-lt"/>
                <a:cs typeface="Arial"/>
              </a:rPr>
              <a:t>Lakhan, R., Vergara, M., Moore, Z. and Sharma, M., 2025. Relationships Between Psychological Health </a:t>
            </a:r>
            <a:r>
              <a:rPr lang="en-GB" sz="1800" err="1">
                <a:latin typeface="Arial"/>
                <a:ea typeface="+mn-lt"/>
                <a:cs typeface="Arial"/>
              </a:rPr>
              <a:t>andAcademic</a:t>
            </a:r>
            <a:r>
              <a:rPr lang="en-GB" sz="1800">
                <a:latin typeface="Arial"/>
                <a:ea typeface="+mn-lt"/>
                <a:cs typeface="Arial"/>
              </a:rPr>
              <a:t> Performance Among Undergraduate Students in the Third Year of the COVID-19 Pandemic: A Cross-Sectional Study. </a:t>
            </a:r>
            <a:r>
              <a:rPr lang="en-GB" sz="1800" i="1" err="1">
                <a:latin typeface="Arial"/>
                <a:ea typeface="+mn-lt"/>
                <a:cs typeface="Arial"/>
              </a:rPr>
              <a:t>Behavioral</a:t>
            </a:r>
            <a:r>
              <a:rPr lang="en-GB" sz="1800" i="1">
                <a:latin typeface="Arial"/>
                <a:ea typeface="+mn-lt"/>
                <a:cs typeface="Arial"/>
              </a:rPr>
              <a:t> Sciences</a:t>
            </a:r>
            <a:r>
              <a:rPr lang="en-GB" sz="1800">
                <a:latin typeface="Arial"/>
                <a:ea typeface="+mn-lt"/>
                <a:cs typeface="Arial"/>
              </a:rPr>
              <a:t>, </a:t>
            </a:r>
            <a:r>
              <a:rPr lang="en-GB" sz="1800" i="1">
                <a:latin typeface="Arial"/>
                <a:ea typeface="+mn-lt"/>
                <a:cs typeface="Arial"/>
              </a:rPr>
              <a:t>15</a:t>
            </a:r>
            <a:r>
              <a:rPr lang="en-GB" sz="1800">
                <a:latin typeface="Arial"/>
                <a:ea typeface="+mn-lt"/>
                <a:cs typeface="Arial"/>
              </a:rPr>
              <a:t>(9), p.1281.</a:t>
            </a:r>
            <a:endParaRPr lang="en-US"/>
          </a:p>
          <a:p>
            <a:pPr marL="0" indent="0">
              <a:buNone/>
            </a:pPr>
            <a:r>
              <a:rPr lang="en-GB" sz="1800">
                <a:latin typeface="Arial"/>
                <a:ea typeface="+mn-lt"/>
                <a:cs typeface="Arial"/>
              </a:rPr>
              <a:t>Li, Q., Li, J. and Fan, Y., 2025. Addressing mental health in university students: a call for action. </a:t>
            </a:r>
            <a:r>
              <a:rPr lang="en-GB" sz="1800" i="1">
                <a:latin typeface="Arial"/>
                <a:ea typeface="+mn-lt"/>
                <a:cs typeface="Arial"/>
              </a:rPr>
              <a:t>Frontiers in </a:t>
            </a:r>
            <a:r>
              <a:rPr lang="en-GB" sz="1800" i="1" err="1">
                <a:latin typeface="Arial"/>
                <a:ea typeface="+mn-lt"/>
                <a:cs typeface="Arial"/>
              </a:rPr>
              <a:t>PublicHealth</a:t>
            </a:r>
            <a:r>
              <a:rPr lang="en-GB" sz="1800">
                <a:latin typeface="Arial"/>
                <a:ea typeface="+mn-lt"/>
                <a:cs typeface="Arial"/>
              </a:rPr>
              <a:t>, </a:t>
            </a:r>
            <a:r>
              <a:rPr lang="en-GB" sz="1800" i="1">
                <a:latin typeface="Arial"/>
                <a:ea typeface="+mn-lt"/>
                <a:cs typeface="Arial"/>
              </a:rPr>
              <a:t>13</a:t>
            </a:r>
            <a:r>
              <a:rPr lang="en-GB" sz="1800">
                <a:latin typeface="Arial"/>
                <a:ea typeface="+mn-lt"/>
                <a:cs typeface="Arial"/>
              </a:rPr>
              <a:t>, p.1614999.</a:t>
            </a:r>
            <a:endParaRPr lang="en-US"/>
          </a:p>
          <a:p>
            <a:pPr marL="0" indent="0">
              <a:buNone/>
            </a:pPr>
            <a:r>
              <a:rPr lang="en-GB" sz="1800" err="1">
                <a:latin typeface="Arial"/>
                <a:ea typeface="+mn-lt"/>
                <a:cs typeface="Arial"/>
              </a:rPr>
              <a:t>Olawade</a:t>
            </a:r>
            <a:r>
              <a:rPr lang="en-GB" sz="1800">
                <a:latin typeface="Arial"/>
                <a:ea typeface="+mn-lt"/>
                <a:cs typeface="Arial"/>
              </a:rPr>
              <a:t>, D.B., Wada, O.Z., </a:t>
            </a:r>
            <a:r>
              <a:rPr lang="en-GB" sz="1800" err="1">
                <a:latin typeface="Arial"/>
                <a:ea typeface="+mn-lt"/>
                <a:cs typeface="Arial"/>
              </a:rPr>
              <a:t>Odetayo</a:t>
            </a:r>
            <a:r>
              <a:rPr lang="en-GB" sz="1800">
                <a:latin typeface="Arial"/>
                <a:ea typeface="+mn-lt"/>
                <a:cs typeface="Arial"/>
              </a:rPr>
              <a:t>, A., David-Olawade, A.C., </a:t>
            </a:r>
            <a:r>
              <a:rPr lang="en-GB" sz="1800" err="1">
                <a:latin typeface="Arial"/>
                <a:ea typeface="+mn-lt"/>
                <a:cs typeface="Arial"/>
              </a:rPr>
              <a:t>Asaolu</a:t>
            </a:r>
            <a:r>
              <a:rPr lang="en-GB" sz="1800">
                <a:latin typeface="Arial"/>
                <a:ea typeface="+mn-lt"/>
                <a:cs typeface="Arial"/>
              </a:rPr>
              <a:t>, F. and Eberhardt, J., 2024. </a:t>
            </a:r>
            <a:r>
              <a:rPr lang="en-GB" sz="1800" err="1">
                <a:latin typeface="Arial"/>
                <a:ea typeface="+mn-lt"/>
                <a:cs typeface="Arial"/>
              </a:rPr>
              <a:t>Enhancingmental</a:t>
            </a:r>
            <a:r>
              <a:rPr lang="en-GB" sz="1800">
                <a:latin typeface="Arial"/>
                <a:ea typeface="+mn-lt"/>
                <a:cs typeface="Arial"/>
              </a:rPr>
              <a:t> health with Artificial Intelligence: Current trends and future prospects. </a:t>
            </a:r>
            <a:r>
              <a:rPr lang="en-GB" sz="1800" i="1">
                <a:latin typeface="Arial"/>
                <a:ea typeface="+mn-lt"/>
                <a:cs typeface="Arial"/>
              </a:rPr>
              <a:t>Journal of medicine, surgery, </a:t>
            </a:r>
            <a:r>
              <a:rPr lang="en-GB" sz="1800" i="1" err="1">
                <a:latin typeface="Arial"/>
                <a:ea typeface="+mn-lt"/>
                <a:cs typeface="Arial"/>
              </a:rPr>
              <a:t>andpublic</a:t>
            </a:r>
            <a:r>
              <a:rPr lang="en-GB" sz="1800" i="1">
                <a:latin typeface="Arial"/>
                <a:ea typeface="+mn-lt"/>
                <a:cs typeface="Arial"/>
              </a:rPr>
              <a:t> health</a:t>
            </a:r>
            <a:r>
              <a:rPr lang="en-GB" sz="1800">
                <a:latin typeface="Arial"/>
                <a:ea typeface="+mn-lt"/>
                <a:cs typeface="Arial"/>
              </a:rPr>
              <a:t>, </a:t>
            </a:r>
            <a:r>
              <a:rPr lang="en-GB" sz="1800" i="1">
                <a:latin typeface="Arial"/>
                <a:ea typeface="+mn-lt"/>
                <a:cs typeface="Arial"/>
              </a:rPr>
              <a:t>3</a:t>
            </a:r>
            <a:r>
              <a:rPr lang="en-GB" sz="1800">
                <a:latin typeface="Arial"/>
                <a:ea typeface="+mn-lt"/>
                <a:cs typeface="Arial"/>
              </a:rPr>
              <a:t>, p.100099.</a:t>
            </a:r>
            <a:endParaRPr lang="en-US"/>
          </a:p>
          <a:p>
            <a:pPr marL="0" indent="0">
              <a:buNone/>
            </a:pPr>
            <a:r>
              <a:rPr lang="en-GB" sz="1800">
                <a:latin typeface="Arial"/>
                <a:ea typeface="+mn-lt"/>
                <a:cs typeface="Arial"/>
              </a:rPr>
              <a:t>Menefee, D.S., Ledoux, T. and Johnston, C.A., 2022. The importance of emotional regulation in mental health. </a:t>
            </a:r>
            <a:r>
              <a:rPr lang="en-GB" sz="1800" i="1">
                <a:latin typeface="Arial"/>
                <a:ea typeface="+mn-lt"/>
                <a:cs typeface="Arial"/>
              </a:rPr>
              <a:t>American journal of lifestyle medicine</a:t>
            </a:r>
            <a:r>
              <a:rPr lang="en-GB" sz="1800">
                <a:latin typeface="Arial"/>
                <a:ea typeface="+mn-lt"/>
                <a:cs typeface="Arial"/>
              </a:rPr>
              <a:t>, </a:t>
            </a:r>
            <a:r>
              <a:rPr lang="en-GB" sz="1800" i="1">
                <a:latin typeface="Arial"/>
                <a:ea typeface="+mn-lt"/>
                <a:cs typeface="Arial"/>
              </a:rPr>
              <a:t>16</a:t>
            </a:r>
            <a:r>
              <a:rPr lang="en-GB" sz="1800">
                <a:latin typeface="Arial"/>
                <a:ea typeface="+mn-lt"/>
                <a:cs typeface="Arial"/>
              </a:rPr>
              <a:t>(1), pp.28-31.</a:t>
            </a:r>
            <a:endParaRPr lang="en-GB">
              <a:latin typeface="Arial"/>
              <a:ea typeface="+mn-lt"/>
              <a:cs typeface="Arial"/>
            </a:endParaRPr>
          </a:p>
          <a:p>
            <a:pPr marL="0" indent="0">
              <a:buNone/>
            </a:pPr>
            <a:r>
              <a:rPr lang="en-GB" sz="1800">
                <a:latin typeface="Arial"/>
                <a:ea typeface="+mn-lt"/>
                <a:cs typeface="Arial"/>
              </a:rPr>
              <a:t>Oliveira, C., Pereira, A., </a:t>
            </a:r>
            <a:r>
              <a:rPr lang="en-GB" sz="1800" err="1">
                <a:latin typeface="Arial"/>
                <a:ea typeface="+mn-lt"/>
                <a:cs typeface="Arial"/>
              </a:rPr>
              <a:t>Vagos</a:t>
            </a:r>
            <a:r>
              <a:rPr lang="en-GB" sz="1800">
                <a:latin typeface="Arial"/>
                <a:ea typeface="+mn-lt"/>
                <a:cs typeface="Arial"/>
              </a:rPr>
              <a:t>, P., Nóbrega, C., Gonçalves, J. and Afonso, B., 2021. Effectiveness of mobile app-</a:t>
            </a:r>
            <a:r>
              <a:rPr lang="en-GB" sz="1800" err="1">
                <a:latin typeface="Arial"/>
                <a:ea typeface="+mn-lt"/>
                <a:cs typeface="Arial"/>
              </a:rPr>
              <a:t>basedpsychological</a:t>
            </a:r>
            <a:r>
              <a:rPr lang="en-GB" sz="1800">
                <a:latin typeface="Arial"/>
                <a:ea typeface="+mn-lt"/>
                <a:cs typeface="Arial"/>
              </a:rPr>
              <a:t> interventions for college students: a systematic review of the literature. </a:t>
            </a:r>
            <a:r>
              <a:rPr lang="en-GB" sz="1800" i="1">
                <a:latin typeface="Arial"/>
                <a:ea typeface="+mn-lt"/>
                <a:cs typeface="Arial"/>
              </a:rPr>
              <a:t>Frontiers in psychology</a:t>
            </a:r>
            <a:r>
              <a:rPr lang="en-GB" sz="1800">
                <a:latin typeface="Arial"/>
                <a:ea typeface="+mn-lt"/>
                <a:cs typeface="Arial"/>
              </a:rPr>
              <a:t>, </a:t>
            </a:r>
            <a:r>
              <a:rPr lang="en-GB" sz="1800" i="1">
                <a:latin typeface="Arial"/>
                <a:ea typeface="+mn-lt"/>
                <a:cs typeface="Arial"/>
              </a:rPr>
              <a:t>12</a:t>
            </a:r>
            <a:r>
              <a:rPr lang="en-GB" sz="1800">
                <a:latin typeface="Arial"/>
                <a:ea typeface="+mn-lt"/>
                <a:cs typeface="Arial"/>
              </a:rPr>
              <a:t>,p.647606.</a:t>
            </a:r>
            <a:endParaRPr lang="en-US">
              <a:latin typeface="Aptos" panose="02110004020202020204"/>
              <a:ea typeface="+mn-lt"/>
              <a:cs typeface="Arial"/>
            </a:endParaRPr>
          </a:p>
          <a:p>
            <a:pPr marL="0" indent="0">
              <a:buNone/>
            </a:pPr>
            <a:r>
              <a:rPr lang="en-GB" sz="1800">
                <a:latin typeface="Arial"/>
                <a:ea typeface="+mn-lt"/>
                <a:cs typeface="Arial"/>
              </a:rPr>
              <a:t>O'Loughlin, K., Neary, M., Adkins, E.C. and Schueller, S.M., 2019. Reviewing the data security and privacy policies of mobile apps for depression. </a:t>
            </a:r>
            <a:r>
              <a:rPr lang="en-GB" sz="1800" i="1">
                <a:latin typeface="Arial"/>
                <a:ea typeface="+mn-lt"/>
                <a:cs typeface="Arial"/>
              </a:rPr>
              <a:t>Internet interventions</a:t>
            </a:r>
            <a:r>
              <a:rPr lang="en-GB" sz="1800">
                <a:latin typeface="Arial"/>
                <a:ea typeface="+mn-lt"/>
                <a:cs typeface="Arial"/>
              </a:rPr>
              <a:t>, </a:t>
            </a:r>
            <a:r>
              <a:rPr lang="en-GB" sz="1800" i="1">
                <a:latin typeface="Arial"/>
                <a:ea typeface="+mn-lt"/>
                <a:cs typeface="Arial"/>
              </a:rPr>
              <a:t>15</a:t>
            </a:r>
            <a:r>
              <a:rPr lang="en-GB" sz="1800">
                <a:latin typeface="Arial"/>
                <a:ea typeface="+mn-lt"/>
                <a:cs typeface="Arial"/>
              </a:rPr>
              <a:t>, pp.110-115.</a:t>
            </a:r>
            <a:endParaRPr lang="en-GB">
              <a:latin typeface="Arial"/>
              <a:ea typeface="+mn-lt"/>
              <a:cs typeface="Arial"/>
            </a:endParaRPr>
          </a:p>
          <a:p>
            <a:pPr marL="0" indent="0">
              <a:buNone/>
            </a:pPr>
            <a:r>
              <a:rPr lang="en-GB" sz="1800">
                <a:latin typeface="Arial"/>
                <a:ea typeface="+mn-lt"/>
                <a:cs typeface="Arial"/>
              </a:rPr>
              <a:t>Pollack Porter, K.M., </a:t>
            </a:r>
            <a:r>
              <a:rPr lang="en-GB" sz="1800" err="1">
                <a:latin typeface="Arial"/>
                <a:ea typeface="+mn-lt"/>
                <a:cs typeface="Arial"/>
              </a:rPr>
              <a:t>Rutkow</a:t>
            </a:r>
            <a:r>
              <a:rPr lang="en-GB" sz="1800">
                <a:latin typeface="Arial"/>
                <a:ea typeface="+mn-lt"/>
                <a:cs typeface="Arial"/>
              </a:rPr>
              <a:t>, L. and McGinty, E.E., 2018. The importance of policy change for addressing public health problems. </a:t>
            </a:r>
            <a:r>
              <a:rPr lang="en-GB" sz="1800" i="1">
                <a:latin typeface="Arial"/>
                <a:ea typeface="+mn-lt"/>
                <a:cs typeface="Arial"/>
              </a:rPr>
              <a:t>Public Health Reports</a:t>
            </a:r>
            <a:r>
              <a:rPr lang="en-GB" sz="1800">
                <a:latin typeface="Arial"/>
                <a:ea typeface="+mn-lt"/>
                <a:cs typeface="Arial"/>
              </a:rPr>
              <a:t>, </a:t>
            </a:r>
            <a:r>
              <a:rPr lang="en-GB" sz="1800" i="1">
                <a:latin typeface="Arial"/>
                <a:ea typeface="+mn-lt"/>
                <a:cs typeface="Arial"/>
              </a:rPr>
              <a:t>133</a:t>
            </a:r>
            <a:r>
              <a:rPr lang="en-GB" sz="1800">
                <a:latin typeface="Arial"/>
                <a:ea typeface="+mn-lt"/>
                <a:cs typeface="Arial"/>
              </a:rPr>
              <a:t>(1_suppl), pp.9S-14S.</a:t>
            </a:r>
            <a:endParaRPr lang="en-GB">
              <a:latin typeface="Arial"/>
              <a:ea typeface="+mn-lt"/>
              <a:cs typeface="Arial"/>
            </a:endParaRPr>
          </a:p>
          <a:p>
            <a:pPr marL="0" indent="0">
              <a:buNone/>
            </a:pPr>
            <a:endParaRPr lang="en-GB" sz="1800">
              <a:latin typeface="Arial"/>
              <a:ea typeface="+mn-lt"/>
              <a:cs typeface="Arial"/>
            </a:endParaRPr>
          </a:p>
          <a:p>
            <a:pPr marL="0" indent="0">
              <a:buNone/>
            </a:pPr>
            <a:endParaRPr lang="en-GB" sz="1800">
              <a:latin typeface="Arial"/>
              <a:cs typeface="Arial"/>
            </a:endParaRPr>
          </a:p>
          <a:p>
            <a:pPr marL="0" indent="0">
              <a:buNone/>
            </a:pPr>
            <a:endParaRPr lang="en-GB" sz="1800">
              <a:latin typeface="Arial"/>
              <a:cs typeface="Arial"/>
            </a:endParaRPr>
          </a:p>
          <a:p>
            <a:pPr marL="0" indent="0">
              <a:buNone/>
            </a:pPr>
            <a:endParaRPr lang="en-GB" sz="1800">
              <a:latin typeface="Arial"/>
              <a:cs typeface="Arial"/>
            </a:endParaRPr>
          </a:p>
          <a:p>
            <a:pPr marL="0" indent="0">
              <a:buNone/>
            </a:pPr>
            <a:endParaRPr lang="en-GB" sz="1800">
              <a:latin typeface="Arial"/>
              <a:cs typeface="Arial"/>
            </a:endParaRPr>
          </a:p>
          <a:p>
            <a:pPr marL="0" indent="0">
              <a:buNone/>
            </a:pPr>
            <a:endParaRPr lang="en-GB" sz="1800">
              <a:latin typeface="Arial"/>
              <a:cs typeface="Arial"/>
            </a:endParaRPr>
          </a:p>
          <a:p>
            <a:pPr marL="0" indent="0">
              <a:buNone/>
            </a:pPr>
            <a:endParaRPr lang="en-GB"/>
          </a:p>
        </p:txBody>
      </p:sp>
      <p:sp>
        <p:nvSpPr>
          <p:cNvPr id="5" name="Title 1">
            <a:extLst>
              <a:ext uri="{FF2B5EF4-FFF2-40B4-BE49-F238E27FC236}">
                <a16:creationId xmlns:a16="http://schemas.microsoft.com/office/drawing/2014/main" id="{2ADFAE04-4A7E-3215-180A-1B5B6C950FF8}"/>
              </a:ext>
            </a:extLst>
          </p:cNvPr>
          <p:cNvSpPr>
            <a:spLocks noGrp="1"/>
          </p:cNvSpPr>
          <p:nvPr>
            <p:ph type="title"/>
          </p:nvPr>
        </p:nvSpPr>
        <p:spPr>
          <a:xfrm>
            <a:off x="257629" y="2268"/>
            <a:ext cx="10515600" cy="1325563"/>
          </a:xfrm>
        </p:spPr>
        <p:txBody>
          <a:bodyPr>
            <a:normAutofit/>
          </a:bodyPr>
          <a:lstStyle/>
          <a:p>
            <a:r>
              <a:rPr lang="en-GB" sz="3200" b="1" u="sng">
                <a:latin typeface="Arial"/>
                <a:cs typeface="Arial"/>
              </a:rPr>
              <a:t>References</a:t>
            </a:r>
          </a:p>
        </p:txBody>
      </p:sp>
      <p:sp>
        <p:nvSpPr>
          <p:cNvPr id="9" name="TextBox 8">
            <a:extLst>
              <a:ext uri="{FF2B5EF4-FFF2-40B4-BE49-F238E27FC236}">
                <a16:creationId xmlns:a16="http://schemas.microsoft.com/office/drawing/2014/main" id="{7BD7A272-1F86-4062-A96A-7B72B8ED9EF7}"/>
              </a:ext>
            </a:extLst>
          </p:cNvPr>
          <p:cNvSpPr txBox="1"/>
          <p:nvPr/>
        </p:nvSpPr>
        <p:spPr>
          <a:xfrm>
            <a:off x="261257" y="119743"/>
            <a:ext cx="1567543" cy="369332"/>
          </a:xfrm>
          <a:prstGeom prst="rect">
            <a:avLst/>
          </a:prstGeom>
          <a:noFill/>
        </p:spPr>
        <p:txBody>
          <a:bodyPr wrap="square" rtlCol="0">
            <a:spAutoFit/>
          </a:bodyPr>
          <a:lstStyle/>
          <a:p>
            <a:r>
              <a:rPr lang="en-GB"/>
              <a:t>Cadi Salla</a:t>
            </a:r>
          </a:p>
        </p:txBody>
      </p:sp>
    </p:spTree>
    <p:extLst>
      <p:ext uri="{BB962C8B-B14F-4D97-AF65-F5344CB8AC3E}">
        <p14:creationId xmlns:p14="http://schemas.microsoft.com/office/powerpoint/2010/main" val="2860171419"/>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CF1B62-C0DE-714D-5712-2ECB18352628}"/>
              </a:ext>
            </a:extLst>
          </p:cNvPr>
          <p:cNvSpPr>
            <a:spLocks noGrp="1"/>
          </p:cNvSpPr>
          <p:nvPr>
            <p:ph type="title"/>
          </p:nvPr>
        </p:nvSpPr>
        <p:spPr>
          <a:xfrm>
            <a:off x="257629" y="118382"/>
            <a:ext cx="10515600" cy="1325563"/>
          </a:xfrm>
        </p:spPr>
        <p:txBody>
          <a:bodyPr>
            <a:normAutofit/>
          </a:bodyPr>
          <a:lstStyle/>
          <a:p>
            <a:r>
              <a:rPr lang="en-US" sz="3200" b="1" u="sng">
                <a:latin typeface="Arial"/>
                <a:ea typeface="+mn-lt"/>
                <a:cs typeface="Arial"/>
              </a:rPr>
              <a:t>References</a:t>
            </a:r>
          </a:p>
        </p:txBody>
      </p:sp>
      <p:sp>
        <p:nvSpPr>
          <p:cNvPr id="3" name="Content Placeholder 2">
            <a:extLst>
              <a:ext uri="{FF2B5EF4-FFF2-40B4-BE49-F238E27FC236}">
                <a16:creationId xmlns:a16="http://schemas.microsoft.com/office/drawing/2014/main" id="{38B0F3A0-CEC1-1CFE-DCC5-A5E6BC26C52E}"/>
              </a:ext>
            </a:extLst>
          </p:cNvPr>
          <p:cNvSpPr>
            <a:spLocks noGrp="1"/>
          </p:cNvSpPr>
          <p:nvPr>
            <p:ph idx="1"/>
          </p:nvPr>
        </p:nvSpPr>
        <p:spPr>
          <a:xfrm>
            <a:off x="214085" y="1005569"/>
            <a:ext cx="11938000" cy="5686651"/>
          </a:xfrm>
        </p:spPr>
        <p:txBody>
          <a:bodyPr vert="horz" lIns="91440" tIns="45720" rIns="91440" bIns="45720" rtlCol="0" anchor="t">
            <a:normAutofit lnSpcReduction="10000"/>
          </a:bodyPr>
          <a:lstStyle/>
          <a:p>
            <a:pPr marL="0" indent="0">
              <a:buNone/>
            </a:pPr>
            <a:r>
              <a:rPr lang="en-GB" sz="1700" err="1">
                <a:latin typeface="Arial"/>
                <a:ea typeface="+mn-lt"/>
                <a:cs typeface="Arial"/>
              </a:rPr>
              <a:t>Quagan</a:t>
            </a:r>
            <a:r>
              <a:rPr lang="en-GB" sz="1700">
                <a:latin typeface="Arial"/>
                <a:ea typeface="+mn-lt"/>
                <a:cs typeface="Arial"/>
              </a:rPr>
              <a:t>, B., Woods, S.W. and Powers, A.R., 2021. Navigating the benefits and pitfalls of online psychiatric data collection. </a:t>
            </a:r>
            <a:r>
              <a:rPr lang="en-GB" sz="1700" i="1">
                <a:latin typeface="Arial"/>
                <a:ea typeface="+mn-lt"/>
                <a:cs typeface="Arial"/>
              </a:rPr>
              <a:t>JAMA psychiatry</a:t>
            </a:r>
            <a:r>
              <a:rPr lang="en-GB" sz="1700">
                <a:latin typeface="Arial"/>
                <a:ea typeface="+mn-lt"/>
                <a:cs typeface="Arial"/>
              </a:rPr>
              <a:t>, </a:t>
            </a:r>
            <a:r>
              <a:rPr lang="en-GB" sz="1700" i="1">
                <a:latin typeface="Arial"/>
                <a:ea typeface="+mn-lt"/>
                <a:cs typeface="Arial"/>
              </a:rPr>
              <a:t>78</a:t>
            </a:r>
            <a:r>
              <a:rPr lang="en-GB" sz="1700">
                <a:latin typeface="Arial"/>
                <a:ea typeface="+mn-lt"/>
                <a:cs typeface="Arial"/>
              </a:rPr>
              <a:t>(11), pp.1185-1186.</a:t>
            </a:r>
            <a:endParaRPr lang="en-US">
              <a:latin typeface="Arial"/>
              <a:cs typeface="Arial"/>
            </a:endParaRPr>
          </a:p>
          <a:p>
            <a:pPr marL="0" indent="0">
              <a:buNone/>
            </a:pPr>
            <a:r>
              <a:rPr lang="en-GB" sz="1700">
                <a:latin typeface="Arial"/>
                <a:ea typeface="Cambria"/>
                <a:cs typeface="Arial"/>
              </a:rPr>
              <a:t>Riboldi, I., Calabrese, A., Piacenti, S., </a:t>
            </a:r>
            <a:r>
              <a:rPr lang="en-GB" sz="1700" err="1">
                <a:latin typeface="Arial"/>
                <a:ea typeface="Cambria"/>
                <a:cs typeface="Arial"/>
              </a:rPr>
              <a:t>Capogrosso</a:t>
            </a:r>
            <a:r>
              <a:rPr lang="en-GB" sz="1700">
                <a:latin typeface="Arial"/>
                <a:ea typeface="Cambria"/>
                <a:cs typeface="Arial"/>
              </a:rPr>
              <a:t>, C.A., </a:t>
            </a:r>
            <a:r>
              <a:rPr lang="en-GB" sz="1700" err="1">
                <a:latin typeface="Arial"/>
                <a:ea typeface="Cambria"/>
                <a:cs typeface="Arial"/>
              </a:rPr>
              <a:t>Paioni</a:t>
            </a:r>
            <a:r>
              <a:rPr lang="en-GB" sz="1700">
                <a:latin typeface="Arial"/>
                <a:ea typeface="Cambria"/>
                <a:cs typeface="Arial"/>
              </a:rPr>
              <a:t>, S.L., Bartoli, F., Carrà, G., Armes, J., Taylor, C. </a:t>
            </a:r>
            <a:r>
              <a:rPr lang="en-GB" sz="1700" err="1">
                <a:latin typeface="Arial"/>
                <a:ea typeface="Cambria"/>
                <a:cs typeface="Arial"/>
              </a:rPr>
              <a:t>andCrocamo</a:t>
            </a:r>
            <a:r>
              <a:rPr lang="en-GB" sz="1700">
                <a:latin typeface="Arial"/>
                <a:ea typeface="Cambria"/>
                <a:cs typeface="Arial"/>
              </a:rPr>
              <a:t>, C., 2024. Understanding university students' Perspectives towards digital tools for mental health support: Across-country study. </a:t>
            </a:r>
            <a:r>
              <a:rPr lang="en-GB" sz="1700" i="1">
                <a:latin typeface="Arial"/>
                <a:ea typeface="Cambria"/>
                <a:cs typeface="Arial"/>
              </a:rPr>
              <a:t>Clinical Practice and Epidemiology in Mental Health: CP &amp; EMH</a:t>
            </a:r>
            <a:r>
              <a:rPr lang="en-GB" sz="1700">
                <a:latin typeface="Arial"/>
                <a:ea typeface="Cambria"/>
                <a:cs typeface="Arial"/>
              </a:rPr>
              <a:t>, </a:t>
            </a:r>
            <a:r>
              <a:rPr lang="en-GB" sz="1700" i="1">
                <a:latin typeface="Arial"/>
                <a:ea typeface="Cambria"/>
                <a:cs typeface="Arial"/>
              </a:rPr>
              <a:t>20</a:t>
            </a:r>
            <a:r>
              <a:rPr lang="en-GB" sz="1700">
                <a:latin typeface="Arial"/>
                <a:ea typeface="Cambria"/>
                <a:cs typeface="Arial"/>
              </a:rPr>
              <a:t>, p.e17450179271467.</a:t>
            </a:r>
            <a:endParaRPr lang="en-US"/>
          </a:p>
          <a:p>
            <a:pPr marL="0" indent="0">
              <a:buNone/>
            </a:pPr>
            <a:r>
              <a:rPr lang="en-GB" sz="1700" err="1">
                <a:latin typeface="Arial"/>
                <a:ea typeface="Cambria"/>
                <a:cs typeface="Arial"/>
              </a:rPr>
              <a:t>Shahsavar</a:t>
            </a:r>
            <a:r>
              <a:rPr lang="en-GB" sz="1700">
                <a:latin typeface="Arial"/>
                <a:ea typeface="Cambria"/>
                <a:cs typeface="Arial"/>
              </a:rPr>
              <a:t>, Y. and Choudhury, A., 2025. Effectiveness of evidence based mental health apps on user </a:t>
            </a:r>
            <a:r>
              <a:rPr lang="en-GB" sz="1700" err="1">
                <a:latin typeface="Arial"/>
                <a:ea typeface="Cambria"/>
                <a:cs typeface="Arial"/>
              </a:rPr>
              <a:t>healthoutcome</a:t>
            </a:r>
            <a:r>
              <a:rPr lang="en-GB" sz="1700">
                <a:latin typeface="Arial"/>
                <a:ea typeface="Cambria"/>
                <a:cs typeface="Arial"/>
              </a:rPr>
              <a:t>: </a:t>
            </a:r>
            <a:r>
              <a:rPr lang="en-GB" sz="1700" err="1">
                <a:latin typeface="Arial"/>
                <a:ea typeface="Cambria"/>
                <a:cs typeface="Arial"/>
              </a:rPr>
              <a:t>Asystematic</a:t>
            </a:r>
            <a:r>
              <a:rPr lang="en-GB" sz="1700">
                <a:latin typeface="Arial"/>
                <a:ea typeface="Cambria"/>
                <a:cs typeface="Arial"/>
              </a:rPr>
              <a:t> literature review. </a:t>
            </a:r>
            <a:r>
              <a:rPr lang="en-GB" sz="1700" i="1" err="1">
                <a:latin typeface="Arial"/>
                <a:ea typeface="Cambria"/>
                <a:cs typeface="Arial"/>
              </a:rPr>
              <a:t>PloS</a:t>
            </a:r>
            <a:r>
              <a:rPr lang="en-GB" sz="1700" i="1">
                <a:latin typeface="Arial"/>
                <a:ea typeface="Cambria"/>
                <a:cs typeface="Arial"/>
              </a:rPr>
              <a:t> one</a:t>
            </a:r>
            <a:r>
              <a:rPr lang="en-GB" sz="1700">
                <a:latin typeface="Arial"/>
                <a:ea typeface="Cambria"/>
                <a:cs typeface="Arial"/>
              </a:rPr>
              <a:t>, </a:t>
            </a:r>
            <a:r>
              <a:rPr lang="en-GB" sz="1700" i="1">
                <a:latin typeface="Arial"/>
                <a:ea typeface="Cambria"/>
                <a:cs typeface="Arial"/>
              </a:rPr>
              <a:t>20</a:t>
            </a:r>
            <a:r>
              <a:rPr lang="en-GB" sz="1700">
                <a:latin typeface="Arial"/>
                <a:ea typeface="Cambria"/>
                <a:cs typeface="Arial"/>
              </a:rPr>
              <a:t>(3), p.e0319983.</a:t>
            </a:r>
            <a:endParaRPr lang="en-US"/>
          </a:p>
          <a:p>
            <a:pPr marL="0" indent="0">
              <a:buNone/>
            </a:pPr>
            <a:r>
              <a:rPr lang="en-GB" sz="1700">
                <a:latin typeface="Arial"/>
                <a:ea typeface="Cambria"/>
                <a:cs typeface="Arial"/>
              </a:rPr>
              <a:t>Sheikh, A., Jacob, J., </a:t>
            </a:r>
            <a:r>
              <a:rPr lang="en-GB" sz="1700" err="1">
                <a:latin typeface="Arial"/>
                <a:ea typeface="Cambria"/>
                <a:cs typeface="Arial"/>
              </a:rPr>
              <a:t>Vostanis</a:t>
            </a:r>
            <a:r>
              <a:rPr lang="en-GB" sz="1700">
                <a:latin typeface="Arial"/>
                <a:ea typeface="Cambria"/>
                <a:cs typeface="Arial"/>
              </a:rPr>
              <a:t>, P., Ruby, F., Spuerck, I., Stankovic, M., Morgan, N., Mota, C.P., Ferreira, R., </a:t>
            </a:r>
            <a:r>
              <a:rPr lang="en-GB" sz="1700" err="1">
                <a:latin typeface="Arial"/>
                <a:ea typeface="Cambria"/>
                <a:cs typeface="Arial"/>
              </a:rPr>
              <a:t>Eruyar,Ş</a:t>
            </a:r>
            <a:r>
              <a:rPr lang="en-GB" sz="1700">
                <a:latin typeface="Arial"/>
                <a:ea typeface="Cambria"/>
                <a:cs typeface="Arial"/>
              </a:rPr>
              <a:t>. </a:t>
            </a:r>
            <a:r>
              <a:rPr lang="en-GB" sz="1700" err="1">
                <a:latin typeface="Arial"/>
                <a:ea typeface="Cambria"/>
                <a:cs typeface="Arial"/>
              </a:rPr>
              <a:t>andYılmaz</a:t>
            </a:r>
            <a:r>
              <a:rPr lang="en-GB" sz="1700">
                <a:latin typeface="Arial"/>
                <a:ea typeface="Cambria"/>
                <a:cs typeface="Arial"/>
              </a:rPr>
              <a:t>, E.A., 2024. What should personalised mental health support involve? Views of young people </a:t>
            </a:r>
            <a:r>
              <a:rPr lang="en-GB" sz="1700" err="1">
                <a:latin typeface="Arial"/>
                <a:ea typeface="Cambria"/>
                <a:cs typeface="Arial"/>
              </a:rPr>
              <a:t>withlived</a:t>
            </a:r>
            <a:r>
              <a:rPr lang="en-GB" sz="1700">
                <a:latin typeface="Arial"/>
                <a:ea typeface="Cambria"/>
                <a:cs typeface="Arial"/>
              </a:rPr>
              <a:t> </a:t>
            </a:r>
            <a:r>
              <a:rPr lang="en-GB" sz="1700" err="1">
                <a:latin typeface="Arial"/>
                <a:ea typeface="Cambria"/>
                <a:cs typeface="Arial"/>
              </a:rPr>
              <a:t>experienceand</a:t>
            </a:r>
            <a:r>
              <a:rPr lang="en-GB" sz="1700">
                <a:latin typeface="Arial"/>
                <a:ea typeface="Cambria"/>
                <a:cs typeface="Arial"/>
              </a:rPr>
              <a:t> professionals from eight countries. </a:t>
            </a:r>
            <a:r>
              <a:rPr lang="en-GB" sz="1700" i="1">
                <a:latin typeface="Arial"/>
                <a:ea typeface="Cambria"/>
                <a:cs typeface="Arial"/>
              </a:rPr>
              <a:t>Administration and Policy in Mental Health and </a:t>
            </a:r>
            <a:r>
              <a:rPr lang="en-GB" sz="1700" i="1" err="1">
                <a:latin typeface="Arial"/>
                <a:ea typeface="Cambria"/>
                <a:cs typeface="Arial"/>
              </a:rPr>
              <a:t>MentalHealth</a:t>
            </a:r>
            <a:r>
              <a:rPr lang="en-GB" sz="1700" i="1">
                <a:latin typeface="Arial"/>
                <a:ea typeface="Cambria"/>
                <a:cs typeface="Arial"/>
              </a:rPr>
              <a:t> </a:t>
            </a:r>
            <a:r>
              <a:rPr lang="en-GB" sz="1700" i="1" err="1">
                <a:latin typeface="Arial"/>
                <a:ea typeface="Cambria"/>
                <a:cs typeface="Arial"/>
              </a:rPr>
              <a:t>ServicesResearch</a:t>
            </a:r>
            <a:r>
              <a:rPr lang="en-GB" sz="1700">
                <a:latin typeface="Arial"/>
                <a:ea typeface="Cambria"/>
                <a:cs typeface="Arial"/>
              </a:rPr>
              <a:t>, </a:t>
            </a:r>
            <a:r>
              <a:rPr lang="en-GB" sz="1700" i="1">
                <a:latin typeface="Arial"/>
                <a:ea typeface="Cambria"/>
                <a:cs typeface="Arial"/>
              </a:rPr>
              <a:t>51</a:t>
            </a:r>
            <a:r>
              <a:rPr lang="en-GB" sz="1700">
                <a:latin typeface="Arial"/>
                <a:ea typeface="Cambria"/>
                <a:cs typeface="Arial"/>
              </a:rPr>
              <a:t>(5), pp.753-768.</a:t>
            </a:r>
            <a:endParaRPr lang="en-US"/>
          </a:p>
          <a:p>
            <a:pPr marL="0" indent="0">
              <a:buNone/>
            </a:pPr>
            <a:r>
              <a:rPr lang="en-GB" sz="1700">
                <a:latin typeface="Arial"/>
                <a:ea typeface="Cambria"/>
                <a:cs typeface="Arial"/>
              </a:rPr>
              <a:t>Thakkar, A., Gupta, A. and De Sousa, A., 2024. Artificial intelligence in positive mental health: a </a:t>
            </a:r>
            <a:r>
              <a:rPr lang="en-GB" sz="1700" err="1">
                <a:latin typeface="Arial"/>
                <a:ea typeface="Cambria"/>
                <a:cs typeface="Arial"/>
              </a:rPr>
              <a:t>narrativereview</a:t>
            </a:r>
            <a:r>
              <a:rPr lang="en-GB" sz="1700">
                <a:latin typeface="Arial"/>
                <a:ea typeface="Cambria"/>
                <a:cs typeface="Arial"/>
              </a:rPr>
              <a:t>. </a:t>
            </a:r>
            <a:r>
              <a:rPr lang="en-GB" sz="1700" i="1">
                <a:latin typeface="Arial"/>
                <a:ea typeface="Cambria"/>
                <a:cs typeface="Arial"/>
              </a:rPr>
              <a:t>Frontiers </a:t>
            </a:r>
            <a:r>
              <a:rPr lang="en-GB" sz="1700" i="1" err="1">
                <a:latin typeface="Arial"/>
                <a:ea typeface="Cambria"/>
                <a:cs typeface="Arial"/>
              </a:rPr>
              <a:t>indigital</a:t>
            </a:r>
            <a:r>
              <a:rPr lang="en-GB" sz="1700" i="1">
                <a:latin typeface="Arial"/>
                <a:ea typeface="Cambria"/>
                <a:cs typeface="Arial"/>
              </a:rPr>
              <a:t> health</a:t>
            </a:r>
            <a:r>
              <a:rPr lang="en-GB" sz="1700">
                <a:latin typeface="Arial"/>
                <a:ea typeface="Cambria"/>
                <a:cs typeface="Arial"/>
              </a:rPr>
              <a:t>, </a:t>
            </a:r>
            <a:r>
              <a:rPr lang="en-GB" sz="1700" i="1">
                <a:latin typeface="Arial"/>
                <a:ea typeface="Cambria"/>
                <a:cs typeface="Arial"/>
              </a:rPr>
              <a:t>6</a:t>
            </a:r>
            <a:r>
              <a:rPr lang="en-GB" sz="1700">
                <a:latin typeface="Arial"/>
                <a:ea typeface="Cambria"/>
                <a:cs typeface="Arial"/>
              </a:rPr>
              <a:t>, p.1280235.</a:t>
            </a:r>
            <a:endParaRPr lang="en-US"/>
          </a:p>
          <a:p>
            <a:pPr marL="0" indent="0">
              <a:buNone/>
            </a:pPr>
            <a:r>
              <a:rPr lang="en-GB" sz="1700">
                <a:latin typeface="Arial"/>
                <a:ea typeface="Cambria"/>
                <a:cs typeface="Arial"/>
              </a:rPr>
              <a:t>Varma, S. and </a:t>
            </a:r>
            <a:r>
              <a:rPr lang="en-GB" sz="1700" err="1">
                <a:latin typeface="Arial"/>
                <a:ea typeface="Cambria"/>
                <a:cs typeface="Arial"/>
              </a:rPr>
              <a:t>Batterham</a:t>
            </a:r>
            <a:r>
              <a:rPr lang="en-GB" sz="1700">
                <a:latin typeface="Arial"/>
                <a:ea typeface="Cambria"/>
                <a:cs typeface="Arial"/>
              </a:rPr>
              <a:t>, P.J., 2025. Self-recognition and formal help-seeking for mental health conditions: A cross-sectional study. </a:t>
            </a:r>
            <a:r>
              <a:rPr lang="en-GB" sz="1700" i="1">
                <a:latin typeface="Arial"/>
                <a:ea typeface="Cambria"/>
                <a:cs typeface="Arial"/>
              </a:rPr>
              <a:t>Journal of Affective Disorders</a:t>
            </a:r>
            <a:r>
              <a:rPr lang="en-GB" sz="1700">
                <a:latin typeface="Arial"/>
                <a:ea typeface="Cambria"/>
                <a:cs typeface="Arial"/>
              </a:rPr>
              <a:t>, </a:t>
            </a:r>
            <a:r>
              <a:rPr lang="en-GB" sz="1700" i="1">
                <a:latin typeface="Arial"/>
                <a:ea typeface="Cambria"/>
                <a:cs typeface="Arial"/>
              </a:rPr>
              <a:t>388</a:t>
            </a:r>
            <a:r>
              <a:rPr lang="en-GB" sz="1700">
                <a:latin typeface="Arial"/>
                <a:ea typeface="Cambria"/>
                <a:cs typeface="Arial"/>
              </a:rPr>
              <a:t>, p.119612.</a:t>
            </a:r>
            <a:endParaRPr lang="en-US"/>
          </a:p>
          <a:p>
            <a:pPr marL="0" indent="0">
              <a:buNone/>
            </a:pPr>
            <a:r>
              <a:rPr lang="en-GB" sz="1700">
                <a:latin typeface="Arial"/>
                <a:ea typeface="+mn-lt"/>
                <a:cs typeface="Arial"/>
              </a:rPr>
              <a:t>Watson, E., Fletcher-Watson, S. and Kirkham, E.J., 2023. Views on sharing mental health data for research purposes: qualitative analysis of interviews with people with mental illness. </a:t>
            </a:r>
            <a:r>
              <a:rPr lang="en-GB" sz="1700" i="1">
                <a:latin typeface="Arial"/>
                <a:ea typeface="+mn-lt"/>
                <a:cs typeface="Arial"/>
              </a:rPr>
              <a:t>BMC medical ethics</a:t>
            </a:r>
            <a:r>
              <a:rPr lang="en-GB" sz="1700">
                <a:latin typeface="Arial"/>
                <a:ea typeface="+mn-lt"/>
                <a:cs typeface="Arial"/>
              </a:rPr>
              <a:t>, </a:t>
            </a:r>
            <a:r>
              <a:rPr lang="en-GB" sz="1700" i="1">
                <a:latin typeface="Arial"/>
                <a:ea typeface="+mn-lt"/>
                <a:cs typeface="Arial"/>
              </a:rPr>
              <a:t>24</a:t>
            </a:r>
            <a:r>
              <a:rPr lang="en-GB" sz="1700">
                <a:latin typeface="Arial"/>
                <a:ea typeface="+mn-lt"/>
                <a:cs typeface="Arial"/>
              </a:rPr>
              <a:t>(1), p.99.</a:t>
            </a:r>
            <a:endParaRPr lang="en-GB">
              <a:latin typeface="Arial"/>
              <a:cs typeface="Arial"/>
            </a:endParaRPr>
          </a:p>
          <a:p>
            <a:pPr marL="0" indent="0">
              <a:buNone/>
            </a:pPr>
            <a:r>
              <a:rPr lang="en-GB" sz="1700">
                <a:latin typeface="Arial"/>
                <a:ea typeface="Cambria"/>
                <a:cs typeface="Arial"/>
              </a:rPr>
              <a:t>Yan, W.J., Ruan, Q.N. and Jiang, K., 2022. Challenges for artificial intelligence in </a:t>
            </a:r>
            <a:r>
              <a:rPr lang="en-GB" sz="1700" err="1">
                <a:latin typeface="Arial"/>
                <a:ea typeface="Cambria"/>
                <a:cs typeface="Arial"/>
              </a:rPr>
              <a:t>recognizingmentaldisorders</a:t>
            </a:r>
            <a:r>
              <a:rPr lang="en-GB" sz="1700">
                <a:latin typeface="Arial"/>
                <a:ea typeface="Cambria"/>
                <a:cs typeface="Arial"/>
              </a:rPr>
              <a:t>. </a:t>
            </a:r>
            <a:r>
              <a:rPr lang="en-GB" sz="1700" i="1">
                <a:latin typeface="Arial"/>
                <a:ea typeface="Cambria"/>
                <a:cs typeface="Arial"/>
              </a:rPr>
              <a:t>Diagnostics</a:t>
            </a:r>
            <a:r>
              <a:rPr lang="en-GB" sz="1700">
                <a:latin typeface="Arial"/>
                <a:ea typeface="Cambria"/>
                <a:cs typeface="Arial"/>
              </a:rPr>
              <a:t>, </a:t>
            </a:r>
            <a:r>
              <a:rPr lang="en-GB" sz="1700" i="1">
                <a:latin typeface="Arial"/>
                <a:ea typeface="Cambria"/>
                <a:cs typeface="Arial"/>
              </a:rPr>
              <a:t>13</a:t>
            </a:r>
            <a:r>
              <a:rPr lang="en-GB" sz="1700">
                <a:latin typeface="Arial"/>
                <a:ea typeface="Cambria"/>
                <a:cs typeface="Arial"/>
              </a:rPr>
              <a:t>(1), p.2.</a:t>
            </a:r>
          </a:p>
          <a:p>
            <a:pPr marL="0" indent="0">
              <a:buNone/>
            </a:pPr>
            <a:r>
              <a:rPr lang="en-GB" sz="1700">
                <a:latin typeface="Arial"/>
                <a:ea typeface="+mn-lt"/>
                <a:cs typeface="Arial"/>
              </a:rPr>
              <a:t>Zych, M.M., Bond, R., Mulvenna, M., Martinez Carracedo, J., Bai, L. and Andrews, T., 2026. The Quality and Characteristics of Digital Mental Health Apps: Mixed Methods Study. </a:t>
            </a:r>
            <a:r>
              <a:rPr lang="en-GB" sz="1700" i="1">
                <a:latin typeface="Arial"/>
                <a:ea typeface="+mn-lt"/>
                <a:cs typeface="Arial"/>
              </a:rPr>
              <a:t>JMIR Human Factors</a:t>
            </a:r>
            <a:r>
              <a:rPr lang="en-GB" sz="1700">
                <a:latin typeface="Arial"/>
                <a:ea typeface="+mn-lt"/>
                <a:cs typeface="Arial"/>
              </a:rPr>
              <a:t>, </a:t>
            </a:r>
            <a:r>
              <a:rPr lang="en-GB" sz="1700" i="1">
                <a:latin typeface="Arial"/>
                <a:ea typeface="+mn-lt"/>
                <a:cs typeface="Arial"/>
              </a:rPr>
              <a:t>13</a:t>
            </a:r>
            <a:r>
              <a:rPr lang="en-GB" sz="1700">
                <a:latin typeface="Arial"/>
                <a:ea typeface="+mn-lt"/>
                <a:cs typeface="Arial"/>
              </a:rPr>
              <a:t>, p.e67944.</a:t>
            </a:r>
            <a:endParaRPr lang="en-GB">
              <a:latin typeface="Arial"/>
              <a:ea typeface="+mn-lt"/>
              <a:cs typeface="Arial"/>
            </a:endParaRPr>
          </a:p>
        </p:txBody>
      </p:sp>
      <p:sp>
        <p:nvSpPr>
          <p:cNvPr id="6" name="TextBox 5">
            <a:extLst>
              <a:ext uri="{FF2B5EF4-FFF2-40B4-BE49-F238E27FC236}">
                <a16:creationId xmlns:a16="http://schemas.microsoft.com/office/drawing/2014/main" id="{4F969B35-885D-7B2C-7FF6-1A6EED58853D}"/>
              </a:ext>
            </a:extLst>
          </p:cNvPr>
          <p:cNvSpPr txBox="1"/>
          <p:nvPr/>
        </p:nvSpPr>
        <p:spPr>
          <a:xfrm>
            <a:off x="261257" y="119743"/>
            <a:ext cx="1567543" cy="369332"/>
          </a:xfrm>
          <a:prstGeom prst="rect">
            <a:avLst/>
          </a:prstGeom>
          <a:noFill/>
        </p:spPr>
        <p:txBody>
          <a:bodyPr wrap="square" rtlCol="0">
            <a:spAutoFit/>
          </a:bodyPr>
          <a:lstStyle/>
          <a:p>
            <a:r>
              <a:rPr lang="en-GB"/>
              <a:t>Cadi Salla</a:t>
            </a:r>
          </a:p>
        </p:txBody>
      </p:sp>
    </p:spTree>
    <p:extLst>
      <p:ext uri="{BB962C8B-B14F-4D97-AF65-F5344CB8AC3E}">
        <p14:creationId xmlns:p14="http://schemas.microsoft.com/office/powerpoint/2010/main" val="103975697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45</Slides>
  <Notes>31</Notes>
  <HiddenSlides>0</HiddenSlides>
  <ScaleCrop>false</ScaleCrop>
  <HeadingPairs>
    <vt:vector size="4" baseType="variant">
      <vt:variant>
        <vt:lpstr>Theme</vt:lpstr>
      </vt:variant>
      <vt:variant>
        <vt:i4>1</vt:i4>
      </vt:variant>
      <vt:variant>
        <vt:lpstr>Slide Titles</vt:lpstr>
      </vt:variant>
      <vt:variant>
        <vt:i4>45</vt:i4>
      </vt:variant>
    </vt:vector>
  </HeadingPairs>
  <TitlesOfParts>
    <vt:vector size="46" baseType="lpstr">
      <vt:lpstr>Office Theme</vt:lpstr>
      <vt:lpstr>PowerPoint Presentation</vt:lpstr>
      <vt:lpstr>PowerPoint Presentation</vt:lpstr>
      <vt:lpstr>MindEase: An AI-Enabled Digital Wellbeing Hub with Wearable Integration to Reduce Stress and Anxiety Among University Students Target group - University students (18–25 years) </vt:lpstr>
      <vt:lpstr>PowerPoint Presentation</vt:lpstr>
      <vt:lpstr>MindEase: AI-Enabled University Digital Wellbeing Hub with Wearable Integration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Why Stakeholder Collaboration Matters</vt:lpstr>
      <vt:lpstr>Potential Stakeholders and Their Contributions for MindEase </vt:lpstr>
      <vt:lpstr>Student-Level Barriers to engage with MindEase</vt:lpstr>
      <vt:lpstr>Organisational and Technical Barriers</vt:lpstr>
      <vt:lpstr>Legal Issues</vt:lpstr>
      <vt:lpstr>Ethical issues</vt:lpstr>
      <vt:lpstr>Recommendations</vt:lpstr>
      <vt:lpstr>Conclusion</vt:lpstr>
      <vt:lpstr>PowerPoint Presentation</vt:lpstr>
      <vt:lpstr>Benefits of digital technology apps: Mind Ease</vt:lpstr>
      <vt:lpstr>Benefits of Mind Ease (continued)</vt:lpstr>
      <vt:lpstr>Benefits of Mind Ease (continued)</vt:lpstr>
      <vt:lpstr> Mind Ease and health promotion </vt:lpstr>
      <vt:lpstr>Mind Ease implication in policies </vt:lpstr>
      <vt:lpstr>Mind Ease Implication in research</vt:lpstr>
      <vt:lpstr>Implication of Mind Ease in education: </vt:lpstr>
      <vt:lpstr>PowerPoint Presentation</vt:lpstr>
      <vt:lpstr>PowerPoint Presentation</vt:lpstr>
      <vt:lpstr>PowerPoint Presentation</vt:lpstr>
      <vt:lpstr>PowerPoint Presentation</vt:lpstr>
      <vt:lpstr>References</vt:lpstr>
      <vt:lpstr>References</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Cadi Salla</dc:creator>
  <cp:lastModifiedBy>Bluebird Care</cp:lastModifiedBy>
  <cp:revision>6</cp:revision>
  <dcterms:created xsi:type="dcterms:W3CDTF">2026-06-29T17:02:14Z</dcterms:created>
  <dcterms:modified xsi:type="dcterms:W3CDTF">2026-07-18T11:19:35Z</dcterms:modified>
</cp:coreProperties>
</file>