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66" r:id="rId2"/>
    <p:sldId id="267" r:id="rId3"/>
    <p:sldId id="272" r:id="rId4"/>
    <p:sldId id="273" r:id="rId5"/>
    <p:sldId id="271" r:id="rId6"/>
    <p:sldId id="268" r:id="rId7"/>
    <p:sldId id="269" r:id="rId8"/>
    <p:sldId id="270" r:id="rId9"/>
    <p:sldId id="262" r:id="rId10"/>
    <p:sldId id="263" r:id="rId11"/>
    <p:sldId id="264" r:id="rId12"/>
    <p:sldId id="281" r:id="rId13"/>
    <p:sldId id="275" r:id="rId14"/>
    <p:sldId id="276" r:id="rId15"/>
    <p:sldId id="277" r:id="rId16"/>
    <p:sldId id="278" r:id="rId17"/>
    <p:sldId id="279" r:id="rId18"/>
    <p:sldId id="280" r:id="rId19"/>
    <p:sldId id="286" r:id="rId20"/>
    <p:sldId id="284" r:id="rId21"/>
    <p:sldId id="285" r:id="rId22"/>
    <p:sldId id="287" r:id="rId23"/>
    <p:sldId id="282" r:id="rId24"/>
    <p:sldId id="28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4954" autoAdjust="0"/>
  </p:normalViewPr>
  <p:slideViewPr>
    <p:cSldViewPr snapToGrid="0">
      <p:cViewPr varScale="1">
        <p:scale>
          <a:sx n="86" d="100"/>
          <a:sy n="86" d="100"/>
        </p:scale>
        <p:origin x="149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5.png"/><Relationship Id="rId7" Type="http://schemas.openxmlformats.org/officeDocument/2006/relationships/image" Target="../media/image7.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9.png"/><Relationship Id="rId5" Type="http://schemas.openxmlformats.org/officeDocument/2006/relationships/image" Target="../media/image6.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5.png"/><Relationship Id="rId7" Type="http://schemas.openxmlformats.org/officeDocument/2006/relationships/image" Target="../media/image7.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9.png"/><Relationship Id="rId5" Type="http://schemas.openxmlformats.org/officeDocument/2006/relationships/image" Target="../media/image6.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F9E246-BA55-4706-9E1F-265180C659F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D5D684A-35EA-4FD9-9235-62875E0A6E3B}">
      <dgm:prSet custT="1"/>
      <dgm:spPr/>
      <dgm:t>
        <a:bodyPr/>
        <a:lstStyle/>
        <a:p>
          <a:pPr>
            <a:lnSpc>
              <a:spcPct val="100000"/>
            </a:lnSpc>
          </a:pPr>
          <a:r>
            <a:rPr lang="en-GB" sz="2400" b="1" dirty="0"/>
            <a:t>John </a:t>
          </a:r>
          <a:r>
            <a:rPr lang="en-GB" sz="2400" b="1" dirty="0" err="1"/>
            <a:t>Spedan</a:t>
          </a:r>
          <a:r>
            <a:rPr lang="en-GB" sz="2400" b="1" dirty="0"/>
            <a:t> Lewis took over from father John Lewis in 1928</a:t>
          </a:r>
          <a:endParaRPr lang="en-US" sz="2400" b="1" dirty="0"/>
        </a:p>
      </dgm:t>
    </dgm:pt>
    <dgm:pt modelId="{986CF096-E258-463A-976C-1A94BE33000F}" type="parTrans" cxnId="{3F51BF0C-A857-47D8-AF72-DA5F8B2A6AEB}">
      <dgm:prSet/>
      <dgm:spPr/>
      <dgm:t>
        <a:bodyPr/>
        <a:lstStyle/>
        <a:p>
          <a:endParaRPr lang="en-US"/>
        </a:p>
      </dgm:t>
    </dgm:pt>
    <dgm:pt modelId="{2E5B4371-E740-45E9-8C04-91524201DBCF}" type="sibTrans" cxnId="{3F51BF0C-A857-47D8-AF72-DA5F8B2A6AEB}">
      <dgm:prSet/>
      <dgm:spPr/>
      <dgm:t>
        <a:bodyPr/>
        <a:lstStyle/>
        <a:p>
          <a:pPr>
            <a:lnSpc>
              <a:spcPct val="100000"/>
            </a:lnSpc>
          </a:pPr>
          <a:endParaRPr lang="en-US"/>
        </a:p>
      </dgm:t>
    </dgm:pt>
    <dgm:pt modelId="{0ADE3752-9BC6-4DDB-B226-4F5679B7B24D}">
      <dgm:prSet custT="1"/>
      <dgm:spPr/>
      <dgm:t>
        <a:bodyPr/>
        <a:lstStyle/>
        <a:p>
          <a:pPr>
            <a:lnSpc>
              <a:spcPct val="100000"/>
            </a:lnSpc>
          </a:pPr>
          <a:r>
            <a:rPr lang="en-GB" sz="2800" b="1" dirty="0"/>
            <a:t>Constitution</a:t>
          </a:r>
          <a:endParaRPr lang="en-US" sz="2800" b="1" dirty="0"/>
        </a:p>
      </dgm:t>
    </dgm:pt>
    <dgm:pt modelId="{CDEDC1CD-7CF2-4AF8-BC34-D99D517E6477}" type="parTrans" cxnId="{AE912CD7-3BBE-495D-B9AD-EB755E56489F}">
      <dgm:prSet/>
      <dgm:spPr/>
      <dgm:t>
        <a:bodyPr/>
        <a:lstStyle/>
        <a:p>
          <a:endParaRPr lang="en-US"/>
        </a:p>
      </dgm:t>
    </dgm:pt>
    <dgm:pt modelId="{488D7265-FD78-4FE4-BE30-F318766DEEED}" type="sibTrans" cxnId="{AE912CD7-3BBE-495D-B9AD-EB755E56489F}">
      <dgm:prSet/>
      <dgm:spPr/>
      <dgm:t>
        <a:bodyPr/>
        <a:lstStyle/>
        <a:p>
          <a:pPr>
            <a:lnSpc>
              <a:spcPct val="100000"/>
            </a:lnSpc>
          </a:pPr>
          <a:endParaRPr lang="en-US"/>
        </a:p>
      </dgm:t>
    </dgm:pt>
    <dgm:pt modelId="{904B5B5C-8B36-443F-A3A2-5E09BDACF450}">
      <dgm:prSet custT="1"/>
      <dgm:spPr/>
      <dgm:t>
        <a:bodyPr/>
        <a:lstStyle/>
        <a:p>
          <a:pPr>
            <a:lnSpc>
              <a:spcPct val="100000"/>
            </a:lnSpc>
          </a:pPr>
          <a:r>
            <a:rPr lang="en-GB" sz="2800" b="1" dirty="0"/>
            <a:t>Trust Settlement</a:t>
          </a:r>
          <a:endParaRPr lang="en-US" sz="2800" b="1" dirty="0"/>
        </a:p>
      </dgm:t>
    </dgm:pt>
    <dgm:pt modelId="{771C9288-A3AF-422D-88B1-B365CB875347}" type="parTrans" cxnId="{112015D4-9416-4E5F-9296-BA99E5C8ABE0}">
      <dgm:prSet/>
      <dgm:spPr/>
      <dgm:t>
        <a:bodyPr/>
        <a:lstStyle/>
        <a:p>
          <a:endParaRPr lang="en-US"/>
        </a:p>
      </dgm:t>
    </dgm:pt>
    <dgm:pt modelId="{988F06C7-66B8-4E14-B9CA-4D054419A681}" type="sibTrans" cxnId="{112015D4-9416-4E5F-9296-BA99E5C8ABE0}">
      <dgm:prSet/>
      <dgm:spPr/>
      <dgm:t>
        <a:bodyPr/>
        <a:lstStyle/>
        <a:p>
          <a:pPr>
            <a:lnSpc>
              <a:spcPct val="100000"/>
            </a:lnSpc>
          </a:pPr>
          <a:endParaRPr lang="en-US"/>
        </a:p>
      </dgm:t>
    </dgm:pt>
    <dgm:pt modelId="{356A1E9E-8554-4007-A7AA-957F975C3744}">
      <dgm:prSet custT="1"/>
      <dgm:spPr/>
      <dgm:t>
        <a:bodyPr/>
        <a:lstStyle/>
        <a:p>
          <a:pPr>
            <a:lnSpc>
              <a:spcPct val="100000"/>
            </a:lnSpc>
          </a:pPr>
          <a:r>
            <a:rPr lang="en-GB" sz="2800" b="1" dirty="0"/>
            <a:t>Purpose</a:t>
          </a:r>
          <a:endParaRPr lang="en-US" sz="2800" b="1" dirty="0"/>
        </a:p>
      </dgm:t>
    </dgm:pt>
    <dgm:pt modelId="{BCBAEC48-6F7D-4CD5-9901-DD013218616F}" type="parTrans" cxnId="{0AF5226E-DE4D-481A-9EC9-535A5507E4AD}">
      <dgm:prSet/>
      <dgm:spPr/>
      <dgm:t>
        <a:bodyPr/>
        <a:lstStyle/>
        <a:p>
          <a:endParaRPr lang="en-US"/>
        </a:p>
      </dgm:t>
    </dgm:pt>
    <dgm:pt modelId="{3BCD7317-5139-46C1-9189-0B8F5A78CAE4}" type="sibTrans" cxnId="{0AF5226E-DE4D-481A-9EC9-535A5507E4AD}">
      <dgm:prSet/>
      <dgm:spPr/>
      <dgm:t>
        <a:bodyPr/>
        <a:lstStyle/>
        <a:p>
          <a:pPr>
            <a:lnSpc>
              <a:spcPct val="100000"/>
            </a:lnSpc>
          </a:pPr>
          <a:endParaRPr lang="en-US"/>
        </a:p>
      </dgm:t>
    </dgm:pt>
    <dgm:pt modelId="{8A002D7E-AA60-4D2C-95CB-AFEBDE4E22FD}">
      <dgm:prSet custT="1"/>
      <dgm:spPr/>
      <dgm:t>
        <a:bodyPr/>
        <a:lstStyle/>
        <a:p>
          <a:pPr>
            <a:lnSpc>
              <a:spcPct val="100000"/>
            </a:lnSpc>
          </a:pPr>
          <a:r>
            <a:rPr lang="en-GB" sz="2800" b="1" dirty="0"/>
            <a:t>Right</a:t>
          </a:r>
          <a:endParaRPr lang="en-US" sz="2800" b="1" dirty="0"/>
        </a:p>
      </dgm:t>
    </dgm:pt>
    <dgm:pt modelId="{DA026231-1985-4032-8D88-FEACB1A0D448}" type="parTrans" cxnId="{EF0A41CD-6FAA-4455-B4C0-4368F7E7F6D1}">
      <dgm:prSet/>
      <dgm:spPr/>
      <dgm:t>
        <a:bodyPr/>
        <a:lstStyle/>
        <a:p>
          <a:endParaRPr lang="en-US"/>
        </a:p>
      </dgm:t>
    </dgm:pt>
    <dgm:pt modelId="{FBD772C1-1EDD-4F12-A35C-42AF27A56B21}" type="sibTrans" cxnId="{EF0A41CD-6FAA-4455-B4C0-4368F7E7F6D1}">
      <dgm:prSet/>
      <dgm:spPr/>
      <dgm:t>
        <a:bodyPr/>
        <a:lstStyle/>
        <a:p>
          <a:pPr>
            <a:lnSpc>
              <a:spcPct val="100000"/>
            </a:lnSpc>
          </a:pPr>
          <a:endParaRPr lang="en-US"/>
        </a:p>
      </dgm:t>
    </dgm:pt>
    <dgm:pt modelId="{234CE843-3672-49D7-B5A6-49D4B9B7BE21}">
      <dgm:prSet custT="1"/>
      <dgm:spPr/>
      <dgm:t>
        <a:bodyPr/>
        <a:lstStyle/>
        <a:p>
          <a:pPr>
            <a:lnSpc>
              <a:spcPct val="100000"/>
            </a:lnSpc>
          </a:pPr>
          <a:r>
            <a:rPr lang="en-GB" sz="2800" b="1" dirty="0"/>
            <a:t>council</a:t>
          </a:r>
          <a:endParaRPr lang="en-US" sz="2800" b="1" dirty="0"/>
        </a:p>
      </dgm:t>
    </dgm:pt>
    <dgm:pt modelId="{42E87AC5-4B97-41B3-8069-26554FE966E2}" type="sibTrans" cxnId="{52FD8703-1D44-4096-B27E-23616E413EF1}">
      <dgm:prSet/>
      <dgm:spPr/>
      <dgm:t>
        <a:bodyPr/>
        <a:lstStyle/>
        <a:p>
          <a:endParaRPr lang="en-US"/>
        </a:p>
      </dgm:t>
    </dgm:pt>
    <dgm:pt modelId="{2C8B1A9A-5E41-46B8-9B26-91085F50D3F8}" type="parTrans" cxnId="{52FD8703-1D44-4096-B27E-23616E413EF1}">
      <dgm:prSet/>
      <dgm:spPr/>
      <dgm:t>
        <a:bodyPr/>
        <a:lstStyle/>
        <a:p>
          <a:endParaRPr lang="en-US"/>
        </a:p>
      </dgm:t>
    </dgm:pt>
    <dgm:pt modelId="{36F0DB6A-A0DF-47F0-AD8C-159F5FD7ADB1}" type="pres">
      <dgm:prSet presAssocID="{E5F9E246-BA55-4706-9E1F-265180C659F4}" presName="root" presStyleCnt="0">
        <dgm:presLayoutVars>
          <dgm:dir/>
          <dgm:resizeHandles val="exact"/>
        </dgm:presLayoutVars>
      </dgm:prSet>
      <dgm:spPr/>
      <dgm:t>
        <a:bodyPr/>
        <a:lstStyle/>
        <a:p>
          <a:endParaRPr lang="en-US"/>
        </a:p>
      </dgm:t>
    </dgm:pt>
    <dgm:pt modelId="{938E8E92-931C-479E-95CC-1A0B388B0DEB}" type="pres">
      <dgm:prSet presAssocID="{E5F9E246-BA55-4706-9E1F-265180C659F4}" presName="container" presStyleCnt="0">
        <dgm:presLayoutVars>
          <dgm:dir/>
          <dgm:resizeHandles val="exact"/>
        </dgm:presLayoutVars>
      </dgm:prSet>
      <dgm:spPr/>
    </dgm:pt>
    <dgm:pt modelId="{291B5B6B-2482-49D5-A409-26F21F4ECFFA}" type="pres">
      <dgm:prSet presAssocID="{1D5D684A-35EA-4FD9-9235-62875E0A6E3B}" presName="compNode" presStyleCnt="0"/>
      <dgm:spPr/>
    </dgm:pt>
    <dgm:pt modelId="{D7371A8D-908F-424A-BCAF-0C5F31368887}" type="pres">
      <dgm:prSet presAssocID="{1D5D684A-35EA-4FD9-9235-62875E0A6E3B}" presName="iconBgRect" presStyleLbl="bgShp" presStyleIdx="0" presStyleCnt="6"/>
      <dgm:spPr/>
    </dgm:pt>
    <dgm:pt modelId="{C7C71C9B-FD9A-4F65-ACC5-A7B0983853CC}" type="pres">
      <dgm:prSet presAssocID="{1D5D684A-35EA-4FD9-9235-62875E0A6E3B}" presName="iconRect" presStyleLbl="node1" presStyleIdx="0" presStyleCnt="6"/>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Books"/>
        </a:ext>
      </dgm:extLst>
    </dgm:pt>
    <dgm:pt modelId="{71831FFD-FBC4-492E-B157-99AD2F572FB8}" type="pres">
      <dgm:prSet presAssocID="{1D5D684A-35EA-4FD9-9235-62875E0A6E3B}" presName="spaceRect" presStyleCnt="0"/>
      <dgm:spPr/>
    </dgm:pt>
    <dgm:pt modelId="{7B1B1B3C-4267-4EF1-8AEB-488BCA4BE698}" type="pres">
      <dgm:prSet presAssocID="{1D5D684A-35EA-4FD9-9235-62875E0A6E3B}" presName="textRect" presStyleLbl="revTx" presStyleIdx="0" presStyleCnt="6">
        <dgm:presLayoutVars>
          <dgm:chMax val="1"/>
          <dgm:chPref val="1"/>
        </dgm:presLayoutVars>
      </dgm:prSet>
      <dgm:spPr/>
      <dgm:t>
        <a:bodyPr/>
        <a:lstStyle/>
        <a:p>
          <a:endParaRPr lang="en-US"/>
        </a:p>
      </dgm:t>
    </dgm:pt>
    <dgm:pt modelId="{658AB01A-6E9B-4600-AF3B-E1ACE0A5AE02}" type="pres">
      <dgm:prSet presAssocID="{2E5B4371-E740-45E9-8C04-91524201DBCF}" presName="sibTrans" presStyleLbl="sibTrans2D1" presStyleIdx="0" presStyleCnt="0"/>
      <dgm:spPr/>
      <dgm:t>
        <a:bodyPr/>
        <a:lstStyle/>
        <a:p>
          <a:endParaRPr lang="en-US"/>
        </a:p>
      </dgm:t>
    </dgm:pt>
    <dgm:pt modelId="{2CC554B4-FD3C-4671-8959-313A4CDE566F}" type="pres">
      <dgm:prSet presAssocID="{0ADE3752-9BC6-4DDB-B226-4F5679B7B24D}" presName="compNode" presStyleCnt="0"/>
      <dgm:spPr/>
    </dgm:pt>
    <dgm:pt modelId="{5CAEBEA7-C97E-45CE-BEB2-F714B4F5BB69}" type="pres">
      <dgm:prSet presAssocID="{0ADE3752-9BC6-4DDB-B226-4F5679B7B24D}" presName="iconBgRect" presStyleLbl="bgShp" presStyleIdx="1" presStyleCnt="6"/>
      <dgm:spPr/>
    </dgm:pt>
    <dgm:pt modelId="{B859A808-78BD-477D-82DD-B430118F8A19}" type="pres">
      <dgm:prSet presAssocID="{0ADE3752-9BC6-4DDB-B226-4F5679B7B24D}" presName="iconRect" presStyleLbl="node1" presStyleIdx="1" presStyleCnt="6"/>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Gavel"/>
        </a:ext>
      </dgm:extLst>
    </dgm:pt>
    <dgm:pt modelId="{EFC6390F-2407-48EC-BD66-D9ACD50850F3}" type="pres">
      <dgm:prSet presAssocID="{0ADE3752-9BC6-4DDB-B226-4F5679B7B24D}" presName="spaceRect" presStyleCnt="0"/>
      <dgm:spPr/>
    </dgm:pt>
    <dgm:pt modelId="{F8CE097E-7614-4099-BF71-024838A74C83}" type="pres">
      <dgm:prSet presAssocID="{0ADE3752-9BC6-4DDB-B226-4F5679B7B24D}" presName="textRect" presStyleLbl="revTx" presStyleIdx="1" presStyleCnt="6">
        <dgm:presLayoutVars>
          <dgm:chMax val="1"/>
          <dgm:chPref val="1"/>
        </dgm:presLayoutVars>
      </dgm:prSet>
      <dgm:spPr/>
      <dgm:t>
        <a:bodyPr/>
        <a:lstStyle/>
        <a:p>
          <a:endParaRPr lang="en-US"/>
        </a:p>
      </dgm:t>
    </dgm:pt>
    <dgm:pt modelId="{9EC43132-56E8-4AC7-A864-624A903C08B0}" type="pres">
      <dgm:prSet presAssocID="{488D7265-FD78-4FE4-BE30-F318766DEEED}" presName="sibTrans" presStyleLbl="sibTrans2D1" presStyleIdx="0" presStyleCnt="0"/>
      <dgm:spPr/>
      <dgm:t>
        <a:bodyPr/>
        <a:lstStyle/>
        <a:p>
          <a:endParaRPr lang="en-US"/>
        </a:p>
      </dgm:t>
    </dgm:pt>
    <dgm:pt modelId="{F36ADA06-998D-4CB6-8B15-2A242F5F3711}" type="pres">
      <dgm:prSet presAssocID="{904B5B5C-8B36-443F-A3A2-5E09BDACF450}" presName="compNode" presStyleCnt="0"/>
      <dgm:spPr/>
    </dgm:pt>
    <dgm:pt modelId="{7253A1B1-E724-49ED-B3CD-4CFE52D659FD}" type="pres">
      <dgm:prSet presAssocID="{904B5B5C-8B36-443F-A3A2-5E09BDACF450}" presName="iconBgRect" presStyleLbl="bgShp" presStyleIdx="2" presStyleCnt="6"/>
      <dgm:spPr/>
    </dgm:pt>
    <dgm:pt modelId="{743A7BAD-7B01-40D4-B832-C9C00141AD69}" type="pres">
      <dgm:prSet presAssocID="{904B5B5C-8B36-443F-A3A2-5E09BDACF450}" presName="iconRect" presStyleLbl="node1" presStyleIdx="2" presStyleCnt="6"/>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Handshake"/>
        </a:ext>
      </dgm:extLst>
    </dgm:pt>
    <dgm:pt modelId="{903BFB64-EB8C-4256-A290-82D3668FF605}" type="pres">
      <dgm:prSet presAssocID="{904B5B5C-8B36-443F-A3A2-5E09BDACF450}" presName="spaceRect" presStyleCnt="0"/>
      <dgm:spPr/>
    </dgm:pt>
    <dgm:pt modelId="{BDDC5096-BF28-41BC-B832-66612992BB94}" type="pres">
      <dgm:prSet presAssocID="{904B5B5C-8B36-443F-A3A2-5E09BDACF450}" presName="textRect" presStyleLbl="revTx" presStyleIdx="2" presStyleCnt="6">
        <dgm:presLayoutVars>
          <dgm:chMax val="1"/>
          <dgm:chPref val="1"/>
        </dgm:presLayoutVars>
      </dgm:prSet>
      <dgm:spPr/>
      <dgm:t>
        <a:bodyPr/>
        <a:lstStyle/>
        <a:p>
          <a:endParaRPr lang="en-US"/>
        </a:p>
      </dgm:t>
    </dgm:pt>
    <dgm:pt modelId="{E7C3A634-5518-4C42-9C5C-EFCDBA04F123}" type="pres">
      <dgm:prSet presAssocID="{988F06C7-66B8-4E14-B9CA-4D054419A681}" presName="sibTrans" presStyleLbl="sibTrans2D1" presStyleIdx="0" presStyleCnt="0"/>
      <dgm:spPr/>
      <dgm:t>
        <a:bodyPr/>
        <a:lstStyle/>
        <a:p>
          <a:endParaRPr lang="en-US"/>
        </a:p>
      </dgm:t>
    </dgm:pt>
    <dgm:pt modelId="{D094434E-D9F4-41CA-9334-8D2F129F76CD}" type="pres">
      <dgm:prSet presAssocID="{356A1E9E-8554-4007-A7AA-957F975C3744}" presName="compNode" presStyleCnt="0"/>
      <dgm:spPr/>
    </dgm:pt>
    <dgm:pt modelId="{125527D2-404C-4E61-BB40-C29CE6D942B2}" type="pres">
      <dgm:prSet presAssocID="{356A1E9E-8554-4007-A7AA-957F975C3744}" presName="iconBgRect" presStyleLbl="bgShp" presStyleIdx="3" presStyleCnt="6"/>
      <dgm:spPr/>
    </dgm:pt>
    <dgm:pt modelId="{E0F8E0C8-339E-4804-958A-AB1A2CC9871D}" type="pres">
      <dgm:prSet presAssocID="{356A1E9E-8554-4007-A7AA-957F975C3744}" presName="iconRect" presStyleLbl="node1" presStyleIdx="3" presStyleCnt="6"/>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Bullseye"/>
        </a:ext>
      </dgm:extLst>
    </dgm:pt>
    <dgm:pt modelId="{E0E8CD33-104A-45BC-99F9-2B2B070E8D2B}" type="pres">
      <dgm:prSet presAssocID="{356A1E9E-8554-4007-A7AA-957F975C3744}" presName="spaceRect" presStyleCnt="0"/>
      <dgm:spPr/>
    </dgm:pt>
    <dgm:pt modelId="{2139C802-0D6A-4F2D-AD64-F38AFDCCE4BD}" type="pres">
      <dgm:prSet presAssocID="{356A1E9E-8554-4007-A7AA-957F975C3744}" presName="textRect" presStyleLbl="revTx" presStyleIdx="3" presStyleCnt="6">
        <dgm:presLayoutVars>
          <dgm:chMax val="1"/>
          <dgm:chPref val="1"/>
        </dgm:presLayoutVars>
      </dgm:prSet>
      <dgm:spPr/>
      <dgm:t>
        <a:bodyPr/>
        <a:lstStyle/>
        <a:p>
          <a:endParaRPr lang="en-US"/>
        </a:p>
      </dgm:t>
    </dgm:pt>
    <dgm:pt modelId="{CD9C3E78-6DE6-47F1-A7B3-E1C245604309}" type="pres">
      <dgm:prSet presAssocID="{3BCD7317-5139-46C1-9189-0B8F5A78CAE4}" presName="sibTrans" presStyleLbl="sibTrans2D1" presStyleIdx="0" presStyleCnt="0"/>
      <dgm:spPr/>
      <dgm:t>
        <a:bodyPr/>
        <a:lstStyle/>
        <a:p>
          <a:endParaRPr lang="en-US"/>
        </a:p>
      </dgm:t>
    </dgm:pt>
    <dgm:pt modelId="{27D04FB1-2EF7-4579-83C6-B5313B7E5EB8}" type="pres">
      <dgm:prSet presAssocID="{8A002D7E-AA60-4D2C-95CB-AFEBDE4E22FD}" presName="compNode" presStyleCnt="0"/>
      <dgm:spPr/>
    </dgm:pt>
    <dgm:pt modelId="{4FF05074-B49F-4C41-83CA-7F08D187DFEF}" type="pres">
      <dgm:prSet presAssocID="{8A002D7E-AA60-4D2C-95CB-AFEBDE4E22FD}" presName="iconBgRect" presStyleLbl="bgShp" presStyleIdx="4" presStyleCnt="6"/>
      <dgm:spPr/>
    </dgm:pt>
    <dgm:pt modelId="{CED2D775-6C38-46AD-A0D9-48A1F61494D4}" type="pres">
      <dgm:prSet presAssocID="{8A002D7E-AA60-4D2C-95CB-AFEBDE4E22FD}" presName="iconRect" presStyleLbl="node1" presStyleIdx="4" presStyleCnt="6"/>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Line Arrow: Rotate left"/>
        </a:ext>
      </dgm:extLst>
    </dgm:pt>
    <dgm:pt modelId="{C14BBAB3-5FED-4AF1-A277-475623A0D069}" type="pres">
      <dgm:prSet presAssocID="{8A002D7E-AA60-4D2C-95CB-AFEBDE4E22FD}" presName="spaceRect" presStyleCnt="0"/>
      <dgm:spPr/>
    </dgm:pt>
    <dgm:pt modelId="{F23D7C93-7FC5-4754-BC05-BB9A2A5053F2}" type="pres">
      <dgm:prSet presAssocID="{8A002D7E-AA60-4D2C-95CB-AFEBDE4E22FD}" presName="textRect" presStyleLbl="revTx" presStyleIdx="4" presStyleCnt="6">
        <dgm:presLayoutVars>
          <dgm:chMax val="1"/>
          <dgm:chPref val="1"/>
        </dgm:presLayoutVars>
      </dgm:prSet>
      <dgm:spPr/>
      <dgm:t>
        <a:bodyPr/>
        <a:lstStyle/>
        <a:p>
          <a:endParaRPr lang="en-US"/>
        </a:p>
      </dgm:t>
    </dgm:pt>
    <dgm:pt modelId="{DD4EBF9F-1CAE-431B-9ED7-5FB9333E7C67}" type="pres">
      <dgm:prSet presAssocID="{FBD772C1-1EDD-4F12-A35C-42AF27A56B21}" presName="sibTrans" presStyleLbl="sibTrans2D1" presStyleIdx="0" presStyleCnt="0"/>
      <dgm:spPr/>
      <dgm:t>
        <a:bodyPr/>
        <a:lstStyle/>
        <a:p>
          <a:endParaRPr lang="en-US"/>
        </a:p>
      </dgm:t>
    </dgm:pt>
    <dgm:pt modelId="{3653327D-8C8F-459E-BDB8-3666A688252A}" type="pres">
      <dgm:prSet presAssocID="{234CE843-3672-49D7-B5A6-49D4B9B7BE21}" presName="compNode" presStyleCnt="0"/>
      <dgm:spPr/>
    </dgm:pt>
    <dgm:pt modelId="{9B12D18F-93BC-4392-9456-81693A4DB445}" type="pres">
      <dgm:prSet presAssocID="{234CE843-3672-49D7-B5A6-49D4B9B7BE21}" presName="iconBgRect" presStyleLbl="bgShp" presStyleIdx="5" presStyleCnt="6"/>
      <dgm:spPr/>
    </dgm:pt>
    <dgm:pt modelId="{1E4CD3A3-4842-433C-BADD-5E57C7418667}" type="pres">
      <dgm:prSet presAssocID="{234CE843-3672-49D7-B5A6-49D4B9B7BE21}"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a:noFill/>
        </a:ln>
      </dgm:spPr>
      <dgm:t>
        <a:bodyPr/>
        <a:lstStyle/>
        <a:p>
          <a:endParaRPr lang="en-US"/>
        </a:p>
      </dgm:t>
      <dgm:extLst>
        <a:ext uri="{E40237B7-FDA0-4F09-8148-C483321AD2D9}">
          <dgm14:cNvPr xmlns:dgm14="http://schemas.microsoft.com/office/drawing/2010/diagram" id="0" name="" descr="Meeting"/>
        </a:ext>
      </dgm:extLst>
    </dgm:pt>
    <dgm:pt modelId="{E13E57DE-9E5C-4548-819D-18C6A24C2C87}" type="pres">
      <dgm:prSet presAssocID="{234CE843-3672-49D7-B5A6-49D4B9B7BE21}" presName="spaceRect" presStyleCnt="0"/>
      <dgm:spPr/>
    </dgm:pt>
    <dgm:pt modelId="{5170A76A-8C0C-4DC0-92FF-26A50557B094}" type="pres">
      <dgm:prSet presAssocID="{234CE843-3672-49D7-B5A6-49D4B9B7BE21}" presName="textRect" presStyleLbl="revTx" presStyleIdx="5" presStyleCnt="6">
        <dgm:presLayoutVars>
          <dgm:chMax val="1"/>
          <dgm:chPref val="1"/>
        </dgm:presLayoutVars>
      </dgm:prSet>
      <dgm:spPr/>
      <dgm:t>
        <a:bodyPr/>
        <a:lstStyle/>
        <a:p>
          <a:endParaRPr lang="en-US"/>
        </a:p>
      </dgm:t>
    </dgm:pt>
  </dgm:ptLst>
  <dgm:cxnLst>
    <dgm:cxn modelId="{B4C41EB6-BE5B-48A4-925A-3535965FBE3D}" type="presOf" srcId="{3BCD7317-5139-46C1-9189-0B8F5A78CAE4}" destId="{CD9C3E78-6DE6-47F1-A7B3-E1C245604309}" srcOrd="0" destOrd="0" presId="urn:microsoft.com/office/officeart/2018/2/layout/IconCircleList"/>
    <dgm:cxn modelId="{6E758FC7-ED4E-4856-9894-72D405475FAC}" type="presOf" srcId="{8A002D7E-AA60-4D2C-95CB-AFEBDE4E22FD}" destId="{F23D7C93-7FC5-4754-BC05-BB9A2A5053F2}" srcOrd="0" destOrd="0" presId="urn:microsoft.com/office/officeart/2018/2/layout/IconCircleList"/>
    <dgm:cxn modelId="{185A8295-DB2B-41AF-ACC3-F39679A89CFB}" type="presOf" srcId="{488D7265-FD78-4FE4-BE30-F318766DEEED}" destId="{9EC43132-56E8-4AC7-A864-624A903C08B0}" srcOrd="0" destOrd="0" presId="urn:microsoft.com/office/officeart/2018/2/layout/IconCircleList"/>
    <dgm:cxn modelId="{C4274EA3-C4BD-44B2-9161-F4171E1A24A3}" type="presOf" srcId="{FBD772C1-1EDD-4F12-A35C-42AF27A56B21}" destId="{DD4EBF9F-1CAE-431B-9ED7-5FB9333E7C67}" srcOrd="0" destOrd="0" presId="urn:microsoft.com/office/officeart/2018/2/layout/IconCircleList"/>
    <dgm:cxn modelId="{C0B16E1A-6AE2-4CAF-8316-979875FDBA88}" type="presOf" srcId="{234CE843-3672-49D7-B5A6-49D4B9B7BE21}" destId="{5170A76A-8C0C-4DC0-92FF-26A50557B094}" srcOrd="0" destOrd="0" presId="urn:microsoft.com/office/officeart/2018/2/layout/IconCircleList"/>
    <dgm:cxn modelId="{ABD44308-239B-43AC-BFB5-701F6AF24EC3}" type="presOf" srcId="{2E5B4371-E740-45E9-8C04-91524201DBCF}" destId="{658AB01A-6E9B-4600-AF3B-E1ACE0A5AE02}" srcOrd="0" destOrd="0" presId="urn:microsoft.com/office/officeart/2018/2/layout/IconCircleList"/>
    <dgm:cxn modelId="{78F18078-8B04-4773-A33D-79BC366FF58A}" type="presOf" srcId="{356A1E9E-8554-4007-A7AA-957F975C3744}" destId="{2139C802-0D6A-4F2D-AD64-F38AFDCCE4BD}" srcOrd="0" destOrd="0" presId="urn:microsoft.com/office/officeart/2018/2/layout/IconCircleList"/>
    <dgm:cxn modelId="{52FD8703-1D44-4096-B27E-23616E413EF1}" srcId="{E5F9E246-BA55-4706-9E1F-265180C659F4}" destId="{234CE843-3672-49D7-B5A6-49D4B9B7BE21}" srcOrd="5" destOrd="0" parTransId="{2C8B1A9A-5E41-46B8-9B26-91085F50D3F8}" sibTransId="{42E87AC5-4B97-41B3-8069-26554FE966E2}"/>
    <dgm:cxn modelId="{9187DC09-465F-4856-9B2E-9EE0F2736409}" type="presOf" srcId="{988F06C7-66B8-4E14-B9CA-4D054419A681}" destId="{E7C3A634-5518-4C42-9C5C-EFCDBA04F123}" srcOrd="0" destOrd="0" presId="urn:microsoft.com/office/officeart/2018/2/layout/IconCircleList"/>
    <dgm:cxn modelId="{236544FD-D430-470E-A573-956F8E75238D}" type="presOf" srcId="{E5F9E246-BA55-4706-9E1F-265180C659F4}" destId="{36F0DB6A-A0DF-47F0-AD8C-159F5FD7ADB1}" srcOrd="0" destOrd="0" presId="urn:microsoft.com/office/officeart/2018/2/layout/IconCircleList"/>
    <dgm:cxn modelId="{65E7AB7F-69C9-425F-B410-BF17DF3A3588}" type="presOf" srcId="{1D5D684A-35EA-4FD9-9235-62875E0A6E3B}" destId="{7B1B1B3C-4267-4EF1-8AEB-488BCA4BE698}" srcOrd="0" destOrd="0" presId="urn:microsoft.com/office/officeart/2018/2/layout/IconCircleList"/>
    <dgm:cxn modelId="{0AF5226E-DE4D-481A-9EC9-535A5507E4AD}" srcId="{E5F9E246-BA55-4706-9E1F-265180C659F4}" destId="{356A1E9E-8554-4007-A7AA-957F975C3744}" srcOrd="3" destOrd="0" parTransId="{BCBAEC48-6F7D-4CD5-9901-DD013218616F}" sibTransId="{3BCD7317-5139-46C1-9189-0B8F5A78CAE4}"/>
    <dgm:cxn modelId="{3F51BF0C-A857-47D8-AF72-DA5F8B2A6AEB}" srcId="{E5F9E246-BA55-4706-9E1F-265180C659F4}" destId="{1D5D684A-35EA-4FD9-9235-62875E0A6E3B}" srcOrd="0" destOrd="0" parTransId="{986CF096-E258-463A-976C-1A94BE33000F}" sibTransId="{2E5B4371-E740-45E9-8C04-91524201DBCF}"/>
    <dgm:cxn modelId="{9C184879-2B24-42F3-A4CB-D48F6C32B920}" type="presOf" srcId="{0ADE3752-9BC6-4DDB-B226-4F5679B7B24D}" destId="{F8CE097E-7614-4099-BF71-024838A74C83}" srcOrd="0" destOrd="0" presId="urn:microsoft.com/office/officeart/2018/2/layout/IconCircleList"/>
    <dgm:cxn modelId="{99027E68-C213-4289-92A3-C2863E13B776}" type="presOf" srcId="{904B5B5C-8B36-443F-A3A2-5E09BDACF450}" destId="{BDDC5096-BF28-41BC-B832-66612992BB94}" srcOrd="0" destOrd="0" presId="urn:microsoft.com/office/officeart/2018/2/layout/IconCircleList"/>
    <dgm:cxn modelId="{EF0A41CD-6FAA-4455-B4C0-4368F7E7F6D1}" srcId="{E5F9E246-BA55-4706-9E1F-265180C659F4}" destId="{8A002D7E-AA60-4D2C-95CB-AFEBDE4E22FD}" srcOrd="4" destOrd="0" parTransId="{DA026231-1985-4032-8D88-FEACB1A0D448}" sibTransId="{FBD772C1-1EDD-4F12-A35C-42AF27A56B21}"/>
    <dgm:cxn modelId="{AE912CD7-3BBE-495D-B9AD-EB755E56489F}" srcId="{E5F9E246-BA55-4706-9E1F-265180C659F4}" destId="{0ADE3752-9BC6-4DDB-B226-4F5679B7B24D}" srcOrd="1" destOrd="0" parTransId="{CDEDC1CD-7CF2-4AF8-BC34-D99D517E6477}" sibTransId="{488D7265-FD78-4FE4-BE30-F318766DEEED}"/>
    <dgm:cxn modelId="{112015D4-9416-4E5F-9296-BA99E5C8ABE0}" srcId="{E5F9E246-BA55-4706-9E1F-265180C659F4}" destId="{904B5B5C-8B36-443F-A3A2-5E09BDACF450}" srcOrd="2" destOrd="0" parTransId="{771C9288-A3AF-422D-88B1-B365CB875347}" sibTransId="{988F06C7-66B8-4E14-B9CA-4D054419A681}"/>
    <dgm:cxn modelId="{6D2D82F5-6E37-45D1-912B-64E88CEECE0C}" type="presParOf" srcId="{36F0DB6A-A0DF-47F0-AD8C-159F5FD7ADB1}" destId="{938E8E92-931C-479E-95CC-1A0B388B0DEB}" srcOrd="0" destOrd="0" presId="urn:microsoft.com/office/officeart/2018/2/layout/IconCircleList"/>
    <dgm:cxn modelId="{BF7295E8-DF8C-4946-8175-B703670D4DA1}" type="presParOf" srcId="{938E8E92-931C-479E-95CC-1A0B388B0DEB}" destId="{291B5B6B-2482-49D5-A409-26F21F4ECFFA}" srcOrd="0" destOrd="0" presId="urn:microsoft.com/office/officeart/2018/2/layout/IconCircleList"/>
    <dgm:cxn modelId="{07387E8D-1FC8-4EE3-AE63-DDC6B03652E0}" type="presParOf" srcId="{291B5B6B-2482-49D5-A409-26F21F4ECFFA}" destId="{D7371A8D-908F-424A-BCAF-0C5F31368887}" srcOrd="0" destOrd="0" presId="urn:microsoft.com/office/officeart/2018/2/layout/IconCircleList"/>
    <dgm:cxn modelId="{A87AC4D5-EEF0-4A3A-AF04-5EEEE7724BD2}" type="presParOf" srcId="{291B5B6B-2482-49D5-A409-26F21F4ECFFA}" destId="{C7C71C9B-FD9A-4F65-ACC5-A7B0983853CC}" srcOrd="1" destOrd="0" presId="urn:microsoft.com/office/officeart/2018/2/layout/IconCircleList"/>
    <dgm:cxn modelId="{835E1EF4-0364-45FA-BFD3-102FAF09CED7}" type="presParOf" srcId="{291B5B6B-2482-49D5-A409-26F21F4ECFFA}" destId="{71831FFD-FBC4-492E-B157-99AD2F572FB8}" srcOrd="2" destOrd="0" presId="urn:microsoft.com/office/officeart/2018/2/layout/IconCircleList"/>
    <dgm:cxn modelId="{09BDB1E6-1AFA-42A5-8C33-79825DF7F445}" type="presParOf" srcId="{291B5B6B-2482-49D5-A409-26F21F4ECFFA}" destId="{7B1B1B3C-4267-4EF1-8AEB-488BCA4BE698}" srcOrd="3" destOrd="0" presId="urn:microsoft.com/office/officeart/2018/2/layout/IconCircleList"/>
    <dgm:cxn modelId="{298C0BE6-A298-4FE2-8938-3F14D99E15D4}" type="presParOf" srcId="{938E8E92-931C-479E-95CC-1A0B388B0DEB}" destId="{658AB01A-6E9B-4600-AF3B-E1ACE0A5AE02}" srcOrd="1" destOrd="0" presId="urn:microsoft.com/office/officeart/2018/2/layout/IconCircleList"/>
    <dgm:cxn modelId="{AF4B1C2A-F0A3-4BD7-81B5-35498AF25FE4}" type="presParOf" srcId="{938E8E92-931C-479E-95CC-1A0B388B0DEB}" destId="{2CC554B4-FD3C-4671-8959-313A4CDE566F}" srcOrd="2" destOrd="0" presId="urn:microsoft.com/office/officeart/2018/2/layout/IconCircleList"/>
    <dgm:cxn modelId="{58907AF9-50ED-439D-9EEF-EECFB4A76ADF}" type="presParOf" srcId="{2CC554B4-FD3C-4671-8959-313A4CDE566F}" destId="{5CAEBEA7-C97E-45CE-BEB2-F714B4F5BB69}" srcOrd="0" destOrd="0" presId="urn:microsoft.com/office/officeart/2018/2/layout/IconCircleList"/>
    <dgm:cxn modelId="{E9313215-23AC-4B53-976B-28C7BEAF78E4}" type="presParOf" srcId="{2CC554B4-FD3C-4671-8959-313A4CDE566F}" destId="{B859A808-78BD-477D-82DD-B430118F8A19}" srcOrd="1" destOrd="0" presId="urn:microsoft.com/office/officeart/2018/2/layout/IconCircleList"/>
    <dgm:cxn modelId="{35C702A8-3413-4016-8A8E-80C37D9DE9F5}" type="presParOf" srcId="{2CC554B4-FD3C-4671-8959-313A4CDE566F}" destId="{EFC6390F-2407-48EC-BD66-D9ACD50850F3}" srcOrd="2" destOrd="0" presId="urn:microsoft.com/office/officeart/2018/2/layout/IconCircleList"/>
    <dgm:cxn modelId="{6C97E568-EDB4-4591-A858-A23499088ECD}" type="presParOf" srcId="{2CC554B4-FD3C-4671-8959-313A4CDE566F}" destId="{F8CE097E-7614-4099-BF71-024838A74C83}" srcOrd="3" destOrd="0" presId="urn:microsoft.com/office/officeart/2018/2/layout/IconCircleList"/>
    <dgm:cxn modelId="{F2674EA8-A69C-43D9-AB86-4A88A481E96D}" type="presParOf" srcId="{938E8E92-931C-479E-95CC-1A0B388B0DEB}" destId="{9EC43132-56E8-4AC7-A864-624A903C08B0}" srcOrd="3" destOrd="0" presId="urn:microsoft.com/office/officeart/2018/2/layout/IconCircleList"/>
    <dgm:cxn modelId="{13A5B916-D216-4DA2-A9CB-EFF13AF97B6E}" type="presParOf" srcId="{938E8E92-931C-479E-95CC-1A0B388B0DEB}" destId="{F36ADA06-998D-4CB6-8B15-2A242F5F3711}" srcOrd="4" destOrd="0" presId="urn:microsoft.com/office/officeart/2018/2/layout/IconCircleList"/>
    <dgm:cxn modelId="{88EDCFF3-FA76-48D2-A108-BB218573EA27}" type="presParOf" srcId="{F36ADA06-998D-4CB6-8B15-2A242F5F3711}" destId="{7253A1B1-E724-49ED-B3CD-4CFE52D659FD}" srcOrd="0" destOrd="0" presId="urn:microsoft.com/office/officeart/2018/2/layout/IconCircleList"/>
    <dgm:cxn modelId="{B36E6287-1D17-45E6-95CB-733F6ED72A73}" type="presParOf" srcId="{F36ADA06-998D-4CB6-8B15-2A242F5F3711}" destId="{743A7BAD-7B01-40D4-B832-C9C00141AD69}" srcOrd="1" destOrd="0" presId="urn:microsoft.com/office/officeart/2018/2/layout/IconCircleList"/>
    <dgm:cxn modelId="{51340413-992B-4955-8C40-F60F83407602}" type="presParOf" srcId="{F36ADA06-998D-4CB6-8B15-2A242F5F3711}" destId="{903BFB64-EB8C-4256-A290-82D3668FF605}" srcOrd="2" destOrd="0" presId="urn:microsoft.com/office/officeart/2018/2/layout/IconCircleList"/>
    <dgm:cxn modelId="{5A9E745E-86FD-4461-BF74-05D223053C7D}" type="presParOf" srcId="{F36ADA06-998D-4CB6-8B15-2A242F5F3711}" destId="{BDDC5096-BF28-41BC-B832-66612992BB94}" srcOrd="3" destOrd="0" presId="urn:microsoft.com/office/officeart/2018/2/layout/IconCircleList"/>
    <dgm:cxn modelId="{104CE60B-C4BE-4488-B2F7-3268B79ECD97}" type="presParOf" srcId="{938E8E92-931C-479E-95CC-1A0B388B0DEB}" destId="{E7C3A634-5518-4C42-9C5C-EFCDBA04F123}" srcOrd="5" destOrd="0" presId="urn:microsoft.com/office/officeart/2018/2/layout/IconCircleList"/>
    <dgm:cxn modelId="{C24B8545-550C-402A-91AB-FE7D6EB27F8A}" type="presParOf" srcId="{938E8E92-931C-479E-95CC-1A0B388B0DEB}" destId="{D094434E-D9F4-41CA-9334-8D2F129F76CD}" srcOrd="6" destOrd="0" presId="urn:microsoft.com/office/officeart/2018/2/layout/IconCircleList"/>
    <dgm:cxn modelId="{AF1AD768-AA07-4297-93B8-9C7C98910F1A}" type="presParOf" srcId="{D094434E-D9F4-41CA-9334-8D2F129F76CD}" destId="{125527D2-404C-4E61-BB40-C29CE6D942B2}" srcOrd="0" destOrd="0" presId="urn:microsoft.com/office/officeart/2018/2/layout/IconCircleList"/>
    <dgm:cxn modelId="{BBF92490-A5C8-4584-B929-5BEFD916C8E7}" type="presParOf" srcId="{D094434E-D9F4-41CA-9334-8D2F129F76CD}" destId="{E0F8E0C8-339E-4804-958A-AB1A2CC9871D}" srcOrd="1" destOrd="0" presId="urn:microsoft.com/office/officeart/2018/2/layout/IconCircleList"/>
    <dgm:cxn modelId="{D640D843-A0DF-470D-8EE5-8DFA7A518BF7}" type="presParOf" srcId="{D094434E-D9F4-41CA-9334-8D2F129F76CD}" destId="{E0E8CD33-104A-45BC-99F9-2B2B070E8D2B}" srcOrd="2" destOrd="0" presId="urn:microsoft.com/office/officeart/2018/2/layout/IconCircleList"/>
    <dgm:cxn modelId="{B6FCAA33-DB28-41D0-8810-DE7B63D5A7D4}" type="presParOf" srcId="{D094434E-D9F4-41CA-9334-8D2F129F76CD}" destId="{2139C802-0D6A-4F2D-AD64-F38AFDCCE4BD}" srcOrd="3" destOrd="0" presId="urn:microsoft.com/office/officeart/2018/2/layout/IconCircleList"/>
    <dgm:cxn modelId="{713DA4C2-CF95-411D-8516-666A14A51F40}" type="presParOf" srcId="{938E8E92-931C-479E-95CC-1A0B388B0DEB}" destId="{CD9C3E78-6DE6-47F1-A7B3-E1C245604309}" srcOrd="7" destOrd="0" presId="urn:microsoft.com/office/officeart/2018/2/layout/IconCircleList"/>
    <dgm:cxn modelId="{9B246FDD-71D8-4471-8684-A97B9B4C245C}" type="presParOf" srcId="{938E8E92-931C-479E-95CC-1A0B388B0DEB}" destId="{27D04FB1-2EF7-4579-83C6-B5313B7E5EB8}" srcOrd="8" destOrd="0" presId="urn:microsoft.com/office/officeart/2018/2/layout/IconCircleList"/>
    <dgm:cxn modelId="{C245E795-82B9-4DA1-B21C-D88723F04B8D}" type="presParOf" srcId="{27D04FB1-2EF7-4579-83C6-B5313B7E5EB8}" destId="{4FF05074-B49F-4C41-83CA-7F08D187DFEF}" srcOrd="0" destOrd="0" presId="urn:microsoft.com/office/officeart/2018/2/layout/IconCircleList"/>
    <dgm:cxn modelId="{96639ADE-3151-4F12-A91C-4E891C505F38}" type="presParOf" srcId="{27D04FB1-2EF7-4579-83C6-B5313B7E5EB8}" destId="{CED2D775-6C38-46AD-A0D9-48A1F61494D4}" srcOrd="1" destOrd="0" presId="urn:microsoft.com/office/officeart/2018/2/layout/IconCircleList"/>
    <dgm:cxn modelId="{D4B9F16B-B811-44AB-A3A2-CFA9B448D354}" type="presParOf" srcId="{27D04FB1-2EF7-4579-83C6-B5313B7E5EB8}" destId="{C14BBAB3-5FED-4AF1-A277-475623A0D069}" srcOrd="2" destOrd="0" presId="urn:microsoft.com/office/officeart/2018/2/layout/IconCircleList"/>
    <dgm:cxn modelId="{9948C381-30F1-4118-8923-B55D2D3C8870}" type="presParOf" srcId="{27D04FB1-2EF7-4579-83C6-B5313B7E5EB8}" destId="{F23D7C93-7FC5-4754-BC05-BB9A2A5053F2}" srcOrd="3" destOrd="0" presId="urn:microsoft.com/office/officeart/2018/2/layout/IconCircleList"/>
    <dgm:cxn modelId="{0FDBB73C-E30D-4468-8741-2CCAEE1ED342}" type="presParOf" srcId="{938E8E92-931C-479E-95CC-1A0B388B0DEB}" destId="{DD4EBF9F-1CAE-431B-9ED7-5FB9333E7C67}" srcOrd="9" destOrd="0" presId="urn:microsoft.com/office/officeart/2018/2/layout/IconCircleList"/>
    <dgm:cxn modelId="{6E50AEB3-0C9A-4621-AA3D-DD20A3C3D4CD}" type="presParOf" srcId="{938E8E92-931C-479E-95CC-1A0B388B0DEB}" destId="{3653327D-8C8F-459E-BDB8-3666A688252A}" srcOrd="10" destOrd="0" presId="urn:microsoft.com/office/officeart/2018/2/layout/IconCircleList"/>
    <dgm:cxn modelId="{7FFF2ADC-6DEB-47EB-8B6C-7D64197F5035}" type="presParOf" srcId="{3653327D-8C8F-459E-BDB8-3666A688252A}" destId="{9B12D18F-93BC-4392-9456-81693A4DB445}" srcOrd="0" destOrd="0" presId="urn:microsoft.com/office/officeart/2018/2/layout/IconCircleList"/>
    <dgm:cxn modelId="{4AA5CF9B-988C-482A-B5B0-800982DCF2EE}" type="presParOf" srcId="{3653327D-8C8F-459E-BDB8-3666A688252A}" destId="{1E4CD3A3-4842-433C-BADD-5E57C7418667}" srcOrd="1" destOrd="0" presId="urn:microsoft.com/office/officeart/2018/2/layout/IconCircleList"/>
    <dgm:cxn modelId="{E2A31E66-E1CC-4322-AAEC-2C593459DB15}" type="presParOf" srcId="{3653327D-8C8F-459E-BDB8-3666A688252A}" destId="{E13E57DE-9E5C-4548-819D-18C6A24C2C87}" srcOrd="2" destOrd="0" presId="urn:microsoft.com/office/officeart/2018/2/layout/IconCircleList"/>
    <dgm:cxn modelId="{4585CD40-EDA2-4E63-8109-1EBEC9580502}" type="presParOf" srcId="{3653327D-8C8F-459E-BDB8-3666A688252A}" destId="{5170A76A-8C0C-4DC0-92FF-26A50557B09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371A8D-908F-424A-BCAF-0C5F31368887}">
      <dsp:nvSpPr>
        <dsp:cNvPr id="0" name=""/>
        <dsp:cNvSpPr/>
      </dsp:nvSpPr>
      <dsp:spPr>
        <a:xfrm>
          <a:off x="109363" y="692144"/>
          <a:ext cx="833364" cy="83336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C71C9B-FD9A-4F65-ACC5-A7B0983853CC}">
      <dsp:nvSpPr>
        <dsp:cNvPr id="0" name=""/>
        <dsp:cNvSpPr/>
      </dsp:nvSpPr>
      <dsp:spPr>
        <a:xfrm>
          <a:off x="284370" y="867150"/>
          <a:ext cx="483351" cy="48335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1B1B3C-4267-4EF1-8AEB-488BCA4BE698}">
      <dsp:nvSpPr>
        <dsp:cNvPr id="0" name=""/>
        <dsp:cNvSpPr/>
      </dsp:nvSpPr>
      <dsp:spPr>
        <a:xfrm>
          <a:off x="1121306" y="692144"/>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1066800">
            <a:lnSpc>
              <a:spcPct val="100000"/>
            </a:lnSpc>
            <a:spcBef>
              <a:spcPct val="0"/>
            </a:spcBef>
            <a:spcAft>
              <a:spcPct val="35000"/>
            </a:spcAft>
          </a:pPr>
          <a:r>
            <a:rPr lang="en-GB" sz="2400" b="1" kern="1200" dirty="0"/>
            <a:t>John </a:t>
          </a:r>
          <a:r>
            <a:rPr lang="en-GB" sz="2400" b="1" kern="1200" dirty="0" err="1"/>
            <a:t>Spedan</a:t>
          </a:r>
          <a:r>
            <a:rPr lang="en-GB" sz="2400" b="1" kern="1200" dirty="0"/>
            <a:t> Lewis took over from father John Lewis in 1928</a:t>
          </a:r>
          <a:endParaRPr lang="en-US" sz="2400" b="1" kern="1200" dirty="0"/>
        </a:p>
      </dsp:txBody>
      <dsp:txXfrm>
        <a:off x="1121306" y="692144"/>
        <a:ext cx="1964358" cy="833364"/>
      </dsp:txXfrm>
    </dsp:sp>
    <dsp:sp modelId="{5CAEBEA7-C97E-45CE-BEB2-F714B4F5BB69}">
      <dsp:nvSpPr>
        <dsp:cNvPr id="0" name=""/>
        <dsp:cNvSpPr/>
      </dsp:nvSpPr>
      <dsp:spPr>
        <a:xfrm>
          <a:off x="3427939" y="692144"/>
          <a:ext cx="833364" cy="83336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59A808-78BD-477D-82DD-B430118F8A19}">
      <dsp:nvSpPr>
        <dsp:cNvPr id="0" name=""/>
        <dsp:cNvSpPr/>
      </dsp:nvSpPr>
      <dsp:spPr>
        <a:xfrm>
          <a:off x="3602945" y="867150"/>
          <a:ext cx="483351" cy="48335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CE097E-7614-4099-BF71-024838A74C83}">
      <dsp:nvSpPr>
        <dsp:cNvPr id="0" name=""/>
        <dsp:cNvSpPr/>
      </dsp:nvSpPr>
      <dsp:spPr>
        <a:xfrm>
          <a:off x="4439881" y="692144"/>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1244600">
            <a:lnSpc>
              <a:spcPct val="100000"/>
            </a:lnSpc>
            <a:spcBef>
              <a:spcPct val="0"/>
            </a:spcBef>
            <a:spcAft>
              <a:spcPct val="35000"/>
            </a:spcAft>
          </a:pPr>
          <a:r>
            <a:rPr lang="en-GB" sz="2800" b="1" kern="1200" dirty="0"/>
            <a:t>Constitution</a:t>
          </a:r>
          <a:endParaRPr lang="en-US" sz="2800" b="1" kern="1200" dirty="0"/>
        </a:p>
      </dsp:txBody>
      <dsp:txXfrm>
        <a:off x="4439881" y="692144"/>
        <a:ext cx="1964358" cy="833364"/>
      </dsp:txXfrm>
    </dsp:sp>
    <dsp:sp modelId="{7253A1B1-E724-49ED-B3CD-4CFE52D659FD}">
      <dsp:nvSpPr>
        <dsp:cNvPr id="0" name=""/>
        <dsp:cNvSpPr/>
      </dsp:nvSpPr>
      <dsp:spPr>
        <a:xfrm>
          <a:off x="109363" y="2526030"/>
          <a:ext cx="833364" cy="83336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3A7BAD-7B01-40D4-B832-C9C00141AD69}">
      <dsp:nvSpPr>
        <dsp:cNvPr id="0" name=""/>
        <dsp:cNvSpPr/>
      </dsp:nvSpPr>
      <dsp:spPr>
        <a:xfrm>
          <a:off x="284370" y="2701037"/>
          <a:ext cx="483351" cy="483351"/>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DC5096-BF28-41BC-B832-66612992BB94}">
      <dsp:nvSpPr>
        <dsp:cNvPr id="0" name=""/>
        <dsp:cNvSpPr/>
      </dsp:nvSpPr>
      <dsp:spPr>
        <a:xfrm>
          <a:off x="1121306" y="2526030"/>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1244600">
            <a:lnSpc>
              <a:spcPct val="100000"/>
            </a:lnSpc>
            <a:spcBef>
              <a:spcPct val="0"/>
            </a:spcBef>
            <a:spcAft>
              <a:spcPct val="35000"/>
            </a:spcAft>
          </a:pPr>
          <a:r>
            <a:rPr lang="en-GB" sz="2800" b="1" kern="1200" dirty="0"/>
            <a:t>Trust Settlement</a:t>
          </a:r>
          <a:endParaRPr lang="en-US" sz="2800" b="1" kern="1200" dirty="0"/>
        </a:p>
      </dsp:txBody>
      <dsp:txXfrm>
        <a:off x="1121306" y="2526030"/>
        <a:ext cx="1964358" cy="833364"/>
      </dsp:txXfrm>
    </dsp:sp>
    <dsp:sp modelId="{125527D2-404C-4E61-BB40-C29CE6D942B2}">
      <dsp:nvSpPr>
        <dsp:cNvPr id="0" name=""/>
        <dsp:cNvSpPr/>
      </dsp:nvSpPr>
      <dsp:spPr>
        <a:xfrm>
          <a:off x="3427939" y="2526030"/>
          <a:ext cx="833364" cy="83336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F8E0C8-339E-4804-958A-AB1A2CC9871D}">
      <dsp:nvSpPr>
        <dsp:cNvPr id="0" name=""/>
        <dsp:cNvSpPr/>
      </dsp:nvSpPr>
      <dsp:spPr>
        <a:xfrm>
          <a:off x="3602945" y="2701037"/>
          <a:ext cx="483351" cy="483351"/>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39C802-0D6A-4F2D-AD64-F38AFDCCE4BD}">
      <dsp:nvSpPr>
        <dsp:cNvPr id="0" name=""/>
        <dsp:cNvSpPr/>
      </dsp:nvSpPr>
      <dsp:spPr>
        <a:xfrm>
          <a:off x="4439881" y="2526030"/>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1244600">
            <a:lnSpc>
              <a:spcPct val="100000"/>
            </a:lnSpc>
            <a:spcBef>
              <a:spcPct val="0"/>
            </a:spcBef>
            <a:spcAft>
              <a:spcPct val="35000"/>
            </a:spcAft>
          </a:pPr>
          <a:r>
            <a:rPr lang="en-GB" sz="2800" b="1" kern="1200" dirty="0"/>
            <a:t>Purpose</a:t>
          </a:r>
          <a:endParaRPr lang="en-US" sz="2800" b="1" kern="1200" dirty="0"/>
        </a:p>
      </dsp:txBody>
      <dsp:txXfrm>
        <a:off x="4439881" y="2526030"/>
        <a:ext cx="1964358" cy="833364"/>
      </dsp:txXfrm>
    </dsp:sp>
    <dsp:sp modelId="{4FF05074-B49F-4C41-83CA-7F08D187DFEF}">
      <dsp:nvSpPr>
        <dsp:cNvPr id="0" name=""/>
        <dsp:cNvSpPr/>
      </dsp:nvSpPr>
      <dsp:spPr>
        <a:xfrm>
          <a:off x="109363" y="4359917"/>
          <a:ext cx="833364" cy="83336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D2D775-6C38-46AD-A0D9-48A1F61494D4}">
      <dsp:nvSpPr>
        <dsp:cNvPr id="0" name=""/>
        <dsp:cNvSpPr/>
      </dsp:nvSpPr>
      <dsp:spPr>
        <a:xfrm>
          <a:off x="284370" y="4534924"/>
          <a:ext cx="483351" cy="483351"/>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3D7C93-7FC5-4754-BC05-BB9A2A5053F2}">
      <dsp:nvSpPr>
        <dsp:cNvPr id="0" name=""/>
        <dsp:cNvSpPr/>
      </dsp:nvSpPr>
      <dsp:spPr>
        <a:xfrm>
          <a:off x="1121306" y="4359917"/>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1244600">
            <a:lnSpc>
              <a:spcPct val="100000"/>
            </a:lnSpc>
            <a:spcBef>
              <a:spcPct val="0"/>
            </a:spcBef>
            <a:spcAft>
              <a:spcPct val="35000"/>
            </a:spcAft>
          </a:pPr>
          <a:r>
            <a:rPr lang="en-GB" sz="2800" b="1" kern="1200" dirty="0"/>
            <a:t>Right</a:t>
          </a:r>
          <a:endParaRPr lang="en-US" sz="2800" b="1" kern="1200" dirty="0"/>
        </a:p>
      </dsp:txBody>
      <dsp:txXfrm>
        <a:off x="1121306" y="4359917"/>
        <a:ext cx="1964358" cy="833364"/>
      </dsp:txXfrm>
    </dsp:sp>
    <dsp:sp modelId="{9B12D18F-93BC-4392-9456-81693A4DB445}">
      <dsp:nvSpPr>
        <dsp:cNvPr id="0" name=""/>
        <dsp:cNvSpPr/>
      </dsp:nvSpPr>
      <dsp:spPr>
        <a:xfrm>
          <a:off x="3427939" y="4359917"/>
          <a:ext cx="833364" cy="83336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4CD3A3-4842-433C-BADD-5E57C7418667}">
      <dsp:nvSpPr>
        <dsp:cNvPr id="0" name=""/>
        <dsp:cNvSpPr/>
      </dsp:nvSpPr>
      <dsp:spPr>
        <a:xfrm>
          <a:off x="3602945" y="4534924"/>
          <a:ext cx="483351" cy="483351"/>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70A76A-8C0C-4DC0-92FF-26A50557B094}">
      <dsp:nvSpPr>
        <dsp:cNvPr id="0" name=""/>
        <dsp:cNvSpPr/>
      </dsp:nvSpPr>
      <dsp:spPr>
        <a:xfrm>
          <a:off x="4439881" y="4359917"/>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1244600">
            <a:lnSpc>
              <a:spcPct val="100000"/>
            </a:lnSpc>
            <a:spcBef>
              <a:spcPct val="0"/>
            </a:spcBef>
            <a:spcAft>
              <a:spcPct val="35000"/>
            </a:spcAft>
          </a:pPr>
          <a:r>
            <a:rPr lang="en-GB" sz="2800" b="1" kern="1200" dirty="0"/>
            <a:t>council</a:t>
          </a:r>
          <a:endParaRPr lang="en-US" sz="2800" b="1" kern="1200" dirty="0"/>
        </a:p>
      </dsp:txBody>
      <dsp:txXfrm>
        <a:off x="4439881" y="4359917"/>
        <a:ext cx="1964358" cy="83336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xmlns="">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DCFF29-D877-450E-9C22-E6AEABAE0350}" type="datetimeFigureOut">
              <a:rPr lang="en-GB" smtClean="0"/>
              <a:t>13/06/2019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B8F9A8-ADC1-4322-9593-82BACAC44548}" type="slidenum">
              <a:rPr lang="en-GB" smtClean="0"/>
              <a:t>‹#›</a:t>
            </a:fld>
            <a:endParaRPr lang="en-GB"/>
          </a:p>
        </p:txBody>
      </p:sp>
    </p:spTree>
    <p:extLst>
      <p:ext uri="{BB962C8B-B14F-4D97-AF65-F5344CB8AC3E}">
        <p14:creationId xmlns:p14="http://schemas.microsoft.com/office/powerpoint/2010/main" val="865253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B8F9A8-ADC1-4322-9593-82BACAC44548}" type="slidenum">
              <a:rPr lang="en-GB" smtClean="0"/>
              <a:t>1</a:t>
            </a:fld>
            <a:endParaRPr lang="en-GB"/>
          </a:p>
        </p:txBody>
      </p:sp>
    </p:spTree>
    <p:extLst>
      <p:ext uri="{BB962C8B-B14F-4D97-AF65-F5344CB8AC3E}">
        <p14:creationId xmlns:p14="http://schemas.microsoft.com/office/powerpoint/2010/main" val="40802747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B8F9A8-ADC1-4322-9593-82BACAC44548}" type="slidenum">
              <a:rPr lang="en-GB" smtClean="0"/>
              <a:t>3</a:t>
            </a:fld>
            <a:endParaRPr lang="en-GB"/>
          </a:p>
        </p:txBody>
      </p:sp>
    </p:spTree>
    <p:extLst>
      <p:ext uri="{BB962C8B-B14F-4D97-AF65-F5344CB8AC3E}">
        <p14:creationId xmlns:p14="http://schemas.microsoft.com/office/powerpoint/2010/main" val="11778516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Craciun</a:t>
            </a:r>
            <a:r>
              <a:rPr lang="en-GB" sz="1200" kern="1200" dirty="0">
                <a:solidFill>
                  <a:schemeClr val="tx1"/>
                </a:solidFill>
                <a:effectLst/>
                <a:latin typeface="+mn-lt"/>
                <a:ea typeface="+mn-ea"/>
                <a:cs typeface="+mn-cs"/>
              </a:rPr>
              <a:t>, E. (2014). </a:t>
            </a:r>
            <a:r>
              <a:rPr lang="en-GB" sz="1200" i="1" kern="1200" dirty="0">
                <a:solidFill>
                  <a:schemeClr val="tx1"/>
                </a:solidFill>
                <a:effectLst/>
                <a:latin typeface="+mn-lt"/>
                <a:ea typeface="+mn-ea"/>
                <a:cs typeface="+mn-cs"/>
              </a:rPr>
              <a:t>Benefits of a Knowledge Management System Within an Organization. </a:t>
            </a:r>
            <a:r>
              <a:rPr lang="en-GB" sz="1200" kern="1200" dirty="0">
                <a:solidFill>
                  <a:schemeClr val="tx1"/>
                </a:solidFill>
                <a:effectLst/>
                <a:latin typeface="+mn-lt"/>
                <a:ea typeface="+mn-ea"/>
                <a:cs typeface="+mn-cs"/>
              </a:rPr>
              <a:t>[online]</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available at: </a:t>
            </a:r>
            <a:r>
              <a:rPr lang="en-GB" sz="1200" i="1" u="sng" kern="1200" dirty="0">
                <a:solidFill>
                  <a:schemeClr val="tx1"/>
                </a:solidFill>
                <a:effectLst/>
                <a:latin typeface="+mn-lt"/>
                <a:ea typeface="+mn-ea"/>
                <a:cs typeface="+mn-cs"/>
              </a:rPr>
              <a:t>https://www.linkedin.com/pulse/20141029121125-2108052-benefits-of-a-knowledge-management-system-within-an-organization</a:t>
            </a:r>
            <a:r>
              <a:rPr lang="en-GB" sz="1200" kern="1200" dirty="0">
                <a:solidFill>
                  <a:schemeClr val="tx1"/>
                </a:solidFill>
                <a:effectLst/>
                <a:latin typeface="+mn-lt"/>
                <a:ea typeface="+mn-ea"/>
                <a:cs typeface="+mn-cs"/>
              </a:rPr>
              <a:t> [accessed on 09.06.19].</a:t>
            </a:r>
          </a:p>
          <a:p>
            <a:endParaRPr lang="en-GB" dirty="0"/>
          </a:p>
          <a:p>
            <a:r>
              <a:rPr lang="en-GB" dirty="0" err="1"/>
              <a:t>Kakkar</a:t>
            </a:r>
            <a:r>
              <a:rPr lang="en-GB" dirty="0"/>
              <a:t>, K. (2018). </a:t>
            </a:r>
            <a:r>
              <a:rPr lang="en-GB" b="0" i="1" dirty="0"/>
              <a:t>What are the advantages and disadvantages of knowledge management? How can positives be improved and negatives lessened?. </a:t>
            </a:r>
            <a:r>
              <a:rPr lang="en-GB" b="0" i="0" dirty="0"/>
              <a:t>[online] available at: </a:t>
            </a:r>
            <a:r>
              <a:rPr lang="en-GB" b="0" i="1" u="sng" dirty="0"/>
              <a:t>https://www.quora.com/What-are-the-advantages-and-disadvantages-of-knowledge-management-How-can-positives-be-improved-and-negatives-lessened </a:t>
            </a:r>
            <a:r>
              <a:rPr lang="en-GB" b="0" i="0" u="none" dirty="0"/>
              <a:t> [accessed on 12.06.18].</a:t>
            </a:r>
            <a:r>
              <a:rPr lang="en-GB" b="0" i="1" u="sng" dirty="0"/>
              <a:t> </a:t>
            </a:r>
          </a:p>
        </p:txBody>
      </p:sp>
      <p:sp>
        <p:nvSpPr>
          <p:cNvPr id="4" name="Slide Number Placeholder 3"/>
          <p:cNvSpPr>
            <a:spLocks noGrp="1"/>
          </p:cNvSpPr>
          <p:nvPr>
            <p:ph type="sldNum" sz="quarter" idx="10"/>
          </p:nvPr>
        </p:nvSpPr>
        <p:spPr/>
        <p:txBody>
          <a:bodyPr/>
          <a:lstStyle/>
          <a:p>
            <a:fld id="{36B8F9A8-ADC1-4322-9593-82BACAC44548}" type="slidenum">
              <a:rPr lang="en-GB" smtClean="0"/>
              <a:t>9</a:t>
            </a:fld>
            <a:endParaRPr lang="en-GB"/>
          </a:p>
        </p:txBody>
      </p:sp>
    </p:spTree>
    <p:extLst>
      <p:ext uri="{BB962C8B-B14F-4D97-AF65-F5344CB8AC3E}">
        <p14:creationId xmlns:p14="http://schemas.microsoft.com/office/powerpoint/2010/main" val="1206192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NIbusinessinfo</a:t>
            </a:r>
            <a:r>
              <a:rPr lang="en-GB" sz="1200" kern="1200" dirty="0">
                <a:solidFill>
                  <a:schemeClr val="tx1"/>
                </a:solidFill>
                <a:effectLst/>
                <a:latin typeface="+mn-lt"/>
                <a:ea typeface="+mn-ea"/>
                <a:cs typeface="+mn-cs"/>
              </a:rPr>
              <a:t> (2019). </a:t>
            </a:r>
            <a:r>
              <a:rPr lang="en-GB" sz="1200" i="1" kern="1200" dirty="0">
                <a:solidFill>
                  <a:schemeClr val="tx1"/>
                </a:solidFill>
                <a:effectLst/>
                <a:latin typeface="+mn-lt"/>
                <a:ea typeface="+mn-ea"/>
                <a:cs typeface="+mn-cs"/>
              </a:rPr>
              <a:t>Advantages and disadvantages of knowledge management.  </a:t>
            </a:r>
            <a:r>
              <a:rPr lang="en-GB" sz="1200" kern="1200" dirty="0">
                <a:solidFill>
                  <a:schemeClr val="tx1"/>
                </a:solidFill>
                <a:effectLst/>
                <a:latin typeface="+mn-lt"/>
                <a:ea typeface="+mn-ea"/>
                <a:cs typeface="+mn-cs"/>
              </a:rPr>
              <a:t>[online] available at: </a:t>
            </a:r>
            <a:r>
              <a:rPr lang="en-GB" sz="1200" i="1" u="sng" kern="1200" dirty="0">
                <a:solidFill>
                  <a:schemeClr val="tx1"/>
                </a:solidFill>
                <a:effectLst/>
                <a:latin typeface="+mn-lt"/>
                <a:ea typeface="+mn-ea"/>
                <a:cs typeface="+mn-cs"/>
              </a:rPr>
              <a:t>https://www.nibusinessinfo.co.uk/content/advantages-and-disadvantages-knowledge-management </a:t>
            </a:r>
            <a:r>
              <a:rPr lang="en-GB" sz="1200" kern="1200" dirty="0">
                <a:solidFill>
                  <a:schemeClr val="tx1"/>
                </a:solidFill>
                <a:effectLst/>
                <a:latin typeface="+mn-lt"/>
                <a:ea typeface="+mn-ea"/>
                <a:cs typeface="+mn-cs"/>
              </a:rPr>
              <a:t>[accessed: 10.06.19].</a:t>
            </a:r>
          </a:p>
          <a:p>
            <a:endParaRPr lang="en-GB" dirty="0"/>
          </a:p>
          <a:p>
            <a:r>
              <a:rPr lang="en-GB" dirty="0"/>
              <a:t>Reference (2019). </a:t>
            </a:r>
            <a:r>
              <a:rPr lang="en-GB" b="0" i="1" dirty="0"/>
              <a:t>What Are the Disadvantages of Knowledge Management?. </a:t>
            </a:r>
            <a:r>
              <a:rPr lang="en-GB" b="0" i="0" dirty="0"/>
              <a:t>[online]</a:t>
            </a:r>
            <a:r>
              <a:rPr lang="en-GB" b="0" i="0" baseline="0" dirty="0"/>
              <a:t> available at:</a:t>
            </a:r>
            <a:r>
              <a:rPr lang="en-GB" b="0" i="1" dirty="0"/>
              <a:t> </a:t>
            </a:r>
            <a:r>
              <a:rPr lang="en-GB" i="1" u="sng" dirty="0"/>
              <a:t>https://www.reference.com/business-finance/disadvantages-knowledge-management-8d4c66a2d2b8d626# </a:t>
            </a:r>
            <a:r>
              <a:rPr lang="en-GB" i="0" u="none" baseline="0" dirty="0"/>
              <a:t> accessed:12.06.19]</a:t>
            </a:r>
            <a:endParaRPr lang="en-GB" i="1" u="sng" dirty="0"/>
          </a:p>
        </p:txBody>
      </p:sp>
      <p:sp>
        <p:nvSpPr>
          <p:cNvPr id="4" name="Slide Number Placeholder 3"/>
          <p:cNvSpPr>
            <a:spLocks noGrp="1"/>
          </p:cNvSpPr>
          <p:nvPr>
            <p:ph type="sldNum" sz="quarter" idx="10"/>
          </p:nvPr>
        </p:nvSpPr>
        <p:spPr/>
        <p:txBody>
          <a:bodyPr/>
          <a:lstStyle/>
          <a:p>
            <a:fld id="{36B8F9A8-ADC1-4322-9593-82BACAC44548}" type="slidenum">
              <a:rPr lang="en-GB" smtClean="0"/>
              <a:t>10</a:t>
            </a:fld>
            <a:endParaRPr lang="en-GB"/>
          </a:p>
        </p:txBody>
      </p:sp>
    </p:spTree>
    <p:extLst>
      <p:ext uri="{BB962C8B-B14F-4D97-AF65-F5344CB8AC3E}">
        <p14:creationId xmlns:p14="http://schemas.microsoft.com/office/powerpoint/2010/main" val="30679760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Jain, S. (2010). </a:t>
            </a:r>
            <a:r>
              <a:rPr lang="en-GB" sz="1200" i="1" kern="1200" dirty="0">
                <a:solidFill>
                  <a:schemeClr val="tx1"/>
                </a:solidFill>
                <a:effectLst/>
                <a:latin typeface="+mn-lt"/>
                <a:ea typeface="+mn-ea"/>
                <a:cs typeface="+mn-cs"/>
              </a:rPr>
              <a:t>Marks and Spencer - PEST and Information Systems case study. </a:t>
            </a:r>
            <a:r>
              <a:rPr lang="en-GB" sz="1200" kern="1200" dirty="0">
                <a:solidFill>
                  <a:schemeClr val="tx1"/>
                </a:solidFill>
                <a:effectLst/>
                <a:latin typeface="+mn-lt"/>
                <a:ea typeface="+mn-ea"/>
                <a:cs typeface="+mn-cs"/>
              </a:rPr>
              <a:t>[online] available at: </a:t>
            </a:r>
            <a:r>
              <a:rPr lang="en-GB" sz="1200" i="1" u="sng" kern="1200" dirty="0">
                <a:solidFill>
                  <a:schemeClr val="tx1"/>
                </a:solidFill>
                <a:effectLst/>
                <a:latin typeface="+mn-lt"/>
                <a:ea typeface="+mn-ea"/>
                <a:cs typeface="+mn-cs"/>
              </a:rPr>
              <a:t>http://www.santoshjain.com/2010/11/marks-and-spencer-pest-and-information.html</a:t>
            </a:r>
            <a:r>
              <a:rPr lang="en-GB" sz="1200" kern="1200" dirty="0">
                <a:solidFill>
                  <a:schemeClr val="tx1"/>
                </a:solidFill>
                <a:effectLst/>
                <a:latin typeface="+mn-lt"/>
                <a:ea typeface="+mn-ea"/>
                <a:cs typeface="+mn-cs"/>
              </a:rPr>
              <a:t> [accessed: 10.06.19].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Dudovskiy</a:t>
            </a:r>
            <a:r>
              <a:rPr lang="en-GB" sz="1200" kern="1200" dirty="0">
                <a:solidFill>
                  <a:schemeClr val="tx1"/>
                </a:solidFill>
                <a:effectLst/>
                <a:latin typeface="+mn-lt"/>
                <a:ea typeface="+mn-ea"/>
                <a:cs typeface="+mn-cs"/>
              </a:rPr>
              <a:t>, J. (2012). </a:t>
            </a:r>
            <a:r>
              <a:rPr lang="en-GB" sz="1200" i="1" kern="1200" dirty="0">
                <a:solidFill>
                  <a:schemeClr val="tx1"/>
                </a:solidFill>
                <a:effectLst/>
                <a:latin typeface="+mn-lt"/>
                <a:ea typeface="+mn-ea"/>
                <a:cs typeface="+mn-cs"/>
              </a:rPr>
              <a:t>Marks and Spencer. </a:t>
            </a:r>
            <a:r>
              <a:rPr lang="en-GB" sz="1200" kern="1200" dirty="0">
                <a:solidFill>
                  <a:schemeClr val="tx1"/>
                </a:solidFill>
                <a:effectLst/>
                <a:latin typeface="+mn-lt"/>
                <a:ea typeface="+mn-ea"/>
                <a:cs typeface="+mn-cs"/>
              </a:rPr>
              <a:t>[online] available at: </a:t>
            </a:r>
            <a:r>
              <a:rPr lang="en-GB" sz="1200" i="1" u="sng" kern="1200" dirty="0">
                <a:solidFill>
                  <a:schemeClr val="tx1"/>
                </a:solidFill>
                <a:effectLst/>
                <a:latin typeface="+mn-lt"/>
                <a:ea typeface="+mn-ea"/>
                <a:cs typeface="+mn-cs"/>
              </a:rPr>
              <a:t>https://research-methodology.net/marks-spencer-ms/</a:t>
            </a:r>
            <a:r>
              <a:rPr lang="en-GB" sz="1200" kern="1200" dirty="0">
                <a:solidFill>
                  <a:schemeClr val="tx1"/>
                </a:solidFill>
                <a:effectLst/>
                <a:latin typeface="+mn-lt"/>
                <a:ea typeface="+mn-ea"/>
                <a:cs typeface="+mn-cs"/>
              </a:rPr>
              <a:t> [accessed on 9.6.19].</a:t>
            </a:r>
          </a:p>
          <a:p>
            <a:endParaRPr lang="en-GB" dirty="0"/>
          </a:p>
        </p:txBody>
      </p:sp>
      <p:sp>
        <p:nvSpPr>
          <p:cNvPr id="4" name="Slide Number Placeholder 3"/>
          <p:cNvSpPr>
            <a:spLocks noGrp="1"/>
          </p:cNvSpPr>
          <p:nvPr>
            <p:ph type="sldNum" sz="quarter" idx="10"/>
          </p:nvPr>
        </p:nvSpPr>
        <p:spPr/>
        <p:txBody>
          <a:bodyPr/>
          <a:lstStyle/>
          <a:p>
            <a:fld id="{36B8F9A8-ADC1-4322-9593-82BACAC44548}" type="slidenum">
              <a:rPr lang="en-GB" smtClean="0"/>
              <a:t>11</a:t>
            </a:fld>
            <a:endParaRPr lang="en-GB"/>
          </a:p>
        </p:txBody>
      </p:sp>
    </p:spTree>
    <p:extLst>
      <p:ext uri="{BB962C8B-B14F-4D97-AF65-F5344CB8AC3E}">
        <p14:creationId xmlns:p14="http://schemas.microsoft.com/office/powerpoint/2010/main" val="34904524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Campaign (1999). </a:t>
            </a:r>
            <a:r>
              <a:rPr lang="en-GB" sz="1200" i="1" kern="1200" dirty="0">
                <a:solidFill>
                  <a:schemeClr val="tx1"/>
                </a:solidFill>
                <a:effectLst/>
                <a:latin typeface="+mn-lt"/>
                <a:ea typeface="+mn-ea"/>
                <a:cs typeface="+mn-cs"/>
              </a:rPr>
              <a:t>Tesco launches campaign for online shopping service.  </a:t>
            </a:r>
            <a:r>
              <a:rPr lang="en-GB" sz="1200" kern="1200" dirty="0">
                <a:solidFill>
                  <a:schemeClr val="tx1"/>
                </a:solidFill>
                <a:effectLst/>
                <a:latin typeface="+mn-lt"/>
                <a:ea typeface="+mn-ea"/>
                <a:cs typeface="+mn-cs"/>
              </a:rPr>
              <a:t>[online] available at: </a:t>
            </a:r>
            <a:r>
              <a:rPr lang="en-GB" sz="1200" i="1" kern="1200" dirty="0">
                <a:solidFill>
                  <a:schemeClr val="tx1"/>
                </a:solidFill>
                <a:effectLst/>
                <a:latin typeface="+mn-lt"/>
                <a:ea typeface="+mn-ea"/>
                <a:cs typeface="+mn-cs"/>
              </a:rPr>
              <a:t>https://www.campaignlive.co.uk/article/tesco-launches-campaign-online-shopping-service/43495</a:t>
            </a:r>
            <a:r>
              <a:rPr lang="en-GB" sz="1200" i="1" u="sng"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 [accessed: 11.06.19].</a:t>
            </a:r>
          </a:p>
          <a:p>
            <a:endParaRPr lang="en-GB" dirty="0"/>
          </a:p>
        </p:txBody>
      </p:sp>
      <p:sp>
        <p:nvSpPr>
          <p:cNvPr id="4" name="Slide Number Placeholder 3"/>
          <p:cNvSpPr>
            <a:spLocks noGrp="1"/>
          </p:cNvSpPr>
          <p:nvPr>
            <p:ph type="sldNum" sz="quarter" idx="10"/>
          </p:nvPr>
        </p:nvSpPr>
        <p:spPr/>
        <p:txBody>
          <a:bodyPr/>
          <a:lstStyle/>
          <a:p>
            <a:fld id="{36B8F9A8-ADC1-4322-9593-82BACAC44548}" type="slidenum">
              <a:rPr lang="en-GB" smtClean="0"/>
              <a:t>12</a:t>
            </a:fld>
            <a:endParaRPr lang="en-GB"/>
          </a:p>
        </p:txBody>
      </p:sp>
    </p:spTree>
    <p:extLst>
      <p:ext uri="{BB962C8B-B14F-4D97-AF65-F5344CB8AC3E}">
        <p14:creationId xmlns:p14="http://schemas.microsoft.com/office/powerpoint/2010/main" val="39355441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Porter’s value chain is about the activities of a company that can increase value and reduce cost.  These are broken into primary and support activities. The primary activities include marketing and the sales of products and services.  Support activities are to do with human resources, research and development that helps the company. </a:t>
            </a:r>
          </a:p>
          <a:p>
            <a:r>
              <a:rPr lang="en-GB" dirty="0"/>
              <a:t>These activities can be direct, indirect or quality assurance.  Direct is everything that creates value, indirect is everything and helps this, and quality assurance keeps everything standard.   </a:t>
            </a:r>
          </a:p>
        </p:txBody>
      </p:sp>
      <p:sp>
        <p:nvSpPr>
          <p:cNvPr id="4" name="Slide Number Placeholder 3"/>
          <p:cNvSpPr>
            <a:spLocks noGrp="1"/>
          </p:cNvSpPr>
          <p:nvPr>
            <p:ph type="sldNum" sz="quarter" idx="5"/>
          </p:nvPr>
        </p:nvSpPr>
        <p:spPr/>
        <p:txBody>
          <a:bodyPr/>
          <a:lstStyle/>
          <a:p>
            <a:fld id="{36B8F9A8-ADC1-4322-9593-82BACAC44548}" type="slidenum">
              <a:rPr lang="en-GB" smtClean="0"/>
              <a:t>13</a:t>
            </a:fld>
            <a:endParaRPr lang="en-GB"/>
          </a:p>
        </p:txBody>
      </p:sp>
    </p:spTree>
    <p:extLst>
      <p:ext uri="{BB962C8B-B14F-4D97-AF65-F5344CB8AC3E}">
        <p14:creationId xmlns:p14="http://schemas.microsoft.com/office/powerpoint/2010/main" val="4274622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B8F9A8-ADC1-4322-9593-82BACAC44548}" type="slidenum">
              <a:rPr lang="en-GB" smtClean="0"/>
              <a:t>14</a:t>
            </a:fld>
            <a:endParaRPr lang="en-GB"/>
          </a:p>
        </p:txBody>
      </p:sp>
    </p:spTree>
    <p:extLst>
      <p:ext uri="{BB962C8B-B14F-4D97-AF65-F5344CB8AC3E}">
        <p14:creationId xmlns:p14="http://schemas.microsoft.com/office/powerpoint/2010/main" val="42807327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0"/>
              </a:spcBef>
              <a:buFont typeface="Arial" panose="020B0604020202020204" pitchFamily="34" charset="0"/>
              <a:buChar char="•"/>
            </a:pPr>
            <a:r>
              <a:rPr lang="en-GB" dirty="0"/>
              <a:t>Previously, John Lewis used to focus on product knowledge, but technology means the team can now acquire this knowledge very easily.  This allows the company to focus on acquiring new knowledge and skills and learning agility (Newbery, 2015). </a:t>
            </a:r>
          </a:p>
          <a:p>
            <a:pPr>
              <a:spcBef>
                <a:spcPts val="0"/>
              </a:spcBef>
            </a:pPr>
            <a:endParaRPr lang="en-GB" dirty="0">
              <a:solidFill>
                <a:srgbClr val="FF0000"/>
              </a:solidFill>
            </a:endParaRPr>
          </a:p>
          <a:p>
            <a:pPr marL="285750" indent="-285750">
              <a:spcBef>
                <a:spcPts val="0"/>
              </a:spcBef>
              <a:buFont typeface="Arial" panose="020B0604020202020204" pitchFamily="34" charset="0"/>
              <a:buChar char="•"/>
            </a:pPr>
            <a:r>
              <a:rPr lang="en-GB" dirty="0"/>
              <a:t>One way that John Lewis uses technology to collect knowledge is by using a programme called ‘Splunk’.  </a:t>
            </a:r>
          </a:p>
          <a:p>
            <a:pPr marL="285750" indent="-285750">
              <a:buFont typeface="Arial" panose="020B0604020202020204" pitchFamily="34" charset="0"/>
              <a:buChar char="•"/>
            </a:pPr>
            <a:r>
              <a:rPr lang="en-GB" dirty="0"/>
              <a:t>This allows them to collect data and behavioural intelligence and turn in into knowledge about the customer journey and experience </a:t>
            </a:r>
            <a:r>
              <a:rPr lang="en-GB" dirty="0">
                <a:solidFill>
                  <a:srgbClr val="FF0000"/>
                </a:solidFill>
              </a:rPr>
              <a:t>(reference video) </a:t>
            </a:r>
          </a:p>
          <a:p>
            <a:pPr marL="285750" indent="-285750">
              <a:buFont typeface="Arial" panose="020B0604020202020204" pitchFamily="34" charset="0"/>
              <a:buChar char="•"/>
            </a:pPr>
            <a:r>
              <a:rPr lang="en-GB" dirty="0"/>
              <a:t>John Lewis collect personal data about customers to provide good customer experience. “One way to achieve that is to get the richest picture we can of who you are by combining the data we have about you” (John Lewis, 2019a)</a:t>
            </a:r>
            <a:endParaRPr lang="en-GB" dirty="0">
              <a:solidFill>
                <a:srgbClr val="FF0000"/>
              </a:solidFill>
            </a:endParaRPr>
          </a:p>
          <a:p>
            <a:pPr marL="285750" indent="-285750">
              <a:buFont typeface="Arial" panose="020B0604020202020204" pitchFamily="34" charset="0"/>
              <a:buChar char="•"/>
            </a:pPr>
            <a:r>
              <a:rPr lang="en-GB" dirty="0"/>
              <a:t>Other ways they collect knowledge is to use experts who are knowledgeable in areas that can help provide better customer products and services.  This includes stylists, designers and advisors (John Lewis, 2019b).  </a:t>
            </a:r>
          </a:p>
          <a:p>
            <a:endParaRPr lang="en-GB" dirty="0"/>
          </a:p>
        </p:txBody>
      </p:sp>
      <p:sp>
        <p:nvSpPr>
          <p:cNvPr id="4" name="Slide Number Placeholder 3"/>
          <p:cNvSpPr>
            <a:spLocks noGrp="1"/>
          </p:cNvSpPr>
          <p:nvPr>
            <p:ph type="sldNum" sz="quarter" idx="5"/>
          </p:nvPr>
        </p:nvSpPr>
        <p:spPr/>
        <p:txBody>
          <a:bodyPr/>
          <a:lstStyle/>
          <a:p>
            <a:fld id="{36B8F9A8-ADC1-4322-9593-82BACAC44548}" type="slidenum">
              <a:rPr lang="en-GB" smtClean="0"/>
              <a:t>15</a:t>
            </a:fld>
            <a:endParaRPr lang="en-GB"/>
          </a:p>
        </p:txBody>
      </p:sp>
    </p:spTree>
    <p:extLst>
      <p:ext uri="{BB962C8B-B14F-4D97-AF65-F5344CB8AC3E}">
        <p14:creationId xmlns:p14="http://schemas.microsoft.com/office/powerpoint/2010/main" val="30022273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0"/>
              </a:spcBef>
              <a:buFont typeface="Arial" panose="020B0604020202020204" pitchFamily="34" charset="0"/>
              <a:buChar char="•"/>
            </a:pPr>
            <a:r>
              <a:rPr lang="en-GB" dirty="0"/>
              <a:t>All personal data about customers is password-protected, and sensitive data such as payment card information is secured and tokenised to ensure it is protected (John Lewis, 2019a)</a:t>
            </a:r>
          </a:p>
          <a:p>
            <a:pPr>
              <a:spcBef>
                <a:spcPts val="0"/>
              </a:spcBef>
            </a:pPr>
            <a:endParaRPr lang="en-GB" dirty="0"/>
          </a:p>
          <a:p>
            <a:pPr marL="285750" indent="-285750">
              <a:spcBef>
                <a:spcPts val="0"/>
              </a:spcBef>
              <a:buFont typeface="Arial" panose="020B0604020202020204" pitchFamily="34" charset="0"/>
              <a:buChar char="•"/>
            </a:pPr>
            <a:r>
              <a:rPr lang="en-GB" dirty="0"/>
              <a:t>Once personal data is no longer required by the company, they will either delete it completely or anonymise it so it can still be used in a non-identifiable way for statistical analysis and business planning.</a:t>
            </a:r>
          </a:p>
          <a:p>
            <a:endParaRPr lang="en-GB" dirty="0"/>
          </a:p>
        </p:txBody>
      </p:sp>
      <p:sp>
        <p:nvSpPr>
          <p:cNvPr id="4" name="Slide Number Placeholder 3"/>
          <p:cNvSpPr>
            <a:spLocks noGrp="1"/>
          </p:cNvSpPr>
          <p:nvPr>
            <p:ph type="sldNum" sz="quarter" idx="5"/>
          </p:nvPr>
        </p:nvSpPr>
        <p:spPr/>
        <p:txBody>
          <a:bodyPr/>
          <a:lstStyle/>
          <a:p>
            <a:fld id="{36B8F9A8-ADC1-4322-9593-82BACAC44548}" type="slidenum">
              <a:rPr lang="en-GB" smtClean="0"/>
              <a:t>16</a:t>
            </a:fld>
            <a:endParaRPr lang="en-GB"/>
          </a:p>
        </p:txBody>
      </p:sp>
    </p:spTree>
    <p:extLst>
      <p:ext uri="{BB962C8B-B14F-4D97-AF65-F5344CB8AC3E}">
        <p14:creationId xmlns:p14="http://schemas.microsoft.com/office/powerpoint/2010/main" val="3945859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0"/>
              </a:spcBef>
              <a:buFont typeface="Arial" panose="020B0604020202020204" pitchFamily="34" charset="0"/>
              <a:buChar char="•"/>
            </a:pPr>
            <a:r>
              <a:rPr lang="en-GB" dirty="0"/>
              <a:t>John Lewis has created a website where partners can access training at any time and from any device. They recognise that their partners have different working patterns and they want to open up learning for everyone in their own time. “Many partners in John Lewis and Waitrose branches are given tablets so they can brush up on product knowledge while on the shop floor” (Newbery, 2015). </a:t>
            </a:r>
          </a:p>
          <a:p>
            <a:pPr>
              <a:spcBef>
                <a:spcPts val="0"/>
              </a:spcBef>
            </a:pPr>
            <a:endParaRPr lang="en-GB" dirty="0"/>
          </a:p>
          <a:p>
            <a:pPr marL="285750" indent="-285750">
              <a:spcBef>
                <a:spcPts val="0"/>
              </a:spcBef>
              <a:buFont typeface="Arial" panose="020B0604020202020204" pitchFamily="34" charset="0"/>
              <a:buChar char="•"/>
            </a:pPr>
            <a:r>
              <a:rPr lang="en-GB" dirty="0"/>
              <a:t>Knowledge is shared through in-house magazines, branch forums, and partnership councils.  This knowledge-sharing is facilitated through representative bodies (Cathcart, 2013)</a:t>
            </a:r>
          </a:p>
          <a:p>
            <a:pPr marL="285750" indent="-285750">
              <a:spcBef>
                <a:spcPts val="0"/>
              </a:spcBef>
              <a:buFont typeface="Arial" panose="020B0604020202020204" pitchFamily="34" charset="0"/>
              <a:buChar char="•"/>
            </a:pPr>
            <a:endParaRPr lang="en-GB" dirty="0"/>
          </a:p>
          <a:p>
            <a:pPr marL="285750" indent="-285750">
              <a:spcBef>
                <a:spcPts val="0"/>
              </a:spcBef>
              <a:buFont typeface="Arial" panose="020B0604020202020204" pitchFamily="34" charset="0"/>
              <a:buChar char="•"/>
            </a:pPr>
            <a:r>
              <a:rPr lang="en-GB" dirty="0"/>
              <a:t>The partners at John Lewis work in collaboration.  This means that project leaders will have reports form a virtual team, to help make sure the whole picture is covered (Newbery, 2015). This builds strength and versatility in the teams and shows that knowledge is filtered down to partners, not kept at the top.  </a:t>
            </a:r>
          </a:p>
          <a:p>
            <a:pPr marL="285750" indent="-285750">
              <a:buFont typeface="Arial" panose="020B0604020202020204" pitchFamily="34" charset="0"/>
              <a:buChar char="•"/>
            </a:pPr>
            <a:r>
              <a:rPr lang="en-GB" dirty="0"/>
              <a:t>As well as sharing knowledge with partners, John Lewis have specialist stylists, designers and advisors to share their knowledge with customers (John Lewis, 2019)</a:t>
            </a:r>
          </a:p>
          <a:p>
            <a:endParaRPr lang="en-GB" dirty="0"/>
          </a:p>
        </p:txBody>
      </p:sp>
      <p:sp>
        <p:nvSpPr>
          <p:cNvPr id="4" name="Slide Number Placeholder 3"/>
          <p:cNvSpPr>
            <a:spLocks noGrp="1"/>
          </p:cNvSpPr>
          <p:nvPr>
            <p:ph type="sldNum" sz="quarter" idx="5"/>
          </p:nvPr>
        </p:nvSpPr>
        <p:spPr/>
        <p:txBody>
          <a:bodyPr/>
          <a:lstStyle/>
          <a:p>
            <a:fld id="{36B8F9A8-ADC1-4322-9593-82BACAC44548}" type="slidenum">
              <a:rPr lang="en-GB" smtClean="0"/>
              <a:t>17</a:t>
            </a:fld>
            <a:endParaRPr lang="en-GB"/>
          </a:p>
        </p:txBody>
      </p:sp>
    </p:spTree>
    <p:extLst>
      <p:ext uri="{BB962C8B-B14F-4D97-AF65-F5344CB8AC3E}">
        <p14:creationId xmlns:p14="http://schemas.microsoft.com/office/powerpoint/2010/main" val="33722468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0"/>
              </a:spcBef>
              <a:buFont typeface="Arial" panose="020B0604020202020204" pitchFamily="34" charset="0"/>
              <a:buChar char="•"/>
            </a:pPr>
            <a:r>
              <a:rPr lang="en-GB" dirty="0"/>
              <a:t>Splunk allowed John Lewis to identify why there was a drop in customers, and used that knowledge to make changes </a:t>
            </a:r>
            <a:r>
              <a:rPr lang="en-GB" dirty="0">
                <a:solidFill>
                  <a:srgbClr val="FF0000"/>
                </a:solidFill>
              </a:rPr>
              <a:t>reference video </a:t>
            </a:r>
          </a:p>
          <a:p>
            <a:pPr marL="285750" indent="-285750">
              <a:spcBef>
                <a:spcPts val="0"/>
              </a:spcBef>
              <a:buFont typeface="Arial" panose="020B0604020202020204" pitchFamily="34" charset="0"/>
              <a:buChar char="•"/>
            </a:pPr>
            <a:endParaRPr lang="en-GB" dirty="0">
              <a:solidFill>
                <a:srgbClr val="FF0000"/>
              </a:solidFill>
            </a:endParaRPr>
          </a:p>
          <a:p>
            <a:pPr marL="285750" indent="-285750">
              <a:buFont typeface="Arial" panose="020B0604020202020204" pitchFamily="34" charset="0"/>
              <a:buChar char="•"/>
            </a:pPr>
            <a:r>
              <a:rPr lang="en-GB" dirty="0"/>
              <a:t>John Lewis use the data they collect about customers and turn it into knowledge on how they can give a good customer experience. This allows John Lewis to offer promotions, products and services that are most likely to interest their customers, and offer loyalty rewards that are relevant John Lewis, 2019a).  </a:t>
            </a:r>
          </a:p>
          <a:p>
            <a:pPr marL="285750" indent="-285750">
              <a:buFont typeface="Arial" panose="020B0604020202020204" pitchFamily="34" charset="0"/>
              <a:buChar char="•"/>
            </a:pPr>
            <a:r>
              <a:rPr lang="en-GB" dirty="0"/>
              <a:t>John Lewis also use anonymised data from customer purchase histories to identify trends in different areas of the country. This knowledge is used to guide them on which products they display in particular stores.</a:t>
            </a:r>
            <a:endParaRPr lang="en-GB" dirty="0">
              <a:solidFill>
                <a:srgbClr val="FF0000"/>
              </a:solidFill>
            </a:endParaRPr>
          </a:p>
          <a:p>
            <a:endParaRPr lang="en-GB" dirty="0"/>
          </a:p>
        </p:txBody>
      </p:sp>
      <p:sp>
        <p:nvSpPr>
          <p:cNvPr id="4" name="Slide Number Placeholder 3"/>
          <p:cNvSpPr>
            <a:spLocks noGrp="1"/>
          </p:cNvSpPr>
          <p:nvPr>
            <p:ph type="sldNum" sz="quarter" idx="5"/>
          </p:nvPr>
        </p:nvSpPr>
        <p:spPr/>
        <p:txBody>
          <a:bodyPr/>
          <a:lstStyle/>
          <a:p>
            <a:fld id="{36B8F9A8-ADC1-4322-9593-82BACAC44548}" type="slidenum">
              <a:rPr lang="en-GB" smtClean="0"/>
              <a:t>18</a:t>
            </a:fld>
            <a:endParaRPr lang="en-GB"/>
          </a:p>
        </p:txBody>
      </p:sp>
    </p:spTree>
    <p:extLst>
      <p:ext uri="{BB962C8B-B14F-4D97-AF65-F5344CB8AC3E}">
        <p14:creationId xmlns:p14="http://schemas.microsoft.com/office/powerpoint/2010/main" val="2983023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9F94C8E-3CD3-49EB-8864-CB3B2326E2EA}" type="datetimeFigureOut">
              <a:rPr lang="en-GB" smtClean="0"/>
              <a:t>13/06/2019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C577A3-2713-442B-9DFD-8CD5DF20B22A}" type="slidenum">
              <a:rPr lang="en-GB" smtClean="0"/>
              <a:t>‹#›</a:t>
            </a:fld>
            <a:endParaRPr lang="en-GB"/>
          </a:p>
        </p:txBody>
      </p:sp>
    </p:spTree>
    <p:extLst>
      <p:ext uri="{BB962C8B-B14F-4D97-AF65-F5344CB8AC3E}">
        <p14:creationId xmlns:p14="http://schemas.microsoft.com/office/powerpoint/2010/main" val="862499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9F94C8E-3CD3-49EB-8864-CB3B2326E2EA}" type="datetimeFigureOut">
              <a:rPr lang="en-GB" smtClean="0"/>
              <a:t>13/06/2019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C577A3-2713-442B-9DFD-8CD5DF20B22A}" type="slidenum">
              <a:rPr lang="en-GB" smtClean="0"/>
              <a:t>‹#›</a:t>
            </a:fld>
            <a:endParaRPr lang="en-GB"/>
          </a:p>
        </p:txBody>
      </p:sp>
    </p:spTree>
    <p:extLst>
      <p:ext uri="{BB962C8B-B14F-4D97-AF65-F5344CB8AC3E}">
        <p14:creationId xmlns:p14="http://schemas.microsoft.com/office/powerpoint/2010/main" val="442833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F94C8E-3CD3-49EB-8864-CB3B2326E2EA}" type="datetimeFigureOut">
              <a:rPr lang="en-GB" smtClean="0"/>
              <a:t>13/06/2019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C577A3-2713-442B-9DFD-8CD5DF20B22A}" type="slidenum">
              <a:rPr lang="en-GB" smtClean="0"/>
              <a:t>‹#›</a:t>
            </a:fld>
            <a:endParaRPr lang="en-GB"/>
          </a:p>
        </p:txBody>
      </p:sp>
    </p:spTree>
    <p:extLst>
      <p:ext uri="{BB962C8B-B14F-4D97-AF65-F5344CB8AC3E}">
        <p14:creationId xmlns:p14="http://schemas.microsoft.com/office/powerpoint/2010/main" val="3361866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9F94C8E-3CD3-49EB-8864-CB3B2326E2EA}" type="datetimeFigureOut">
              <a:rPr lang="en-GB" smtClean="0"/>
              <a:t>13/06/2019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C577A3-2713-442B-9DFD-8CD5DF20B22A}" type="slidenum">
              <a:rPr lang="en-GB" smtClean="0"/>
              <a:t>‹#›</a:t>
            </a:fld>
            <a:endParaRPr lang="en-GB"/>
          </a:p>
        </p:txBody>
      </p:sp>
    </p:spTree>
    <p:extLst>
      <p:ext uri="{BB962C8B-B14F-4D97-AF65-F5344CB8AC3E}">
        <p14:creationId xmlns:p14="http://schemas.microsoft.com/office/powerpoint/2010/main" val="22773092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9F94C8E-3CD3-49EB-8864-CB3B2326E2EA}" type="datetimeFigureOut">
              <a:rPr lang="en-GB" smtClean="0"/>
              <a:t>13/06/2019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C577A3-2713-442B-9DFD-8CD5DF20B22A}" type="slidenum">
              <a:rPr lang="en-GB" smtClean="0"/>
              <a:t>‹#›</a:t>
            </a:fld>
            <a:endParaRPr lang="en-GB"/>
          </a:p>
        </p:txBody>
      </p:sp>
    </p:spTree>
    <p:extLst>
      <p:ext uri="{BB962C8B-B14F-4D97-AF65-F5344CB8AC3E}">
        <p14:creationId xmlns:p14="http://schemas.microsoft.com/office/powerpoint/2010/main" val="3139730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9F94C8E-3CD3-49EB-8864-CB3B2326E2EA}" type="datetimeFigureOut">
              <a:rPr lang="en-GB" smtClean="0"/>
              <a:t>13/06/2019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C577A3-2713-442B-9DFD-8CD5DF20B22A}" type="slidenum">
              <a:rPr lang="en-GB" smtClean="0"/>
              <a:t>‹#›</a:t>
            </a:fld>
            <a:endParaRPr lang="en-GB"/>
          </a:p>
        </p:txBody>
      </p:sp>
    </p:spTree>
    <p:extLst>
      <p:ext uri="{BB962C8B-B14F-4D97-AF65-F5344CB8AC3E}">
        <p14:creationId xmlns:p14="http://schemas.microsoft.com/office/powerpoint/2010/main" val="3841544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F94C8E-3CD3-49EB-8864-CB3B2326E2EA}" type="datetimeFigureOut">
              <a:rPr lang="en-GB" smtClean="0"/>
              <a:t>13/06/2019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4C577A3-2713-442B-9DFD-8CD5DF20B22A}" type="slidenum">
              <a:rPr lang="en-GB" smtClean="0"/>
              <a:t>‹#›</a:t>
            </a:fld>
            <a:endParaRPr lang="en-GB"/>
          </a:p>
        </p:txBody>
      </p:sp>
    </p:spTree>
    <p:extLst>
      <p:ext uri="{BB962C8B-B14F-4D97-AF65-F5344CB8AC3E}">
        <p14:creationId xmlns:p14="http://schemas.microsoft.com/office/powerpoint/2010/main" val="2253651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9F94C8E-3CD3-49EB-8864-CB3B2326E2EA}" type="datetimeFigureOut">
              <a:rPr lang="en-GB" smtClean="0"/>
              <a:t>13/06/2019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C577A3-2713-442B-9DFD-8CD5DF20B22A}" type="slidenum">
              <a:rPr lang="en-GB" smtClean="0"/>
              <a:t>‹#›</a:t>
            </a:fld>
            <a:endParaRPr lang="en-GB"/>
          </a:p>
        </p:txBody>
      </p:sp>
    </p:spTree>
    <p:extLst>
      <p:ext uri="{BB962C8B-B14F-4D97-AF65-F5344CB8AC3E}">
        <p14:creationId xmlns:p14="http://schemas.microsoft.com/office/powerpoint/2010/main" val="7235147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9F94C8E-3CD3-49EB-8864-CB3B2326E2EA}" type="datetimeFigureOut">
              <a:rPr lang="en-GB" smtClean="0"/>
              <a:t>13/06/2019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C577A3-2713-442B-9DFD-8CD5DF20B22A}" type="slidenum">
              <a:rPr lang="en-GB" smtClean="0"/>
              <a:t>‹#›</a:t>
            </a:fld>
            <a:endParaRPr lang="en-GB"/>
          </a:p>
        </p:txBody>
      </p:sp>
    </p:spTree>
    <p:extLst>
      <p:ext uri="{BB962C8B-B14F-4D97-AF65-F5344CB8AC3E}">
        <p14:creationId xmlns:p14="http://schemas.microsoft.com/office/powerpoint/2010/main" val="4259593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9F94C8E-3CD3-49EB-8864-CB3B2326E2EA}" type="datetimeFigureOut">
              <a:rPr lang="en-GB" smtClean="0"/>
              <a:t>13/06/2019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C577A3-2713-442B-9DFD-8CD5DF20B22A}" type="slidenum">
              <a:rPr lang="en-GB" smtClean="0"/>
              <a:t>‹#›</a:t>
            </a:fld>
            <a:endParaRPr lang="en-GB"/>
          </a:p>
        </p:txBody>
      </p:sp>
    </p:spTree>
    <p:extLst>
      <p:ext uri="{BB962C8B-B14F-4D97-AF65-F5344CB8AC3E}">
        <p14:creationId xmlns:p14="http://schemas.microsoft.com/office/powerpoint/2010/main" val="704601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9F94C8E-3CD3-49EB-8864-CB3B2326E2EA}" type="datetimeFigureOut">
              <a:rPr lang="en-GB" smtClean="0"/>
              <a:t>13/06/2019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C577A3-2713-442B-9DFD-8CD5DF20B22A}" type="slidenum">
              <a:rPr lang="en-GB" smtClean="0"/>
              <a:t>‹#›</a:t>
            </a:fld>
            <a:endParaRPr lang="en-GB"/>
          </a:p>
        </p:txBody>
      </p:sp>
    </p:spTree>
    <p:extLst>
      <p:ext uri="{BB962C8B-B14F-4D97-AF65-F5344CB8AC3E}">
        <p14:creationId xmlns:p14="http://schemas.microsoft.com/office/powerpoint/2010/main" val="31291198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F94C8E-3CD3-49EB-8864-CB3B2326E2EA}" type="datetimeFigureOut">
              <a:rPr lang="en-GB" smtClean="0"/>
              <a:t>13/06/2019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C577A3-2713-442B-9DFD-8CD5DF20B22A}" type="slidenum">
              <a:rPr lang="en-GB" smtClean="0"/>
              <a:t>‹#›</a:t>
            </a:fld>
            <a:endParaRPr lang="en-GB"/>
          </a:p>
        </p:txBody>
      </p:sp>
    </p:spTree>
    <p:extLst>
      <p:ext uri="{BB962C8B-B14F-4D97-AF65-F5344CB8AC3E}">
        <p14:creationId xmlns:p14="http://schemas.microsoft.com/office/powerpoint/2010/main" val="39349050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18.jpg"/></Relationships>
</file>

<file path=ppt/slides/_rels/slide1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eprints.lse.ac.uk/53032/1/Abby%20Cathcart-democraticaudit.com-The_John_Lewis_model_reveals_the_tensions_and_paradoxes.pdf"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www.johnlewis.com/customer-services/about-us" TargetMode="External"/><Relationship Id="rId2" Type="http://schemas.openxmlformats.org/officeDocument/2006/relationships/hyperlink" Target="https://www.johnlewis.com/customer-services/shopping-with-us/privacy-notice" TargetMode="External"/><Relationship Id="rId1" Type="http://schemas.openxmlformats.org/officeDocument/2006/relationships/slideLayout" Target="../slideLayouts/slideLayout7.xml"/><Relationship Id="rId6" Type="http://schemas.openxmlformats.org/officeDocument/2006/relationships/hyperlink" Target="https://www.splunk.com/en_us/customers/success-stories/john-lewis.html" TargetMode="External"/><Relationship Id="rId5" Type="http://schemas.openxmlformats.org/officeDocument/2006/relationships/hyperlink" Target="https://www.peoplemanagement.co.uk/voices/case-studies/john-lewis-partnership" TargetMode="External"/><Relationship Id="rId4" Type="http://schemas.openxmlformats.org/officeDocument/2006/relationships/hyperlink" Target="https://www.mindtools.com/pages/videos/porters-value-chain-transcript.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54DDEBDD-D8BD-41A6-8A0D-B00E3768B0F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pic>
        <p:nvPicPr>
          <p:cNvPr id="7" name="Picture Placeholder 6" descr="A group of people standing in front of a building&#10;&#10;Description automatically generated">
            <a:extLst>
              <a:ext uri="{FF2B5EF4-FFF2-40B4-BE49-F238E27FC236}">
                <a16:creationId xmlns:a16="http://schemas.microsoft.com/office/drawing/2014/main" id="{FC22D2B2-7D99-427B-AF44-21BF383FC6FC}"/>
              </a:ext>
            </a:extLst>
          </p:cNvPr>
          <p:cNvPicPr>
            <a:picLocks noGrp="1" noChangeAspect="1"/>
          </p:cNvPicPr>
          <p:nvPr>
            <p:ph type="pic" idx="1"/>
          </p:nvPr>
        </p:nvPicPr>
        <p:blipFill rotWithShape="1">
          <a:blip r:embed="rId4">
            <a:alphaModFix/>
            <a:extLst>
              <a:ext uri="{28A0092B-C50C-407E-A947-70E740481C1C}">
                <a14:useLocalDpi xmlns:a14="http://schemas.microsoft.com/office/drawing/2010/main" val="0"/>
              </a:ext>
            </a:extLst>
          </a:blip>
          <a:srcRect l="21446" r="21447" b="1"/>
          <a:stretch/>
        </p:blipFill>
        <p:spPr>
          <a:xfrm>
            <a:off x="5797543" y="10"/>
            <a:ext cx="6394152" cy="6857990"/>
          </a:xfrm>
          <a:prstGeom prst="rect">
            <a:avLst/>
          </a:prstGeom>
        </p:spPr>
      </p:pic>
      <p:sp>
        <p:nvSpPr>
          <p:cNvPr id="4" name="Title 3">
            <a:extLst>
              <a:ext uri="{FF2B5EF4-FFF2-40B4-BE49-F238E27FC236}">
                <a16:creationId xmlns:a16="http://schemas.microsoft.com/office/drawing/2014/main" id="{A395A813-7E7B-4A55-9627-09E7DBB484A6}"/>
              </a:ext>
            </a:extLst>
          </p:cNvPr>
          <p:cNvSpPr>
            <a:spLocks noGrp="1"/>
          </p:cNvSpPr>
          <p:nvPr>
            <p:ph type="title"/>
          </p:nvPr>
        </p:nvSpPr>
        <p:spPr>
          <a:xfrm>
            <a:off x="176348" y="141195"/>
            <a:ext cx="4803636" cy="1311664"/>
          </a:xfrm>
        </p:spPr>
        <p:txBody>
          <a:bodyPr vert="horz" lIns="91440" tIns="45720" rIns="91440" bIns="45720" rtlCol="0" anchor="ctr">
            <a:normAutofit/>
          </a:bodyPr>
          <a:lstStyle/>
          <a:p>
            <a:r>
              <a:rPr lang="en-US" sz="4400" b="1" u="sng">
                <a:solidFill>
                  <a:srgbClr val="FF0000"/>
                </a:solidFill>
              </a:rPr>
              <a:t> Introduction </a:t>
            </a:r>
            <a:endParaRPr lang="en-US" sz="4400" b="1" u="sng" dirty="0">
              <a:solidFill>
                <a:srgbClr val="FF0000"/>
              </a:solidFill>
            </a:endParaRPr>
          </a:p>
        </p:txBody>
      </p:sp>
      <p:sp>
        <p:nvSpPr>
          <p:cNvPr id="3" name="Content Placeholder 2"/>
          <p:cNvSpPr>
            <a:spLocks noGrp="1"/>
          </p:cNvSpPr>
          <p:nvPr>
            <p:ph type="body" sz="half" idx="2"/>
          </p:nvPr>
        </p:nvSpPr>
        <p:spPr>
          <a:xfrm>
            <a:off x="176043" y="1028700"/>
            <a:ext cx="5335757" cy="5032273"/>
          </a:xfrm>
        </p:spPr>
        <p:txBody>
          <a:bodyPr vert="horz" lIns="91440" tIns="45720" rIns="91440" bIns="45720" rtlCol="0" anchor="ctr">
            <a:normAutofit fontScale="92500" lnSpcReduction="10000"/>
          </a:bodyPr>
          <a:lstStyle/>
          <a:p>
            <a:pPr marL="0" indent="-228600">
              <a:buFont typeface="Arial" panose="020B0604020202020204" pitchFamily="34" charset="0"/>
              <a:buChar char="•"/>
            </a:pPr>
            <a:endParaRPr lang="en-US" sz="2800" b="1" dirty="0">
              <a:solidFill>
                <a:srgbClr val="000000"/>
              </a:solidFill>
            </a:endParaRPr>
          </a:p>
          <a:p>
            <a:pPr marL="0" indent="-228600">
              <a:buFont typeface="Arial" panose="020B0604020202020204" pitchFamily="34" charset="0"/>
              <a:buChar char="•"/>
            </a:pPr>
            <a:r>
              <a:rPr lang="en-US" sz="2800" b="1" dirty="0">
                <a:solidFill>
                  <a:srgbClr val="000000"/>
                </a:solidFill>
              </a:rPr>
              <a:t>Time line of some important changes happen in    John Lewis</a:t>
            </a:r>
          </a:p>
          <a:p>
            <a:endParaRPr lang="en-US" sz="2800" b="1" dirty="0">
              <a:solidFill>
                <a:srgbClr val="000000"/>
              </a:solidFill>
            </a:endParaRPr>
          </a:p>
          <a:p>
            <a:pPr marL="0" indent="-228600">
              <a:buFont typeface="Arial" panose="020B0604020202020204" pitchFamily="34" charset="0"/>
              <a:buChar char="•"/>
            </a:pPr>
            <a:r>
              <a:rPr lang="en-US" sz="2800" b="1" dirty="0">
                <a:solidFill>
                  <a:srgbClr val="000000"/>
                </a:solidFill>
              </a:rPr>
              <a:t>Why is John Lewis different to other retailers </a:t>
            </a:r>
          </a:p>
          <a:p>
            <a:endParaRPr lang="en-US" sz="2800" b="1" dirty="0">
              <a:solidFill>
                <a:srgbClr val="000000"/>
              </a:solidFill>
            </a:endParaRPr>
          </a:p>
          <a:p>
            <a:pPr marL="0" indent="-228600">
              <a:buFont typeface="Arial" panose="020B0604020202020204" pitchFamily="34" charset="0"/>
              <a:buChar char="•"/>
            </a:pPr>
            <a:r>
              <a:rPr lang="en-US" sz="2800" b="1" dirty="0">
                <a:solidFill>
                  <a:srgbClr val="000000"/>
                </a:solidFill>
              </a:rPr>
              <a:t>Who and how the knowledge is shared</a:t>
            </a:r>
          </a:p>
          <a:p>
            <a:endParaRPr lang="en-US" sz="2800" b="1" dirty="0">
              <a:solidFill>
                <a:srgbClr val="000000"/>
              </a:solidFill>
            </a:endParaRPr>
          </a:p>
          <a:p>
            <a:pPr marL="0" indent="-228600">
              <a:buFont typeface="Arial" panose="020B0604020202020204" pitchFamily="34" charset="0"/>
              <a:buChar char="•"/>
            </a:pPr>
            <a:r>
              <a:rPr lang="en-US" sz="2800" b="1" dirty="0">
                <a:solidFill>
                  <a:srgbClr val="000000"/>
                </a:solidFill>
              </a:rPr>
              <a:t>The circle closed model of John Lewis</a:t>
            </a:r>
          </a:p>
          <a:p>
            <a:pPr marL="0" indent="-228600">
              <a:buFont typeface="Arial" panose="020B0604020202020204" pitchFamily="34" charset="0"/>
              <a:buChar char="•"/>
            </a:pPr>
            <a:endParaRPr lang="en-US" sz="2000" dirty="0">
              <a:solidFill>
                <a:srgbClr val="000000"/>
              </a:solidFill>
            </a:endParaRPr>
          </a:p>
          <a:p>
            <a:pPr marL="0" indent="-228600">
              <a:buFont typeface="Arial" panose="020B0604020202020204" pitchFamily="34" charset="0"/>
              <a:buChar char="•"/>
            </a:pPr>
            <a:endParaRPr lang="en-US" sz="2000" dirty="0">
              <a:solidFill>
                <a:srgbClr val="000000"/>
              </a:solidFill>
            </a:endParaRPr>
          </a:p>
        </p:txBody>
      </p:sp>
    </p:spTree>
    <p:extLst>
      <p:ext uri="{BB962C8B-B14F-4D97-AF65-F5344CB8AC3E}">
        <p14:creationId xmlns:p14="http://schemas.microsoft.com/office/powerpoint/2010/main" val="23817906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10467" y="643467"/>
            <a:ext cx="5571066" cy="5571066"/>
          </a:xfrm>
          <a:prstGeom prst="rect">
            <a:avLst/>
          </a:prstGeom>
        </p:spPr>
      </p:pic>
    </p:spTree>
    <p:extLst>
      <p:ext uri="{BB962C8B-B14F-4D97-AF65-F5344CB8AC3E}">
        <p14:creationId xmlns:p14="http://schemas.microsoft.com/office/powerpoint/2010/main" val="4099432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b="1" dirty="0">
                <a:solidFill>
                  <a:srgbClr val="FFFFFF"/>
                </a:solidFill>
              </a:rPr>
              <a:t>History &amp; Background of John Lewis</a:t>
            </a:r>
          </a:p>
        </p:txBody>
      </p:sp>
      <p:graphicFrame>
        <p:nvGraphicFramePr>
          <p:cNvPr id="5" name="Content Placeholder 2">
            <a:extLst>
              <a:ext uri="{FF2B5EF4-FFF2-40B4-BE49-F238E27FC236}">
                <a16:creationId xmlns:a16="http://schemas.microsoft.com/office/drawing/2014/main" id="{84592E8D-11D0-498C-B1BB-CCE3CFD8DC2B}"/>
              </a:ext>
            </a:extLst>
          </p:cNvPr>
          <p:cNvGraphicFramePr>
            <a:graphicFrameLocks noGrp="1"/>
          </p:cNvGraphicFramePr>
          <p:nvPr>
            <p:ph idx="1"/>
            <p:extLst>
              <p:ext uri="{D42A27DB-BD31-4B8C-83A1-F6EECF244321}">
                <p14:modId xmlns:p14="http://schemas.microsoft.com/office/powerpoint/2010/main" val="48088266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89816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sign on the side of a building&#10;&#10;Description automatically generated">
            <a:extLst>
              <a:ext uri="{FF2B5EF4-FFF2-40B4-BE49-F238E27FC236}">
                <a16:creationId xmlns:a16="http://schemas.microsoft.com/office/drawing/2014/main" id="{37520FA3-BF17-4FF7-81AF-6CF5C051149B}"/>
              </a:ext>
            </a:extLst>
          </p:cNvPr>
          <p:cNvPicPr>
            <a:picLocks noChangeAspect="1"/>
          </p:cNvPicPr>
          <p:nvPr/>
        </p:nvPicPr>
        <p:blipFill rotWithShape="1">
          <a:blip r:embed="rId2">
            <a:extLst>
              <a:ext uri="{28A0092B-C50C-407E-A947-70E740481C1C}">
                <a14:useLocalDpi xmlns:a14="http://schemas.microsoft.com/office/drawing/2010/main" val="0"/>
              </a:ext>
            </a:extLst>
          </a:blip>
          <a:srcRect b="15730"/>
          <a:stretch/>
        </p:blipFill>
        <p:spPr>
          <a:xfrm>
            <a:off x="20" y="10"/>
            <a:ext cx="12191980" cy="6857990"/>
          </a:xfrm>
          <a:prstGeom prst="rect">
            <a:avLst/>
          </a:prstGeom>
        </p:spPr>
      </p:pic>
      <p:sp>
        <p:nvSpPr>
          <p:cNvPr id="3" name="Content Placeholder 2"/>
          <p:cNvSpPr>
            <a:spLocks noGrp="1"/>
          </p:cNvSpPr>
          <p:nvPr>
            <p:ph idx="4294967295"/>
          </p:nvPr>
        </p:nvSpPr>
        <p:spPr>
          <a:xfrm>
            <a:off x="3486150" y="149225"/>
            <a:ext cx="10515600" cy="4351338"/>
          </a:xfrm>
        </p:spPr>
        <p:txBody>
          <a:bodyPr>
            <a:normAutofit/>
          </a:bodyPr>
          <a:lstStyle/>
          <a:p>
            <a:pPr marL="0" indent="0">
              <a:buNone/>
            </a:pPr>
            <a:r>
              <a:rPr lang="en-GB" sz="9600" b="1" u="sng" dirty="0">
                <a:solidFill>
                  <a:srgbClr val="C00000"/>
                </a:solidFill>
              </a:rPr>
              <a:t>John Lewis cycle closed model</a:t>
            </a:r>
          </a:p>
        </p:txBody>
      </p:sp>
    </p:spTree>
    <p:extLst>
      <p:ext uri="{BB962C8B-B14F-4D97-AF65-F5344CB8AC3E}">
        <p14:creationId xmlns:p14="http://schemas.microsoft.com/office/powerpoint/2010/main" val="2071550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John Lewis from the 60’s to Present </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7854" y="1924358"/>
            <a:ext cx="4652846" cy="2935133"/>
          </a:xfrm>
          <a:prstGeom prst="rect">
            <a:avLst/>
          </a:prstGeom>
        </p:spPr>
      </p:pic>
      <p:pic>
        <p:nvPicPr>
          <p:cNvPr id="10" name="Content Placeholder 9"/>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911450" y="1924358"/>
            <a:ext cx="6077062" cy="2935133"/>
          </a:xfrm>
        </p:spPr>
      </p:pic>
      <p:sp>
        <p:nvSpPr>
          <p:cNvPr id="11" name="Rectangle 10"/>
          <p:cNvSpPr/>
          <p:nvPr/>
        </p:nvSpPr>
        <p:spPr>
          <a:xfrm rot="10800000" flipV="1">
            <a:off x="646770" y="4707258"/>
            <a:ext cx="4420530" cy="923330"/>
          </a:xfrm>
          <a:prstGeom prst="rect">
            <a:avLst/>
          </a:prstGeom>
        </p:spPr>
        <p:txBody>
          <a:bodyPr wrap="square">
            <a:spAutoFit/>
          </a:bodyPr>
          <a:lstStyle/>
          <a:p>
            <a:r>
              <a:rPr lang="en-GB" dirty="0"/>
              <a:t> </a:t>
            </a:r>
          </a:p>
          <a:p>
            <a:r>
              <a:rPr lang="en-GB" b="1" dirty="0"/>
              <a:t>1 Sidwell Street, Exeter EX4 6NN.</a:t>
            </a:r>
          </a:p>
          <a:p>
            <a:endParaRPr lang="en-GB" dirty="0"/>
          </a:p>
        </p:txBody>
      </p:sp>
      <p:sp>
        <p:nvSpPr>
          <p:cNvPr id="12" name="Rectangle 11"/>
          <p:cNvSpPr/>
          <p:nvPr/>
        </p:nvSpPr>
        <p:spPr>
          <a:xfrm rot="10800000" flipV="1">
            <a:off x="6346903" y="4984258"/>
            <a:ext cx="5006897" cy="369332"/>
          </a:xfrm>
          <a:prstGeom prst="rect">
            <a:avLst/>
          </a:prstGeom>
        </p:spPr>
        <p:txBody>
          <a:bodyPr wrap="square">
            <a:spAutoFit/>
          </a:bodyPr>
          <a:lstStyle/>
          <a:p>
            <a:r>
              <a:rPr lang="en-GB" b="1" dirty="0"/>
              <a:t>Hayes Bridge Rd, City Centre, Cardiff CF10 1GH</a:t>
            </a:r>
          </a:p>
        </p:txBody>
      </p:sp>
    </p:spTree>
    <p:extLst>
      <p:ext uri="{BB962C8B-B14F-4D97-AF65-F5344CB8AC3E}">
        <p14:creationId xmlns:p14="http://schemas.microsoft.com/office/powerpoint/2010/main" val="2439619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fontScale="90000"/>
          </a:bodyPr>
          <a:lstStyle/>
          <a:p>
            <a:r>
              <a:rPr lang="en-GB" b="1"/>
              <a:t>Number of employees at John Lewis Partnership plc in the United Kingdom (UK) from 2009 to 2018</a:t>
            </a:r>
            <a:endParaRPr lang="en-GB" dirty="0"/>
          </a:p>
        </p:txBody>
      </p:sp>
      <p:sp>
        <p:nvSpPr>
          <p:cNvPr id="3" name="Content Placeholder 2"/>
          <p:cNvSpPr>
            <a:spLocks noGrp="1"/>
          </p:cNvSpPr>
          <p:nvPr>
            <p:ph idx="1"/>
          </p:nvPr>
        </p:nvSpPr>
        <p:spPr>
          <a:xfrm>
            <a:off x="838200" y="1825625"/>
            <a:ext cx="10515600" cy="4351338"/>
          </a:xfrm>
        </p:spPr>
        <p:txBody>
          <a:bodyPr/>
          <a:lstStyle/>
          <a:p>
            <a:endParaRPr lang="en-GB"/>
          </a:p>
          <a:p>
            <a:endParaRPr lang="en-GB"/>
          </a:p>
          <a:p>
            <a:endParaRPr lang="en-GB"/>
          </a:p>
          <a:p>
            <a:endParaRPr lang="en-GB"/>
          </a:p>
          <a:p>
            <a:endParaRPr lang="en-GB"/>
          </a:p>
          <a:p>
            <a:endParaRPr lang="en-GB"/>
          </a:p>
          <a:p>
            <a:endParaRPr lang="en-GB" dirty="0"/>
          </a:p>
        </p:txBody>
      </p:sp>
      <p:pic>
        <p:nvPicPr>
          <p:cNvPr id="4" name="Picture 3"/>
          <p:cNvPicPr>
            <a:picLocks noChangeAspect="1"/>
          </p:cNvPicPr>
          <p:nvPr/>
        </p:nvPicPr>
        <p:blipFill>
          <a:blip r:embed="rId2"/>
          <a:stretch>
            <a:fillRect/>
          </a:stretch>
        </p:blipFill>
        <p:spPr>
          <a:xfrm>
            <a:off x="2881312" y="1690688"/>
            <a:ext cx="6429375" cy="4286250"/>
          </a:xfrm>
          <a:prstGeom prst="rect">
            <a:avLst/>
          </a:prstGeom>
        </p:spPr>
      </p:pic>
    </p:spTree>
    <p:extLst>
      <p:ext uri="{BB962C8B-B14F-4D97-AF65-F5344CB8AC3E}">
        <p14:creationId xmlns:p14="http://schemas.microsoft.com/office/powerpoint/2010/main" val="4127516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Annual sales revenue of John Lewis in the United Kingdom (UK) from 2009 to 2018* (in million GBP</a:t>
            </a:r>
            <a:endParaRPr lang="en-GB" dirty="0"/>
          </a:p>
        </p:txBody>
      </p:sp>
      <p:pic>
        <p:nvPicPr>
          <p:cNvPr id="4" name="Content Placeholder 3"/>
          <p:cNvPicPr>
            <a:picLocks noGrp="1" noChangeAspect="1"/>
          </p:cNvPicPr>
          <p:nvPr>
            <p:ph idx="1"/>
          </p:nvPr>
        </p:nvPicPr>
        <p:blipFill>
          <a:blip r:embed="rId2"/>
          <a:stretch>
            <a:fillRect/>
          </a:stretch>
        </p:blipFill>
        <p:spPr>
          <a:xfrm>
            <a:off x="2881312" y="1858169"/>
            <a:ext cx="6429375" cy="4286250"/>
          </a:xfrm>
          <a:prstGeom prst="rect">
            <a:avLst/>
          </a:prstGeom>
        </p:spPr>
      </p:pic>
    </p:spTree>
    <p:extLst>
      <p:ext uri="{BB962C8B-B14F-4D97-AF65-F5344CB8AC3E}">
        <p14:creationId xmlns:p14="http://schemas.microsoft.com/office/powerpoint/2010/main" val="4201027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5772150" cy="854074"/>
          </a:xfrm>
        </p:spPr>
        <p:txBody>
          <a:bodyPr>
            <a:normAutofit/>
          </a:bodyPr>
          <a:lstStyle/>
          <a:p>
            <a:r>
              <a:rPr lang="en-GB" sz="2800" b="1" u="sng" dirty="0">
                <a:latin typeface="+mn-lt"/>
              </a:rPr>
              <a:t>What is Knowledge Management? </a:t>
            </a:r>
          </a:p>
        </p:txBody>
      </p:sp>
      <p:sp>
        <p:nvSpPr>
          <p:cNvPr id="5" name="Content Placeholder 4"/>
          <p:cNvSpPr>
            <a:spLocks noGrp="1"/>
          </p:cNvSpPr>
          <p:nvPr>
            <p:ph idx="1"/>
          </p:nvPr>
        </p:nvSpPr>
        <p:spPr>
          <a:xfrm>
            <a:off x="838200" y="1219200"/>
            <a:ext cx="10515600" cy="4351338"/>
          </a:xfrm>
        </p:spPr>
        <p:txBody>
          <a:bodyPr>
            <a:normAutofit/>
          </a:bodyPr>
          <a:lstStyle/>
          <a:p>
            <a:pPr marL="0" indent="0">
              <a:buNone/>
            </a:pPr>
            <a:r>
              <a:rPr lang="en-GB" dirty="0"/>
              <a:t>In words of Bill Gates - </a:t>
            </a:r>
          </a:p>
          <a:p>
            <a:pPr marL="0" indent="0">
              <a:buNone/>
            </a:pPr>
            <a:r>
              <a:rPr lang="en-GB" i="1" dirty="0"/>
              <a:t>“knowledge management is the means not the end”</a:t>
            </a:r>
          </a:p>
          <a:p>
            <a:pPr marL="0" indent="0">
              <a:buNone/>
            </a:pPr>
            <a:endParaRPr lang="en-GB" dirty="0"/>
          </a:p>
          <a:p>
            <a:pPr marL="0" indent="0">
              <a:buNone/>
            </a:pPr>
            <a:endParaRPr lang="en-GB" dirty="0"/>
          </a:p>
          <a:p>
            <a:pPr marL="0" indent="0">
              <a:buNone/>
            </a:pPr>
            <a:r>
              <a:rPr lang="en-GB" b="1" u="sng" dirty="0"/>
              <a:t>What is Knowledge Management in John Lewis?</a:t>
            </a:r>
          </a:p>
          <a:p>
            <a:pPr marL="0" indent="0">
              <a:buNone/>
            </a:pPr>
            <a:r>
              <a:rPr lang="en-GB"/>
              <a:t>Knowledge </a:t>
            </a:r>
            <a:r>
              <a:rPr lang="en-GB" dirty="0"/>
              <a:t>management of John Lewis</a:t>
            </a:r>
          </a:p>
          <a:p>
            <a:pPr marL="0" indent="0">
              <a:buNone/>
            </a:pPr>
            <a:r>
              <a:rPr lang="en-GB" dirty="0"/>
              <a:t>Understanding of Knowledge management </a:t>
            </a:r>
          </a:p>
        </p:txBody>
      </p:sp>
    </p:spTree>
    <p:extLst>
      <p:ext uri="{BB962C8B-B14F-4D97-AF65-F5344CB8AC3E}">
        <p14:creationId xmlns:p14="http://schemas.microsoft.com/office/powerpoint/2010/main" val="442563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7281746" y="365125"/>
            <a:ext cx="3323064" cy="1325563"/>
          </a:xfrm>
        </p:spPr>
        <p:txBody>
          <a:bodyPr/>
          <a:lstStyle/>
          <a:p>
            <a:endParaRPr lang="en-GB" dirty="0"/>
          </a:p>
        </p:txBody>
      </p:sp>
      <p:sp>
        <p:nvSpPr>
          <p:cNvPr id="3" name="Content Placeholder 2">
            <a:extLst>
              <a:ext uri="{FF2B5EF4-FFF2-40B4-BE49-F238E27FC236}">
                <a16:creationId xmlns:a16="http://schemas.microsoft.com/office/drawing/2014/main" id="{72909B19-D17B-43FC-A096-9FB64713416E}"/>
              </a:ext>
            </a:extLst>
          </p:cNvPr>
          <p:cNvSpPr>
            <a:spLocks noGrp="1"/>
          </p:cNvSpPr>
          <p:nvPr>
            <p:ph sz="half" idx="1"/>
          </p:nvPr>
        </p:nvSpPr>
        <p:spPr/>
        <p:txBody>
          <a:bodyPr>
            <a:normAutofit fontScale="77500" lnSpcReduction="20000"/>
          </a:bodyPr>
          <a:lstStyle/>
          <a:p>
            <a:pPr lvl="0"/>
            <a:r>
              <a:rPr lang="en-GB" dirty="0"/>
              <a:t>Every staff member of the organisation has access to management system it will increase the business revenue. </a:t>
            </a:r>
          </a:p>
          <a:p>
            <a:pPr lvl="0"/>
            <a:r>
              <a:rPr lang="en-GB" dirty="0"/>
              <a:t>Increased customer loyalty, customer’s satisfaction and quality in products to give in return to customers from the organisation. (</a:t>
            </a:r>
            <a:r>
              <a:rPr lang="en-GB" dirty="0" err="1"/>
              <a:t>Cracriun</a:t>
            </a:r>
            <a:r>
              <a:rPr lang="en-GB" dirty="0"/>
              <a:t>, 2014).</a:t>
            </a:r>
          </a:p>
          <a:p>
            <a:pPr lvl="0"/>
            <a:r>
              <a:rPr lang="en-GB" dirty="0"/>
              <a:t>Reusing ideas and sharing information between employees and management. </a:t>
            </a:r>
          </a:p>
          <a:p>
            <a:pPr lvl="0"/>
            <a:r>
              <a:rPr lang="en-GB" dirty="0"/>
              <a:t>Avoids making the same mistakes again. </a:t>
            </a:r>
          </a:p>
          <a:p>
            <a:pPr lvl="0"/>
            <a:r>
              <a:rPr lang="en-GB" dirty="0"/>
              <a:t>Links people with others by setting up combined techniques. (</a:t>
            </a:r>
            <a:r>
              <a:rPr lang="en-GB" dirty="0" err="1"/>
              <a:t>Kakkar</a:t>
            </a:r>
            <a:r>
              <a:rPr lang="en-GB" dirty="0"/>
              <a:t>, 2018).   </a:t>
            </a:r>
          </a:p>
          <a:p>
            <a:pPr marL="0" indent="0">
              <a:buNone/>
            </a:pPr>
            <a:endParaRPr lang="en-GB" dirty="0"/>
          </a:p>
        </p:txBody>
      </p:sp>
      <p:pic>
        <p:nvPicPr>
          <p:cNvPr id="9" name="Content Placeholder 8"/>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512311" y="3010829"/>
            <a:ext cx="5018049" cy="3245005"/>
          </a:xfrm>
        </p:spPr>
      </p:pic>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751987" y="94228"/>
            <a:ext cx="4181856" cy="2788920"/>
          </a:xfrm>
          <a:prstGeom prst="rect">
            <a:avLst/>
          </a:prstGeom>
        </p:spPr>
      </p:pic>
    </p:spTree>
    <p:extLst>
      <p:ext uri="{BB962C8B-B14F-4D97-AF65-F5344CB8AC3E}">
        <p14:creationId xmlns:p14="http://schemas.microsoft.com/office/powerpoint/2010/main" val="3316598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p:cNvPicPr>
            <a:picLocks noGrp="1" noChangeAspect="1"/>
          </p:cNvPicPr>
          <p:nvPr>
            <p:ph type="pic" idx="1"/>
          </p:nvPr>
        </p:nvPicPr>
        <p:blipFill>
          <a:blip r:embed="rId3" cstate="print">
            <a:extLst>
              <a:ext uri="{28A0092B-C50C-407E-A947-70E740481C1C}">
                <a14:useLocalDpi xmlns:a14="http://schemas.microsoft.com/office/drawing/2010/main" val="0"/>
              </a:ext>
            </a:extLst>
          </a:blip>
          <a:srcRect l="3434" r="3434"/>
          <a:stretch>
            <a:fillRect/>
          </a:stretch>
        </p:blipFill>
        <p:spPr>
          <a:xfrm>
            <a:off x="421617" y="195689"/>
            <a:ext cx="3760089" cy="3445185"/>
          </a:xfrm>
        </p:spPr>
      </p:pic>
      <p:sp>
        <p:nvSpPr>
          <p:cNvPr id="14" name="Text Placeholder 13"/>
          <p:cNvSpPr>
            <a:spLocks noGrp="1"/>
          </p:cNvSpPr>
          <p:nvPr>
            <p:ph type="body" sz="half" idx="2"/>
          </p:nvPr>
        </p:nvSpPr>
        <p:spPr>
          <a:xfrm>
            <a:off x="5675971" y="902445"/>
            <a:ext cx="5453681" cy="4818935"/>
          </a:xfrm>
        </p:spPr>
        <p:txBody>
          <a:bodyPr/>
          <a:lstStyle/>
          <a:p>
            <a:r>
              <a:rPr lang="en-GB" sz="2400" dirty="0"/>
              <a:t>Finding a method to record business knowledge</a:t>
            </a:r>
          </a:p>
          <a:p>
            <a:r>
              <a:rPr lang="en-GB" sz="2400" dirty="0"/>
              <a:t>Making information and resources hard to find. (</a:t>
            </a:r>
            <a:r>
              <a:rPr lang="en-GB" sz="2400" dirty="0" err="1"/>
              <a:t>NIbusinessinfo</a:t>
            </a:r>
            <a:r>
              <a:rPr lang="en-GB" sz="2400" dirty="0"/>
              <a:t>, 2019). </a:t>
            </a:r>
          </a:p>
          <a:p>
            <a:r>
              <a:rPr lang="en-GB" sz="2400" dirty="0"/>
              <a:t>Sharing information </a:t>
            </a:r>
          </a:p>
          <a:p>
            <a:r>
              <a:rPr lang="en-GB" sz="2400" dirty="0"/>
              <a:t>Organisations fail to keep up with the technologies. (Reference, 2019). </a:t>
            </a:r>
          </a:p>
          <a:p>
            <a:endParaRPr lang="en-GB" dirty="0"/>
          </a:p>
        </p:txBody>
      </p:sp>
      <p:sp>
        <p:nvSpPr>
          <p:cNvPr id="16" name="Title 15"/>
          <p:cNvSpPr>
            <a:spLocks noGrp="1"/>
          </p:cNvSpPr>
          <p:nvPr>
            <p:ph type="title"/>
          </p:nvPr>
        </p:nvSpPr>
        <p:spPr>
          <a:xfrm>
            <a:off x="505251" y="4449337"/>
            <a:ext cx="3063139" cy="1600200"/>
          </a:xfrm>
        </p:spPr>
        <p:txBody>
          <a:bodyPr/>
          <a:lstStyle/>
          <a:p>
            <a:endParaRPr lang="en-GB" dirty="0"/>
          </a:p>
        </p:txBody>
      </p:sp>
      <p:pic>
        <p:nvPicPr>
          <p:cNvPr id="18" name="Picture 1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0902" y="3311913"/>
            <a:ext cx="3930805" cy="3278458"/>
          </a:xfrm>
          <a:prstGeom prst="rect">
            <a:avLst/>
          </a:prstGeom>
        </p:spPr>
      </p:pic>
    </p:spTree>
    <p:extLst>
      <p:ext uri="{BB962C8B-B14F-4D97-AF65-F5344CB8AC3E}">
        <p14:creationId xmlns:p14="http://schemas.microsoft.com/office/powerpoint/2010/main" val="1107360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838200" y="365125"/>
            <a:ext cx="4480932" cy="1325563"/>
          </a:xfrm>
        </p:spPr>
        <p:txBody>
          <a:bodyPr/>
          <a:lstStyle/>
          <a:p>
            <a:endParaRPr lang="en-GB" dirty="0"/>
          </a:p>
        </p:txBody>
      </p:sp>
      <p:pic>
        <p:nvPicPr>
          <p:cNvPr id="6" name="Picture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13679" y="166687"/>
            <a:ext cx="4716965" cy="5061649"/>
          </a:xfrm>
        </p:spPr>
      </p:pic>
      <p:sp>
        <p:nvSpPr>
          <p:cNvPr id="5" name="Text Placeholder 4"/>
          <p:cNvSpPr>
            <a:spLocks noGrp="1"/>
          </p:cNvSpPr>
          <p:nvPr>
            <p:ph type="body" sz="half" idx="4294967295"/>
          </p:nvPr>
        </p:nvSpPr>
        <p:spPr>
          <a:xfrm>
            <a:off x="7044280" y="479502"/>
            <a:ext cx="3932237" cy="5508703"/>
          </a:xfrm>
        </p:spPr>
        <p:txBody>
          <a:bodyPr>
            <a:normAutofit fontScale="70000" lnSpcReduction="20000"/>
          </a:bodyPr>
          <a:lstStyle/>
          <a:p>
            <a:r>
              <a:rPr lang="en-GB" i="1" dirty="0"/>
              <a:t>Marks and spencer’s mission statement is “Making aspirational quality accessible to all”. It is one of the shortest statements, but it is a powerful statement that a company can ever have. It focuses mainly on quality, customers and how important quality is for the organisation itself. (Jain, 2010). </a:t>
            </a:r>
          </a:p>
          <a:p>
            <a:pPr marL="0" indent="0">
              <a:buNone/>
            </a:pPr>
            <a:endParaRPr lang="en-GB" i="1" dirty="0"/>
          </a:p>
          <a:p>
            <a:r>
              <a:rPr lang="en-GB" i="1" dirty="0"/>
              <a:t>In Marks and spencer the current level of customer loyalty is high. The knowledge management system in M&amp;S has focused on customer loyalty to increase quality in products and increase revenue for the organisation.</a:t>
            </a:r>
          </a:p>
          <a:p>
            <a:pPr marL="0" indent="0">
              <a:buNone/>
            </a:pPr>
            <a:r>
              <a:rPr lang="en-GB" i="1" dirty="0"/>
              <a:t> </a:t>
            </a:r>
          </a:p>
          <a:p>
            <a:r>
              <a:rPr lang="en-GB" i="1" dirty="0"/>
              <a:t>There was a survey taken which involved interviewing 2000 customers for their opinions of several UK retailers.  (</a:t>
            </a:r>
            <a:r>
              <a:rPr lang="en-GB" i="1" dirty="0" err="1"/>
              <a:t>Dudoyskiy</a:t>
            </a:r>
            <a:r>
              <a:rPr lang="en-GB" i="1" dirty="0"/>
              <a:t>, 2012).</a:t>
            </a:r>
          </a:p>
          <a:p>
            <a:endParaRPr lang="en-GB" dirty="0"/>
          </a:p>
        </p:txBody>
      </p:sp>
    </p:spTree>
    <p:extLst>
      <p:ext uri="{BB962C8B-B14F-4D97-AF65-F5344CB8AC3E}">
        <p14:creationId xmlns:p14="http://schemas.microsoft.com/office/powerpoint/2010/main" val="24699202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b="1" dirty="0">
                <a:solidFill>
                  <a:prstClr val="black"/>
                </a:solidFill>
                <a:latin typeface="Calibri" panose="020F0502020204030204"/>
              </a:rPr>
              <a:t>Drawbacks of knowledge management system in Marks and Spencer:</a:t>
            </a:r>
            <a:endParaRPr lang="en-GB" dirty="0"/>
          </a:p>
        </p:txBody>
      </p:sp>
      <p:pic>
        <p:nvPicPr>
          <p:cNvPr id="8" name="Content Placeholder 7"/>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869151" y="747132"/>
            <a:ext cx="4627755" cy="4505092"/>
          </a:xfrm>
        </p:spPr>
      </p:pic>
      <p:sp>
        <p:nvSpPr>
          <p:cNvPr id="7" name="Text Placeholder 6"/>
          <p:cNvSpPr>
            <a:spLocks noGrp="1"/>
          </p:cNvSpPr>
          <p:nvPr>
            <p:ph type="body" sz="half" idx="2"/>
          </p:nvPr>
        </p:nvSpPr>
        <p:spPr>
          <a:xfrm>
            <a:off x="839788" y="2386361"/>
            <a:ext cx="4557402" cy="3546088"/>
          </a:xfrm>
        </p:spPr>
        <p:txBody>
          <a:bodyPr/>
          <a:lstStyle/>
          <a:p>
            <a:r>
              <a:rPr lang="en-GB" sz="1800" dirty="0"/>
              <a:t>In M&amp;S they choose and implement certain technology. The KMS in M&amp;S should update the technology to improve customer relationship and gain more revenue. </a:t>
            </a:r>
          </a:p>
          <a:p>
            <a:r>
              <a:rPr lang="en-GB" sz="1800" dirty="0"/>
              <a:t>Other organisations like Tesco have been providing customers with online food shopping. It is clear how M&amp;S can provide customers with a full online grocery outlet as Tesco have been providing customers. (Campaign, 1999). </a:t>
            </a:r>
          </a:p>
          <a:p>
            <a:endParaRPr lang="en-GB" dirty="0"/>
          </a:p>
        </p:txBody>
      </p:sp>
    </p:spTree>
    <p:extLst>
      <p:ext uri="{BB962C8B-B14F-4D97-AF65-F5344CB8AC3E}">
        <p14:creationId xmlns:p14="http://schemas.microsoft.com/office/powerpoint/2010/main" val="34118236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0B89D-0F53-4035-851A-148B5A794E6C}"/>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Porter’s Value Chain model </a:t>
            </a:r>
          </a:p>
        </p:txBody>
      </p:sp>
      <p:pic>
        <p:nvPicPr>
          <p:cNvPr id="5" name="Content Placeholder 4" descr="A screenshot of a cell phone&#10;&#10;Description automatically generated">
            <a:extLst>
              <a:ext uri="{FF2B5EF4-FFF2-40B4-BE49-F238E27FC236}">
                <a16:creationId xmlns:a16="http://schemas.microsoft.com/office/drawing/2014/main" id="{6E769434-5AEC-4991-A832-2FDD40A76CCC}"/>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tretch>
            <a:fillRect/>
          </a:stretch>
        </p:blipFill>
        <p:spPr>
          <a:xfrm>
            <a:off x="3580274" y="500332"/>
            <a:ext cx="8686800" cy="5486400"/>
          </a:xfrm>
          <a:prstGeom prst="rect">
            <a:avLst/>
          </a:prstGeom>
        </p:spPr>
      </p:pic>
    </p:spTree>
    <p:extLst>
      <p:ext uri="{BB962C8B-B14F-4D97-AF65-F5344CB8AC3E}">
        <p14:creationId xmlns:p14="http://schemas.microsoft.com/office/powerpoint/2010/main" val="8342882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rrow: Pentagon 4">
            <a:extLst>
              <a:ext uri="{FF2B5EF4-FFF2-40B4-BE49-F238E27FC236}">
                <a16:creationId xmlns:a16="http://schemas.microsoft.com/office/drawing/2014/main" id="{0FBCEFED-3763-4558-845B-82E7413C193C}"/>
              </a:ext>
            </a:extLst>
          </p:cNvPr>
          <p:cNvSpPr/>
          <p:nvPr/>
        </p:nvSpPr>
        <p:spPr>
          <a:xfrm>
            <a:off x="4594998" y="2208361"/>
            <a:ext cx="3873266" cy="3761116"/>
          </a:xfrm>
          <a:prstGeom prst="homePlate">
            <a:avLst>
              <a:gd name="adj" fmla="val 2522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KK=</a:t>
            </a:r>
          </a:p>
        </p:txBody>
      </p:sp>
      <p:sp>
        <p:nvSpPr>
          <p:cNvPr id="8" name="Arrow: Chevron 7">
            <a:extLst>
              <a:ext uri="{FF2B5EF4-FFF2-40B4-BE49-F238E27FC236}">
                <a16:creationId xmlns:a16="http://schemas.microsoft.com/office/drawing/2014/main" id="{49D2D6BF-F5D1-42AB-9B4D-31FF8506616B}"/>
              </a:ext>
            </a:extLst>
          </p:cNvPr>
          <p:cNvSpPr/>
          <p:nvPr/>
        </p:nvSpPr>
        <p:spPr>
          <a:xfrm>
            <a:off x="7884542" y="2208362"/>
            <a:ext cx="1932317" cy="3761115"/>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0" name="Arrow: Chevron 9">
            <a:extLst>
              <a:ext uri="{FF2B5EF4-FFF2-40B4-BE49-F238E27FC236}">
                <a16:creationId xmlns:a16="http://schemas.microsoft.com/office/drawing/2014/main" id="{C06D7F18-5F94-4D39-85A6-4FDAD0E9AA7F}"/>
              </a:ext>
            </a:extLst>
          </p:cNvPr>
          <p:cNvSpPr/>
          <p:nvPr/>
        </p:nvSpPr>
        <p:spPr>
          <a:xfrm>
            <a:off x="9003101" y="2208362"/>
            <a:ext cx="1932317" cy="3761115"/>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BE648907-0B42-46C0-BB60-CCFB34D78303}"/>
              </a:ext>
            </a:extLst>
          </p:cNvPr>
          <p:cNvSpPr/>
          <p:nvPr/>
        </p:nvSpPr>
        <p:spPr>
          <a:xfrm>
            <a:off x="10121660" y="2208362"/>
            <a:ext cx="1932317" cy="3761115"/>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 name="Rectangle 11">
            <a:extLst>
              <a:ext uri="{FF2B5EF4-FFF2-40B4-BE49-F238E27FC236}">
                <a16:creationId xmlns:a16="http://schemas.microsoft.com/office/drawing/2014/main" id="{C5F1C04A-C55A-424F-BC19-A0DDFB880F04}"/>
              </a:ext>
            </a:extLst>
          </p:cNvPr>
          <p:cNvSpPr/>
          <p:nvPr/>
        </p:nvSpPr>
        <p:spPr>
          <a:xfrm>
            <a:off x="838200" y="2536167"/>
            <a:ext cx="3604398" cy="28467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Mission Statement:</a:t>
            </a:r>
          </a:p>
          <a:p>
            <a:pPr algn="ctr"/>
            <a:r>
              <a:rPr lang="en-GB" sz="2400" dirty="0"/>
              <a:t>“The purpose is the happiness of all our members through their worthwhile, satisfying employment in a successful business”</a:t>
            </a:r>
          </a:p>
        </p:txBody>
      </p:sp>
      <p:sp>
        <p:nvSpPr>
          <p:cNvPr id="13" name="Arrow: Pentagon 12">
            <a:extLst>
              <a:ext uri="{FF2B5EF4-FFF2-40B4-BE49-F238E27FC236}">
                <a16:creationId xmlns:a16="http://schemas.microsoft.com/office/drawing/2014/main" id="{CE49F8B8-9791-400B-97FF-1465584D32B2}"/>
              </a:ext>
            </a:extLst>
          </p:cNvPr>
          <p:cNvSpPr/>
          <p:nvPr/>
        </p:nvSpPr>
        <p:spPr>
          <a:xfrm>
            <a:off x="5561157" y="3105510"/>
            <a:ext cx="1932317" cy="2001328"/>
          </a:xfrm>
          <a:prstGeom prst="homePlate">
            <a:avLst>
              <a:gd name="adj" fmla="val 2589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8369AE72-B117-423B-AE74-938EA7AB3676}"/>
              </a:ext>
            </a:extLst>
          </p:cNvPr>
          <p:cNvSpPr txBox="1"/>
          <p:nvPr/>
        </p:nvSpPr>
        <p:spPr>
          <a:xfrm>
            <a:off x="4863866" y="2346385"/>
            <a:ext cx="2629608" cy="830997"/>
          </a:xfrm>
          <a:prstGeom prst="rect">
            <a:avLst/>
          </a:prstGeom>
          <a:noFill/>
        </p:spPr>
        <p:txBody>
          <a:bodyPr wrap="square" rtlCol="0">
            <a:spAutoFit/>
          </a:bodyPr>
          <a:lstStyle/>
          <a:p>
            <a:r>
              <a:rPr lang="en-GB" sz="2400" b="1" dirty="0"/>
              <a:t>Knowledge Development </a:t>
            </a:r>
          </a:p>
        </p:txBody>
      </p:sp>
      <p:sp>
        <p:nvSpPr>
          <p:cNvPr id="15" name="TextBox 14">
            <a:extLst>
              <a:ext uri="{FF2B5EF4-FFF2-40B4-BE49-F238E27FC236}">
                <a16:creationId xmlns:a16="http://schemas.microsoft.com/office/drawing/2014/main" id="{16DD93B7-5F50-4FC8-9903-765D1A9A395C}"/>
              </a:ext>
            </a:extLst>
          </p:cNvPr>
          <p:cNvSpPr txBox="1"/>
          <p:nvPr/>
        </p:nvSpPr>
        <p:spPr>
          <a:xfrm>
            <a:off x="5693434" y="3315406"/>
            <a:ext cx="1293962" cy="646331"/>
          </a:xfrm>
          <a:prstGeom prst="rect">
            <a:avLst/>
          </a:prstGeom>
          <a:noFill/>
        </p:spPr>
        <p:txBody>
          <a:bodyPr wrap="square" rtlCol="0">
            <a:spAutoFit/>
          </a:bodyPr>
          <a:lstStyle/>
          <a:p>
            <a:r>
              <a:rPr lang="en-GB" dirty="0"/>
              <a:t>Knowledge inventory </a:t>
            </a:r>
          </a:p>
        </p:txBody>
      </p:sp>
      <p:sp>
        <p:nvSpPr>
          <p:cNvPr id="16" name="TextBox 15">
            <a:extLst>
              <a:ext uri="{FF2B5EF4-FFF2-40B4-BE49-F238E27FC236}">
                <a16:creationId xmlns:a16="http://schemas.microsoft.com/office/drawing/2014/main" id="{90BBDAB6-ED20-4C66-AF36-EE73D3635C0C}"/>
              </a:ext>
            </a:extLst>
          </p:cNvPr>
          <p:cNvSpPr txBox="1"/>
          <p:nvPr/>
        </p:nvSpPr>
        <p:spPr>
          <a:xfrm>
            <a:off x="5710688" y="4537494"/>
            <a:ext cx="1293961" cy="646331"/>
          </a:xfrm>
          <a:prstGeom prst="rect">
            <a:avLst/>
          </a:prstGeom>
          <a:noFill/>
        </p:spPr>
        <p:txBody>
          <a:bodyPr wrap="square" rtlCol="0">
            <a:spAutoFit/>
          </a:bodyPr>
          <a:lstStyle/>
          <a:p>
            <a:r>
              <a:rPr lang="en-GB" dirty="0"/>
              <a:t>Available Knowledge </a:t>
            </a:r>
          </a:p>
        </p:txBody>
      </p:sp>
      <p:cxnSp>
        <p:nvCxnSpPr>
          <p:cNvPr id="18" name="Connector: Curved 17">
            <a:extLst>
              <a:ext uri="{FF2B5EF4-FFF2-40B4-BE49-F238E27FC236}">
                <a16:creationId xmlns:a16="http://schemas.microsoft.com/office/drawing/2014/main" id="{6D8078DC-0956-4D78-B608-746D88054BB1}"/>
              </a:ext>
            </a:extLst>
          </p:cNvPr>
          <p:cNvCxnSpPr>
            <a:cxnSpLocks/>
          </p:cNvCxnSpPr>
          <p:nvPr/>
        </p:nvCxnSpPr>
        <p:spPr>
          <a:xfrm rot="10800000" flipV="1">
            <a:off x="5710689" y="3936507"/>
            <a:ext cx="1639019" cy="290436"/>
          </a:xfrm>
          <a:prstGeom prst="curvedConnector3">
            <a:avLst>
              <a:gd name="adj1" fmla="val 50000"/>
            </a:avLst>
          </a:prstGeom>
        </p:spPr>
        <p:style>
          <a:lnRef idx="1">
            <a:schemeClr val="dk1"/>
          </a:lnRef>
          <a:fillRef idx="0">
            <a:schemeClr val="dk1"/>
          </a:fillRef>
          <a:effectRef idx="0">
            <a:schemeClr val="dk1"/>
          </a:effectRef>
          <a:fontRef idx="minor">
            <a:schemeClr val="tx1"/>
          </a:fontRef>
        </p:style>
      </p:cxnSp>
      <p:sp>
        <p:nvSpPr>
          <p:cNvPr id="22" name="TextBox 21">
            <a:extLst>
              <a:ext uri="{FF2B5EF4-FFF2-40B4-BE49-F238E27FC236}">
                <a16:creationId xmlns:a16="http://schemas.microsoft.com/office/drawing/2014/main" id="{D6ABDBA5-FF21-48AA-B027-F36B699D4B6E}"/>
              </a:ext>
            </a:extLst>
          </p:cNvPr>
          <p:cNvSpPr txBox="1"/>
          <p:nvPr/>
        </p:nvSpPr>
        <p:spPr>
          <a:xfrm rot="3813249">
            <a:off x="7548102" y="3793854"/>
            <a:ext cx="3462073" cy="369332"/>
          </a:xfrm>
          <a:prstGeom prst="rect">
            <a:avLst/>
          </a:prstGeom>
          <a:noFill/>
        </p:spPr>
        <p:txBody>
          <a:bodyPr wrap="square" rtlCol="0">
            <a:spAutoFit/>
          </a:bodyPr>
          <a:lstStyle/>
          <a:p>
            <a:r>
              <a:rPr lang="en-GB" b="1" dirty="0"/>
              <a:t>Knowledge Sharing</a:t>
            </a:r>
            <a:r>
              <a:rPr lang="en-GB" dirty="0"/>
              <a:t> </a:t>
            </a:r>
          </a:p>
        </p:txBody>
      </p:sp>
      <p:sp>
        <p:nvSpPr>
          <p:cNvPr id="23" name="TextBox 22">
            <a:extLst>
              <a:ext uri="{FF2B5EF4-FFF2-40B4-BE49-F238E27FC236}">
                <a16:creationId xmlns:a16="http://schemas.microsoft.com/office/drawing/2014/main" id="{844F86B1-8BF3-4F5A-BF14-96B94A8B76AA}"/>
              </a:ext>
            </a:extLst>
          </p:cNvPr>
          <p:cNvSpPr txBox="1"/>
          <p:nvPr/>
        </p:nvSpPr>
        <p:spPr>
          <a:xfrm rot="3813249">
            <a:off x="8563156" y="3636526"/>
            <a:ext cx="3462073" cy="369332"/>
          </a:xfrm>
          <a:prstGeom prst="rect">
            <a:avLst/>
          </a:prstGeom>
          <a:noFill/>
        </p:spPr>
        <p:txBody>
          <a:bodyPr wrap="square" rtlCol="0">
            <a:spAutoFit/>
          </a:bodyPr>
          <a:lstStyle/>
          <a:p>
            <a:r>
              <a:rPr lang="en-GB" b="1" dirty="0"/>
              <a:t>Applying Knowledge</a:t>
            </a:r>
          </a:p>
        </p:txBody>
      </p:sp>
      <p:sp>
        <p:nvSpPr>
          <p:cNvPr id="24" name="TextBox 23">
            <a:extLst>
              <a:ext uri="{FF2B5EF4-FFF2-40B4-BE49-F238E27FC236}">
                <a16:creationId xmlns:a16="http://schemas.microsoft.com/office/drawing/2014/main" id="{80BE9B00-9DDD-471A-B6D8-6714B7D2C678}"/>
              </a:ext>
            </a:extLst>
          </p:cNvPr>
          <p:cNvSpPr txBox="1"/>
          <p:nvPr/>
        </p:nvSpPr>
        <p:spPr>
          <a:xfrm rot="3813249">
            <a:off x="9739219" y="3715191"/>
            <a:ext cx="3462073" cy="369332"/>
          </a:xfrm>
          <a:prstGeom prst="rect">
            <a:avLst/>
          </a:prstGeom>
          <a:noFill/>
        </p:spPr>
        <p:txBody>
          <a:bodyPr wrap="square" rtlCol="0">
            <a:spAutoFit/>
          </a:bodyPr>
          <a:lstStyle/>
          <a:p>
            <a:r>
              <a:rPr lang="en-GB" b="1" dirty="0"/>
              <a:t>Evaluating Knowledge  </a:t>
            </a:r>
          </a:p>
        </p:txBody>
      </p:sp>
      <p:sp>
        <p:nvSpPr>
          <p:cNvPr id="25" name="TextBox 24">
            <a:extLst>
              <a:ext uri="{FF2B5EF4-FFF2-40B4-BE49-F238E27FC236}">
                <a16:creationId xmlns:a16="http://schemas.microsoft.com/office/drawing/2014/main" id="{B4A43463-2D4A-435F-BFF0-4162EF60B879}"/>
              </a:ext>
            </a:extLst>
          </p:cNvPr>
          <p:cNvSpPr txBox="1"/>
          <p:nvPr/>
        </p:nvSpPr>
        <p:spPr>
          <a:xfrm>
            <a:off x="8236485" y="95213"/>
            <a:ext cx="3056238" cy="1754326"/>
          </a:xfrm>
          <a:prstGeom prst="rect">
            <a:avLst/>
          </a:prstGeom>
          <a:noFill/>
        </p:spPr>
        <p:txBody>
          <a:bodyPr wrap="square" rtlCol="0">
            <a:spAutoFit/>
          </a:bodyPr>
          <a:lstStyle/>
          <a:p>
            <a:r>
              <a:rPr lang="en-GB" b="1" dirty="0"/>
              <a:t>4. Applying knowledge </a:t>
            </a:r>
            <a:r>
              <a:rPr lang="en-GB" dirty="0"/>
              <a:t>is how the knowledge is used to solve problems and create new business practices and services based on the knowledge collected. </a:t>
            </a:r>
          </a:p>
        </p:txBody>
      </p:sp>
      <p:sp>
        <p:nvSpPr>
          <p:cNvPr id="26" name="TextBox 25">
            <a:extLst>
              <a:ext uri="{FF2B5EF4-FFF2-40B4-BE49-F238E27FC236}">
                <a16:creationId xmlns:a16="http://schemas.microsoft.com/office/drawing/2014/main" id="{F344E673-917C-49E6-B756-D31A33DAF112}"/>
              </a:ext>
            </a:extLst>
          </p:cNvPr>
          <p:cNvSpPr txBox="1"/>
          <p:nvPr/>
        </p:nvSpPr>
        <p:spPr>
          <a:xfrm>
            <a:off x="4563744" y="5988782"/>
            <a:ext cx="6906511" cy="923330"/>
          </a:xfrm>
          <a:prstGeom prst="rect">
            <a:avLst/>
          </a:prstGeom>
          <a:noFill/>
        </p:spPr>
        <p:txBody>
          <a:bodyPr wrap="square" rtlCol="0">
            <a:spAutoFit/>
          </a:bodyPr>
          <a:lstStyle/>
          <a:p>
            <a:r>
              <a:rPr lang="en-GB" b="1" dirty="0"/>
              <a:t>3. Knowledge sharing </a:t>
            </a:r>
            <a:r>
              <a:rPr lang="en-GB" dirty="0"/>
              <a:t>refers to how the knowledge is transferred to others.  This can be through emails and other digital tools, training, and sharing experiences.</a:t>
            </a:r>
          </a:p>
        </p:txBody>
      </p:sp>
      <p:sp>
        <p:nvSpPr>
          <p:cNvPr id="27" name="Dodecagon 26">
            <a:extLst>
              <a:ext uri="{FF2B5EF4-FFF2-40B4-BE49-F238E27FC236}">
                <a16:creationId xmlns:a16="http://schemas.microsoft.com/office/drawing/2014/main" id="{36FACF10-3C63-41E8-B214-BD55700B3D8A}"/>
              </a:ext>
            </a:extLst>
          </p:cNvPr>
          <p:cNvSpPr/>
          <p:nvPr/>
        </p:nvSpPr>
        <p:spPr>
          <a:xfrm>
            <a:off x="9409408" y="5199364"/>
            <a:ext cx="583722" cy="586592"/>
          </a:xfrm>
          <a:prstGeom prst="dodecagon">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4</a:t>
            </a:r>
          </a:p>
        </p:txBody>
      </p:sp>
      <p:sp>
        <p:nvSpPr>
          <p:cNvPr id="28" name="Dodecagon 27">
            <a:extLst>
              <a:ext uri="{FF2B5EF4-FFF2-40B4-BE49-F238E27FC236}">
                <a16:creationId xmlns:a16="http://schemas.microsoft.com/office/drawing/2014/main" id="{34218C0B-13AE-4F5B-8B0F-0E96C956AA0B}"/>
              </a:ext>
            </a:extLst>
          </p:cNvPr>
          <p:cNvSpPr/>
          <p:nvPr/>
        </p:nvSpPr>
        <p:spPr>
          <a:xfrm>
            <a:off x="10621708" y="5179336"/>
            <a:ext cx="583722" cy="586592"/>
          </a:xfrm>
          <a:prstGeom prst="dodecagon">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5</a:t>
            </a:r>
          </a:p>
        </p:txBody>
      </p:sp>
      <p:sp>
        <p:nvSpPr>
          <p:cNvPr id="29" name="Dodecagon 28">
            <a:extLst>
              <a:ext uri="{FF2B5EF4-FFF2-40B4-BE49-F238E27FC236}">
                <a16:creationId xmlns:a16="http://schemas.microsoft.com/office/drawing/2014/main" id="{B31D8D9D-AF97-49EC-AD3F-FADB2885E2A8}"/>
              </a:ext>
            </a:extLst>
          </p:cNvPr>
          <p:cNvSpPr/>
          <p:nvPr/>
        </p:nvSpPr>
        <p:spPr>
          <a:xfrm>
            <a:off x="8385740" y="5199364"/>
            <a:ext cx="583722" cy="586592"/>
          </a:xfrm>
          <a:prstGeom prst="dodecagon">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3</a:t>
            </a:r>
          </a:p>
        </p:txBody>
      </p:sp>
      <p:sp>
        <p:nvSpPr>
          <p:cNvPr id="31" name="Dodecagon 30">
            <a:extLst>
              <a:ext uri="{FF2B5EF4-FFF2-40B4-BE49-F238E27FC236}">
                <a16:creationId xmlns:a16="http://schemas.microsoft.com/office/drawing/2014/main" id="{2E134299-B4BF-474B-A747-07C524847EE3}"/>
              </a:ext>
            </a:extLst>
          </p:cNvPr>
          <p:cNvSpPr/>
          <p:nvPr/>
        </p:nvSpPr>
        <p:spPr>
          <a:xfrm>
            <a:off x="6369169" y="5350321"/>
            <a:ext cx="583722" cy="586592"/>
          </a:xfrm>
          <a:prstGeom prst="dodecagon">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2</a:t>
            </a:r>
          </a:p>
        </p:txBody>
      </p:sp>
      <p:sp>
        <p:nvSpPr>
          <p:cNvPr id="32" name="Dodecagon 31">
            <a:extLst>
              <a:ext uri="{FF2B5EF4-FFF2-40B4-BE49-F238E27FC236}">
                <a16:creationId xmlns:a16="http://schemas.microsoft.com/office/drawing/2014/main" id="{73A52BEF-4937-403A-B469-87E7F8BF4F00}"/>
              </a:ext>
            </a:extLst>
          </p:cNvPr>
          <p:cNvSpPr/>
          <p:nvPr/>
        </p:nvSpPr>
        <p:spPr>
          <a:xfrm>
            <a:off x="6990563" y="2518917"/>
            <a:ext cx="583722" cy="586592"/>
          </a:xfrm>
          <a:prstGeom prst="dodecagon">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1</a:t>
            </a:r>
          </a:p>
        </p:txBody>
      </p:sp>
      <p:sp>
        <p:nvSpPr>
          <p:cNvPr id="34" name="TextBox 33">
            <a:extLst>
              <a:ext uri="{FF2B5EF4-FFF2-40B4-BE49-F238E27FC236}">
                <a16:creationId xmlns:a16="http://schemas.microsoft.com/office/drawing/2014/main" id="{AA110285-B6FC-4EDF-9765-6F059FF6E207}"/>
              </a:ext>
            </a:extLst>
          </p:cNvPr>
          <p:cNvSpPr txBox="1"/>
          <p:nvPr/>
        </p:nvSpPr>
        <p:spPr>
          <a:xfrm>
            <a:off x="399767" y="372211"/>
            <a:ext cx="3056238" cy="1477328"/>
          </a:xfrm>
          <a:prstGeom prst="rect">
            <a:avLst/>
          </a:prstGeom>
          <a:noFill/>
        </p:spPr>
        <p:txBody>
          <a:bodyPr wrap="square" rtlCol="0">
            <a:spAutoFit/>
          </a:bodyPr>
          <a:lstStyle/>
          <a:p>
            <a:r>
              <a:rPr lang="en-GB" b="1" dirty="0"/>
              <a:t>1. Knowledge inventory </a:t>
            </a:r>
            <a:r>
              <a:rPr lang="en-GB" dirty="0"/>
              <a:t>refers to how organisations collect knowledge and how they know what knowledge they have </a:t>
            </a:r>
          </a:p>
        </p:txBody>
      </p:sp>
      <p:sp>
        <p:nvSpPr>
          <p:cNvPr id="35" name="TextBox 34">
            <a:extLst>
              <a:ext uri="{FF2B5EF4-FFF2-40B4-BE49-F238E27FC236}">
                <a16:creationId xmlns:a16="http://schemas.microsoft.com/office/drawing/2014/main" id="{95932C3F-78C9-4C73-BB32-D3DB5E193C5F}"/>
              </a:ext>
            </a:extLst>
          </p:cNvPr>
          <p:cNvSpPr txBox="1"/>
          <p:nvPr/>
        </p:nvSpPr>
        <p:spPr>
          <a:xfrm>
            <a:off x="4182569" y="212497"/>
            <a:ext cx="3056238" cy="1754326"/>
          </a:xfrm>
          <a:prstGeom prst="rect">
            <a:avLst/>
          </a:prstGeom>
          <a:noFill/>
        </p:spPr>
        <p:txBody>
          <a:bodyPr wrap="square" rtlCol="0">
            <a:spAutoFit/>
          </a:bodyPr>
          <a:lstStyle/>
          <a:p>
            <a:r>
              <a:rPr lang="en-GB" b="1" dirty="0"/>
              <a:t>2. Available knowledge </a:t>
            </a:r>
            <a:r>
              <a:rPr lang="en-GB" dirty="0"/>
              <a:t>is accessing stored knowledge once it has been collected. It usually involves creating a database  so that it can be accessed and used.</a:t>
            </a:r>
          </a:p>
        </p:txBody>
      </p:sp>
      <p:sp>
        <p:nvSpPr>
          <p:cNvPr id="36" name="TextBox 35">
            <a:extLst>
              <a:ext uri="{FF2B5EF4-FFF2-40B4-BE49-F238E27FC236}">
                <a16:creationId xmlns:a16="http://schemas.microsoft.com/office/drawing/2014/main" id="{6EBD0FA1-443D-45ED-ADAB-A8F5CE790255}"/>
              </a:ext>
            </a:extLst>
          </p:cNvPr>
          <p:cNvSpPr txBox="1"/>
          <p:nvPr/>
        </p:nvSpPr>
        <p:spPr>
          <a:xfrm>
            <a:off x="399767" y="5610655"/>
            <a:ext cx="3604398" cy="923330"/>
          </a:xfrm>
          <a:prstGeom prst="rect">
            <a:avLst/>
          </a:prstGeom>
          <a:noFill/>
        </p:spPr>
        <p:txBody>
          <a:bodyPr wrap="square" rtlCol="0">
            <a:spAutoFit/>
          </a:bodyPr>
          <a:lstStyle/>
          <a:p>
            <a:r>
              <a:rPr lang="en-GB" b="1" dirty="0"/>
              <a:t>5. Evaluating knowledge </a:t>
            </a:r>
            <a:r>
              <a:rPr lang="en-GB" dirty="0"/>
              <a:t>is analysing how the knowledge management helps to achieve their mission </a:t>
            </a:r>
          </a:p>
        </p:txBody>
      </p:sp>
    </p:spTree>
    <p:extLst>
      <p:ext uri="{BB962C8B-B14F-4D97-AF65-F5344CB8AC3E}">
        <p14:creationId xmlns:p14="http://schemas.microsoft.com/office/powerpoint/2010/main" val="15362346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366585"/>
            <a:ext cx="8872623" cy="877330"/>
          </a:xfrm>
        </p:spPr>
        <p:txBody>
          <a:bodyPr>
            <a:noAutofit/>
          </a:bodyPr>
          <a:lstStyle/>
          <a:p>
            <a:r>
              <a:rPr lang="en-GB" sz="4400" dirty="0"/>
              <a:t>John Lewis: Knowledge Acquisition </a:t>
            </a:r>
          </a:p>
        </p:txBody>
      </p:sp>
      <p:sp>
        <p:nvSpPr>
          <p:cNvPr id="3" name="Content Placeholder 2"/>
          <p:cNvSpPr>
            <a:spLocks noGrp="1"/>
          </p:cNvSpPr>
          <p:nvPr>
            <p:ph type="body" sz="half" idx="2"/>
          </p:nvPr>
        </p:nvSpPr>
        <p:spPr>
          <a:xfrm>
            <a:off x="839788" y="1309815"/>
            <a:ext cx="6854353" cy="5132173"/>
          </a:xfrm>
        </p:spPr>
        <p:txBody>
          <a:bodyPr>
            <a:normAutofit/>
          </a:bodyPr>
          <a:lstStyle/>
          <a:p>
            <a:pPr marL="285750" indent="-285750">
              <a:spcBef>
                <a:spcPts val="0"/>
              </a:spcBef>
              <a:buFont typeface="Arial" panose="020B0604020202020204" pitchFamily="34" charset="0"/>
              <a:buChar char="•"/>
            </a:pPr>
            <a:r>
              <a:rPr lang="en-GB" sz="3200" dirty="0"/>
              <a:t>Product knowledge replaced by new knowledge, skills and learning agility (Newbery, 2015). </a:t>
            </a:r>
          </a:p>
          <a:p>
            <a:pPr>
              <a:spcBef>
                <a:spcPts val="0"/>
              </a:spcBef>
            </a:pPr>
            <a:endParaRPr lang="en-GB" sz="3200" dirty="0">
              <a:solidFill>
                <a:srgbClr val="FF0000"/>
              </a:solidFill>
            </a:endParaRPr>
          </a:p>
          <a:p>
            <a:pPr marL="285750" indent="-285750">
              <a:spcBef>
                <a:spcPts val="0"/>
              </a:spcBef>
              <a:buFont typeface="Arial" panose="020B0604020202020204" pitchFamily="34" charset="0"/>
              <a:buChar char="•"/>
            </a:pPr>
            <a:r>
              <a:rPr lang="en-GB" sz="3200" dirty="0"/>
              <a:t>Technology to collect knowledge: ‘Splunk’. </a:t>
            </a:r>
          </a:p>
          <a:p>
            <a:pPr>
              <a:spcBef>
                <a:spcPts val="0"/>
              </a:spcBef>
            </a:pPr>
            <a:r>
              <a:rPr lang="en-GB" sz="3200" dirty="0"/>
              <a:t> </a:t>
            </a:r>
          </a:p>
          <a:p>
            <a:pPr marL="285750" indent="-285750">
              <a:buFont typeface="Arial" panose="020B0604020202020204" pitchFamily="34" charset="0"/>
              <a:buChar char="•"/>
            </a:pPr>
            <a:r>
              <a:rPr lang="en-GB" sz="3200" dirty="0"/>
              <a:t>Personal data</a:t>
            </a:r>
            <a:endParaRPr lang="en-GB" sz="3200" dirty="0">
              <a:solidFill>
                <a:srgbClr val="FF0000"/>
              </a:solidFill>
            </a:endParaRPr>
          </a:p>
          <a:p>
            <a:endParaRPr lang="en-GB" sz="3200" dirty="0">
              <a:solidFill>
                <a:srgbClr val="FF0000"/>
              </a:solidFill>
            </a:endParaRPr>
          </a:p>
          <a:p>
            <a:pPr marL="285750" indent="-285750">
              <a:buFont typeface="Arial" panose="020B0604020202020204" pitchFamily="34" charset="0"/>
              <a:buChar char="•"/>
            </a:pPr>
            <a:r>
              <a:rPr lang="en-GB" sz="3200" dirty="0"/>
              <a:t>Expert knowledge</a:t>
            </a:r>
          </a:p>
        </p:txBody>
      </p:sp>
      <p:sp>
        <p:nvSpPr>
          <p:cNvPr id="4" name="TextBox 3">
            <a:extLst>
              <a:ext uri="{FF2B5EF4-FFF2-40B4-BE49-F238E27FC236}">
                <a16:creationId xmlns:a16="http://schemas.microsoft.com/office/drawing/2014/main" id="{09E4E642-9DB7-476B-94C1-4DB94829C058}"/>
              </a:ext>
            </a:extLst>
          </p:cNvPr>
          <p:cNvSpPr txBox="1"/>
          <p:nvPr/>
        </p:nvSpPr>
        <p:spPr>
          <a:xfrm>
            <a:off x="8056749" y="3639671"/>
            <a:ext cx="3830451" cy="1477328"/>
          </a:xfrm>
          <a:prstGeom prst="rect">
            <a:avLst/>
          </a:prstGeom>
          <a:noFill/>
        </p:spPr>
        <p:txBody>
          <a:bodyPr wrap="square" rtlCol="0">
            <a:spAutoFit/>
          </a:bodyPr>
          <a:lstStyle/>
          <a:p>
            <a:r>
              <a:rPr lang="en-GB" dirty="0"/>
              <a:t>“One way to achieve [good customer experience] is to get the richest picture we can of who you are by combining the data we have about you” (John Lewis, 2019a)</a:t>
            </a:r>
          </a:p>
        </p:txBody>
      </p:sp>
    </p:spTree>
    <p:extLst>
      <p:ext uri="{BB962C8B-B14F-4D97-AF65-F5344CB8AC3E}">
        <p14:creationId xmlns:p14="http://schemas.microsoft.com/office/powerpoint/2010/main" val="34616796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366585"/>
            <a:ext cx="8872623" cy="877330"/>
          </a:xfrm>
        </p:spPr>
        <p:txBody>
          <a:bodyPr>
            <a:noAutofit/>
          </a:bodyPr>
          <a:lstStyle/>
          <a:p>
            <a:r>
              <a:rPr lang="en-GB" sz="4400" dirty="0"/>
              <a:t>John Lewis: Knowledge Storage </a:t>
            </a:r>
          </a:p>
        </p:txBody>
      </p:sp>
      <p:sp>
        <p:nvSpPr>
          <p:cNvPr id="3" name="Content Placeholder 2"/>
          <p:cNvSpPr>
            <a:spLocks noGrp="1"/>
          </p:cNvSpPr>
          <p:nvPr>
            <p:ph type="body" sz="half" idx="2"/>
          </p:nvPr>
        </p:nvSpPr>
        <p:spPr>
          <a:xfrm>
            <a:off x="839788" y="2223247"/>
            <a:ext cx="4969341" cy="4218741"/>
          </a:xfrm>
        </p:spPr>
        <p:txBody>
          <a:bodyPr/>
          <a:lstStyle/>
          <a:p>
            <a:pPr marL="285750" indent="-285750">
              <a:spcBef>
                <a:spcPts val="0"/>
              </a:spcBef>
              <a:buFont typeface="Arial" panose="020B0604020202020204" pitchFamily="34" charset="0"/>
              <a:buChar char="•"/>
            </a:pPr>
            <a:r>
              <a:rPr lang="en-GB" sz="3600" dirty="0"/>
              <a:t>How personal data is stored</a:t>
            </a:r>
          </a:p>
          <a:p>
            <a:pPr>
              <a:spcBef>
                <a:spcPts val="0"/>
              </a:spcBef>
            </a:pPr>
            <a:endParaRPr lang="en-GB" sz="3600" dirty="0"/>
          </a:p>
          <a:p>
            <a:pPr marL="285750" indent="-285750">
              <a:spcBef>
                <a:spcPts val="0"/>
              </a:spcBef>
              <a:buFont typeface="Arial" panose="020B0604020202020204" pitchFamily="34" charset="0"/>
              <a:buChar char="•"/>
            </a:pPr>
            <a:r>
              <a:rPr lang="en-GB" sz="3600" dirty="0"/>
              <a:t>How long data is stored.</a:t>
            </a:r>
          </a:p>
          <a:p>
            <a:pPr marL="285750" indent="-285750">
              <a:spcBef>
                <a:spcPts val="0"/>
              </a:spcBef>
              <a:buFont typeface="Arial" panose="020B0604020202020204" pitchFamily="34" charset="0"/>
              <a:buChar char="•"/>
            </a:pPr>
            <a:endParaRPr lang="en-GB" dirty="0"/>
          </a:p>
          <a:p>
            <a:pPr marL="285750" indent="-285750">
              <a:spcBef>
                <a:spcPts val="0"/>
              </a:spcBef>
              <a:buFont typeface="Arial" panose="020B0604020202020204" pitchFamily="34" charset="0"/>
              <a:buChar char="•"/>
            </a:pPr>
            <a:endParaRPr lang="en-GB" dirty="0"/>
          </a:p>
        </p:txBody>
      </p:sp>
      <p:pic>
        <p:nvPicPr>
          <p:cNvPr id="7" name="Picture Placeholder 6"/>
          <p:cNvPicPr>
            <a:picLocks noGrp="1" noChangeAspect="1"/>
          </p:cNvPicPr>
          <p:nvPr>
            <p:ph type="pic" idx="1"/>
          </p:nvPr>
        </p:nvPicPr>
        <p:blipFill>
          <a:blip r:embed="rId3">
            <a:extLst>
              <a:ext uri="{28A0092B-C50C-407E-A947-70E740481C1C}">
                <a14:useLocalDpi xmlns:a14="http://schemas.microsoft.com/office/drawing/2010/main" val="0"/>
              </a:ext>
            </a:extLst>
          </a:blip>
          <a:srcRect l="8053" r="8053"/>
          <a:stretch>
            <a:fillRect/>
          </a:stretch>
        </p:blipFill>
        <p:spPr>
          <a:xfrm>
            <a:off x="6096000" y="1875391"/>
            <a:ext cx="5129347" cy="4050179"/>
          </a:xfrm>
        </p:spPr>
      </p:pic>
    </p:spTree>
    <p:extLst>
      <p:ext uri="{BB962C8B-B14F-4D97-AF65-F5344CB8AC3E}">
        <p14:creationId xmlns:p14="http://schemas.microsoft.com/office/powerpoint/2010/main" val="35028581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259008"/>
            <a:ext cx="8872623" cy="877330"/>
          </a:xfrm>
        </p:spPr>
        <p:txBody>
          <a:bodyPr>
            <a:noAutofit/>
          </a:bodyPr>
          <a:lstStyle/>
          <a:p>
            <a:r>
              <a:rPr lang="en-GB" sz="4400" dirty="0"/>
              <a:t>John Lewis: Knowledge Dissemination </a:t>
            </a:r>
          </a:p>
        </p:txBody>
      </p:sp>
      <p:sp>
        <p:nvSpPr>
          <p:cNvPr id="3" name="Content Placeholder 2"/>
          <p:cNvSpPr>
            <a:spLocks noGrp="1"/>
          </p:cNvSpPr>
          <p:nvPr>
            <p:ph type="body" sz="half" idx="2"/>
          </p:nvPr>
        </p:nvSpPr>
        <p:spPr>
          <a:xfrm>
            <a:off x="839788" y="1309815"/>
            <a:ext cx="6854353" cy="5132173"/>
          </a:xfrm>
        </p:spPr>
        <p:txBody>
          <a:bodyPr>
            <a:normAutofit/>
          </a:bodyPr>
          <a:lstStyle/>
          <a:p>
            <a:pPr marL="285750" indent="-285750">
              <a:spcBef>
                <a:spcPts val="0"/>
              </a:spcBef>
              <a:buFont typeface="Arial" panose="020B0604020202020204" pitchFamily="34" charset="0"/>
              <a:buChar char="•"/>
            </a:pPr>
            <a:r>
              <a:rPr lang="en-GB" sz="2800" dirty="0"/>
              <a:t>Training: “Many partners in John Lewis and Waitrose branches are given tablets so they can brush up on product knowledge while on the shop floor” (Newbery, 2015). </a:t>
            </a:r>
          </a:p>
          <a:p>
            <a:pPr>
              <a:spcBef>
                <a:spcPts val="0"/>
              </a:spcBef>
            </a:pPr>
            <a:endParaRPr lang="en-GB" sz="2800" dirty="0"/>
          </a:p>
          <a:p>
            <a:pPr marL="285750" indent="-285750">
              <a:spcBef>
                <a:spcPts val="0"/>
              </a:spcBef>
              <a:buFont typeface="Arial" panose="020B0604020202020204" pitchFamily="34" charset="0"/>
              <a:buChar char="•"/>
            </a:pPr>
            <a:r>
              <a:rPr lang="en-GB" sz="2800" dirty="0"/>
              <a:t>Knowledge sharing</a:t>
            </a:r>
          </a:p>
          <a:p>
            <a:pPr>
              <a:spcBef>
                <a:spcPts val="0"/>
              </a:spcBef>
            </a:pPr>
            <a:endParaRPr lang="en-GB" sz="2800" dirty="0"/>
          </a:p>
          <a:p>
            <a:pPr marL="285750" indent="-285750">
              <a:spcBef>
                <a:spcPts val="0"/>
              </a:spcBef>
              <a:buFont typeface="Arial" panose="020B0604020202020204" pitchFamily="34" charset="0"/>
              <a:buChar char="•"/>
            </a:pPr>
            <a:r>
              <a:rPr lang="en-GB" sz="2800" dirty="0"/>
              <a:t>Knowledge filtered from the top.  </a:t>
            </a:r>
          </a:p>
          <a:p>
            <a:pPr marL="285750" indent="-285750">
              <a:spcBef>
                <a:spcPts val="0"/>
              </a:spcBef>
              <a:buFont typeface="Arial" panose="020B0604020202020204" pitchFamily="34" charset="0"/>
              <a:buChar char="•"/>
            </a:pPr>
            <a:endParaRPr lang="en-GB" sz="2800" dirty="0"/>
          </a:p>
          <a:p>
            <a:pPr marL="285750" indent="-285750">
              <a:spcBef>
                <a:spcPts val="0"/>
              </a:spcBef>
              <a:buFont typeface="Arial" panose="020B0604020202020204" pitchFamily="34" charset="0"/>
              <a:buChar char="•"/>
            </a:pPr>
            <a:r>
              <a:rPr lang="en-GB" sz="2800" dirty="0"/>
              <a:t>Specialists and experts </a:t>
            </a:r>
          </a:p>
        </p:txBody>
      </p:sp>
      <p:pic>
        <p:nvPicPr>
          <p:cNvPr id="5" name="Picture Placeholder 4"/>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t="1204" b="2865"/>
          <a:stretch/>
        </p:blipFill>
        <p:spPr>
          <a:xfrm>
            <a:off x="8050184" y="1631090"/>
            <a:ext cx="3924000" cy="3756453"/>
          </a:xfrm>
          <a:ln>
            <a:solidFill>
              <a:schemeClr val="accent2">
                <a:lumMod val="40000"/>
                <a:lumOff val="60000"/>
              </a:schemeClr>
            </a:solidFill>
          </a:ln>
        </p:spPr>
      </p:pic>
    </p:spTree>
    <p:extLst>
      <p:ext uri="{BB962C8B-B14F-4D97-AF65-F5344CB8AC3E}">
        <p14:creationId xmlns:p14="http://schemas.microsoft.com/office/powerpoint/2010/main" val="53517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10115083" cy="1030941"/>
          </a:xfrm>
        </p:spPr>
        <p:txBody>
          <a:bodyPr>
            <a:noAutofit/>
          </a:bodyPr>
          <a:lstStyle/>
          <a:p>
            <a:r>
              <a:rPr lang="en-GB" sz="4400" dirty="0"/>
              <a:t>John Lewis: Knowledge Application </a:t>
            </a:r>
          </a:p>
        </p:txBody>
      </p:sp>
      <p:sp>
        <p:nvSpPr>
          <p:cNvPr id="3" name="Content Placeholder 2"/>
          <p:cNvSpPr>
            <a:spLocks noGrp="1"/>
          </p:cNvSpPr>
          <p:nvPr>
            <p:ph type="body" sz="half" idx="2"/>
          </p:nvPr>
        </p:nvSpPr>
        <p:spPr>
          <a:xfrm>
            <a:off x="839788" y="2057400"/>
            <a:ext cx="5453436" cy="4343400"/>
          </a:xfrm>
        </p:spPr>
        <p:txBody>
          <a:bodyPr/>
          <a:lstStyle/>
          <a:p>
            <a:pPr marL="285750" indent="-285750">
              <a:spcBef>
                <a:spcPts val="0"/>
              </a:spcBef>
              <a:buFont typeface="Arial" panose="020B0604020202020204" pitchFamily="34" charset="0"/>
              <a:buChar char="•"/>
            </a:pPr>
            <a:r>
              <a:rPr lang="en-GB" sz="3200" dirty="0"/>
              <a:t>Splunk</a:t>
            </a:r>
            <a:endParaRPr lang="en-GB" sz="3200" dirty="0">
              <a:solidFill>
                <a:srgbClr val="FF0000"/>
              </a:solidFill>
            </a:endParaRPr>
          </a:p>
          <a:p>
            <a:pPr marL="285750" indent="-285750">
              <a:buFont typeface="Arial" panose="020B0604020202020204" pitchFamily="34" charset="0"/>
              <a:buChar char="•"/>
            </a:pPr>
            <a:endParaRPr lang="en-GB" sz="3200" dirty="0">
              <a:solidFill>
                <a:srgbClr val="FF0000"/>
              </a:solidFill>
            </a:endParaRPr>
          </a:p>
          <a:p>
            <a:pPr marL="285750" indent="-285750">
              <a:buFont typeface="Arial" panose="020B0604020202020204" pitchFamily="34" charset="0"/>
              <a:buChar char="•"/>
            </a:pPr>
            <a:r>
              <a:rPr lang="en-GB" sz="3200" dirty="0"/>
              <a:t>Turning customer data into customer knowledge </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a:t>Using data to inform stores on products.</a:t>
            </a:r>
            <a:endParaRPr lang="en-GB" sz="3200" dirty="0">
              <a:solidFill>
                <a:srgbClr val="FF0000"/>
              </a:solidFill>
            </a:endParaRPr>
          </a:p>
          <a:p>
            <a:pPr marL="285750" indent="-285750">
              <a:spcBef>
                <a:spcPts val="0"/>
              </a:spcBef>
              <a:buFont typeface="Arial" panose="020B0604020202020204" pitchFamily="34" charset="0"/>
              <a:buChar char="•"/>
            </a:pPr>
            <a:endParaRPr lang="en-GB" dirty="0">
              <a:solidFill>
                <a:srgbClr val="FF0000"/>
              </a:solidFill>
            </a:endParaRPr>
          </a:p>
          <a:p>
            <a:pPr marL="285750" indent="-285750">
              <a:spcBef>
                <a:spcPts val="0"/>
              </a:spcBef>
              <a:buFont typeface="Arial" panose="020B0604020202020204" pitchFamily="34" charset="0"/>
              <a:buChar char="•"/>
            </a:pPr>
            <a:endParaRPr lang="en-GB" dirty="0">
              <a:solidFill>
                <a:srgbClr val="FF0000"/>
              </a:solidFill>
            </a:endParaRPr>
          </a:p>
          <a:p>
            <a:pPr marL="285750" indent="-285750">
              <a:spcBef>
                <a:spcPts val="0"/>
              </a:spcBef>
              <a:buFont typeface="Arial" panose="020B0604020202020204" pitchFamily="34" charset="0"/>
              <a:buChar char="•"/>
            </a:pPr>
            <a:endParaRPr lang="en-GB" dirty="0"/>
          </a:p>
        </p:txBody>
      </p:sp>
      <p:pic>
        <p:nvPicPr>
          <p:cNvPr id="5" name="Picture Placeholder 5">
            <a:extLst>
              <a:ext uri="{FF2B5EF4-FFF2-40B4-BE49-F238E27FC236}">
                <a16:creationId xmlns:a16="http://schemas.microsoft.com/office/drawing/2014/main" id="{CDEAF8E2-D6CA-4587-A52D-C0C33CA7912B}"/>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4067" r="4067"/>
          <a:stretch>
            <a:fillRect/>
          </a:stretch>
        </p:blipFill>
        <p:spPr>
          <a:xfrm>
            <a:off x="6741458" y="2217850"/>
            <a:ext cx="4613929" cy="3643200"/>
          </a:xfrm>
        </p:spPr>
      </p:pic>
    </p:spTree>
    <p:extLst>
      <p:ext uri="{BB962C8B-B14F-4D97-AF65-F5344CB8AC3E}">
        <p14:creationId xmlns:p14="http://schemas.microsoft.com/office/powerpoint/2010/main" val="32051126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E662BEEC-4D38-4AD3-922F-AF4A7B81ED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0550" y="323850"/>
            <a:ext cx="11601449" cy="6534150"/>
          </a:xfrm>
          <a:prstGeom prst="rect">
            <a:avLst/>
          </a:prstGeom>
        </p:spPr>
      </p:pic>
    </p:spTree>
    <p:extLst>
      <p:ext uri="{BB962C8B-B14F-4D97-AF65-F5344CB8AC3E}">
        <p14:creationId xmlns:p14="http://schemas.microsoft.com/office/powerpoint/2010/main" val="6195070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81471AE-E152-416D-ADF5-5CCAA6954EC2}"/>
              </a:ext>
            </a:extLst>
          </p:cNvPr>
          <p:cNvGraphicFramePr>
            <a:graphicFrameLocks noGrp="1"/>
          </p:cNvGraphicFramePr>
          <p:nvPr>
            <p:extLst>
              <p:ext uri="{D42A27DB-BD31-4B8C-83A1-F6EECF244321}">
                <p14:modId xmlns:p14="http://schemas.microsoft.com/office/powerpoint/2010/main" val="3571556549"/>
              </p:ext>
            </p:extLst>
          </p:nvPr>
        </p:nvGraphicFramePr>
        <p:xfrm>
          <a:off x="495300" y="719666"/>
          <a:ext cx="11201400" cy="5795433"/>
        </p:xfrm>
        <a:graphic>
          <a:graphicData uri="http://schemas.openxmlformats.org/drawingml/2006/table">
            <a:tbl>
              <a:tblPr firstRow="1" bandRow="1">
                <a:tableStyleId>{5C22544A-7EE6-4342-B048-85BDC9FD1C3A}</a:tableStyleId>
              </a:tblPr>
              <a:tblGrid>
                <a:gridCol w="11201400">
                  <a:extLst>
                    <a:ext uri="{9D8B030D-6E8A-4147-A177-3AD203B41FA5}">
                      <a16:colId xmlns:a16="http://schemas.microsoft.com/office/drawing/2014/main" val="1221108224"/>
                    </a:ext>
                  </a:extLst>
                </a:gridCol>
              </a:tblGrid>
              <a:tr h="545892">
                <a:tc>
                  <a:txBody>
                    <a:bodyPr/>
                    <a:lstStyle/>
                    <a:p>
                      <a:r>
                        <a:rPr lang="en-GB" sz="2800" dirty="0"/>
                        <a:t>Hard Elements</a:t>
                      </a:r>
                    </a:p>
                  </a:txBody>
                  <a:tcPr/>
                </a:tc>
                <a:extLst>
                  <a:ext uri="{0D108BD9-81ED-4DB2-BD59-A6C34878D82A}">
                    <a16:rowId xmlns:a16="http://schemas.microsoft.com/office/drawing/2014/main" val="2436281187"/>
                  </a:ext>
                </a:extLst>
              </a:tr>
              <a:tr h="2153658">
                <a:tc>
                  <a:txBody>
                    <a:bodyPr/>
                    <a:lstStyle/>
                    <a:p>
                      <a:r>
                        <a:rPr lang="en-GB" sz="2400" b="1" kern="1200" dirty="0">
                          <a:solidFill>
                            <a:schemeClr val="dk1"/>
                          </a:solidFill>
                          <a:effectLst/>
                          <a:latin typeface="+mn-lt"/>
                          <a:ea typeface="+mn-ea"/>
                          <a:cs typeface="+mn-cs"/>
                        </a:rPr>
                        <a:t>Strategy:</a:t>
                      </a:r>
                      <a:r>
                        <a:rPr lang="en-GB" sz="2400" kern="1200" dirty="0">
                          <a:solidFill>
                            <a:schemeClr val="dk1"/>
                          </a:solidFill>
                          <a:effectLst/>
                          <a:latin typeface="+mn-lt"/>
                          <a:ea typeface="+mn-ea"/>
                          <a:cs typeface="+mn-cs"/>
                        </a:rPr>
                        <a:t> The John Lewis Partnership is a unique business with a different ownership, a different purpose and different outlook to any of our competitors. As retail changes we need to tread a path that enables us to thrive as a business building around qualities that makes a different. </a:t>
                      </a:r>
                    </a:p>
                    <a:p>
                      <a:r>
                        <a:rPr lang="en-GB" sz="2400" kern="1200" dirty="0">
                          <a:solidFill>
                            <a:schemeClr val="dk1"/>
                          </a:solidFill>
                          <a:effectLst/>
                          <a:latin typeface="+mn-lt"/>
                          <a:ea typeface="+mn-ea"/>
                          <a:cs typeface="+mn-cs"/>
                        </a:rPr>
                        <a:t>(Internet Retailing.com, 10.06.19).</a:t>
                      </a:r>
                    </a:p>
                  </a:txBody>
                  <a:tcPr/>
                </a:tc>
                <a:extLst>
                  <a:ext uri="{0D108BD9-81ED-4DB2-BD59-A6C34878D82A}">
                    <a16:rowId xmlns:a16="http://schemas.microsoft.com/office/drawing/2014/main" val="2597838963"/>
                  </a:ext>
                </a:extLst>
              </a:tr>
              <a:tr h="174984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kern="1200" dirty="0">
                          <a:solidFill>
                            <a:schemeClr val="dk1"/>
                          </a:solidFill>
                          <a:effectLst/>
                          <a:latin typeface="+mn-lt"/>
                          <a:ea typeface="+mn-ea"/>
                          <a:cs typeface="+mn-cs"/>
                        </a:rPr>
                        <a:t>Structure: </a:t>
                      </a:r>
                      <a:r>
                        <a:rPr lang="en-GB" sz="2400" kern="1200" dirty="0">
                          <a:solidFill>
                            <a:schemeClr val="dk1"/>
                          </a:solidFill>
                          <a:effectLst/>
                          <a:latin typeface="+mn-lt"/>
                          <a:ea typeface="+mn-ea"/>
                          <a:cs typeface="+mn-cs"/>
                        </a:rPr>
                        <a:t>The Partnership has three governing authorities, partnership Council, the Partnership Board, and the chairman. This is used to safeguard the partnerships future and enhance its prosperity and ensure integrity at the top level. (Johnlewispartnership.co.uk, 10.06.19).</a:t>
                      </a:r>
                    </a:p>
                  </a:txBody>
                  <a:tcPr/>
                </a:tc>
                <a:extLst>
                  <a:ext uri="{0D108BD9-81ED-4DB2-BD59-A6C34878D82A}">
                    <a16:rowId xmlns:a16="http://schemas.microsoft.com/office/drawing/2014/main" val="3066187183"/>
                  </a:ext>
                </a:extLst>
              </a:tr>
              <a:tr h="134603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kern="1200" dirty="0">
                          <a:solidFill>
                            <a:schemeClr val="dk1"/>
                          </a:solidFill>
                          <a:effectLst/>
                          <a:latin typeface="+mn-lt"/>
                          <a:ea typeface="+mn-ea"/>
                          <a:cs typeface="+mn-cs"/>
                        </a:rPr>
                        <a:t>Systems</a:t>
                      </a:r>
                      <a:r>
                        <a:rPr lang="en-GB" sz="2400" kern="1200" dirty="0">
                          <a:solidFill>
                            <a:schemeClr val="dk1"/>
                          </a:solidFill>
                          <a:effectLst/>
                          <a:latin typeface="+mn-lt"/>
                          <a:ea typeface="+mn-ea"/>
                          <a:cs typeface="+mn-cs"/>
                        </a:rPr>
                        <a:t>: CRM System has been growing as a discipline for many years, and is now being used by many brands as primary vehicle to launch new products or sub-brands. (Johnlewis.com, 10.06.19).</a:t>
                      </a:r>
                    </a:p>
                  </a:txBody>
                  <a:tcPr/>
                </a:tc>
                <a:extLst>
                  <a:ext uri="{0D108BD9-81ED-4DB2-BD59-A6C34878D82A}">
                    <a16:rowId xmlns:a16="http://schemas.microsoft.com/office/drawing/2014/main" val="1875158014"/>
                  </a:ext>
                </a:extLst>
              </a:tr>
            </a:tbl>
          </a:graphicData>
        </a:graphic>
      </p:graphicFrame>
    </p:spTree>
    <p:extLst>
      <p:ext uri="{BB962C8B-B14F-4D97-AF65-F5344CB8AC3E}">
        <p14:creationId xmlns:p14="http://schemas.microsoft.com/office/powerpoint/2010/main" val="20992611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CD7E4F5-A150-4DBD-BAB9-9BC0C5DD90FB}"/>
              </a:ext>
            </a:extLst>
          </p:cNvPr>
          <p:cNvGraphicFramePr>
            <a:graphicFrameLocks noGrp="1"/>
          </p:cNvGraphicFramePr>
          <p:nvPr>
            <p:extLst>
              <p:ext uri="{D42A27DB-BD31-4B8C-83A1-F6EECF244321}">
                <p14:modId xmlns:p14="http://schemas.microsoft.com/office/powerpoint/2010/main" val="296644162"/>
              </p:ext>
            </p:extLst>
          </p:nvPr>
        </p:nvGraphicFramePr>
        <p:xfrm>
          <a:off x="838200" y="0"/>
          <a:ext cx="9912350" cy="7284720"/>
        </p:xfrm>
        <a:graphic>
          <a:graphicData uri="http://schemas.openxmlformats.org/drawingml/2006/table">
            <a:tbl>
              <a:tblPr firstRow="1" bandRow="1">
                <a:tableStyleId>{5C22544A-7EE6-4342-B048-85BDC9FD1C3A}</a:tableStyleId>
              </a:tblPr>
              <a:tblGrid>
                <a:gridCol w="9912350">
                  <a:extLst>
                    <a:ext uri="{9D8B030D-6E8A-4147-A177-3AD203B41FA5}">
                      <a16:colId xmlns:a16="http://schemas.microsoft.com/office/drawing/2014/main" val="4184559596"/>
                    </a:ext>
                  </a:extLst>
                </a:gridCol>
              </a:tblGrid>
              <a:tr h="370840">
                <a:tc>
                  <a:txBody>
                    <a:bodyPr/>
                    <a:lstStyle/>
                    <a:p>
                      <a:r>
                        <a:rPr lang="en-GB" sz="2800" dirty="0"/>
                        <a:t>Soft Elements</a:t>
                      </a:r>
                    </a:p>
                  </a:txBody>
                  <a:tcPr/>
                </a:tc>
                <a:extLst>
                  <a:ext uri="{0D108BD9-81ED-4DB2-BD59-A6C34878D82A}">
                    <a16:rowId xmlns:a16="http://schemas.microsoft.com/office/drawing/2014/main" val="2102696417"/>
                  </a:ext>
                </a:extLst>
              </a:tr>
              <a:tr h="370840">
                <a:tc>
                  <a:txBody>
                    <a:bodyPr/>
                    <a:lstStyle/>
                    <a:p>
                      <a:r>
                        <a:rPr lang="en-GB" sz="2000" b="1" kern="1200" dirty="0">
                          <a:solidFill>
                            <a:schemeClr val="dk1"/>
                          </a:solidFill>
                          <a:effectLst/>
                          <a:latin typeface="+mn-lt"/>
                          <a:ea typeface="+mn-ea"/>
                          <a:cs typeface="+mn-cs"/>
                        </a:rPr>
                        <a:t>Shared values</a:t>
                      </a:r>
                      <a:r>
                        <a:rPr lang="en-GB" sz="2000" kern="1200" dirty="0">
                          <a:solidFill>
                            <a:schemeClr val="dk1"/>
                          </a:solidFill>
                          <a:effectLst/>
                          <a:latin typeface="+mn-lt"/>
                          <a:ea typeface="+mn-ea"/>
                          <a:cs typeface="+mn-cs"/>
                        </a:rPr>
                        <a:t>: John Lewis has set of five values  </a:t>
                      </a:r>
                    </a:p>
                    <a:p>
                      <a:r>
                        <a:rPr lang="en-GB" sz="2000" b="1" kern="1200" dirty="0">
                          <a:solidFill>
                            <a:schemeClr val="dk1"/>
                          </a:solidFill>
                          <a:effectLst/>
                          <a:latin typeface="+mn-lt"/>
                          <a:ea typeface="+mn-ea"/>
                          <a:cs typeface="+mn-cs"/>
                        </a:rPr>
                        <a:t>DO RIGHT</a:t>
                      </a:r>
                      <a:r>
                        <a:rPr lang="en-GB" sz="2000" kern="1200" dirty="0">
                          <a:solidFill>
                            <a:schemeClr val="dk1"/>
                          </a:solidFill>
                          <a:effectLst/>
                          <a:latin typeface="+mn-lt"/>
                          <a:ea typeface="+mn-ea"/>
                          <a:cs typeface="+mn-cs"/>
                        </a:rPr>
                        <a:t>: We act with integrity and use our judgement to do right thing.</a:t>
                      </a:r>
                    </a:p>
                    <a:p>
                      <a:r>
                        <a:rPr lang="en-GB" sz="2000" b="1" kern="1200" dirty="0">
                          <a:solidFill>
                            <a:schemeClr val="dk1"/>
                          </a:solidFill>
                          <a:effectLst/>
                          <a:latin typeface="+mn-lt"/>
                          <a:ea typeface="+mn-ea"/>
                          <a:cs typeface="+mn-cs"/>
                        </a:rPr>
                        <a:t>ALL OR NOTHING:</a:t>
                      </a:r>
                      <a:r>
                        <a:rPr lang="en-GB" sz="2000" kern="1200" dirty="0">
                          <a:solidFill>
                            <a:schemeClr val="dk1"/>
                          </a:solidFill>
                          <a:effectLst/>
                          <a:latin typeface="+mn-lt"/>
                          <a:ea typeface="+mn-ea"/>
                          <a:cs typeface="+mn-cs"/>
                        </a:rPr>
                        <a:t> We put everything we have into everything we do.</a:t>
                      </a:r>
                    </a:p>
                    <a:p>
                      <a:r>
                        <a:rPr lang="en-GB" sz="2000" b="1" kern="1200" dirty="0">
                          <a:solidFill>
                            <a:schemeClr val="dk1"/>
                          </a:solidFill>
                          <a:effectLst/>
                          <a:latin typeface="+mn-lt"/>
                          <a:ea typeface="+mn-ea"/>
                          <a:cs typeface="+mn-cs"/>
                        </a:rPr>
                        <a:t>GIVE MORE THAN YOU TAKE: </a:t>
                      </a:r>
                      <a:r>
                        <a:rPr lang="en-GB" sz="2000" kern="1200" dirty="0">
                          <a:solidFill>
                            <a:schemeClr val="dk1"/>
                          </a:solidFill>
                          <a:effectLst/>
                          <a:latin typeface="+mn-lt"/>
                          <a:ea typeface="+mn-ea"/>
                          <a:cs typeface="+mn-cs"/>
                        </a:rPr>
                        <a:t>We put more in</a:t>
                      </a:r>
                      <a:r>
                        <a:rPr lang="en-GB" sz="2000" b="1" kern="1200" dirty="0">
                          <a:solidFill>
                            <a:schemeClr val="dk1"/>
                          </a:solidFill>
                          <a:effectLst/>
                          <a:latin typeface="+mn-lt"/>
                          <a:ea typeface="+mn-ea"/>
                          <a:cs typeface="+mn-cs"/>
                        </a:rPr>
                        <a:t>, </a:t>
                      </a:r>
                      <a:r>
                        <a:rPr lang="en-GB" sz="2000" kern="1200" dirty="0">
                          <a:solidFill>
                            <a:schemeClr val="dk1"/>
                          </a:solidFill>
                          <a:effectLst/>
                          <a:latin typeface="+mn-lt"/>
                          <a:ea typeface="+mn-ea"/>
                          <a:cs typeface="+mn-cs"/>
                        </a:rPr>
                        <a:t>so everyone gets more out.</a:t>
                      </a:r>
                    </a:p>
                    <a:p>
                      <a:r>
                        <a:rPr lang="en-GB" sz="2000" b="1" kern="1200" dirty="0">
                          <a:solidFill>
                            <a:schemeClr val="dk1"/>
                          </a:solidFill>
                          <a:effectLst/>
                          <a:latin typeface="+mn-lt"/>
                          <a:ea typeface="+mn-ea"/>
                          <a:cs typeface="+mn-cs"/>
                        </a:rPr>
                        <a:t>BE YOUR SELF. ALWAYS</a:t>
                      </a:r>
                      <a:r>
                        <a:rPr lang="en-GB" sz="2000" kern="1200" dirty="0">
                          <a:solidFill>
                            <a:schemeClr val="dk1"/>
                          </a:solidFill>
                          <a:effectLst/>
                          <a:latin typeface="+mn-lt"/>
                          <a:ea typeface="+mn-ea"/>
                          <a:cs typeface="+mn-cs"/>
                        </a:rPr>
                        <a:t>: We’re quirky, proud and at our best when we are free to be ourselves.</a:t>
                      </a:r>
                    </a:p>
                    <a:p>
                      <a:r>
                        <a:rPr lang="en-GB" sz="2000" b="1" kern="1200" dirty="0">
                          <a:solidFill>
                            <a:schemeClr val="dk1"/>
                          </a:solidFill>
                          <a:effectLst/>
                          <a:latin typeface="+mn-lt"/>
                          <a:ea typeface="+mn-ea"/>
                          <a:cs typeface="+mn-cs"/>
                        </a:rPr>
                        <a:t>WE NOT ME: </a:t>
                      </a:r>
                      <a:r>
                        <a:rPr lang="en-GB" sz="2000" kern="1200" dirty="0">
                          <a:solidFill>
                            <a:schemeClr val="dk1"/>
                          </a:solidFill>
                          <a:effectLst/>
                          <a:latin typeface="+mn-lt"/>
                          <a:ea typeface="+mn-ea"/>
                          <a:cs typeface="+mn-cs"/>
                        </a:rPr>
                        <a:t>When we work together anything is possible.</a:t>
                      </a:r>
                    </a:p>
                    <a:p>
                      <a:r>
                        <a:rPr lang="en-GB" sz="2000" kern="1200" dirty="0">
                          <a:solidFill>
                            <a:schemeClr val="dk1"/>
                          </a:solidFill>
                          <a:effectLst/>
                          <a:latin typeface="+mn-lt"/>
                          <a:ea typeface="+mn-ea"/>
                          <a:cs typeface="+mn-cs"/>
                        </a:rPr>
                        <a:t> (Johnlewispartnership.co.uk, 10.06.19).</a:t>
                      </a:r>
                    </a:p>
                    <a:p>
                      <a:r>
                        <a:rPr lang="en-GB" sz="2000" kern="1200" dirty="0">
                          <a:solidFill>
                            <a:schemeClr val="dk1"/>
                          </a:solidFill>
                          <a:effectLst/>
                          <a:latin typeface="+mn-lt"/>
                          <a:ea typeface="+mn-ea"/>
                          <a:cs typeface="+mn-cs"/>
                        </a:rPr>
                        <a:t> </a:t>
                      </a:r>
                    </a:p>
                  </a:txBody>
                  <a:tcPr/>
                </a:tc>
                <a:extLst>
                  <a:ext uri="{0D108BD9-81ED-4DB2-BD59-A6C34878D82A}">
                    <a16:rowId xmlns:a16="http://schemas.microsoft.com/office/drawing/2014/main" val="1517646083"/>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kern="1200" dirty="0">
                          <a:solidFill>
                            <a:schemeClr val="dk1"/>
                          </a:solidFill>
                          <a:effectLst/>
                          <a:latin typeface="+mn-lt"/>
                          <a:ea typeface="+mn-ea"/>
                          <a:cs typeface="+mn-cs"/>
                        </a:rPr>
                        <a:t>Style: </a:t>
                      </a:r>
                      <a:r>
                        <a:rPr lang="en-GB" sz="2000" kern="1200" dirty="0">
                          <a:solidFill>
                            <a:schemeClr val="dk1"/>
                          </a:solidFill>
                          <a:effectLst/>
                          <a:latin typeface="+mn-lt"/>
                          <a:ea typeface="+mn-ea"/>
                          <a:cs typeface="+mn-cs"/>
                        </a:rPr>
                        <a:t>John Lewis has relaxed management style, John Lewis employees Flourish because there is no guidelines and trusted to get on with the job rather than being watched like a hawk. (unum.co.uk, 10. 06 19).</a:t>
                      </a:r>
                    </a:p>
                    <a:p>
                      <a:endParaRPr lang="en-GB" sz="2000" dirty="0"/>
                    </a:p>
                  </a:txBody>
                  <a:tcPr/>
                </a:tc>
                <a:extLst>
                  <a:ext uri="{0D108BD9-81ED-4DB2-BD59-A6C34878D82A}">
                    <a16:rowId xmlns:a16="http://schemas.microsoft.com/office/drawing/2014/main" val="391422123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kern="1200" dirty="0">
                          <a:solidFill>
                            <a:schemeClr val="dk1"/>
                          </a:solidFill>
                          <a:effectLst/>
                          <a:latin typeface="+mn-lt"/>
                          <a:ea typeface="+mn-ea"/>
                          <a:cs typeface="+mn-cs"/>
                        </a:rPr>
                        <a:t>Staff: </a:t>
                      </a:r>
                      <a:r>
                        <a:rPr lang="en-GB" sz="2000" kern="1200" dirty="0">
                          <a:solidFill>
                            <a:schemeClr val="dk1"/>
                          </a:solidFill>
                          <a:effectLst/>
                          <a:latin typeface="+mn-lt"/>
                          <a:ea typeface="+mn-ea"/>
                          <a:cs typeface="+mn-cs"/>
                        </a:rPr>
                        <a:t>They are united by an ethos that puts people first, involving the workforce in key decision making and realising the potential and commitment of their employees.</a:t>
                      </a:r>
                    </a:p>
                    <a:p>
                      <a:endParaRPr lang="en-GB" sz="2000" dirty="0"/>
                    </a:p>
                  </a:txBody>
                  <a:tcPr/>
                </a:tc>
                <a:extLst>
                  <a:ext uri="{0D108BD9-81ED-4DB2-BD59-A6C34878D82A}">
                    <a16:rowId xmlns:a16="http://schemas.microsoft.com/office/drawing/2014/main" val="2802805232"/>
                  </a:ext>
                </a:extLst>
              </a:tr>
              <a:tr h="370840">
                <a:tc>
                  <a:txBody>
                    <a:bodyPr/>
                    <a:lstStyle/>
                    <a:p>
                      <a:r>
                        <a:rPr lang="en-GB" sz="2000" b="1" kern="1200" dirty="0">
                          <a:solidFill>
                            <a:schemeClr val="dk1"/>
                          </a:solidFill>
                          <a:effectLst/>
                          <a:latin typeface="+mn-lt"/>
                          <a:ea typeface="+mn-ea"/>
                          <a:cs typeface="+mn-cs"/>
                        </a:rPr>
                        <a:t>Skills: </a:t>
                      </a:r>
                      <a:r>
                        <a:rPr lang="en-GB" sz="2000" kern="1200" dirty="0">
                          <a:solidFill>
                            <a:schemeClr val="dk1"/>
                          </a:solidFill>
                          <a:effectLst/>
                          <a:latin typeface="+mn-lt"/>
                          <a:ea typeface="+mn-ea"/>
                          <a:cs typeface="+mn-cs"/>
                        </a:rPr>
                        <a:t>Staff are constantly update with the required skills needed to develop or maintain the role at the same level or progressing to next level by providing training programmes and development pathways to support and achieve goals and take up opportunities.</a:t>
                      </a:r>
                    </a:p>
                    <a:p>
                      <a:r>
                        <a:rPr lang="en-GB" sz="2000" kern="1200" dirty="0">
                          <a:solidFill>
                            <a:schemeClr val="dk1"/>
                          </a:solidFill>
                          <a:effectLst/>
                          <a:latin typeface="+mn-lt"/>
                          <a:ea typeface="+mn-ea"/>
                          <a:cs typeface="+mn-cs"/>
                        </a:rPr>
                        <a:t>(Johnlewispartnership.co.uk, 10.06.19).</a:t>
                      </a:r>
                    </a:p>
                    <a:p>
                      <a:endParaRPr lang="en-GB" sz="2000" dirty="0"/>
                    </a:p>
                  </a:txBody>
                  <a:tcPr/>
                </a:tc>
                <a:extLst>
                  <a:ext uri="{0D108BD9-81ED-4DB2-BD59-A6C34878D82A}">
                    <a16:rowId xmlns:a16="http://schemas.microsoft.com/office/drawing/2014/main" val="174301623"/>
                  </a:ext>
                </a:extLst>
              </a:tr>
            </a:tbl>
          </a:graphicData>
        </a:graphic>
      </p:graphicFrame>
    </p:spTree>
    <p:extLst>
      <p:ext uri="{BB962C8B-B14F-4D97-AF65-F5344CB8AC3E}">
        <p14:creationId xmlns:p14="http://schemas.microsoft.com/office/powerpoint/2010/main" val="36047269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3902" y="309369"/>
            <a:ext cx="10515600" cy="1325563"/>
          </a:xfrm>
        </p:spPr>
        <p:txBody>
          <a:bodyPr/>
          <a:lstStyle/>
          <a:p>
            <a:r>
              <a:rPr lang="en-GB" b="1" i="1" u="sng" dirty="0" smtClean="0">
                <a:solidFill>
                  <a:srgbClr val="FF0000"/>
                </a:solidFill>
              </a:rPr>
              <a:t>CONCLUSION/RECOMMENDATION </a:t>
            </a:r>
            <a:endParaRPr lang="en-GB" b="1" i="1" u="sng" dirty="0">
              <a:solidFill>
                <a:srgbClr val="FF0000"/>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93902" y="1416205"/>
            <a:ext cx="7965601" cy="5174166"/>
          </a:xfrm>
        </p:spPr>
      </p:pic>
    </p:spTree>
    <p:extLst>
      <p:ext uri="{BB962C8B-B14F-4D97-AF65-F5344CB8AC3E}">
        <p14:creationId xmlns:p14="http://schemas.microsoft.com/office/powerpoint/2010/main" val="354957228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2A9830-2C21-4ADE-A905-AD5E84D0712B}"/>
              </a:ext>
            </a:extLst>
          </p:cNvPr>
          <p:cNvSpPr txBox="1"/>
          <p:nvPr/>
        </p:nvSpPr>
        <p:spPr>
          <a:xfrm>
            <a:off x="323850" y="612844"/>
            <a:ext cx="11544300" cy="5632311"/>
          </a:xfrm>
          <a:prstGeom prst="rect">
            <a:avLst/>
          </a:prstGeom>
          <a:noFill/>
        </p:spPr>
        <p:txBody>
          <a:bodyPr wrap="square" rtlCol="0">
            <a:spAutoFit/>
          </a:bodyPr>
          <a:lstStyle/>
          <a:p>
            <a:r>
              <a:rPr lang="en-GB" b="1" dirty="0"/>
              <a:t>Reference list:</a:t>
            </a:r>
          </a:p>
          <a:p>
            <a:endParaRPr lang="en-GB" dirty="0"/>
          </a:p>
          <a:p>
            <a:pPr lvl="0"/>
            <a:r>
              <a:rPr lang="en-GB" dirty="0"/>
              <a:t>Campaign (1999). </a:t>
            </a:r>
            <a:r>
              <a:rPr lang="en-GB" i="1" dirty="0"/>
              <a:t>Tesco launches campaign for online shopping service.  </a:t>
            </a:r>
            <a:r>
              <a:rPr lang="en-GB" dirty="0"/>
              <a:t>[online] available at: </a:t>
            </a:r>
            <a:r>
              <a:rPr lang="en-GB" i="1" dirty="0"/>
              <a:t>https://www.campaignlive.co.uk/article/tesco-launches-campaign-online-shopping-service/43495</a:t>
            </a:r>
            <a:r>
              <a:rPr lang="en-GB" i="1" u="sng" dirty="0"/>
              <a:t> </a:t>
            </a:r>
            <a:r>
              <a:rPr lang="en-GB" dirty="0"/>
              <a:t> [accessed: 11.06.19]. </a:t>
            </a:r>
          </a:p>
          <a:p>
            <a:r>
              <a:rPr lang="en-GB" dirty="0"/>
              <a:t> </a:t>
            </a:r>
          </a:p>
          <a:p>
            <a:pPr lvl="0"/>
            <a:r>
              <a:rPr lang="en-GB" dirty="0"/>
              <a:t>Cathcart, A. (2019) </a:t>
            </a:r>
            <a:r>
              <a:rPr lang="en-GB" i="1" dirty="0"/>
              <a:t>The John Lewis model reveals the tensions and paradoxes at the heart of workplace democracy </a:t>
            </a:r>
            <a:r>
              <a:rPr lang="en-GB" dirty="0"/>
              <a:t>[online] available at: </a:t>
            </a:r>
            <a:r>
              <a:rPr lang="en-GB" u="sng" dirty="0">
                <a:hlinkClick r:id="rId2"/>
              </a:rPr>
              <a:t>http://eprints.lse.ac.uk/53032/1/Abby%20Cathcart-democraticaudit.com-The_John_Lewis_model_reveals_the_tensions_and_paradoxes.pdf</a:t>
            </a:r>
            <a:r>
              <a:rPr lang="en-GB" dirty="0"/>
              <a:t> [accessed 29.05.19]</a:t>
            </a:r>
          </a:p>
          <a:p>
            <a:r>
              <a:rPr lang="en-GB" dirty="0"/>
              <a:t> </a:t>
            </a:r>
          </a:p>
          <a:p>
            <a:r>
              <a:rPr lang="en-GB" dirty="0"/>
              <a:t> </a:t>
            </a:r>
            <a:r>
              <a:rPr lang="en-GB" dirty="0" err="1"/>
              <a:t>Craciun</a:t>
            </a:r>
            <a:r>
              <a:rPr lang="en-GB" dirty="0"/>
              <a:t>, E. (2014). </a:t>
            </a:r>
            <a:r>
              <a:rPr lang="en-GB" i="1" dirty="0"/>
              <a:t>Benefits of a Knowledge Management System Within an Organization. </a:t>
            </a:r>
            <a:r>
              <a:rPr lang="en-GB" dirty="0"/>
              <a:t>[online]</a:t>
            </a:r>
            <a:r>
              <a:rPr lang="en-GB" i="1" dirty="0"/>
              <a:t> </a:t>
            </a:r>
            <a:r>
              <a:rPr lang="en-GB" dirty="0"/>
              <a:t>available at: </a:t>
            </a:r>
            <a:r>
              <a:rPr lang="en-GB" i="1" u="sng" dirty="0"/>
              <a:t>https://www.linkedin.com/pulse/20141029121125-2108052-benefits-of-a-knowledge-management-system-within-an-organisation</a:t>
            </a:r>
            <a:r>
              <a:rPr lang="en-GB" dirty="0"/>
              <a:t> [accessed on 09.06.19].</a:t>
            </a:r>
          </a:p>
          <a:p>
            <a:r>
              <a:rPr lang="en-GB" dirty="0"/>
              <a:t> </a:t>
            </a:r>
          </a:p>
          <a:p>
            <a:r>
              <a:rPr lang="en-GB" dirty="0"/>
              <a:t> </a:t>
            </a:r>
          </a:p>
          <a:p>
            <a:pPr lvl="0"/>
            <a:r>
              <a:rPr lang="en-GB" dirty="0" err="1"/>
              <a:t>Dudovskiy</a:t>
            </a:r>
            <a:r>
              <a:rPr lang="en-GB" dirty="0"/>
              <a:t>, J. (2012). </a:t>
            </a:r>
            <a:r>
              <a:rPr lang="en-GB" i="1" dirty="0"/>
              <a:t>Marks and Spencer. </a:t>
            </a:r>
            <a:r>
              <a:rPr lang="en-GB" dirty="0"/>
              <a:t>[online] available at: </a:t>
            </a:r>
            <a:r>
              <a:rPr lang="en-GB" i="1" u="sng" dirty="0"/>
              <a:t>https://research-methodology.net/marks-spencer-ms/</a:t>
            </a:r>
            <a:r>
              <a:rPr lang="en-GB" dirty="0"/>
              <a:t> [accessed on 9.6.19].</a:t>
            </a:r>
          </a:p>
          <a:p>
            <a:r>
              <a:rPr lang="en-GB" dirty="0"/>
              <a:t> </a:t>
            </a:r>
          </a:p>
          <a:p>
            <a:pPr lvl="0"/>
            <a:r>
              <a:rPr lang="en-GB" dirty="0"/>
              <a:t>Jain, S. (2010). </a:t>
            </a:r>
            <a:r>
              <a:rPr lang="en-GB" i="1" dirty="0"/>
              <a:t>Marks and Spencer - PEST and Information Systems case study. </a:t>
            </a:r>
            <a:r>
              <a:rPr lang="en-GB" dirty="0"/>
              <a:t>[online] available at: </a:t>
            </a:r>
            <a:r>
              <a:rPr lang="en-GB" i="1" u="sng" dirty="0"/>
              <a:t>http://www.santoshjain.com/2010/11/marks-and-spencer-pest-and-information.html</a:t>
            </a:r>
            <a:r>
              <a:rPr lang="en-GB" dirty="0"/>
              <a:t> [accessed: 10.06.19].</a:t>
            </a:r>
          </a:p>
          <a:p>
            <a:r>
              <a:rPr lang="en-GB" dirty="0"/>
              <a:t> </a:t>
            </a:r>
          </a:p>
        </p:txBody>
      </p:sp>
    </p:spTree>
    <p:extLst>
      <p:ext uri="{BB962C8B-B14F-4D97-AF65-F5344CB8AC3E}">
        <p14:creationId xmlns:p14="http://schemas.microsoft.com/office/powerpoint/2010/main" val="281005042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DFF6E7-AF77-4BEA-A566-A10C927B6F9E}"/>
              </a:ext>
            </a:extLst>
          </p:cNvPr>
          <p:cNvSpPr txBox="1"/>
          <p:nvPr/>
        </p:nvSpPr>
        <p:spPr>
          <a:xfrm>
            <a:off x="666750" y="647700"/>
            <a:ext cx="10172700" cy="5632311"/>
          </a:xfrm>
          <a:prstGeom prst="rect">
            <a:avLst/>
          </a:prstGeom>
          <a:noFill/>
        </p:spPr>
        <p:txBody>
          <a:bodyPr wrap="square" rtlCol="0">
            <a:spAutoFit/>
          </a:bodyPr>
          <a:lstStyle/>
          <a:p>
            <a:endParaRPr lang="en-GB" dirty="0"/>
          </a:p>
          <a:p>
            <a:pPr lvl="0"/>
            <a:r>
              <a:rPr lang="en-GB" dirty="0"/>
              <a:t>John Lewis (2019a) </a:t>
            </a:r>
            <a:r>
              <a:rPr lang="en-GB" i="1" dirty="0"/>
              <a:t>Protecting your Privacy </a:t>
            </a:r>
            <a:r>
              <a:rPr lang="en-GB" dirty="0"/>
              <a:t>[online] available at: </a:t>
            </a:r>
            <a:r>
              <a:rPr lang="en-GB" u="sng" dirty="0">
                <a:hlinkClick r:id="rId2"/>
              </a:rPr>
              <a:t>https://www.johnlewis.com/customer-services/shopping-with-us/privacy-notice</a:t>
            </a:r>
            <a:r>
              <a:rPr lang="en-GB" dirty="0"/>
              <a:t> [accessed on 29.05.19]</a:t>
            </a:r>
          </a:p>
          <a:p>
            <a:r>
              <a:rPr lang="en-GB" dirty="0"/>
              <a:t> </a:t>
            </a:r>
          </a:p>
          <a:p>
            <a:pPr lvl="0"/>
            <a:r>
              <a:rPr lang="en-GB" dirty="0"/>
              <a:t>John Lewis (2019b) </a:t>
            </a:r>
            <a:r>
              <a:rPr lang="en-GB" i="1" dirty="0"/>
              <a:t>John Lewis Customer Services </a:t>
            </a:r>
            <a:r>
              <a:rPr lang="en-GB" dirty="0"/>
              <a:t>[online] available at: </a:t>
            </a:r>
            <a:r>
              <a:rPr lang="en-GB" u="sng" dirty="0">
                <a:hlinkClick r:id="rId3"/>
              </a:rPr>
              <a:t>https://www.johnlewis.com/customer-services/about-us</a:t>
            </a:r>
            <a:r>
              <a:rPr lang="en-GB" dirty="0"/>
              <a:t> [accessed on 29.05.19]</a:t>
            </a:r>
          </a:p>
          <a:p>
            <a:r>
              <a:rPr lang="en-GB" dirty="0"/>
              <a:t> </a:t>
            </a:r>
          </a:p>
          <a:p>
            <a:pPr lvl="0"/>
            <a:r>
              <a:rPr lang="en-GB" dirty="0"/>
              <a:t>Mind Tools (2017) </a:t>
            </a:r>
            <a:r>
              <a:rPr lang="en-GB" i="1" dirty="0"/>
              <a:t>Porter's Generic Value Chain Model</a:t>
            </a:r>
            <a:r>
              <a:rPr lang="en-GB" dirty="0"/>
              <a:t> [online] available at: </a:t>
            </a:r>
            <a:r>
              <a:rPr lang="en-GB" u="sng" dirty="0">
                <a:hlinkClick r:id="rId4"/>
              </a:rPr>
              <a:t>https://www.mindtools.com/pages/videos/porters-value-chain-transcript.htm</a:t>
            </a:r>
            <a:r>
              <a:rPr lang="en-GB" dirty="0"/>
              <a:t> [accessed 11.06.19]</a:t>
            </a:r>
          </a:p>
          <a:p>
            <a:r>
              <a:rPr lang="en-GB" dirty="0"/>
              <a:t> </a:t>
            </a:r>
          </a:p>
          <a:p>
            <a:r>
              <a:rPr lang="en-GB" dirty="0"/>
              <a:t> Newbery, C. (2015)</a:t>
            </a:r>
            <a:r>
              <a:rPr lang="en-GB" i="1" dirty="0"/>
              <a:t> John Lewis Partnership </a:t>
            </a:r>
            <a:r>
              <a:rPr lang="en-GB" dirty="0"/>
              <a:t>[online] available at: </a:t>
            </a:r>
            <a:r>
              <a:rPr lang="en-GB" u="sng" dirty="0">
                <a:hlinkClick r:id="rId5"/>
              </a:rPr>
              <a:t>https://www.peoplemanagement.co.uk/voices/case-studies/john-lewis-partnership</a:t>
            </a:r>
            <a:r>
              <a:rPr lang="en-GB" dirty="0"/>
              <a:t> [accessed on 29.05.19]</a:t>
            </a:r>
          </a:p>
          <a:p>
            <a:r>
              <a:rPr lang="en-GB" dirty="0"/>
              <a:t> </a:t>
            </a:r>
          </a:p>
          <a:p>
            <a:pPr lvl="0"/>
            <a:r>
              <a:rPr lang="en-GB" dirty="0" err="1"/>
              <a:t>NIbusinessinfo</a:t>
            </a:r>
            <a:r>
              <a:rPr lang="en-GB" dirty="0"/>
              <a:t> (2019). </a:t>
            </a:r>
            <a:r>
              <a:rPr lang="en-GB" i="1" dirty="0"/>
              <a:t>Advantages and disadvantages of knowledge management.  </a:t>
            </a:r>
            <a:r>
              <a:rPr lang="en-GB" dirty="0"/>
              <a:t>[online] available at: </a:t>
            </a:r>
            <a:r>
              <a:rPr lang="en-GB" i="1" u="sng" dirty="0"/>
              <a:t>https://www.nibusinessinfo.co.uk/content/advantages-and-disadvantages-knowledge-management </a:t>
            </a:r>
            <a:r>
              <a:rPr lang="en-GB" dirty="0"/>
              <a:t>[accessed: 10.06.19].</a:t>
            </a:r>
          </a:p>
          <a:p>
            <a:r>
              <a:rPr lang="en-GB" dirty="0"/>
              <a:t> </a:t>
            </a:r>
          </a:p>
          <a:p>
            <a:r>
              <a:rPr lang="en-GB" dirty="0"/>
              <a:t> Splunk (2019) </a:t>
            </a:r>
            <a:r>
              <a:rPr lang="en-GB" i="1" dirty="0"/>
              <a:t>Operational Intelligence Supporting Online Growth at John Lewis Website </a:t>
            </a:r>
            <a:r>
              <a:rPr lang="en-GB" dirty="0"/>
              <a:t>[online] available at: </a:t>
            </a:r>
            <a:r>
              <a:rPr lang="en-GB" u="sng" dirty="0">
                <a:hlinkClick r:id="rId6"/>
              </a:rPr>
              <a:t>https://www.splunk.com/en_us/customers/success-stories/john-lewis.html</a:t>
            </a:r>
            <a:r>
              <a:rPr lang="en-GB" dirty="0"/>
              <a:t> [accessed on 29.05.19]</a:t>
            </a:r>
          </a:p>
          <a:p>
            <a:endParaRPr lang="en-GB" dirty="0"/>
          </a:p>
        </p:txBody>
      </p:sp>
    </p:spTree>
    <p:extLst>
      <p:ext uri="{BB962C8B-B14F-4D97-AF65-F5344CB8AC3E}">
        <p14:creationId xmlns:p14="http://schemas.microsoft.com/office/powerpoint/2010/main" val="502521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1981</Words>
  <Application>Microsoft Office PowerPoint</Application>
  <PresentationFormat>Widescreen</PresentationFormat>
  <Paragraphs>188</Paragraphs>
  <Slides>24</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 Introduction </vt:lpstr>
      <vt:lpstr>PowerPoint Presentation</vt:lpstr>
      <vt:lpstr>History &amp; Background of John Lewis</vt:lpstr>
      <vt:lpstr>PowerPoint Presentation</vt:lpstr>
      <vt:lpstr>John Lewis from the 60’s to Present </vt:lpstr>
      <vt:lpstr>Number of employees at John Lewis Partnership plc in the United Kingdom (UK) from 2009 to 2018</vt:lpstr>
      <vt:lpstr>Annual sales revenue of John Lewis in the United Kingdom (UK) from 2009 to 2018* (in million GBP</vt:lpstr>
      <vt:lpstr>What is Knowledge Management? </vt:lpstr>
      <vt:lpstr>PowerPoint Presentation</vt:lpstr>
      <vt:lpstr>PowerPoint Presentation</vt:lpstr>
      <vt:lpstr>PowerPoint Presentation</vt:lpstr>
      <vt:lpstr>Drawbacks of knowledge management system in Marks and Spencer:</vt:lpstr>
      <vt:lpstr>Porter’s Value Chain model </vt:lpstr>
      <vt:lpstr>PowerPoint Presentation</vt:lpstr>
      <vt:lpstr>John Lewis: Knowledge Acquisition </vt:lpstr>
      <vt:lpstr>John Lewis: Knowledge Storage </vt:lpstr>
      <vt:lpstr>John Lewis: Knowledge Dissemination </vt:lpstr>
      <vt:lpstr>John Lewis: Knowledge Application </vt:lpstr>
      <vt:lpstr>PowerPoint Presentation</vt:lpstr>
      <vt:lpstr>PowerPoint Presentation</vt:lpstr>
      <vt:lpstr>PowerPoint Presentation</vt:lpstr>
      <vt:lpstr>CONCLUSION/RECOMMENDATION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Introduction </dc:title>
  <dc:creator>musammot rizkki sima</dc:creator>
  <cp:lastModifiedBy>Musammot Sima (1705525)</cp:lastModifiedBy>
  <cp:revision>2</cp:revision>
  <dcterms:created xsi:type="dcterms:W3CDTF">2019-06-12T23:04:10Z</dcterms:created>
  <dcterms:modified xsi:type="dcterms:W3CDTF">2019-06-13T08:38:57Z</dcterms:modified>
</cp:coreProperties>
</file>