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371" r:id="rId2"/>
    <p:sldId id="726" r:id="rId3"/>
    <p:sldId id="701" r:id="rId4"/>
    <p:sldId id="702" r:id="rId5"/>
    <p:sldId id="703" r:id="rId6"/>
    <p:sldId id="715" r:id="rId7"/>
    <p:sldId id="704" r:id="rId8"/>
    <p:sldId id="705" r:id="rId9"/>
    <p:sldId id="706" r:id="rId10"/>
    <p:sldId id="707" r:id="rId11"/>
    <p:sldId id="708" r:id="rId12"/>
    <p:sldId id="709" r:id="rId13"/>
    <p:sldId id="710" r:id="rId14"/>
    <p:sldId id="651" r:id="rId15"/>
    <p:sldId id="724" r:id="rId16"/>
    <p:sldId id="649" r:id="rId17"/>
    <p:sldId id="650" r:id="rId18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06" autoAdjust="0"/>
    <p:restoredTop sz="86817" autoAdjust="0"/>
  </p:normalViewPr>
  <p:slideViewPr>
    <p:cSldViewPr>
      <p:cViewPr varScale="1">
        <p:scale>
          <a:sx n="72" d="100"/>
          <a:sy n="72" d="100"/>
        </p:scale>
        <p:origin x="1008" y="6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2025/5/8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2025/5/8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2025/5/8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2025/5/8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2025/5/8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2025/5/8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2025/5/8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2025/5/8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2025/5/8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2025/5/8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2025/5/8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2025/5/8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2025/5/8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2025/5/8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5" Type="http://schemas.openxmlformats.org/officeDocument/2006/relationships/image" Target="../media/image3.png"/><Relationship Id="rId4" Type="http://schemas.microsoft.com/office/2007/relationships/hdphoto" Target="../media/hdphoto2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5" Type="http://schemas.openxmlformats.org/officeDocument/2006/relationships/image" Target="../media/image5.png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Relationship Id="rId5" Type="http://schemas.openxmlformats.org/officeDocument/2006/relationships/image" Target="../media/image3.png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Relationship Id="rId5" Type="http://schemas.openxmlformats.org/officeDocument/2006/relationships/image" Target="../media/image6.png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Relationship Id="rId4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Relationship Id="rId5" Type="http://schemas.openxmlformats.org/officeDocument/2006/relationships/image" Target="../media/image9.png"/><Relationship Id="rId4" Type="http://schemas.microsoft.com/office/2007/relationships/hdphoto" Target="../media/hdphoto2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Relationship Id="rId5" Type="http://schemas.openxmlformats.org/officeDocument/2006/relationships/image" Target="../media/image10.png"/><Relationship Id="rId4" Type="http://schemas.microsoft.com/office/2007/relationships/hdphoto" Target="../media/hdphoto2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Relationship Id="rId5" Type="http://schemas.openxmlformats.org/officeDocument/2006/relationships/image" Target="../media/image11.png"/><Relationship Id="rId4" Type="http://schemas.microsoft.com/office/2007/relationships/hdphoto" Target="../media/hdphoto2.wdp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Relationship Id="rId5" Type="http://schemas.openxmlformats.org/officeDocument/2006/relationships/image" Target="../media/image3.png"/><Relationship Id="rId4" Type="http://schemas.microsoft.com/office/2007/relationships/hdphoto" Target="../media/hdphoto2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Relationship Id="rId4" Type="http://schemas.microsoft.com/office/2007/relationships/hdphoto" Target="../media/hdphoto2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9713D151-9717-9270-6C22-4F5CFE9E00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0"/>
            <a:ext cx="4302795" cy="7102202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B50D2538-FB44-9FFB-459E-327393CF6F5E}"/>
              </a:ext>
            </a:extLst>
          </p:cNvPr>
          <p:cNvSpPr txBox="1"/>
          <p:nvPr/>
        </p:nvSpPr>
        <p:spPr>
          <a:xfrm>
            <a:off x="5725874" y="1269554"/>
            <a:ext cx="738664" cy="381642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CN" altLang="en-US" sz="3600" b="1" dirty="0">
                <a:solidFill>
                  <a:schemeClr val="bg1"/>
                </a:solidFill>
              </a:rPr>
              <a:t>金剛般若波羅蜜</a:t>
            </a:r>
            <a:r>
              <a:rPr lang="zh-TW" altLang="en-US" sz="3600" b="1" dirty="0">
                <a:solidFill>
                  <a:schemeClr val="bg1"/>
                </a:solidFill>
              </a:rPr>
              <a:t>經</a:t>
            </a:r>
          </a:p>
        </p:txBody>
      </p:sp>
    </p:spTree>
    <p:extLst>
      <p:ext uri="{BB962C8B-B14F-4D97-AF65-F5344CB8AC3E}">
        <p14:creationId xmlns:p14="http://schemas.microsoft.com/office/powerpoint/2010/main" val="390915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C9FDDA15-32D6-13AD-AFC0-B420859798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9056B98C-1B55-B294-3ED7-8DD62949EA04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第十二講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B7282FF4-0105-6CAF-046A-C996E075AE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4686" y="0"/>
            <a:ext cx="7416823" cy="6859588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9530C99C-A47E-E33E-A8C2-0D96CFCBF98E}"/>
              </a:ext>
            </a:extLst>
          </p:cNvPr>
          <p:cNvSpPr/>
          <p:nvPr/>
        </p:nvSpPr>
        <p:spPr>
          <a:xfrm>
            <a:off x="4150990" y="4149874"/>
            <a:ext cx="648072" cy="144016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C5E55854-6825-FF50-9429-5BA54DDC8A0E}"/>
              </a:ext>
            </a:extLst>
          </p:cNvPr>
          <p:cNvSpPr/>
          <p:nvPr/>
        </p:nvSpPr>
        <p:spPr>
          <a:xfrm>
            <a:off x="3358902" y="3285778"/>
            <a:ext cx="648072" cy="50405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8AD382F7-8729-43A8-7CC6-B13BA3EF8EB5}"/>
              </a:ext>
            </a:extLst>
          </p:cNvPr>
          <p:cNvSpPr/>
          <p:nvPr/>
        </p:nvSpPr>
        <p:spPr>
          <a:xfrm>
            <a:off x="3790950" y="6021144"/>
            <a:ext cx="648072" cy="82460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257835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BDC204C3-DCEA-337B-6562-68259219A6C5}"/>
              </a:ext>
            </a:extLst>
          </p:cNvPr>
          <p:cNvSpPr txBox="1"/>
          <p:nvPr/>
        </p:nvSpPr>
        <p:spPr>
          <a:xfrm>
            <a:off x="98279" y="1054572"/>
            <a:ext cx="6647974" cy="49507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「歌利王」事，即在本劫，即賢劫也。世尊出現在住劫中之第九減劫。時人壽普通為百歲至七八十歲。屈指至今，又三 </a:t>
            </a:r>
            <a:r>
              <a:rPr lang="zh-CN" altLang="en-US" sz="2800" b="1" dirty="0">
                <a:solidFill>
                  <a:schemeClr val="bg1"/>
                </a:solidFill>
              </a:rPr>
              <a:t>〇</a:t>
            </a:r>
            <a:r>
              <a:rPr lang="zh-TW" altLang="en-US" sz="2800" b="1" dirty="0">
                <a:solidFill>
                  <a:schemeClr val="bg1"/>
                </a:solidFill>
              </a:rPr>
              <a:t>二二年矣。故今時壽命，七十為最高，四十、五十最普通，此報紙所常見者。足徵佛語非虛。間有過百歲者，稀少已極，此必有特別善因，方能致此，乃是例外。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39D50495-6A93-7FAD-DA32-E375117DE6A8}"/>
              </a:ext>
            </a:extLst>
          </p:cNvPr>
          <p:cNvSpPr txBox="1"/>
          <p:nvPr/>
        </p:nvSpPr>
        <p:spPr>
          <a:xfrm>
            <a:off x="6671270" y="1054572"/>
            <a:ext cx="4062651" cy="50395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何以故。須菩提。如我昔為歌利王割截身體。我於爾時。無我相無人相無眾生相無壽者相。何以故。我於往昔節節支解時。若有我相人相眾生相壽者相。應生瞋恨。」</a:t>
            </a: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C57C3A61-DC6B-A10E-C7C6-14F89AD1FD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65511" y="900816"/>
            <a:ext cx="818328" cy="3321065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26875A42-50EC-2574-B000-F157BF3E3C1F}"/>
              </a:ext>
            </a:extLst>
          </p:cNvPr>
          <p:cNvSpPr/>
          <p:nvPr/>
        </p:nvSpPr>
        <p:spPr>
          <a:xfrm>
            <a:off x="11135765" y="2997746"/>
            <a:ext cx="504057" cy="576064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864508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C7950D86-9C6D-75F2-3067-9D345256486D}"/>
              </a:ext>
            </a:extLst>
          </p:cNvPr>
          <p:cNvSpPr txBox="1"/>
          <p:nvPr/>
        </p:nvSpPr>
        <p:spPr>
          <a:xfrm>
            <a:off x="6214243" y="954408"/>
            <a:ext cx="6001643" cy="49507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《</a:t>
            </a:r>
            <a:r>
              <a:rPr lang="zh-TW" altLang="en-US" sz="2800" b="1" dirty="0">
                <a:solidFill>
                  <a:schemeClr val="bg1"/>
                </a:solidFill>
              </a:rPr>
              <a:t>華嚴</a:t>
            </a:r>
            <a:r>
              <a:rPr lang="en-US" altLang="zh-TW" sz="2800" b="1" dirty="0">
                <a:solidFill>
                  <a:schemeClr val="bg1"/>
                </a:solidFill>
              </a:rPr>
              <a:t>》</a:t>
            </a:r>
            <a:r>
              <a:rPr lang="zh-TW" altLang="en-US" sz="2800" b="1" dirty="0">
                <a:solidFill>
                  <a:schemeClr val="bg1"/>
                </a:solidFill>
              </a:rPr>
              <a:t>明「一即一切，一切即一」。本經曰「無有定法」。故不可執著。如布施統攝六度。忍辱亦統攝六度，忍名為戒。聽其相害與結來世緣，是布施。不生瞋恨，是禪定。多劫修此是精進。無我人等相是般若。推之諸度，度度皆然。是故圓人一修一切修也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EECF0A69-8BD1-AC57-9A00-B7041F4A6736}"/>
              </a:ext>
            </a:extLst>
          </p:cNvPr>
          <p:cNvSpPr txBox="1"/>
          <p:nvPr/>
        </p:nvSpPr>
        <p:spPr>
          <a:xfrm>
            <a:off x="381595" y="873510"/>
            <a:ext cx="6001643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是舉忍辱告訴我們，忍辱如何能夠包含其他五度。忍辱，聽其相害，人家要來害我們，我們要忍，聽他相害，跟這個人結來世緣，這是布施波羅蜜。這個例子太明顯了，忍辱仙人被歌利王割截身體，受這個災害，他不但不計較，還發願將來成佛第一個度他，跟他結來世緣，這就是布施。</a:t>
            </a:r>
          </a:p>
        </p:txBody>
      </p:sp>
    </p:spTree>
    <p:extLst>
      <p:ext uri="{BB962C8B-B14F-4D97-AF65-F5344CB8AC3E}">
        <p14:creationId xmlns:p14="http://schemas.microsoft.com/office/powerpoint/2010/main" val="8596839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3C60C3AB-3E26-1C65-5A2C-BDAD907C95D0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第十三講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BFAA06A3-FE30-8D27-9E84-AB8027AFDD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7E6C31FD-4791-7CF3-8D2B-39D9C36C610E}"/>
              </a:ext>
            </a:extLst>
          </p:cNvPr>
          <p:cNvSpPr txBox="1"/>
          <p:nvPr/>
        </p:nvSpPr>
        <p:spPr>
          <a:xfrm>
            <a:off x="3238382" y="911125"/>
            <a:ext cx="4708981" cy="49507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世尊往昔行菩薩道時，布施身命，不可數計，豈止五百世。今云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五百世作忍辱仙人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，意在顯明多生多世布施生命，皆行所無事，其心安忍而不動也。故曰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於爾所世，無我相云云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1A11A4D8-F389-94D3-C167-80646E2D22B2}"/>
              </a:ext>
            </a:extLst>
          </p:cNvPr>
          <p:cNvSpPr txBox="1"/>
          <p:nvPr/>
        </p:nvSpPr>
        <p:spPr>
          <a:xfrm>
            <a:off x="8111430" y="911125"/>
            <a:ext cx="2123658" cy="50395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須菩提。又念過去。於五百世作忍辱仙人。於爾所世。無我相無人相無眾生相無壽者相。」</a:t>
            </a: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F3B66A70-F374-40AA-0CE2-C7B819CBBDB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15686" y="1197546"/>
            <a:ext cx="524343" cy="2332352"/>
          </a:xfrm>
          <a:prstGeom prst="rect">
            <a:avLst/>
          </a:prstGeom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3A3F199F-D192-12DC-3BC0-7C6538F8D301}"/>
              </a:ext>
            </a:extLst>
          </p:cNvPr>
          <p:cNvSpPr txBox="1"/>
          <p:nvPr/>
        </p:nvSpPr>
        <p:spPr>
          <a:xfrm>
            <a:off x="412496" y="873510"/>
            <a:ext cx="2769989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這是說菩薩在修學過程當中，一定有一個階段特別著重在忍辱度上下功夫。因為不能忍，什麼成就都沒有。</a:t>
            </a: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5D5D31A5-C5C9-E4C4-07F2-45F055B17508}"/>
              </a:ext>
            </a:extLst>
          </p:cNvPr>
          <p:cNvSpPr/>
          <p:nvPr/>
        </p:nvSpPr>
        <p:spPr>
          <a:xfrm>
            <a:off x="10415685" y="2493690"/>
            <a:ext cx="504057" cy="64807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704563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AD014266-A5BF-B52C-820F-0CE83DA809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55E53CCB-1406-739F-8DAB-9341B75BE993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第十三講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B7AFD619-37B0-B692-745B-BF9239E965A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4686" y="0"/>
            <a:ext cx="7416823" cy="6859588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D087C465-38A1-85C7-1CB9-529B3E4C18A5}"/>
              </a:ext>
            </a:extLst>
          </p:cNvPr>
          <p:cNvSpPr/>
          <p:nvPr/>
        </p:nvSpPr>
        <p:spPr>
          <a:xfrm>
            <a:off x="2494806" y="4149874"/>
            <a:ext cx="648072" cy="144016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53FEF500-CC91-5D97-1C90-8EA72888E831}"/>
              </a:ext>
            </a:extLst>
          </p:cNvPr>
          <p:cNvSpPr/>
          <p:nvPr/>
        </p:nvSpPr>
        <p:spPr>
          <a:xfrm>
            <a:off x="3358902" y="3285778"/>
            <a:ext cx="648072" cy="50405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2919BD5B-832B-C30A-DE23-C6F6BC51D56D}"/>
              </a:ext>
            </a:extLst>
          </p:cNvPr>
          <p:cNvSpPr/>
          <p:nvPr/>
        </p:nvSpPr>
        <p:spPr>
          <a:xfrm>
            <a:off x="2926854" y="5909646"/>
            <a:ext cx="648072" cy="936104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791346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12C5045B-133D-0EF7-9EBC-B9632BB9C066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第十三講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E5216995-068D-D2D2-2CB5-24DE9F932C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7A17988C-D847-0AAF-45E9-1A921AAAC317}"/>
              </a:ext>
            </a:extLst>
          </p:cNvPr>
          <p:cNvSpPr txBox="1"/>
          <p:nvPr/>
        </p:nvSpPr>
        <p:spPr>
          <a:xfrm>
            <a:off x="2613843" y="927294"/>
            <a:ext cx="6001643" cy="49507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前云，離一切相則名諸佛，是約證果說。離一切相以修六度，是約修因說。此節經文即承其義，而結歸到應離一切相而發心。是起修之因，是說到本源上。無論果位、修功、因心，而離相則始終一貫。則般若為貫徹始終之法門，離相是轉凡成聖之途徑，當可洞明矣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FC1EFA1D-052F-FB8C-8BFE-1D4890072D9C}"/>
              </a:ext>
            </a:extLst>
          </p:cNvPr>
          <p:cNvSpPr txBox="1"/>
          <p:nvPr/>
        </p:nvSpPr>
        <p:spPr>
          <a:xfrm>
            <a:off x="8615486" y="911125"/>
            <a:ext cx="1477328" cy="50395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是故須菩提。菩薩應離一切相。發阿耨多羅三藐三菩提心。」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CD71D9B-3F61-B836-7322-122B405980F5}"/>
              </a:ext>
            </a:extLst>
          </p:cNvPr>
          <p:cNvSpPr txBox="1"/>
          <p:nvPr/>
        </p:nvSpPr>
        <p:spPr>
          <a:xfrm>
            <a:off x="490185" y="765498"/>
            <a:ext cx="2123658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證果要離相，修行要離相，發心要離相，為什麼？因為離相與清淨心相應；著相，清淨心就失掉。</a:t>
            </a: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081E9D87-32CA-FC2A-D071-7A1516A76D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99662" y="261442"/>
            <a:ext cx="633226" cy="6264696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02B6469E-E068-34DC-86C4-5F18FDC6F25A}"/>
              </a:ext>
            </a:extLst>
          </p:cNvPr>
          <p:cNvSpPr/>
          <p:nvPr/>
        </p:nvSpPr>
        <p:spPr>
          <a:xfrm>
            <a:off x="10253664" y="4725938"/>
            <a:ext cx="522062" cy="100811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297971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D4B310F1-2133-8D69-4B07-CCFDD6A15829}"/>
              </a:ext>
            </a:extLst>
          </p:cNvPr>
          <p:cNvSpPr txBox="1"/>
          <p:nvPr/>
        </p:nvSpPr>
        <p:spPr>
          <a:xfrm>
            <a:off x="4800078" y="915092"/>
            <a:ext cx="4708981" cy="49507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此節釋成上文應離一切相。發起平等慈悲之覺心，則心生起時，便當擺脫色聲等等對待之塵境，而不應住著。則一切相皆離矣。但應生起於所有對待的塵境，一無所住的心，乃是菩提心也。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CBCFF482-45E3-9FD1-C647-C600FDF0F7F8}"/>
              </a:ext>
            </a:extLst>
          </p:cNvPr>
          <p:cNvSpPr txBox="1"/>
          <p:nvPr/>
        </p:nvSpPr>
        <p:spPr>
          <a:xfrm>
            <a:off x="9697705" y="911125"/>
            <a:ext cx="1477328" cy="50395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不應住色生心。不應住聲香味觸法生心。應生無所住心。」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3ADFA79D-C4B4-223C-1895-6CEA7C0F827B}"/>
              </a:ext>
            </a:extLst>
          </p:cNvPr>
          <p:cNvSpPr txBox="1"/>
          <p:nvPr/>
        </p:nvSpPr>
        <p:spPr>
          <a:xfrm>
            <a:off x="115349" y="911125"/>
            <a:ext cx="4708981" cy="49507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生心時即是無住時，無住時即是生心時。如此，則有即是空，空即是有，空有同時。在在處處，無一非中。所謂圓中，則我法雙空，四句俱遣，乃無相之極致，方為發離一切相之無上菩提心。</a:t>
            </a: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755655F5-4C9A-5ED5-4900-6A721A3806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81877" y="1053529"/>
            <a:ext cx="717985" cy="1584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44002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66828D48-9ACB-E437-CDCE-D0B8B22C557B}"/>
              </a:ext>
            </a:extLst>
          </p:cNvPr>
          <p:cNvSpPr txBox="1"/>
          <p:nvPr/>
        </p:nvSpPr>
        <p:spPr>
          <a:xfrm>
            <a:off x="6222965" y="882921"/>
            <a:ext cx="4062651" cy="49507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本來無一物，「住」則有物矣。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有住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，即有惑業苦。「住」，即三界六道之根源。故一切皆不應住。此一部經，千言萬語，一言以蔽之曰，「無住」而已。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0589DB53-2882-3A20-CE9B-AA2CD9A3E30F}"/>
              </a:ext>
            </a:extLst>
          </p:cNvPr>
          <p:cNvSpPr txBox="1"/>
          <p:nvPr/>
        </p:nvSpPr>
        <p:spPr>
          <a:xfrm>
            <a:off x="10329704" y="838548"/>
            <a:ext cx="830997" cy="50395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若心有住。則為非住。」</a:t>
            </a: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00CA4E8B-97DE-A009-5235-9C873CE846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04718" y="1125538"/>
            <a:ext cx="479120" cy="1532043"/>
          </a:xfrm>
          <a:prstGeom prst="rect">
            <a:avLst/>
          </a:prstGeom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63583490-2047-B21E-E2B4-D59BD1324C7D}"/>
              </a:ext>
            </a:extLst>
          </p:cNvPr>
          <p:cNvSpPr txBox="1"/>
          <p:nvPr/>
        </p:nvSpPr>
        <p:spPr>
          <a:xfrm>
            <a:off x="199278" y="954408"/>
            <a:ext cx="6001643" cy="49507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行之方便。以世法言，凡所當為者，自應盡心竭力，不錯因果。無論如何艱難困苦，決不可起勞怨之心。無論如何成績優良，決不可存居功之想。不幸失敗，亦決不因之煩惱憂愁，慨歎忿恨。必須此層做到，方能達到事來便應，事過即忘，得與不著相應耳。</a:t>
            </a:r>
          </a:p>
        </p:txBody>
      </p:sp>
    </p:spTree>
    <p:extLst>
      <p:ext uri="{BB962C8B-B14F-4D97-AF65-F5344CB8AC3E}">
        <p14:creationId xmlns:p14="http://schemas.microsoft.com/office/powerpoint/2010/main" val="3247488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F9055924-C987-E6EC-2FAB-E90C0A153837}"/>
              </a:ext>
            </a:extLst>
          </p:cNvPr>
          <p:cNvSpPr txBox="1"/>
          <p:nvPr/>
        </p:nvSpPr>
        <p:spPr>
          <a:xfrm>
            <a:off x="7742684" y="927294"/>
            <a:ext cx="2769989" cy="49507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以出世法言，要在無論修得如何久、如何好、如何完備。而決不自是，決不自滿。如此乃能達到行無所事也。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68F2002B-D262-6471-87CB-728DFA624B8D}"/>
              </a:ext>
            </a:extLst>
          </p:cNvPr>
          <p:cNvSpPr txBox="1"/>
          <p:nvPr/>
        </p:nvSpPr>
        <p:spPr>
          <a:xfrm>
            <a:off x="1630710" y="909514"/>
            <a:ext cx="6001643" cy="49507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無我之理，破我之法，唯有佛典最精最詳。當多讀多誦大乘經論，深觀圓觀，而得深解圓解。如</a:t>
            </a:r>
            <a:r>
              <a:rPr lang="en-US" altLang="zh-TW" sz="2800" b="1" dirty="0">
                <a:solidFill>
                  <a:schemeClr val="bg1"/>
                </a:solidFill>
              </a:rPr>
              <a:t>《</a:t>
            </a:r>
            <a:r>
              <a:rPr lang="zh-TW" altLang="en-US" sz="2800" b="1" dirty="0">
                <a:solidFill>
                  <a:schemeClr val="bg1"/>
                </a:solidFill>
              </a:rPr>
              <a:t>圓覺</a:t>
            </a:r>
            <a:r>
              <a:rPr lang="en-US" altLang="zh-TW" sz="2800" b="1" dirty="0">
                <a:solidFill>
                  <a:schemeClr val="bg1"/>
                </a:solidFill>
              </a:rPr>
              <a:t>》</a:t>
            </a:r>
            <a:r>
              <a:rPr lang="zh-TW" altLang="en-US" sz="2800" b="1" dirty="0">
                <a:solidFill>
                  <a:schemeClr val="bg1"/>
                </a:solidFill>
              </a:rPr>
              <a:t>、</a:t>
            </a:r>
            <a:r>
              <a:rPr lang="en-US" altLang="zh-TW" sz="2800" b="1" dirty="0">
                <a:solidFill>
                  <a:schemeClr val="bg1"/>
                </a:solidFill>
              </a:rPr>
              <a:t>《</a:t>
            </a:r>
            <a:r>
              <a:rPr lang="zh-TW" altLang="en-US" sz="2800" b="1" dirty="0">
                <a:solidFill>
                  <a:schemeClr val="bg1"/>
                </a:solidFill>
              </a:rPr>
              <a:t>楞嚴</a:t>
            </a:r>
            <a:r>
              <a:rPr lang="en-US" altLang="zh-TW" sz="2800" b="1" dirty="0">
                <a:solidFill>
                  <a:schemeClr val="bg1"/>
                </a:solidFill>
              </a:rPr>
              <a:t>》</a:t>
            </a:r>
            <a:r>
              <a:rPr lang="zh-TW" altLang="en-US" sz="2800" b="1" dirty="0">
                <a:solidFill>
                  <a:schemeClr val="bg1"/>
                </a:solidFill>
              </a:rPr>
              <a:t>、</a:t>
            </a:r>
            <a:r>
              <a:rPr lang="en-US" altLang="zh-TW" sz="2800" b="1" dirty="0">
                <a:solidFill>
                  <a:schemeClr val="bg1"/>
                </a:solidFill>
              </a:rPr>
              <a:t>《</a:t>
            </a:r>
            <a:r>
              <a:rPr lang="zh-TW" altLang="en-US" sz="2800" b="1" dirty="0">
                <a:solidFill>
                  <a:schemeClr val="bg1"/>
                </a:solidFill>
              </a:rPr>
              <a:t>楞伽</a:t>
            </a:r>
            <a:r>
              <a:rPr lang="en-US" altLang="zh-TW" sz="2800" b="1" dirty="0">
                <a:solidFill>
                  <a:schemeClr val="bg1"/>
                </a:solidFill>
              </a:rPr>
              <a:t>》</a:t>
            </a:r>
            <a:r>
              <a:rPr lang="zh-TW" altLang="en-US" sz="2800" b="1" dirty="0">
                <a:solidFill>
                  <a:schemeClr val="bg1"/>
                </a:solidFill>
              </a:rPr>
              <a:t>、</a:t>
            </a:r>
            <a:r>
              <a:rPr lang="en-US" altLang="zh-TW" sz="2800" b="1" dirty="0">
                <a:solidFill>
                  <a:schemeClr val="bg1"/>
                </a:solidFill>
              </a:rPr>
              <a:t>《</a:t>
            </a:r>
            <a:r>
              <a:rPr lang="zh-TW" altLang="en-US" sz="2800" b="1" dirty="0">
                <a:solidFill>
                  <a:schemeClr val="bg1"/>
                </a:solidFill>
              </a:rPr>
              <a:t>地藏</a:t>
            </a:r>
            <a:r>
              <a:rPr lang="en-US" altLang="zh-TW" sz="2800" b="1" dirty="0">
                <a:solidFill>
                  <a:schemeClr val="bg1"/>
                </a:solidFill>
              </a:rPr>
              <a:t>》</a:t>
            </a:r>
            <a:r>
              <a:rPr lang="zh-TW" altLang="en-US" sz="2800" b="1" dirty="0">
                <a:solidFill>
                  <a:schemeClr val="bg1"/>
                </a:solidFill>
              </a:rPr>
              <a:t>、</a:t>
            </a:r>
            <a:r>
              <a:rPr lang="en-US" altLang="zh-TW" sz="2800" b="1" dirty="0">
                <a:solidFill>
                  <a:schemeClr val="bg1"/>
                </a:solidFill>
              </a:rPr>
              <a:t>《</a:t>
            </a:r>
            <a:r>
              <a:rPr lang="zh-TW" altLang="en-US" sz="2800" b="1" dirty="0">
                <a:solidFill>
                  <a:schemeClr val="bg1"/>
                </a:solidFill>
              </a:rPr>
              <a:t>淨土五經</a:t>
            </a:r>
            <a:r>
              <a:rPr lang="en-US" altLang="zh-TW" sz="2800" b="1" dirty="0">
                <a:solidFill>
                  <a:schemeClr val="bg1"/>
                </a:solidFill>
              </a:rPr>
              <a:t>》</a:t>
            </a:r>
            <a:r>
              <a:rPr lang="zh-TW" altLang="en-US" sz="2800" b="1" dirty="0">
                <a:solidFill>
                  <a:schemeClr val="bg1"/>
                </a:solidFill>
              </a:rPr>
              <a:t>，皆應多讀。</a:t>
            </a:r>
            <a:r>
              <a:rPr lang="en-US" altLang="zh-TW" sz="2800" b="1" dirty="0">
                <a:solidFill>
                  <a:schemeClr val="bg1"/>
                </a:solidFill>
              </a:rPr>
              <a:t>《</a:t>
            </a:r>
            <a:r>
              <a:rPr lang="zh-TW" altLang="en-US" sz="2800" b="1" dirty="0">
                <a:solidFill>
                  <a:schemeClr val="bg1"/>
                </a:solidFill>
              </a:rPr>
              <a:t>華嚴</a:t>
            </a:r>
            <a:r>
              <a:rPr lang="en-US" altLang="zh-TW" sz="2800" b="1" dirty="0">
                <a:solidFill>
                  <a:schemeClr val="bg1"/>
                </a:solidFill>
              </a:rPr>
              <a:t>》</a:t>
            </a:r>
            <a:r>
              <a:rPr lang="zh-TW" altLang="en-US" sz="2800" b="1" dirty="0">
                <a:solidFill>
                  <a:schemeClr val="bg1"/>
                </a:solidFill>
              </a:rPr>
              <a:t>、</a:t>
            </a:r>
            <a:r>
              <a:rPr lang="en-US" altLang="zh-TW" sz="2800" b="1" dirty="0">
                <a:solidFill>
                  <a:schemeClr val="bg1"/>
                </a:solidFill>
              </a:rPr>
              <a:t>《</a:t>
            </a:r>
            <a:r>
              <a:rPr lang="zh-TW" altLang="en-US" sz="2800" b="1" dirty="0">
                <a:solidFill>
                  <a:schemeClr val="bg1"/>
                </a:solidFill>
              </a:rPr>
              <a:t>法華</a:t>
            </a:r>
            <a:r>
              <a:rPr lang="en-US" altLang="zh-TW" sz="2800" b="1" dirty="0">
                <a:solidFill>
                  <a:schemeClr val="bg1"/>
                </a:solidFill>
              </a:rPr>
              <a:t>》</a:t>
            </a:r>
            <a:r>
              <a:rPr lang="zh-TW" altLang="en-US" sz="2800" b="1" dirty="0">
                <a:solidFill>
                  <a:schemeClr val="bg1"/>
                </a:solidFill>
              </a:rPr>
              <a:t>，若不能盡讀，或讀一種。若不能全讀，或讀數品皆可。</a:t>
            </a: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FBD360EA-DF6D-8863-B519-2C5F868007C4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第十三講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AEA86029-D16A-DF39-3352-490D3B8DD5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</p:spTree>
    <p:extLst>
      <p:ext uri="{BB962C8B-B14F-4D97-AF65-F5344CB8AC3E}">
        <p14:creationId xmlns:p14="http://schemas.microsoft.com/office/powerpoint/2010/main" val="35478259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B8BD9159-C03A-177B-73BB-F2DAA3ACF967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第十三講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E7CED6E9-DD5E-3CDE-67DC-2E02D7C0B5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A64D6B5B-77D7-31D8-BA4B-2E596BDF7571}"/>
              </a:ext>
            </a:extLst>
          </p:cNvPr>
          <p:cNvSpPr txBox="1"/>
          <p:nvPr/>
        </p:nvSpPr>
        <p:spPr>
          <a:xfrm>
            <a:off x="5657935" y="882921"/>
            <a:ext cx="2123658" cy="49507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發菩提心，即是發六度心。不應住六塵生心，正為行布施六度耳。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C5B97046-A444-4975-9535-9B9091249975}"/>
              </a:ext>
            </a:extLst>
          </p:cNvPr>
          <p:cNvSpPr txBox="1"/>
          <p:nvPr/>
        </p:nvSpPr>
        <p:spPr>
          <a:xfrm>
            <a:off x="8166783" y="823197"/>
            <a:ext cx="1477328" cy="50395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是故佛說菩薩心不應住色布施。」</a:t>
            </a: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E8BE8FF3-7BCA-310E-E56F-CB212D8637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70658" y="882921"/>
            <a:ext cx="717984" cy="5401975"/>
          </a:xfrm>
          <a:prstGeom prst="rect">
            <a:avLst/>
          </a:prstGeom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4F51C86C-2CAC-83FE-4591-4A0B3FC7BEDD}"/>
              </a:ext>
            </a:extLst>
          </p:cNvPr>
          <p:cNvSpPr txBox="1"/>
          <p:nvPr/>
        </p:nvSpPr>
        <p:spPr>
          <a:xfrm>
            <a:off x="2712571" y="909514"/>
            <a:ext cx="2769989" cy="49507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一有所住，已為境轉。則布施等功行，必不能圓滿。故應離一切相，廣行六度，利益一切眾生。</a:t>
            </a: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53E4B6E6-D41D-0A16-2B8B-10472C493233}"/>
              </a:ext>
            </a:extLst>
          </p:cNvPr>
          <p:cNvSpPr/>
          <p:nvPr/>
        </p:nvSpPr>
        <p:spPr>
          <a:xfrm>
            <a:off x="10127654" y="2853730"/>
            <a:ext cx="522062" cy="158417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865243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FEA4BD51-2D58-1111-712E-6E9533214D5A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第十三講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21A23666-B8C3-802C-0A57-2A91B61B75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38A243E2-FEAB-75CE-EC0F-68C46F5154F5}"/>
              </a:ext>
            </a:extLst>
          </p:cNvPr>
          <p:cNvSpPr txBox="1"/>
          <p:nvPr/>
        </p:nvSpPr>
        <p:spPr>
          <a:xfrm>
            <a:off x="5413449" y="880987"/>
            <a:ext cx="2769989" cy="49507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發菩提心，所為何事？為利益一切眾生耳。若不布施，與眾何益。故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為利益一切眾生，應如是布施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D9F4A23A-E3C0-BFDA-4004-3488D913B04A}"/>
              </a:ext>
            </a:extLst>
          </p:cNvPr>
          <p:cNvSpPr txBox="1"/>
          <p:nvPr/>
        </p:nvSpPr>
        <p:spPr>
          <a:xfrm>
            <a:off x="8403116" y="851205"/>
            <a:ext cx="1477328" cy="50395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須菩提。菩薩為利益一切眾生。應如是布施。」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D1607A1D-CC30-4AFB-855D-DDCE6CD56944}"/>
              </a:ext>
            </a:extLst>
          </p:cNvPr>
          <p:cNvSpPr txBox="1"/>
          <p:nvPr/>
        </p:nvSpPr>
        <p:spPr>
          <a:xfrm>
            <a:off x="1881940" y="895578"/>
            <a:ext cx="3416320" cy="49507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此中是令離能施所施等相，布施一切眾生。福慧雙修，展轉利益。皆知離一切諸相，成菩薩成佛。如是布施，是為真實利益。</a:t>
            </a: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472DC310-5E05-9482-4B2F-6E426A1118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85733" y="985480"/>
            <a:ext cx="717985" cy="3318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33674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3A6B7954-7D27-5E14-16A1-058666470640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第十三講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C8EABAE1-0B0F-BE95-1B74-9F845B8E36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13CFC628-F6BC-A0B9-4AF3-5183E5F33482}"/>
              </a:ext>
            </a:extLst>
          </p:cNvPr>
          <p:cNvSpPr txBox="1"/>
          <p:nvPr/>
        </p:nvSpPr>
        <p:spPr>
          <a:xfrm>
            <a:off x="3813408" y="818382"/>
            <a:ext cx="4708981" cy="49507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一切眾生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一切諸相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，皆是同體之性所現。故莫不有即是空，空即是有也。此義前已屢說，此是般若主旨。若非徹底明了，一切佛法，便不得明了。所有觀門行門，種種修持，便不能得力。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BC0FC7B2-C9DA-43B3-4F5A-774E286A614D}"/>
              </a:ext>
            </a:extLst>
          </p:cNvPr>
          <p:cNvSpPr txBox="1"/>
          <p:nvPr/>
        </p:nvSpPr>
        <p:spPr>
          <a:xfrm>
            <a:off x="8649033" y="818382"/>
            <a:ext cx="1477328" cy="50395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如來說一切諸相。即是非相。又說一切眾生。則非眾生。」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74EE93A6-702C-1826-0B3F-5F36740F8C6F}"/>
              </a:ext>
            </a:extLst>
          </p:cNvPr>
          <p:cNvSpPr txBox="1"/>
          <p:nvPr/>
        </p:nvSpPr>
        <p:spPr>
          <a:xfrm>
            <a:off x="980097" y="862755"/>
            <a:ext cx="2769989" cy="49507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應知相即非相，生即非生。既不著有，亦不著空。如是空有雙離，以行六度萬行，乃能利益一切眾生。</a:t>
            </a: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7EDC40F7-845D-A1FD-5E64-39CB467A373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28341" y="981522"/>
            <a:ext cx="619393" cy="2081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9335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字方塊 6">
            <a:extLst>
              <a:ext uri="{FF2B5EF4-FFF2-40B4-BE49-F238E27FC236}">
                <a16:creationId xmlns:a16="http://schemas.microsoft.com/office/drawing/2014/main" id="{47876FF8-65D0-37DC-05AC-203E271CAC60}"/>
              </a:ext>
            </a:extLst>
          </p:cNvPr>
          <p:cNvSpPr txBox="1"/>
          <p:nvPr/>
        </p:nvSpPr>
        <p:spPr>
          <a:xfrm>
            <a:off x="7937211" y="786003"/>
            <a:ext cx="4062651" cy="50395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讀經，當至誠恭敬讀，悠游涵詠讀。其中緊要之句，須時時存養於心中，令與自心冥合為一，此最妙之觀門也。尤須以行持助之。持戒修福，精勤懺悔，禮敬三寶，請求加被。消除夙障，開啟正見。</a:t>
            </a: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90D8066E-3253-D87A-5DB9-7AABB3384A3E}"/>
              </a:ext>
            </a:extLst>
          </p:cNvPr>
          <p:cNvSpPr txBox="1"/>
          <p:nvPr/>
        </p:nvSpPr>
        <p:spPr>
          <a:xfrm>
            <a:off x="1821755" y="786003"/>
            <a:ext cx="6001643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這一段非常重要</a:t>
            </a:r>
            <a:r>
              <a:rPr lang="zh-CN" altLang="en-US" sz="2800" dirty="0">
                <a:solidFill>
                  <a:srgbClr val="FFFF00"/>
                </a:solidFill>
              </a:rPr>
              <a:t>！</a:t>
            </a:r>
            <a:r>
              <a:rPr lang="zh-TW" altLang="en-US" sz="2800" dirty="0">
                <a:solidFill>
                  <a:srgbClr val="FFFF00"/>
                </a:solidFill>
              </a:rPr>
              <a:t>我們功夫不得力，究竟什麼地方不</a:t>
            </a:r>
            <a:r>
              <a:rPr lang="zh-CN" altLang="en-US" sz="2800" dirty="0">
                <a:solidFill>
                  <a:srgbClr val="FFFF00"/>
                </a:solidFill>
              </a:rPr>
              <a:t>力</a:t>
            </a:r>
            <a:r>
              <a:rPr lang="zh-TW" altLang="en-US" sz="2800" dirty="0">
                <a:solidFill>
                  <a:srgbClr val="FFFF00"/>
                </a:solidFill>
              </a:rPr>
              <a:t>？自己也不曉得，這是懵懂的在修學，這段給我們最好的答案。善導大師教導人，一切法要從真實心中作，</a:t>
            </a:r>
            <a:r>
              <a:rPr lang="zh-CN" altLang="en-US" sz="2800" dirty="0">
                <a:solidFill>
                  <a:srgbClr val="FFFF00"/>
                </a:solidFill>
              </a:rPr>
              <a:t>這裡</a:t>
            </a:r>
            <a:r>
              <a:rPr lang="zh-TW" altLang="en-US" sz="2800" dirty="0">
                <a:solidFill>
                  <a:srgbClr val="FFFF00"/>
                </a:solidFill>
              </a:rPr>
              <a:t>教我們讀經要至誠恭敬。佛經是從真心自性流露出來的；我們如果用分別妄想</a:t>
            </a:r>
            <a:r>
              <a:rPr lang="zh-CN" altLang="en-US" sz="2800" dirty="0">
                <a:solidFill>
                  <a:srgbClr val="FFFF00"/>
                </a:solidFill>
              </a:rPr>
              <a:t>，那就</a:t>
            </a:r>
            <a:r>
              <a:rPr lang="zh-TW" altLang="en-US" sz="2800" dirty="0">
                <a:solidFill>
                  <a:srgbClr val="FFFF00"/>
                </a:solidFill>
              </a:rPr>
              <a:t>與佛經不相應，所以功夫不得力。</a:t>
            </a: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9E2DA683-7CA5-CE64-87E0-2FC0A94B8777}"/>
              </a:ext>
            </a:extLst>
          </p:cNvPr>
          <p:cNvSpPr txBox="1"/>
          <p:nvPr/>
        </p:nvSpPr>
        <p:spPr>
          <a:xfrm>
            <a:off x="406575" y="712953"/>
            <a:ext cx="1477328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悠游涵詠是形容非常自在、非常輕鬆、非常活潑，沒有一絲壓力。</a:t>
            </a:r>
          </a:p>
        </p:txBody>
      </p:sp>
    </p:spTree>
    <p:extLst>
      <p:ext uri="{BB962C8B-B14F-4D97-AF65-F5344CB8AC3E}">
        <p14:creationId xmlns:p14="http://schemas.microsoft.com/office/powerpoint/2010/main" val="17245154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BD28F6B5-ACAD-FC18-99ED-1711FBEAB5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C24E68B9-4F45-C937-1B2E-D1E9D4465FFE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第十三講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56886CB1-2BEC-872B-4A3F-C3C604A4C3F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4686" y="0"/>
            <a:ext cx="7416823" cy="6859588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810120AB-EBFF-35DF-445C-308A6E97731B}"/>
              </a:ext>
            </a:extLst>
          </p:cNvPr>
          <p:cNvSpPr/>
          <p:nvPr/>
        </p:nvSpPr>
        <p:spPr>
          <a:xfrm>
            <a:off x="2494806" y="4149874"/>
            <a:ext cx="648072" cy="144016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57FE1EF3-029B-ED1E-44E3-AEDC2D19E799}"/>
              </a:ext>
            </a:extLst>
          </p:cNvPr>
          <p:cNvSpPr/>
          <p:nvPr/>
        </p:nvSpPr>
        <p:spPr>
          <a:xfrm>
            <a:off x="3358902" y="3285778"/>
            <a:ext cx="648072" cy="50405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EEF3F9AA-8A6D-3F71-BB50-9A6704C2A590}"/>
              </a:ext>
            </a:extLst>
          </p:cNvPr>
          <p:cNvSpPr/>
          <p:nvPr/>
        </p:nvSpPr>
        <p:spPr>
          <a:xfrm>
            <a:off x="2206774" y="5909646"/>
            <a:ext cx="648072" cy="936104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481732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B0DE2035-1BB5-CEC8-1CB5-994FA50619A7}"/>
              </a:ext>
            </a:extLst>
          </p:cNvPr>
          <p:cNvSpPr txBox="1"/>
          <p:nvPr/>
        </p:nvSpPr>
        <p:spPr>
          <a:xfrm>
            <a:off x="9012108" y="781851"/>
            <a:ext cx="2123658" cy="50395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「須喜提。如來是真語者。</a:t>
            </a:r>
            <a:r>
              <a:rPr lang="zh-CN" altLang="en-US" sz="2800" b="1" dirty="0">
                <a:solidFill>
                  <a:schemeClr val="bg1"/>
                </a:solidFill>
              </a:rPr>
              <a:t>實</a:t>
            </a:r>
            <a:r>
              <a:rPr lang="zh-TW" altLang="en-US" sz="2800" b="1" dirty="0">
                <a:solidFill>
                  <a:schemeClr val="bg1"/>
                </a:solidFill>
              </a:rPr>
              <a:t>語者。如語者。不</a:t>
            </a:r>
            <a:r>
              <a:rPr lang="zh-CN" altLang="en-US" sz="2800" b="1" dirty="0">
                <a:solidFill>
                  <a:schemeClr val="bg1"/>
                </a:solidFill>
              </a:rPr>
              <a:t>誑</a:t>
            </a:r>
            <a:r>
              <a:rPr lang="zh-TW" altLang="en-US" sz="2800" b="1" dirty="0">
                <a:solidFill>
                  <a:schemeClr val="bg1"/>
                </a:solidFill>
              </a:rPr>
              <a:t>語者。不異語者。」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32B9424F-B629-7757-6785-0F0F0D0637A8}"/>
              </a:ext>
            </a:extLst>
          </p:cNvPr>
          <p:cNvSpPr txBox="1"/>
          <p:nvPr/>
        </p:nvSpPr>
        <p:spPr>
          <a:xfrm>
            <a:off x="3548206" y="765498"/>
            <a:ext cx="5355312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此明上來所說無住發心，無住布施諸義，皆由親證而知，真實不妄，以勸信也</a:t>
            </a:r>
            <a:r>
              <a:rPr lang="zh-CN" altLang="en-US" sz="2800" b="1" dirty="0">
                <a:solidFill>
                  <a:schemeClr val="bg1"/>
                </a:solidFill>
              </a:rPr>
              <a:t>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真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謂真如，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實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謂實相。明佛所有言說，皆從真如實相中流出。故曰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真語者，實語者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CN" altLang="en-US" sz="2800" b="1" dirty="0">
                <a:solidFill>
                  <a:schemeClr val="bg1"/>
                </a:solidFill>
              </a:rPr>
              <a:t>。</a:t>
            </a:r>
            <a:r>
              <a:rPr lang="en-US" altLang="zh-TW" sz="2800" b="1" dirty="0">
                <a:solidFill>
                  <a:schemeClr val="bg1"/>
                </a:solidFill>
              </a:rPr>
              <a:t> 『</a:t>
            </a:r>
            <a:r>
              <a:rPr lang="zh-TW" altLang="en-US" sz="2800" b="1" dirty="0">
                <a:solidFill>
                  <a:schemeClr val="bg1"/>
                </a:solidFill>
              </a:rPr>
              <a:t>如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者，無差別，明其無我也。契證無相無我空寂平等之真如也</a:t>
            </a:r>
            <a:r>
              <a:rPr lang="zh-CN" altLang="en-US" sz="2800" b="1" dirty="0">
                <a:solidFill>
                  <a:schemeClr val="bg1"/>
                </a:solidFill>
              </a:rPr>
              <a:t>。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B53C51AB-B158-F24E-52D3-2EEE8C90DF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51790" y="810884"/>
            <a:ext cx="576064" cy="3892043"/>
          </a:xfrm>
          <a:prstGeom prst="rect">
            <a:avLst/>
          </a:prstGeom>
        </p:spPr>
      </p:pic>
      <p:sp>
        <p:nvSpPr>
          <p:cNvPr id="11" name="文字方塊 10">
            <a:extLst>
              <a:ext uri="{FF2B5EF4-FFF2-40B4-BE49-F238E27FC236}">
                <a16:creationId xmlns:a16="http://schemas.microsoft.com/office/drawing/2014/main" id="{2FEFC5F2-A79E-DB89-BF84-21205CE5D240}"/>
              </a:ext>
            </a:extLst>
          </p:cNvPr>
          <p:cNvSpPr txBox="1"/>
          <p:nvPr/>
        </p:nvSpPr>
        <p:spPr>
          <a:xfrm>
            <a:off x="289733" y="715848"/>
            <a:ext cx="3005951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「如」是與事實真相完全一樣，佛為我們說出來的，佛沒有添一點，佛也沒有減少一點，事實是什麼樣子，他就怎麼樣子說，沒有增減，這叫如語。</a:t>
            </a: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BFD66F24-283E-A093-FC04-9103851EC32A}"/>
              </a:ext>
            </a:extLst>
          </p:cNvPr>
          <p:cNvSpPr/>
          <p:nvPr/>
        </p:nvSpPr>
        <p:spPr>
          <a:xfrm>
            <a:off x="11396624" y="3645818"/>
            <a:ext cx="504056" cy="36004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331705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4277AFC6-6639-6D66-F3D1-FA4A5D6AA5E3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第十三講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4C624046-12CD-572E-E5BE-4E2C9FB3A0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10" name="文字方塊 9">
            <a:extLst>
              <a:ext uri="{FF2B5EF4-FFF2-40B4-BE49-F238E27FC236}">
                <a16:creationId xmlns:a16="http://schemas.microsoft.com/office/drawing/2014/main" id="{FA17BC0C-7A54-DDA9-14F8-0EAA3E7AE182}"/>
              </a:ext>
            </a:extLst>
          </p:cNvPr>
          <p:cNvSpPr txBox="1"/>
          <p:nvPr/>
        </p:nvSpPr>
        <p:spPr>
          <a:xfrm>
            <a:off x="3769453" y="765498"/>
            <a:ext cx="7294305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相雖非體，然是體之用，用不離體也。體雖非相，體必起用，用不無相也。說「則非」、說「是名」、說「應無所住而生其心」、說「應生無所住心」，如是等等，雙遮雙照，雙冥雙存之語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皆是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實語者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CN" altLang="en-US" sz="2800" b="1" dirty="0">
                <a:solidFill>
                  <a:schemeClr val="bg1"/>
                </a:solidFill>
              </a:rPr>
              <a:t>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不</a:t>
            </a:r>
            <a:r>
              <a:rPr lang="zh-CN" altLang="en-US" sz="2800" b="1" dirty="0">
                <a:solidFill>
                  <a:schemeClr val="bg1"/>
                </a:solidFill>
              </a:rPr>
              <a:t>誑語</a:t>
            </a:r>
            <a:r>
              <a:rPr lang="en-US" altLang="zh-CN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，佛不</a:t>
            </a:r>
            <a:r>
              <a:rPr lang="zh-CN" altLang="en-US" sz="2800" b="1" dirty="0">
                <a:solidFill>
                  <a:schemeClr val="bg1"/>
                </a:solidFill>
              </a:rPr>
              <a:t>誑</a:t>
            </a:r>
            <a:r>
              <a:rPr lang="zh-TW" altLang="en-US" sz="2800" b="1" dirty="0">
                <a:solidFill>
                  <a:schemeClr val="bg1"/>
                </a:solidFill>
              </a:rPr>
              <a:t>眾生。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不異</a:t>
            </a:r>
            <a:r>
              <a:rPr lang="zh-CN" altLang="en-US" sz="2800" b="1" dirty="0">
                <a:solidFill>
                  <a:schemeClr val="bg1"/>
                </a:solidFill>
              </a:rPr>
              <a:t>語</a:t>
            </a:r>
            <a:r>
              <a:rPr lang="en-US" altLang="zh-CN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，雖說種種乘，皆為一佛乘也</a:t>
            </a:r>
            <a:r>
              <a:rPr lang="zh-CN" altLang="en-US" sz="2800" b="1" dirty="0">
                <a:solidFill>
                  <a:schemeClr val="bg1"/>
                </a:solidFill>
              </a:rPr>
              <a:t>。</a:t>
            </a:r>
            <a:r>
              <a:rPr lang="zh-TW" altLang="en-US" sz="2800" b="1" dirty="0">
                <a:solidFill>
                  <a:schemeClr val="bg1"/>
                </a:solidFill>
              </a:rPr>
              <a:t>「如語」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是如其所親證者而說之也</a:t>
            </a:r>
            <a:r>
              <a:rPr lang="zh-CN" altLang="en-US" sz="2800" b="1" dirty="0">
                <a:solidFill>
                  <a:schemeClr val="bg1"/>
                </a:solidFill>
              </a:rPr>
              <a:t>。</a:t>
            </a:r>
            <a:r>
              <a:rPr lang="zh-TW" altLang="en-US" sz="2800" b="1" dirty="0">
                <a:solidFill>
                  <a:schemeClr val="bg1"/>
                </a:solidFill>
              </a:rPr>
              <a:t>故五語中，如語為主。</a:t>
            </a: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4C005A63-E444-4B4C-2DE0-D5770D8ADC34}"/>
              </a:ext>
            </a:extLst>
          </p:cNvPr>
          <p:cNvSpPr txBox="1"/>
          <p:nvPr/>
        </p:nvSpPr>
        <p:spPr>
          <a:xfrm>
            <a:off x="327760" y="772545"/>
            <a:ext cx="3416320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五語以如語為主，「如」</a:t>
            </a:r>
            <a:r>
              <a:rPr lang="zh-CN" altLang="en-US" sz="2800" dirty="0">
                <a:solidFill>
                  <a:srgbClr val="FFFF00"/>
                </a:solidFill>
              </a:rPr>
              <a:t>就</a:t>
            </a:r>
            <a:r>
              <a:rPr lang="zh-TW" altLang="en-US" sz="2800" dirty="0">
                <a:solidFill>
                  <a:srgbClr val="FFFF00"/>
                </a:solidFill>
              </a:rPr>
              <a:t>是完全說出事實真相，不能少說，也不能多說，真相是怎樣就怎麼說，這叫如說。佛經一開端「如是我聞」，那個如就是如語。</a:t>
            </a:r>
          </a:p>
        </p:txBody>
      </p:sp>
    </p:spTree>
    <p:extLst>
      <p:ext uri="{BB962C8B-B14F-4D97-AF65-F5344CB8AC3E}">
        <p14:creationId xmlns:p14="http://schemas.microsoft.com/office/powerpoint/2010/main" val="10539392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33400</TotalTime>
  <Words>2134</Words>
  <Application>Microsoft Office PowerPoint</Application>
  <PresentationFormat>自訂</PresentationFormat>
  <Paragraphs>76</Paragraphs>
  <Slides>17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776</cp:revision>
  <dcterms:created xsi:type="dcterms:W3CDTF">2019-12-17T19:51:00Z</dcterms:created>
  <dcterms:modified xsi:type="dcterms:W3CDTF">2025-05-08T22:28:34Z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