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35"/>
  </p:handoutMasterIdLst>
  <p:sldIdLst>
    <p:sldId id="256" r:id="rId2"/>
    <p:sldId id="269" r:id="rId3"/>
    <p:sldId id="258" r:id="rId4"/>
    <p:sldId id="259" r:id="rId5"/>
    <p:sldId id="282" r:id="rId6"/>
    <p:sldId id="283" r:id="rId7"/>
    <p:sldId id="264" r:id="rId8"/>
    <p:sldId id="277" r:id="rId9"/>
    <p:sldId id="290" r:id="rId10"/>
    <p:sldId id="266" r:id="rId11"/>
    <p:sldId id="293" r:id="rId12"/>
    <p:sldId id="267" r:id="rId13"/>
    <p:sldId id="289" r:id="rId14"/>
    <p:sldId id="263" r:id="rId15"/>
    <p:sldId id="273" r:id="rId16"/>
    <p:sldId id="268" r:id="rId17"/>
    <p:sldId id="279" r:id="rId18"/>
    <p:sldId id="280" r:id="rId19"/>
    <p:sldId id="281" r:id="rId20"/>
    <p:sldId id="276" r:id="rId21"/>
    <p:sldId id="285" r:id="rId22"/>
    <p:sldId id="284" r:id="rId23"/>
    <p:sldId id="294" r:id="rId24"/>
    <p:sldId id="295" r:id="rId25"/>
    <p:sldId id="296" r:id="rId26"/>
    <p:sldId id="297" r:id="rId27"/>
    <p:sldId id="298" r:id="rId28"/>
    <p:sldId id="299" r:id="rId29"/>
    <p:sldId id="300" r:id="rId30"/>
    <p:sldId id="302" r:id="rId31"/>
    <p:sldId id="301" r:id="rId32"/>
    <p:sldId id="303" r:id="rId33"/>
    <p:sldId id="288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20" y="6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" TargetMode="External"/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ccaglobal.com/" TargetMode="External"/><Relationship Id="rId5" Type="http://schemas.openxmlformats.org/officeDocument/2006/relationships/hyperlink" Target="http://www.iod.com/" TargetMode="External"/><Relationship Id="rId4" Type="http://schemas.openxmlformats.org/officeDocument/2006/relationships/hyperlink" Target="http://www.informdirect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Contract &amp; legal responsibilities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and Natural Environment</a:t>
            </a:r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9826" y="609600"/>
            <a:ext cx="6603351" cy="1320800"/>
          </a:xfrm>
        </p:spPr>
        <p:txBody>
          <a:bodyPr>
            <a:normAutofit/>
          </a:bodyPr>
          <a:lstStyle/>
          <a:p>
            <a:r>
              <a:rPr lang="en-GB" dirty="0"/>
              <a:t>Topics for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3600"/>
            <a:ext cx="6347714" cy="3907763"/>
          </a:xfrm>
        </p:spPr>
        <p:txBody>
          <a:bodyPr>
            <a:normAutofit/>
          </a:bodyPr>
          <a:lstStyle/>
          <a:p>
            <a:r>
              <a:rPr lang="en-GB" dirty="0"/>
              <a:t>Legal personality</a:t>
            </a:r>
          </a:p>
          <a:p>
            <a:r>
              <a:rPr lang="en-GB" dirty="0"/>
              <a:t>Legal status of companies</a:t>
            </a:r>
          </a:p>
          <a:p>
            <a:r>
              <a:rPr lang="en-GB" dirty="0"/>
              <a:t>Formalities of setting up a company</a:t>
            </a:r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personality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82355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/>
              <a:t>What are the two types of legal personality?</a:t>
            </a:r>
          </a:p>
          <a:p>
            <a:endParaRPr lang="en-GB" dirty="0"/>
          </a:p>
          <a:p>
            <a:r>
              <a:rPr lang="en-GB" dirty="0"/>
              <a:t>Natural i.e. human beings</a:t>
            </a:r>
          </a:p>
          <a:p>
            <a:r>
              <a:rPr lang="en-GB" dirty="0"/>
              <a:t>Artificial i.e. corporations / businesses</a:t>
            </a:r>
          </a:p>
          <a:p>
            <a:pPr lvl="1"/>
            <a:r>
              <a:rPr lang="en-GB" dirty="0"/>
              <a:t>Also called </a:t>
            </a:r>
            <a:r>
              <a:rPr lang="en-GB" dirty="0" err="1"/>
              <a:t>juridicial</a:t>
            </a:r>
            <a:r>
              <a:rPr lang="en-GB" dirty="0"/>
              <a:t> persons</a:t>
            </a:r>
          </a:p>
          <a:p>
            <a:pPr lvl="1"/>
            <a:r>
              <a:rPr lang="en-GB" dirty="0"/>
              <a:t>Require incorporation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business organisation</a:t>
            </a:r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633822" y="1633606"/>
            <a:ext cx="6347714" cy="4833805"/>
          </a:xfrm>
        </p:spPr>
        <p:txBody>
          <a:bodyPr>
            <a:normAutofit/>
          </a:bodyPr>
          <a:lstStyle/>
          <a:p>
            <a:r>
              <a:rPr lang="en-GB" dirty="0"/>
              <a:t>Can be split into unincorporated and incorporated:</a:t>
            </a:r>
          </a:p>
          <a:p>
            <a:r>
              <a:rPr lang="en-GB" dirty="0"/>
              <a:t>Unincorporated:</a:t>
            </a:r>
          </a:p>
          <a:p>
            <a:pPr lvl="1"/>
            <a:r>
              <a:rPr lang="en-GB" dirty="0"/>
              <a:t>Sole trader</a:t>
            </a:r>
          </a:p>
          <a:p>
            <a:pPr lvl="1"/>
            <a:r>
              <a:rPr lang="en-GB" dirty="0"/>
              <a:t>Unincorporated Association</a:t>
            </a:r>
          </a:p>
          <a:p>
            <a:pPr lvl="1"/>
            <a:r>
              <a:rPr lang="en-GB" dirty="0"/>
              <a:t>Partnership</a:t>
            </a:r>
          </a:p>
          <a:p>
            <a:pPr lvl="1"/>
            <a:r>
              <a:rPr lang="en-GB" dirty="0"/>
              <a:t>Limited Partnership</a:t>
            </a:r>
          </a:p>
          <a:p>
            <a:pPr lvl="1"/>
            <a:r>
              <a:rPr lang="en-GB" dirty="0"/>
              <a:t>Trust</a:t>
            </a:r>
          </a:p>
          <a:p>
            <a:r>
              <a:rPr lang="en-GB" dirty="0"/>
              <a:t>Incorporated:</a:t>
            </a:r>
          </a:p>
          <a:p>
            <a:pPr lvl="1"/>
            <a:r>
              <a:rPr lang="en-GB" dirty="0"/>
              <a:t>Limited Company</a:t>
            </a:r>
          </a:p>
          <a:p>
            <a:pPr lvl="1"/>
            <a:r>
              <a:rPr lang="en-GB" dirty="0"/>
              <a:t>Limited Liability Partnership (LLP)</a:t>
            </a:r>
          </a:p>
          <a:p>
            <a:pPr lvl="1"/>
            <a:r>
              <a:rPr lang="en-GB" dirty="0"/>
              <a:t>Community Interest Company (CIC)</a:t>
            </a:r>
          </a:p>
          <a:p>
            <a:pPr lvl="1"/>
            <a:r>
              <a:rPr lang="en-GB" dirty="0"/>
              <a:t>Charitable Incorporated Organisation (CIO) </a:t>
            </a:r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Sole Trader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Self-employed</a:t>
            </a:r>
          </a:p>
          <a:p>
            <a:pPr lvl="1"/>
            <a:r>
              <a:rPr lang="en-GB" dirty="0"/>
              <a:t>Sole proprietor</a:t>
            </a:r>
          </a:p>
          <a:p>
            <a:pPr lvl="1"/>
            <a:r>
              <a:rPr lang="en-GB" dirty="0"/>
              <a:t>Sole practitioner</a:t>
            </a:r>
          </a:p>
          <a:p>
            <a:r>
              <a:rPr lang="en-GB" dirty="0"/>
              <a:t>Most common form of business in the UK</a:t>
            </a:r>
          </a:p>
          <a:p>
            <a:r>
              <a:rPr lang="en-GB" dirty="0"/>
              <a:t>Retains all profits</a:t>
            </a:r>
          </a:p>
          <a:p>
            <a:r>
              <a:rPr lang="en-GB" dirty="0"/>
              <a:t>Builds up business</a:t>
            </a:r>
          </a:p>
          <a:p>
            <a:r>
              <a:rPr lang="en-GB" dirty="0"/>
              <a:t>Make all the decisions</a:t>
            </a:r>
          </a:p>
          <a:p>
            <a:r>
              <a:rPr lang="en-GB" dirty="0"/>
              <a:t>Work long hours</a:t>
            </a:r>
          </a:p>
          <a:p>
            <a:r>
              <a:rPr lang="en-GB" dirty="0"/>
              <a:t>20% operate in the construction industry</a:t>
            </a:r>
          </a:p>
        </p:txBody>
      </p:sp>
    </p:spTree>
    <p:extLst>
      <p:ext uri="{BB962C8B-B14F-4D97-AF65-F5344CB8AC3E}">
        <p14:creationId xmlns:p14="http://schemas.microsoft.com/office/powerpoint/2010/main" val="3956218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Partnerships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2 – 20 persons</a:t>
            </a:r>
          </a:p>
          <a:p>
            <a:pPr lvl="1"/>
            <a:r>
              <a:rPr lang="en-GB" dirty="0"/>
              <a:t>General partners</a:t>
            </a:r>
          </a:p>
          <a:p>
            <a:pPr lvl="1"/>
            <a:r>
              <a:rPr lang="en-GB" dirty="0"/>
              <a:t>Limited partners (Limited Liability Partnerships LLP) – legal entities</a:t>
            </a:r>
          </a:p>
          <a:p>
            <a:pPr lvl="1"/>
            <a:r>
              <a:rPr lang="en-GB" dirty="0"/>
              <a:t>Nominal partners</a:t>
            </a:r>
          </a:p>
          <a:p>
            <a:r>
              <a:rPr lang="en-GB" dirty="0"/>
              <a:t>Partners can distribute profits how they wish</a:t>
            </a:r>
          </a:p>
          <a:p>
            <a:r>
              <a:rPr lang="en-GB" dirty="0"/>
              <a:t>Sharing of skills and workload</a:t>
            </a:r>
          </a:p>
          <a:p>
            <a:r>
              <a:rPr lang="en-GB" dirty="0"/>
              <a:t>Business can still operate if illness / holiday</a:t>
            </a:r>
          </a:p>
          <a:p>
            <a:r>
              <a:rPr lang="en-GB" dirty="0"/>
              <a:t>Deed of partnership</a:t>
            </a:r>
          </a:p>
          <a:p>
            <a:r>
              <a:rPr lang="en-GB" dirty="0"/>
              <a:t>Common in professional services</a:t>
            </a:r>
          </a:p>
        </p:txBody>
      </p:sp>
    </p:spTree>
    <p:extLst>
      <p:ext uri="{BB962C8B-B14F-4D97-AF65-F5344CB8AC3E}">
        <p14:creationId xmlns:p14="http://schemas.microsoft.com/office/powerpoint/2010/main" val="94725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Companies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/>
              <a:t>Legal entities</a:t>
            </a:r>
          </a:p>
          <a:p>
            <a:r>
              <a:rPr lang="en-GB" dirty="0"/>
              <a:t>Owned by shareholders, appoint Directors</a:t>
            </a:r>
          </a:p>
          <a:p>
            <a:pPr lvl="1"/>
            <a:r>
              <a:rPr lang="en-GB" dirty="0"/>
              <a:t>Limited company</a:t>
            </a:r>
          </a:p>
          <a:p>
            <a:pPr lvl="1"/>
            <a:r>
              <a:rPr lang="en-GB" dirty="0"/>
              <a:t>Company limited by shares</a:t>
            </a:r>
          </a:p>
          <a:p>
            <a:pPr lvl="1"/>
            <a:r>
              <a:rPr lang="en-GB" dirty="0"/>
              <a:t>Company limited by guarantee</a:t>
            </a:r>
          </a:p>
          <a:p>
            <a:pPr lvl="1"/>
            <a:r>
              <a:rPr lang="en-GB" dirty="0"/>
              <a:t>Public Limited Company (PLC)</a:t>
            </a:r>
          </a:p>
          <a:p>
            <a:r>
              <a:rPr lang="en-GB" dirty="0"/>
              <a:t>Need to be ‘incorporated’</a:t>
            </a:r>
          </a:p>
          <a:p>
            <a:pPr lvl="1"/>
            <a:r>
              <a:rPr lang="en-GB" dirty="0"/>
              <a:t>Companies House, requirement under Companies Act 2006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incorporated legal forms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609599" y="2264640"/>
            <a:ext cx="6347714" cy="4089400"/>
          </a:xfrm>
        </p:spPr>
        <p:txBody>
          <a:bodyPr>
            <a:normAutofit/>
          </a:bodyPr>
          <a:lstStyle/>
          <a:p>
            <a:pPr indent="-285750"/>
            <a:r>
              <a:rPr lang="en-GB" dirty="0"/>
              <a:t>Community Interest Company (CIC)</a:t>
            </a:r>
          </a:p>
          <a:p>
            <a:pPr lvl="1"/>
            <a:r>
              <a:rPr lang="en-GB" dirty="0"/>
              <a:t>Social enterprises – profits and assets used for community benefit</a:t>
            </a:r>
          </a:p>
          <a:p>
            <a:pPr lvl="1"/>
            <a:r>
              <a:rPr lang="en-GB" dirty="0"/>
              <a:t>Have to submit to the CIC Regulator</a:t>
            </a:r>
          </a:p>
          <a:p>
            <a:pPr lvl="1"/>
            <a:r>
              <a:rPr lang="en-GB" dirty="0"/>
              <a:t>Requite an ‘asset lock’</a:t>
            </a:r>
          </a:p>
          <a:p>
            <a:pPr lvl="1"/>
            <a:r>
              <a:rPr lang="en-GB" dirty="0"/>
              <a:t>Subject to caps on dividends and interest payable</a:t>
            </a:r>
          </a:p>
          <a:p>
            <a:r>
              <a:rPr lang="en-GB" dirty="0"/>
              <a:t>Charitable Incorporated Organisation (CIO)</a:t>
            </a:r>
          </a:p>
          <a:p>
            <a:pPr lvl="1"/>
            <a:r>
              <a:rPr lang="en-GB" dirty="0"/>
              <a:t>Available to charities in E&amp;W from 2012</a:t>
            </a:r>
          </a:p>
          <a:p>
            <a:pPr lvl="1"/>
            <a:r>
              <a:rPr lang="en-GB" dirty="0"/>
              <a:t>Dual registration</a:t>
            </a:r>
          </a:p>
          <a:p>
            <a:pPr lvl="1"/>
            <a:r>
              <a:rPr lang="en-GB" dirty="0"/>
              <a:t>Benefit of incorporation yet still holding charity status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879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Franchises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‘Hiring out’ or ‘licensing’ </a:t>
            </a:r>
          </a:p>
          <a:p>
            <a:r>
              <a:rPr lang="en-GB" dirty="0"/>
              <a:t>Permission to sell certain products / trade under certain name in particular area</a:t>
            </a:r>
          </a:p>
          <a:p>
            <a:pPr lvl="1"/>
            <a:r>
              <a:rPr lang="en-GB" dirty="0"/>
              <a:t>Franchisor</a:t>
            </a:r>
          </a:p>
          <a:p>
            <a:pPr lvl="1"/>
            <a:r>
              <a:rPr lang="en-GB" dirty="0"/>
              <a:t>Franchisee</a:t>
            </a:r>
          </a:p>
          <a:p>
            <a:r>
              <a:rPr lang="en-GB" dirty="0"/>
              <a:t>Franchisee will buy products</a:t>
            </a:r>
          </a:p>
          <a:p>
            <a:r>
              <a:rPr lang="en-GB" dirty="0"/>
              <a:t>Also takes most of profits</a:t>
            </a:r>
          </a:p>
          <a:p>
            <a:r>
              <a:rPr lang="en-GB" dirty="0"/>
              <a:t>Franchisor takes percentage of sales</a:t>
            </a:r>
          </a:p>
          <a:p>
            <a:r>
              <a:rPr lang="en-GB" dirty="0"/>
              <a:t>Also arranges training</a:t>
            </a:r>
          </a:p>
        </p:txBody>
      </p:sp>
    </p:spTree>
    <p:extLst>
      <p:ext uri="{BB962C8B-B14F-4D97-AF65-F5344CB8AC3E}">
        <p14:creationId xmlns:p14="http://schemas.microsoft.com/office/powerpoint/2010/main" val="626747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Company sizing bands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2113935"/>
            <a:ext cx="6886575" cy="4182090"/>
          </a:xfrm>
        </p:spPr>
        <p:txBody>
          <a:bodyPr>
            <a:normAutofit/>
          </a:bodyPr>
          <a:lstStyle/>
          <a:p>
            <a:r>
              <a:rPr lang="en-GB" dirty="0"/>
              <a:t>Micro – 10 employees or less</a:t>
            </a:r>
          </a:p>
          <a:p>
            <a:endParaRPr lang="en-GB" dirty="0"/>
          </a:p>
          <a:p>
            <a:r>
              <a:rPr lang="en-GB" dirty="0"/>
              <a:t>Small – 50 employees or less</a:t>
            </a:r>
          </a:p>
          <a:p>
            <a:endParaRPr lang="en-GB" dirty="0"/>
          </a:p>
          <a:p>
            <a:r>
              <a:rPr lang="en-GB" dirty="0"/>
              <a:t>Medium – 250 employees or less</a:t>
            </a:r>
          </a:p>
          <a:p>
            <a:endParaRPr lang="en-GB" dirty="0"/>
          </a:p>
          <a:p>
            <a:r>
              <a:rPr lang="en-GB" dirty="0"/>
              <a:t>Large – over 250 employees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552" y="1682606"/>
            <a:ext cx="6347715" cy="2595460"/>
          </a:xfrm>
        </p:spPr>
        <p:txBody>
          <a:bodyPr/>
          <a:lstStyle/>
          <a:p>
            <a:r>
              <a:rPr lang="en-GB" dirty="0"/>
              <a:t>Can you name a company anything?</a:t>
            </a:r>
          </a:p>
        </p:txBody>
      </p:sp>
    </p:spTree>
    <p:extLst>
      <p:ext uri="{BB962C8B-B14F-4D97-AF65-F5344CB8AC3E}">
        <p14:creationId xmlns:p14="http://schemas.microsoft.com/office/powerpoint/2010/main" val="2440217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Naming a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788729" cy="4063565"/>
          </a:xfrm>
        </p:spPr>
        <p:txBody>
          <a:bodyPr>
            <a:normAutofit/>
          </a:bodyPr>
          <a:lstStyle/>
          <a:p>
            <a:r>
              <a:rPr lang="en-GB" dirty="0"/>
              <a:t>Certain rules to follow:</a:t>
            </a:r>
          </a:p>
          <a:p>
            <a:pPr lvl="1"/>
            <a:r>
              <a:rPr lang="en-GB" dirty="0"/>
              <a:t>Cannot be the same as another registered company</a:t>
            </a:r>
          </a:p>
          <a:p>
            <a:pPr lvl="2"/>
            <a:r>
              <a:rPr lang="en-GB" dirty="0"/>
              <a:t>Name must be unique</a:t>
            </a:r>
          </a:p>
          <a:p>
            <a:pPr lvl="2"/>
            <a:r>
              <a:rPr lang="en-GB" dirty="0"/>
              <a:t>Issues around ‘same as’ or ‘too like’ – checker available online</a:t>
            </a:r>
          </a:p>
          <a:p>
            <a:pPr lvl="2"/>
            <a:r>
              <a:rPr lang="en-GB" dirty="0"/>
              <a:t>E.g. ‘Hands UK Ltd’ is the same as ‘Hands Ltd’</a:t>
            </a:r>
          </a:p>
          <a:p>
            <a:pPr lvl="2"/>
            <a:r>
              <a:rPr lang="en-GB" dirty="0"/>
              <a:t>E.g. ‘Dynamic Technology LLP’ is too like ‘</a:t>
            </a:r>
            <a:r>
              <a:rPr lang="en-GB" dirty="0" err="1"/>
              <a:t>Dinamix</a:t>
            </a:r>
            <a:r>
              <a:rPr lang="en-GB" dirty="0"/>
              <a:t> Technology LLP’ </a:t>
            </a:r>
          </a:p>
          <a:p>
            <a:pPr lvl="1"/>
            <a:r>
              <a:rPr lang="en-GB" dirty="0"/>
              <a:t>Cannot contain a sensitive word or expression</a:t>
            </a:r>
          </a:p>
          <a:p>
            <a:pPr lvl="2"/>
            <a:r>
              <a:rPr lang="en-GB" dirty="0"/>
              <a:t>Unless get permission</a:t>
            </a:r>
          </a:p>
          <a:p>
            <a:pPr lvl="1"/>
            <a:r>
              <a:rPr lang="en-GB" dirty="0"/>
              <a:t>Cannot suggest connection with Government</a:t>
            </a:r>
          </a:p>
          <a:p>
            <a:pPr lvl="1"/>
            <a:r>
              <a:rPr lang="en-GB" dirty="0"/>
              <a:t>Must not be offensive</a:t>
            </a:r>
          </a:p>
          <a:p>
            <a:pPr lvl="1"/>
            <a:r>
              <a:rPr lang="en-GB" dirty="0"/>
              <a:t>Certain characters, signs, etc. are also not allowed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Naming a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Governed by:</a:t>
            </a:r>
          </a:p>
          <a:p>
            <a:pPr lvl="1"/>
            <a:r>
              <a:rPr lang="en-GB" dirty="0"/>
              <a:t>Companies Act 2006</a:t>
            </a:r>
          </a:p>
          <a:p>
            <a:pPr lvl="1"/>
            <a:r>
              <a:rPr lang="en-GB" dirty="0"/>
              <a:t>The Company, Limited Liability Partnership and Business (Names and Trading Disclosures) Regulations 2015</a:t>
            </a:r>
          </a:p>
          <a:p>
            <a:pPr lvl="1"/>
            <a:r>
              <a:rPr lang="en-GB" dirty="0"/>
              <a:t>The Company, Limited Liability Partnership and Business (Sensitive Words and Expressions) Regulations 2014</a:t>
            </a:r>
          </a:p>
          <a:p>
            <a:r>
              <a:rPr lang="en-GB" dirty="0"/>
              <a:t>Trade mark</a:t>
            </a:r>
          </a:p>
          <a:p>
            <a:r>
              <a:rPr lang="en-GB" dirty="0"/>
              <a:t>Trading can occur in a different name</a:t>
            </a:r>
          </a:p>
          <a:p>
            <a:pPr lvl="1"/>
            <a:r>
              <a:rPr lang="en-GB" dirty="0"/>
              <a:t>Business name</a:t>
            </a:r>
          </a:p>
        </p:txBody>
      </p:sp>
    </p:spTree>
    <p:extLst>
      <p:ext uri="{BB962C8B-B14F-4D97-AF65-F5344CB8AC3E}">
        <p14:creationId xmlns:p14="http://schemas.microsoft.com/office/powerpoint/2010/main" val="1127531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sensitive words / expressions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6016330"/>
              </p:ext>
            </p:extLst>
          </p:nvPr>
        </p:nvGraphicFramePr>
        <p:xfrm>
          <a:off x="775853" y="2030845"/>
          <a:ext cx="6747164" cy="286512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24972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498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Sensitive word / expression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Permission required from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Adjudicator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Secretary of State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Bank / Banc / Banking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Financial Conduct Authority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Polytechnic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Department for Education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King / Queen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Cabinet</a:t>
                      </a:r>
                      <a:r>
                        <a:rPr lang="en-GB" baseline="0" dirty="0"/>
                        <a:t> Office, London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Sheffield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The Company of Cutlers, Sheffield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University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Department for Education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31188" y="5657671"/>
            <a:ext cx="83958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Full list available from </a:t>
            </a:r>
            <a:r>
              <a:rPr lang="en-GB" u="sng" dirty="0">
                <a:solidFill>
                  <a:schemeClr val="accent6">
                    <a:lumMod val="75000"/>
                  </a:schemeClr>
                </a:solidFill>
              </a:rPr>
              <a:t>https://www.gov.uk/government/publications/incorporation-and-names/annex-a-sensitive-words-and-expressions-or-words-that-could-imply-a-connection-with-government#university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up a company</a:t>
            </a:r>
            <a:br>
              <a:rPr lang="en-GB" dirty="0"/>
            </a:br>
            <a:r>
              <a:rPr lang="en-GB" dirty="0"/>
              <a:t>Sole trader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480232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09599" y="2140526"/>
            <a:ext cx="6449962" cy="40144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Select a name</a:t>
            </a:r>
          </a:p>
          <a:p>
            <a:r>
              <a:rPr lang="en-GB" dirty="0"/>
              <a:t>Register with HMRC</a:t>
            </a:r>
          </a:p>
          <a:p>
            <a:r>
              <a:rPr lang="en-GB" dirty="0"/>
              <a:t>Responsibilities:</a:t>
            </a:r>
          </a:p>
          <a:p>
            <a:pPr lvl="1"/>
            <a:r>
              <a:rPr lang="en-GB" dirty="0"/>
              <a:t>Keep records of business sales &amp; expenses</a:t>
            </a:r>
          </a:p>
          <a:p>
            <a:pPr lvl="1"/>
            <a:r>
              <a:rPr lang="en-GB" dirty="0"/>
              <a:t>Send Self-Assessment tax return every year</a:t>
            </a:r>
          </a:p>
          <a:p>
            <a:pPr lvl="1"/>
            <a:r>
              <a:rPr lang="en-GB" dirty="0"/>
              <a:t>Pay Income Tax and National Insurance contributions</a:t>
            </a:r>
          </a:p>
          <a:p>
            <a:pPr lvl="1"/>
            <a:r>
              <a:rPr lang="en-GB" dirty="0"/>
              <a:t>Any debts / bills</a:t>
            </a:r>
          </a:p>
          <a:p>
            <a:pPr lvl="1"/>
            <a:r>
              <a:rPr lang="en-GB" dirty="0"/>
              <a:t>Registering for VAT</a:t>
            </a:r>
          </a:p>
          <a:p>
            <a:pPr lvl="1"/>
            <a:r>
              <a:rPr lang="en-GB" dirty="0"/>
              <a:t>Registering with the Construction Industry Scheme</a:t>
            </a:r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up a company</a:t>
            </a:r>
            <a:br>
              <a:rPr lang="en-GB" dirty="0"/>
            </a:br>
            <a:r>
              <a:rPr lang="en-GB" dirty="0"/>
              <a:t>Partnership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265218"/>
            <a:ext cx="6449962" cy="3889776"/>
          </a:xfrm>
        </p:spPr>
        <p:txBody>
          <a:bodyPr>
            <a:normAutofit/>
          </a:bodyPr>
          <a:lstStyle/>
          <a:p>
            <a:r>
              <a:rPr lang="en-GB" dirty="0"/>
              <a:t>Select a name</a:t>
            </a:r>
          </a:p>
          <a:p>
            <a:r>
              <a:rPr lang="en-GB" dirty="0"/>
              <a:t>Choose a ‘nominated partner’</a:t>
            </a:r>
          </a:p>
          <a:p>
            <a:pPr lvl="1"/>
            <a:r>
              <a:rPr lang="en-GB" dirty="0"/>
              <a:t>Responsible for managing tax &amp; business records</a:t>
            </a:r>
          </a:p>
          <a:p>
            <a:r>
              <a:rPr lang="en-GB" dirty="0"/>
              <a:t>Register with HMRC</a:t>
            </a:r>
          </a:p>
          <a:p>
            <a:r>
              <a:rPr lang="en-GB" dirty="0"/>
              <a:t>Register for Self-Assessment (if individuals)</a:t>
            </a:r>
          </a:p>
          <a:p>
            <a:r>
              <a:rPr lang="en-GB" dirty="0"/>
              <a:t>Register for VAT (if over threshold)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Limited Liability Partnership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084346"/>
          </a:xfrm>
        </p:spPr>
        <p:txBody>
          <a:bodyPr/>
          <a:lstStyle/>
          <a:p>
            <a:pPr lvl="1"/>
            <a:r>
              <a:rPr lang="en-GB" dirty="0"/>
              <a:t>Choose at least 2 ‘designated members’</a:t>
            </a:r>
          </a:p>
          <a:p>
            <a:pPr lvl="2"/>
            <a:r>
              <a:rPr lang="en-GB" dirty="0"/>
              <a:t>Responsible for more than ordinary members</a:t>
            </a:r>
          </a:p>
          <a:p>
            <a:pPr lvl="2"/>
            <a:r>
              <a:rPr lang="en-GB" dirty="0"/>
              <a:t>Includes tax &amp; VAT issues, annual return to Companies House…</a:t>
            </a:r>
          </a:p>
          <a:p>
            <a:pPr lvl="2"/>
            <a:r>
              <a:rPr lang="en-GB" dirty="0"/>
              <a:t>CAN BE prosecuted if do not meet their legal obligations</a:t>
            </a:r>
          </a:p>
          <a:p>
            <a:pPr lvl="1"/>
            <a:r>
              <a:rPr lang="en-GB" dirty="0"/>
              <a:t>Have a registered address</a:t>
            </a:r>
          </a:p>
          <a:p>
            <a:pPr lvl="2"/>
            <a:r>
              <a:rPr lang="en-GB" dirty="0"/>
              <a:t>Physical address in same country as LLP registration</a:t>
            </a:r>
          </a:p>
          <a:p>
            <a:pPr lvl="1"/>
            <a:r>
              <a:rPr lang="en-GB" dirty="0"/>
              <a:t>Make an LLP agreement</a:t>
            </a:r>
          </a:p>
          <a:p>
            <a:pPr lvl="2"/>
            <a:r>
              <a:rPr lang="en-GB" dirty="0"/>
              <a:t>Sets out how LLP will run</a:t>
            </a:r>
          </a:p>
          <a:p>
            <a:pPr lvl="1"/>
            <a:r>
              <a:rPr lang="en-GB" dirty="0"/>
              <a:t>Register the LLP with Companies House</a:t>
            </a:r>
          </a:p>
          <a:p>
            <a:pPr lvl="1"/>
            <a:r>
              <a:rPr lang="en-GB" dirty="0"/>
              <a:t>Report any changes</a:t>
            </a:r>
          </a:p>
        </p:txBody>
      </p:sp>
    </p:spTree>
    <p:extLst>
      <p:ext uri="{BB962C8B-B14F-4D97-AF65-F5344CB8AC3E}">
        <p14:creationId xmlns:p14="http://schemas.microsoft.com/office/powerpoint/2010/main" val="33707753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Limited Partnership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265218"/>
            <a:ext cx="6347714" cy="3584865"/>
          </a:xfrm>
        </p:spPr>
        <p:txBody>
          <a:bodyPr/>
          <a:lstStyle/>
          <a:p>
            <a:r>
              <a:rPr lang="en-GB" dirty="0"/>
              <a:t>Select a name</a:t>
            </a:r>
          </a:p>
          <a:p>
            <a:r>
              <a:rPr lang="en-GB" dirty="0"/>
              <a:t>Have a registered address</a:t>
            </a:r>
          </a:p>
          <a:p>
            <a:r>
              <a:rPr lang="en-GB" dirty="0"/>
              <a:t>Appoint ‘general’ and ‘limited’ partners</a:t>
            </a:r>
          </a:p>
          <a:p>
            <a:pPr lvl="1"/>
            <a:r>
              <a:rPr lang="en-GB" dirty="0"/>
              <a:t>Cannot be both at the same time</a:t>
            </a:r>
          </a:p>
          <a:p>
            <a:r>
              <a:rPr lang="en-GB" dirty="0"/>
              <a:t>Register with Companies House</a:t>
            </a:r>
          </a:p>
          <a:p>
            <a:r>
              <a:rPr lang="en-GB" dirty="0"/>
              <a:t>Register for Self Assessment</a:t>
            </a:r>
          </a:p>
          <a:p>
            <a:r>
              <a:rPr lang="en-GB" dirty="0"/>
              <a:t>Register as an authorised partnership</a:t>
            </a:r>
          </a:p>
          <a:p>
            <a:r>
              <a:rPr lang="en-GB" dirty="0"/>
              <a:t>Notify any changes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6666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Limited partnership</a:t>
            </a:r>
            <a:br>
              <a:rPr lang="en-GB" dirty="0"/>
            </a:br>
            <a:r>
              <a:rPr lang="en-GB" dirty="0"/>
              <a:t>General and limited partners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509032"/>
              </p:ext>
            </p:extLst>
          </p:nvPr>
        </p:nvGraphicFramePr>
        <p:xfrm>
          <a:off x="609597" y="2004291"/>
          <a:ext cx="6954984" cy="438912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34774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774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General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Limited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Liable for debts the business</a:t>
                      </a:r>
                      <a:r>
                        <a:rPr lang="en-GB" baseline="0" dirty="0"/>
                        <a:t> cannot pay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Contribute an amount of money / property when setting up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Control and manage business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Liable for debts up to amount</a:t>
                      </a:r>
                      <a:r>
                        <a:rPr lang="en-GB" baseline="0" dirty="0"/>
                        <a:t> contributed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Make binding decisions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Cannot manage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Make all necessary applications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Cannot remove</a:t>
                      </a:r>
                      <a:r>
                        <a:rPr lang="en-GB" baseline="0" dirty="0"/>
                        <a:t> original contribution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Register with Companies</a:t>
                      </a:r>
                      <a:r>
                        <a:rPr lang="en-GB" baseline="0" dirty="0"/>
                        <a:t> House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Register for Self</a:t>
                      </a:r>
                      <a:r>
                        <a:rPr lang="en-GB" baseline="0" dirty="0"/>
                        <a:t> Assessment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Register for Self-Assessment / VAT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Send annual return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Act for business if wound up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58082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up a company</a:t>
            </a:r>
            <a:br>
              <a:rPr lang="en-GB" dirty="0"/>
            </a:br>
            <a:r>
              <a:rPr lang="en-GB" dirty="0"/>
              <a:t>Incorporation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08781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Select a name</a:t>
            </a:r>
          </a:p>
          <a:p>
            <a:r>
              <a:rPr lang="en-GB" dirty="0">
                <a:solidFill>
                  <a:schemeClr val="tx1"/>
                </a:solidFill>
              </a:rPr>
              <a:t>Company address</a:t>
            </a:r>
          </a:p>
          <a:p>
            <a:r>
              <a:rPr lang="en-GB" dirty="0">
                <a:solidFill>
                  <a:schemeClr val="tx1"/>
                </a:solidFill>
              </a:rPr>
              <a:t>Choose director(s) and a company secretary</a:t>
            </a:r>
          </a:p>
          <a:p>
            <a:r>
              <a:rPr lang="en-GB" dirty="0">
                <a:solidFill>
                  <a:schemeClr val="tx1"/>
                </a:solidFill>
              </a:rPr>
              <a:t>Decide upon shareholders / guarantors, and</a:t>
            </a:r>
          </a:p>
          <a:p>
            <a:r>
              <a:rPr lang="en-GB" dirty="0">
                <a:solidFill>
                  <a:schemeClr val="tx1"/>
                </a:solidFill>
              </a:rPr>
              <a:t>Identify People with Significant Control (PSC)</a:t>
            </a:r>
          </a:p>
          <a:p>
            <a:r>
              <a:rPr lang="en-GB" dirty="0">
                <a:solidFill>
                  <a:schemeClr val="tx1"/>
                </a:solidFill>
              </a:rPr>
              <a:t>Prepare the relevant documents 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Memorandum of Association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Statement of Capital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Articles of Association</a:t>
            </a:r>
          </a:p>
          <a:p>
            <a:r>
              <a:rPr lang="en-GB" dirty="0">
                <a:solidFill>
                  <a:schemeClr val="tx1"/>
                </a:solidFill>
              </a:rPr>
              <a:t>Check what records will need to be kept</a:t>
            </a:r>
          </a:p>
          <a:p>
            <a:r>
              <a:rPr lang="en-GB" dirty="0">
                <a:solidFill>
                  <a:schemeClr val="tx1"/>
                </a:solidFill>
              </a:rPr>
              <a:t>Register the company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Memorandum of Association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Confirms the wish to set up a company</a:t>
            </a:r>
          </a:p>
          <a:p>
            <a:r>
              <a:rPr lang="en-GB" dirty="0"/>
              <a:t>Confirms agreement of those involved</a:t>
            </a:r>
          </a:p>
          <a:p>
            <a:r>
              <a:rPr lang="en-GB" dirty="0"/>
              <a:t>With share capital – all agree to take at least 1 share</a:t>
            </a:r>
          </a:p>
          <a:p>
            <a:r>
              <a:rPr lang="en-GB" dirty="0"/>
              <a:t>Must be in prescribed format (template available)</a:t>
            </a:r>
          </a:p>
          <a:p>
            <a:r>
              <a:rPr lang="en-GB" dirty="0"/>
              <a:t>Must be authenticated by each subscriber</a:t>
            </a:r>
          </a:p>
          <a:p>
            <a:r>
              <a:rPr lang="en-GB" dirty="0"/>
              <a:t>Forms part of the incorporation process</a:t>
            </a:r>
          </a:p>
        </p:txBody>
      </p:sp>
    </p:spTree>
    <p:extLst>
      <p:ext uri="{BB962C8B-B14F-4D97-AF65-F5344CB8AC3E}">
        <p14:creationId xmlns:p14="http://schemas.microsoft.com/office/powerpoint/2010/main" val="27872194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Memorandum of Association	</a:t>
            </a:r>
          </a:p>
        </p:txBody>
      </p:sp>
      <p:pic>
        <p:nvPicPr>
          <p:cNvPr id="1030" name="Picture 6" descr="http://companybug.com/wp-content/uploads/2015/05/Screen-Shot-2014-10-30-at-14.44.36-e1414680364586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70" y="2078538"/>
            <a:ext cx="7870930" cy="2886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29719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Articles of Association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 out how the company is run, governed and owned</a:t>
            </a:r>
          </a:p>
          <a:p>
            <a:r>
              <a:rPr lang="en-GB" dirty="0"/>
              <a:t>Can restrict company powers</a:t>
            </a:r>
          </a:p>
          <a:p>
            <a:pPr lvl="1"/>
            <a:r>
              <a:rPr lang="en-GB" dirty="0"/>
              <a:t>Default – unlimited powers</a:t>
            </a:r>
          </a:p>
          <a:p>
            <a:r>
              <a:rPr lang="en-GB" dirty="0"/>
              <a:t>Public documents</a:t>
            </a:r>
          </a:p>
          <a:p>
            <a:r>
              <a:rPr lang="en-GB" dirty="0"/>
              <a:t>May be an additional shareholders agreement</a:t>
            </a:r>
          </a:p>
          <a:p>
            <a:r>
              <a:rPr lang="en-GB" dirty="0"/>
              <a:t>Model articles are available</a:t>
            </a:r>
          </a:p>
        </p:txBody>
      </p:sp>
    </p:spTree>
    <p:extLst>
      <p:ext uri="{BB962C8B-B14F-4D97-AF65-F5344CB8AC3E}">
        <p14:creationId xmlns:p14="http://schemas.microsoft.com/office/powerpoint/2010/main" val="22655477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Articles of Association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188255"/>
          </a:xfrm>
        </p:spPr>
        <p:txBody>
          <a:bodyPr/>
          <a:lstStyle/>
          <a:p>
            <a:r>
              <a:rPr lang="en-GB" dirty="0"/>
              <a:t>Liability of members</a:t>
            </a:r>
          </a:p>
          <a:p>
            <a:r>
              <a:rPr lang="en-GB" dirty="0"/>
              <a:t>Director’s powers &amp; responsibilities</a:t>
            </a:r>
          </a:p>
          <a:p>
            <a:r>
              <a:rPr lang="en-GB" dirty="0"/>
              <a:t>Director’s meetings, voting, delegation, conflicts</a:t>
            </a:r>
          </a:p>
          <a:p>
            <a:r>
              <a:rPr lang="en-GB" dirty="0"/>
              <a:t>Retaining records of Director’s decisions</a:t>
            </a:r>
          </a:p>
          <a:p>
            <a:r>
              <a:rPr lang="en-GB" dirty="0"/>
              <a:t>Appointment &amp; removal of directors</a:t>
            </a:r>
          </a:p>
          <a:p>
            <a:r>
              <a:rPr lang="en-GB" dirty="0"/>
              <a:t>Shares (unless limited by guarantee)</a:t>
            </a:r>
          </a:p>
          <a:p>
            <a:r>
              <a:rPr lang="en-GB" dirty="0"/>
              <a:t>Dividends &amp; other distributions to members</a:t>
            </a:r>
          </a:p>
          <a:p>
            <a:r>
              <a:rPr lang="en-GB" dirty="0"/>
              <a:t>Members decision making &amp; attendance </a:t>
            </a:r>
          </a:p>
          <a:p>
            <a:r>
              <a:rPr lang="en-GB" dirty="0"/>
              <a:t>Means of communication</a:t>
            </a:r>
          </a:p>
          <a:p>
            <a:r>
              <a:rPr lang="en-GB" dirty="0"/>
              <a:t>Director’s indemnity &amp; insurance</a:t>
            </a:r>
          </a:p>
        </p:txBody>
      </p:sp>
    </p:spTree>
    <p:extLst>
      <p:ext uri="{BB962C8B-B14F-4D97-AF65-F5344CB8AC3E}">
        <p14:creationId xmlns:p14="http://schemas.microsoft.com/office/powerpoint/2010/main" val="40425439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Shareholders agreement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Sets out the shareholders rights and obligations</a:t>
            </a:r>
          </a:p>
          <a:p>
            <a:r>
              <a:rPr lang="en-GB" dirty="0"/>
              <a:t>Regulates the sale of shares</a:t>
            </a:r>
          </a:p>
          <a:p>
            <a:r>
              <a:rPr lang="en-GB" dirty="0"/>
              <a:t>Describes how the company will be run</a:t>
            </a:r>
          </a:p>
          <a:p>
            <a:r>
              <a:rPr lang="en-GB" dirty="0"/>
              <a:t>Provides some security for minority shareholders and the company</a:t>
            </a:r>
          </a:p>
          <a:p>
            <a:r>
              <a:rPr lang="en-GB" dirty="0"/>
              <a:t>Defines how important decisions will be made</a:t>
            </a:r>
          </a:p>
        </p:txBody>
      </p:sp>
    </p:spTree>
    <p:extLst>
      <p:ext uri="{BB962C8B-B14F-4D97-AF65-F5344CB8AC3E}">
        <p14:creationId xmlns:p14="http://schemas.microsoft.com/office/powerpoint/2010/main" val="25453578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a limited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Director’s responsibilities:</a:t>
            </a:r>
          </a:p>
          <a:p>
            <a:pPr lvl="1"/>
            <a:r>
              <a:rPr lang="en-GB" dirty="0"/>
              <a:t>Make it a success!</a:t>
            </a:r>
          </a:p>
          <a:p>
            <a:pPr lvl="1"/>
            <a:r>
              <a:rPr lang="en-GB" dirty="0"/>
              <a:t>Follow the rules (Articles of Association)</a:t>
            </a:r>
          </a:p>
          <a:p>
            <a:pPr lvl="1"/>
            <a:r>
              <a:rPr lang="en-GB" dirty="0"/>
              <a:t>Make decisions for the benefit of the company</a:t>
            </a:r>
          </a:p>
          <a:p>
            <a:pPr lvl="1"/>
            <a:r>
              <a:rPr lang="en-GB" dirty="0"/>
              <a:t>Outline any personal benefit received</a:t>
            </a:r>
          </a:p>
          <a:p>
            <a:pPr lvl="1"/>
            <a:r>
              <a:rPr lang="en-GB" dirty="0"/>
              <a:t>Keep all relevant records</a:t>
            </a:r>
          </a:p>
          <a:p>
            <a:pPr lvl="1"/>
            <a:r>
              <a:rPr lang="en-GB" dirty="0"/>
              <a:t>Report any changes to Companies House / HMRC</a:t>
            </a:r>
          </a:p>
          <a:p>
            <a:pPr lvl="1"/>
            <a:r>
              <a:rPr lang="en-GB" dirty="0"/>
              <a:t>File Tax Returns / ensure accounts are ‘true &amp; fair’</a:t>
            </a:r>
          </a:p>
          <a:p>
            <a:pPr lvl="1"/>
            <a:r>
              <a:rPr lang="en-GB" dirty="0"/>
              <a:t>Hire employees</a:t>
            </a:r>
          </a:p>
          <a:p>
            <a:pPr lvl="2"/>
            <a:r>
              <a:rPr lang="en-GB" dirty="0"/>
              <a:t>Register as an employer with HMRC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9435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487392" cy="1320800"/>
          </a:xfrm>
        </p:spPr>
        <p:txBody>
          <a:bodyPr/>
          <a:lstStyle/>
          <a:p>
            <a:r>
              <a:rPr lang="en-GB" dirty="0"/>
              <a:t>Winding up a limited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373434"/>
          </a:xfrm>
        </p:spPr>
        <p:txBody>
          <a:bodyPr/>
          <a:lstStyle/>
          <a:p>
            <a:r>
              <a:rPr lang="en-GB" dirty="0"/>
              <a:t>Also called ‘liquidation’</a:t>
            </a:r>
          </a:p>
          <a:p>
            <a:r>
              <a:rPr lang="en-GB" dirty="0"/>
              <a:t>Three types of voluntary liquidation:</a:t>
            </a:r>
          </a:p>
          <a:p>
            <a:pPr lvl="1"/>
            <a:r>
              <a:rPr lang="en-GB" dirty="0"/>
              <a:t>Creditors voluntary liquidation</a:t>
            </a:r>
          </a:p>
          <a:p>
            <a:pPr lvl="2"/>
            <a:r>
              <a:rPr lang="en-GB" dirty="0"/>
              <a:t>The company cannot pay off its debts (insolvent)</a:t>
            </a:r>
          </a:p>
          <a:p>
            <a:pPr lvl="2"/>
            <a:r>
              <a:rPr lang="en-GB" dirty="0"/>
              <a:t>Enough shareholders agree (75%)</a:t>
            </a:r>
          </a:p>
          <a:p>
            <a:pPr lvl="1"/>
            <a:r>
              <a:rPr lang="en-GB" dirty="0"/>
              <a:t>Members voluntary liquidation</a:t>
            </a:r>
          </a:p>
          <a:p>
            <a:pPr lvl="2"/>
            <a:r>
              <a:rPr lang="en-GB" dirty="0"/>
              <a:t>Company could still be solvent</a:t>
            </a:r>
          </a:p>
          <a:p>
            <a:pPr lvl="2"/>
            <a:r>
              <a:rPr lang="en-GB" dirty="0"/>
              <a:t>Retiring / step down / no longer wish to run</a:t>
            </a:r>
          </a:p>
          <a:p>
            <a:pPr lvl="2"/>
            <a:r>
              <a:rPr lang="en-GB" dirty="0"/>
              <a:t>6 steps to liquidate, including appointing authorised insolvency practitioner</a:t>
            </a:r>
          </a:p>
          <a:p>
            <a:pPr lvl="1"/>
            <a:r>
              <a:rPr lang="en-GB" dirty="0"/>
              <a:t>Compulsory liquidation</a:t>
            </a:r>
          </a:p>
          <a:p>
            <a:pPr lvl="2"/>
            <a:r>
              <a:rPr lang="en-GB" dirty="0"/>
              <a:t>Company cannot pay debts, application to court to liquidate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8843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Winding up a company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Appointment of a liquidator:</a:t>
            </a:r>
          </a:p>
          <a:p>
            <a:pPr lvl="1"/>
            <a:r>
              <a:rPr lang="en-GB" dirty="0"/>
              <a:t>Settle legal disputes / outstanding contracts</a:t>
            </a:r>
          </a:p>
          <a:p>
            <a:pPr lvl="1"/>
            <a:r>
              <a:rPr lang="en-GB" dirty="0"/>
              <a:t>Sell off assets / pay creditors</a:t>
            </a:r>
          </a:p>
          <a:p>
            <a:pPr lvl="1"/>
            <a:r>
              <a:rPr lang="en-GB" dirty="0"/>
              <a:t>Meet paperwork deadlines</a:t>
            </a:r>
          </a:p>
          <a:p>
            <a:pPr lvl="1"/>
            <a:r>
              <a:rPr lang="en-GB" dirty="0"/>
              <a:t>Pay final costs (liquidation / VAT)</a:t>
            </a:r>
          </a:p>
          <a:p>
            <a:pPr lvl="1"/>
            <a:r>
              <a:rPr lang="en-GB" dirty="0"/>
              <a:t>Bring together creditors, decide who is paid first</a:t>
            </a:r>
          </a:p>
          <a:p>
            <a:pPr lvl="1"/>
            <a:r>
              <a:rPr lang="en-GB" dirty="0"/>
              <a:t>Interview directors</a:t>
            </a:r>
          </a:p>
          <a:p>
            <a:pPr lvl="1"/>
            <a:r>
              <a:rPr lang="en-GB" dirty="0"/>
              <a:t>Remove company from register</a:t>
            </a:r>
          </a:p>
        </p:txBody>
      </p:sp>
    </p:spTree>
    <p:extLst>
      <p:ext uri="{BB962C8B-B14F-4D97-AF65-F5344CB8AC3E}">
        <p14:creationId xmlns:p14="http://schemas.microsoft.com/office/powerpoint/2010/main" val="16972520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Companies Act 2006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1831"/>
            <a:ext cx="6347714" cy="4468969"/>
          </a:xfrm>
        </p:spPr>
        <p:txBody>
          <a:bodyPr>
            <a:normAutofit/>
          </a:bodyPr>
          <a:lstStyle/>
          <a:p>
            <a:r>
              <a:rPr lang="en-GB" dirty="0"/>
              <a:t>Primary source of UK company law</a:t>
            </a:r>
          </a:p>
          <a:p>
            <a:r>
              <a:rPr lang="en-GB" dirty="0"/>
              <a:t>Directors' duties – 7 codified:</a:t>
            </a:r>
          </a:p>
          <a:p>
            <a:pPr lvl="1"/>
            <a:r>
              <a:rPr lang="en-GB" dirty="0"/>
              <a:t>S171 – to act within their powers</a:t>
            </a:r>
          </a:p>
          <a:p>
            <a:pPr lvl="2"/>
            <a:r>
              <a:rPr lang="en-GB" dirty="0"/>
              <a:t>Howard Smith Ltd v </a:t>
            </a:r>
            <a:r>
              <a:rPr lang="en-GB" dirty="0" err="1"/>
              <a:t>Ampol</a:t>
            </a:r>
            <a:r>
              <a:rPr lang="en-GB" dirty="0"/>
              <a:t> Ltd [1974]</a:t>
            </a:r>
          </a:p>
          <a:p>
            <a:pPr lvl="1"/>
            <a:r>
              <a:rPr lang="en-GB" dirty="0"/>
              <a:t>S172 – to promote the success of the company</a:t>
            </a:r>
          </a:p>
          <a:p>
            <a:pPr lvl="2"/>
            <a:r>
              <a:rPr lang="en-GB" dirty="0"/>
              <a:t>Re Smith and Fawcett Ltd [1942]</a:t>
            </a:r>
          </a:p>
          <a:p>
            <a:pPr lvl="1"/>
            <a:r>
              <a:rPr lang="en-GB" dirty="0"/>
              <a:t>S173 – to exercise independent judgement</a:t>
            </a:r>
          </a:p>
          <a:p>
            <a:pPr lvl="1"/>
            <a:r>
              <a:rPr lang="en-GB" dirty="0"/>
              <a:t>S174 – to exercise reasonable care, skill &amp; diligence</a:t>
            </a:r>
          </a:p>
          <a:p>
            <a:pPr lvl="2"/>
            <a:r>
              <a:rPr lang="en-GB" dirty="0"/>
              <a:t>Re Barings </a:t>
            </a:r>
            <a:r>
              <a:rPr lang="en-GB" dirty="0" err="1"/>
              <a:t>plc</a:t>
            </a:r>
            <a:r>
              <a:rPr lang="en-GB" dirty="0"/>
              <a:t> (No 5) [2000]</a:t>
            </a:r>
          </a:p>
        </p:txBody>
      </p:sp>
    </p:spTree>
    <p:extLst>
      <p:ext uri="{BB962C8B-B14F-4D97-AF65-F5344CB8AC3E}">
        <p14:creationId xmlns:p14="http://schemas.microsoft.com/office/powerpoint/2010/main" val="28710794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Companies Act 2006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Directors' duties contd.</a:t>
            </a:r>
          </a:p>
          <a:p>
            <a:pPr lvl="1"/>
            <a:r>
              <a:rPr lang="en-GB" dirty="0"/>
              <a:t>S175 – to avoid conflicts of interests</a:t>
            </a:r>
          </a:p>
          <a:p>
            <a:pPr lvl="2"/>
            <a:r>
              <a:rPr lang="en-GB" dirty="0"/>
              <a:t>Aberdeen Railway Co v </a:t>
            </a:r>
            <a:r>
              <a:rPr lang="en-GB" dirty="0" err="1"/>
              <a:t>Blaikie</a:t>
            </a:r>
            <a:r>
              <a:rPr lang="en-GB" dirty="0"/>
              <a:t> Brothers [1854]</a:t>
            </a:r>
          </a:p>
          <a:p>
            <a:pPr lvl="1"/>
            <a:r>
              <a:rPr lang="en-GB" dirty="0"/>
              <a:t>S176 – to not accept benefits from third parties</a:t>
            </a:r>
          </a:p>
          <a:p>
            <a:pPr lvl="1"/>
            <a:r>
              <a:rPr lang="en-GB" dirty="0"/>
              <a:t>S177 – to declare an interest in a proposed transaction with the company</a:t>
            </a:r>
          </a:p>
          <a:p>
            <a:pPr lvl="2"/>
            <a:r>
              <a:rPr lang="en-GB" dirty="0"/>
              <a:t>Guinness PLC v Saunders [1989]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0608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Eligibility to act as a Director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162937"/>
          </a:xfrm>
        </p:spPr>
        <p:txBody>
          <a:bodyPr/>
          <a:lstStyle/>
          <a:p>
            <a:r>
              <a:rPr lang="en-GB" dirty="0"/>
              <a:t>Outlined in Companies Director Disqualification Act 1986 (CDDA)</a:t>
            </a:r>
          </a:p>
          <a:p>
            <a:r>
              <a:rPr lang="en-GB" dirty="0"/>
              <a:t>Grounds for disqualification by law include:</a:t>
            </a:r>
          </a:p>
          <a:p>
            <a:pPr lvl="1"/>
            <a:r>
              <a:rPr lang="en-GB" dirty="0"/>
              <a:t>Bankruptcy / subject to bankruptcy provisions</a:t>
            </a:r>
          </a:p>
          <a:p>
            <a:pPr lvl="1"/>
            <a:r>
              <a:rPr lang="en-GB" dirty="0"/>
              <a:t>Fraudulent trading</a:t>
            </a:r>
          </a:p>
          <a:p>
            <a:pPr lvl="1"/>
            <a:r>
              <a:rPr lang="en-GB" dirty="0"/>
              <a:t>Conviction of indictable offence relating to the company</a:t>
            </a:r>
          </a:p>
          <a:p>
            <a:pPr lvl="1"/>
            <a:r>
              <a:rPr lang="en-GB" dirty="0"/>
              <a:t>Insolvent liquidation on grounds of conduct</a:t>
            </a:r>
          </a:p>
          <a:p>
            <a:r>
              <a:rPr lang="en-GB" dirty="0"/>
              <a:t>Within the CA 2006, also outlines:</a:t>
            </a:r>
          </a:p>
          <a:p>
            <a:pPr lvl="1"/>
            <a:r>
              <a:rPr lang="en-GB" dirty="0"/>
              <a:t>Must be 16 or over (Re Cardiff Savings Bank [1892])</a:t>
            </a:r>
          </a:p>
          <a:p>
            <a:pPr lvl="1"/>
            <a:r>
              <a:rPr lang="en-GB" dirty="0"/>
              <a:t>A company can serve as a Director as long as there is also a ‘natural person’ serving as well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6155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Enforcement of directors' obligations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 liability</a:t>
            </a:r>
          </a:p>
          <a:p>
            <a:pPr lvl="1"/>
            <a:r>
              <a:rPr lang="en-GB" dirty="0"/>
              <a:t>By the company</a:t>
            </a:r>
          </a:p>
          <a:p>
            <a:pPr lvl="2"/>
            <a:r>
              <a:rPr lang="en-GB" dirty="0"/>
              <a:t>Fiduciary duty</a:t>
            </a:r>
          </a:p>
          <a:p>
            <a:pPr lvl="2"/>
            <a:r>
              <a:rPr lang="en-GB" dirty="0"/>
              <a:t>Duty of skill, care &amp; diligence</a:t>
            </a:r>
          </a:p>
          <a:p>
            <a:pPr lvl="1"/>
            <a:r>
              <a:rPr lang="en-GB" dirty="0"/>
              <a:t>By the members</a:t>
            </a:r>
          </a:p>
          <a:p>
            <a:pPr lvl="2"/>
            <a:r>
              <a:rPr lang="en-GB" dirty="0"/>
              <a:t>Proper Plaintiff – rule in Foss v </a:t>
            </a:r>
            <a:r>
              <a:rPr lang="en-GB" dirty="0" err="1"/>
              <a:t>Harbottle</a:t>
            </a:r>
            <a:r>
              <a:rPr lang="en-GB" dirty="0"/>
              <a:t> [1843]</a:t>
            </a:r>
          </a:p>
          <a:p>
            <a:pPr lvl="2"/>
            <a:r>
              <a:rPr lang="en-GB" dirty="0"/>
              <a:t>Derivative action</a:t>
            </a:r>
          </a:p>
          <a:p>
            <a:pPr lvl="2"/>
            <a:endParaRPr lang="en-GB" dirty="0"/>
          </a:p>
          <a:p>
            <a:pPr lvl="1"/>
            <a:r>
              <a:rPr lang="en-GB"/>
              <a:t>Liability following </a:t>
            </a:r>
            <a:r>
              <a:rPr lang="en-GB" dirty="0"/>
              <a:t>disqualification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677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www.gov.uk</a:t>
            </a:r>
            <a:endParaRPr lang="en-GB" dirty="0"/>
          </a:p>
          <a:p>
            <a:r>
              <a:rPr lang="en-GB" dirty="0">
                <a:hlinkClick r:id="rId3"/>
              </a:rPr>
              <a:t>www.legislation.gov.uk</a:t>
            </a:r>
            <a:endParaRPr lang="en-GB" dirty="0"/>
          </a:p>
          <a:p>
            <a:r>
              <a:rPr lang="en-GB" dirty="0">
                <a:hlinkClick r:id="rId4"/>
              </a:rPr>
              <a:t>www.informdirect.co.uk</a:t>
            </a:r>
            <a:endParaRPr lang="en-GB" dirty="0"/>
          </a:p>
          <a:p>
            <a:r>
              <a:rPr lang="en-GB" dirty="0"/>
              <a:t>Institute of Directors (</a:t>
            </a:r>
            <a:r>
              <a:rPr lang="en-GB" dirty="0">
                <a:hlinkClick r:id="rId5"/>
              </a:rPr>
              <a:t>www.iod.com</a:t>
            </a:r>
            <a:r>
              <a:rPr lang="en-GB" dirty="0"/>
              <a:t>)</a:t>
            </a:r>
          </a:p>
          <a:p>
            <a:r>
              <a:rPr lang="en-GB" dirty="0"/>
              <a:t>Association of Chartered Certified Accountants (</a:t>
            </a:r>
            <a:r>
              <a:rPr lang="en-GB" dirty="0">
                <a:hlinkClick r:id="rId6"/>
              </a:rPr>
              <a:t>www.accaglobal.com</a:t>
            </a:r>
            <a:r>
              <a:rPr lang="en-GB" dirty="0"/>
              <a:t>)  </a:t>
            </a:r>
          </a:p>
        </p:txBody>
      </p:sp>
    </p:spTree>
    <p:extLst>
      <p:ext uri="{BB962C8B-B14F-4D97-AF65-F5344CB8AC3E}">
        <p14:creationId xmlns:p14="http://schemas.microsoft.com/office/powerpoint/2010/main" val="122157667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6616</TotalTime>
  <Words>1579</Words>
  <Application>Microsoft Office PowerPoint</Application>
  <PresentationFormat>On-screen Show (4:3)</PresentationFormat>
  <Paragraphs>302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Trebuchet MS</vt:lpstr>
      <vt:lpstr>Wingdings 3</vt:lpstr>
      <vt:lpstr>Facet</vt:lpstr>
      <vt:lpstr>Contract &amp; legal responsibilities</vt:lpstr>
      <vt:lpstr>Topics for today</vt:lpstr>
      <vt:lpstr>Legal personality</vt:lpstr>
      <vt:lpstr>Types of business organisation</vt:lpstr>
      <vt:lpstr>Sole Trader</vt:lpstr>
      <vt:lpstr>Partnerships</vt:lpstr>
      <vt:lpstr>Companies</vt:lpstr>
      <vt:lpstr>Other incorporated legal forms</vt:lpstr>
      <vt:lpstr>Franchises</vt:lpstr>
      <vt:lpstr>Company sizing bands</vt:lpstr>
      <vt:lpstr>Can you name a company anything?</vt:lpstr>
      <vt:lpstr>Naming a company</vt:lpstr>
      <vt:lpstr>Naming a company</vt:lpstr>
      <vt:lpstr>Examples of sensitive words / expressions</vt:lpstr>
      <vt:lpstr>Setting up a company Sole trader</vt:lpstr>
      <vt:lpstr>Setting up a company Partnership</vt:lpstr>
      <vt:lpstr>Limited Liability Partnership</vt:lpstr>
      <vt:lpstr>Limited Partnership</vt:lpstr>
      <vt:lpstr>Limited partnership General and limited partners</vt:lpstr>
      <vt:lpstr>Setting up a company Incorporation </vt:lpstr>
      <vt:lpstr>Memorandum of Association</vt:lpstr>
      <vt:lpstr>Memorandum of Association </vt:lpstr>
      <vt:lpstr>Articles of Association</vt:lpstr>
      <vt:lpstr>Articles of Association</vt:lpstr>
      <vt:lpstr>Shareholders agreement</vt:lpstr>
      <vt:lpstr>Running a limited company</vt:lpstr>
      <vt:lpstr>Winding up a limited company</vt:lpstr>
      <vt:lpstr>Winding up a company (cont)</vt:lpstr>
      <vt:lpstr>Companies Act 2006</vt:lpstr>
      <vt:lpstr>Companies Act 2006</vt:lpstr>
      <vt:lpstr>Eligibility to act as a Director</vt:lpstr>
      <vt:lpstr>Enforcement of directors' obligations</vt:lpstr>
      <vt:lpstr>Useful 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119</cp:revision>
  <cp:lastPrinted>2015-10-26T09:16:27Z</cp:lastPrinted>
  <dcterms:created xsi:type="dcterms:W3CDTF">2015-09-28T07:46:28Z</dcterms:created>
  <dcterms:modified xsi:type="dcterms:W3CDTF">2024-03-11T10:47:59Z</dcterms:modified>
</cp:coreProperties>
</file>