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saveSubsetFonts="1">
  <p:sldMasterIdLst>
    <p:sldMasterId id="2147483672" r:id="rId1"/>
  </p:sldMasterIdLst>
  <p:notesMasterIdLst>
    <p:notesMasterId r:id="rId14"/>
  </p:notesMasterIdLst>
  <p:sldIdLst>
    <p:sldId id="287" r:id="rId2"/>
    <p:sldId id="306" r:id="rId3"/>
    <p:sldId id="307" r:id="rId4"/>
    <p:sldId id="314" r:id="rId5"/>
    <p:sldId id="315" r:id="rId6"/>
    <p:sldId id="319" r:id="rId7"/>
    <p:sldId id="316" r:id="rId8"/>
    <p:sldId id="320" r:id="rId9"/>
    <p:sldId id="321" r:id="rId10"/>
    <p:sldId id="322" r:id="rId11"/>
    <p:sldId id="323" r:id="rId12"/>
    <p:sldId id="313" r:id="rId13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D5E1E4"/>
    <a:srgbClr val="EAE0F1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74" d="100"/>
          <a:sy n="74" d="100"/>
        </p:scale>
        <p:origin x="1254" y="30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66" d="100"/>
        <a:sy n="66" d="100"/>
      </p:scale>
      <p:origin x="0" y="-2976"/>
    </p:cViewPr>
  </p:sorter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notesMaster" Target="notesMasters/notesMaster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B26B340-1F62-4FB0-BB75-DBAD127E276D}" type="datetimeFigureOut">
              <a:rPr lang="en-US" smtClean="0"/>
              <a:pPr/>
              <a:t>10/25/2022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BAF73CD3-8614-414D-B46E-05B9848ED3BD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4276442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" name="Rectangle 22"/>
          <p:cNvSpPr/>
          <p:nvPr/>
        </p:nvSpPr>
        <p:spPr>
          <a:xfrm flipV="1">
            <a:off x="5410182" y="3810000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4" name="Rectangle 23"/>
          <p:cNvSpPr/>
          <p:nvPr/>
        </p:nvSpPr>
        <p:spPr>
          <a:xfrm flipV="1">
            <a:off x="5410200" y="3897010"/>
            <a:ext cx="3733801" cy="192024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5" name="Rectangle 24"/>
          <p:cNvSpPr/>
          <p:nvPr/>
        </p:nvSpPr>
        <p:spPr>
          <a:xfrm flipV="1">
            <a:off x="5410200" y="4115167"/>
            <a:ext cx="3733801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6" name="Rectangle 25"/>
          <p:cNvSpPr/>
          <p:nvPr/>
        </p:nvSpPr>
        <p:spPr>
          <a:xfrm flipV="1">
            <a:off x="5410200" y="4164403"/>
            <a:ext cx="1965960" cy="18288"/>
          </a:xfrm>
          <a:prstGeom prst="rect">
            <a:avLst/>
          </a:prstGeom>
          <a:solidFill>
            <a:schemeClr val="accent2">
              <a:alpha val="6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Rectangle 26"/>
          <p:cNvSpPr/>
          <p:nvPr/>
        </p:nvSpPr>
        <p:spPr>
          <a:xfrm flipV="1">
            <a:off x="5410200" y="4199572"/>
            <a:ext cx="1965960" cy="9144"/>
          </a:xfrm>
          <a:prstGeom prst="rect">
            <a:avLst/>
          </a:prstGeom>
          <a:solidFill>
            <a:schemeClr val="accent2">
              <a:alpha val="65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0" name="Rounded Rectangle 29"/>
          <p:cNvSpPr/>
          <p:nvPr/>
        </p:nvSpPr>
        <p:spPr bwMode="white">
          <a:xfrm>
            <a:off x="5410200" y="3962400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1" name="Rounded Rectangle 30"/>
          <p:cNvSpPr/>
          <p:nvPr/>
        </p:nvSpPr>
        <p:spPr bwMode="white">
          <a:xfrm>
            <a:off x="7376507" y="406098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Rectangle 6"/>
          <p:cNvSpPr/>
          <p:nvPr/>
        </p:nvSpPr>
        <p:spPr>
          <a:xfrm>
            <a:off x="1" y="3649662"/>
            <a:ext cx="9144000" cy="244170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0" name="Rectangle 9"/>
          <p:cNvSpPr/>
          <p:nvPr/>
        </p:nvSpPr>
        <p:spPr>
          <a:xfrm>
            <a:off x="0" y="3675527"/>
            <a:ext cx="9144001" cy="14067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Rectangle 10"/>
          <p:cNvSpPr/>
          <p:nvPr/>
        </p:nvSpPr>
        <p:spPr>
          <a:xfrm flipV="1">
            <a:off x="6414051" y="3643090"/>
            <a:ext cx="2729950" cy="248432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9" name="Rectangle 18"/>
          <p:cNvSpPr/>
          <p:nvPr/>
        </p:nvSpPr>
        <p:spPr>
          <a:xfrm>
            <a:off x="0" y="0"/>
            <a:ext cx="9144000" cy="3701700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457200" y="2401887"/>
            <a:ext cx="8458200" cy="1470025"/>
          </a:xfrm>
        </p:spPr>
        <p:txBody>
          <a:bodyPr anchor="b"/>
          <a:lstStyle>
            <a:lvl1pPr>
              <a:defRPr sz="4400">
                <a:solidFill>
                  <a:schemeClr val="bg1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4953000" cy="1752600"/>
          </a:xfrm>
        </p:spPr>
        <p:txBody>
          <a:bodyPr/>
          <a:lstStyle>
            <a:lvl1pPr marL="64008" indent="0" algn="l">
              <a:buNone/>
              <a:defRPr sz="240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>
          <a:xfrm>
            <a:off x="8320088" y="1136"/>
            <a:ext cx="747712" cy="365760"/>
          </a:xfrm>
        </p:spPr>
        <p:txBody>
          <a:bodyPr/>
          <a:lstStyle>
            <a:lvl1pPr algn="r">
              <a:defRPr sz="1800">
                <a:solidFill>
                  <a:schemeClr val="bg1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372349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Autofit/>
          </a:bodyPr>
          <a:lstStyle>
            <a:lvl1pPr>
              <a:defRPr sz="3600"/>
            </a:lvl1pPr>
          </a:lstStyle>
          <a:p>
            <a:r>
              <a:rPr kumimoji="0" lang="en-US" dirty="0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>
            <a:lvl1pPr>
              <a:defRPr sz="2400"/>
            </a:lvl1pPr>
            <a:lvl2pPr>
              <a:defRPr sz="2400"/>
            </a:lvl2pPr>
            <a:lvl3pPr>
              <a:defRPr sz="2000"/>
            </a:lvl3pPr>
            <a:lvl4pPr>
              <a:defRPr sz="20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 dirty="0"/>
              <a:t>Click to edit Master text styles</a:t>
            </a:r>
          </a:p>
          <a:p>
            <a:pPr lvl="1" eaLnBrk="1" latinLnBrk="0" hangingPunct="1"/>
            <a:r>
              <a:rPr lang="en-US" dirty="0"/>
              <a:t>Second level</a:t>
            </a:r>
          </a:p>
          <a:p>
            <a:pPr lvl="2" eaLnBrk="1" latinLnBrk="0" hangingPunct="1"/>
            <a:r>
              <a:rPr lang="en-US" dirty="0"/>
              <a:t>Third level</a:t>
            </a:r>
          </a:p>
          <a:p>
            <a:pPr lvl="3" eaLnBrk="1" latinLnBrk="0" hangingPunct="1"/>
            <a:r>
              <a:rPr lang="en-US" dirty="0"/>
              <a:t>Fourth level</a:t>
            </a:r>
          </a:p>
          <a:p>
            <a:pPr lvl="4" eaLnBrk="1" latinLnBrk="0" hangingPunct="1"/>
            <a:r>
              <a:rPr lang="en-US" dirty="0"/>
              <a:t>Fifth level</a:t>
            </a:r>
            <a:endParaRPr kumimoji="0"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71856711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1981200"/>
            <a:ext cx="7772400" cy="1362075"/>
          </a:xfrm>
        </p:spPr>
        <p:txBody>
          <a:bodyPr anchor="b">
            <a:noAutofit/>
          </a:bodyPr>
          <a:lstStyle>
            <a:lvl1pPr algn="l">
              <a:buNone/>
              <a:defRPr sz="4300" b="1" cap="none" baseline="0">
                <a:ln w="12700">
                  <a:solidFill>
                    <a:schemeClr val="accent2">
                      <a:shade val="90000"/>
                      <a:satMod val="150000"/>
                    </a:schemeClr>
                  </a:solidFill>
                </a:ln>
                <a:solidFill>
                  <a:srgbClr val="FFFFFF"/>
                </a:solidFill>
                <a:effectLst>
                  <a:outerShdw blurRad="38100" dist="38100" dir="5400000" algn="tl" rotWithShape="0">
                    <a:srgbClr val="000000">
                      <a:alpha val="25000"/>
                    </a:srgbClr>
                  </a:outerShdw>
                </a:effectLst>
              </a:defRPr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3367088"/>
            <a:ext cx="7772400" cy="1509712"/>
          </a:xfrm>
        </p:spPr>
        <p:txBody>
          <a:bodyPr anchor="t"/>
          <a:lstStyle>
            <a:lvl1pPr marL="45720" indent="0">
              <a:buNone/>
              <a:defRPr sz="2100" b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92593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980728"/>
            <a:ext cx="4038600" cy="5794659"/>
          </a:xfrm>
        </p:spPr>
        <p:txBody>
          <a:bodyPr/>
          <a:lstStyle>
            <a:lvl1pPr>
              <a:defRPr sz="2000"/>
            </a:lvl1pPr>
            <a:lvl2pPr>
              <a:defRPr sz="1900"/>
            </a:lvl2pPr>
            <a:lvl3pPr>
              <a:defRPr sz="1800"/>
            </a:lvl3pPr>
            <a:lvl4pPr>
              <a:defRPr sz="1800"/>
            </a:lvl4pPr>
            <a:lvl5pPr>
              <a:defRPr sz="18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8226240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81000" y="404664"/>
            <a:ext cx="8382000" cy="1069848"/>
          </a:xfrm>
        </p:spPr>
        <p:txBody>
          <a:bodyPr anchor="ctr"/>
          <a:lstStyle>
            <a:lvl1pPr>
              <a:defRPr sz="4000" b="0" i="0" cap="none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81000" y="1484784"/>
            <a:ext cx="4041648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3"/>
          </p:nvPr>
        </p:nvSpPr>
        <p:spPr>
          <a:xfrm>
            <a:off x="4721225" y="1484784"/>
            <a:ext cx="4041775" cy="457200"/>
          </a:xfrm>
          <a:solidFill>
            <a:schemeClr val="accent2">
              <a:satMod val="150000"/>
              <a:alpha val="25000"/>
            </a:schemeClr>
          </a:solidFill>
          <a:ln w="12700">
            <a:solidFill>
              <a:schemeClr val="accent2"/>
            </a:solidFill>
          </a:ln>
        </p:spPr>
        <p:txBody>
          <a:bodyPr anchor="ctr">
            <a:noAutofit/>
          </a:bodyPr>
          <a:lstStyle>
            <a:lvl1pPr marL="45720" indent="0">
              <a:buNone/>
              <a:defRPr sz="1900" b="1">
                <a:solidFill>
                  <a:schemeClr val="tx1">
                    <a:tint val="95000"/>
                  </a:schemeClr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quarter" idx="2"/>
          </p:nvPr>
        </p:nvSpPr>
        <p:spPr>
          <a:xfrm>
            <a:off x="381000" y="1988840"/>
            <a:ext cx="4041648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718304" y="1988840"/>
            <a:ext cx="4041775" cy="4605879"/>
          </a:xfrm>
        </p:spPr>
        <p:txBody>
          <a:bodyPr/>
          <a:lstStyle>
            <a:lvl1pPr>
              <a:defRPr sz="20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7" name="Slide Number Placeholder 2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111891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</p:spPr>
        <p:txBody>
          <a:bodyPr anchor="ctr"/>
          <a:lstStyle>
            <a:lvl1pPr>
              <a:defRPr sz="4000">
                <a:solidFill>
                  <a:schemeClr val="tx2"/>
                </a:solidFill>
              </a:defRPr>
            </a:lvl1pPr>
          </a:lstStyle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8174736" y="2272"/>
            <a:ext cx="762000" cy="365760"/>
          </a:xfrm>
        </p:spPr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750903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3181515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353496" y="620688"/>
            <a:ext cx="3383280" cy="877824"/>
          </a:xfrm>
        </p:spPr>
        <p:txBody>
          <a:bodyPr anchor="b"/>
          <a:lstStyle>
            <a:lvl1pPr algn="l">
              <a:buNone/>
              <a:defRPr sz="18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5353496" y="1556792"/>
            <a:ext cx="3383280" cy="5071655"/>
          </a:xfrm>
        </p:spPr>
        <p:txBody>
          <a:bodyPr/>
          <a:lstStyle>
            <a:lvl1pPr marL="9144" indent="0">
              <a:buNone/>
              <a:defRPr sz="14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1"/>
          </p:nvPr>
        </p:nvSpPr>
        <p:spPr>
          <a:xfrm>
            <a:off x="152400" y="476672"/>
            <a:ext cx="5102352" cy="615177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</a:lstStyle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21634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440434" y="1109160"/>
            <a:ext cx="586803" cy="4681637"/>
          </a:xfrm>
        </p:spPr>
        <p:txBody>
          <a:bodyPr vert="vert270" lIns="45720" tIns="0" rIns="45720" anchor="t"/>
          <a:lstStyle>
            <a:lvl1pPr algn="ctr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03671" y="1143000"/>
            <a:ext cx="4572000" cy="4572000"/>
          </a:xfrm>
          <a:solidFill>
            <a:srgbClr val="EAEAEA"/>
          </a:solidFill>
          <a:ln w="50800">
            <a:solidFill>
              <a:srgbClr val="FFFFFF"/>
            </a:solidFill>
            <a:miter lim="800000"/>
          </a:ln>
          <a:effectLst>
            <a:outerShdw blurRad="57150" dist="31750" dir="4800000" algn="tl" rotWithShape="0">
              <a:srgbClr val="000000">
                <a:alpha val="25000"/>
              </a:srgbClr>
            </a:outerShdw>
          </a:effectLst>
          <a:scene3d>
            <a:camera prst="orthographicFront"/>
            <a:lightRig rig="twoPt" dir="t">
              <a:rot lat="0" lon="0" rev="7200000"/>
            </a:lightRig>
          </a:scene3d>
          <a:sp3d contourW="2540">
            <a:bevelT w="25400" h="19050"/>
            <a:contourClr>
              <a:srgbClr val="AEAEAE"/>
            </a:contourClr>
          </a:sp3d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88443" y="3274308"/>
            <a:ext cx="2590800" cy="2516489"/>
          </a:xfrm>
        </p:spPr>
        <p:txBody>
          <a:bodyPr lIns="0" tIns="0" rIns="45720" anchor="t"/>
          <a:lstStyle>
            <a:lvl1pPr marL="0" indent="0">
              <a:lnSpc>
                <a:spcPct val="100000"/>
              </a:lnSpc>
              <a:spcBef>
                <a:spcPts val="0"/>
              </a:spcBef>
              <a:buFontTx/>
              <a:buNone/>
              <a:defRPr sz="1300"/>
            </a:lvl1pPr>
            <a:lvl2pPr>
              <a:buFontTx/>
              <a:buNone/>
              <a:defRPr sz="1200"/>
            </a:lvl2pPr>
            <a:lvl3pPr>
              <a:buFontTx/>
              <a:buNone/>
              <a:defRPr sz="1000"/>
            </a:lvl3pPr>
            <a:lvl4pPr>
              <a:buFontTx/>
              <a:buNone/>
              <a:defRPr sz="900"/>
            </a:lvl4pPr>
            <a:lvl5pPr>
              <a:buFontTx/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9637519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981279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781800" y="620688"/>
            <a:ext cx="1905000" cy="6008712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620688"/>
            <a:ext cx="6248400" cy="6008712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7707896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" name="Rectangle 27"/>
          <p:cNvSpPr/>
          <p:nvPr/>
        </p:nvSpPr>
        <p:spPr>
          <a:xfrm>
            <a:off x="1" y="366818"/>
            <a:ext cx="9144000" cy="84407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Rectangle 28"/>
          <p:cNvSpPr/>
          <p:nvPr/>
        </p:nvSpPr>
        <p:spPr>
          <a:xfrm>
            <a:off x="0" y="-1"/>
            <a:ext cx="9144000" cy="310663"/>
          </a:xfrm>
          <a:prstGeom prst="rect">
            <a:avLst/>
          </a:prstGeom>
          <a:solidFill>
            <a:schemeClr val="tx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0" name="Rectangle 29"/>
          <p:cNvSpPr/>
          <p:nvPr/>
        </p:nvSpPr>
        <p:spPr>
          <a:xfrm>
            <a:off x="0" y="308276"/>
            <a:ext cx="9144001" cy="91441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1" name="Rectangle 30"/>
          <p:cNvSpPr/>
          <p:nvPr/>
        </p:nvSpPr>
        <p:spPr>
          <a:xfrm flipV="1">
            <a:off x="5410182" y="360246"/>
            <a:ext cx="3733819" cy="91087"/>
          </a:xfrm>
          <a:prstGeom prst="rect">
            <a:avLst/>
          </a:prstGeom>
          <a:solidFill>
            <a:schemeClr val="accent2">
              <a:alpha val="10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2" name="Rectangle 31"/>
          <p:cNvSpPr/>
          <p:nvPr/>
        </p:nvSpPr>
        <p:spPr>
          <a:xfrm flipV="1">
            <a:off x="5410200" y="440112"/>
            <a:ext cx="3733801" cy="180035"/>
          </a:xfrm>
          <a:prstGeom prst="rect">
            <a:avLst/>
          </a:prstGeom>
          <a:solidFill>
            <a:schemeClr val="accent2">
              <a:alpha val="50000"/>
            </a:scheme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3" name="Rounded Rectangle 32"/>
          <p:cNvSpPr/>
          <p:nvPr/>
        </p:nvSpPr>
        <p:spPr bwMode="white">
          <a:xfrm>
            <a:off x="5407339" y="497504"/>
            <a:ext cx="3063240" cy="27432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 useBgFill="1">
        <p:nvSpPr>
          <p:cNvPr id="34" name="Rounded Rectangle 33"/>
          <p:cNvSpPr/>
          <p:nvPr/>
        </p:nvSpPr>
        <p:spPr bwMode="white">
          <a:xfrm>
            <a:off x="7373646" y="588943"/>
            <a:ext cx="1600200" cy="36576"/>
          </a:xfrm>
          <a:prstGeom prst="roundRect">
            <a:avLst>
              <a:gd name="adj" fmla="val 16667"/>
            </a:avLst>
          </a:prstGeom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5" name="Rectangle 34"/>
          <p:cNvSpPr/>
          <p:nvPr/>
        </p:nvSpPr>
        <p:spPr bwMode="invGray">
          <a:xfrm>
            <a:off x="9084966" y="-2001"/>
            <a:ext cx="57626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6" name="Rectangle 35"/>
          <p:cNvSpPr/>
          <p:nvPr/>
        </p:nvSpPr>
        <p:spPr bwMode="invGray">
          <a:xfrm>
            <a:off x="9044481" y="-2001"/>
            <a:ext cx="27432" cy="621792"/>
          </a:xfrm>
          <a:prstGeom prst="rect">
            <a:avLst/>
          </a:prstGeom>
          <a:solidFill>
            <a:srgbClr val="FFFFFF">
              <a:alpha val="65098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37" name="Rectangle 36"/>
          <p:cNvSpPr/>
          <p:nvPr/>
        </p:nvSpPr>
        <p:spPr bwMode="invGray">
          <a:xfrm>
            <a:off x="9025428" y="-2001"/>
            <a:ext cx="9144" cy="621792"/>
          </a:xfrm>
          <a:prstGeom prst="rect">
            <a:avLst/>
          </a:prstGeom>
          <a:solidFill>
            <a:srgbClr val="FFFFFF">
              <a:alpha val="6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8" name="Rectangle 37"/>
          <p:cNvSpPr/>
          <p:nvPr/>
        </p:nvSpPr>
        <p:spPr bwMode="invGray">
          <a:xfrm>
            <a:off x="8975423" y="-2001"/>
            <a:ext cx="27432" cy="621792"/>
          </a:xfrm>
          <a:prstGeom prst="rect">
            <a:avLst/>
          </a:prstGeom>
          <a:solidFill>
            <a:srgbClr val="FFFFFF">
              <a:alpha val="4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39" name="Rectangle 38"/>
          <p:cNvSpPr/>
          <p:nvPr/>
        </p:nvSpPr>
        <p:spPr bwMode="invGray">
          <a:xfrm>
            <a:off x="8915677" y="380"/>
            <a:ext cx="54864" cy="585216"/>
          </a:xfrm>
          <a:prstGeom prst="rect">
            <a:avLst/>
          </a:prstGeom>
          <a:solidFill>
            <a:srgbClr val="FFFFFF">
              <a:alpha val="20000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40" name="Rectangle 39"/>
          <p:cNvSpPr/>
          <p:nvPr/>
        </p:nvSpPr>
        <p:spPr bwMode="invGray">
          <a:xfrm>
            <a:off x="8873475" y="380"/>
            <a:ext cx="9144" cy="585216"/>
          </a:xfrm>
          <a:prstGeom prst="rect">
            <a:avLst/>
          </a:prstGeom>
          <a:solidFill>
            <a:srgbClr val="FFFFFF">
              <a:alpha val="30196"/>
            </a:srgbClr>
          </a:solidFill>
          <a:ln w="50800" cap="rnd" cmpd="thickThin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 dirty="0"/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457200" y="404664"/>
            <a:ext cx="8229600" cy="576064"/>
          </a:xfrm>
          <a:prstGeom prst="rect">
            <a:avLst/>
          </a:prstGeom>
        </p:spPr>
        <p:txBody>
          <a:bodyPr vert="horz" anchor="ctr">
            <a:normAutofit/>
          </a:bodyPr>
          <a:lstStyle/>
          <a:p>
            <a:r>
              <a:rPr kumimoji="0" lang="en-US"/>
              <a:t>Click to edit Master title style</a:t>
            </a:r>
            <a:endParaRPr kumimoji="0" lang="en-US" dirty="0"/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457200" y="980728"/>
            <a:ext cx="8229600" cy="5593808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  <a:endParaRPr kumimoji="0" lang="en-US" dirty="0"/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8174736" y="2272"/>
            <a:ext cx="762000" cy="365760"/>
          </a:xfrm>
          <a:prstGeom prst="rect">
            <a:avLst/>
          </a:prstGeom>
        </p:spPr>
        <p:txBody>
          <a:bodyPr vert="horz" anchor="b"/>
          <a:lstStyle>
            <a:lvl1pPr algn="r" eaLnBrk="1" latinLnBrk="0" hangingPunct="1">
              <a:defRPr kumimoji="0" sz="1800">
                <a:solidFill>
                  <a:srgbClr val="FFFFFF"/>
                </a:solidFill>
              </a:defRPr>
            </a:lvl1pPr>
          </a:lstStyle>
          <a:p>
            <a:fld id="{B32D2D4F-B262-4018-8594-6B1FE2F875A5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3498311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hf hdr="0" ftr="0"/>
  <p:txStyles>
    <p:titleStyle>
      <a:lvl1pPr algn="l" rtl="0" eaLnBrk="1" latinLnBrk="0" hangingPunct="1">
        <a:spcBef>
          <a:spcPct val="0"/>
        </a:spcBef>
        <a:buNone/>
        <a:defRPr kumimoji="0" sz="4000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365760" indent="-256032" algn="l" rtl="0" eaLnBrk="1" latinLnBrk="0" hangingPunct="1">
        <a:spcBef>
          <a:spcPts val="300"/>
        </a:spcBef>
        <a:buClr>
          <a:schemeClr val="accent3"/>
        </a:buClr>
        <a:buFont typeface="Georgia"/>
        <a:buChar char="•"/>
        <a:defRPr kumimoji="0"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58368" indent="-246888" algn="l" rtl="0" eaLnBrk="1" latinLnBrk="0" hangingPunct="1">
        <a:spcBef>
          <a:spcPts val="300"/>
        </a:spcBef>
        <a:buClr>
          <a:schemeClr val="accent2"/>
        </a:buClr>
        <a:buFont typeface="Georgia"/>
        <a:buChar char="▫"/>
        <a:defRPr kumimoji="0" sz="2600" kern="1200">
          <a:solidFill>
            <a:schemeClr val="accent2">
              <a:lumMod val="50000"/>
            </a:schemeClr>
          </a:solidFill>
          <a:latin typeface="+mn-lt"/>
          <a:ea typeface="+mn-ea"/>
          <a:cs typeface="+mn-cs"/>
        </a:defRPr>
      </a:lvl2pPr>
      <a:lvl3pPr marL="923544" indent="-219456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400" kern="1200">
          <a:solidFill>
            <a:schemeClr val="accent1"/>
          </a:solidFill>
          <a:latin typeface="+mn-lt"/>
          <a:ea typeface="+mn-ea"/>
          <a:cs typeface="+mn-cs"/>
        </a:defRPr>
      </a:lvl3pPr>
      <a:lvl4pPr marL="1179576" indent="-201168" algn="l" rtl="0" eaLnBrk="1" latinLnBrk="0" hangingPunct="1">
        <a:spcBef>
          <a:spcPts val="300"/>
        </a:spcBef>
        <a:buClr>
          <a:schemeClr val="accent1"/>
        </a:buClr>
        <a:buFont typeface="Wingdings 2"/>
        <a:buChar char=""/>
        <a:defRPr kumimoji="0" sz="2200" kern="1200">
          <a:solidFill>
            <a:schemeClr val="accent1"/>
          </a:solidFill>
          <a:latin typeface="+mn-lt"/>
          <a:ea typeface="+mn-ea"/>
          <a:cs typeface="+mn-cs"/>
        </a:defRPr>
      </a:lvl4pPr>
      <a:lvl5pPr marL="138988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2000" kern="1200">
          <a:solidFill>
            <a:schemeClr val="accent3"/>
          </a:solidFill>
          <a:latin typeface="+mn-lt"/>
          <a:ea typeface="+mn-ea"/>
          <a:cs typeface="+mn-cs"/>
        </a:defRPr>
      </a:lvl5pPr>
      <a:lvl6pPr marL="1609344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800" kern="1200">
          <a:solidFill>
            <a:schemeClr val="accent3"/>
          </a:solidFill>
          <a:latin typeface="+mn-lt"/>
          <a:ea typeface="+mn-ea"/>
          <a:cs typeface="+mn-cs"/>
        </a:defRPr>
      </a:lvl6pPr>
      <a:lvl7pPr marL="182880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▫"/>
        <a:defRPr kumimoji="0" sz="1600" kern="1200">
          <a:solidFill>
            <a:schemeClr val="accent3"/>
          </a:solidFill>
          <a:latin typeface="+mn-lt"/>
          <a:ea typeface="+mn-ea"/>
          <a:cs typeface="+mn-cs"/>
        </a:defRPr>
      </a:lvl7pPr>
      <a:lvl8pPr marL="2029968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500" kern="1200">
          <a:solidFill>
            <a:schemeClr val="accent3"/>
          </a:solidFill>
          <a:latin typeface="+mn-lt"/>
          <a:ea typeface="+mn-ea"/>
          <a:cs typeface="+mn-cs"/>
        </a:defRPr>
      </a:lvl8pPr>
      <a:lvl9pPr marL="2240280" indent="-182880" algn="l" rtl="0" eaLnBrk="1" latinLnBrk="0" hangingPunct="1">
        <a:spcBef>
          <a:spcPts val="300"/>
        </a:spcBef>
        <a:buClr>
          <a:schemeClr val="accent3"/>
        </a:buClr>
        <a:buFont typeface="Georgia"/>
        <a:buChar char="◦"/>
        <a:defRPr kumimoji="0" sz="1400" kern="1200" baseline="0">
          <a:solidFill>
            <a:schemeClr val="accent3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4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GB" dirty="0"/>
              <a:t>Slowly Changing Dimensions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457200" y="3899938"/>
            <a:ext cx="6923112" cy="1752600"/>
          </a:xfrm>
        </p:spPr>
        <p:txBody>
          <a:bodyPr>
            <a:normAutofit/>
          </a:bodyPr>
          <a:lstStyle/>
          <a:p>
            <a:r>
              <a:rPr lang="en-GB" dirty="0"/>
              <a:t>Extra background on master data for </a:t>
            </a:r>
          </a:p>
          <a:p>
            <a:r>
              <a:rPr lang="en-GB" dirty="0"/>
              <a:t>Data Warehousing &amp; Data Mining</a:t>
            </a:r>
          </a:p>
          <a:p>
            <a:endParaRPr lang="en-GB" dirty="0"/>
          </a:p>
          <a:p>
            <a:r>
              <a:rPr lang="en-GB" dirty="0"/>
              <a:t>Dr </a:t>
            </a:r>
            <a:r>
              <a:rPr lang="en-GB" dirty="0" err="1"/>
              <a:t>Nik</a:t>
            </a:r>
            <a:r>
              <a:rPr lang="en-GB" dirty="0"/>
              <a:t> Whitehead</a:t>
            </a:r>
          </a:p>
        </p:txBody>
      </p:sp>
    </p:spTree>
    <p:extLst>
      <p:ext uri="{BB962C8B-B14F-4D97-AF65-F5344CB8AC3E}">
        <p14:creationId xmlns:p14="http://schemas.microsoft.com/office/powerpoint/2010/main" val="3800422648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Master Data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Master data is not metadata</a:t>
            </a:r>
          </a:p>
          <a:p>
            <a:endParaRPr lang="en-GB" dirty="0"/>
          </a:p>
          <a:p>
            <a:r>
              <a:rPr lang="en-GB" dirty="0"/>
              <a:t>Master data is data that has a concrete business use, such as a list of customers</a:t>
            </a:r>
          </a:p>
          <a:p>
            <a:pPr lvl="1"/>
            <a:r>
              <a:rPr lang="en-GB" dirty="0"/>
              <a:t>Master data will have metadata associated with it</a:t>
            </a:r>
          </a:p>
          <a:p>
            <a:r>
              <a:rPr lang="en-GB" dirty="0"/>
              <a:t>Master data includes</a:t>
            </a:r>
          </a:p>
          <a:p>
            <a:pPr lvl="1"/>
            <a:r>
              <a:rPr lang="en-GB" dirty="0"/>
              <a:t>Reference data – business objects for transactions, dimension tables for analysis</a:t>
            </a:r>
          </a:p>
          <a:p>
            <a:pPr lvl="1"/>
            <a:r>
              <a:rPr lang="en-GB" dirty="0"/>
              <a:t>Analytical data – supports decision making</a:t>
            </a:r>
          </a:p>
          <a:p>
            <a:r>
              <a:rPr lang="en-GB" dirty="0"/>
              <a:t>Within a DW environment the dimension tables are generally considered as master data</a:t>
            </a:r>
          </a:p>
          <a:p>
            <a:pPr lvl="1"/>
            <a:r>
              <a:rPr lang="en-GB" dirty="0"/>
              <a:t>These are dynamic, e.g. new customers are continually added to the CUSTOMER table, new products are added to the PRODUCTS table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332244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Master Data Management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A Master Data Management (MDM) tool is generally used to support master data</a:t>
            </a:r>
          </a:p>
          <a:p>
            <a:pPr lvl="1"/>
            <a:r>
              <a:rPr lang="en-GB" dirty="0"/>
              <a:t>Removing duplicates</a:t>
            </a:r>
          </a:p>
          <a:p>
            <a:pPr lvl="1"/>
            <a:r>
              <a:rPr lang="en-GB" dirty="0"/>
              <a:t>Standardising data</a:t>
            </a:r>
          </a:p>
          <a:p>
            <a:pPr lvl="1"/>
            <a:r>
              <a:rPr lang="en-GB" dirty="0"/>
              <a:t>Ensuring that business rules are applied to prevent incorrect data from entering the system</a:t>
            </a:r>
          </a:p>
          <a:p>
            <a:r>
              <a:rPr lang="en-GB" dirty="0"/>
              <a:t>MDM is part of an organisation’s data governance programme</a:t>
            </a:r>
          </a:p>
          <a:p>
            <a:r>
              <a:rPr lang="en-GB" dirty="0"/>
              <a:t>Master data is updated as part of the ETL process</a:t>
            </a:r>
          </a:p>
          <a:p>
            <a:r>
              <a:rPr lang="en-GB" dirty="0"/>
              <a:t>Common tools</a:t>
            </a:r>
          </a:p>
          <a:p>
            <a:pPr lvl="1"/>
            <a:r>
              <a:rPr lang="en-GB" dirty="0"/>
              <a:t>IBM </a:t>
            </a:r>
            <a:r>
              <a:rPr lang="en-GB" dirty="0" err="1"/>
              <a:t>InfoSphere</a:t>
            </a:r>
            <a:endParaRPr lang="en-GB" dirty="0"/>
          </a:p>
          <a:p>
            <a:pPr lvl="1"/>
            <a:r>
              <a:rPr lang="en-GB" dirty="0"/>
              <a:t>Oracle Master Data Management</a:t>
            </a:r>
          </a:p>
          <a:p>
            <a:pPr lvl="1"/>
            <a:r>
              <a:rPr lang="en-GB" dirty="0"/>
              <a:t>SAS Master Data Management</a:t>
            </a:r>
          </a:p>
          <a:p>
            <a:pPr lvl="1"/>
            <a:r>
              <a:rPr lang="en-GB" dirty="0"/>
              <a:t>SAP </a:t>
            </a:r>
            <a:r>
              <a:rPr lang="en-GB" dirty="0" err="1"/>
              <a:t>NetWeaver</a:t>
            </a:r>
            <a:endParaRPr lang="en-GB" dirty="0"/>
          </a:p>
          <a:p>
            <a:pPr lvl="1"/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053658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Slowly-Changing Dimensions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So far we have assumed that once master data has been imported into a DW that data does not change</a:t>
            </a:r>
          </a:p>
          <a:p>
            <a:r>
              <a:rPr lang="en-GB" dirty="0"/>
              <a:t>This is not always true, E.g.</a:t>
            </a:r>
          </a:p>
          <a:p>
            <a:pPr lvl="1"/>
            <a:r>
              <a:rPr lang="en-GB" dirty="0"/>
              <a:t>An order is taken by a salesperson in one region</a:t>
            </a:r>
          </a:p>
          <a:p>
            <a:pPr lvl="1"/>
            <a:r>
              <a:rPr lang="en-GB" dirty="0"/>
              <a:t>That salesperson moves to the same job in a different region</a:t>
            </a:r>
          </a:p>
          <a:p>
            <a:pPr lvl="1"/>
            <a:r>
              <a:rPr lang="en-GB" dirty="0"/>
              <a:t>How does the system track that some orders refer to the salesperson in the first region, but others refer to him in the second region?</a:t>
            </a:r>
          </a:p>
          <a:p>
            <a:endParaRPr lang="en-GB" dirty="0"/>
          </a:p>
          <a:p>
            <a:r>
              <a:rPr lang="en-GB" dirty="0"/>
              <a:t>This ‘slowly-changing dimension’ (SCD) problem can be dealt with in a number of ways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0574418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Dealing with SCD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363272" cy="5593808"/>
          </a:xfrm>
        </p:spPr>
        <p:txBody>
          <a:bodyPr>
            <a:normAutofit/>
          </a:bodyPr>
          <a:lstStyle/>
          <a:p>
            <a:r>
              <a:rPr lang="en-GB" dirty="0"/>
              <a:t>There are 6 main ways to deal with slowly changing dimensions, numbered from Type 0 to Type 6 (no Type 5)</a:t>
            </a:r>
          </a:p>
          <a:p>
            <a:endParaRPr lang="en-GB" dirty="0"/>
          </a:p>
          <a:p>
            <a:r>
              <a:rPr lang="en-GB" dirty="0"/>
              <a:t>Type 0</a:t>
            </a:r>
          </a:p>
          <a:p>
            <a:pPr lvl="1"/>
            <a:r>
              <a:rPr lang="en-GB" dirty="0"/>
              <a:t>Do nothing. Values in a fact remain as they were when they were first entered</a:t>
            </a:r>
          </a:p>
          <a:p>
            <a:pPr lvl="1"/>
            <a:r>
              <a:rPr lang="en-GB" dirty="0"/>
              <a:t>This is seldom used</a:t>
            </a:r>
          </a:p>
          <a:p>
            <a:pPr lvl="1"/>
            <a:endParaRPr lang="en-GB" dirty="0"/>
          </a:p>
          <a:p>
            <a:r>
              <a:rPr lang="en-GB" dirty="0"/>
              <a:t>Type 1</a:t>
            </a:r>
          </a:p>
          <a:p>
            <a:pPr lvl="1"/>
            <a:r>
              <a:rPr lang="en-GB" dirty="0"/>
              <a:t>Overwrite all existing data with new data</a:t>
            </a:r>
          </a:p>
          <a:p>
            <a:pPr lvl="1"/>
            <a:r>
              <a:rPr lang="en-GB" dirty="0"/>
              <a:t>If a Salesperson moves from Swansea to Cardiff then all sales by that person are changed to show Cardiff</a:t>
            </a:r>
          </a:p>
          <a:p>
            <a:pPr lvl="1"/>
            <a:r>
              <a:rPr lang="en-GB" dirty="0"/>
              <a:t>Any aggregate tables that use Location as a parameter need to be recalculated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441010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Title 5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Type 1 </a:t>
            </a:r>
          </a:p>
        </p:txBody>
      </p:sp>
      <p:sp>
        <p:nvSpPr>
          <p:cNvPr id="7" name="Content Placeholder 6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GB" dirty="0"/>
              <a:t>What happens if the country changes its name?</a:t>
            </a:r>
          </a:p>
          <a:p>
            <a:pPr lvl="1"/>
            <a:r>
              <a:rPr lang="en-GB" sz="2300" dirty="0"/>
              <a:t>With a Type 1 strategy all data would be updated to the new name</a:t>
            </a:r>
          </a:p>
          <a:p>
            <a:endParaRPr lang="en-GB" dirty="0"/>
          </a:p>
          <a:p>
            <a:r>
              <a:rPr lang="en-GB" dirty="0"/>
              <a:t>Any search query that included </a:t>
            </a:r>
            <a:r>
              <a:rPr lang="en-GB" dirty="0" err="1"/>
              <a:t>CountryName</a:t>
            </a:r>
            <a:r>
              <a:rPr lang="en-GB" dirty="0"/>
              <a:t> would also need updating</a:t>
            </a:r>
          </a:p>
          <a:p>
            <a:pPr marL="402336" lvl="1" indent="0">
              <a:buNone/>
            </a:pPr>
            <a:endParaRPr lang="en-GB" sz="800" dirty="0"/>
          </a:p>
          <a:p>
            <a:pPr marL="402336" lvl="1" indent="0">
              <a:buNone/>
            </a:pPr>
            <a:r>
              <a:rPr lang="en-GB" sz="1800" dirty="0"/>
              <a:t>SELECT * FROM </a:t>
            </a:r>
            <a:r>
              <a:rPr lang="en-GB" sz="1800" dirty="0" err="1"/>
              <a:t>fSales</a:t>
            </a:r>
            <a:r>
              <a:rPr lang="en-GB" sz="1800" dirty="0"/>
              <a:t> as </a:t>
            </a:r>
            <a:r>
              <a:rPr lang="en-GB" sz="1800" dirty="0" err="1"/>
              <a:t>fS</a:t>
            </a:r>
            <a:r>
              <a:rPr lang="en-GB" sz="1800" dirty="0"/>
              <a:t>, </a:t>
            </a:r>
            <a:r>
              <a:rPr lang="en-GB" sz="1800" dirty="0" err="1"/>
              <a:t>dCurrencyCode</a:t>
            </a:r>
            <a:r>
              <a:rPr lang="en-GB" sz="1800" dirty="0"/>
              <a:t> as </a:t>
            </a:r>
            <a:r>
              <a:rPr lang="en-GB" sz="1800" dirty="0" err="1"/>
              <a:t>dC</a:t>
            </a:r>
            <a:r>
              <a:rPr lang="en-GB" sz="1800" dirty="0"/>
              <a:t> WHERE </a:t>
            </a:r>
          </a:p>
          <a:p>
            <a:pPr marL="402336" lvl="1" indent="0">
              <a:buNone/>
            </a:pPr>
            <a:r>
              <a:rPr lang="en-GB" sz="1800" dirty="0" err="1"/>
              <a:t>fS.CurrencyFrom</a:t>
            </a:r>
            <a:r>
              <a:rPr lang="en-GB" sz="1800" dirty="0"/>
              <a:t>=</a:t>
            </a:r>
            <a:r>
              <a:rPr lang="en-GB" sz="1800" dirty="0" err="1"/>
              <a:t>dC.CurrencyCodeID</a:t>
            </a:r>
            <a:r>
              <a:rPr lang="en-GB" sz="1800" dirty="0"/>
              <a:t> AND </a:t>
            </a:r>
            <a:r>
              <a:rPr lang="en-GB" sz="1800" dirty="0" err="1"/>
              <a:t>dC.CountryName</a:t>
            </a:r>
            <a:r>
              <a:rPr lang="en-GB" sz="1800" dirty="0"/>
              <a:t>=“Burma”</a:t>
            </a:r>
          </a:p>
          <a:p>
            <a:pPr marL="109728" indent="0">
              <a:buNone/>
            </a:pPr>
            <a:endParaRPr lang="en-GB" sz="800" dirty="0"/>
          </a:p>
          <a:p>
            <a:pPr marL="109728" indent="0">
              <a:buNone/>
            </a:pPr>
            <a:r>
              <a:rPr lang="en-GB" dirty="0"/>
              <a:t>Becomes</a:t>
            </a:r>
          </a:p>
          <a:p>
            <a:pPr marL="109728" indent="0">
              <a:buNone/>
            </a:pPr>
            <a:endParaRPr lang="en-GB" sz="800" dirty="0"/>
          </a:p>
          <a:p>
            <a:pPr marL="402336" lvl="1" indent="0">
              <a:buNone/>
            </a:pPr>
            <a:r>
              <a:rPr lang="en-GB" sz="1800" dirty="0"/>
              <a:t>SELECT * FROM </a:t>
            </a:r>
            <a:r>
              <a:rPr lang="en-GB" sz="1800" dirty="0" err="1"/>
              <a:t>fSales</a:t>
            </a:r>
            <a:r>
              <a:rPr lang="en-GB" sz="1800" dirty="0"/>
              <a:t> as </a:t>
            </a:r>
            <a:r>
              <a:rPr lang="en-GB" sz="1800" dirty="0" err="1"/>
              <a:t>fS</a:t>
            </a:r>
            <a:r>
              <a:rPr lang="en-GB" sz="1800" dirty="0"/>
              <a:t>, </a:t>
            </a:r>
            <a:r>
              <a:rPr lang="en-GB" sz="1800" dirty="0" err="1"/>
              <a:t>dCurrencyCode</a:t>
            </a:r>
            <a:r>
              <a:rPr lang="en-GB" sz="1800" dirty="0"/>
              <a:t> as </a:t>
            </a:r>
            <a:r>
              <a:rPr lang="en-GB" sz="1800" dirty="0" err="1"/>
              <a:t>dC</a:t>
            </a:r>
            <a:r>
              <a:rPr lang="en-GB" sz="1800" dirty="0"/>
              <a:t> WHERE </a:t>
            </a:r>
          </a:p>
          <a:p>
            <a:pPr marL="402336" lvl="1" indent="0">
              <a:buNone/>
            </a:pPr>
            <a:r>
              <a:rPr lang="en-GB" sz="1800" dirty="0" err="1"/>
              <a:t>fS.CurrencyFrom</a:t>
            </a:r>
            <a:r>
              <a:rPr lang="en-GB" sz="1800" dirty="0"/>
              <a:t>=</a:t>
            </a:r>
            <a:r>
              <a:rPr lang="en-GB" sz="1800" dirty="0" err="1"/>
              <a:t>dC.CurrencyCodeID</a:t>
            </a:r>
            <a:r>
              <a:rPr lang="en-GB" sz="1800" dirty="0"/>
              <a:t> AND </a:t>
            </a:r>
            <a:r>
              <a:rPr lang="en-GB" sz="1800" dirty="0" err="1"/>
              <a:t>dC.CountryName</a:t>
            </a:r>
            <a:r>
              <a:rPr lang="en-GB" sz="1800" dirty="0"/>
              <a:t>=“Myanmar”</a:t>
            </a:r>
          </a:p>
          <a:p>
            <a:endParaRPr lang="en-GB" dirty="0"/>
          </a:p>
          <a:p>
            <a:r>
              <a:rPr lang="en-GB" dirty="0"/>
              <a:t>Easy to maintain, but no history is stored</a:t>
            </a:r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367314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itle 4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Natural and Surrogate Keys</a:t>
            </a:r>
          </a:p>
        </p:txBody>
      </p:sp>
      <p:pic>
        <p:nvPicPr>
          <p:cNvPr id="8" name="Content Placeholder 7"/>
          <p:cNvPicPr>
            <a:picLocks noGrp="1" noChangeAspect="1"/>
          </p:cNvPicPr>
          <p:nvPr>
            <p:ph sz="half"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99989" y="2564904"/>
            <a:ext cx="3535907" cy="1980108"/>
          </a:xfrm>
        </p:spPr>
      </p:pic>
      <p:sp>
        <p:nvSpPr>
          <p:cNvPr id="7" name="Content Placeholder 6"/>
          <p:cNvSpPr>
            <a:spLocks noGrp="1"/>
          </p:cNvSpPr>
          <p:nvPr>
            <p:ph sz="half" idx="2"/>
          </p:nvPr>
        </p:nvSpPr>
        <p:spPr>
          <a:xfrm>
            <a:off x="3491880" y="980728"/>
            <a:ext cx="5194920" cy="5794659"/>
          </a:xfrm>
        </p:spPr>
        <p:txBody>
          <a:bodyPr>
            <a:normAutofit/>
          </a:bodyPr>
          <a:lstStyle/>
          <a:p>
            <a:r>
              <a:rPr lang="en-GB" sz="2400" dirty="0"/>
              <a:t>To go beyond Type 1 we need to consider the dimension keys</a:t>
            </a:r>
          </a:p>
          <a:p>
            <a:endParaRPr lang="en-GB" sz="2400" dirty="0"/>
          </a:p>
          <a:p>
            <a:r>
              <a:rPr lang="en-GB" sz="2400" dirty="0"/>
              <a:t>When building a dimension we often define the primary key as an integer </a:t>
            </a:r>
            <a:r>
              <a:rPr lang="en-GB" sz="2400" i="1" dirty="0"/>
              <a:t>even when there is already a viable string key</a:t>
            </a:r>
            <a:endParaRPr lang="en-GB" sz="2400" dirty="0"/>
          </a:p>
          <a:p>
            <a:pPr lvl="1"/>
            <a:r>
              <a:rPr lang="en-GB" sz="2000" dirty="0"/>
              <a:t>Joining using integer keys is faster than using string keys</a:t>
            </a:r>
          </a:p>
          <a:p>
            <a:endParaRPr lang="en-GB" sz="2400" dirty="0"/>
          </a:p>
          <a:p>
            <a:r>
              <a:rPr lang="en-GB" sz="2400" dirty="0"/>
              <a:t>The integer key is known as the SURROGATE key</a:t>
            </a:r>
          </a:p>
          <a:p>
            <a:endParaRPr lang="en-GB" sz="2400" dirty="0"/>
          </a:p>
          <a:p>
            <a:r>
              <a:rPr lang="en-GB" sz="2400" dirty="0"/>
              <a:t>The string key is known as the NATURAL key</a:t>
            </a:r>
          </a:p>
          <a:p>
            <a:endParaRPr lang="en-GB" sz="2400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7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251520" y="3212976"/>
            <a:ext cx="3240360" cy="288032"/>
          </a:xfrm>
          <a:prstGeom prst="rect">
            <a:avLst/>
          </a:prstGeom>
          <a:solidFill>
            <a:schemeClr val="accent4">
              <a:alpha val="50000"/>
            </a:schemeClr>
          </a:solidFill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251520" y="1628800"/>
            <a:ext cx="3240360" cy="792088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Surrogate Key</a:t>
            </a:r>
          </a:p>
        </p:txBody>
      </p:sp>
      <p:sp>
        <p:nvSpPr>
          <p:cNvPr id="11" name="Rectangle 10"/>
          <p:cNvSpPr/>
          <p:nvPr/>
        </p:nvSpPr>
        <p:spPr>
          <a:xfrm>
            <a:off x="251520" y="4653136"/>
            <a:ext cx="3240360" cy="79208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GB" sz="2800" dirty="0">
                <a:solidFill>
                  <a:schemeClr val="tx1"/>
                </a:solidFill>
              </a:rPr>
              <a:t>Natural Key</a:t>
            </a:r>
          </a:p>
        </p:txBody>
      </p:sp>
      <p:sp>
        <p:nvSpPr>
          <p:cNvPr id="12" name="Rectangle 11"/>
          <p:cNvSpPr/>
          <p:nvPr/>
        </p:nvSpPr>
        <p:spPr>
          <a:xfrm>
            <a:off x="251520" y="3501008"/>
            <a:ext cx="3240360" cy="288032"/>
          </a:xfrm>
          <a:prstGeom prst="rect">
            <a:avLst/>
          </a:prstGeom>
          <a:solidFill>
            <a:schemeClr val="accent1">
              <a:alpha val="5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28024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Type 2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57201" y="980729"/>
            <a:ext cx="8229600" cy="2232248"/>
          </a:xfrm>
        </p:spPr>
        <p:txBody>
          <a:bodyPr/>
          <a:lstStyle/>
          <a:p>
            <a:r>
              <a:rPr lang="en-GB" dirty="0"/>
              <a:t>This tracks historical data by adding a new record to a dimension with the same natural key but a new surrogate key</a:t>
            </a:r>
          </a:p>
          <a:p>
            <a:pPr lvl="1"/>
            <a:r>
              <a:rPr lang="en-GB" dirty="0"/>
              <a:t>Version numbers or start/end dates are often also included in the dimension</a:t>
            </a:r>
          </a:p>
          <a:p>
            <a:r>
              <a:rPr lang="en-GB" dirty="0"/>
              <a:t>Transactions that reference a specific surrogate key therefore also reference a specific time slice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8</a:t>
            </a:fld>
            <a:endParaRPr lang="en-GB"/>
          </a:p>
        </p:txBody>
      </p:sp>
      <p:graphicFrame>
        <p:nvGraphicFramePr>
          <p:cNvPr id="15" name="Content Placeholder 1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742119357"/>
              </p:ext>
            </p:extLst>
          </p:nvPr>
        </p:nvGraphicFramePr>
        <p:xfrm>
          <a:off x="107504" y="3497416"/>
          <a:ext cx="8928991" cy="25958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0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41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2413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</a:t>
                      </a:r>
                      <a:r>
                        <a:rPr lang="en-GB" sz="1400" b="1" dirty="0"/>
                        <a:t> ID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CountryName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Version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Burma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Myanmar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CurrencyCodeID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CountryName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StartDate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EndDate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Burma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/>
                        <a:t>1960-1-1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1989-6-19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Myanmar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1989-6-20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i="1" dirty="0"/>
                        <a:t>NULL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014445988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Type 3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57201" y="980729"/>
            <a:ext cx="8229600" cy="2232248"/>
          </a:xfrm>
        </p:spPr>
        <p:txBody>
          <a:bodyPr/>
          <a:lstStyle/>
          <a:p>
            <a:r>
              <a:rPr lang="en-GB" dirty="0"/>
              <a:t>This preserves a limited history by including extra columns for those attributes that are likely to change</a:t>
            </a:r>
          </a:p>
          <a:p>
            <a:pPr lvl="1"/>
            <a:r>
              <a:rPr lang="en-GB" dirty="0"/>
              <a:t>This only allows for a single change of value</a:t>
            </a:r>
          </a:p>
          <a:p>
            <a:r>
              <a:rPr lang="en-GB" dirty="0"/>
              <a:t>Two main implementations</a:t>
            </a:r>
          </a:p>
          <a:p>
            <a:pPr lvl="1"/>
            <a:r>
              <a:rPr lang="en-GB" dirty="0"/>
              <a:t>Original value / current value</a:t>
            </a:r>
          </a:p>
          <a:p>
            <a:pPr lvl="1"/>
            <a:r>
              <a:rPr lang="en-GB" dirty="0"/>
              <a:t>Previous value / current value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9</a:t>
            </a:fld>
            <a:endParaRPr lang="en-GB"/>
          </a:p>
        </p:txBody>
      </p:sp>
      <p:graphicFrame>
        <p:nvGraphicFramePr>
          <p:cNvPr id="15" name="Content Placeholder 1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091884609"/>
              </p:ext>
            </p:extLst>
          </p:nvPr>
        </p:nvGraphicFramePr>
        <p:xfrm>
          <a:off x="107504" y="3497416"/>
          <a:ext cx="8928991" cy="741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0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41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2413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CurrencyCodeID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CountryName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ChangeDate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OldName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Myanmar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1989-6-20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Burma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150995362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Type 4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57201" y="980729"/>
            <a:ext cx="8229600" cy="2232248"/>
          </a:xfrm>
        </p:spPr>
        <p:txBody>
          <a:bodyPr/>
          <a:lstStyle/>
          <a:p>
            <a:r>
              <a:rPr lang="en-GB" dirty="0"/>
              <a:t>This approach is generally referred to as using ‘history tables”</a:t>
            </a:r>
          </a:p>
          <a:p>
            <a:pPr lvl="1"/>
            <a:r>
              <a:rPr lang="en-GB" dirty="0"/>
              <a:t>The main table keeps the current data</a:t>
            </a:r>
          </a:p>
          <a:p>
            <a:pPr lvl="1"/>
            <a:r>
              <a:rPr lang="en-GB" dirty="0"/>
              <a:t>An additional table keeps a record of the changes</a:t>
            </a:r>
          </a:p>
          <a:p>
            <a:endParaRPr lang="en-GB" dirty="0"/>
          </a:p>
          <a:p>
            <a:r>
              <a:rPr lang="en-GB" dirty="0"/>
              <a:t>Both surrogate keys are referenced in the fact table</a:t>
            </a:r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10</a:t>
            </a:fld>
            <a:endParaRPr lang="en-GB"/>
          </a:p>
        </p:txBody>
      </p:sp>
      <p:graphicFrame>
        <p:nvGraphicFramePr>
          <p:cNvPr id="15" name="Content Placeholder 1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512895050"/>
              </p:ext>
            </p:extLst>
          </p:nvPr>
        </p:nvGraphicFramePr>
        <p:xfrm>
          <a:off x="107504" y="3497416"/>
          <a:ext cx="8928991" cy="296672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80020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584176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512168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296144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24135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</a:tblGrid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sz="1800" b="1" dirty="0" err="1"/>
                        <a:t>dCurrencyCode</a:t>
                      </a:r>
                      <a:endParaRPr lang="en-GB" sz="18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 hMerge="1">
                  <a:txBody>
                    <a:bodyPr/>
                    <a:lstStyle/>
                    <a:p>
                      <a:pPr algn="ctr"/>
                      <a:endParaRPr lang="en-GB" sz="14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R>
                      <a:noFill/>
                    </a:lnR>
                    <a:lnT>
                      <a:noFill/>
                    </a:lnT>
                    <a:lnB>
                      <a:noFill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solidFill>
                      <a:schemeClr val="bg1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</a:t>
                      </a:r>
                      <a:r>
                        <a:rPr lang="en-GB" sz="1400" b="1" dirty="0"/>
                        <a:t> ID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CountryName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  <a:lnT>
                      <a:noFill/>
                    </a:lnT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Myanmar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L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  <a:tr h="370840">
                <a:tc gridSpan="2">
                  <a:txBody>
                    <a:bodyPr/>
                    <a:lstStyle/>
                    <a:p>
                      <a:pPr algn="ctr"/>
                      <a:r>
                        <a:rPr lang="en-GB" b="1" dirty="0" err="1"/>
                        <a:t>dCurrencyCodeHistory</a:t>
                      </a:r>
                      <a:endParaRPr lang="en-GB" b="1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 hMerge="1"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CurrencyCodeID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CurrencyCode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CurrencyName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CountryName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CreateDate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5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Burma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1960-1-1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6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157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Myanmar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/>
                        <a:t>1989-6-20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endParaRPr lang="en-GB" i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extLst>
                  <a:ext uri="{0D108BD9-81ED-4DB2-BD59-A6C34878D82A}">
                    <a16:rowId xmlns:a16="http://schemas.microsoft.com/office/drawing/2014/main" val="10007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13274661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Type 6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half" idx="2"/>
          </p:nvPr>
        </p:nvSpPr>
        <p:spPr>
          <a:xfrm>
            <a:off x="457201" y="980728"/>
            <a:ext cx="8229600" cy="2736303"/>
          </a:xfrm>
        </p:spPr>
        <p:txBody>
          <a:bodyPr/>
          <a:lstStyle/>
          <a:p>
            <a:r>
              <a:rPr lang="en-GB" dirty="0"/>
              <a:t>This is a combination of types 1, 2 and 3 (1+2+3=6) </a:t>
            </a:r>
          </a:p>
          <a:p>
            <a:pPr lvl="1"/>
            <a:r>
              <a:rPr lang="en-GB" dirty="0"/>
              <a:t>For the current version the </a:t>
            </a:r>
            <a:r>
              <a:rPr lang="en-GB" dirty="0" err="1"/>
              <a:t>CountryName</a:t>
            </a:r>
            <a:r>
              <a:rPr lang="en-GB" dirty="0"/>
              <a:t> and </a:t>
            </a:r>
            <a:r>
              <a:rPr lang="en-GB" dirty="0" err="1"/>
              <a:t>Oldname</a:t>
            </a:r>
            <a:r>
              <a:rPr lang="en-GB" dirty="0"/>
              <a:t> are the same</a:t>
            </a:r>
          </a:p>
          <a:p>
            <a:pPr lvl="1"/>
            <a:r>
              <a:rPr lang="en-GB" dirty="0"/>
              <a:t>End date shows a defined NULL date (easy to use in queries)</a:t>
            </a:r>
          </a:p>
          <a:p>
            <a:pPr lvl="1"/>
            <a:r>
              <a:rPr lang="en-GB" dirty="0" err="1"/>
              <a:t>CurrentFlag</a:t>
            </a:r>
            <a:r>
              <a:rPr lang="en-GB" dirty="0"/>
              <a:t> shows that this is the active country name</a:t>
            </a:r>
          </a:p>
          <a:p>
            <a:endParaRPr lang="en-GB" dirty="0"/>
          </a:p>
          <a:p>
            <a:r>
              <a:rPr lang="en-GB" dirty="0"/>
              <a:t>This allows multiple changes to be recorded within the structure of the dimension without the need of an extra history table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11</a:t>
            </a:fld>
            <a:endParaRPr lang="en-GB"/>
          </a:p>
        </p:txBody>
      </p:sp>
      <p:graphicFrame>
        <p:nvGraphicFramePr>
          <p:cNvPr id="15" name="Content Placeholder 14"/>
          <p:cNvGraphicFramePr>
            <a:graphicFrameLocks noGrp="1"/>
          </p:cNvGraphicFramePr>
          <p:nvPr>
            <p:ph sz="half" idx="1"/>
            <p:extLst>
              <p:ext uri="{D42A27DB-BD31-4B8C-83A1-F6EECF244321}">
                <p14:modId xmlns:p14="http://schemas.microsoft.com/office/powerpoint/2010/main" val="292358816"/>
              </p:ext>
            </p:extLst>
          </p:nvPr>
        </p:nvGraphicFramePr>
        <p:xfrm>
          <a:off x="107504" y="3497416"/>
          <a:ext cx="8928991" cy="1630680"/>
        </p:xfrm>
        <a:graphic>
          <a:graphicData uri="http://schemas.openxmlformats.org/drawingml/2006/table">
            <a:tbl>
              <a:tblPr firstRow="1" bandRow="1">
                <a:tableStyleId>{2D5ABB26-0587-4C30-8999-92F81FD0307C}</a:tableStyleId>
              </a:tblPr>
              <a:tblGrid>
                <a:gridCol w="1080120">
                  <a:extLst>
                    <a:ext uri="{9D8B030D-6E8A-4147-A177-3AD203B41FA5}">
                      <a16:colId xmlns:a16="http://schemas.microsoft.com/office/drawing/2014/main" val="20000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20001"/>
                    </a:ext>
                  </a:extLst>
                </a:gridCol>
                <a:gridCol w="1080120">
                  <a:extLst>
                    <a:ext uri="{9D8B030D-6E8A-4147-A177-3AD203B41FA5}">
                      <a16:colId xmlns:a16="http://schemas.microsoft.com/office/drawing/2014/main" val="20002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20003"/>
                    </a:ext>
                  </a:extLst>
                </a:gridCol>
                <a:gridCol w="1152128">
                  <a:extLst>
                    <a:ext uri="{9D8B030D-6E8A-4147-A177-3AD203B41FA5}">
                      <a16:colId xmlns:a16="http://schemas.microsoft.com/office/drawing/2014/main" val="20004"/>
                    </a:ext>
                  </a:extLst>
                </a:gridCol>
                <a:gridCol w="1224136">
                  <a:extLst>
                    <a:ext uri="{9D8B030D-6E8A-4147-A177-3AD203B41FA5}">
                      <a16:colId xmlns:a16="http://schemas.microsoft.com/office/drawing/2014/main" val="20005"/>
                    </a:ext>
                  </a:extLst>
                </a:gridCol>
                <a:gridCol w="1127518">
                  <a:extLst>
                    <a:ext uri="{9D8B030D-6E8A-4147-A177-3AD203B41FA5}">
                      <a16:colId xmlns:a16="http://schemas.microsoft.com/office/drawing/2014/main" val="20006"/>
                    </a:ext>
                  </a:extLst>
                </a:gridCol>
                <a:gridCol w="960713">
                  <a:extLst>
                    <a:ext uri="{9D8B030D-6E8A-4147-A177-3AD203B41FA5}">
                      <a16:colId xmlns:a16="http://schemas.microsoft.com/office/drawing/2014/main" val="20007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R>
                      <a:noFill/>
                    </a:lnR>
                    <a:lnT w="12700" cap="flat" cmpd="sng" algn="ctr">
                      <a:noFill/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 w="12700" cmpd="sng">
                      <a:noFill/>
                      <a:prstDash val="solid"/>
                    </a:lnTlToBr>
                    <a:lnBlToTr w="12700" cmpd="sng">
                      <a:noFill/>
                      <a:prstDash val="solid"/>
                    </a:lnBlToTr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L>
                      <a:noFill/>
                    </a:lnL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endParaRPr lang="en-GB" dirty="0"/>
                    </a:p>
                  </a:txBody>
                  <a:tcPr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0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Currency</a:t>
                      </a:r>
                    </a:p>
                    <a:p>
                      <a:pPr algn="ctr"/>
                      <a:r>
                        <a:rPr lang="en-GB" sz="1400" b="1" dirty="0" err="1"/>
                        <a:t>CodeID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Currency</a:t>
                      </a:r>
                    </a:p>
                    <a:p>
                      <a:pPr algn="ctr"/>
                      <a:r>
                        <a:rPr lang="en-GB" sz="1400" b="1" dirty="0"/>
                        <a:t>Code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Currency</a:t>
                      </a:r>
                    </a:p>
                    <a:p>
                      <a:pPr algn="ctr"/>
                      <a:r>
                        <a:rPr lang="en-GB" sz="1400" b="1" dirty="0"/>
                        <a:t>Name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Country</a:t>
                      </a:r>
                    </a:p>
                    <a:p>
                      <a:pPr algn="ctr"/>
                      <a:r>
                        <a:rPr lang="en-GB" sz="1400" b="1" dirty="0"/>
                        <a:t>Name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Old</a:t>
                      </a:r>
                    </a:p>
                    <a:p>
                      <a:pPr algn="ctr"/>
                      <a:r>
                        <a:rPr lang="en-GB" sz="1400" b="1" dirty="0"/>
                        <a:t>Name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Start</a:t>
                      </a:r>
                    </a:p>
                    <a:p>
                      <a:pPr algn="ctr"/>
                      <a:r>
                        <a:rPr lang="en-GB" sz="1400" b="1" dirty="0"/>
                        <a:t>Date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/>
                        <a:t>End</a:t>
                      </a:r>
                    </a:p>
                    <a:p>
                      <a:pPr algn="ctr"/>
                      <a:r>
                        <a:rPr lang="en-GB" sz="1400" b="1" dirty="0"/>
                        <a:t>Date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b="1" dirty="0" err="1"/>
                        <a:t>CurrentFlag</a:t>
                      </a:r>
                      <a:endParaRPr lang="en-GB" sz="1400" b="1" dirty="0"/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1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123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Myanmar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Burma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/>
                        <a:t>1960-1-1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1989-6-19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2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157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5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MMK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75000"/>
                        <a:alpha val="5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Kyat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Myanmar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sz="1400" dirty="0"/>
                        <a:t>Myanmar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dirty="0"/>
                        <a:t>1989-6-20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i="0" dirty="0"/>
                        <a:t>9999-12-31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sz="1400" i="1" dirty="0"/>
                        <a:t>Y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</a:tcPr>
                </a:tc>
                <a:extLst>
                  <a:ext uri="{0D108BD9-81ED-4DB2-BD59-A6C34878D82A}">
                    <a16:rowId xmlns:a16="http://schemas.microsoft.com/office/drawing/2014/main" val="10003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29157235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Summary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980728"/>
            <a:ext cx="8229600" cy="5760640"/>
          </a:xfrm>
        </p:spPr>
        <p:txBody>
          <a:bodyPr>
            <a:normAutofit/>
          </a:bodyPr>
          <a:lstStyle/>
          <a:p>
            <a:r>
              <a:rPr lang="en-GB" dirty="0"/>
              <a:t>Master Data</a:t>
            </a:r>
          </a:p>
          <a:p>
            <a:pPr lvl="1"/>
            <a:r>
              <a:rPr lang="en-GB" dirty="0"/>
              <a:t>The ‘reference material’ for the information system, </a:t>
            </a:r>
            <a:r>
              <a:rPr lang="en-GB" dirty="0" err="1"/>
              <a:t>e.g</a:t>
            </a:r>
            <a:r>
              <a:rPr lang="en-GB" dirty="0"/>
              <a:t> lists of customers and products</a:t>
            </a:r>
          </a:p>
          <a:p>
            <a:pPr lvl="1"/>
            <a:r>
              <a:rPr lang="en-GB" dirty="0"/>
              <a:t>Used for ensuring that every part of the system uses the same basic data</a:t>
            </a:r>
          </a:p>
          <a:p>
            <a:pPr lvl="1"/>
            <a:r>
              <a:rPr lang="en-GB" dirty="0"/>
              <a:t>Slowly-changing dimensions can be managed in one of several ways</a:t>
            </a: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32D2D4F-B262-4018-8594-6B1FE2F875A5}" type="slidenum">
              <a:rPr lang="en-GB" smtClean="0"/>
              <a:pPr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0924637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Nik2013">
  <a:themeElements>
    <a:clrScheme name="Violet">
      <a:dk1>
        <a:sysClr val="windowText" lastClr="000000"/>
      </a:dk1>
      <a:lt1>
        <a:sysClr val="window" lastClr="FFFFFF"/>
      </a:lt1>
      <a:dk2>
        <a:srgbClr val="373545"/>
      </a:dk2>
      <a:lt2>
        <a:srgbClr val="DCD8DC"/>
      </a:lt2>
      <a:accent1>
        <a:srgbClr val="AD84C6"/>
      </a:accent1>
      <a:accent2>
        <a:srgbClr val="8784C7"/>
      </a:accent2>
      <a:accent3>
        <a:srgbClr val="5D739A"/>
      </a:accent3>
      <a:accent4>
        <a:srgbClr val="6997AF"/>
      </a:accent4>
      <a:accent5>
        <a:srgbClr val="84ACB6"/>
      </a:accent5>
      <a:accent6>
        <a:srgbClr val="6F8183"/>
      </a:accent6>
      <a:hlink>
        <a:srgbClr val="69A020"/>
      </a:hlink>
      <a:folHlink>
        <a:srgbClr val="8C8C8C"/>
      </a:folHlink>
    </a:clrScheme>
    <a:fontScheme name="Urban">
      <a:majorFont>
        <a:latin typeface="Trebuchet MS"/>
        <a:ea typeface=""/>
        <a:cs typeface=""/>
        <a:font script="Jpan" typeface="HGｺﾞｼｯｸM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eorgia"/>
        <a:ea typeface=""/>
        <a:cs typeface=""/>
        <a:font script="Jpan" typeface="HG明朝B"/>
        <a:font script="Hang" typeface="맑은 고딕"/>
        <a:font script="Hans" typeface="宋体"/>
        <a:font script="Hant" typeface="新細明體"/>
        <a:font script="Arab" typeface="Arial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Urban">
      <a:fillStyleLst>
        <a:solidFill>
          <a:schemeClr val="phClr"/>
        </a:solidFill>
        <a:gradFill rotWithShape="1">
          <a:gsLst>
            <a:gs pos="0">
              <a:schemeClr val="phClr">
                <a:tint val="1000"/>
                <a:satMod val="255000"/>
              </a:schemeClr>
            </a:gs>
            <a:gs pos="55000">
              <a:schemeClr val="phClr">
                <a:tint val="12000"/>
                <a:satMod val="255000"/>
              </a:schemeClr>
            </a:gs>
            <a:gs pos="100000">
              <a:schemeClr val="phClr">
                <a:tint val="45000"/>
                <a:satMod val="250000"/>
              </a:schemeClr>
            </a:gs>
          </a:gsLst>
          <a:path path="circle">
            <a:fillToRect l="-40000" t="-90000" r="140000" b="190000"/>
          </a:path>
        </a:gradFill>
        <a:gradFill rotWithShape="1">
          <a:gsLst>
            <a:gs pos="0">
              <a:schemeClr val="phClr">
                <a:tint val="43000"/>
                <a:satMod val="165000"/>
              </a:schemeClr>
            </a:gs>
            <a:gs pos="55000">
              <a:schemeClr val="phClr">
                <a:tint val="83000"/>
                <a:satMod val="155000"/>
              </a:schemeClr>
            </a:gs>
            <a:gs pos="100000">
              <a:schemeClr val="phClr">
                <a:shade val="85000"/>
              </a:schemeClr>
            </a:gs>
          </a:gsLst>
          <a:path path="circle">
            <a:fillToRect l="-40000" t="-90000" r="140000" b="19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15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flat" dir="t">
              <a:rot lat="0" lon="0" rev="20040000"/>
            </a:lightRig>
          </a:scene3d>
          <a:sp3d contourW="12700" prstMaterial="dkEdge">
            <a:bevelT w="25400" h="38100" prst="convex"/>
            <a:contourClr>
              <a:schemeClr val="phClr">
                <a:satMod val="115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100000">
              <a:schemeClr val="phClr">
                <a:tint val="80000"/>
                <a:satMod val="250000"/>
              </a:schemeClr>
            </a:gs>
            <a:gs pos="60000">
              <a:schemeClr val="phClr">
                <a:shade val="38000"/>
                <a:satMod val="175000"/>
              </a:schemeClr>
            </a:gs>
            <a:gs pos="0">
              <a:schemeClr val="phClr">
                <a:shade val="30000"/>
                <a:satMod val="175000"/>
              </a:schemeClr>
            </a:gs>
          </a:gsLst>
          <a:lin ang="5400000" scaled="0"/>
        </a:gradFill>
        <a:blipFill>
          <a:blip xmlns:r="http://schemas.openxmlformats.org/officeDocument/2006/relationships" r:embed="rId1">
            <a:duotone>
              <a:schemeClr val="phClr">
                <a:shade val="48000"/>
              </a:schemeClr>
              <a:schemeClr val="phClr">
                <a:tint val="96000"/>
                <a:satMod val="150000"/>
              </a:schemeClr>
            </a:duotone>
          </a:blip>
          <a:tile tx="0" ty="0" sx="80000" sy="80000" flip="none" algn="tl"/>
        </a:blip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Nik2013</Template>
  <TotalTime>22312</TotalTime>
  <Words>893</Words>
  <Application>Microsoft Office PowerPoint</Application>
  <PresentationFormat>On-screen Show (4:3)</PresentationFormat>
  <Paragraphs>212</Paragraphs>
  <Slides>12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size="17" baseType="lpstr">
      <vt:lpstr>Calibri</vt:lpstr>
      <vt:lpstr>Georgia</vt:lpstr>
      <vt:lpstr>Trebuchet MS</vt:lpstr>
      <vt:lpstr>Wingdings 2</vt:lpstr>
      <vt:lpstr>Nik2013</vt:lpstr>
      <vt:lpstr>Slowly Changing Dimensions</vt:lpstr>
      <vt:lpstr>Master Data</vt:lpstr>
      <vt:lpstr>Master Data Management</vt:lpstr>
      <vt:lpstr>Slowly-Changing Dimensions</vt:lpstr>
      <vt:lpstr>Dealing with SCD</vt:lpstr>
      <vt:lpstr>Type 1 </vt:lpstr>
      <vt:lpstr>Natural and Surrogate Keys</vt:lpstr>
      <vt:lpstr>Type 2</vt:lpstr>
      <vt:lpstr>Type 3</vt:lpstr>
      <vt:lpstr>Type 4</vt:lpstr>
      <vt:lpstr>Type 6</vt:lpstr>
      <vt:lpstr>Summary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Data Warehousing for Business Intelligence</dc:title>
  <dc:creator>Dr. Nik Whitehead</dc:creator>
  <cp:lastModifiedBy>Nik Whitehead</cp:lastModifiedBy>
  <cp:revision>271</cp:revision>
  <dcterms:created xsi:type="dcterms:W3CDTF">2011-09-13T10:27:46Z</dcterms:created>
  <dcterms:modified xsi:type="dcterms:W3CDTF">2022-10-25T12:26:36Z</dcterms:modified>
</cp:coreProperties>
</file>