
<file path=[Content_Types].xml><?xml version="1.0" encoding="utf-8"?>
<Types xmlns="http://schemas.openxmlformats.org/package/2006/content-types">
  <Default Extension="xml" ContentType="application/xml"/>
  <Default Extension="jpeg" ContentType="image/jpeg"/>
  <Default Extension="png" ContentType="image/png"/>
  <Default Extension="rels" ContentType="application/vnd.openxmlformats-package.relationships+xml"/>
  <Default Extension="emf" ContentType="image/x-emf"/>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4" r:id="rId1"/>
  </p:sldMasterIdLst>
  <p:notesMasterIdLst>
    <p:notesMasterId r:id="rId35"/>
  </p:notesMasterIdLst>
  <p:sldIdLst>
    <p:sldId id="290" r:id="rId2"/>
    <p:sldId id="256" r:id="rId3"/>
    <p:sldId id="257" r:id="rId4"/>
    <p:sldId id="258" r:id="rId5"/>
    <p:sldId id="259" r:id="rId6"/>
    <p:sldId id="260" r:id="rId7"/>
    <p:sldId id="261"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80" r:id="rId25"/>
    <p:sldId id="281" r:id="rId26"/>
    <p:sldId id="282" r:id="rId27"/>
    <p:sldId id="283" r:id="rId28"/>
    <p:sldId id="284" r:id="rId29"/>
    <p:sldId id="285" r:id="rId30"/>
    <p:sldId id="286" r:id="rId31"/>
    <p:sldId id="287" r:id="rId32"/>
    <p:sldId id="288" r:id="rId33"/>
    <p:sldId id="289"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94674"/>
  </p:normalViewPr>
  <p:slideViewPr>
    <p:cSldViewPr snapToGrid="0" snapToObjects="1">
      <p:cViewPr varScale="1">
        <p:scale>
          <a:sx n="124" d="100"/>
          <a:sy n="124" d="100"/>
        </p:scale>
        <p:origin x="640"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notesMaster" Target="notesMasters/notesMaster1.xml"/><Relationship Id="rId36" Type="http://schemas.openxmlformats.org/officeDocument/2006/relationships/presProps" Target="presProp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viewProps" Target="viewProps.xml"/><Relationship Id="rId38" Type="http://schemas.openxmlformats.org/officeDocument/2006/relationships/theme" Target="theme/theme1.xml"/><Relationship Id="rId3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19F4EB1-82EC-254E-8D5F-50289923DCE1}" type="datetimeFigureOut">
              <a:rPr lang="en-US" smtClean="0"/>
              <a:t>10/26/16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F42802-F354-7A4B-BBC9-7204EEECA062}" type="slidenum">
              <a:rPr lang="en-US" smtClean="0"/>
              <a:t>‹#›</a:t>
            </a:fld>
            <a:endParaRPr lang="en-US"/>
          </a:p>
        </p:txBody>
      </p:sp>
    </p:spTree>
    <p:extLst>
      <p:ext uri="{BB962C8B-B14F-4D97-AF65-F5344CB8AC3E}">
        <p14:creationId xmlns:p14="http://schemas.microsoft.com/office/powerpoint/2010/main" val="1884633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 Id="rId3" Type="http://schemas.openxmlformats.org/officeDocument/2006/relationships/hyperlink" Target="http://www.kcl.ac.uk/kumec" TargetMode="Externa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4.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5.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6.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7.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8.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0.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2.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866" name="Slide Image Placeholder 1"/>
          <p:cNvSpPr>
            <a:spLocks noGrp="1" noRot="1" noChangeAspect="1" noTextEdit="1"/>
          </p:cNvSpPr>
          <p:nvPr>
            <p:ph type="sldImg"/>
          </p:nvPr>
        </p:nvSpPr>
        <p:spPr>
          <a:xfrm>
            <a:off x="90488" y="744538"/>
            <a:ext cx="6616700" cy="3722687"/>
          </a:xfrm>
          <a:ln/>
        </p:spPr>
      </p:sp>
      <p:sp>
        <p:nvSpPr>
          <p:cNvPr id="3" name="Notes Placeholder 2"/>
          <p:cNvSpPr>
            <a:spLocks noGrp="1"/>
          </p:cNvSpPr>
          <p:nvPr>
            <p:ph type="body" idx="1"/>
          </p:nvPr>
        </p:nvSpPr>
        <p:spPr/>
        <p:txBody>
          <a:bodyPr/>
          <a:lstStyle/>
          <a:p>
            <a:pPr>
              <a:buFont typeface="Arial"/>
              <a:buNone/>
              <a:defRPr/>
            </a:pPr>
            <a:r>
              <a:rPr lang="en-GB" dirty="0" smtClean="0"/>
              <a:t>So what counts? And how much should we recommend?</a:t>
            </a:r>
          </a:p>
          <a:p>
            <a:pPr>
              <a:buFont typeface="Arial"/>
              <a:buNone/>
              <a:defRPr/>
            </a:pPr>
            <a:r>
              <a:rPr lang="en-GB" dirty="0" smtClean="0"/>
              <a:t>Moderate or vigorous intensity activity are </a:t>
            </a:r>
          </a:p>
          <a:p>
            <a:pPr marL="171450" indent="-171450">
              <a:buFont typeface="Arial"/>
              <a:buChar char="•"/>
              <a:defRPr/>
            </a:pPr>
            <a:r>
              <a:rPr lang="en-GB" dirty="0" smtClean="0"/>
              <a:t>Sleep has restorative functions and is essential </a:t>
            </a:r>
          </a:p>
          <a:p>
            <a:pPr marL="171450" indent="-171450">
              <a:buFont typeface="Arial"/>
              <a:buChar char="•"/>
              <a:defRPr/>
            </a:pPr>
            <a:r>
              <a:rPr lang="en-GB" dirty="0" smtClean="0"/>
              <a:t>Sedentary behaviour, such as sitting for long periods is harmful, even in individuals who are physically active (an example would someone who runs for over an hour each day, but sits at a desk for 8 hours, that person’s health is still at risk due to the sedentary behaviour)</a:t>
            </a:r>
          </a:p>
          <a:p>
            <a:pPr marL="171450" indent="-171450">
              <a:buFont typeface="Arial"/>
              <a:buChar char="•"/>
              <a:defRPr/>
            </a:pPr>
            <a:r>
              <a:rPr lang="en-GB" dirty="0" smtClean="0"/>
              <a:t>Light intensity activity can be just standing, or walking slowly, and can be used to break up/reduce sedentary behaviours</a:t>
            </a:r>
          </a:p>
          <a:p>
            <a:pPr marL="171450" indent="-171450">
              <a:buFont typeface="Arial"/>
              <a:buChar char="•"/>
              <a:defRPr/>
            </a:pPr>
            <a:r>
              <a:rPr lang="en-GB" dirty="0" smtClean="0"/>
              <a:t>Moderate intensity activity is the most important to define, as example would be walking/jogging at a pace which increases your heart rate and breathing rate, and at which the body gets warmer, but also at a pace which you can have a conversation, “talk, but not sing”</a:t>
            </a:r>
          </a:p>
          <a:p>
            <a:pPr marL="171450" indent="-171450">
              <a:buFont typeface="Arial"/>
              <a:buChar char="•"/>
              <a:defRPr/>
            </a:pPr>
            <a:r>
              <a:rPr lang="en-GB" dirty="0" smtClean="0"/>
              <a:t>* An activity which is vigorous intensity for one individual, may be moderate or light intensity for another, depending on factors such as age, mobility, and fitness.</a:t>
            </a:r>
          </a:p>
        </p:txBody>
      </p:sp>
      <p:sp>
        <p:nvSpPr>
          <p:cNvPr id="164868" name="Slide Number Placeholder 3"/>
          <p:cNvSpPr>
            <a:spLocks noGrp="1"/>
          </p:cNvSpPr>
          <p:nvPr>
            <p:ph type="sldNum" sz="quarter" idx="5"/>
          </p:nvPr>
        </p:nvSpPr>
        <p:spPr>
          <a:noFill/>
        </p:spPr>
        <p:txBody>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fld id="{C01E6ECD-E9EE-40D7-A80C-DA2026E71B41}" type="slidenum">
              <a:rPr lang="en-US" altLang="en-US" sz="1200" smtClean="0"/>
              <a:pPr/>
              <a:t>8</a:t>
            </a:fld>
            <a:endParaRPr lang="en-US" altLang="en-US" sz="1200" smtClean="0"/>
          </a:p>
        </p:txBody>
      </p:sp>
    </p:spTree>
    <p:extLst>
      <p:ext uri="{BB962C8B-B14F-4D97-AF65-F5344CB8AC3E}">
        <p14:creationId xmlns:p14="http://schemas.microsoft.com/office/powerpoint/2010/main" val="11788106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Slide Image Placeholder 1"/>
          <p:cNvSpPr>
            <a:spLocks noGrp="1" noRot="1" noChangeAspect="1" noTextEdit="1"/>
          </p:cNvSpPr>
          <p:nvPr>
            <p:ph type="sldImg"/>
          </p:nvPr>
        </p:nvSpPr>
        <p:spPr>
          <a:xfrm>
            <a:off x="90488" y="744538"/>
            <a:ext cx="6616700" cy="3722687"/>
          </a:xfrm>
          <a:ln/>
        </p:spPr>
      </p:sp>
      <p:sp>
        <p:nvSpPr>
          <p:cNvPr id="166915" name="Notes Placeholder 2"/>
          <p:cNvSpPr>
            <a:spLocks noGrp="1"/>
          </p:cNvSpPr>
          <p:nvPr>
            <p:ph type="body" idx="1"/>
          </p:nvPr>
        </p:nvSpPr>
        <p:spPr>
          <a:noFill/>
        </p:spPr>
        <p:txBody>
          <a:bodyPr/>
          <a:lstStyle/>
          <a:p>
            <a:endParaRPr lang="en-US" altLang="en-US" smtClean="0">
              <a:latin typeface="Arial" panose="020B0604020202020204" pitchFamily="34" charset="0"/>
            </a:endParaRPr>
          </a:p>
        </p:txBody>
      </p:sp>
      <p:sp>
        <p:nvSpPr>
          <p:cNvPr id="166916" name="Slide Number Placeholder 3"/>
          <p:cNvSpPr>
            <a:spLocks noGrp="1"/>
          </p:cNvSpPr>
          <p:nvPr>
            <p:ph type="sldNum" sz="quarter" idx="5"/>
          </p:nvPr>
        </p:nvSpPr>
        <p:spPr>
          <a:noFill/>
        </p:spPr>
        <p:txBody>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fld id="{8FAEFB56-BBE7-40C7-A934-C3B49854064C}" type="slidenum">
              <a:rPr lang="en-US" altLang="en-US" sz="1200" smtClean="0"/>
              <a:pPr/>
              <a:t>9</a:t>
            </a:fld>
            <a:endParaRPr lang="en-US" altLang="en-US" sz="1200" smtClean="0"/>
          </a:p>
        </p:txBody>
      </p:sp>
    </p:spTree>
    <p:extLst>
      <p:ext uri="{BB962C8B-B14F-4D97-AF65-F5344CB8AC3E}">
        <p14:creationId xmlns:p14="http://schemas.microsoft.com/office/powerpoint/2010/main" val="1657471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962" name="Slide Image Placeholder 1"/>
          <p:cNvSpPr>
            <a:spLocks noGrp="1" noRot="1" noChangeAspect="1" noTextEdit="1"/>
          </p:cNvSpPr>
          <p:nvPr>
            <p:ph type="sldImg"/>
          </p:nvPr>
        </p:nvSpPr>
        <p:spPr>
          <a:xfrm>
            <a:off x="90488" y="744538"/>
            <a:ext cx="6616700" cy="3722687"/>
          </a:xfrm>
          <a:ln/>
        </p:spPr>
      </p:sp>
      <p:sp>
        <p:nvSpPr>
          <p:cNvPr id="168963" name="Notes Placeholder 2"/>
          <p:cNvSpPr>
            <a:spLocks noGrp="1"/>
          </p:cNvSpPr>
          <p:nvPr>
            <p:ph type="body" idx="1"/>
          </p:nvPr>
        </p:nvSpPr>
        <p:spPr>
          <a:noFill/>
        </p:spPr>
        <p:txBody>
          <a:bodyPr/>
          <a:lstStyle/>
          <a:p>
            <a:endParaRPr lang="en-GB" altLang="en-US" smtClean="0">
              <a:latin typeface="Arial" panose="020B0604020202020204" pitchFamily="34" charset="0"/>
            </a:endParaRPr>
          </a:p>
          <a:p>
            <a:endParaRPr lang="en-GB" altLang="en-US" smtClean="0">
              <a:latin typeface="Arial" panose="020B0604020202020204" pitchFamily="34" charset="0"/>
            </a:endParaRPr>
          </a:p>
        </p:txBody>
      </p:sp>
      <p:sp>
        <p:nvSpPr>
          <p:cNvPr id="168964" name="Slide Number Placeholder 3"/>
          <p:cNvSpPr>
            <a:spLocks noGrp="1"/>
          </p:cNvSpPr>
          <p:nvPr>
            <p:ph type="sldNum" sz="quarter" idx="5"/>
          </p:nvPr>
        </p:nvSpPr>
        <p:spPr>
          <a:noFill/>
        </p:spPr>
        <p:txBody>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fld id="{44904164-2BCA-4021-B95D-1B2A86DB0963}" type="slidenum">
              <a:rPr lang="en-US" altLang="en-US" sz="1200" smtClean="0"/>
              <a:pPr/>
              <a:t>10</a:t>
            </a:fld>
            <a:endParaRPr lang="en-US" altLang="en-US" sz="1200" smtClean="0"/>
          </a:p>
        </p:txBody>
      </p:sp>
    </p:spTree>
    <p:extLst>
      <p:ext uri="{BB962C8B-B14F-4D97-AF65-F5344CB8AC3E}">
        <p14:creationId xmlns:p14="http://schemas.microsoft.com/office/powerpoint/2010/main" val="11556002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1010" name="Slide Image Placeholder 1"/>
          <p:cNvSpPr>
            <a:spLocks noGrp="1" noRot="1" noChangeAspect="1" noTextEdit="1"/>
          </p:cNvSpPr>
          <p:nvPr>
            <p:ph type="sldImg"/>
          </p:nvPr>
        </p:nvSpPr>
        <p:spPr>
          <a:xfrm>
            <a:off x="90488" y="744538"/>
            <a:ext cx="6616700" cy="3722687"/>
          </a:xfrm>
          <a:ln/>
        </p:spPr>
      </p:sp>
      <p:sp>
        <p:nvSpPr>
          <p:cNvPr id="171011" name="Notes Placeholder 2"/>
          <p:cNvSpPr>
            <a:spLocks noGrp="1"/>
          </p:cNvSpPr>
          <p:nvPr>
            <p:ph type="body" idx="1"/>
          </p:nvPr>
        </p:nvSpPr>
        <p:spPr>
          <a:noFill/>
        </p:spPr>
        <p:txBody>
          <a:bodyPr/>
          <a:lstStyle/>
          <a:p>
            <a:r>
              <a:rPr lang="en-US" altLang="en-US" b="1" smtClean="0">
                <a:latin typeface="Arial" panose="020B0604020202020204" pitchFamily="34" charset="0"/>
              </a:rPr>
              <a:t>Source: </a:t>
            </a:r>
            <a:r>
              <a:rPr lang="en-GB" altLang="en-US" smtClean="0">
                <a:latin typeface="Arial" panose="020B0604020202020204" pitchFamily="34" charset="0"/>
                <a:ea typeface="ヒラギノ角ゴ Pro W3"/>
                <a:cs typeface="ヒラギノ角ゴ Pro W3"/>
              </a:rPr>
              <a:t>Health Survey for England 2012 (HSE); Active People Survey 8, April 2103-April 2014 (APS);</a:t>
            </a:r>
          </a:p>
          <a:p>
            <a:r>
              <a:rPr lang="en-GB" altLang="en-US" smtClean="0">
                <a:latin typeface="Arial" panose="020B0604020202020204" pitchFamily="34" charset="0"/>
                <a:ea typeface="ヒラギノ角ゴ Pro W3"/>
                <a:cs typeface="ヒラギノ角ゴ Pro W3"/>
              </a:rPr>
              <a:t> National Travel Survey July 2014 (NTS)</a:t>
            </a:r>
            <a:endParaRPr lang="en-US" altLang="en-US" smtClean="0">
              <a:latin typeface="Arial" panose="020B0604020202020204" pitchFamily="34" charset="0"/>
            </a:endParaRPr>
          </a:p>
          <a:p>
            <a:endParaRPr lang="en-GB" altLang="en-US" smtClean="0">
              <a:latin typeface="Arial" panose="020B0604020202020204" pitchFamily="34" charset="0"/>
            </a:endParaRPr>
          </a:p>
        </p:txBody>
      </p:sp>
      <p:sp>
        <p:nvSpPr>
          <p:cNvPr id="171012" name="Slide Number Placeholder 3"/>
          <p:cNvSpPr>
            <a:spLocks noGrp="1"/>
          </p:cNvSpPr>
          <p:nvPr>
            <p:ph type="sldNum" sz="quarter" idx="5"/>
          </p:nvPr>
        </p:nvSpPr>
        <p:spPr>
          <a:noFill/>
        </p:spPr>
        <p:txBody>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fld id="{72AE9226-FDDA-49C6-8653-2CCDF0AA207C}" type="slidenum">
              <a:rPr lang="en-GB" altLang="en-US" sz="1200" smtClean="0"/>
              <a:pPr/>
              <a:t>11</a:t>
            </a:fld>
            <a:endParaRPr lang="en-GB" altLang="en-US" sz="1200" smtClean="0"/>
          </a:p>
        </p:txBody>
      </p:sp>
    </p:spTree>
    <p:extLst>
      <p:ext uri="{BB962C8B-B14F-4D97-AF65-F5344CB8AC3E}">
        <p14:creationId xmlns:p14="http://schemas.microsoft.com/office/powerpoint/2010/main" val="18437348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3058" name="Slide Image Placeholder 1"/>
          <p:cNvSpPr>
            <a:spLocks noGrp="1" noRot="1" noChangeAspect="1" noTextEdit="1"/>
          </p:cNvSpPr>
          <p:nvPr>
            <p:ph type="sldImg"/>
          </p:nvPr>
        </p:nvSpPr>
        <p:spPr>
          <a:xfrm>
            <a:off x="90488" y="744538"/>
            <a:ext cx="6616700" cy="3722687"/>
          </a:xfrm>
          <a:ln/>
        </p:spPr>
      </p:sp>
      <p:sp>
        <p:nvSpPr>
          <p:cNvPr id="3" name="Notes Placeholder 2"/>
          <p:cNvSpPr>
            <a:spLocks noGrp="1"/>
          </p:cNvSpPr>
          <p:nvPr>
            <p:ph type="body" idx="1"/>
          </p:nvPr>
        </p:nvSpPr>
        <p:spPr/>
        <p:txBody>
          <a:bodyPr/>
          <a:lstStyle/>
          <a:p>
            <a:pPr>
              <a:defRPr/>
            </a:pPr>
            <a:r>
              <a:rPr lang="en-GB" b="1" dirty="0" smtClean="0">
                <a:latin typeface="+mn-lt"/>
                <a:ea typeface="ヒラギノ角ゴ Pro W3" pitchFamily="84" charset="-128"/>
                <a:cs typeface="ヒラギノ角ゴ Pro W3" pitchFamily="84" charset="-128"/>
              </a:rPr>
              <a:t>Prevalence of physical inactivity* among individuals aged 15 years or more </a:t>
            </a:r>
            <a:endParaRPr lang="en-GB" dirty="0" smtClean="0">
              <a:latin typeface="+mn-lt"/>
              <a:ea typeface="ヒラギノ角ゴ Pro W3" pitchFamily="84" charset="-128"/>
              <a:cs typeface="ヒラギノ角ゴ Pro W3" pitchFamily="84" charset="-128"/>
            </a:endParaRPr>
          </a:p>
          <a:p>
            <a:pPr marL="171450" indent="-171450">
              <a:buFont typeface="Arial" panose="020B0604020202020204" pitchFamily="34" charset="0"/>
              <a:buChar char="•"/>
              <a:defRPr/>
            </a:pPr>
            <a:r>
              <a:rPr lang="en-GB" dirty="0" smtClean="0"/>
              <a:t>The graph shown here demonstrates one such study, which used data from 122 World Health Organization Member States and a specific criteria for inactivity (hence the distinction from the Health Survey for England and Active People Survey data). </a:t>
            </a:r>
          </a:p>
          <a:p>
            <a:pPr marL="171450" indent="-171450">
              <a:buFont typeface="Arial" panose="020B0604020202020204" pitchFamily="34" charset="0"/>
              <a:buChar char="•"/>
              <a:defRPr/>
            </a:pPr>
            <a:r>
              <a:rPr lang="en-GB" dirty="0" smtClean="0">
                <a:latin typeface="+mn-lt"/>
                <a:ea typeface="ヒラギノ角ゴ Pro W3" pitchFamily="84" charset="-128"/>
                <a:cs typeface="ヒラギノ角ゴ Pro W3" pitchFamily="84" charset="-128"/>
              </a:rPr>
              <a:t>Defined as not meeting any of the following criteria: (a) 5 x 30 minutes of moderate-intensity activity per week; (b) 3 x 20 minutes of vigorous-intensity activity per week; (c) an equivalent combination achieving 600 metabolic equivalent-min per week.</a:t>
            </a:r>
          </a:p>
          <a:p>
            <a:pPr>
              <a:defRPr/>
            </a:pPr>
            <a:r>
              <a:rPr lang="en-GB" dirty="0" smtClean="0">
                <a:latin typeface="+mn-lt"/>
                <a:ea typeface="ヒラギノ角ゴ Pro W3" pitchFamily="84" charset="-128"/>
                <a:cs typeface="ヒラギノ角ゴ Pro W3" pitchFamily="84" charset="-128"/>
              </a:rPr>
              <a:t> </a:t>
            </a:r>
          </a:p>
          <a:p>
            <a:pPr>
              <a:defRPr/>
            </a:pPr>
            <a:endParaRPr lang="en-GB" dirty="0" smtClean="0"/>
          </a:p>
          <a:p>
            <a:pPr>
              <a:defRPr/>
            </a:pPr>
            <a:endParaRPr lang="en-GB" dirty="0" smtClean="0"/>
          </a:p>
          <a:p>
            <a:pPr>
              <a:defRPr/>
            </a:pPr>
            <a:r>
              <a:rPr lang="en-GB" dirty="0"/>
              <a:t>Reasons include Social, cultural and economic trends over decades have ‘designed’ physical activity out of daily life. </a:t>
            </a:r>
          </a:p>
          <a:p>
            <a:pPr>
              <a:defRPr/>
            </a:pPr>
            <a:r>
              <a:rPr lang="en-GB" dirty="0"/>
              <a:t>	Less manual jobs</a:t>
            </a:r>
          </a:p>
          <a:p>
            <a:pPr>
              <a:defRPr/>
            </a:pPr>
            <a:r>
              <a:rPr lang="en-GB" dirty="0"/>
              <a:t>	Technology</a:t>
            </a:r>
          </a:p>
          <a:p>
            <a:pPr>
              <a:defRPr/>
            </a:pPr>
            <a:r>
              <a:rPr lang="en-GB" dirty="0"/>
              <a:t>	Over-reliance on cars and other motorised transport</a:t>
            </a:r>
          </a:p>
          <a:p>
            <a:pPr>
              <a:defRPr/>
            </a:pPr>
            <a:r>
              <a:rPr lang="en-GB" dirty="0"/>
              <a:t>	</a:t>
            </a:r>
          </a:p>
          <a:p>
            <a:pPr>
              <a:defRPr/>
            </a:pPr>
            <a:r>
              <a:rPr lang="en-GB" dirty="0"/>
              <a:t>Many features of our cities, towns and buildings – and even some of our parks – work against physical activity. The design of schools, public buildings and urban spaces prioritise convenience and speed instead of encouraging people to walk or cycle. People sit still all day, in offices where it is often easier to find the lift than the stairs. Rind E, Jones A, Southall H (2014) How is post-industrial decline associated with the geography of physical activity? Evidence from the Health Survey for England. </a:t>
            </a:r>
            <a:r>
              <a:rPr lang="en-GB" i="1" dirty="0"/>
              <a:t>Social Science Medicine</a:t>
            </a:r>
            <a:r>
              <a:rPr lang="en-GB" dirty="0"/>
              <a:t> 104: 88-97</a:t>
            </a:r>
          </a:p>
          <a:p>
            <a:pPr>
              <a:defRPr/>
            </a:pPr>
            <a:endParaRPr lang="en-GB" dirty="0"/>
          </a:p>
        </p:txBody>
      </p:sp>
      <p:sp>
        <p:nvSpPr>
          <p:cNvPr id="173060" name="Slide Number Placeholder 3"/>
          <p:cNvSpPr>
            <a:spLocks noGrp="1"/>
          </p:cNvSpPr>
          <p:nvPr>
            <p:ph type="sldNum" sz="quarter" idx="5"/>
          </p:nvPr>
        </p:nvSpPr>
        <p:spPr>
          <a:noFill/>
        </p:spPr>
        <p:txBody>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fld id="{9733DEAE-3F84-49D2-8370-418086D6D5C8}" type="slidenum">
              <a:rPr lang="en-US" altLang="en-US" sz="1200" smtClean="0">
                <a:solidFill>
                  <a:srgbClr val="000000"/>
                </a:solidFill>
              </a:rPr>
              <a:pPr/>
              <a:t>12</a:t>
            </a:fld>
            <a:endParaRPr lang="en-US" altLang="en-US" sz="1200" smtClean="0">
              <a:solidFill>
                <a:srgbClr val="000000"/>
              </a:solidFill>
            </a:endParaRPr>
          </a:p>
        </p:txBody>
      </p:sp>
    </p:spTree>
    <p:extLst>
      <p:ext uri="{BB962C8B-B14F-4D97-AF65-F5344CB8AC3E}">
        <p14:creationId xmlns:p14="http://schemas.microsoft.com/office/powerpoint/2010/main" val="5719312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106" name="Slide Image Placeholder 1"/>
          <p:cNvSpPr>
            <a:spLocks noGrp="1" noRot="1" noChangeAspect="1" noTextEdit="1"/>
          </p:cNvSpPr>
          <p:nvPr>
            <p:ph type="sldImg"/>
          </p:nvPr>
        </p:nvSpPr>
        <p:spPr>
          <a:xfrm>
            <a:off x="90488" y="744538"/>
            <a:ext cx="6616700" cy="3722687"/>
          </a:xfrm>
          <a:ln/>
        </p:spPr>
      </p:sp>
      <p:sp>
        <p:nvSpPr>
          <p:cNvPr id="175107" name="Notes Placeholder 2"/>
          <p:cNvSpPr>
            <a:spLocks noGrp="1"/>
          </p:cNvSpPr>
          <p:nvPr>
            <p:ph type="body" idx="1"/>
          </p:nvPr>
        </p:nvSpPr>
        <p:spPr>
          <a:noFill/>
        </p:spPr>
        <p:txBody>
          <a:bodyPr/>
          <a:lstStyle/>
          <a:p>
            <a:r>
              <a:rPr lang="en-GB" altLang="en-US" smtClean="0">
                <a:latin typeface="Arial" panose="020B0604020202020204" pitchFamily="34" charset="0"/>
              </a:rPr>
              <a:t>Note how little action is done globally and in UK for physical activity compared with other major risk factors (ie. Smoking, obesity)</a:t>
            </a:r>
          </a:p>
          <a:p>
            <a:endParaRPr lang="en-GB" altLang="en-US" smtClean="0">
              <a:latin typeface="Arial" panose="020B0604020202020204" pitchFamily="34" charset="0"/>
            </a:endParaRPr>
          </a:p>
          <a:p>
            <a:r>
              <a:rPr lang="en-GB" altLang="en-US" smtClean="0">
                <a:latin typeface="Arial" panose="020B0604020202020204" pitchFamily="34" charset="0"/>
              </a:rPr>
              <a:t>Also note that physical activity is the only risk factor that, if improved, could reduce all of the other risk factors (even smoking since people who become more active are more likely to stop smoking)</a:t>
            </a:r>
          </a:p>
        </p:txBody>
      </p:sp>
      <p:sp>
        <p:nvSpPr>
          <p:cNvPr id="175108" name="Slide Number Placeholder 3"/>
          <p:cNvSpPr>
            <a:spLocks noGrp="1"/>
          </p:cNvSpPr>
          <p:nvPr>
            <p:ph type="sldNum" sz="quarter" idx="5"/>
          </p:nvPr>
        </p:nvSpPr>
        <p:spPr>
          <a:noFill/>
        </p:spPr>
        <p:txBody>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fld id="{16847439-0F7B-485E-856A-BF54C5FB16E1}" type="slidenum">
              <a:rPr lang="en-US" altLang="en-US" sz="1200" smtClean="0"/>
              <a:pPr/>
              <a:t>13</a:t>
            </a:fld>
            <a:endParaRPr lang="en-US" altLang="en-US" sz="1200" smtClean="0"/>
          </a:p>
        </p:txBody>
      </p:sp>
    </p:spTree>
    <p:extLst>
      <p:ext uri="{BB962C8B-B14F-4D97-AF65-F5344CB8AC3E}">
        <p14:creationId xmlns:p14="http://schemas.microsoft.com/office/powerpoint/2010/main" val="20789983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Slide Image Placeholder 1"/>
          <p:cNvSpPr>
            <a:spLocks noGrp="1" noRot="1" noChangeAspect="1" noTextEdit="1"/>
          </p:cNvSpPr>
          <p:nvPr>
            <p:ph type="sldImg"/>
          </p:nvPr>
        </p:nvSpPr>
        <p:spPr>
          <a:xfrm>
            <a:off x="90488" y="744538"/>
            <a:ext cx="6616700" cy="3722687"/>
          </a:xfrm>
          <a:ln/>
        </p:spPr>
      </p:sp>
      <p:sp>
        <p:nvSpPr>
          <p:cNvPr id="3" name="Notes Placeholder 2"/>
          <p:cNvSpPr>
            <a:spLocks noGrp="1"/>
          </p:cNvSpPr>
          <p:nvPr>
            <p:ph type="body" idx="1"/>
          </p:nvPr>
        </p:nvSpPr>
        <p:spPr/>
        <p:txBody>
          <a:bodyPr/>
          <a:lstStyle/>
          <a:p>
            <a:pPr>
              <a:defRPr/>
            </a:pPr>
            <a:r>
              <a:rPr lang="en-GB" dirty="0" smtClean="0"/>
              <a:t>Looking at mortality risk - the biggest drop in risk/ gain in life is for those going from completely inactive to 10 MET-</a:t>
            </a:r>
            <a:r>
              <a:rPr lang="en-GB" dirty="0" err="1" smtClean="0"/>
              <a:t>hrs</a:t>
            </a:r>
            <a:r>
              <a:rPr lang="en-GB" dirty="0" smtClean="0"/>
              <a:t>/week – the equivalent of walking at a moderate pace for about 3 hours/week (3 METs * 3.3 </a:t>
            </a:r>
            <a:r>
              <a:rPr lang="en-GB" dirty="0" err="1" smtClean="0"/>
              <a:t>hrs</a:t>
            </a:r>
            <a:r>
              <a:rPr lang="en-GB" dirty="0" smtClean="0"/>
              <a:t> = ~ 10 MET-</a:t>
            </a:r>
            <a:r>
              <a:rPr lang="en-GB" dirty="0" err="1" smtClean="0"/>
              <a:t>hrs</a:t>
            </a:r>
            <a:r>
              <a:rPr lang="en-GB" dirty="0" smtClean="0"/>
              <a:t>/</a:t>
            </a:r>
            <a:r>
              <a:rPr lang="en-GB" dirty="0" err="1" smtClean="0"/>
              <a:t>wk</a:t>
            </a:r>
            <a:r>
              <a:rPr lang="en-GB" dirty="0" smtClean="0"/>
              <a:t>) or walking at 5 miles/</a:t>
            </a:r>
            <a:r>
              <a:rPr lang="en-GB" dirty="0" err="1" smtClean="0"/>
              <a:t>hr</a:t>
            </a:r>
            <a:r>
              <a:rPr lang="en-GB" dirty="0" smtClean="0"/>
              <a:t> for just over 1 hour/week (8 METs * 1.3 = ~10 MET-</a:t>
            </a:r>
            <a:r>
              <a:rPr lang="en-GB" dirty="0" err="1" smtClean="0"/>
              <a:t>hrs</a:t>
            </a:r>
            <a:r>
              <a:rPr lang="en-GB" dirty="0" smtClean="0"/>
              <a:t>/week).  </a:t>
            </a:r>
          </a:p>
          <a:p>
            <a:pPr>
              <a:defRPr/>
            </a:pPr>
            <a:endParaRPr lang="en-GB" dirty="0" smtClean="0"/>
          </a:p>
          <a:p>
            <a:pPr>
              <a:defRPr/>
            </a:pPr>
            <a:r>
              <a:rPr lang="en-GB" dirty="0" smtClean="0"/>
              <a:t>The ones with the most to gain are those going from nothing to something, rather than from something to more - We need to target those who are currently inactive and get them to do something, even if it’s not a lot/vigorous – that can make a big impact on the population level</a:t>
            </a:r>
          </a:p>
          <a:p>
            <a:pPr>
              <a:defRPr/>
            </a:pPr>
            <a:endParaRPr lang="en-GB" dirty="0" smtClean="0"/>
          </a:p>
          <a:p>
            <a:pPr>
              <a:defRPr/>
            </a:pPr>
            <a:r>
              <a:rPr lang="en-GB" dirty="0" smtClean="0">
                <a:latin typeface="+mn-lt"/>
                <a:ea typeface="ヒラギノ角ゴ Pro W3" pitchFamily="84" charset="-128"/>
                <a:cs typeface="ヒラギノ角ゴ Pro W3" pitchFamily="84" charset="-128"/>
              </a:rPr>
              <a:t>This is based on pooled data from six prospective cohort studies in the National Cancer Institute Cohort Consortium, comprising 654,827</a:t>
            </a:r>
          </a:p>
          <a:p>
            <a:pPr>
              <a:defRPr/>
            </a:pPr>
            <a:r>
              <a:rPr lang="en-GB" dirty="0" smtClean="0">
                <a:latin typeface="+mn-lt"/>
                <a:ea typeface="ヒラギノ角ゴ Pro W3" pitchFamily="84" charset="-128"/>
                <a:cs typeface="ヒラギノ角ゴ Pro W3" pitchFamily="84" charset="-128"/>
              </a:rPr>
              <a:t>individuals, 21–90 y of age</a:t>
            </a:r>
          </a:p>
          <a:p>
            <a:pPr>
              <a:defRPr/>
            </a:pPr>
            <a:endParaRPr lang="en-GB" dirty="0" smtClean="0">
              <a:latin typeface="+mn-lt"/>
            </a:endParaRPr>
          </a:p>
          <a:p>
            <a:pPr>
              <a:defRPr/>
            </a:pPr>
            <a:r>
              <a:rPr lang="en-GB" dirty="0" smtClean="0">
                <a:latin typeface="+mn-lt"/>
                <a:ea typeface="ヒラギノ角ゴ Pro W3" pitchFamily="84" charset="-128"/>
                <a:cs typeface="ヒラギノ角ゴ Pro W3" pitchFamily="84" charset="-128"/>
              </a:rPr>
              <a:t>Adjusted for gender, alcohol consumption, education, marital status, history of heart disease, history of cancer, BMI, and</a:t>
            </a:r>
          </a:p>
          <a:p>
            <a:pPr>
              <a:defRPr/>
            </a:pPr>
            <a:r>
              <a:rPr lang="en-GB" dirty="0" smtClean="0">
                <a:latin typeface="+mn-lt"/>
                <a:ea typeface="ヒラギノ角ゴ Pro W3" pitchFamily="84" charset="-128"/>
                <a:cs typeface="ヒラギノ角ゴ Pro W3" pitchFamily="84" charset="-128"/>
              </a:rPr>
              <a:t>smoking status (age was used as the time scale)</a:t>
            </a:r>
            <a:endParaRPr lang="en-GB" dirty="0"/>
          </a:p>
        </p:txBody>
      </p:sp>
      <p:sp>
        <p:nvSpPr>
          <p:cNvPr id="177156" name="Slide Number Placeholder 3"/>
          <p:cNvSpPr>
            <a:spLocks noGrp="1"/>
          </p:cNvSpPr>
          <p:nvPr>
            <p:ph type="sldNum" sz="quarter" idx="5"/>
          </p:nvPr>
        </p:nvSpPr>
        <p:spPr>
          <a:noFill/>
        </p:spPr>
        <p:txBody>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fld id="{9667EF96-9E54-4CF3-B366-CE4DABE428B0}" type="slidenum">
              <a:rPr lang="en-US" altLang="en-US" sz="1200" smtClean="0"/>
              <a:pPr/>
              <a:t>14</a:t>
            </a:fld>
            <a:endParaRPr lang="en-US" altLang="en-US" sz="1200" smtClean="0"/>
          </a:p>
        </p:txBody>
      </p:sp>
    </p:spTree>
    <p:extLst>
      <p:ext uri="{BB962C8B-B14F-4D97-AF65-F5344CB8AC3E}">
        <p14:creationId xmlns:p14="http://schemas.microsoft.com/office/powerpoint/2010/main" val="4042387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3298" name="Slide Image Placeholder 1"/>
          <p:cNvSpPr>
            <a:spLocks noGrp="1" noRot="1" noChangeAspect="1" noTextEdit="1"/>
          </p:cNvSpPr>
          <p:nvPr>
            <p:ph type="sldImg"/>
          </p:nvPr>
        </p:nvSpPr>
        <p:spPr>
          <a:xfrm>
            <a:off x="90488" y="744538"/>
            <a:ext cx="6616700" cy="3722687"/>
          </a:xfrm>
          <a:ln/>
        </p:spPr>
      </p:sp>
      <p:sp>
        <p:nvSpPr>
          <p:cNvPr id="183299" name="Notes Placeholder 2"/>
          <p:cNvSpPr>
            <a:spLocks noGrp="1"/>
          </p:cNvSpPr>
          <p:nvPr>
            <p:ph type="body" idx="1"/>
          </p:nvPr>
        </p:nvSpPr>
        <p:spPr>
          <a:noFill/>
        </p:spPr>
        <p:txBody>
          <a:bodyPr/>
          <a:lstStyle/>
          <a:p>
            <a:endParaRPr lang="en-US" altLang="en-US" smtClean="0">
              <a:latin typeface="Arial" panose="020B0604020202020204" pitchFamily="34" charset="0"/>
            </a:endParaRPr>
          </a:p>
          <a:p>
            <a:r>
              <a:rPr lang="en-US" altLang="en-US" smtClean="0">
                <a:latin typeface="Arial" panose="020B0604020202020204" pitchFamily="34" charset="0"/>
              </a:rPr>
              <a:t>Aim is to get everyone to – JUST MOVE, and a great way of doing this, especially for inactive or older people, is simply by walking</a:t>
            </a:r>
          </a:p>
        </p:txBody>
      </p:sp>
      <p:sp>
        <p:nvSpPr>
          <p:cNvPr id="183300" name="Slide Number Placeholder 3"/>
          <p:cNvSpPr>
            <a:spLocks noGrp="1"/>
          </p:cNvSpPr>
          <p:nvPr>
            <p:ph type="sldNum" sz="quarter" idx="5"/>
          </p:nvPr>
        </p:nvSpPr>
        <p:spPr>
          <a:noFill/>
        </p:spPr>
        <p:txBody>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fld id="{F71F8218-A343-436D-9127-B31BFE26C36B}" type="slidenum">
              <a:rPr lang="en-US" altLang="en-US" sz="1200" smtClean="0"/>
              <a:pPr/>
              <a:t>15</a:t>
            </a:fld>
            <a:endParaRPr lang="en-US" altLang="en-US" sz="1200" smtClean="0"/>
          </a:p>
        </p:txBody>
      </p:sp>
    </p:spTree>
    <p:extLst>
      <p:ext uri="{BB962C8B-B14F-4D97-AF65-F5344CB8AC3E}">
        <p14:creationId xmlns:p14="http://schemas.microsoft.com/office/powerpoint/2010/main" val="1918679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346" name="Rectangle 2"/>
          <p:cNvSpPr>
            <a:spLocks noGrp="1" noRot="1" noChangeAspect="1" noTextEdit="1"/>
          </p:cNvSpPr>
          <p:nvPr>
            <p:ph type="sldImg"/>
          </p:nvPr>
        </p:nvSpPr>
        <p:spPr>
          <a:xfrm>
            <a:off x="90488" y="744538"/>
            <a:ext cx="6616700" cy="3722687"/>
          </a:xfrm>
          <a:ln/>
        </p:spPr>
      </p:sp>
      <p:sp>
        <p:nvSpPr>
          <p:cNvPr id="185347" name="Rectangle 3"/>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854399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7394" name="Slide Image Placeholder 1"/>
          <p:cNvSpPr>
            <a:spLocks noGrp="1" noRot="1" noChangeAspect="1" noTextEdit="1"/>
          </p:cNvSpPr>
          <p:nvPr>
            <p:ph type="sldImg"/>
          </p:nvPr>
        </p:nvSpPr>
        <p:spPr>
          <a:xfrm>
            <a:off x="590550" y="803275"/>
            <a:ext cx="5676900" cy="3194050"/>
          </a:xfrm>
          <a:ln/>
        </p:spPr>
      </p:sp>
      <p:sp>
        <p:nvSpPr>
          <p:cNvPr id="187395" name="Notes Placeholder 2"/>
          <p:cNvSpPr>
            <a:spLocks noGrp="1"/>
          </p:cNvSpPr>
          <p:nvPr>
            <p:ph type="body" idx="1"/>
          </p:nvPr>
        </p:nvSpPr>
        <p:spPr>
          <a:noFill/>
        </p:spPr>
        <p:txBody>
          <a:bodyPr/>
          <a:lstStyle/>
          <a:p>
            <a:pPr marL="165100" indent="-165100">
              <a:buFontTx/>
              <a:buChar char="•"/>
            </a:pPr>
            <a:r>
              <a:rPr lang="en-US" altLang="en-US" smtClean="0">
                <a:latin typeface="Arial" panose="020B0604020202020204" pitchFamily="34" charset="0"/>
              </a:rPr>
              <a:t>Healthcare professionals regularly advise and/or prescribe drugs to prevent certain types of illness, such as hypercholesterolaemia, or to reduce the risk of an event, such as a heart attack or stroke.</a:t>
            </a:r>
          </a:p>
          <a:p>
            <a:pPr marL="165100" indent="-165100">
              <a:buFontTx/>
              <a:buChar char="•"/>
            </a:pPr>
            <a:r>
              <a:rPr lang="en-US" altLang="en-US" smtClean="0">
                <a:latin typeface="Arial" panose="020B0604020202020204" pitchFamily="34" charset="0"/>
              </a:rPr>
              <a:t>It is crucial that those same HCP’s understand the efficacy of physical activity as a preventative option, as it is equivalent to most drugs, such as statins.</a:t>
            </a:r>
          </a:p>
          <a:p>
            <a:pPr marL="165100" indent="-165100">
              <a:buFontTx/>
              <a:buChar char="•"/>
            </a:pPr>
            <a:r>
              <a:rPr lang="en-US" altLang="en-US" smtClean="0">
                <a:latin typeface="Arial" panose="020B0604020202020204" pitchFamily="34" charset="0"/>
              </a:rPr>
              <a:t>There is strong evidence to support that being active reduces the risk of heart attack, stroke, depression and even breast and colon cancer by more than 20%. In fact evidence shows an overall reduced risk of premature death of 20-35%</a:t>
            </a:r>
          </a:p>
          <a:p>
            <a:pPr marL="165100" indent="-165100">
              <a:buFontTx/>
              <a:buChar char="•"/>
            </a:pPr>
            <a:r>
              <a:rPr lang="en-US" altLang="en-US" smtClean="0">
                <a:latin typeface="Arial" panose="020B0604020202020204" pitchFamily="34" charset="0"/>
              </a:rPr>
              <a:t>And not only is so effective as prevention, it also forms part of the treatment for hypertension, diabetes, heart disease, anxiety/depression and cancer</a:t>
            </a:r>
          </a:p>
          <a:p>
            <a:pPr marL="165100" indent="-165100">
              <a:buFontTx/>
              <a:buChar char="•"/>
            </a:pPr>
            <a:r>
              <a:rPr lang="en-US" altLang="en-US" smtClean="0">
                <a:latin typeface="Arial" panose="020B0604020202020204" pitchFamily="34" charset="0"/>
              </a:rPr>
              <a:t>The added benefit is that exercise is free, available to all without prescription and has a safer side effect profile than any drug</a:t>
            </a:r>
          </a:p>
          <a:p>
            <a:pPr marL="165100" indent="-165100">
              <a:buFontTx/>
              <a:buChar char="•"/>
            </a:pPr>
            <a:r>
              <a:rPr lang="en-US" altLang="en-US" smtClean="0">
                <a:latin typeface="Arial" panose="020B0604020202020204" pitchFamily="34" charset="0"/>
              </a:rPr>
              <a:t>Good practice would be for the patient to be aware of their choice of drugs, exercise or both as disease/event prevention.</a:t>
            </a:r>
          </a:p>
        </p:txBody>
      </p:sp>
      <p:sp>
        <p:nvSpPr>
          <p:cNvPr id="187396" name="Slide Number Placeholder 3"/>
          <p:cNvSpPr>
            <a:spLocks noGrp="1"/>
          </p:cNvSpPr>
          <p:nvPr>
            <p:ph type="sldNum" sz="quarter" idx="5"/>
          </p:nvPr>
        </p:nvSpPr>
        <p:spPr>
          <a:xfrm>
            <a:off x="3883025" y="8683625"/>
            <a:ext cx="2973388" cy="458788"/>
          </a:xfrm>
          <a:noFill/>
        </p:spPr>
        <p:txBody>
          <a:bodyPr lIns="88861" tIns="44431" rIns="88861" bIns="44431"/>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fld id="{FB27BA41-EE7A-47B0-9586-6CC3AB629973}" type="slidenum">
              <a:rPr lang="en-GB" altLang="en-US" sz="2400" smtClean="0">
                <a:latin typeface="Times New Roman" panose="02020603050405020304" pitchFamily="18" charset="0"/>
              </a:rPr>
              <a:pPr/>
              <a:t>17</a:t>
            </a:fld>
            <a:endParaRPr lang="en-GB" altLang="en-US" sz="2400" smtClean="0">
              <a:latin typeface="Times New Roman" panose="02020603050405020304" pitchFamily="18" charset="0"/>
            </a:endParaRPr>
          </a:p>
        </p:txBody>
      </p:sp>
    </p:spTree>
    <p:extLst>
      <p:ext uri="{BB962C8B-B14F-4D97-AF65-F5344CB8AC3E}">
        <p14:creationId xmlns:p14="http://schemas.microsoft.com/office/powerpoint/2010/main" val="84140040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9442" name="Slide Image Placeholder 1"/>
          <p:cNvSpPr>
            <a:spLocks noGrp="1" noRot="1" noChangeAspect="1" noTextEdit="1"/>
          </p:cNvSpPr>
          <p:nvPr>
            <p:ph type="sldImg"/>
          </p:nvPr>
        </p:nvSpPr>
        <p:spPr>
          <a:xfrm>
            <a:off x="90488" y="744538"/>
            <a:ext cx="6616700" cy="3722687"/>
          </a:xfrm>
          <a:ln/>
        </p:spPr>
      </p:sp>
      <p:sp>
        <p:nvSpPr>
          <p:cNvPr id="189443" name="Notes Placeholder 2"/>
          <p:cNvSpPr>
            <a:spLocks noGrp="1"/>
          </p:cNvSpPr>
          <p:nvPr>
            <p:ph type="body" idx="1"/>
          </p:nvPr>
        </p:nvSpPr>
        <p:spPr>
          <a:noFill/>
        </p:spPr>
        <p:txBody>
          <a:bodyPr/>
          <a:lstStyle/>
          <a:p>
            <a:endParaRPr lang="en-US" altLang="en-US" smtClean="0">
              <a:latin typeface="Arial" panose="020B0604020202020204" pitchFamily="34" charset="0"/>
            </a:endParaRPr>
          </a:p>
        </p:txBody>
      </p:sp>
      <p:sp>
        <p:nvSpPr>
          <p:cNvPr id="189444" name="Slide Number Placeholder 3"/>
          <p:cNvSpPr>
            <a:spLocks noGrp="1"/>
          </p:cNvSpPr>
          <p:nvPr>
            <p:ph type="sldNum" sz="quarter" idx="5"/>
          </p:nvPr>
        </p:nvSpPr>
        <p:spPr>
          <a:noFill/>
        </p:spPr>
        <p:txBody>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fld id="{7AE66A6B-ACE0-457B-93BA-BE5642CFB3BE}" type="slidenum">
              <a:rPr lang="en-US" altLang="en-US" sz="1200" smtClean="0"/>
              <a:pPr/>
              <a:t>18</a:t>
            </a:fld>
            <a:endParaRPr lang="en-US" altLang="en-US" sz="1200" smtClean="0"/>
          </a:p>
        </p:txBody>
      </p:sp>
    </p:spTree>
    <p:extLst>
      <p:ext uri="{BB962C8B-B14F-4D97-AF65-F5344CB8AC3E}">
        <p14:creationId xmlns:p14="http://schemas.microsoft.com/office/powerpoint/2010/main" val="3845905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1490" name="Slide Image Placeholder 1"/>
          <p:cNvSpPr>
            <a:spLocks noGrp="1" noRot="1" noChangeAspect="1" noTextEdit="1"/>
          </p:cNvSpPr>
          <p:nvPr>
            <p:ph type="sldImg"/>
          </p:nvPr>
        </p:nvSpPr>
        <p:spPr>
          <a:xfrm>
            <a:off x="90488" y="744538"/>
            <a:ext cx="6616700" cy="3722687"/>
          </a:xfrm>
          <a:ln/>
        </p:spPr>
      </p:sp>
      <p:sp>
        <p:nvSpPr>
          <p:cNvPr id="3" name="Notes Placeholder 2"/>
          <p:cNvSpPr>
            <a:spLocks noGrp="1"/>
          </p:cNvSpPr>
          <p:nvPr>
            <p:ph type="body" idx="1"/>
          </p:nvPr>
        </p:nvSpPr>
        <p:spPr/>
        <p:txBody>
          <a:bodyPr/>
          <a:lstStyle/>
          <a:p>
            <a:pPr>
              <a:defRPr/>
            </a:pPr>
            <a:r>
              <a:rPr lang="en-GB" dirty="0" smtClean="0">
                <a:latin typeface="+mn-lt"/>
                <a:ea typeface="ヒラギノ角ゴ Pro W3" pitchFamily="84" charset="-128"/>
                <a:cs typeface="ヒラギノ角ゴ Pro W3" pitchFamily="84" charset="-128"/>
              </a:rPr>
              <a:t>Note that visceral fat is more responsive to PA – and can reduce even if weight is not lost </a:t>
            </a:r>
          </a:p>
          <a:p>
            <a:pPr>
              <a:defRPr/>
            </a:pPr>
            <a:endParaRPr lang="en-GB" dirty="0" smtClean="0">
              <a:latin typeface="+mn-lt"/>
              <a:ea typeface="ヒラギノ角ゴ Pro W3" pitchFamily="84" charset="-128"/>
              <a:cs typeface="ヒラギノ角ゴ Pro W3" pitchFamily="84" charset="-128"/>
            </a:endParaRPr>
          </a:p>
          <a:p>
            <a:pPr>
              <a:defRPr/>
            </a:pPr>
            <a:r>
              <a:rPr lang="fr-FR" dirty="0" smtClean="0"/>
              <a:t>Lee et al. (2005) J </a:t>
            </a:r>
            <a:r>
              <a:rPr lang="fr-FR" dirty="0" err="1" smtClean="0"/>
              <a:t>Appl</a:t>
            </a:r>
            <a:r>
              <a:rPr lang="fr-FR" dirty="0" smtClean="0"/>
              <a:t> </a:t>
            </a:r>
            <a:r>
              <a:rPr lang="fr-FR" dirty="0" err="1" smtClean="0"/>
              <a:t>Physiol</a:t>
            </a:r>
            <a:endParaRPr lang="en-GB" dirty="0" smtClean="0">
              <a:latin typeface="+mn-lt"/>
              <a:ea typeface="ヒラギノ角ゴ Pro W3" pitchFamily="84" charset="-128"/>
              <a:cs typeface="ヒラギノ角ゴ Pro W3" pitchFamily="84" charset="-128"/>
            </a:endParaRPr>
          </a:p>
          <a:p>
            <a:pPr>
              <a:defRPr/>
            </a:pPr>
            <a:endParaRPr lang="en-GB" dirty="0" smtClean="0">
              <a:latin typeface="+mn-lt"/>
              <a:ea typeface="ヒラギノ角ゴ Pro W3" pitchFamily="84" charset="-128"/>
              <a:cs typeface="ヒラギノ角ゴ Pro W3" pitchFamily="84" charset="-128"/>
            </a:endParaRPr>
          </a:p>
          <a:p>
            <a:pPr>
              <a:defRPr/>
            </a:pPr>
            <a:r>
              <a:rPr lang="en-GB" dirty="0" smtClean="0">
                <a:latin typeface="+mn-lt"/>
                <a:ea typeface="ヒラギノ角ゴ Pro W3" pitchFamily="84" charset="-128"/>
                <a:cs typeface="ヒラギノ角ゴ Pro W3" pitchFamily="84" charset="-128"/>
              </a:rPr>
              <a:t>Study details for intervention study and visceral fat – based on 24 middle-aged men who were either lean, obese, or had diabetes at baseline - All subjects participated in a 13-wk aerobic exercise intervention that consisted of either walking or light jogging on a treadmill for 60 min, five times per week, at a moderate intensity [60% of peak oxygen uptake (V˙ O2)]. There was a diet component designed to maintain weight for the duration of the study (they were told to eat enough to compensate for the PA they were doing in order to ensure a stable total body weight – but there was no calorie-restriction component to the study – just PA. The aim was to examine the changing internal profile of fat in response to moderate PA when total body weight remains stable (the effect of PA in the absence of weight loss)</a:t>
            </a:r>
          </a:p>
          <a:p>
            <a:pPr>
              <a:defRPr/>
            </a:pPr>
            <a:endParaRPr lang="en-GB" dirty="0" smtClean="0"/>
          </a:p>
          <a:p>
            <a:pPr>
              <a:defRPr/>
            </a:pPr>
            <a:r>
              <a:rPr lang="en-GB" dirty="0" smtClean="0"/>
              <a:t>Background on difference between subcutaneous adipose tissue (SAT) and visceral adipose tissue (VAT) and why VAT is bad – VAT is most responsive to PA and is the first fat to be lost – it’s modest reductions in terms of total body weight, but is a meaningful change inside</a:t>
            </a:r>
          </a:p>
          <a:p>
            <a:pPr>
              <a:defRPr/>
            </a:pPr>
            <a:endParaRPr lang="en-GB" dirty="0" smtClean="0"/>
          </a:p>
          <a:p>
            <a:pPr>
              <a:defRPr/>
            </a:pPr>
            <a:r>
              <a:rPr lang="en-GB" dirty="0" smtClean="0"/>
              <a:t>PA also builds muscle which increases your resting metabolic rate by burning energy at rest and has other metabolic benefits (increases insulin sensitivity, controls blood pressure etc.)</a:t>
            </a:r>
          </a:p>
          <a:p>
            <a:pPr>
              <a:defRPr/>
            </a:pPr>
            <a:endParaRPr lang="en-GB" dirty="0" smtClean="0"/>
          </a:p>
          <a:p>
            <a:pPr>
              <a:defRPr/>
            </a:pPr>
            <a:r>
              <a:rPr lang="en-GB" dirty="0" smtClean="0"/>
              <a:t>Do not allow patients to be demotivated if there is no weight loss, or reduction in </a:t>
            </a:r>
            <a:r>
              <a:rPr lang="en-GB" dirty="0" err="1" smtClean="0"/>
              <a:t>abdo</a:t>
            </a:r>
            <a:r>
              <a:rPr lang="en-GB" dirty="0" smtClean="0"/>
              <a:t> circumference</a:t>
            </a:r>
          </a:p>
          <a:p>
            <a:pPr>
              <a:defRPr/>
            </a:pPr>
            <a:endParaRPr lang="en-GB" dirty="0" smtClean="0"/>
          </a:p>
          <a:p>
            <a:pPr>
              <a:defRPr/>
            </a:pPr>
            <a:r>
              <a:rPr lang="en-GB" dirty="0" smtClean="0"/>
              <a:t>BMI is useful for population-level monitoring, but doesn’t separate fat and lean mass, and is not ideal to monitor individual-level progress – and waist circumference is not great either – but it’s expensive to stick everyone in an MRI!</a:t>
            </a:r>
          </a:p>
        </p:txBody>
      </p:sp>
      <p:sp>
        <p:nvSpPr>
          <p:cNvPr id="191492" name="Slide Number Placeholder 3"/>
          <p:cNvSpPr>
            <a:spLocks noGrp="1"/>
          </p:cNvSpPr>
          <p:nvPr>
            <p:ph type="sldNum" sz="quarter" idx="5"/>
          </p:nvPr>
        </p:nvSpPr>
        <p:spPr>
          <a:noFill/>
        </p:spPr>
        <p:txBody>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fld id="{6BE04894-EBA1-433F-B0F9-07854A4FC399}" type="slidenum">
              <a:rPr lang="en-US" altLang="en-US" sz="1200" smtClean="0"/>
              <a:pPr/>
              <a:t>19</a:t>
            </a:fld>
            <a:endParaRPr lang="en-US" altLang="en-US" sz="1200" smtClean="0"/>
          </a:p>
        </p:txBody>
      </p:sp>
    </p:spTree>
    <p:extLst>
      <p:ext uri="{BB962C8B-B14F-4D97-AF65-F5344CB8AC3E}">
        <p14:creationId xmlns:p14="http://schemas.microsoft.com/office/powerpoint/2010/main" val="15976036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586" name="Slide Image Placeholder 1"/>
          <p:cNvSpPr>
            <a:spLocks noGrp="1" noRot="1" noChangeAspect="1" noTextEdit="1"/>
          </p:cNvSpPr>
          <p:nvPr>
            <p:ph type="sldImg"/>
          </p:nvPr>
        </p:nvSpPr>
        <p:spPr>
          <a:xfrm>
            <a:off x="90488" y="744538"/>
            <a:ext cx="6616700" cy="3722687"/>
          </a:xfrm>
          <a:ln/>
        </p:spPr>
      </p:sp>
      <p:sp>
        <p:nvSpPr>
          <p:cNvPr id="195587" name="Notes Placeholder 2"/>
          <p:cNvSpPr>
            <a:spLocks noGrp="1"/>
          </p:cNvSpPr>
          <p:nvPr>
            <p:ph type="body" idx="1"/>
          </p:nvPr>
        </p:nvSpPr>
        <p:spPr>
          <a:noFill/>
        </p:spPr>
        <p:txBody>
          <a:bodyPr/>
          <a:lstStyle/>
          <a:p>
            <a:endParaRPr lang="en-US" altLang="en-US" smtClean="0">
              <a:latin typeface="Arial" panose="020B0604020202020204" pitchFamily="34" charset="0"/>
            </a:endParaRPr>
          </a:p>
        </p:txBody>
      </p:sp>
      <p:sp>
        <p:nvSpPr>
          <p:cNvPr id="195588" name="Slide Number Placeholder 3"/>
          <p:cNvSpPr>
            <a:spLocks noGrp="1"/>
          </p:cNvSpPr>
          <p:nvPr>
            <p:ph type="sldNum" sz="quarter" idx="5"/>
          </p:nvPr>
        </p:nvSpPr>
        <p:spPr>
          <a:noFill/>
        </p:spPr>
        <p:txBody>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fld id="{EBA96BFB-CFEC-4ACE-8151-334ACA6892C2}" type="slidenum">
              <a:rPr lang="en-US" altLang="en-US" sz="1200" smtClean="0"/>
              <a:pPr/>
              <a:t>20</a:t>
            </a:fld>
            <a:endParaRPr lang="en-US" altLang="en-US" sz="1200" smtClean="0"/>
          </a:p>
        </p:txBody>
      </p:sp>
    </p:spTree>
    <p:extLst>
      <p:ext uri="{BB962C8B-B14F-4D97-AF65-F5344CB8AC3E}">
        <p14:creationId xmlns:p14="http://schemas.microsoft.com/office/powerpoint/2010/main" val="123690552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7634" name="Slide Image Placeholder 1"/>
          <p:cNvSpPr>
            <a:spLocks noGrp="1" noRot="1" noChangeAspect="1" noTextEdit="1"/>
          </p:cNvSpPr>
          <p:nvPr>
            <p:ph type="sldImg"/>
          </p:nvPr>
        </p:nvSpPr>
        <p:spPr>
          <a:xfrm>
            <a:off x="90488" y="744538"/>
            <a:ext cx="6616700" cy="3722687"/>
          </a:xfrm>
          <a:ln/>
        </p:spPr>
      </p:sp>
      <p:sp>
        <p:nvSpPr>
          <p:cNvPr id="197635" name="Notes Placeholder 2"/>
          <p:cNvSpPr>
            <a:spLocks noGrp="1"/>
          </p:cNvSpPr>
          <p:nvPr>
            <p:ph type="body" idx="1"/>
          </p:nvPr>
        </p:nvSpPr>
        <p:spPr>
          <a:noFill/>
        </p:spPr>
        <p:txBody>
          <a:bodyPr/>
          <a:lstStyle/>
          <a:p>
            <a:endParaRPr lang="en-US" altLang="en-US" smtClean="0">
              <a:latin typeface="Arial" panose="020B0604020202020204" pitchFamily="34" charset="0"/>
            </a:endParaRPr>
          </a:p>
        </p:txBody>
      </p:sp>
      <p:sp>
        <p:nvSpPr>
          <p:cNvPr id="197636" name="Slide Number Placeholder 3"/>
          <p:cNvSpPr>
            <a:spLocks noGrp="1"/>
          </p:cNvSpPr>
          <p:nvPr>
            <p:ph type="sldNum" sz="quarter" idx="5"/>
          </p:nvPr>
        </p:nvSpPr>
        <p:spPr>
          <a:noFill/>
        </p:spPr>
        <p:txBody>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fld id="{13CAB892-903D-41DC-BDD2-ACB98B60474B}" type="slidenum">
              <a:rPr lang="en-US" altLang="en-US" sz="1200" smtClean="0"/>
              <a:pPr/>
              <a:t>21</a:t>
            </a:fld>
            <a:endParaRPr lang="en-US" altLang="en-US" sz="1200" smtClean="0"/>
          </a:p>
        </p:txBody>
      </p:sp>
    </p:spTree>
    <p:extLst>
      <p:ext uri="{BB962C8B-B14F-4D97-AF65-F5344CB8AC3E}">
        <p14:creationId xmlns:p14="http://schemas.microsoft.com/office/powerpoint/2010/main" val="143915304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682" name="Rectangle 2"/>
          <p:cNvSpPr>
            <a:spLocks noGrp="1" noRot="1" noChangeAspect="1" noTextEdit="1"/>
          </p:cNvSpPr>
          <p:nvPr>
            <p:ph type="sldImg"/>
          </p:nvPr>
        </p:nvSpPr>
        <p:spPr>
          <a:xfrm>
            <a:off x="90488" y="744538"/>
            <a:ext cx="6616700" cy="3722687"/>
          </a:xfrm>
          <a:ln/>
        </p:spPr>
      </p:sp>
      <p:sp>
        <p:nvSpPr>
          <p:cNvPr id="199683" name="Rectangle 3"/>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4744721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3778" name="Rectangle 2"/>
          <p:cNvSpPr>
            <a:spLocks noGrp="1" noRot="1" noChangeAspect="1" noTextEdit="1"/>
          </p:cNvSpPr>
          <p:nvPr>
            <p:ph type="sldImg"/>
          </p:nvPr>
        </p:nvSpPr>
        <p:spPr>
          <a:xfrm>
            <a:off x="90488" y="744538"/>
            <a:ext cx="6616700" cy="3722687"/>
          </a:xfrm>
          <a:ln/>
        </p:spPr>
      </p:sp>
      <p:sp>
        <p:nvSpPr>
          <p:cNvPr id="203779" name="Rectangle 3"/>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smtClean="0">
                <a:latin typeface="Arial" panose="020B0604020202020204" pitchFamily="34" charset="0"/>
                <a:cs typeface="Arial" panose="020B0604020202020204" pitchFamily="34" charset="0"/>
              </a:rPr>
              <a:t>Green prescription pad template is available through </a:t>
            </a:r>
            <a:r>
              <a:rPr lang="en-GB" altLang="en-US" smtClean="0">
                <a:latin typeface="Arial" panose="020B0604020202020204" pitchFamily="34" charset="0"/>
              </a:rPr>
              <a:t> </a:t>
            </a:r>
            <a:r>
              <a:rPr lang="en-GB" altLang="en-US" u="sng" smtClean="0">
                <a:latin typeface="Arial" panose="020B0604020202020204" pitchFamily="34" charset="0"/>
                <a:hlinkClick r:id="rId3"/>
              </a:rPr>
              <a:t>www.kcl.ac.uk/kumec</a:t>
            </a:r>
            <a:r>
              <a:rPr lang="en-GB" altLang="en-US" u="sng" smtClean="0">
                <a:latin typeface="Arial" panose="020B0604020202020204" pitchFamily="34" charset="0"/>
              </a:rPr>
              <a:t> </a:t>
            </a:r>
          </a:p>
          <a:p>
            <a:r>
              <a:rPr lang="en-GB" altLang="en-US" smtClean="0">
                <a:latin typeface="Arial" panose="020B0604020202020204" pitchFamily="34" charset="0"/>
              </a:rPr>
              <a:t>King's Undergraduate Medical Education in the Community Team (KUMEC)</a:t>
            </a:r>
          </a:p>
          <a:p>
            <a:r>
              <a:rPr lang="en-GB" altLang="en-US" smtClean="0">
                <a:latin typeface="Arial" panose="020B0604020202020204" pitchFamily="34" charset="0"/>
              </a:rPr>
              <a:t>Department of Primary Care and Public Health Sciences</a:t>
            </a:r>
          </a:p>
          <a:p>
            <a:r>
              <a:rPr lang="en-GB" altLang="en-US" smtClean="0">
                <a:latin typeface="Arial" panose="020B0604020202020204" pitchFamily="34" charset="0"/>
              </a:rPr>
              <a:t>King's College London School of Medicine</a:t>
            </a:r>
          </a:p>
          <a:p>
            <a:r>
              <a:rPr lang="en-GB" altLang="en-US" smtClean="0">
                <a:latin typeface="Arial" panose="020B0604020202020204" pitchFamily="34" charset="0"/>
              </a:rPr>
              <a:t>4th Floor, Capital House, 42 Weston Street LONDON SE1 3QD</a:t>
            </a:r>
          </a:p>
          <a:p>
            <a:pPr eaLnBrk="1" hangingPunct="1"/>
            <a:endParaRPr lang="en-US" altLang="en-US"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6786948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7874" name="Rectangle 2"/>
          <p:cNvSpPr>
            <a:spLocks noGrp="1" noRot="1" noChangeAspect="1" noTextEdit="1"/>
          </p:cNvSpPr>
          <p:nvPr>
            <p:ph type="sldImg"/>
          </p:nvPr>
        </p:nvSpPr>
        <p:spPr>
          <a:xfrm>
            <a:off x="90488" y="744538"/>
            <a:ext cx="6616700" cy="3722687"/>
          </a:xfrm>
          <a:ln/>
        </p:spPr>
      </p:sp>
      <p:sp>
        <p:nvSpPr>
          <p:cNvPr id="207875" name="Rectangle 3"/>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smtClean="0">
                <a:latin typeface="Arial" panose="020B0604020202020204" pitchFamily="34" charset="0"/>
                <a:cs typeface="Arial" panose="020B0604020202020204" pitchFamily="34" charset="0"/>
              </a:rPr>
              <a:t>MSK – musculo-skeletal</a:t>
            </a:r>
          </a:p>
        </p:txBody>
      </p:sp>
    </p:spTree>
    <p:extLst>
      <p:ext uri="{BB962C8B-B14F-4D97-AF65-F5344CB8AC3E}">
        <p14:creationId xmlns:p14="http://schemas.microsoft.com/office/powerpoint/2010/main" val="100101532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9922" name="Rectangle 2"/>
          <p:cNvSpPr>
            <a:spLocks noGrp="1" noRot="1" noChangeAspect="1" noTextEdit="1"/>
          </p:cNvSpPr>
          <p:nvPr>
            <p:ph type="sldImg"/>
          </p:nvPr>
        </p:nvSpPr>
        <p:spPr>
          <a:xfrm>
            <a:off x="90488" y="744538"/>
            <a:ext cx="6616700" cy="3722687"/>
          </a:xfrm>
          <a:ln/>
        </p:spPr>
      </p:sp>
      <p:sp>
        <p:nvSpPr>
          <p:cNvPr id="209923" name="Rectangle 3"/>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smtClean="0">
                <a:latin typeface="Arial" panose="020B0604020202020204" pitchFamily="34" charset="0"/>
                <a:cs typeface="Arial" panose="020B0604020202020204" pitchFamily="34" charset="0"/>
              </a:rPr>
              <a:t>HOCM – hypertrophic obstructive cardiomyopathy</a:t>
            </a:r>
          </a:p>
        </p:txBody>
      </p:sp>
    </p:spTree>
    <p:extLst>
      <p:ext uri="{BB962C8B-B14F-4D97-AF65-F5344CB8AC3E}">
        <p14:creationId xmlns:p14="http://schemas.microsoft.com/office/powerpoint/2010/main" val="134439035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1970" name="Rectangle 2"/>
          <p:cNvSpPr>
            <a:spLocks noGrp="1" noRot="1" noChangeAspect="1" noTextEdit="1"/>
          </p:cNvSpPr>
          <p:nvPr>
            <p:ph type="sldImg"/>
          </p:nvPr>
        </p:nvSpPr>
        <p:spPr>
          <a:xfrm>
            <a:off x="90488" y="744538"/>
            <a:ext cx="6616700" cy="3722687"/>
          </a:xfrm>
          <a:ln/>
        </p:spPr>
      </p:sp>
      <p:sp>
        <p:nvSpPr>
          <p:cNvPr id="211971" name="Rectangle 3"/>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8159698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4018" name="Rectangle 2"/>
          <p:cNvSpPr>
            <a:spLocks noGrp="1" noRot="1" noChangeAspect="1" noTextEdit="1"/>
          </p:cNvSpPr>
          <p:nvPr>
            <p:ph type="sldImg"/>
          </p:nvPr>
        </p:nvSpPr>
        <p:spPr>
          <a:xfrm>
            <a:off x="90488" y="744538"/>
            <a:ext cx="6616700" cy="3722687"/>
          </a:xfrm>
          <a:ln/>
        </p:spPr>
      </p:sp>
      <p:sp>
        <p:nvSpPr>
          <p:cNvPr id="214019" name="Rectangle 3"/>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5468941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6306" name="Slide Image Placeholder 1"/>
          <p:cNvSpPr>
            <a:spLocks noGrp="1" noRot="1" noChangeAspect="1" noTextEdit="1"/>
          </p:cNvSpPr>
          <p:nvPr>
            <p:ph type="sldImg"/>
          </p:nvPr>
        </p:nvSpPr>
        <p:spPr>
          <a:xfrm>
            <a:off x="90488" y="744538"/>
            <a:ext cx="6616700" cy="3722687"/>
          </a:xfrm>
          <a:ln/>
        </p:spPr>
      </p:sp>
      <p:sp>
        <p:nvSpPr>
          <p:cNvPr id="226307"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cs typeface="Arial" panose="020B0604020202020204" pitchFamily="34" charset="0"/>
            </a:endParaRPr>
          </a:p>
        </p:txBody>
      </p:sp>
      <p:sp>
        <p:nvSpPr>
          <p:cNvPr id="226308"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D31352CB-2BDB-4CD8-8D38-531D1EAF4776}" type="slidenum">
              <a:rPr lang="en-GB" altLang="en-US" smtClean="0">
                <a:cs typeface="Arial" panose="020B0604020202020204" pitchFamily="34" charset="0"/>
              </a:rPr>
              <a:pPr>
                <a:spcBef>
                  <a:spcPct val="0"/>
                </a:spcBef>
              </a:pPr>
              <a:t>28</a:t>
            </a:fld>
            <a:endParaRPr lang="en-GB" altLang="en-US" smtClean="0">
              <a:cs typeface="Arial" panose="020B0604020202020204" pitchFamily="34" charset="0"/>
            </a:endParaRPr>
          </a:p>
        </p:txBody>
      </p:sp>
    </p:spTree>
    <p:extLst>
      <p:ext uri="{BB962C8B-B14F-4D97-AF65-F5344CB8AC3E}">
        <p14:creationId xmlns:p14="http://schemas.microsoft.com/office/powerpoint/2010/main" val="48330458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9378" name="Rectangle 2"/>
          <p:cNvSpPr>
            <a:spLocks noGrp="1" noRot="1" noChangeAspect="1" noTextEdit="1"/>
          </p:cNvSpPr>
          <p:nvPr>
            <p:ph type="sldImg"/>
          </p:nvPr>
        </p:nvSpPr>
        <p:spPr>
          <a:xfrm>
            <a:off x="90488" y="744538"/>
            <a:ext cx="6616700" cy="3722687"/>
          </a:xfrm>
          <a:ln/>
        </p:spPr>
      </p:sp>
      <p:sp>
        <p:nvSpPr>
          <p:cNvPr id="229379" name="Rectangle 3"/>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313176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1426" name="Rectangle 2"/>
          <p:cNvSpPr>
            <a:spLocks noGrp="1" noRot="1" noChangeAspect="1" noTextEdit="1"/>
          </p:cNvSpPr>
          <p:nvPr>
            <p:ph type="sldImg"/>
          </p:nvPr>
        </p:nvSpPr>
        <p:spPr>
          <a:xfrm>
            <a:off x="90488" y="744538"/>
            <a:ext cx="6616700" cy="3722687"/>
          </a:xfrm>
          <a:ln/>
        </p:spPr>
      </p:sp>
      <p:sp>
        <p:nvSpPr>
          <p:cNvPr id="231427" name="Rectangle 3"/>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5036616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7570" name="Rectangle 2"/>
          <p:cNvSpPr>
            <a:spLocks noGrp="1" noRot="1" noChangeAspect="1" noTextEdit="1"/>
          </p:cNvSpPr>
          <p:nvPr>
            <p:ph type="sldImg"/>
          </p:nvPr>
        </p:nvSpPr>
        <p:spPr>
          <a:xfrm>
            <a:off x="90488" y="744538"/>
            <a:ext cx="6616700" cy="3722687"/>
          </a:xfrm>
          <a:ln/>
        </p:spPr>
      </p:sp>
      <p:sp>
        <p:nvSpPr>
          <p:cNvPr id="237571" name="Rectangle 3"/>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852460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7" name="Date Placeholder 6"/>
          <p:cNvSpPr>
            <a:spLocks noGrp="1"/>
          </p:cNvSpPr>
          <p:nvPr>
            <p:ph type="dt" sz="half" idx="10"/>
          </p:nvPr>
        </p:nvSpPr>
        <p:spPr/>
        <p:txBody>
          <a:bodyPr/>
          <a:lstStyle/>
          <a:p>
            <a:fld id="{C36F9F64-58CB-1C46-8E44-60849D2A05C3}" type="datetimeFigureOut">
              <a:rPr lang="en-US" smtClean="0"/>
              <a:t>10/26/16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03D70C1-B081-A443-8582-DDB9991699FE}"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C36F9F64-58CB-1C46-8E44-60849D2A05C3}" type="datetimeFigureOut">
              <a:rPr lang="en-US" smtClean="0"/>
              <a:t>10/26/16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03D70C1-B081-A443-8582-DDB9991699F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7" name="Date Placeholder 6"/>
          <p:cNvSpPr>
            <a:spLocks noGrp="1"/>
          </p:cNvSpPr>
          <p:nvPr>
            <p:ph type="dt" sz="half" idx="10"/>
          </p:nvPr>
        </p:nvSpPr>
        <p:spPr/>
        <p:txBody>
          <a:bodyPr/>
          <a:lstStyle/>
          <a:p>
            <a:fld id="{C36F9F64-58CB-1C46-8E44-60849D2A05C3}" type="datetimeFigureOut">
              <a:rPr lang="en-US" smtClean="0"/>
              <a:t>10/26/16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03D70C1-B081-A443-8582-DDB9991699FE}"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Date Placeholder 7"/>
          <p:cNvSpPr>
            <a:spLocks noGrp="1"/>
          </p:cNvSpPr>
          <p:nvPr>
            <p:ph type="dt" sz="half" idx="10"/>
          </p:nvPr>
        </p:nvSpPr>
        <p:spPr/>
        <p:txBody>
          <a:bodyPr/>
          <a:lstStyle/>
          <a:p>
            <a:fld id="{C36F9F64-58CB-1C46-8E44-60849D2A05C3}" type="datetimeFigureOut">
              <a:rPr lang="en-US" smtClean="0"/>
              <a:t>10/26/16</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303D70C1-B081-A443-8582-DDB9991699F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7" name="Date Placeholder 6"/>
          <p:cNvSpPr>
            <a:spLocks noGrp="1"/>
          </p:cNvSpPr>
          <p:nvPr>
            <p:ph type="dt" sz="half" idx="10"/>
          </p:nvPr>
        </p:nvSpPr>
        <p:spPr/>
        <p:txBody>
          <a:bodyPr/>
          <a:lstStyle/>
          <a:p>
            <a:fld id="{C36F9F64-58CB-1C46-8E44-60849D2A05C3}" type="datetimeFigureOut">
              <a:rPr lang="en-US" smtClean="0"/>
              <a:t>10/26/16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03D70C1-B081-A443-8582-DDB9991699FE}" type="slidenum">
              <a:rPr lang="en-US" smtClean="0"/>
              <a:t>‹#›</a:t>
            </a:fld>
            <a:endParaRPr lang="en-US"/>
          </a:p>
        </p:txBody>
      </p:sp>
      <p:sp>
        <p:nvSpPr>
          <p:cNvPr id="10" name="Title 9"/>
          <p:cNvSpPr>
            <a:spLocks noGrp="1"/>
          </p:cNvSpPr>
          <p:nvPr>
            <p:ph type="title"/>
          </p:nvPr>
        </p:nvSpPr>
        <p:spPr/>
        <p:txBody>
          <a:bodyPr/>
          <a:lstStyle/>
          <a:p>
            <a:r>
              <a:rPr lang="en-US" smtClean="0"/>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C36F9F64-58CB-1C46-8E44-60849D2A05C3}" type="datetimeFigureOut">
              <a:rPr lang="en-US" smtClean="0"/>
              <a:t>10/26/16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03D70C1-B081-A443-8582-DDB9991699F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36F9F64-58CB-1C46-8E44-60849D2A05C3}" type="datetimeFigureOut">
              <a:rPr lang="en-US" smtClean="0"/>
              <a:t>10/26/16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03D70C1-B081-A443-8582-DDB9991699F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9" name="Date Placeholder 8"/>
          <p:cNvSpPr>
            <a:spLocks noGrp="1"/>
          </p:cNvSpPr>
          <p:nvPr>
            <p:ph type="dt" sz="half" idx="10"/>
          </p:nvPr>
        </p:nvSpPr>
        <p:spPr/>
        <p:txBody>
          <a:bodyPr/>
          <a:lstStyle/>
          <a:p>
            <a:fld id="{C36F9F64-58CB-1C46-8E44-60849D2A05C3}" type="datetimeFigureOut">
              <a:rPr lang="en-US" smtClean="0"/>
              <a:t>10/26/16</a:t>
            </a:fld>
            <a:endParaRPr lang="en-US"/>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1" name="Slide Number Placeholder 10"/>
          <p:cNvSpPr>
            <a:spLocks noGrp="1"/>
          </p:cNvSpPr>
          <p:nvPr>
            <p:ph type="sldNum" sz="quarter" idx="12"/>
          </p:nvPr>
        </p:nvSpPr>
        <p:spPr/>
        <p:txBody>
          <a:bodyPr/>
          <a:lstStyle/>
          <a:p>
            <a:fld id="{303D70C1-B081-A443-8582-DDB9991699F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C36F9F64-58CB-1C46-8E44-60849D2A05C3}" type="datetimeFigureOut">
              <a:rPr lang="en-US" smtClean="0"/>
              <a:t>10/26/16</a:t>
            </a:fld>
            <a:endParaRPr lang="en-US"/>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0" name="Slide Number Placeholder 9"/>
          <p:cNvSpPr>
            <a:spLocks noGrp="1"/>
          </p:cNvSpPr>
          <p:nvPr>
            <p:ph type="sldNum" sz="quarter" idx="12"/>
          </p:nvPr>
        </p:nvSpPr>
        <p:spPr/>
        <p:txBody>
          <a:bodyPr/>
          <a:lstStyle/>
          <a:p>
            <a:fld id="{303D70C1-B081-A443-8582-DDB9991699F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36F9F64-58CB-1C46-8E44-60849D2A05C3}" type="datetimeFigureOut">
              <a:rPr lang="en-US" smtClean="0"/>
              <a:t>10/26/16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03D70C1-B081-A443-8582-DDB9991699F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36F9F64-58CB-1C46-8E44-60849D2A05C3}" type="datetimeFigureOut">
              <a:rPr lang="en-US" smtClean="0"/>
              <a:t>10/26/16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03D70C1-B081-A443-8582-DDB9991699F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75733" y="731838"/>
            <a:ext cx="10991851" cy="868362"/>
          </a:xfrm>
          <a:prstGeom prst="rect">
            <a:avLst/>
          </a:prstGeo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590551" y="1593851"/>
            <a:ext cx="5393267" cy="4333875"/>
          </a:xfrm>
          <a:prstGeom prst="rect">
            <a:avLst/>
          </a:prstGeo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87018" y="1593851"/>
            <a:ext cx="5395383" cy="4333875"/>
          </a:xfrm>
          <a:prstGeom prst="rect">
            <a:avLst/>
          </a:prstGeo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743487603"/>
      </p:ext>
    </p:extLst>
  </p:cSld>
  <p:clrMapOvr>
    <a:masterClrMapping/>
  </p:clrMapOvr>
  <p:transition spd="med">
    <p:fade/>
  </p:transition>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C36F9F64-58CB-1C46-8E44-60849D2A05C3}" type="datetimeFigureOut">
              <a:rPr lang="en-US" smtClean="0"/>
              <a:t>10/26/16</a:t>
            </a:fld>
            <a:endParaRPr lang="en-US"/>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303D70C1-B081-A443-8582-DDB9991699FE}" type="slidenum">
              <a:rPr lang="en-US" smtClean="0"/>
              <a:t>‹#›</a:t>
            </a:fld>
            <a:endParaRPr lang="en-US"/>
          </a:p>
        </p:txBody>
      </p:sp>
    </p:spTree>
    <p:extLst>
      <p:ext uri="{BB962C8B-B14F-4D97-AF65-F5344CB8AC3E}">
        <p14:creationId xmlns:p14="http://schemas.microsoft.com/office/powerpoint/2010/main" val="1051234096"/>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tiff"/></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tiff"/></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4" Type="http://schemas.openxmlformats.org/officeDocument/2006/relationships/image" Target="../media/image4.png"/><Relationship Id="rId5" Type="http://schemas.openxmlformats.org/officeDocument/2006/relationships/image" Target="../media/image5.png"/><Relationship Id="rId6" Type="http://schemas.openxmlformats.org/officeDocument/2006/relationships/image" Target="../media/image6.png"/><Relationship Id="rId7" Type="http://schemas.openxmlformats.org/officeDocument/2006/relationships/image" Target="../media/image7.png"/><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8.emf"/></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4" Type="http://schemas.openxmlformats.org/officeDocument/2006/relationships/image" Target="../media/image10.png"/><Relationship Id="rId5" Type="http://schemas.openxmlformats.org/officeDocument/2006/relationships/image" Target="../media/image11.png"/><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4" Type="http://schemas.openxmlformats.org/officeDocument/2006/relationships/image" Target="../media/image13.png"/><Relationship Id="rId5" Type="http://schemas.openxmlformats.org/officeDocument/2006/relationships/image" Target="../media/image14.png"/><Relationship Id="rId6" Type="http://schemas.openxmlformats.org/officeDocument/2006/relationships/image" Target="../media/image15.png"/><Relationship Id="rId7" Type="http://schemas.openxmlformats.org/officeDocument/2006/relationships/image" Target="../media/image16.png"/><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17.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18.png"/></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4" Type="http://schemas.openxmlformats.org/officeDocument/2006/relationships/image" Target="../media/image20.png"/><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9.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 Id="rId3" Type="http://schemas.openxmlformats.org/officeDocument/2006/relationships/image" Target="../media/image21.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5.xml"/><Relationship Id="rId3" Type="http://schemas.openxmlformats.org/officeDocument/2006/relationships/image" Target="../media/image22.jpeg"/></Relationships>
</file>

<file path=ppt/slides/_rels/slide23.xml.rels><?xml version="1.0" encoding="UTF-8" standalone="yes"?>
<Relationships xmlns="http://schemas.openxmlformats.org/package/2006/relationships"><Relationship Id="rId3" Type="http://schemas.openxmlformats.org/officeDocument/2006/relationships/image" Target="../media/image23.jpeg"/><Relationship Id="rId4" Type="http://schemas.openxmlformats.org/officeDocument/2006/relationships/image" Target="../media/image24.jpeg"/><Relationship Id="rId1" Type="http://schemas.openxmlformats.org/officeDocument/2006/relationships/slideLayout" Target="../slideLayouts/slideLayout4.xml"/><Relationship Id="rId2" Type="http://schemas.openxmlformats.org/officeDocument/2006/relationships/notesSlide" Target="../notesSlides/notesSlide1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7.xml"/><Relationship Id="rId3" Type="http://schemas.openxmlformats.org/officeDocument/2006/relationships/image" Target="../media/image25.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8.xml"/><Relationship Id="rId3" Type="http://schemas.openxmlformats.org/officeDocument/2006/relationships/image" Target="../media/image26.jpe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9.xml"/></Relationships>
</file>

<file path=ppt/slides/_rels/slide27.xml.rels><?xml version="1.0" encoding="UTF-8" standalone="yes"?>
<Relationships xmlns="http://schemas.openxmlformats.org/package/2006/relationships"><Relationship Id="rId3" Type="http://schemas.openxmlformats.org/officeDocument/2006/relationships/image" Target="../media/image27.png"/><Relationship Id="rId4" Type="http://schemas.openxmlformats.org/officeDocument/2006/relationships/image" Target="../media/image28.jpeg"/><Relationship Id="rId1" Type="http://schemas.openxmlformats.org/officeDocument/2006/relationships/slideLayout" Target="../slideLayouts/slideLayout4.xml"/><Relationship Id="rId2" Type="http://schemas.openxmlformats.org/officeDocument/2006/relationships/notesSlide" Target="../notesSlides/notesSlide20.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3.xml"/><Relationship Id="rId3" Type="http://schemas.openxmlformats.org/officeDocument/2006/relationships/image" Target="../media/image29.jpe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24.xml"/><Relationship Id="rId3" Type="http://schemas.openxmlformats.org/officeDocument/2006/relationships/image" Target="../media/image30.jpeg"/></Relationships>
</file>

<file path=ppt/slides/_rels/slide33.xml.rels><?xml version="1.0" encoding="UTF-8" standalone="yes"?>
<Relationships xmlns="http://schemas.openxmlformats.org/package/2006/relationships"><Relationship Id="rId3" Type="http://schemas.openxmlformats.org/officeDocument/2006/relationships/hyperlink" Target="http://guidance.nice.org.uk/PH44" TargetMode="External"/><Relationship Id="rId4" Type="http://schemas.openxmlformats.org/officeDocument/2006/relationships/hyperlink" Target="http://gpcd.walesdeanery.org/" TargetMode="External"/><Relationship Id="rId5" Type="http://schemas.openxmlformats.org/officeDocument/2006/relationships/image" Target="../media/image31.png"/><Relationship Id="rId1" Type="http://schemas.openxmlformats.org/officeDocument/2006/relationships/slideLayout" Target="../slideLayouts/slideLayout2.xml"/><Relationship Id="rId2" Type="http://schemas.openxmlformats.org/officeDocument/2006/relationships/hyperlink" Target="http://www.gov.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48656" y="380144"/>
            <a:ext cx="9143144" cy="2844845"/>
          </a:xfrm>
        </p:spPr>
        <p:txBody>
          <a:bodyPr/>
          <a:lstStyle/>
          <a:p>
            <a:r>
              <a:rPr lang="en-US" dirty="0" smtClean="0"/>
              <a:t>GREEN EXERCISE</a:t>
            </a:r>
            <a:br>
              <a:rPr lang="en-US" dirty="0" smtClean="0"/>
            </a:br>
            <a:r>
              <a:rPr lang="en-US" dirty="0" smtClean="0"/>
              <a:t>Why do we ignore it?</a:t>
            </a:r>
            <a:endParaRPr lang="en-US" dirty="0"/>
          </a:p>
        </p:txBody>
      </p:sp>
      <p:sp>
        <p:nvSpPr>
          <p:cNvPr id="3" name="Subtitle 2"/>
          <p:cNvSpPr>
            <a:spLocks noGrp="1"/>
          </p:cNvSpPr>
          <p:nvPr>
            <p:ph type="subTitle" idx="1"/>
          </p:nvPr>
        </p:nvSpPr>
        <p:spPr/>
        <p:txBody>
          <a:bodyPr/>
          <a:lstStyle/>
          <a:p>
            <a:endParaRPr lang="en-US"/>
          </a:p>
        </p:txBody>
      </p:sp>
      <p:pic>
        <p:nvPicPr>
          <p:cNvPr id="4" name="Picture 3"/>
          <p:cNvPicPr>
            <a:picLocks noChangeAspect="1"/>
          </p:cNvPicPr>
          <p:nvPr/>
        </p:nvPicPr>
        <p:blipFill>
          <a:blip r:embed="rId2"/>
          <a:stretch>
            <a:fillRect/>
          </a:stretch>
        </p:blipFill>
        <p:spPr>
          <a:xfrm>
            <a:off x="3842951" y="3520237"/>
            <a:ext cx="4485503" cy="3199756"/>
          </a:xfrm>
          <a:prstGeom prst="rect">
            <a:avLst/>
          </a:prstGeom>
        </p:spPr>
      </p:pic>
    </p:spTree>
    <p:extLst>
      <p:ext uri="{BB962C8B-B14F-4D97-AF65-F5344CB8AC3E}">
        <p14:creationId xmlns:p14="http://schemas.microsoft.com/office/powerpoint/2010/main" val="12973027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36306" y="380144"/>
            <a:ext cx="11568701" cy="4524315"/>
          </a:xfrm>
          <a:prstGeom prst="rect">
            <a:avLst/>
          </a:prstGeom>
          <a:noFill/>
        </p:spPr>
        <p:txBody>
          <a:bodyPr wrap="square" rtlCol="0">
            <a:spAutoFit/>
          </a:bodyPr>
          <a:lstStyle/>
          <a:p>
            <a:pPr marL="342900" indent="-342900">
              <a:buFont typeface="Arial" charset="0"/>
              <a:buChar char="•"/>
            </a:pPr>
            <a:r>
              <a:rPr lang="en-US" sz="2400" dirty="0">
                <a:latin typeface="Arial" charset="0"/>
                <a:ea typeface="Arial" charset="0"/>
                <a:cs typeface="Arial" charset="0"/>
              </a:rPr>
              <a:t>We spend around £110 billion each year on healthcare in the UK, </a:t>
            </a:r>
            <a:r>
              <a:rPr lang="en-US" sz="2400" dirty="0" smtClean="0">
                <a:latin typeface="Arial" charset="0"/>
                <a:ea typeface="Arial" charset="0"/>
                <a:cs typeface="Arial" charset="0"/>
              </a:rPr>
              <a:t>equal </a:t>
            </a:r>
            <a:r>
              <a:rPr lang="en-US" sz="2400" dirty="0">
                <a:latin typeface="Arial" charset="0"/>
                <a:ea typeface="Arial" charset="0"/>
                <a:cs typeface="Arial" charset="0"/>
              </a:rPr>
              <a:t>to 8.5 per cent of all income. </a:t>
            </a:r>
          </a:p>
          <a:p>
            <a:pPr marL="342900" indent="-342900">
              <a:buFont typeface="Arial" charset="0"/>
              <a:buChar char="•"/>
            </a:pPr>
            <a:r>
              <a:rPr lang="en-US" sz="2400" dirty="0">
                <a:latin typeface="Arial" charset="0"/>
                <a:ea typeface="Arial" charset="0"/>
                <a:cs typeface="Arial" charset="0"/>
              </a:rPr>
              <a:t>Through advances in medicine we are living longer and overcoming more and more diseases. </a:t>
            </a:r>
          </a:p>
          <a:p>
            <a:pPr marL="342900" indent="-342900">
              <a:buFont typeface="Arial" charset="0"/>
              <a:buChar char="•"/>
            </a:pPr>
            <a:r>
              <a:rPr lang="en-US" sz="2400" dirty="0">
                <a:latin typeface="Arial" charset="0"/>
                <a:ea typeface="Arial" charset="0"/>
                <a:cs typeface="Arial" charset="0"/>
              </a:rPr>
              <a:t>In the same period, the population has also become more </a:t>
            </a:r>
            <a:r>
              <a:rPr lang="en-US" sz="2400" dirty="0" smtClean="0">
                <a:latin typeface="Arial" charset="0"/>
                <a:ea typeface="Arial" charset="0"/>
                <a:cs typeface="Arial" charset="0"/>
              </a:rPr>
              <a:t>sedentary. </a:t>
            </a:r>
            <a:endParaRPr lang="en-US" sz="2400" dirty="0">
              <a:latin typeface="Arial" charset="0"/>
              <a:ea typeface="Arial" charset="0"/>
              <a:cs typeface="Arial" charset="0"/>
            </a:endParaRPr>
          </a:p>
          <a:p>
            <a:pPr marL="342900" indent="-342900">
              <a:buFont typeface="Arial" charset="0"/>
              <a:buChar char="•"/>
            </a:pPr>
            <a:r>
              <a:rPr lang="en-US" sz="2400" dirty="0">
                <a:latin typeface="Arial" charset="0"/>
                <a:ea typeface="Arial" charset="0"/>
                <a:cs typeface="Arial" charset="0"/>
              </a:rPr>
              <a:t>The result has been an inexorable rise in what can be described as diseases of 21st Century living - obesity, diabetes and depression. </a:t>
            </a:r>
          </a:p>
          <a:p>
            <a:pPr marL="342900" indent="-342900">
              <a:buFont typeface="Arial" charset="0"/>
              <a:buChar char="•"/>
            </a:pPr>
            <a:r>
              <a:rPr lang="en-US" sz="2400" dirty="0">
                <a:latin typeface="Arial" charset="0"/>
                <a:ea typeface="Arial" charset="0"/>
                <a:cs typeface="Arial" charset="0"/>
              </a:rPr>
              <a:t>The Department of Health has warned that nine out of ten adults could be overweight or obese by 2050 if we carry on as we are. Around 2.5 million people now suffer from diabetes, and this is predicted to increase to 4 million by 2025. </a:t>
            </a:r>
          </a:p>
          <a:p>
            <a:pPr marL="342900" indent="-342900">
              <a:buFont typeface="Arial" charset="0"/>
              <a:buChar char="•"/>
            </a:pPr>
            <a:r>
              <a:rPr lang="en-US" sz="2400" dirty="0">
                <a:latin typeface="Arial" charset="0"/>
                <a:ea typeface="Arial" charset="0"/>
                <a:cs typeface="Arial" charset="0"/>
              </a:rPr>
              <a:t>The cost of health care is increasing </a:t>
            </a:r>
            <a:r>
              <a:rPr lang="en-US" sz="2400" dirty="0" smtClean="0">
                <a:latin typeface="Arial" charset="0"/>
                <a:ea typeface="Arial" charset="0"/>
                <a:cs typeface="Arial" charset="0"/>
              </a:rPr>
              <a:t>exponentially. </a:t>
            </a:r>
            <a:endParaRPr lang="en-US" sz="2400" dirty="0">
              <a:latin typeface="Arial" charset="0"/>
              <a:ea typeface="Arial" charset="0"/>
              <a:cs typeface="Arial" charset="0"/>
            </a:endParaRPr>
          </a:p>
          <a:p>
            <a:pPr marL="342900" indent="-342900">
              <a:buFont typeface="Arial" charset="0"/>
              <a:buChar char="•"/>
            </a:pPr>
            <a:endParaRPr lang="en-US" sz="2400" dirty="0">
              <a:latin typeface="Arial" charset="0"/>
              <a:ea typeface="Arial" charset="0"/>
              <a:cs typeface="Arial" charset="0"/>
            </a:endParaRPr>
          </a:p>
        </p:txBody>
      </p:sp>
    </p:spTree>
    <p:extLst>
      <p:ext uri="{BB962C8B-B14F-4D97-AF65-F5344CB8AC3E}">
        <p14:creationId xmlns:p14="http://schemas.microsoft.com/office/powerpoint/2010/main" val="8670626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77402" y="534256"/>
            <a:ext cx="11137187" cy="7540526"/>
          </a:xfrm>
          <a:prstGeom prst="rect">
            <a:avLst/>
          </a:prstGeom>
          <a:noFill/>
        </p:spPr>
        <p:txBody>
          <a:bodyPr wrap="square" rtlCol="0">
            <a:spAutoFit/>
          </a:bodyPr>
          <a:lstStyle/>
          <a:p>
            <a:r>
              <a:rPr lang="en-US" sz="2000" dirty="0">
                <a:latin typeface="Arial" charset="0"/>
                <a:ea typeface="Arial" charset="0"/>
                <a:cs typeface="Arial" charset="0"/>
              </a:rPr>
              <a:t>Formulated by Stephen and Rachel Kaplan in the mid 1980s </a:t>
            </a:r>
            <a:endParaRPr lang="en-US" sz="2000" dirty="0" smtClean="0">
              <a:latin typeface="Arial" charset="0"/>
              <a:ea typeface="Arial" charset="0"/>
              <a:cs typeface="Arial" charset="0"/>
            </a:endParaRPr>
          </a:p>
          <a:p>
            <a:endParaRPr lang="en-US" sz="2000" dirty="0">
              <a:latin typeface="Arial" charset="0"/>
              <a:ea typeface="Arial" charset="0"/>
              <a:cs typeface="Arial" charset="0"/>
            </a:endParaRPr>
          </a:p>
          <a:p>
            <a:pPr marL="285750" indent="-285750">
              <a:buFont typeface="Arial" charset="0"/>
              <a:buChar char="•"/>
            </a:pPr>
            <a:r>
              <a:rPr lang="en-US" sz="2000" dirty="0">
                <a:latin typeface="Arial" charset="0"/>
                <a:ea typeface="Arial" charset="0"/>
                <a:cs typeface="Arial" charset="0"/>
              </a:rPr>
              <a:t>The natural environment provides an effective restorative environment which has four qualities: </a:t>
            </a:r>
          </a:p>
          <a:p>
            <a:pPr marL="285750" indent="-285750">
              <a:buFont typeface="Arial" charset="0"/>
              <a:buChar char="•"/>
            </a:pPr>
            <a:r>
              <a:rPr lang="en-US" sz="2000" b="1" dirty="0">
                <a:latin typeface="Arial" charset="0"/>
                <a:ea typeface="Arial" charset="0"/>
                <a:cs typeface="Arial" charset="0"/>
              </a:rPr>
              <a:t>Being away </a:t>
            </a:r>
            <a:r>
              <a:rPr lang="en-US" sz="2000" dirty="0">
                <a:latin typeface="Arial" charset="0"/>
                <a:ea typeface="Arial" charset="0"/>
                <a:cs typeface="Arial" charset="0"/>
              </a:rPr>
              <a:t>from day to day routine, </a:t>
            </a:r>
          </a:p>
          <a:p>
            <a:pPr marL="285750" indent="-285750">
              <a:buFont typeface="Arial" charset="0"/>
              <a:buChar char="•"/>
            </a:pPr>
            <a:r>
              <a:rPr lang="en-US" sz="2000" b="1" dirty="0">
                <a:latin typeface="Arial" charset="0"/>
                <a:ea typeface="Arial" charset="0"/>
                <a:cs typeface="Arial" charset="0"/>
              </a:rPr>
              <a:t>Fascination</a:t>
            </a:r>
            <a:r>
              <a:rPr lang="en-US" sz="2000" dirty="0">
                <a:latin typeface="Arial" charset="0"/>
                <a:ea typeface="Arial" charset="0"/>
                <a:cs typeface="Arial" charset="0"/>
              </a:rPr>
              <a:t>, </a:t>
            </a:r>
          </a:p>
          <a:p>
            <a:pPr marL="285750" indent="-285750">
              <a:buFont typeface="Arial" charset="0"/>
              <a:buChar char="•"/>
            </a:pPr>
            <a:r>
              <a:rPr lang="en-US" sz="2000" dirty="0">
                <a:latin typeface="Arial" charset="0"/>
                <a:ea typeface="Arial" charset="0"/>
                <a:cs typeface="Arial" charset="0"/>
              </a:rPr>
              <a:t>a feeling of </a:t>
            </a:r>
            <a:r>
              <a:rPr lang="en-US" sz="2000" b="1" dirty="0">
                <a:latin typeface="Arial" charset="0"/>
                <a:ea typeface="Arial" charset="0"/>
                <a:cs typeface="Arial" charset="0"/>
              </a:rPr>
              <a:t>Extent </a:t>
            </a:r>
            <a:r>
              <a:rPr lang="en-US" sz="2000" dirty="0">
                <a:latin typeface="Arial" charset="0"/>
                <a:ea typeface="Arial" charset="0"/>
                <a:cs typeface="Arial" charset="0"/>
              </a:rPr>
              <a:t>allowing exploration and a </a:t>
            </a:r>
          </a:p>
          <a:p>
            <a:pPr marL="285750" indent="-285750">
              <a:buFont typeface="Arial" charset="0"/>
              <a:buChar char="•"/>
            </a:pPr>
            <a:r>
              <a:rPr lang="en-US" sz="2000" b="1" dirty="0">
                <a:latin typeface="Arial" charset="0"/>
                <a:ea typeface="Arial" charset="0"/>
                <a:cs typeface="Arial" charset="0"/>
              </a:rPr>
              <a:t>Compatibility </a:t>
            </a:r>
            <a:r>
              <a:rPr lang="en-US" sz="2000" dirty="0">
                <a:latin typeface="Arial" charset="0"/>
                <a:ea typeface="Arial" charset="0"/>
                <a:cs typeface="Arial" charset="0"/>
              </a:rPr>
              <a:t>to our expectations. </a:t>
            </a:r>
            <a:endParaRPr lang="en-US" sz="2000" dirty="0" smtClean="0">
              <a:latin typeface="Arial" charset="0"/>
              <a:ea typeface="Arial" charset="0"/>
              <a:cs typeface="Arial" charset="0"/>
            </a:endParaRPr>
          </a:p>
          <a:p>
            <a:pPr marL="285750" indent="-285750">
              <a:buFont typeface="Arial" charset="0"/>
              <a:buChar char="•"/>
            </a:pPr>
            <a:endParaRPr lang="en-US" sz="2000" dirty="0">
              <a:latin typeface="Arial" charset="0"/>
              <a:ea typeface="Arial" charset="0"/>
              <a:cs typeface="Arial" charset="0"/>
            </a:endParaRPr>
          </a:p>
          <a:p>
            <a:pPr marL="285750" indent="-285750">
              <a:buFont typeface="Arial" charset="0"/>
              <a:buChar char="•"/>
            </a:pPr>
            <a:endParaRPr lang="en-US" dirty="0" smtClean="0"/>
          </a:p>
          <a:p>
            <a:pPr marL="285750" indent="-285750">
              <a:buFont typeface="Arial" charset="0"/>
              <a:buChar char="•"/>
            </a:pPr>
            <a:endParaRPr lang="en-US" dirty="0"/>
          </a:p>
          <a:p>
            <a:pPr marL="285750" indent="-285750">
              <a:buFont typeface="Arial" charset="0"/>
              <a:buChar char="•"/>
            </a:pPr>
            <a:endParaRPr lang="en-US" dirty="0" smtClean="0"/>
          </a:p>
          <a:p>
            <a:pPr marL="285750" indent="-285750">
              <a:buFont typeface="Arial" charset="0"/>
              <a:buChar char="•"/>
            </a:pPr>
            <a:endParaRPr lang="en-US" dirty="0"/>
          </a:p>
          <a:p>
            <a:pPr marL="285750" indent="-285750">
              <a:buFont typeface="Arial" charset="0"/>
              <a:buChar char="•"/>
            </a:pPr>
            <a:r>
              <a:rPr lang="en-US" dirty="0" smtClean="0"/>
              <a:t>T</a:t>
            </a:r>
            <a:r>
              <a:rPr lang="en-US" sz="2000" dirty="0" smtClean="0">
                <a:latin typeface="Arial" charset="0"/>
                <a:ea typeface="Arial" charset="0"/>
                <a:cs typeface="Arial" charset="0"/>
              </a:rPr>
              <a:t>he benefits occur in the right frontal cortex</a:t>
            </a:r>
          </a:p>
          <a:p>
            <a:endParaRPr lang="en-US" dirty="0"/>
          </a:p>
          <a:p>
            <a:endParaRPr lang="en-US" dirty="0" smtClean="0"/>
          </a:p>
          <a:p>
            <a:endParaRPr lang="en-US" dirty="0" smtClean="0"/>
          </a:p>
          <a:p>
            <a:endParaRPr lang="en-US" dirty="0"/>
          </a:p>
          <a:p>
            <a:endParaRPr lang="en-US" dirty="0" smtClean="0"/>
          </a:p>
          <a:p>
            <a:endParaRPr lang="en-US" dirty="0"/>
          </a:p>
          <a:p>
            <a:endParaRPr lang="en-US" dirty="0" smtClean="0"/>
          </a:p>
          <a:p>
            <a:endParaRPr lang="en-US" dirty="0"/>
          </a:p>
          <a:p>
            <a:endParaRPr lang="en-US" dirty="0" smtClean="0"/>
          </a:p>
          <a:p>
            <a:endParaRPr lang="en-US" dirty="0"/>
          </a:p>
          <a:p>
            <a:endParaRPr lang="en-US" dirty="0" smtClean="0"/>
          </a:p>
          <a:p>
            <a:endParaRPr lang="en-US" dirty="0" smtClean="0"/>
          </a:p>
          <a:p>
            <a:endParaRPr lang="en-US" dirty="0"/>
          </a:p>
        </p:txBody>
      </p:sp>
      <p:pic>
        <p:nvPicPr>
          <p:cNvPr id="3" name="Picture 2"/>
          <p:cNvPicPr>
            <a:picLocks noChangeAspect="1"/>
          </p:cNvPicPr>
          <p:nvPr/>
        </p:nvPicPr>
        <p:blipFill>
          <a:blip r:embed="rId2"/>
          <a:stretch>
            <a:fillRect/>
          </a:stretch>
        </p:blipFill>
        <p:spPr>
          <a:xfrm>
            <a:off x="6887397" y="3042186"/>
            <a:ext cx="2794000" cy="2908300"/>
          </a:xfrm>
          <a:prstGeom prst="rect">
            <a:avLst/>
          </a:prstGeom>
        </p:spPr>
      </p:pic>
    </p:spTree>
    <p:extLst>
      <p:ext uri="{BB962C8B-B14F-4D97-AF65-F5344CB8AC3E}">
        <p14:creationId xmlns:p14="http://schemas.microsoft.com/office/powerpoint/2010/main" val="8441438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10966" y="554804"/>
            <a:ext cx="11558427" cy="4154984"/>
          </a:xfrm>
          <a:prstGeom prst="rect">
            <a:avLst/>
          </a:prstGeom>
          <a:noFill/>
        </p:spPr>
        <p:txBody>
          <a:bodyPr wrap="square" rtlCol="0">
            <a:spAutoFit/>
          </a:bodyPr>
          <a:lstStyle/>
          <a:p>
            <a:r>
              <a:rPr lang="en-US" sz="2000" dirty="0">
                <a:latin typeface="Arial" charset="0"/>
                <a:ea typeface="Arial" charset="0"/>
                <a:cs typeface="Arial" charset="0"/>
              </a:rPr>
              <a:t>Can Green Space benefit the Health of the Population? </a:t>
            </a:r>
            <a:endParaRPr lang="en-US" sz="2000" dirty="0" smtClean="0">
              <a:latin typeface="Arial" charset="0"/>
              <a:ea typeface="Arial" charset="0"/>
              <a:cs typeface="Arial" charset="0"/>
            </a:endParaRPr>
          </a:p>
          <a:p>
            <a:endParaRPr lang="en-US" sz="2000" dirty="0" smtClean="0">
              <a:latin typeface="Arial" charset="0"/>
              <a:ea typeface="Arial" charset="0"/>
              <a:cs typeface="Arial" charset="0"/>
            </a:endParaRPr>
          </a:p>
          <a:p>
            <a:endParaRPr lang="en-US" sz="2000" dirty="0">
              <a:latin typeface="Arial" charset="0"/>
              <a:ea typeface="Arial" charset="0"/>
              <a:cs typeface="Arial" charset="0"/>
            </a:endParaRPr>
          </a:p>
          <a:p>
            <a:r>
              <a:rPr lang="en-US" sz="2000" dirty="0">
                <a:latin typeface="Arial" charset="0"/>
                <a:ea typeface="Arial" charset="0"/>
                <a:cs typeface="Arial" charset="0"/>
              </a:rPr>
              <a:t>Senior citizens lived longer with more space to walk and with nearby parks and tree lined streets near to where they live. </a:t>
            </a:r>
            <a:endParaRPr lang="en-US" sz="2000" dirty="0" smtClean="0">
              <a:latin typeface="Arial" charset="0"/>
              <a:ea typeface="Arial" charset="0"/>
              <a:cs typeface="Arial" charset="0"/>
            </a:endParaRPr>
          </a:p>
          <a:p>
            <a:r>
              <a:rPr lang="en-US" sz="1200" dirty="0">
                <a:latin typeface="Arial" charset="0"/>
                <a:ea typeface="Arial" charset="0"/>
                <a:cs typeface="Arial" charset="0"/>
              </a:rPr>
              <a:t>Tanaka A, Takano </a:t>
            </a:r>
            <a:r>
              <a:rPr lang="en-US" sz="1200" dirty="0" err="1">
                <a:latin typeface="Arial" charset="0"/>
                <a:ea typeface="Arial" charset="0"/>
                <a:cs typeface="Arial" charset="0"/>
              </a:rPr>
              <a:t>T,Nakamura</a:t>
            </a:r>
            <a:r>
              <a:rPr lang="en-US" sz="1200" dirty="0">
                <a:latin typeface="Arial" charset="0"/>
                <a:ea typeface="Arial" charset="0"/>
                <a:cs typeface="Arial" charset="0"/>
              </a:rPr>
              <a:t> K, </a:t>
            </a:r>
            <a:r>
              <a:rPr lang="en-US" sz="1200" i="1" dirty="0">
                <a:latin typeface="Arial" charset="0"/>
                <a:ea typeface="Arial" charset="0"/>
                <a:cs typeface="Arial" charset="0"/>
              </a:rPr>
              <a:t>et al. </a:t>
            </a:r>
            <a:r>
              <a:rPr lang="en-US" sz="1200" dirty="0">
                <a:latin typeface="Arial" charset="0"/>
                <a:ea typeface="Arial" charset="0"/>
                <a:cs typeface="Arial" charset="0"/>
              </a:rPr>
              <a:t>Health levels influence by urban residential conditions in a megacity — </a:t>
            </a:r>
            <a:r>
              <a:rPr lang="en-US" sz="1200" dirty="0" err="1">
                <a:latin typeface="Arial" charset="0"/>
                <a:ea typeface="Arial" charset="0"/>
                <a:cs typeface="Arial" charset="0"/>
              </a:rPr>
              <a:t>Tokyo.</a:t>
            </a:r>
            <a:r>
              <a:rPr lang="en-US" sz="1200" i="1" dirty="0" err="1">
                <a:latin typeface="Arial" charset="0"/>
                <a:ea typeface="Arial" charset="0"/>
                <a:cs typeface="Arial" charset="0"/>
              </a:rPr>
              <a:t>Urban</a:t>
            </a:r>
            <a:r>
              <a:rPr lang="en-US" sz="1200" i="1" dirty="0">
                <a:latin typeface="Arial" charset="0"/>
                <a:ea typeface="Arial" charset="0"/>
                <a:cs typeface="Arial" charset="0"/>
              </a:rPr>
              <a:t> Stud </a:t>
            </a:r>
            <a:r>
              <a:rPr lang="en-US" sz="1200" dirty="0">
                <a:latin typeface="Arial" charset="0"/>
                <a:ea typeface="Arial" charset="0"/>
                <a:cs typeface="Arial" charset="0"/>
              </a:rPr>
              <a:t>1996; </a:t>
            </a:r>
            <a:r>
              <a:rPr lang="en-US" sz="1200" b="1" dirty="0">
                <a:latin typeface="Arial" charset="0"/>
                <a:ea typeface="Arial" charset="0"/>
                <a:cs typeface="Arial" charset="0"/>
              </a:rPr>
              <a:t>33: </a:t>
            </a:r>
            <a:r>
              <a:rPr lang="en-US" sz="1200" dirty="0">
                <a:latin typeface="Arial" charset="0"/>
                <a:ea typeface="Arial" charset="0"/>
                <a:cs typeface="Arial" charset="0"/>
              </a:rPr>
              <a:t>879–945. </a:t>
            </a:r>
            <a:endParaRPr lang="en-US" sz="1200" dirty="0" smtClean="0">
              <a:latin typeface="Arial" charset="0"/>
              <a:ea typeface="Arial" charset="0"/>
              <a:cs typeface="Arial" charset="0"/>
            </a:endParaRPr>
          </a:p>
          <a:p>
            <a:endParaRPr lang="en-US" sz="1200" dirty="0" smtClean="0">
              <a:latin typeface="Arial" charset="0"/>
              <a:ea typeface="Arial" charset="0"/>
              <a:cs typeface="Arial" charset="0"/>
            </a:endParaRPr>
          </a:p>
          <a:p>
            <a:r>
              <a:rPr lang="en-US" sz="2000" dirty="0">
                <a:latin typeface="Arial" charset="0"/>
                <a:ea typeface="Arial" charset="0"/>
                <a:cs typeface="Arial" charset="0"/>
              </a:rPr>
              <a:t>For every 10% increase in green space there was a reduction in health complaints equivalent to a reduction of five years of age. </a:t>
            </a:r>
            <a:endParaRPr lang="en-US" sz="2000" dirty="0" smtClean="0">
              <a:latin typeface="Arial" charset="0"/>
              <a:ea typeface="Arial" charset="0"/>
              <a:cs typeface="Arial" charset="0"/>
            </a:endParaRPr>
          </a:p>
          <a:p>
            <a:r>
              <a:rPr lang="en-US" sz="1200" dirty="0">
                <a:latin typeface="Arial" charset="0"/>
                <a:ea typeface="Arial" charset="0"/>
                <a:cs typeface="Arial" charset="0"/>
              </a:rPr>
              <a:t>De </a:t>
            </a:r>
            <a:r>
              <a:rPr lang="en-US" sz="1200" dirty="0" err="1">
                <a:latin typeface="Arial" charset="0"/>
                <a:ea typeface="Arial" charset="0"/>
                <a:cs typeface="Arial" charset="0"/>
              </a:rPr>
              <a:t>Vries</a:t>
            </a:r>
            <a:r>
              <a:rPr lang="en-US" sz="1200" dirty="0">
                <a:latin typeface="Arial" charset="0"/>
                <a:ea typeface="Arial" charset="0"/>
                <a:cs typeface="Arial" charset="0"/>
              </a:rPr>
              <a:t>, </a:t>
            </a:r>
            <a:r>
              <a:rPr lang="en-US" sz="1200" dirty="0" err="1">
                <a:latin typeface="Arial" charset="0"/>
                <a:ea typeface="Arial" charset="0"/>
                <a:cs typeface="Arial" charset="0"/>
              </a:rPr>
              <a:t>S.Nature</a:t>
            </a:r>
            <a:r>
              <a:rPr lang="en-US" sz="1200" dirty="0">
                <a:latin typeface="Arial" charset="0"/>
                <a:ea typeface="Arial" charset="0"/>
                <a:cs typeface="Arial" charset="0"/>
              </a:rPr>
              <a:t> and health; the importance of green space</a:t>
            </a:r>
            <a:br>
              <a:rPr lang="en-US" sz="1200" dirty="0">
                <a:latin typeface="Arial" charset="0"/>
                <a:ea typeface="Arial" charset="0"/>
                <a:cs typeface="Arial" charset="0"/>
              </a:rPr>
            </a:br>
            <a:r>
              <a:rPr lang="en-US" sz="1200" dirty="0">
                <a:latin typeface="Arial" charset="0"/>
                <a:ea typeface="Arial" charset="0"/>
                <a:cs typeface="Arial" charset="0"/>
              </a:rPr>
              <a:t>in the urban living environment. Proceedings of the symposium ‘Open space functions under urban pressure’. Ghent: 19–21 September 2001. </a:t>
            </a:r>
            <a:endParaRPr lang="en-US" sz="1200" dirty="0" smtClean="0">
              <a:latin typeface="Arial" charset="0"/>
              <a:ea typeface="Arial" charset="0"/>
              <a:cs typeface="Arial" charset="0"/>
            </a:endParaRPr>
          </a:p>
          <a:p>
            <a:endParaRPr lang="en-US" sz="1200" dirty="0" smtClean="0">
              <a:latin typeface="Arial" charset="0"/>
              <a:ea typeface="Arial" charset="0"/>
              <a:cs typeface="Arial" charset="0"/>
            </a:endParaRPr>
          </a:p>
          <a:p>
            <a:r>
              <a:rPr lang="en-US" sz="2000" dirty="0">
                <a:latin typeface="Arial" charset="0"/>
                <a:ea typeface="Arial" charset="0"/>
                <a:cs typeface="Arial" charset="0"/>
              </a:rPr>
              <a:t>Being within access to Green space can increase levels of physical activity </a:t>
            </a:r>
            <a:endParaRPr lang="en-US" sz="2000" dirty="0" smtClean="0">
              <a:latin typeface="Arial" charset="0"/>
              <a:ea typeface="Arial" charset="0"/>
              <a:cs typeface="Arial" charset="0"/>
            </a:endParaRPr>
          </a:p>
          <a:p>
            <a:r>
              <a:rPr lang="en-US" sz="1200" dirty="0">
                <a:latin typeface="Arial" charset="0"/>
                <a:ea typeface="Arial" charset="0"/>
                <a:cs typeface="Arial" charset="0"/>
              </a:rPr>
              <a:t>Giles-</a:t>
            </a:r>
            <a:r>
              <a:rPr lang="en-US" sz="1200" dirty="0" err="1">
                <a:latin typeface="Arial" charset="0"/>
                <a:ea typeface="Arial" charset="0"/>
                <a:cs typeface="Arial" charset="0"/>
              </a:rPr>
              <a:t>Corti</a:t>
            </a:r>
            <a:r>
              <a:rPr lang="en-US" sz="1200" dirty="0">
                <a:latin typeface="Arial" charset="0"/>
                <a:ea typeface="Arial" charset="0"/>
                <a:cs typeface="Arial" charset="0"/>
              </a:rPr>
              <a:t> </a:t>
            </a:r>
            <a:r>
              <a:rPr lang="en-US" sz="1200" dirty="0" err="1">
                <a:latin typeface="Arial" charset="0"/>
                <a:ea typeface="Arial" charset="0"/>
                <a:cs typeface="Arial" charset="0"/>
              </a:rPr>
              <a:t>B,Donovan</a:t>
            </a:r>
            <a:r>
              <a:rPr lang="en-US" sz="1200" dirty="0">
                <a:latin typeface="Arial" charset="0"/>
                <a:ea typeface="Arial" charset="0"/>
                <a:cs typeface="Arial" charset="0"/>
              </a:rPr>
              <a:t> RJ. Relative influence of individual, social environmental, and physical environmental correlates of walking. </a:t>
            </a:r>
            <a:r>
              <a:rPr lang="en-US" sz="1200" i="1" dirty="0">
                <a:latin typeface="Arial" charset="0"/>
                <a:ea typeface="Arial" charset="0"/>
                <a:cs typeface="Arial" charset="0"/>
              </a:rPr>
              <a:t>Am J Public Health </a:t>
            </a:r>
            <a:r>
              <a:rPr lang="en-US" sz="1200" dirty="0">
                <a:latin typeface="Arial" charset="0"/>
                <a:ea typeface="Arial" charset="0"/>
                <a:cs typeface="Arial" charset="0"/>
              </a:rPr>
              <a:t>2003; </a:t>
            </a:r>
            <a:r>
              <a:rPr lang="en-US" sz="1200" b="1" dirty="0">
                <a:latin typeface="Arial" charset="0"/>
                <a:ea typeface="Arial" charset="0"/>
                <a:cs typeface="Arial" charset="0"/>
              </a:rPr>
              <a:t>93(9): </a:t>
            </a:r>
            <a:r>
              <a:rPr lang="en-US" sz="1200" dirty="0">
                <a:latin typeface="Arial" charset="0"/>
                <a:ea typeface="Arial" charset="0"/>
                <a:cs typeface="Arial" charset="0"/>
              </a:rPr>
              <a:t>1583–1589. </a:t>
            </a:r>
            <a:endParaRPr lang="en-US" sz="1200" dirty="0" smtClean="0">
              <a:latin typeface="Arial" charset="0"/>
              <a:ea typeface="Arial" charset="0"/>
              <a:cs typeface="Arial" charset="0"/>
            </a:endParaRPr>
          </a:p>
          <a:p>
            <a:endParaRPr lang="en-US" sz="2000" dirty="0">
              <a:latin typeface="Arial" charset="0"/>
              <a:ea typeface="Arial" charset="0"/>
              <a:cs typeface="Arial" charset="0"/>
            </a:endParaRPr>
          </a:p>
        </p:txBody>
      </p:sp>
    </p:spTree>
    <p:extLst>
      <p:ext uri="{BB962C8B-B14F-4D97-AF65-F5344CB8AC3E}">
        <p14:creationId xmlns:p14="http://schemas.microsoft.com/office/powerpoint/2010/main" val="21221277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39047" y="462337"/>
            <a:ext cx="11620072" cy="647272"/>
          </a:xfrm>
          <a:prstGeom prst="rect">
            <a:avLst/>
          </a:prstGeom>
          <a:noFill/>
        </p:spPr>
        <p:txBody>
          <a:bodyPr wrap="square" rtlCol="0">
            <a:spAutoFit/>
          </a:bodyPr>
          <a:lstStyle/>
          <a:p>
            <a:endParaRPr lang="en-US" dirty="0"/>
          </a:p>
        </p:txBody>
      </p:sp>
      <p:sp>
        <p:nvSpPr>
          <p:cNvPr id="4" name="TextBox 3"/>
          <p:cNvSpPr txBox="1"/>
          <p:nvPr/>
        </p:nvSpPr>
        <p:spPr>
          <a:xfrm>
            <a:off x="339047" y="359596"/>
            <a:ext cx="11157735" cy="3693319"/>
          </a:xfrm>
          <a:prstGeom prst="rect">
            <a:avLst/>
          </a:prstGeom>
          <a:noFill/>
        </p:spPr>
        <p:txBody>
          <a:bodyPr wrap="square" rtlCol="0">
            <a:spAutoFit/>
          </a:bodyPr>
          <a:lstStyle/>
          <a:p>
            <a:r>
              <a:rPr lang="en-US" sz="2400" dirty="0">
                <a:latin typeface="Arial" charset="0"/>
                <a:ea typeface="Arial" charset="0"/>
                <a:cs typeface="Arial" charset="0"/>
              </a:rPr>
              <a:t>What is a health walk? </a:t>
            </a:r>
            <a:endParaRPr lang="en-US" sz="2400" dirty="0" smtClean="0">
              <a:latin typeface="Arial" charset="0"/>
              <a:ea typeface="Arial" charset="0"/>
              <a:cs typeface="Arial" charset="0"/>
            </a:endParaRPr>
          </a:p>
          <a:p>
            <a:endParaRPr lang="en-US" sz="2400" dirty="0" smtClean="0">
              <a:latin typeface="Arial" charset="0"/>
              <a:ea typeface="Arial" charset="0"/>
              <a:cs typeface="Arial" charset="0"/>
            </a:endParaRPr>
          </a:p>
          <a:p>
            <a:pPr marL="342900" indent="-342900">
              <a:buFont typeface="Arial" charset="0"/>
              <a:buChar char="•"/>
            </a:pPr>
            <a:r>
              <a:rPr lang="en-US" sz="2400" dirty="0">
                <a:latin typeface="Arial" charset="0"/>
                <a:ea typeface="Arial" charset="0"/>
                <a:cs typeface="Arial" charset="0"/>
              </a:rPr>
              <a:t>A health walk is a led walk lasting between 30 minutes and an hour and a half. </a:t>
            </a:r>
          </a:p>
          <a:p>
            <a:pPr marL="342900" indent="-342900">
              <a:buFont typeface="Arial" charset="0"/>
              <a:buChar char="•"/>
            </a:pPr>
            <a:r>
              <a:rPr lang="en-US" sz="2400" dirty="0">
                <a:latin typeface="Arial" charset="0"/>
                <a:ea typeface="Arial" charset="0"/>
                <a:cs typeface="Arial" charset="0"/>
              </a:rPr>
              <a:t>It should be led at a pace which is brisk for the individual. </a:t>
            </a:r>
          </a:p>
          <a:p>
            <a:pPr marL="342900" indent="-342900">
              <a:buFont typeface="Arial" charset="0"/>
              <a:buChar char="•"/>
            </a:pPr>
            <a:r>
              <a:rPr lang="en-US" sz="2400" dirty="0">
                <a:latin typeface="Arial" charset="0"/>
                <a:ea typeface="Arial" charset="0"/>
                <a:cs typeface="Arial" charset="0"/>
              </a:rPr>
              <a:t>It should take place over easy terrain with a level surface and no barriers. </a:t>
            </a:r>
          </a:p>
          <a:p>
            <a:pPr marL="342900" indent="-342900">
              <a:buFont typeface="Arial" charset="0"/>
              <a:buChar char="•"/>
            </a:pPr>
            <a:r>
              <a:rPr lang="en-US" sz="2400" dirty="0">
                <a:latin typeface="Arial" charset="0"/>
                <a:ea typeface="Arial" charset="0"/>
                <a:cs typeface="Arial" charset="0"/>
              </a:rPr>
              <a:t>It should start at a slow pace to allow warm up, speed up for the main part of the walk, and then slow towards the end once more to allow cool down. </a:t>
            </a:r>
          </a:p>
          <a:p>
            <a:pPr marL="342900" indent="-342900">
              <a:buFont typeface="Arial" charset="0"/>
              <a:buChar char="•"/>
            </a:pPr>
            <a:r>
              <a:rPr lang="en-US" sz="2400" dirty="0">
                <a:latin typeface="Arial" charset="0"/>
                <a:ea typeface="Arial" charset="0"/>
                <a:cs typeface="Arial" charset="0"/>
              </a:rPr>
              <a:t>It should make the individual feel warmer and sweat a little, increase their rate of breathing and raise their pulse, but not so fast that they cannot talk </a:t>
            </a:r>
          </a:p>
          <a:p>
            <a:pPr marL="285750" indent="-285750">
              <a:buFont typeface="Arial" charset="0"/>
              <a:buChar char="•"/>
            </a:pPr>
            <a:endParaRPr lang="en-US" dirty="0"/>
          </a:p>
        </p:txBody>
      </p:sp>
    </p:spTree>
    <p:extLst>
      <p:ext uri="{BB962C8B-B14F-4D97-AF65-F5344CB8AC3E}">
        <p14:creationId xmlns:p14="http://schemas.microsoft.com/office/powerpoint/2010/main" val="15919250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18499" y="349321"/>
            <a:ext cx="11650894" cy="5539978"/>
          </a:xfrm>
          <a:prstGeom prst="rect">
            <a:avLst/>
          </a:prstGeom>
          <a:noFill/>
        </p:spPr>
        <p:txBody>
          <a:bodyPr wrap="square" rtlCol="0">
            <a:spAutoFit/>
          </a:bodyPr>
          <a:lstStyle/>
          <a:p>
            <a:r>
              <a:rPr lang="en-US" sz="2400" dirty="0">
                <a:latin typeface="Arial" charset="0"/>
                <a:ea typeface="Arial" charset="0"/>
                <a:cs typeface="Arial" charset="0"/>
              </a:rPr>
              <a:t>Demonstration of the socio-economic benefits of the environment. </a:t>
            </a:r>
            <a:endParaRPr lang="en-US" sz="2400" dirty="0" smtClean="0">
              <a:latin typeface="Arial" charset="0"/>
              <a:ea typeface="Arial" charset="0"/>
              <a:cs typeface="Arial" charset="0"/>
            </a:endParaRPr>
          </a:p>
          <a:p>
            <a:endParaRPr lang="en-US" sz="2400" dirty="0" smtClean="0">
              <a:latin typeface="Arial" charset="0"/>
              <a:ea typeface="Arial" charset="0"/>
              <a:cs typeface="Arial" charset="0"/>
            </a:endParaRPr>
          </a:p>
          <a:p>
            <a:pPr marL="342900" indent="-342900">
              <a:buFont typeface="Arial" charset="0"/>
              <a:buChar char="•"/>
            </a:pPr>
            <a:r>
              <a:rPr lang="en-US" sz="2400" dirty="0">
                <a:latin typeface="Arial" charset="0"/>
                <a:ea typeface="Arial" charset="0"/>
                <a:cs typeface="Arial" charset="0"/>
              </a:rPr>
              <a:t>Economic analysis and evaluation is being undertaken as part of the </a:t>
            </a:r>
            <a:r>
              <a:rPr lang="en-US" sz="2400" dirty="0" err="1">
                <a:latin typeface="Arial" charset="0"/>
                <a:ea typeface="Arial" charset="0"/>
                <a:cs typeface="Arial" charset="0"/>
              </a:rPr>
              <a:t>WfH</a:t>
            </a:r>
            <a:r>
              <a:rPr lang="en-US" sz="2400" dirty="0">
                <a:latin typeface="Arial" charset="0"/>
                <a:ea typeface="Arial" charset="0"/>
                <a:cs typeface="Arial" charset="0"/>
              </a:rPr>
              <a:t> research </a:t>
            </a:r>
            <a:r>
              <a:rPr lang="en-US" sz="2400" dirty="0" err="1">
                <a:latin typeface="Arial" charset="0"/>
                <a:ea typeface="Arial" charset="0"/>
                <a:cs typeface="Arial" charset="0"/>
              </a:rPr>
              <a:t>programme</a:t>
            </a:r>
            <a:r>
              <a:rPr lang="en-US" sz="2400" dirty="0">
                <a:latin typeface="Arial" charset="0"/>
                <a:ea typeface="Arial" charset="0"/>
                <a:cs typeface="Arial" charset="0"/>
              </a:rPr>
              <a:t> to identify health and environmental costs, benefits and effectiveness – overall and for individual person. </a:t>
            </a:r>
            <a:endParaRPr lang="en-US" sz="2400" dirty="0" smtClean="0">
              <a:latin typeface="Arial" charset="0"/>
              <a:ea typeface="Arial" charset="0"/>
              <a:cs typeface="Arial" charset="0"/>
            </a:endParaRPr>
          </a:p>
          <a:p>
            <a:pPr marL="342900" indent="-342900">
              <a:buFont typeface="Arial" charset="0"/>
              <a:buChar char="•"/>
            </a:pPr>
            <a:r>
              <a:rPr lang="en-US" sz="2400" dirty="0">
                <a:latin typeface="Arial" charset="0"/>
                <a:ea typeface="Arial" charset="0"/>
                <a:cs typeface="Arial" charset="0"/>
              </a:rPr>
              <a:t>Pilot data suggest an average cost of a dose of walking for an individual participant to be £0.84p. </a:t>
            </a:r>
          </a:p>
          <a:p>
            <a:r>
              <a:rPr lang="en-US" sz="2400" dirty="0">
                <a:latin typeface="Arial" charset="0"/>
                <a:ea typeface="Arial" charset="0"/>
                <a:cs typeface="Arial" charset="0"/>
              </a:rPr>
              <a:t>Early basic models indicate that: </a:t>
            </a:r>
          </a:p>
          <a:p>
            <a:pPr lvl="1"/>
            <a:r>
              <a:rPr lang="en-US" sz="2400" dirty="0">
                <a:latin typeface="Arial" charset="0"/>
                <a:ea typeface="Arial" charset="0"/>
                <a:cs typeface="Arial" charset="0"/>
              </a:rPr>
              <a:t>–  over the 3 year period of the </a:t>
            </a:r>
            <a:r>
              <a:rPr lang="en-US" sz="2400" dirty="0" err="1">
                <a:latin typeface="Arial" charset="0"/>
                <a:ea typeface="Arial" charset="0"/>
                <a:cs typeface="Arial" charset="0"/>
              </a:rPr>
              <a:t>WfH</a:t>
            </a:r>
            <a:r>
              <a:rPr lang="en-US" sz="2400" dirty="0">
                <a:latin typeface="Arial" charset="0"/>
                <a:ea typeface="Arial" charset="0"/>
                <a:cs typeface="Arial" charset="0"/>
              </a:rPr>
              <a:t> Expansion </a:t>
            </a:r>
            <a:r>
              <a:rPr lang="en-US" sz="2400" b="1" dirty="0">
                <a:latin typeface="Arial" charset="0"/>
                <a:ea typeface="Arial" charset="0"/>
                <a:cs typeface="Arial" charset="0"/>
              </a:rPr>
              <a:t>2817 QALY (Quality Adjusted Life Year) </a:t>
            </a:r>
            <a:r>
              <a:rPr lang="en-US" sz="2400" dirty="0">
                <a:latin typeface="Arial" charset="0"/>
                <a:ea typeface="Arial" charset="0"/>
                <a:cs typeface="Arial" charset="0"/>
              </a:rPr>
              <a:t>would be delivered at a cost of </a:t>
            </a:r>
            <a:r>
              <a:rPr lang="en-US" sz="2400" b="1" dirty="0">
                <a:latin typeface="Arial" charset="0"/>
                <a:ea typeface="Arial" charset="0"/>
                <a:cs typeface="Arial" charset="0"/>
              </a:rPr>
              <a:t>£4000 per QALY</a:t>
            </a:r>
            <a:r>
              <a:rPr lang="en-US" sz="2400" dirty="0">
                <a:latin typeface="Arial" charset="0"/>
                <a:ea typeface="Arial" charset="0"/>
                <a:cs typeface="Arial" charset="0"/>
              </a:rPr>
              <a:t>, well below the NICE cost-effectiveness threshold; </a:t>
            </a:r>
          </a:p>
          <a:p>
            <a:pPr lvl="1"/>
            <a:r>
              <a:rPr lang="en-US" sz="2400" dirty="0">
                <a:latin typeface="Arial" charset="0"/>
                <a:ea typeface="Arial" charset="0"/>
                <a:cs typeface="Arial" charset="0"/>
              </a:rPr>
              <a:t>–  a life-cost averted saving to the health service of </a:t>
            </a:r>
            <a:r>
              <a:rPr lang="en-US" sz="2400" b="1" dirty="0">
                <a:latin typeface="Arial" charset="0"/>
                <a:ea typeface="Arial" charset="0"/>
                <a:cs typeface="Arial" charset="0"/>
              </a:rPr>
              <a:t>£81,167,864 </a:t>
            </a:r>
            <a:r>
              <a:rPr lang="en-US" sz="2400" dirty="0">
                <a:latin typeface="Arial" charset="0"/>
                <a:ea typeface="Arial" charset="0"/>
                <a:cs typeface="Arial" charset="0"/>
              </a:rPr>
              <a:t>over the 3 year period; and </a:t>
            </a:r>
          </a:p>
          <a:p>
            <a:pPr lvl="1"/>
            <a:r>
              <a:rPr lang="en-US" sz="2400" dirty="0">
                <a:latin typeface="Arial" charset="0"/>
                <a:ea typeface="Arial" charset="0"/>
                <a:cs typeface="Arial" charset="0"/>
              </a:rPr>
              <a:t>–  a cost-benefit ratio of 1:7.18. </a:t>
            </a:r>
          </a:p>
          <a:p>
            <a:endParaRPr lang="en-US" dirty="0"/>
          </a:p>
        </p:txBody>
      </p:sp>
    </p:spTree>
    <p:extLst>
      <p:ext uri="{BB962C8B-B14F-4D97-AF65-F5344CB8AC3E}">
        <p14:creationId xmlns:p14="http://schemas.microsoft.com/office/powerpoint/2010/main" val="8984982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0418" y="339047"/>
            <a:ext cx="11455685" cy="4062651"/>
          </a:xfrm>
          <a:prstGeom prst="rect">
            <a:avLst/>
          </a:prstGeom>
          <a:noFill/>
        </p:spPr>
        <p:txBody>
          <a:bodyPr wrap="square" rtlCol="0">
            <a:spAutoFit/>
          </a:bodyPr>
          <a:lstStyle/>
          <a:p>
            <a:r>
              <a:rPr lang="en-US" sz="2400" dirty="0">
                <a:latin typeface="Arial" charset="0"/>
                <a:ea typeface="Arial" charset="0"/>
                <a:cs typeface="Arial" charset="0"/>
              </a:rPr>
              <a:t>“Felt better” </a:t>
            </a:r>
            <a:endParaRPr lang="en-US" sz="2400" dirty="0" smtClean="0">
              <a:latin typeface="Arial" charset="0"/>
              <a:ea typeface="Arial" charset="0"/>
              <a:cs typeface="Arial" charset="0"/>
            </a:endParaRPr>
          </a:p>
          <a:p>
            <a:endParaRPr lang="en-US" sz="2400" dirty="0" smtClean="0">
              <a:latin typeface="Arial" charset="0"/>
              <a:ea typeface="Arial" charset="0"/>
              <a:cs typeface="Arial" charset="0"/>
            </a:endParaRPr>
          </a:p>
          <a:p>
            <a:r>
              <a:rPr lang="en-US" sz="2400" dirty="0">
                <a:latin typeface="Arial" charset="0"/>
                <a:ea typeface="Arial" charset="0"/>
                <a:cs typeface="Arial" charset="0"/>
              </a:rPr>
              <a:t>“Met new people” </a:t>
            </a:r>
            <a:endParaRPr lang="en-US" sz="2400" dirty="0" smtClean="0">
              <a:latin typeface="Arial" charset="0"/>
              <a:ea typeface="Arial" charset="0"/>
              <a:cs typeface="Arial" charset="0"/>
            </a:endParaRPr>
          </a:p>
          <a:p>
            <a:endParaRPr lang="en-US" sz="2400" dirty="0" smtClean="0">
              <a:latin typeface="Arial" charset="0"/>
              <a:ea typeface="Arial" charset="0"/>
              <a:cs typeface="Arial" charset="0"/>
            </a:endParaRPr>
          </a:p>
          <a:p>
            <a:r>
              <a:rPr lang="en-US" sz="2400" b="1" i="1" dirty="0">
                <a:latin typeface="Arial" charset="0"/>
                <a:ea typeface="Arial" charset="0"/>
                <a:cs typeface="Arial" charset="0"/>
              </a:rPr>
              <a:t>“Able to walk to the shops” </a:t>
            </a:r>
            <a:endParaRPr lang="en-US" sz="2400" b="1" i="1" dirty="0" smtClean="0">
              <a:latin typeface="Arial" charset="0"/>
              <a:ea typeface="Arial" charset="0"/>
              <a:cs typeface="Arial" charset="0"/>
            </a:endParaRPr>
          </a:p>
          <a:p>
            <a:endParaRPr lang="en-US" sz="2400" dirty="0" smtClean="0">
              <a:latin typeface="Arial" charset="0"/>
              <a:ea typeface="Arial" charset="0"/>
              <a:cs typeface="Arial" charset="0"/>
            </a:endParaRPr>
          </a:p>
          <a:p>
            <a:r>
              <a:rPr lang="en-US" sz="2400" dirty="0">
                <a:latin typeface="Arial" charset="0"/>
                <a:ea typeface="Arial" charset="0"/>
                <a:cs typeface="Arial" charset="0"/>
              </a:rPr>
              <a:t>“Stopped taking medication” </a:t>
            </a:r>
            <a:endParaRPr lang="en-US" sz="2400" dirty="0" smtClean="0">
              <a:latin typeface="Arial" charset="0"/>
              <a:ea typeface="Arial" charset="0"/>
              <a:cs typeface="Arial" charset="0"/>
            </a:endParaRPr>
          </a:p>
          <a:p>
            <a:endParaRPr lang="en-US" sz="2400" dirty="0" smtClean="0">
              <a:latin typeface="Arial" charset="0"/>
              <a:ea typeface="Arial" charset="0"/>
              <a:cs typeface="Arial" charset="0"/>
            </a:endParaRPr>
          </a:p>
          <a:p>
            <a:r>
              <a:rPr lang="en-US" sz="2400" dirty="0">
                <a:latin typeface="Arial" charset="0"/>
                <a:ea typeface="Arial" charset="0"/>
                <a:cs typeface="Arial" charset="0"/>
              </a:rPr>
              <a:t>“I’ve lost two stone through walking” </a:t>
            </a:r>
            <a:endParaRPr lang="en-US" sz="2400" dirty="0" smtClean="0">
              <a:latin typeface="Arial" charset="0"/>
              <a:ea typeface="Arial" charset="0"/>
              <a:cs typeface="Arial" charset="0"/>
            </a:endParaRPr>
          </a:p>
          <a:p>
            <a:r>
              <a:rPr lang="en-US" sz="2400" b="1" dirty="0">
                <a:latin typeface="Arial" charset="0"/>
                <a:ea typeface="Arial" charset="0"/>
                <a:cs typeface="Arial" charset="0"/>
              </a:rPr>
              <a:t>“Regained independence” </a:t>
            </a:r>
            <a:endParaRPr lang="en-US" sz="2400" dirty="0" smtClean="0">
              <a:latin typeface="Arial" charset="0"/>
              <a:ea typeface="Arial" charset="0"/>
              <a:cs typeface="Arial" charset="0"/>
            </a:endParaRPr>
          </a:p>
          <a:p>
            <a:endParaRPr lang="en-US" dirty="0"/>
          </a:p>
        </p:txBody>
      </p:sp>
    </p:spTree>
    <p:extLst>
      <p:ext uri="{BB962C8B-B14F-4D97-AF65-F5344CB8AC3E}">
        <p14:creationId xmlns:p14="http://schemas.microsoft.com/office/powerpoint/2010/main" val="14569312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42" name="Title 1"/>
          <p:cNvSpPr>
            <a:spLocks noGrp="1"/>
          </p:cNvSpPr>
          <p:nvPr>
            <p:ph type="title"/>
          </p:nvPr>
        </p:nvSpPr>
        <p:spPr bwMode="auto">
          <a:xfrm>
            <a:off x="2038350" y="260350"/>
            <a:ext cx="8027988" cy="6477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r>
              <a:rPr lang="en-GB" altLang="en-US" smtClean="0"/>
              <a:t>Physical activity: What? counts?</a:t>
            </a:r>
          </a:p>
        </p:txBody>
      </p:sp>
      <p:sp>
        <p:nvSpPr>
          <p:cNvPr id="163843" name="Footer Placeholder 4"/>
          <p:cNvSpPr>
            <a:spLocks noGrp="1"/>
          </p:cNvSpPr>
          <p:nvPr>
            <p:ph type="ftr" sz="quarter" idx="11"/>
          </p:nvPr>
        </p:nvSpPr>
        <p:spPr bwMode="auto">
          <a:xfrm>
            <a:off x="1808164" y="6356351"/>
            <a:ext cx="8543925"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pPr algn="r"/>
            <a:r>
              <a:rPr lang="en-US" altLang="en-US" sz="1400"/>
              <a:t>Tremblay et al. (2010) Appl Physiol Nutr Metab</a:t>
            </a:r>
          </a:p>
          <a:p>
            <a:endParaRPr lang="en-US" altLang="en-US"/>
          </a:p>
        </p:txBody>
      </p:sp>
      <p:sp>
        <p:nvSpPr>
          <p:cNvPr id="3" name="Rectangle 2"/>
          <p:cNvSpPr/>
          <p:nvPr/>
        </p:nvSpPr>
        <p:spPr>
          <a:xfrm>
            <a:off x="1808164" y="1133475"/>
            <a:ext cx="8543925" cy="4675188"/>
          </a:xfrm>
          <a:prstGeom prst="rect">
            <a:avLst/>
          </a:prstGeom>
          <a:solidFill>
            <a:srgbClr val="FFFFFF"/>
          </a:solidFill>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p>
        </p:txBody>
      </p:sp>
      <p:pic>
        <p:nvPicPr>
          <p:cNvPr id="163845"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98864" y="1317625"/>
            <a:ext cx="1398587" cy="213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846"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75301" y="1438276"/>
            <a:ext cx="720725" cy="2119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847" name="Picture 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618538" y="1300164"/>
            <a:ext cx="1630362" cy="2308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 name="Left-Right Arrow 24"/>
          <p:cNvSpPr/>
          <p:nvPr/>
        </p:nvSpPr>
        <p:spPr>
          <a:xfrm>
            <a:off x="1808164" y="3613151"/>
            <a:ext cx="8497887" cy="2195513"/>
          </a:xfrm>
          <a:prstGeom prst="leftRightArrow">
            <a:avLst/>
          </a:prstGeom>
          <a:no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63849" name="TextBox 25"/>
          <p:cNvSpPr txBox="1">
            <a:spLocks noChangeArrowheads="1"/>
          </p:cNvSpPr>
          <p:nvPr/>
        </p:nvSpPr>
        <p:spPr bwMode="auto">
          <a:xfrm>
            <a:off x="2108201" y="4479926"/>
            <a:ext cx="1005403"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r>
              <a:rPr lang="en-GB" altLang="en-US" sz="2400" b="1">
                <a:solidFill>
                  <a:srgbClr val="000000"/>
                </a:solidFill>
              </a:rPr>
              <a:t>Sleep</a:t>
            </a:r>
          </a:p>
        </p:txBody>
      </p:sp>
      <p:sp>
        <p:nvSpPr>
          <p:cNvPr id="163850" name="TextBox 26"/>
          <p:cNvSpPr txBox="1">
            <a:spLocks noChangeArrowheads="1"/>
          </p:cNvSpPr>
          <p:nvPr/>
        </p:nvSpPr>
        <p:spPr bwMode="auto">
          <a:xfrm>
            <a:off x="3479800" y="4479926"/>
            <a:ext cx="1673856"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r>
              <a:rPr lang="en-GB" altLang="en-US" sz="2400" b="1">
                <a:solidFill>
                  <a:srgbClr val="000000"/>
                </a:solidFill>
              </a:rPr>
              <a:t>Sedentary</a:t>
            </a:r>
          </a:p>
        </p:txBody>
      </p:sp>
      <p:sp>
        <p:nvSpPr>
          <p:cNvPr id="163851" name="TextBox 27"/>
          <p:cNvSpPr txBox="1">
            <a:spLocks noChangeArrowheads="1"/>
          </p:cNvSpPr>
          <p:nvPr/>
        </p:nvSpPr>
        <p:spPr bwMode="auto">
          <a:xfrm>
            <a:off x="5278438" y="4295776"/>
            <a:ext cx="1449436"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r>
              <a:rPr lang="en-GB" altLang="en-US" sz="2400" b="1">
                <a:solidFill>
                  <a:srgbClr val="000000"/>
                </a:solidFill>
              </a:rPr>
              <a:t>Light</a:t>
            </a:r>
          </a:p>
          <a:p>
            <a:r>
              <a:rPr lang="en-GB" altLang="en-US" sz="2400" b="1">
                <a:solidFill>
                  <a:srgbClr val="000000"/>
                </a:solidFill>
              </a:rPr>
              <a:t>intensity</a:t>
            </a:r>
          </a:p>
        </p:txBody>
      </p:sp>
      <p:sp>
        <p:nvSpPr>
          <p:cNvPr id="163852" name="TextBox 28"/>
          <p:cNvSpPr txBox="1">
            <a:spLocks noChangeArrowheads="1"/>
          </p:cNvSpPr>
          <p:nvPr/>
        </p:nvSpPr>
        <p:spPr bwMode="auto">
          <a:xfrm>
            <a:off x="6762750" y="4295776"/>
            <a:ext cx="1553630"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r>
              <a:rPr lang="en-GB" altLang="en-US" sz="2400" b="1">
                <a:solidFill>
                  <a:srgbClr val="000000"/>
                </a:solidFill>
              </a:rPr>
              <a:t>Moderate</a:t>
            </a:r>
          </a:p>
          <a:p>
            <a:r>
              <a:rPr lang="en-GB" altLang="en-US" sz="2400" b="1">
                <a:solidFill>
                  <a:srgbClr val="000000"/>
                </a:solidFill>
              </a:rPr>
              <a:t>intensity</a:t>
            </a:r>
          </a:p>
        </p:txBody>
      </p:sp>
      <p:sp>
        <p:nvSpPr>
          <p:cNvPr id="163853" name="TextBox 29"/>
          <p:cNvSpPr txBox="1">
            <a:spLocks noChangeArrowheads="1"/>
          </p:cNvSpPr>
          <p:nvPr/>
        </p:nvSpPr>
        <p:spPr bwMode="auto">
          <a:xfrm>
            <a:off x="8443913" y="4295776"/>
            <a:ext cx="1511248"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r>
              <a:rPr lang="en-GB" altLang="en-US" sz="2400" b="1">
                <a:solidFill>
                  <a:srgbClr val="000000"/>
                </a:solidFill>
              </a:rPr>
              <a:t>Vigorous</a:t>
            </a:r>
          </a:p>
          <a:p>
            <a:r>
              <a:rPr lang="en-GB" altLang="en-US" sz="2400" b="1">
                <a:solidFill>
                  <a:srgbClr val="000000"/>
                </a:solidFill>
              </a:rPr>
              <a:t>intensity</a:t>
            </a:r>
          </a:p>
        </p:txBody>
      </p:sp>
      <p:pic>
        <p:nvPicPr>
          <p:cNvPr id="163854" name="Picture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057401" y="1179514"/>
            <a:ext cx="1317625" cy="2378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855" name="Picture 2"/>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827839" y="1292226"/>
            <a:ext cx="1539875" cy="2346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11905071"/>
      </p:ext>
    </p:extLst>
  </p:cSld>
  <p:clrMapOvr>
    <a:masterClrMapping/>
  </p:clrMapOvr>
  <p:transition spd="slow"/>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5890" name="Title 1"/>
          <p:cNvSpPr>
            <a:spLocks noGrp="1"/>
          </p:cNvSpPr>
          <p:nvPr>
            <p:ph type="title"/>
          </p:nvPr>
        </p:nvSpPr>
        <p:spPr bwMode="auto">
          <a:xfrm>
            <a:off x="1800225" y="-85725"/>
            <a:ext cx="8293100" cy="11715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fontScale="90000"/>
          </a:bodyPr>
          <a:lstStyle/>
          <a:p>
            <a:r>
              <a:rPr lang="en-GB" altLang="en-US" sz="3600" dirty="0"/>
              <a:t>UK Guidelines on physical activity for adults and older adults</a:t>
            </a:r>
          </a:p>
        </p:txBody>
      </p:sp>
      <p:sp>
        <p:nvSpPr>
          <p:cNvPr id="3" name="Content Placeholder 2"/>
          <p:cNvSpPr>
            <a:spLocks noGrp="1"/>
          </p:cNvSpPr>
          <p:nvPr>
            <p:ph idx="1"/>
          </p:nvPr>
        </p:nvSpPr>
        <p:spPr>
          <a:xfrm>
            <a:off x="2003260" y="1642813"/>
            <a:ext cx="5756275" cy="4176712"/>
          </a:xfrm>
        </p:spPr>
        <p:txBody>
          <a:bodyPr>
            <a:normAutofit/>
          </a:bodyPr>
          <a:lstStyle/>
          <a:p>
            <a:pPr lvl="0"/>
            <a:r>
              <a:rPr lang="en-GB" sz="2000" dirty="0"/>
              <a:t>150 </a:t>
            </a:r>
            <a:r>
              <a:rPr lang="en-GB" sz="2000" dirty="0" err="1"/>
              <a:t>mins</a:t>
            </a:r>
            <a:r>
              <a:rPr lang="en-GB" sz="2000" dirty="0"/>
              <a:t> of moderate intensity activity in bouts of at least 10 minutes/week</a:t>
            </a:r>
            <a:endParaRPr lang="en-GB" sz="2000" b="1" dirty="0"/>
          </a:p>
          <a:p>
            <a:pPr marL="628650" lvl="1" indent="0">
              <a:buNone/>
              <a:defRPr/>
            </a:pPr>
            <a:r>
              <a:rPr lang="en-GB" sz="2000" b="1" dirty="0"/>
              <a:t>Or</a:t>
            </a:r>
            <a:r>
              <a:rPr lang="en-GB" sz="2000" dirty="0"/>
              <a:t> 75 minutes of vigorous intensity activity</a:t>
            </a:r>
          </a:p>
          <a:p>
            <a:pPr marL="628650" lvl="1" indent="0">
              <a:buNone/>
              <a:defRPr/>
            </a:pPr>
            <a:r>
              <a:rPr lang="en-GB" sz="2000" b="1" dirty="0"/>
              <a:t>Or</a:t>
            </a:r>
            <a:r>
              <a:rPr lang="en-GB" sz="2000" dirty="0"/>
              <a:t> a combination of both</a:t>
            </a:r>
          </a:p>
          <a:p>
            <a:r>
              <a:rPr lang="en-GB" sz="2000" dirty="0"/>
              <a:t>Muscle-strengthening at least 2 days</a:t>
            </a:r>
          </a:p>
          <a:p>
            <a:r>
              <a:rPr lang="en-GB" sz="2000" dirty="0"/>
              <a:t>Limit time sitting for extended periods</a:t>
            </a:r>
          </a:p>
          <a:p>
            <a:r>
              <a:rPr lang="en-GB" sz="2000" dirty="0"/>
              <a:t>For older adults (65+) - Balance and co-ordination activities at least 2 days/week</a:t>
            </a:r>
          </a:p>
          <a:p>
            <a:pPr lvl="0"/>
            <a:endParaRPr lang="en-GB" sz="2400" dirty="0">
              <a:solidFill>
                <a:srgbClr val="000000"/>
              </a:solidFill>
            </a:endParaRPr>
          </a:p>
          <a:p>
            <a:pPr marL="0" indent="0">
              <a:buNone/>
              <a:defRPr/>
            </a:pPr>
            <a:endParaRPr lang="en-GB" dirty="0"/>
          </a:p>
          <a:p>
            <a:pPr marL="0" indent="0">
              <a:buNone/>
              <a:defRPr/>
            </a:pPr>
            <a:endParaRPr lang="en-GB" dirty="0"/>
          </a:p>
          <a:p>
            <a:pPr marL="0" indent="0">
              <a:buNone/>
              <a:defRPr/>
            </a:pPr>
            <a:endParaRPr lang="en-GB" b="1" dirty="0" smtClean="0"/>
          </a:p>
          <a:p>
            <a:pPr marL="0" indent="0">
              <a:buNone/>
              <a:defRPr/>
            </a:pPr>
            <a:endParaRPr lang="en-GB" dirty="0"/>
          </a:p>
        </p:txBody>
      </p:sp>
      <p:sp>
        <p:nvSpPr>
          <p:cNvPr id="165892" name="TextBox 3"/>
          <p:cNvSpPr txBox="1">
            <a:spLocks noChangeArrowheads="1"/>
          </p:cNvSpPr>
          <p:nvPr/>
        </p:nvSpPr>
        <p:spPr bwMode="auto">
          <a:xfrm>
            <a:off x="2141873" y="5297237"/>
            <a:ext cx="7826375" cy="52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pPr algn="ctr"/>
            <a:r>
              <a:rPr lang="en-GB" altLang="en-US" b="1"/>
              <a:t>“More is better. Some is better than none.”</a:t>
            </a:r>
          </a:p>
        </p:txBody>
      </p:sp>
      <p:pic>
        <p:nvPicPr>
          <p:cNvPr id="165893"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rot="498725">
            <a:off x="8284224" y="2141706"/>
            <a:ext cx="1926728" cy="26278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73861963"/>
      </p:ext>
    </p:extLst>
  </p:cSld>
  <p:clrMapOvr>
    <a:masterClrMapping/>
  </p:clrMapOvr>
  <p:transition spd="slow"/>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938" name="Title 1"/>
          <p:cNvSpPr>
            <a:spLocks noGrp="1"/>
          </p:cNvSpPr>
          <p:nvPr>
            <p:ph type="title"/>
          </p:nvPr>
        </p:nvSpPr>
        <p:spPr bwMode="auto">
          <a:xfrm>
            <a:off x="2041525" y="12700"/>
            <a:ext cx="8027988" cy="118268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fontScale="90000"/>
          </a:bodyPr>
          <a:lstStyle/>
          <a:p>
            <a:r>
              <a:rPr lang="en-GB" altLang="en-US" smtClean="0"/>
              <a:t> </a:t>
            </a:r>
            <a:r>
              <a:rPr lang="en-GB" altLang="en-US" sz="3200"/>
              <a:t>UK Guidelines on physical activity for infants, toddlers and children?</a:t>
            </a:r>
          </a:p>
        </p:txBody>
      </p:sp>
      <p:sp>
        <p:nvSpPr>
          <p:cNvPr id="3" name="Content Placeholder 2"/>
          <p:cNvSpPr>
            <a:spLocks noGrp="1"/>
          </p:cNvSpPr>
          <p:nvPr>
            <p:ph idx="1"/>
          </p:nvPr>
        </p:nvSpPr>
        <p:spPr>
          <a:xfrm>
            <a:off x="1981201" y="1270000"/>
            <a:ext cx="5756275" cy="5086350"/>
          </a:xfrm>
        </p:spPr>
        <p:txBody>
          <a:bodyPr>
            <a:normAutofit/>
          </a:bodyPr>
          <a:lstStyle/>
          <a:p>
            <a:pPr marL="0" indent="0">
              <a:buNone/>
              <a:defRPr/>
            </a:pPr>
            <a:endParaRPr lang="en-GB" dirty="0"/>
          </a:p>
          <a:p>
            <a:pPr marL="0" indent="0">
              <a:buNone/>
              <a:defRPr/>
            </a:pPr>
            <a:r>
              <a:rPr lang="en-GB" dirty="0" smtClean="0"/>
              <a:t>EARLY YEARS &lt; 5 </a:t>
            </a:r>
          </a:p>
          <a:p>
            <a:pPr>
              <a:defRPr/>
            </a:pPr>
            <a:r>
              <a:rPr lang="en-GB" dirty="0" smtClean="0"/>
              <a:t>Not yet walking - Encourage active floor and water-based activities</a:t>
            </a:r>
          </a:p>
          <a:p>
            <a:pPr>
              <a:defRPr/>
            </a:pPr>
            <a:r>
              <a:rPr lang="en-GB" dirty="0" smtClean="0"/>
              <a:t>Walking</a:t>
            </a:r>
            <a:r>
              <a:rPr lang="en-GB" dirty="0"/>
              <a:t> </a:t>
            </a:r>
            <a:r>
              <a:rPr lang="en-GB" dirty="0" smtClean="0"/>
              <a:t>- Active at least 180mins/day</a:t>
            </a:r>
            <a:endParaRPr lang="en-GB" dirty="0"/>
          </a:p>
          <a:p>
            <a:pPr>
              <a:defRPr/>
            </a:pPr>
            <a:r>
              <a:rPr lang="en-GB" dirty="0" smtClean="0"/>
              <a:t>Limit time restrained/ in front of screen</a:t>
            </a:r>
          </a:p>
          <a:p>
            <a:pPr marL="0" indent="0">
              <a:buNone/>
              <a:defRPr/>
            </a:pPr>
            <a:endParaRPr lang="en-GB" dirty="0"/>
          </a:p>
          <a:p>
            <a:pPr marL="0" indent="0">
              <a:buNone/>
              <a:defRPr/>
            </a:pPr>
            <a:r>
              <a:rPr lang="en-GB" dirty="0" smtClean="0"/>
              <a:t>CHILDREN AGED 5-18</a:t>
            </a:r>
          </a:p>
          <a:p>
            <a:pPr>
              <a:defRPr/>
            </a:pPr>
            <a:r>
              <a:rPr lang="en-GB" dirty="0" smtClean="0"/>
              <a:t>Mod-</a:t>
            </a:r>
            <a:r>
              <a:rPr lang="en-GB" dirty="0" err="1"/>
              <a:t>V</a:t>
            </a:r>
            <a:r>
              <a:rPr lang="en-GB" dirty="0" err="1" smtClean="0"/>
              <a:t>ig</a:t>
            </a:r>
            <a:r>
              <a:rPr lang="en-GB" dirty="0" smtClean="0"/>
              <a:t> activity AT LEAST 60mins/day</a:t>
            </a:r>
          </a:p>
          <a:p>
            <a:pPr>
              <a:defRPr/>
            </a:pPr>
            <a:r>
              <a:rPr lang="en-GB" dirty="0" smtClean="0"/>
              <a:t>Vigorous at least 3 times/week (including muscle/bone strengthening)</a:t>
            </a:r>
          </a:p>
          <a:p>
            <a:pPr>
              <a:defRPr/>
            </a:pPr>
            <a:r>
              <a:rPr lang="en-GB" dirty="0" smtClean="0"/>
              <a:t>Limit sedentary behaviour/ screen time</a:t>
            </a:r>
            <a:endParaRPr lang="en-GB" dirty="0"/>
          </a:p>
          <a:p>
            <a:pPr marL="0" indent="0">
              <a:buNone/>
              <a:defRPr/>
            </a:pPr>
            <a:endParaRPr lang="en-GB" dirty="0" smtClean="0"/>
          </a:p>
          <a:p>
            <a:pPr marL="0" indent="0">
              <a:buNone/>
              <a:defRPr/>
            </a:pPr>
            <a:endParaRPr lang="en-GB" dirty="0"/>
          </a:p>
          <a:p>
            <a:pPr marL="0" indent="0">
              <a:defRPr/>
            </a:pPr>
            <a:endParaRPr lang="en-GB" b="1" dirty="0" smtClean="0"/>
          </a:p>
          <a:p>
            <a:pPr marL="0" indent="0">
              <a:buNone/>
              <a:defRPr/>
            </a:pPr>
            <a:endParaRPr lang="en-GB" dirty="0"/>
          </a:p>
        </p:txBody>
      </p:sp>
      <p:sp>
        <p:nvSpPr>
          <p:cNvPr id="167939" name="TextBox 10"/>
          <p:cNvSpPr txBox="1">
            <a:spLocks noChangeArrowheads="1"/>
          </p:cNvSpPr>
          <p:nvPr/>
        </p:nvSpPr>
        <p:spPr bwMode="auto">
          <a:xfrm>
            <a:off x="9632950" y="5683251"/>
            <a:ext cx="458780" cy="584775"/>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r>
              <a:rPr lang="en-GB" altLang="en-US" sz="3200">
                <a:solidFill>
                  <a:schemeClr val="bg1"/>
                </a:solidFill>
              </a:rPr>
              <a:t>A</a:t>
            </a:r>
          </a:p>
        </p:txBody>
      </p:sp>
      <p:sp>
        <p:nvSpPr>
          <p:cNvPr id="167941" name="TextBox 3"/>
          <p:cNvSpPr txBox="1">
            <a:spLocks noChangeArrowheads="1"/>
          </p:cNvSpPr>
          <p:nvPr/>
        </p:nvSpPr>
        <p:spPr bwMode="auto">
          <a:xfrm>
            <a:off x="2049464" y="5384800"/>
            <a:ext cx="7826375" cy="954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pPr algn="ctr"/>
            <a:r>
              <a:rPr lang="en-GB" altLang="en-US" b="1"/>
              <a:t>“More is better. </a:t>
            </a:r>
          </a:p>
          <a:p>
            <a:pPr algn="ctr"/>
            <a:r>
              <a:rPr lang="en-GB" altLang="en-US" b="1"/>
              <a:t>Some is better than none.”</a:t>
            </a:r>
          </a:p>
        </p:txBody>
      </p:sp>
      <p:pic>
        <p:nvPicPr>
          <p:cNvPr id="167942" name="Picture 5" descr="thumbnail_dh_128142.pdf.pn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rot="1152575">
            <a:off x="9040813" y="1066800"/>
            <a:ext cx="1257300" cy="177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7943" name="Picture 6" descr="thumbnail_dh_128143.pdf.png"/>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rot="1152636">
            <a:off x="7894638" y="2860675"/>
            <a:ext cx="1257300" cy="177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7944" name="Picture 8" descr="thumbnail_dh_128144.pdf.png"/>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rot="1152109">
            <a:off x="8896350" y="4421188"/>
            <a:ext cx="1257300" cy="177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01241516"/>
      </p:ext>
    </p:extLst>
  </p:cSld>
  <p:clrMapOvr>
    <a:masterClrMapping/>
  </p:clrMapOvr>
  <p:transition spd="slow"/>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986" name="Title 4"/>
          <p:cNvSpPr>
            <a:spLocks noGrp="1"/>
          </p:cNvSpPr>
          <p:nvPr>
            <p:ph type="title"/>
          </p:nvPr>
        </p:nvSpPr>
        <p:spPr bwMode="auto">
          <a:xfrm>
            <a:off x="1981200" y="268288"/>
            <a:ext cx="8229600" cy="1143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r>
              <a:rPr lang="en-GB" altLang="en-US" dirty="0" smtClean="0"/>
              <a:t>How </a:t>
            </a:r>
            <a:r>
              <a:rPr lang="en-GB" altLang="en-US" u="sng" dirty="0" smtClean="0"/>
              <a:t>Inactive</a:t>
            </a:r>
            <a:r>
              <a:rPr lang="en-GB" altLang="en-US" dirty="0" smtClean="0"/>
              <a:t> </a:t>
            </a:r>
            <a:r>
              <a:rPr lang="en-GB" altLang="en-US" dirty="0" smtClean="0"/>
              <a:t>are</a:t>
            </a:r>
            <a:r>
              <a:rPr lang="en-GB" altLang="en-US" dirty="0" smtClean="0"/>
              <a:t> England and Wales?</a:t>
            </a:r>
            <a:endParaRPr lang="en-GB" altLang="en-US" dirty="0" smtClean="0"/>
          </a:p>
        </p:txBody>
      </p:sp>
      <p:pic>
        <p:nvPicPr>
          <p:cNvPr id="169987"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703389" y="1770064"/>
            <a:ext cx="5527675" cy="186848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9988" name="Picture 1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19963" y="1384300"/>
            <a:ext cx="2508250" cy="1836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9989"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540251" y="4508500"/>
            <a:ext cx="2938463" cy="1981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9990" name="Picture 2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703388" y="3813175"/>
            <a:ext cx="2768600" cy="177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9991" name="Picture 7"/>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589838" y="3540125"/>
            <a:ext cx="3003550" cy="2051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356298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2034" name="Title 1"/>
          <p:cNvSpPr>
            <a:spLocks noGrp="1"/>
          </p:cNvSpPr>
          <p:nvPr>
            <p:ph type="title"/>
          </p:nvPr>
        </p:nvSpPr>
        <p:spPr bwMode="auto">
          <a:xfrm>
            <a:off x="1976439" y="0"/>
            <a:ext cx="8027987" cy="130968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fontScale="90000"/>
          </a:bodyPr>
          <a:lstStyle/>
          <a:p>
            <a:r>
              <a:rPr lang="en-GB" altLang="en-US" sz="3200"/>
              <a:t>Q2: How does the UK compare with other countries for not being active?</a:t>
            </a:r>
            <a:br>
              <a:rPr lang="en-GB" altLang="en-US" sz="3200"/>
            </a:br>
            <a:endParaRPr lang="en-GB" altLang="en-US" sz="3200"/>
          </a:p>
        </p:txBody>
      </p:sp>
      <p:sp>
        <p:nvSpPr>
          <p:cNvPr id="172036" name="Footer Placeholder 4"/>
          <p:cNvSpPr>
            <a:spLocks noGrp="1"/>
          </p:cNvSpPr>
          <p:nvPr>
            <p:ph type="ftr" sz="quarter" idx="11"/>
          </p:nvPr>
        </p:nvSpPr>
        <p:spPr bwMode="auto">
          <a:xfrm>
            <a:off x="2212976" y="6073775"/>
            <a:ext cx="7929563" cy="41433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pPr algn="r"/>
            <a:r>
              <a:rPr lang="en-GB" altLang="en-US" sz="1400"/>
              <a:t>Everybody Active, Every Day (2014); Public Health England, </a:t>
            </a:r>
          </a:p>
          <a:p>
            <a:pPr algn="r"/>
            <a:r>
              <a:rPr lang="en-GB" altLang="en-US" sz="1400"/>
              <a:t> based on Hallal et al. (2012) </a:t>
            </a:r>
            <a:r>
              <a:rPr lang="en-GB" altLang="en-US" sz="1400" i="1"/>
              <a:t>Lancet</a:t>
            </a:r>
            <a:endParaRPr lang="en-GB" altLang="en-US" sz="1400"/>
          </a:p>
          <a:p>
            <a:endParaRPr lang="en-GB" altLang="en-US"/>
          </a:p>
        </p:txBody>
      </p:sp>
      <p:sp>
        <p:nvSpPr>
          <p:cNvPr id="172035" name="Slide Number Placeholder 3"/>
          <p:cNvSpPr>
            <a:spLocks noGrp="1"/>
          </p:cNvSpPr>
          <p:nvPr>
            <p:ph type="sldNum" sz="quarter" idx="12"/>
          </p:nvPr>
        </p:nvSpPr>
        <p:spPr bwMode="auto">
          <a:xfrm>
            <a:off x="1981200" y="6356351"/>
            <a:ext cx="21336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r>
              <a:rPr lang="en-US" altLang="en-US">
                <a:solidFill>
                  <a:srgbClr val="FFFFFF"/>
                </a:solidFill>
              </a:rPr>
              <a:t>  </a:t>
            </a:r>
            <a:fld id="{B2AA6F96-8E21-4234-B146-B45E9B256E8A}" type="slidenum">
              <a:rPr lang="en-US" altLang="en-US">
                <a:solidFill>
                  <a:srgbClr val="FFFFFF"/>
                </a:solidFill>
              </a:rPr>
              <a:pPr/>
              <a:t>12</a:t>
            </a:fld>
            <a:endParaRPr lang="en-US" altLang="en-US">
              <a:solidFill>
                <a:srgbClr val="FFFFFF"/>
              </a:solidFill>
            </a:endParaRPr>
          </a:p>
        </p:txBody>
      </p:sp>
      <p:sp>
        <p:nvSpPr>
          <p:cNvPr id="172037" name="Rectangle 2"/>
          <p:cNvSpPr>
            <a:spLocks noChangeArrowheads="1"/>
          </p:cNvSpPr>
          <p:nvPr/>
        </p:nvSpPr>
        <p:spPr bwMode="auto">
          <a:xfrm>
            <a:off x="1965326" y="2133600"/>
            <a:ext cx="8424863"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r>
              <a:rPr lang="en-GB" altLang="en-US" sz="2000"/>
              <a:t>International comparison of physical inactivity (at ages 15 and over)</a:t>
            </a:r>
          </a:p>
        </p:txBody>
      </p:sp>
      <p:pic>
        <p:nvPicPr>
          <p:cNvPr id="172038" name="Picture 2"/>
          <p:cNvPicPr>
            <a:picLocks noChangeAspect="1" noChangeArrowheads="1"/>
          </p:cNvPicPr>
          <p:nvPr/>
        </p:nvPicPr>
        <p:blipFill>
          <a:blip r:embed="rId3">
            <a:extLst>
              <a:ext uri="{28A0092B-C50C-407E-A947-70E740481C1C}">
                <a14:useLocalDpi xmlns:a14="http://schemas.microsoft.com/office/drawing/2010/main" val="0"/>
              </a:ext>
            </a:extLst>
          </a:blip>
          <a:srcRect l="13795" t="33463" r="24048" b="14426"/>
          <a:stretch>
            <a:fillRect/>
          </a:stretch>
        </p:blipFill>
        <p:spPr bwMode="auto">
          <a:xfrm>
            <a:off x="1963739" y="1392238"/>
            <a:ext cx="8086725" cy="3535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2039" name="TextBox 4"/>
          <p:cNvSpPr txBox="1">
            <a:spLocks noChangeArrowheads="1"/>
          </p:cNvSpPr>
          <p:nvPr/>
        </p:nvSpPr>
        <p:spPr bwMode="auto">
          <a:xfrm>
            <a:off x="1631950" y="5084764"/>
            <a:ext cx="7924800" cy="954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r>
              <a:rPr lang="en-GB" altLang="en-US" sz="2000"/>
              <a:t>Proportion who are not active</a:t>
            </a:r>
          </a:p>
          <a:p>
            <a:r>
              <a:rPr lang="en-GB" altLang="en-US" sz="1200" b="1"/>
              <a:t>Note: </a:t>
            </a:r>
            <a:r>
              <a:rPr lang="en-GB" altLang="en-US" sz="1200"/>
              <a:t>Comparator = Not meeting any of the following per week: (a) 5 x 30 mins moderate-intensity activity; (b) 3 x 20 mins vigorous-intensity activity; (c) equivalent combination achieving 600 metabolic equivalent-min.</a:t>
            </a:r>
          </a:p>
          <a:p>
            <a:r>
              <a:rPr lang="en-GB" altLang="en-US" sz="1200"/>
              <a:t> </a:t>
            </a:r>
          </a:p>
        </p:txBody>
      </p:sp>
    </p:spTree>
    <p:extLst>
      <p:ext uri="{BB962C8B-B14F-4D97-AF65-F5344CB8AC3E}">
        <p14:creationId xmlns:p14="http://schemas.microsoft.com/office/powerpoint/2010/main" val="1078056254"/>
      </p:ext>
    </p:extLst>
  </p:cSld>
  <p:clrMapOvr>
    <a:masterClrMapping/>
  </p:clrMapOvr>
  <p:transition spd="slow"/>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82" name="Title 1"/>
          <p:cNvSpPr>
            <a:spLocks noGrp="1"/>
          </p:cNvSpPr>
          <p:nvPr>
            <p:ph type="title"/>
          </p:nvPr>
        </p:nvSpPr>
        <p:spPr bwMode="auto">
          <a:xfrm>
            <a:off x="1774826" y="52389"/>
            <a:ext cx="8569325" cy="115728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fontScale="90000"/>
          </a:bodyPr>
          <a:lstStyle/>
          <a:p>
            <a:r>
              <a:rPr lang="en-GB" altLang="en-US" sz="2800"/>
              <a:t>Q3: How does inactivity compare with the top 5 non-communicable disease risks for mortality?</a:t>
            </a:r>
            <a:r>
              <a:rPr lang="en-GB" altLang="en-US" sz="1600"/>
              <a:t/>
            </a:r>
            <a:br>
              <a:rPr lang="en-GB" altLang="en-US" sz="1600"/>
            </a:br>
            <a:endParaRPr lang="en-GB" altLang="en-US" sz="1600"/>
          </a:p>
        </p:txBody>
      </p:sp>
      <p:pic>
        <p:nvPicPr>
          <p:cNvPr id="174084" name="Picture 3"/>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919288" y="1281114"/>
            <a:ext cx="7999412" cy="45243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083" name="Footer Placeholder 4"/>
          <p:cNvSpPr>
            <a:spLocks noGrp="1"/>
          </p:cNvSpPr>
          <p:nvPr>
            <p:ph type="ftr" sz="quarter" idx="11"/>
          </p:nvPr>
        </p:nvSpPr>
        <p:spPr bwMode="auto">
          <a:xfrm>
            <a:off x="3251200" y="6065838"/>
            <a:ext cx="7092950" cy="79216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pPr algn="r"/>
            <a:r>
              <a:rPr lang="en-GB" altLang="en-US" sz="1800"/>
              <a:t>WHO (2009) Global health risks: mortality and burden of disease attributable to selected major risks </a:t>
            </a:r>
            <a:endParaRPr lang="en-US" altLang="en-US" sz="1800"/>
          </a:p>
        </p:txBody>
      </p:sp>
    </p:spTree>
    <p:extLst>
      <p:ext uri="{BB962C8B-B14F-4D97-AF65-F5344CB8AC3E}">
        <p14:creationId xmlns:p14="http://schemas.microsoft.com/office/powerpoint/2010/main" val="501888932"/>
      </p:ext>
    </p:extLst>
  </p:cSld>
  <p:clrMapOvr>
    <a:masterClrMapping/>
  </p:clrMapOvr>
  <p:transition spd="slow"/>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130" name="Title 1"/>
          <p:cNvSpPr>
            <a:spLocks noGrp="1"/>
          </p:cNvSpPr>
          <p:nvPr>
            <p:ph type="title"/>
          </p:nvPr>
        </p:nvSpPr>
        <p:spPr bwMode="auto">
          <a:xfrm>
            <a:off x="2027239" y="260350"/>
            <a:ext cx="8027987" cy="6477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fontScale="90000"/>
          </a:bodyPr>
          <a:lstStyle/>
          <a:p>
            <a:r>
              <a:rPr lang="en-GB" altLang="en-US" sz="3200"/>
              <a:t>Physical activity: Who gains the most?</a:t>
            </a:r>
          </a:p>
        </p:txBody>
      </p:sp>
      <p:pic>
        <p:nvPicPr>
          <p:cNvPr id="176132"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720850" y="1720850"/>
            <a:ext cx="4114800" cy="36782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6131" name="Footer Placeholder 4"/>
          <p:cNvSpPr>
            <a:spLocks noGrp="1"/>
          </p:cNvSpPr>
          <p:nvPr>
            <p:ph type="ftr" sz="quarter" idx="11"/>
          </p:nvPr>
        </p:nvSpPr>
        <p:spPr bwMode="auto">
          <a:xfrm>
            <a:off x="1912939" y="5519738"/>
            <a:ext cx="8193087" cy="9969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pPr algn="ctr"/>
            <a:r>
              <a:rPr lang="en-GB" altLang="en-US" sz="2400" b="1"/>
              <a:t>“More is better. Some is </a:t>
            </a:r>
            <a:r>
              <a:rPr lang="en-GB" altLang="en-US" sz="2400" b="1" u="sng"/>
              <a:t>much</a:t>
            </a:r>
            <a:r>
              <a:rPr lang="en-GB" altLang="en-US" sz="2400" b="1"/>
              <a:t> better than none.”</a:t>
            </a:r>
          </a:p>
          <a:p>
            <a:pPr algn="r"/>
            <a:endParaRPr lang="en-GB" altLang="en-US" sz="1800"/>
          </a:p>
          <a:p>
            <a:pPr algn="r"/>
            <a:r>
              <a:rPr lang="en-GB" altLang="en-US" sz="1800"/>
              <a:t>Moore et al. (2012) PLOS Medicine</a:t>
            </a:r>
            <a:endParaRPr lang="en-US" altLang="en-US" sz="1800"/>
          </a:p>
        </p:txBody>
      </p:sp>
      <p:pic>
        <p:nvPicPr>
          <p:cNvPr id="17613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56326" y="1720850"/>
            <a:ext cx="4060825" cy="3678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6134" name="TextBox 9"/>
          <p:cNvSpPr txBox="1">
            <a:spLocks noChangeArrowheads="1"/>
          </p:cNvSpPr>
          <p:nvPr/>
        </p:nvSpPr>
        <p:spPr bwMode="auto">
          <a:xfrm>
            <a:off x="2566988" y="1368425"/>
            <a:ext cx="252095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r>
              <a:rPr lang="en-GB" altLang="en-US" sz="1800" b="1"/>
              <a:t>Mortality after age 40</a:t>
            </a:r>
          </a:p>
        </p:txBody>
      </p:sp>
      <p:sp>
        <p:nvSpPr>
          <p:cNvPr id="176135" name="TextBox 11"/>
          <p:cNvSpPr txBox="1">
            <a:spLocks noChangeArrowheads="1"/>
          </p:cNvSpPr>
          <p:nvPr/>
        </p:nvSpPr>
        <p:spPr bwMode="auto">
          <a:xfrm>
            <a:off x="6710364" y="1368425"/>
            <a:ext cx="2954337"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r>
              <a:rPr lang="en-GB" altLang="en-US" sz="1800" b="1"/>
              <a:t>Years gained after age 40</a:t>
            </a:r>
          </a:p>
        </p:txBody>
      </p:sp>
      <p:sp>
        <p:nvSpPr>
          <p:cNvPr id="6" name="Right Brace 5"/>
          <p:cNvSpPr/>
          <p:nvPr/>
        </p:nvSpPr>
        <p:spPr>
          <a:xfrm>
            <a:off x="3292475" y="1952626"/>
            <a:ext cx="539750" cy="1439863"/>
          </a:xfrm>
          <a:prstGeom prst="rightBrace">
            <a:avLst/>
          </a:prstGeom>
          <a:ln>
            <a:solidFill>
              <a:srgbClr val="C00000"/>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GB"/>
          </a:p>
        </p:txBody>
      </p:sp>
      <p:sp>
        <p:nvSpPr>
          <p:cNvPr id="13" name="Right Brace 12"/>
          <p:cNvSpPr/>
          <p:nvPr/>
        </p:nvSpPr>
        <p:spPr>
          <a:xfrm>
            <a:off x="7881938" y="3062288"/>
            <a:ext cx="539750" cy="1439862"/>
          </a:xfrm>
          <a:prstGeom prst="rightBrace">
            <a:avLst/>
          </a:prstGeom>
          <a:ln>
            <a:solidFill>
              <a:srgbClr val="C00000"/>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GB"/>
          </a:p>
        </p:txBody>
      </p:sp>
      <p:sp>
        <p:nvSpPr>
          <p:cNvPr id="176138" name="TextBox 6"/>
          <p:cNvSpPr txBox="1">
            <a:spLocks noChangeArrowheads="1"/>
          </p:cNvSpPr>
          <p:nvPr/>
        </p:nvSpPr>
        <p:spPr bwMode="auto">
          <a:xfrm>
            <a:off x="4113214" y="2349501"/>
            <a:ext cx="1673225"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r>
              <a:rPr lang="en-GB" altLang="en-US" sz="1800" b="1"/>
              <a:t>Biggest drop </a:t>
            </a:r>
          </a:p>
          <a:p>
            <a:r>
              <a:rPr lang="en-GB" altLang="en-US" sz="1800" b="1"/>
              <a:t>in mortality</a:t>
            </a:r>
          </a:p>
        </p:txBody>
      </p:sp>
      <p:sp>
        <p:nvSpPr>
          <p:cNvPr id="176139" name="TextBox 14"/>
          <p:cNvSpPr txBox="1">
            <a:spLocks noChangeArrowheads="1"/>
          </p:cNvSpPr>
          <p:nvPr/>
        </p:nvSpPr>
        <p:spPr bwMode="auto">
          <a:xfrm>
            <a:off x="8535988" y="3382963"/>
            <a:ext cx="1568450"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r>
              <a:rPr lang="en-GB" altLang="en-US" sz="1800" b="1"/>
              <a:t>Biggest gain</a:t>
            </a:r>
          </a:p>
          <a:p>
            <a:r>
              <a:rPr lang="en-GB" altLang="en-US" sz="1800" b="1"/>
              <a:t>in years</a:t>
            </a:r>
          </a:p>
        </p:txBody>
      </p:sp>
    </p:spTree>
    <p:extLst>
      <p:ext uri="{BB962C8B-B14F-4D97-AF65-F5344CB8AC3E}">
        <p14:creationId xmlns:p14="http://schemas.microsoft.com/office/powerpoint/2010/main" val="381810280"/>
      </p:ext>
    </p:extLst>
  </p:cSld>
  <p:clrMapOvr>
    <a:masterClrMapping/>
  </p:clrMapOvr>
  <p:transition spd="slow"/>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2274" name="Title 1"/>
          <p:cNvSpPr>
            <a:spLocks noGrp="1"/>
          </p:cNvSpPr>
          <p:nvPr>
            <p:ph type="title"/>
          </p:nvPr>
        </p:nvSpPr>
        <p:spPr bwMode="auto">
          <a:xfrm>
            <a:off x="1981200" y="0"/>
            <a:ext cx="8229600" cy="1143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r>
              <a:rPr lang="en-US" altLang="en-US" smtClean="0"/>
              <a:t>UK Guideline key points</a:t>
            </a:r>
          </a:p>
        </p:txBody>
      </p:sp>
      <p:sp>
        <p:nvSpPr>
          <p:cNvPr id="3" name="Content Placeholder 2"/>
          <p:cNvSpPr>
            <a:spLocks noGrp="1"/>
          </p:cNvSpPr>
          <p:nvPr>
            <p:ph idx="1"/>
          </p:nvPr>
        </p:nvSpPr>
        <p:spPr/>
        <p:txBody>
          <a:bodyPr>
            <a:normAutofit fontScale="92500" lnSpcReduction="10000"/>
          </a:bodyPr>
          <a:lstStyle/>
          <a:p>
            <a:pPr marL="171450" indent="-171450" defTabSz="457200">
              <a:spcBef>
                <a:spcPts val="0"/>
              </a:spcBef>
              <a:defRPr/>
            </a:pPr>
            <a:r>
              <a:rPr lang="en-GB" dirty="0"/>
              <a:t>Inactivity is the 4</a:t>
            </a:r>
            <a:r>
              <a:rPr lang="en-GB" baseline="30000" dirty="0"/>
              <a:t>th</a:t>
            </a:r>
            <a:r>
              <a:rPr lang="en-GB" dirty="0"/>
              <a:t> leading modifiable cause of death and ill-health </a:t>
            </a:r>
            <a:r>
              <a:rPr lang="en-GB" dirty="0" smtClean="0"/>
              <a:t>globally</a:t>
            </a:r>
          </a:p>
          <a:p>
            <a:pPr marL="171450" indent="-171450" defTabSz="457200">
              <a:spcBef>
                <a:spcPts val="0"/>
              </a:spcBef>
              <a:defRPr/>
            </a:pPr>
            <a:endParaRPr lang="en-GB" dirty="0" smtClean="0"/>
          </a:p>
          <a:p>
            <a:pPr marL="171450" indent="-171450" defTabSz="457200">
              <a:spcBef>
                <a:spcPts val="0"/>
              </a:spcBef>
              <a:defRPr/>
            </a:pPr>
            <a:r>
              <a:rPr lang="en-GB" dirty="0"/>
              <a:t>Children under 5 should be active for at least 3 hours every day, and those over 5 for at least 60 minutes every day, with vigorous activity on at least 3 of those days</a:t>
            </a:r>
          </a:p>
          <a:p>
            <a:pPr marL="171450" indent="-171450" defTabSz="457200">
              <a:spcBef>
                <a:spcPts val="0"/>
              </a:spcBef>
              <a:defRPr/>
            </a:pPr>
            <a:endParaRPr lang="en-GB" dirty="0"/>
          </a:p>
          <a:p>
            <a:pPr marL="171450" indent="-171450" defTabSz="457200">
              <a:spcBef>
                <a:spcPts val="0"/>
              </a:spcBef>
              <a:defRPr/>
            </a:pPr>
            <a:r>
              <a:rPr lang="en-GB" dirty="0"/>
              <a:t>UK guidelines recommend 150 minutes of moderate activity/week for adults, but benefits can also be achieved with 75 minutes of vigorous activity/</a:t>
            </a:r>
            <a:r>
              <a:rPr lang="en-GB" dirty="0" smtClean="0"/>
              <a:t>week</a:t>
            </a:r>
          </a:p>
          <a:p>
            <a:pPr marL="171450" indent="-171450" defTabSz="457200">
              <a:spcBef>
                <a:spcPts val="0"/>
              </a:spcBef>
              <a:defRPr/>
            </a:pPr>
            <a:endParaRPr lang="en-GB" dirty="0"/>
          </a:p>
          <a:p>
            <a:pPr marL="171450" indent="-171450" defTabSz="457200">
              <a:spcBef>
                <a:spcPts val="0"/>
              </a:spcBef>
              <a:defRPr/>
            </a:pPr>
            <a:r>
              <a:rPr lang="en-GB" dirty="0"/>
              <a:t>Adults become much less active after age 50 </a:t>
            </a:r>
            <a:endParaRPr lang="en-GB" dirty="0" smtClean="0"/>
          </a:p>
          <a:p>
            <a:pPr marL="171450" indent="-171450" defTabSz="457200">
              <a:spcBef>
                <a:spcPts val="0"/>
              </a:spcBef>
              <a:defRPr/>
            </a:pPr>
            <a:endParaRPr lang="en-GB" dirty="0"/>
          </a:p>
          <a:p>
            <a:pPr marL="171450" indent="-171450" defTabSz="457200">
              <a:spcBef>
                <a:spcPts val="0"/>
              </a:spcBef>
              <a:defRPr/>
            </a:pPr>
            <a:r>
              <a:rPr lang="en-GB" dirty="0"/>
              <a:t>Getting inactive people to become active has greater health benefits than getting active people to do more activity </a:t>
            </a:r>
            <a:endParaRPr lang="en-GB" dirty="0" smtClean="0"/>
          </a:p>
          <a:p>
            <a:pPr marL="171450" indent="-171450" defTabSz="457200">
              <a:spcBef>
                <a:spcPts val="0"/>
              </a:spcBef>
              <a:defRPr/>
            </a:pPr>
            <a:endParaRPr lang="en-GB" dirty="0"/>
          </a:p>
        </p:txBody>
      </p:sp>
    </p:spTree>
    <p:extLst>
      <p:ext uri="{BB962C8B-B14F-4D97-AF65-F5344CB8AC3E}">
        <p14:creationId xmlns:p14="http://schemas.microsoft.com/office/powerpoint/2010/main" val="516470564"/>
      </p:ext>
    </p:extLst>
  </p:cSld>
  <p:clrMapOvr>
    <a:masterClrMapping/>
  </p:clrMapOvr>
  <p:transition spd="slow"/>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23" name="Text Placeholder 4"/>
          <p:cNvSpPr>
            <a:spLocks noGrp="1"/>
          </p:cNvSpPr>
          <p:nvPr>
            <p:ph type="body" idx="1"/>
          </p:nvPr>
        </p:nvSpPr>
        <p:spPr bwMode="auto">
          <a:xfrm>
            <a:off x="1981201" y="1308101"/>
            <a:ext cx="7859713" cy="63976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b" anchorCtr="0" compatLnSpc="1">
            <a:prstTxWarp prst="textNoShape">
              <a:avLst/>
            </a:prstTxWarp>
            <a:normAutofit/>
          </a:bodyPr>
          <a:lstStyle/>
          <a:p>
            <a:r>
              <a:rPr lang="en-GB" altLang="en-US" smtClean="0"/>
              <a:t>Physical activity reduces risk of</a:t>
            </a:r>
          </a:p>
        </p:txBody>
      </p:sp>
      <p:sp>
        <p:nvSpPr>
          <p:cNvPr id="184324" name="Content Placeholder 2"/>
          <p:cNvSpPr>
            <a:spLocks noGrp="1"/>
          </p:cNvSpPr>
          <p:nvPr>
            <p:ph sz="half" idx="2"/>
          </p:nvPr>
        </p:nvSpPr>
        <p:spPr bwMode="auto">
          <a:xfrm>
            <a:off x="1981200" y="2174876"/>
            <a:ext cx="4040188" cy="363061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pPr eaLnBrk="1" hangingPunct="1">
              <a:lnSpc>
                <a:spcPct val="80000"/>
              </a:lnSpc>
            </a:pPr>
            <a:r>
              <a:rPr lang="en-GB" altLang="en-US" smtClean="0"/>
              <a:t>Cardiovascular disease</a:t>
            </a:r>
          </a:p>
          <a:p>
            <a:pPr lvl="1" eaLnBrk="1" hangingPunct="1">
              <a:lnSpc>
                <a:spcPct val="80000"/>
              </a:lnSpc>
              <a:buFont typeface="Arial" panose="020B0604020202020204" pitchFamily="34" charset="0"/>
              <a:buChar char="•"/>
            </a:pPr>
            <a:r>
              <a:rPr lang="en-GB" altLang="en-US" smtClean="0"/>
              <a:t>Coronary heart disease</a:t>
            </a:r>
          </a:p>
          <a:p>
            <a:pPr lvl="1" eaLnBrk="1" hangingPunct="1">
              <a:lnSpc>
                <a:spcPct val="80000"/>
              </a:lnSpc>
              <a:buFont typeface="Arial" panose="020B0604020202020204" pitchFamily="34" charset="0"/>
              <a:buChar char="•"/>
            </a:pPr>
            <a:r>
              <a:rPr lang="en-GB" altLang="en-US" smtClean="0"/>
              <a:t>Stroke</a:t>
            </a:r>
          </a:p>
          <a:p>
            <a:pPr eaLnBrk="1" hangingPunct="1">
              <a:lnSpc>
                <a:spcPct val="80000"/>
              </a:lnSpc>
            </a:pPr>
            <a:r>
              <a:rPr lang="en-GB" altLang="en-US" smtClean="0"/>
              <a:t>Musculo-skeletal</a:t>
            </a:r>
          </a:p>
          <a:p>
            <a:pPr lvl="1" eaLnBrk="1" hangingPunct="1">
              <a:lnSpc>
                <a:spcPct val="80000"/>
              </a:lnSpc>
              <a:buFont typeface="Arial" panose="020B0604020202020204" pitchFamily="34" charset="0"/>
              <a:buChar char="•"/>
            </a:pPr>
            <a:r>
              <a:rPr lang="en-GB" altLang="en-US" smtClean="0"/>
              <a:t>Osteoporosis</a:t>
            </a:r>
          </a:p>
          <a:p>
            <a:pPr lvl="1" eaLnBrk="1" hangingPunct="1">
              <a:lnSpc>
                <a:spcPct val="80000"/>
              </a:lnSpc>
              <a:buFont typeface="Arial" panose="020B0604020202020204" pitchFamily="34" charset="0"/>
              <a:buChar char="•"/>
            </a:pPr>
            <a:r>
              <a:rPr lang="en-GB" altLang="en-US" smtClean="0"/>
              <a:t>Back pain</a:t>
            </a:r>
          </a:p>
          <a:p>
            <a:r>
              <a:rPr lang="en-GB" altLang="en-US" smtClean="0"/>
              <a:t>Mental health</a:t>
            </a:r>
          </a:p>
          <a:p>
            <a:pPr lvl="1" eaLnBrk="1" hangingPunct="1">
              <a:lnSpc>
                <a:spcPct val="80000"/>
              </a:lnSpc>
              <a:buFont typeface="Arial" panose="020B0604020202020204" pitchFamily="34" charset="0"/>
              <a:buChar char="•"/>
            </a:pPr>
            <a:r>
              <a:rPr lang="en-GB" altLang="en-US" smtClean="0"/>
              <a:t>Depression</a:t>
            </a:r>
          </a:p>
          <a:p>
            <a:pPr lvl="1" eaLnBrk="1" hangingPunct="1">
              <a:lnSpc>
                <a:spcPct val="80000"/>
              </a:lnSpc>
              <a:buFont typeface="Arial" panose="020B0604020202020204" pitchFamily="34" charset="0"/>
              <a:buChar char="•"/>
            </a:pPr>
            <a:r>
              <a:rPr lang="en-GB" altLang="en-US" smtClean="0"/>
              <a:t>Mental function</a:t>
            </a:r>
          </a:p>
          <a:p>
            <a:pPr eaLnBrk="1" hangingPunct="1">
              <a:lnSpc>
                <a:spcPct val="80000"/>
              </a:lnSpc>
            </a:pPr>
            <a:endParaRPr lang="en-GB" altLang="en-US" smtClean="0"/>
          </a:p>
          <a:p>
            <a:pPr eaLnBrk="1" hangingPunct="1">
              <a:lnSpc>
                <a:spcPct val="80000"/>
              </a:lnSpc>
            </a:pPr>
            <a:endParaRPr lang="en-GB" altLang="en-US" smtClean="0"/>
          </a:p>
        </p:txBody>
      </p:sp>
      <p:sp>
        <p:nvSpPr>
          <p:cNvPr id="184325" name="Content Placeholder 3"/>
          <p:cNvSpPr>
            <a:spLocks noGrp="1"/>
          </p:cNvSpPr>
          <p:nvPr>
            <p:ph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fontScale="92500" lnSpcReduction="20000"/>
          </a:bodyPr>
          <a:lstStyle/>
          <a:p>
            <a:r>
              <a:rPr lang="en-GB" altLang="en-US" smtClean="0"/>
              <a:t>Cancer</a:t>
            </a:r>
          </a:p>
          <a:p>
            <a:pPr lvl="1" eaLnBrk="1" hangingPunct="1">
              <a:lnSpc>
                <a:spcPct val="80000"/>
              </a:lnSpc>
              <a:buFont typeface="Arial" panose="020B0604020202020204" pitchFamily="34" charset="0"/>
              <a:buChar char="•"/>
            </a:pPr>
            <a:r>
              <a:rPr lang="en-GB" altLang="en-US" smtClean="0"/>
              <a:t>Colonic cancer</a:t>
            </a:r>
          </a:p>
          <a:p>
            <a:pPr lvl="1" eaLnBrk="1" hangingPunct="1">
              <a:lnSpc>
                <a:spcPct val="80000"/>
              </a:lnSpc>
              <a:buFont typeface="Arial" panose="020B0604020202020204" pitchFamily="34" charset="0"/>
              <a:buChar char="•"/>
            </a:pPr>
            <a:r>
              <a:rPr lang="en-GB" altLang="en-US" smtClean="0"/>
              <a:t>Breast cancer</a:t>
            </a:r>
          </a:p>
          <a:p>
            <a:pPr lvl="1" eaLnBrk="1" hangingPunct="1">
              <a:lnSpc>
                <a:spcPct val="80000"/>
              </a:lnSpc>
              <a:buFont typeface="Arial" panose="020B0604020202020204" pitchFamily="34" charset="0"/>
              <a:buChar char="•"/>
            </a:pPr>
            <a:r>
              <a:rPr lang="en-GB" altLang="en-US" smtClean="0"/>
              <a:t>Lung cancer</a:t>
            </a:r>
          </a:p>
          <a:p>
            <a:pPr lvl="1" eaLnBrk="1" hangingPunct="1">
              <a:lnSpc>
                <a:spcPct val="80000"/>
              </a:lnSpc>
              <a:buFont typeface="Arial" panose="020B0604020202020204" pitchFamily="34" charset="0"/>
              <a:buChar char="•"/>
            </a:pPr>
            <a:r>
              <a:rPr lang="en-GB" altLang="en-US" smtClean="0"/>
              <a:t>Endometrial cancer</a:t>
            </a:r>
          </a:p>
          <a:p>
            <a:r>
              <a:rPr lang="en-GB" altLang="en-US" smtClean="0"/>
              <a:t>Metabolic disease</a:t>
            </a:r>
          </a:p>
          <a:p>
            <a:pPr lvl="1" eaLnBrk="1" hangingPunct="1">
              <a:lnSpc>
                <a:spcPct val="80000"/>
              </a:lnSpc>
              <a:buFont typeface="Arial" panose="020B0604020202020204" pitchFamily="34" charset="0"/>
              <a:buChar char="•"/>
            </a:pPr>
            <a:r>
              <a:rPr lang="en-GB" altLang="en-US" smtClean="0"/>
              <a:t>Obesity</a:t>
            </a:r>
          </a:p>
          <a:p>
            <a:pPr lvl="1" eaLnBrk="1" hangingPunct="1">
              <a:lnSpc>
                <a:spcPct val="80000"/>
              </a:lnSpc>
              <a:buFont typeface="Arial" panose="020B0604020202020204" pitchFamily="34" charset="0"/>
              <a:buChar char="•"/>
            </a:pPr>
            <a:r>
              <a:rPr lang="en-GB" altLang="en-US" smtClean="0"/>
              <a:t>Non-alcoholic fatty liver disease</a:t>
            </a:r>
          </a:p>
          <a:p>
            <a:pPr lvl="1" eaLnBrk="1" hangingPunct="1">
              <a:lnSpc>
                <a:spcPct val="80000"/>
              </a:lnSpc>
              <a:buFont typeface="Arial" panose="020B0604020202020204" pitchFamily="34" charset="0"/>
              <a:buChar char="•"/>
            </a:pPr>
            <a:r>
              <a:rPr lang="en-GB" altLang="en-US" smtClean="0"/>
              <a:t>Type 2 diabetes</a:t>
            </a:r>
          </a:p>
          <a:p>
            <a:endParaRPr lang="en-GB" altLang="en-US" smtClean="0"/>
          </a:p>
        </p:txBody>
      </p:sp>
      <p:sp>
        <p:nvSpPr>
          <p:cNvPr id="184322" name="Title 1"/>
          <p:cNvSpPr>
            <a:spLocks noGrp="1"/>
          </p:cNvSpPr>
          <p:nvPr>
            <p:ph type="title"/>
          </p:nvPr>
        </p:nvSpPr>
        <p:spPr bwMode="auto">
          <a:xfrm>
            <a:off x="1981200" y="165100"/>
            <a:ext cx="8229600" cy="1143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pPr eaLnBrk="1" hangingPunct="1"/>
            <a:r>
              <a:rPr lang="en-GB" altLang="en-US" smtClean="0"/>
              <a:t>Prevention of chronic disease</a:t>
            </a:r>
          </a:p>
        </p:txBody>
      </p:sp>
    </p:spTree>
    <p:extLst>
      <p:ext uri="{BB962C8B-B14F-4D97-AF65-F5344CB8AC3E}">
        <p14:creationId xmlns:p14="http://schemas.microsoft.com/office/powerpoint/2010/main" val="1358863958"/>
      </p:ext>
    </p:extLst>
  </p:cSld>
  <p:clrMapOvr>
    <a:masterClrMapping/>
  </p:clrMapOvr>
  <p:transition spd="slow"/>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6370" name="Title 1"/>
          <p:cNvSpPr>
            <a:spLocks noGrp="1"/>
          </p:cNvSpPr>
          <p:nvPr>
            <p:ph type="title"/>
          </p:nvPr>
        </p:nvSpPr>
        <p:spPr bwMode="auto">
          <a:xfrm>
            <a:off x="1646238" y="1"/>
            <a:ext cx="8667750" cy="9937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fontScale="90000"/>
          </a:bodyPr>
          <a:lstStyle/>
          <a:p>
            <a:pPr algn="ctr"/>
            <a:r>
              <a:rPr lang="en-GB" altLang="en-US" sz="3200"/>
              <a:t>Physical activity reduces risk of the following conditions by at least 20%</a:t>
            </a:r>
          </a:p>
        </p:txBody>
      </p:sp>
      <p:graphicFrame>
        <p:nvGraphicFramePr>
          <p:cNvPr id="4" name="Content Placeholder 3"/>
          <p:cNvGraphicFramePr>
            <a:graphicFrameLocks noGrp="1"/>
          </p:cNvGraphicFramePr>
          <p:nvPr>
            <p:ph idx="1"/>
          </p:nvPr>
        </p:nvGraphicFramePr>
        <p:xfrm>
          <a:off x="1808164" y="1268413"/>
          <a:ext cx="8516937" cy="4656132"/>
        </p:xfrm>
        <a:graphic>
          <a:graphicData uri="http://schemas.openxmlformats.org/drawingml/2006/table">
            <a:tbl>
              <a:tblPr firstRow="1" bandRow="1">
                <a:tableStyleId>{5C22544A-7EE6-4342-B048-85BDC9FD1C3A}</a:tableStyleId>
              </a:tblPr>
              <a:tblGrid>
                <a:gridCol w="3244052"/>
                <a:gridCol w="2433906"/>
                <a:gridCol w="2838979"/>
              </a:tblGrid>
              <a:tr h="314268">
                <a:tc gridSpan="3">
                  <a:txBody>
                    <a:bodyPr/>
                    <a:lstStyle/>
                    <a:p>
                      <a:r>
                        <a:rPr lang="en-GB" sz="1400" dirty="0" smtClean="0">
                          <a:solidFill>
                            <a:schemeClr val="bg1"/>
                          </a:solidFill>
                        </a:rPr>
                        <a:t>Physical</a:t>
                      </a:r>
                      <a:r>
                        <a:rPr lang="en-GB" sz="1400" baseline="0" dirty="0" smtClean="0">
                          <a:solidFill>
                            <a:schemeClr val="bg1"/>
                          </a:solidFill>
                        </a:rPr>
                        <a:t> Activity contribution to reduction in risk of mortality and long term conditions</a:t>
                      </a:r>
                      <a:endParaRPr lang="en-GB" sz="1400" dirty="0">
                        <a:solidFill>
                          <a:schemeClr val="bg1"/>
                        </a:solidFill>
                      </a:endParaRPr>
                    </a:p>
                  </a:txBody>
                  <a:tcPr marL="91433" marR="91433" marT="45724" marB="45724">
                    <a:solidFill>
                      <a:schemeClr val="accent2"/>
                    </a:solidFill>
                  </a:tcPr>
                </a:tc>
                <a:tc hMerge="1">
                  <a:txBody>
                    <a:bodyPr/>
                    <a:lstStyle/>
                    <a:p>
                      <a:endParaRPr lang="en-GB" dirty="0"/>
                    </a:p>
                  </a:txBody>
                  <a:tcPr/>
                </a:tc>
                <a:tc hMerge="1">
                  <a:txBody>
                    <a:bodyPr/>
                    <a:lstStyle/>
                    <a:p>
                      <a:endParaRPr lang="en-GB" dirty="0"/>
                    </a:p>
                  </a:txBody>
                  <a:tcPr/>
                </a:tc>
              </a:tr>
              <a:tr h="335633">
                <a:tc>
                  <a:txBody>
                    <a:bodyPr/>
                    <a:lstStyle/>
                    <a:p>
                      <a:pPr algn="ctr"/>
                      <a:r>
                        <a:rPr lang="en-GB" sz="1400" b="1" dirty="0" smtClean="0">
                          <a:solidFill>
                            <a:schemeClr val="bg1"/>
                          </a:solidFill>
                        </a:rPr>
                        <a:t>Disease</a:t>
                      </a:r>
                      <a:endParaRPr lang="en-GB" sz="1400" b="1" dirty="0">
                        <a:solidFill>
                          <a:schemeClr val="bg1"/>
                        </a:solidFill>
                      </a:endParaRPr>
                    </a:p>
                  </a:txBody>
                  <a:tcPr marL="91433" marR="91433" marT="45724" marB="45724">
                    <a:solidFill>
                      <a:schemeClr val="accent2"/>
                    </a:solidFill>
                  </a:tcPr>
                </a:tc>
                <a:tc>
                  <a:txBody>
                    <a:bodyPr/>
                    <a:lstStyle/>
                    <a:p>
                      <a:pPr algn="ctr"/>
                      <a:r>
                        <a:rPr lang="en-GB" sz="1400" b="1" dirty="0" smtClean="0">
                          <a:solidFill>
                            <a:schemeClr val="bg1"/>
                          </a:solidFill>
                        </a:rPr>
                        <a:t>Risk reduction</a:t>
                      </a:r>
                      <a:endParaRPr lang="en-GB" sz="1400" b="1" dirty="0">
                        <a:solidFill>
                          <a:schemeClr val="bg1"/>
                        </a:solidFill>
                      </a:endParaRPr>
                    </a:p>
                  </a:txBody>
                  <a:tcPr marL="91433" marR="91433" marT="45724" marB="45724">
                    <a:solidFill>
                      <a:schemeClr val="accent2"/>
                    </a:solidFill>
                  </a:tcPr>
                </a:tc>
                <a:tc>
                  <a:txBody>
                    <a:bodyPr/>
                    <a:lstStyle/>
                    <a:p>
                      <a:pPr algn="ctr"/>
                      <a:r>
                        <a:rPr lang="en-GB" sz="1400" b="1" dirty="0" smtClean="0">
                          <a:solidFill>
                            <a:schemeClr val="bg1"/>
                          </a:solidFill>
                        </a:rPr>
                        <a:t>Strength of evidence</a:t>
                      </a:r>
                      <a:endParaRPr lang="en-GB" sz="1400" b="1" dirty="0">
                        <a:solidFill>
                          <a:schemeClr val="bg1"/>
                        </a:solidFill>
                      </a:endParaRPr>
                    </a:p>
                  </a:txBody>
                  <a:tcPr marL="91433" marR="91433" marT="45724" marB="45724">
                    <a:solidFill>
                      <a:schemeClr val="accent2"/>
                    </a:solidFill>
                  </a:tcPr>
                </a:tc>
              </a:tr>
              <a:tr h="335633">
                <a:tc>
                  <a:txBody>
                    <a:bodyPr/>
                    <a:lstStyle/>
                    <a:p>
                      <a:r>
                        <a:rPr lang="en-GB" sz="1400" dirty="0" smtClean="0">
                          <a:solidFill>
                            <a:srgbClr val="002060"/>
                          </a:solidFill>
                        </a:rPr>
                        <a:t>Death</a:t>
                      </a:r>
                      <a:endParaRPr lang="en-GB" sz="1400" dirty="0">
                        <a:solidFill>
                          <a:srgbClr val="002060"/>
                        </a:solidFill>
                      </a:endParaRPr>
                    </a:p>
                  </a:txBody>
                  <a:tcPr marL="91433" marR="91433" marT="45724" marB="45724"/>
                </a:tc>
                <a:tc>
                  <a:txBody>
                    <a:bodyPr/>
                    <a:lstStyle/>
                    <a:p>
                      <a:pPr algn="ctr"/>
                      <a:r>
                        <a:rPr lang="en-GB" sz="1400" dirty="0" smtClean="0">
                          <a:solidFill>
                            <a:srgbClr val="FF0000"/>
                          </a:solidFill>
                        </a:rPr>
                        <a:t>20-35%</a:t>
                      </a:r>
                      <a:endParaRPr lang="en-GB" sz="1400" dirty="0">
                        <a:solidFill>
                          <a:srgbClr val="FF0000"/>
                        </a:solidFill>
                      </a:endParaRPr>
                    </a:p>
                  </a:txBody>
                  <a:tcPr marL="91433" marR="91433" marT="45724" marB="45724"/>
                </a:tc>
                <a:tc>
                  <a:txBody>
                    <a:bodyPr/>
                    <a:lstStyle/>
                    <a:p>
                      <a:pPr algn="ctr"/>
                      <a:r>
                        <a:rPr lang="en-GB" sz="1400" dirty="0" smtClean="0">
                          <a:solidFill>
                            <a:srgbClr val="002060"/>
                          </a:solidFill>
                        </a:rPr>
                        <a:t>Strong</a:t>
                      </a:r>
                      <a:endParaRPr lang="en-GB" sz="1400" dirty="0">
                        <a:solidFill>
                          <a:srgbClr val="002060"/>
                        </a:solidFill>
                      </a:endParaRPr>
                    </a:p>
                  </a:txBody>
                  <a:tcPr marL="91433" marR="91433" marT="45724" marB="45724"/>
                </a:tc>
              </a:tr>
              <a:tr h="335633">
                <a:tc>
                  <a:txBody>
                    <a:bodyPr/>
                    <a:lstStyle/>
                    <a:p>
                      <a:r>
                        <a:rPr lang="en-GB" sz="1400" dirty="0" smtClean="0">
                          <a:solidFill>
                            <a:srgbClr val="002060"/>
                          </a:solidFill>
                        </a:rPr>
                        <a:t>CHD and Stroke</a:t>
                      </a:r>
                      <a:endParaRPr lang="en-GB" sz="1400" dirty="0">
                        <a:solidFill>
                          <a:srgbClr val="002060"/>
                        </a:solidFill>
                      </a:endParaRPr>
                    </a:p>
                  </a:txBody>
                  <a:tcPr marL="91433" marR="91433" marT="45724" marB="45724"/>
                </a:tc>
                <a:tc>
                  <a:txBody>
                    <a:bodyPr/>
                    <a:lstStyle/>
                    <a:p>
                      <a:pPr algn="ctr"/>
                      <a:r>
                        <a:rPr lang="en-GB" sz="1400" dirty="0" smtClean="0">
                          <a:solidFill>
                            <a:srgbClr val="FF0000"/>
                          </a:solidFill>
                        </a:rPr>
                        <a:t>20-35%</a:t>
                      </a:r>
                      <a:endParaRPr lang="en-GB" sz="1400" dirty="0">
                        <a:solidFill>
                          <a:srgbClr val="FF0000"/>
                        </a:solidFill>
                      </a:endParaRPr>
                    </a:p>
                  </a:txBody>
                  <a:tcPr marL="91433" marR="91433" marT="45724" marB="45724"/>
                </a:tc>
                <a:tc>
                  <a:txBody>
                    <a:bodyPr/>
                    <a:lstStyle/>
                    <a:p>
                      <a:pPr algn="ctr"/>
                      <a:r>
                        <a:rPr lang="en-GB" sz="1400" dirty="0" smtClean="0">
                          <a:solidFill>
                            <a:srgbClr val="002060"/>
                          </a:solidFill>
                        </a:rPr>
                        <a:t>Strong</a:t>
                      </a:r>
                      <a:endParaRPr lang="en-GB" sz="1400" dirty="0">
                        <a:solidFill>
                          <a:srgbClr val="002060"/>
                        </a:solidFill>
                      </a:endParaRPr>
                    </a:p>
                  </a:txBody>
                  <a:tcPr marL="91433" marR="91433" marT="45724" marB="45724"/>
                </a:tc>
              </a:tr>
              <a:tr h="335633">
                <a:tc>
                  <a:txBody>
                    <a:bodyPr/>
                    <a:lstStyle/>
                    <a:p>
                      <a:r>
                        <a:rPr lang="en-GB" sz="1400" dirty="0" smtClean="0">
                          <a:solidFill>
                            <a:srgbClr val="002060"/>
                          </a:solidFill>
                        </a:rPr>
                        <a:t>Type 2 Diabetes</a:t>
                      </a:r>
                      <a:endParaRPr lang="en-GB" sz="1400" dirty="0">
                        <a:solidFill>
                          <a:srgbClr val="002060"/>
                        </a:solidFill>
                      </a:endParaRPr>
                    </a:p>
                  </a:txBody>
                  <a:tcPr marL="91433" marR="91433" marT="45724" marB="45724"/>
                </a:tc>
                <a:tc>
                  <a:txBody>
                    <a:bodyPr/>
                    <a:lstStyle/>
                    <a:p>
                      <a:pPr algn="ctr"/>
                      <a:r>
                        <a:rPr lang="en-GB" sz="1400" dirty="0" smtClean="0">
                          <a:solidFill>
                            <a:srgbClr val="FF0000"/>
                          </a:solidFill>
                        </a:rPr>
                        <a:t>35-40%</a:t>
                      </a:r>
                      <a:endParaRPr lang="en-GB" sz="1400" dirty="0">
                        <a:solidFill>
                          <a:srgbClr val="FF0000"/>
                        </a:solidFill>
                      </a:endParaRPr>
                    </a:p>
                  </a:txBody>
                  <a:tcPr marL="91433" marR="91433" marT="45724" marB="45724"/>
                </a:tc>
                <a:tc>
                  <a:txBody>
                    <a:bodyPr/>
                    <a:lstStyle/>
                    <a:p>
                      <a:pPr algn="ctr"/>
                      <a:r>
                        <a:rPr lang="en-GB" sz="1400" dirty="0" smtClean="0">
                          <a:solidFill>
                            <a:srgbClr val="002060"/>
                          </a:solidFill>
                        </a:rPr>
                        <a:t>Strong</a:t>
                      </a:r>
                      <a:endParaRPr lang="en-GB" sz="1400" dirty="0">
                        <a:solidFill>
                          <a:srgbClr val="002060"/>
                        </a:solidFill>
                      </a:endParaRPr>
                    </a:p>
                  </a:txBody>
                  <a:tcPr marL="91433" marR="91433" marT="45724" marB="45724"/>
                </a:tc>
              </a:tr>
              <a:tr h="335633">
                <a:tc>
                  <a:txBody>
                    <a:bodyPr/>
                    <a:lstStyle/>
                    <a:p>
                      <a:r>
                        <a:rPr lang="en-GB" sz="1400" dirty="0" smtClean="0">
                          <a:solidFill>
                            <a:srgbClr val="002060"/>
                          </a:solidFill>
                        </a:rPr>
                        <a:t>Colon Cancer</a:t>
                      </a:r>
                      <a:endParaRPr lang="en-GB" sz="1400" dirty="0">
                        <a:solidFill>
                          <a:srgbClr val="002060"/>
                        </a:solidFill>
                      </a:endParaRPr>
                    </a:p>
                  </a:txBody>
                  <a:tcPr marL="91433" marR="91433" marT="45724" marB="45724"/>
                </a:tc>
                <a:tc>
                  <a:txBody>
                    <a:bodyPr/>
                    <a:lstStyle/>
                    <a:p>
                      <a:pPr algn="ctr"/>
                      <a:r>
                        <a:rPr lang="en-GB" sz="1400" dirty="0" smtClean="0">
                          <a:solidFill>
                            <a:srgbClr val="FF0000"/>
                          </a:solidFill>
                        </a:rPr>
                        <a:t>30-50%</a:t>
                      </a:r>
                      <a:endParaRPr lang="en-GB" sz="1400" dirty="0">
                        <a:solidFill>
                          <a:srgbClr val="FF0000"/>
                        </a:solidFill>
                      </a:endParaRPr>
                    </a:p>
                  </a:txBody>
                  <a:tcPr marL="91433" marR="91433" marT="45724" marB="45724"/>
                </a:tc>
                <a:tc>
                  <a:txBody>
                    <a:bodyPr/>
                    <a:lstStyle/>
                    <a:p>
                      <a:pPr algn="ctr"/>
                      <a:r>
                        <a:rPr lang="en-GB" sz="1400" dirty="0" smtClean="0">
                          <a:solidFill>
                            <a:srgbClr val="002060"/>
                          </a:solidFill>
                        </a:rPr>
                        <a:t>Strong</a:t>
                      </a:r>
                      <a:endParaRPr lang="en-GB" sz="1400" dirty="0">
                        <a:solidFill>
                          <a:srgbClr val="002060"/>
                        </a:solidFill>
                      </a:endParaRPr>
                    </a:p>
                  </a:txBody>
                  <a:tcPr marL="91433" marR="91433" marT="45724" marB="45724"/>
                </a:tc>
              </a:tr>
              <a:tr h="335633">
                <a:tc>
                  <a:txBody>
                    <a:bodyPr/>
                    <a:lstStyle/>
                    <a:p>
                      <a:r>
                        <a:rPr lang="en-GB" sz="1400" dirty="0" smtClean="0">
                          <a:solidFill>
                            <a:srgbClr val="002060"/>
                          </a:solidFill>
                        </a:rPr>
                        <a:t>Breast</a:t>
                      </a:r>
                      <a:r>
                        <a:rPr lang="en-GB" sz="1400" baseline="0" dirty="0" smtClean="0">
                          <a:solidFill>
                            <a:srgbClr val="002060"/>
                          </a:solidFill>
                        </a:rPr>
                        <a:t> Cancer</a:t>
                      </a:r>
                      <a:endParaRPr lang="en-GB" sz="1400" dirty="0">
                        <a:solidFill>
                          <a:srgbClr val="002060"/>
                        </a:solidFill>
                      </a:endParaRPr>
                    </a:p>
                  </a:txBody>
                  <a:tcPr marL="91433" marR="91433" marT="45724" marB="45724"/>
                </a:tc>
                <a:tc>
                  <a:txBody>
                    <a:bodyPr/>
                    <a:lstStyle/>
                    <a:p>
                      <a:pPr algn="ctr"/>
                      <a:r>
                        <a:rPr lang="en-GB" sz="1400" dirty="0" smtClean="0">
                          <a:solidFill>
                            <a:srgbClr val="FF0000"/>
                          </a:solidFill>
                        </a:rPr>
                        <a:t>20%</a:t>
                      </a:r>
                      <a:endParaRPr lang="en-GB" sz="1400" dirty="0">
                        <a:solidFill>
                          <a:srgbClr val="FF0000"/>
                        </a:solidFill>
                      </a:endParaRPr>
                    </a:p>
                  </a:txBody>
                  <a:tcPr marL="91433" marR="91433" marT="45724" marB="45724"/>
                </a:tc>
                <a:tc>
                  <a:txBody>
                    <a:bodyPr/>
                    <a:lstStyle/>
                    <a:p>
                      <a:pPr algn="ctr"/>
                      <a:r>
                        <a:rPr lang="en-GB" sz="1400" dirty="0" smtClean="0">
                          <a:solidFill>
                            <a:srgbClr val="002060"/>
                          </a:solidFill>
                        </a:rPr>
                        <a:t>Strong</a:t>
                      </a:r>
                      <a:endParaRPr lang="en-GB" sz="1400" dirty="0">
                        <a:solidFill>
                          <a:srgbClr val="002060"/>
                        </a:solidFill>
                      </a:endParaRPr>
                    </a:p>
                  </a:txBody>
                  <a:tcPr marL="91433" marR="91433" marT="45724" marB="45724"/>
                </a:tc>
              </a:tr>
              <a:tr h="335633">
                <a:tc>
                  <a:txBody>
                    <a:bodyPr/>
                    <a:lstStyle/>
                    <a:p>
                      <a:r>
                        <a:rPr lang="en-GB" sz="1400" dirty="0" smtClean="0">
                          <a:solidFill>
                            <a:srgbClr val="002060"/>
                          </a:solidFill>
                        </a:rPr>
                        <a:t>Hip Fracture</a:t>
                      </a:r>
                      <a:endParaRPr lang="en-GB" sz="1400" dirty="0">
                        <a:solidFill>
                          <a:srgbClr val="002060"/>
                        </a:solidFill>
                      </a:endParaRPr>
                    </a:p>
                  </a:txBody>
                  <a:tcPr marL="91433" marR="91433" marT="45724" marB="45724"/>
                </a:tc>
                <a:tc>
                  <a:txBody>
                    <a:bodyPr/>
                    <a:lstStyle/>
                    <a:p>
                      <a:pPr algn="ctr"/>
                      <a:r>
                        <a:rPr lang="en-GB" sz="1400" dirty="0" smtClean="0">
                          <a:solidFill>
                            <a:srgbClr val="FF0000"/>
                          </a:solidFill>
                        </a:rPr>
                        <a:t>36-68%</a:t>
                      </a:r>
                      <a:endParaRPr lang="en-GB" sz="1400" dirty="0">
                        <a:solidFill>
                          <a:srgbClr val="FF0000"/>
                        </a:solidFill>
                      </a:endParaRPr>
                    </a:p>
                  </a:txBody>
                  <a:tcPr marL="91433" marR="91433" marT="45724" marB="45724"/>
                </a:tc>
                <a:tc>
                  <a:txBody>
                    <a:bodyPr/>
                    <a:lstStyle/>
                    <a:p>
                      <a:pPr algn="ctr"/>
                      <a:r>
                        <a:rPr lang="en-GB" sz="1400" dirty="0" smtClean="0">
                          <a:solidFill>
                            <a:srgbClr val="002060"/>
                          </a:solidFill>
                        </a:rPr>
                        <a:t>Moderate</a:t>
                      </a:r>
                      <a:endParaRPr lang="en-GB" sz="1400" dirty="0">
                        <a:solidFill>
                          <a:srgbClr val="002060"/>
                        </a:solidFill>
                      </a:endParaRPr>
                    </a:p>
                  </a:txBody>
                  <a:tcPr marL="91433" marR="91433" marT="45724" marB="45724"/>
                </a:tc>
              </a:tr>
              <a:tr h="335633">
                <a:tc>
                  <a:txBody>
                    <a:bodyPr/>
                    <a:lstStyle/>
                    <a:p>
                      <a:r>
                        <a:rPr lang="en-GB" sz="1400" dirty="0" smtClean="0">
                          <a:solidFill>
                            <a:srgbClr val="002060"/>
                          </a:solidFill>
                        </a:rPr>
                        <a:t>Depression</a:t>
                      </a:r>
                      <a:endParaRPr lang="en-GB" sz="1400" dirty="0">
                        <a:solidFill>
                          <a:srgbClr val="002060"/>
                        </a:solidFill>
                      </a:endParaRPr>
                    </a:p>
                  </a:txBody>
                  <a:tcPr marL="91433" marR="91433" marT="45724" marB="45724"/>
                </a:tc>
                <a:tc>
                  <a:txBody>
                    <a:bodyPr/>
                    <a:lstStyle/>
                    <a:p>
                      <a:pPr algn="ctr"/>
                      <a:r>
                        <a:rPr lang="en-GB" sz="1400" dirty="0" smtClean="0">
                          <a:solidFill>
                            <a:srgbClr val="FF0000"/>
                          </a:solidFill>
                        </a:rPr>
                        <a:t>20-30%</a:t>
                      </a:r>
                      <a:endParaRPr lang="en-GB" sz="1400" dirty="0">
                        <a:solidFill>
                          <a:srgbClr val="FF0000"/>
                        </a:solidFill>
                      </a:endParaRPr>
                    </a:p>
                  </a:txBody>
                  <a:tcPr marL="91433" marR="91433" marT="45724" marB="45724"/>
                </a:tc>
                <a:tc>
                  <a:txBody>
                    <a:bodyPr/>
                    <a:lstStyle/>
                    <a:p>
                      <a:pPr algn="ctr"/>
                      <a:r>
                        <a:rPr lang="en-GB" sz="1400" dirty="0" smtClean="0">
                          <a:solidFill>
                            <a:srgbClr val="002060"/>
                          </a:solidFill>
                        </a:rPr>
                        <a:t>Strong</a:t>
                      </a:r>
                      <a:endParaRPr lang="en-GB" sz="1400" dirty="0">
                        <a:solidFill>
                          <a:srgbClr val="002060"/>
                        </a:solidFill>
                      </a:endParaRPr>
                    </a:p>
                  </a:txBody>
                  <a:tcPr marL="91433" marR="91433" marT="45724" marB="45724"/>
                </a:tc>
              </a:tr>
              <a:tr h="335633">
                <a:tc>
                  <a:txBody>
                    <a:bodyPr/>
                    <a:lstStyle/>
                    <a:p>
                      <a:r>
                        <a:rPr lang="en-GB" sz="1400" dirty="0" smtClean="0">
                          <a:solidFill>
                            <a:srgbClr val="002060"/>
                          </a:solidFill>
                        </a:rPr>
                        <a:t>Hypertension</a:t>
                      </a:r>
                      <a:endParaRPr lang="en-GB" sz="1400" dirty="0">
                        <a:solidFill>
                          <a:srgbClr val="002060"/>
                        </a:solidFill>
                      </a:endParaRPr>
                    </a:p>
                  </a:txBody>
                  <a:tcPr marL="91433" marR="91433" marT="45724" marB="45724"/>
                </a:tc>
                <a:tc>
                  <a:txBody>
                    <a:bodyPr/>
                    <a:lstStyle/>
                    <a:p>
                      <a:pPr algn="ctr"/>
                      <a:r>
                        <a:rPr lang="en-GB" sz="1400" dirty="0" smtClean="0">
                          <a:solidFill>
                            <a:srgbClr val="FF0000"/>
                          </a:solidFill>
                        </a:rPr>
                        <a:t>33%</a:t>
                      </a:r>
                      <a:endParaRPr lang="en-GB" sz="1400" dirty="0">
                        <a:solidFill>
                          <a:srgbClr val="FF0000"/>
                        </a:solidFill>
                      </a:endParaRPr>
                    </a:p>
                  </a:txBody>
                  <a:tcPr marL="91433" marR="91433" marT="45724" marB="45724"/>
                </a:tc>
                <a:tc>
                  <a:txBody>
                    <a:bodyPr/>
                    <a:lstStyle/>
                    <a:p>
                      <a:pPr algn="ctr"/>
                      <a:r>
                        <a:rPr lang="en-GB" sz="1400" dirty="0" smtClean="0">
                          <a:solidFill>
                            <a:srgbClr val="002060"/>
                          </a:solidFill>
                        </a:rPr>
                        <a:t>Strong</a:t>
                      </a:r>
                      <a:endParaRPr lang="en-GB" sz="1400" dirty="0">
                        <a:solidFill>
                          <a:srgbClr val="002060"/>
                        </a:solidFill>
                      </a:endParaRPr>
                    </a:p>
                  </a:txBody>
                  <a:tcPr marL="91433" marR="91433" marT="45724" marB="45724"/>
                </a:tc>
              </a:tr>
              <a:tr h="335633">
                <a:tc>
                  <a:txBody>
                    <a:bodyPr/>
                    <a:lstStyle/>
                    <a:p>
                      <a:r>
                        <a:rPr lang="en-GB" sz="1400" dirty="0" smtClean="0">
                          <a:solidFill>
                            <a:srgbClr val="002060"/>
                          </a:solidFill>
                        </a:rPr>
                        <a:t>Alzheimer’s Disease</a:t>
                      </a:r>
                      <a:endParaRPr lang="en-GB" sz="1400" dirty="0">
                        <a:solidFill>
                          <a:srgbClr val="002060"/>
                        </a:solidFill>
                      </a:endParaRPr>
                    </a:p>
                  </a:txBody>
                  <a:tcPr marL="91433" marR="91433" marT="45724" marB="45724"/>
                </a:tc>
                <a:tc>
                  <a:txBody>
                    <a:bodyPr/>
                    <a:lstStyle/>
                    <a:p>
                      <a:pPr algn="ctr"/>
                      <a:r>
                        <a:rPr lang="en-GB" sz="1400" dirty="0" smtClean="0">
                          <a:solidFill>
                            <a:srgbClr val="FF0000"/>
                          </a:solidFill>
                        </a:rPr>
                        <a:t>20-30%</a:t>
                      </a:r>
                      <a:endParaRPr lang="en-GB" sz="1400" dirty="0">
                        <a:solidFill>
                          <a:srgbClr val="FF0000"/>
                        </a:solidFill>
                      </a:endParaRPr>
                    </a:p>
                  </a:txBody>
                  <a:tcPr marL="91433" marR="91433" marT="45724" marB="45724"/>
                </a:tc>
                <a:tc>
                  <a:txBody>
                    <a:bodyPr/>
                    <a:lstStyle/>
                    <a:p>
                      <a:pPr algn="ctr"/>
                      <a:r>
                        <a:rPr lang="en-GB" sz="1400" dirty="0" smtClean="0">
                          <a:solidFill>
                            <a:srgbClr val="002060"/>
                          </a:solidFill>
                        </a:rPr>
                        <a:t>Moderate</a:t>
                      </a:r>
                      <a:endParaRPr lang="en-GB" sz="1400" dirty="0">
                        <a:solidFill>
                          <a:srgbClr val="002060"/>
                        </a:solidFill>
                      </a:endParaRPr>
                    </a:p>
                  </a:txBody>
                  <a:tcPr marL="91433" marR="91433" marT="45724" marB="45724"/>
                </a:tc>
              </a:tr>
              <a:tr h="335633">
                <a:tc>
                  <a:txBody>
                    <a:bodyPr/>
                    <a:lstStyle/>
                    <a:p>
                      <a:r>
                        <a:rPr lang="en-GB" sz="1400" dirty="0" smtClean="0">
                          <a:solidFill>
                            <a:srgbClr val="002060"/>
                          </a:solidFill>
                        </a:rPr>
                        <a:t>Functional limitation, elderly</a:t>
                      </a:r>
                      <a:endParaRPr lang="en-GB" sz="1400" dirty="0">
                        <a:solidFill>
                          <a:srgbClr val="002060"/>
                        </a:solidFill>
                      </a:endParaRPr>
                    </a:p>
                  </a:txBody>
                  <a:tcPr marL="91433" marR="91433" marT="45724" marB="45724"/>
                </a:tc>
                <a:tc>
                  <a:txBody>
                    <a:bodyPr/>
                    <a:lstStyle/>
                    <a:p>
                      <a:pPr algn="ctr"/>
                      <a:r>
                        <a:rPr lang="en-GB" sz="1400" dirty="0" smtClean="0">
                          <a:solidFill>
                            <a:srgbClr val="FF0000"/>
                          </a:solidFill>
                        </a:rPr>
                        <a:t>30%</a:t>
                      </a:r>
                      <a:endParaRPr lang="en-GB" sz="1400" dirty="0">
                        <a:solidFill>
                          <a:srgbClr val="FF0000"/>
                        </a:solidFill>
                      </a:endParaRPr>
                    </a:p>
                  </a:txBody>
                  <a:tcPr marL="91433" marR="91433" marT="45724" marB="45724"/>
                </a:tc>
                <a:tc>
                  <a:txBody>
                    <a:bodyPr/>
                    <a:lstStyle/>
                    <a:p>
                      <a:pPr algn="ctr"/>
                      <a:r>
                        <a:rPr lang="en-GB" sz="1400" dirty="0" smtClean="0">
                          <a:solidFill>
                            <a:srgbClr val="002060"/>
                          </a:solidFill>
                        </a:rPr>
                        <a:t>Strong</a:t>
                      </a:r>
                      <a:endParaRPr lang="en-GB" sz="1400" dirty="0">
                        <a:solidFill>
                          <a:srgbClr val="002060"/>
                        </a:solidFill>
                      </a:endParaRPr>
                    </a:p>
                  </a:txBody>
                  <a:tcPr marL="91433" marR="91433" marT="45724" marB="45724"/>
                </a:tc>
              </a:tr>
              <a:tr h="335633">
                <a:tc>
                  <a:txBody>
                    <a:bodyPr/>
                    <a:lstStyle/>
                    <a:p>
                      <a:r>
                        <a:rPr lang="en-GB" sz="1400" dirty="0" smtClean="0">
                          <a:solidFill>
                            <a:srgbClr val="002060"/>
                          </a:solidFill>
                        </a:rPr>
                        <a:t>Prevention of falls</a:t>
                      </a:r>
                      <a:endParaRPr lang="en-GB" sz="1400" dirty="0">
                        <a:solidFill>
                          <a:srgbClr val="002060"/>
                        </a:solidFill>
                      </a:endParaRPr>
                    </a:p>
                  </a:txBody>
                  <a:tcPr marL="91433" marR="91433" marT="45724" marB="45724"/>
                </a:tc>
                <a:tc>
                  <a:txBody>
                    <a:bodyPr/>
                    <a:lstStyle/>
                    <a:p>
                      <a:pPr algn="ctr"/>
                      <a:r>
                        <a:rPr lang="en-GB" sz="1400" dirty="0" smtClean="0">
                          <a:solidFill>
                            <a:srgbClr val="FF0000"/>
                          </a:solidFill>
                        </a:rPr>
                        <a:t>30%</a:t>
                      </a:r>
                      <a:endParaRPr lang="en-GB" sz="1400" dirty="0">
                        <a:solidFill>
                          <a:srgbClr val="FF0000"/>
                        </a:solidFill>
                      </a:endParaRPr>
                    </a:p>
                  </a:txBody>
                  <a:tcPr marL="91433" marR="91433" marT="45724" marB="45724"/>
                </a:tc>
                <a:tc>
                  <a:txBody>
                    <a:bodyPr/>
                    <a:lstStyle/>
                    <a:p>
                      <a:pPr algn="ctr"/>
                      <a:r>
                        <a:rPr lang="en-GB" sz="1400" dirty="0" smtClean="0">
                          <a:solidFill>
                            <a:srgbClr val="002060"/>
                          </a:solidFill>
                        </a:rPr>
                        <a:t>Strong</a:t>
                      </a:r>
                      <a:endParaRPr lang="en-GB" sz="1400" dirty="0">
                        <a:solidFill>
                          <a:srgbClr val="002060"/>
                        </a:solidFill>
                      </a:endParaRPr>
                    </a:p>
                  </a:txBody>
                  <a:tcPr marL="91433" marR="91433" marT="45724" marB="45724"/>
                </a:tc>
              </a:tr>
              <a:tr h="314268">
                <a:tc>
                  <a:txBody>
                    <a:bodyPr/>
                    <a:lstStyle/>
                    <a:p>
                      <a:r>
                        <a:rPr lang="en-GB" sz="1400" dirty="0" smtClean="0">
                          <a:solidFill>
                            <a:srgbClr val="002060"/>
                          </a:solidFill>
                        </a:rPr>
                        <a:t>Osteoarthritis disability</a:t>
                      </a:r>
                      <a:endParaRPr lang="en-GB" sz="1400" dirty="0">
                        <a:solidFill>
                          <a:srgbClr val="002060"/>
                        </a:solidFill>
                      </a:endParaRPr>
                    </a:p>
                  </a:txBody>
                  <a:tcPr marL="91433" marR="91433" marT="45724" marB="45724"/>
                </a:tc>
                <a:tc>
                  <a:txBody>
                    <a:bodyPr/>
                    <a:lstStyle/>
                    <a:p>
                      <a:pPr algn="ctr"/>
                      <a:r>
                        <a:rPr lang="en-GB" sz="1400" dirty="0" smtClean="0">
                          <a:solidFill>
                            <a:srgbClr val="FF0000"/>
                          </a:solidFill>
                        </a:rPr>
                        <a:t>22-80%</a:t>
                      </a:r>
                      <a:endParaRPr lang="en-GB" sz="1400" dirty="0">
                        <a:solidFill>
                          <a:srgbClr val="FF0000"/>
                        </a:solidFill>
                      </a:endParaRPr>
                    </a:p>
                  </a:txBody>
                  <a:tcPr marL="91433" marR="91433" marT="45724" marB="45724"/>
                </a:tc>
                <a:tc>
                  <a:txBody>
                    <a:bodyPr/>
                    <a:lstStyle/>
                    <a:p>
                      <a:pPr algn="ctr"/>
                      <a:r>
                        <a:rPr lang="en-GB" sz="1400" dirty="0" smtClean="0">
                          <a:solidFill>
                            <a:srgbClr val="002060"/>
                          </a:solidFill>
                        </a:rPr>
                        <a:t>Moderate</a:t>
                      </a:r>
                      <a:endParaRPr lang="en-GB" sz="1400" dirty="0">
                        <a:solidFill>
                          <a:srgbClr val="002060"/>
                        </a:solidFill>
                      </a:endParaRPr>
                    </a:p>
                  </a:txBody>
                  <a:tcPr marL="91433" marR="91433" marT="45724" marB="45724"/>
                </a:tc>
              </a:tr>
            </a:tbl>
          </a:graphicData>
        </a:graphic>
      </p:graphicFrame>
      <p:sp>
        <p:nvSpPr>
          <p:cNvPr id="5" name="Text Box 4"/>
          <p:cNvSpPr txBox="1">
            <a:spLocks noChangeArrowheads="1"/>
          </p:cNvSpPr>
          <p:nvPr/>
        </p:nvSpPr>
        <p:spPr bwMode="auto">
          <a:xfrm rot="10800000" flipV="1">
            <a:off x="3935414" y="5661025"/>
            <a:ext cx="6357937" cy="998538"/>
          </a:xfrm>
          <a:prstGeom prst="rect">
            <a:avLst/>
          </a:prstGeom>
          <a:noFill/>
          <a:ln w="9525">
            <a:noFill/>
            <a:miter lim="800000"/>
            <a:headEnd/>
            <a:tailEnd/>
          </a:ln>
        </p:spPr>
        <p:txBody>
          <a:bodyPr lIns="0" tIns="0" rIns="0" bIns="0" anchor="b"/>
          <a:lstStyle/>
          <a:p>
            <a:pPr algn="r">
              <a:defRPr/>
            </a:pPr>
            <a:r>
              <a:rPr lang="en-GB" sz="1400" dirty="0"/>
              <a:t>Start Active, Stay Active (2011) based on US Department of Health and Human Services Physical Activity Guidelines Advisory Committee Report (2008)</a:t>
            </a:r>
          </a:p>
        </p:txBody>
      </p:sp>
    </p:spTree>
    <p:extLst>
      <p:ext uri="{BB962C8B-B14F-4D97-AF65-F5344CB8AC3E}">
        <p14:creationId xmlns:p14="http://schemas.microsoft.com/office/powerpoint/2010/main" val="1233188914"/>
      </p:ext>
    </p:extLst>
  </p:cSld>
  <p:clrMapOvr>
    <a:masterClrMapping/>
  </p:clrMapOvr>
  <p:transition spd="slow"/>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8418" name="Title 1"/>
          <p:cNvSpPr>
            <a:spLocks noGrp="1"/>
          </p:cNvSpPr>
          <p:nvPr>
            <p:ph type="title"/>
          </p:nvPr>
        </p:nvSpPr>
        <p:spPr bwMode="auto">
          <a:xfrm>
            <a:off x="2027239" y="260350"/>
            <a:ext cx="8027987" cy="6477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r>
              <a:rPr lang="en-GB" altLang="en-US" sz="3600"/>
              <a:t>What about treatment?</a:t>
            </a:r>
            <a:endParaRPr lang="en-GB" altLang="en-US" sz="2800"/>
          </a:p>
        </p:txBody>
      </p:sp>
      <p:sp>
        <p:nvSpPr>
          <p:cNvPr id="3" name="Content Placeholder 2"/>
          <p:cNvSpPr>
            <a:spLocks noGrp="1"/>
          </p:cNvSpPr>
          <p:nvPr>
            <p:ph idx="1"/>
          </p:nvPr>
        </p:nvSpPr>
        <p:spPr>
          <a:xfrm>
            <a:off x="1774826" y="1268414"/>
            <a:ext cx="8569325" cy="4414837"/>
          </a:xfrm>
        </p:spPr>
        <p:txBody>
          <a:bodyPr>
            <a:normAutofit/>
          </a:bodyPr>
          <a:lstStyle/>
          <a:p>
            <a:pPr marL="0" indent="0">
              <a:buNone/>
              <a:defRPr/>
            </a:pPr>
            <a:r>
              <a:rPr lang="en-GB" sz="2400" dirty="0"/>
              <a:t>In addition to prevention, physical activity has been proven to improve outcomes in:</a:t>
            </a:r>
          </a:p>
          <a:p>
            <a:pPr marL="463550" lvl="1" indent="-285750">
              <a:buFont typeface="Arial" pitchFamily="34" charset="0"/>
              <a:buChar char="•"/>
              <a:defRPr/>
            </a:pPr>
            <a:r>
              <a:rPr lang="en-GB" dirty="0"/>
              <a:t>Cancer</a:t>
            </a:r>
          </a:p>
          <a:p>
            <a:pPr marL="463550" lvl="1" indent="-285750">
              <a:buFont typeface="Arial" pitchFamily="34" charset="0"/>
              <a:buChar char="•"/>
              <a:defRPr/>
            </a:pPr>
            <a:r>
              <a:rPr lang="en-GB" dirty="0"/>
              <a:t>Diabetes</a:t>
            </a:r>
          </a:p>
          <a:p>
            <a:pPr marL="463550" lvl="1" indent="-285750">
              <a:buFont typeface="Arial" pitchFamily="34" charset="0"/>
              <a:buChar char="•"/>
              <a:defRPr/>
            </a:pPr>
            <a:r>
              <a:rPr lang="en-GB" dirty="0"/>
              <a:t>Cardiovascular disease </a:t>
            </a:r>
          </a:p>
          <a:p>
            <a:pPr marL="463550" lvl="1" indent="-285750">
              <a:buFont typeface="Arial" pitchFamily="34" charset="0"/>
              <a:buChar char="•"/>
              <a:defRPr/>
            </a:pPr>
            <a:r>
              <a:rPr lang="en-GB" dirty="0"/>
              <a:t>Osteoarthritis and lower back pain</a:t>
            </a:r>
          </a:p>
          <a:p>
            <a:pPr marL="177800" lvl="1" indent="0">
              <a:buNone/>
              <a:defRPr/>
            </a:pPr>
            <a:r>
              <a:rPr lang="en-GB" i="1" dirty="0"/>
              <a:t>    not ‘wear and tear’, but ‘wear and repair’</a:t>
            </a:r>
          </a:p>
          <a:p>
            <a:pPr marL="463550" lvl="1" indent="-285750">
              <a:buFont typeface="Arial" pitchFamily="34" charset="0"/>
              <a:buChar char="•"/>
              <a:defRPr/>
            </a:pPr>
            <a:r>
              <a:rPr lang="en-GB" dirty="0"/>
              <a:t>COPD and asthma</a:t>
            </a:r>
          </a:p>
          <a:p>
            <a:pPr marL="463550" lvl="1" indent="-285750">
              <a:buFont typeface="Arial" pitchFamily="34" charset="0"/>
              <a:buChar char="•"/>
              <a:defRPr/>
            </a:pPr>
            <a:r>
              <a:rPr lang="en-GB" dirty="0"/>
              <a:t>Depression and anxiety</a:t>
            </a:r>
          </a:p>
          <a:p>
            <a:pPr>
              <a:defRPr/>
            </a:pPr>
            <a:endParaRPr lang="en-GB" dirty="0"/>
          </a:p>
        </p:txBody>
      </p:sp>
      <p:sp>
        <p:nvSpPr>
          <p:cNvPr id="188419" name="Footer Placeholder 4"/>
          <p:cNvSpPr>
            <a:spLocks noGrp="1"/>
          </p:cNvSpPr>
          <p:nvPr>
            <p:ph type="ftr" sz="quarter" idx="11"/>
          </p:nvPr>
        </p:nvSpPr>
        <p:spPr bwMode="auto">
          <a:xfrm>
            <a:off x="5448300" y="5713413"/>
            <a:ext cx="4895850" cy="7810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pPr algn="r"/>
            <a:r>
              <a:rPr lang="en-GB" altLang="en-US" sz="1800"/>
              <a:t>Bird (2014) Physical activity in the treatment of long-term conditions. BMJ Learning</a:t>
            </a:r>
            <a:endParaRPr lang="en-US" altLang="en-US" sz="1800"/>
          </a:p>
        </p:txBody>
      </p:sp>
      <p:sp>
        <p:nvSpPr>
          <p:cNvPr id="7" name="Explosion 1 6"/>
          <p:cNvSpPr/>
          <p:nvPr/>
        </p:nvSpPr>
        <p:spPr>
          <a:xfrm>
            <a:off x="7899400" y="2132014"/>
            <a:ext cx="2770188" cy="2378075"/>
          </a:xfrm>
          <a:prstGeom prst="irregularSeal1">
            <a:avLst/>
          </a:prstGeom>
          <a:no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altLang="en-US" b="1" dirty="0">
                <a:solidFill>
                  <a:srgbClr val="000000"/>
                </a:solidFill>
              </a:rPr>
              <a:t>Give permission to be active!</a:t>
            </a:r>
          </a:p>
        </p:txBody>
      </p:sp>
    </p:spTree>
    <p:extLst>
      <p:ext uri="{BB962C8B-B14F-4D97-AF65-F5344CB8AC3E}">
        <p14:creationId xmlns:p14="http://schemas.microsoft.com/office/powerpoint/2010/main" val="425763081"/>
      </p:ext>
    </p:extLst>
  </p:cSld>
  <p:clrMapOvr>
    <a:masterClrMapping/>
  </p:clrMapOvr>
  <p:transition spd="slow"/>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0466" name="Title 1"/>
          <p:cNvSpPr>
            <a:spLocks noGrp="1"/>
          </p:cNvSpPr>
          <p:nvPr>
            <p:ph type="title"/>
          </p:nvPr>
        </p:nvSpPr>
        <p:spPr bwMode="auto">
          <a:xfrm>
            <a:off x="2063750" y="260350"/>
            <a:ext cx="8027988" cy="6477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fontScale="90000"/>
          </a:bodyPr>
          <a:lstStyle/>
          <a:p>
            <a:r>
              <a:rPr lang="en-GB" altLang="en-US" sz="3600" i="1"/>
              <a:t>How</a:t>
            </a:r>
            <a:r>
              <a:rPr lang="en-GB" altLang="en-US" sz="3600"/>
              <a:t> is physical activity protective?</a:t>
            </a:r>
          </a:p>
        </p:txBody>
      </p:sp>
      <p:sp>
        <p:nvSpPr>
          <p:cNvPr id="190467" name="TextBox 8"/>
          <p:cNvSpPr txBox="1">
            <a:spLocks noChangeArrowheads="1"/>
          </p:cNvSpPr>
          <p:nvPr/>
        </p:nvSpPr>
        <p:spPr bwMode="auto">
          <a:xfrm>
            <a:off x="3798889" y="4503738"/>
            <a:ext cx="3781805"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r>
              <a:rPr lang="en-GB" altLang="en-US"/>
              <a:t>Systemic inflammation</a:t>
            </a:r>
          </a:p>
        </p:txBody>
      </p:sp>
      <p:sp>
        <p:nvSpPr>
          <p:cNvPr id="190468" name="TextBox 13"/>
          <p:cNvSpPr txBox="1">
            <a:spLocks noChangeArrowheads="1"/>
          </p:cNvSpPr>
          <p:nvPr/>
        </p:nvSpPr>
        <p:spPr bwMode="auto">
          <a:xfrm>
            <a:off x="2592388" y="2681288"/>
            <a:ext cx="1955920"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r>
              <a:rPr lang="en-GB" altLang="en-US"/>
              <a:t>Visceral fat</a:t>
            </a:r>
          </a:p>
        </p:txBody>
      </p:sp>
      <p:sp>
        <p:nvSpPr>
          <p:cNvPr id="190469" name="TextBox 14"/>
          <p:cNvSpPr txBox="1">
            <a:spLocks noChangeArrowheads="1"/>
          </p:cNvSpPr>
          <p:nvPr/>
        </p:nvSpPr>
        <p:spPr bwMode="auto">
          <a:xfrm>
            <a:off x="8123238" y="2363788"/>
            <a:ext cx="1324402"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r>
              <a:rPr lang="en-GB" altLang="en-US"/>
              <a:t>Muscle</a:t>
            </a:r>
          </a:p>
        </p:txBody>
      </p:sp>
      <p:sp>
        <p:nvSpPr>
          <p:cNvPr id="190470" name="TextBox 15"/>
          <p:cNvSpPr txBox="1">
            <a:spLocks noChangeArrowheads="1"/>
          </p:cNvSpPr>
          <p:nvPr/>
        </p:nvSpPr>
        <p:spPr bwMode="auto">
          <a:xfrm>
            <a:off x="6818314" y="3268664"/>
            <a:ext cx="3082895" cy="95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r>
              <a:rPr lang="en-GB" altLang="en-US"/>
              <a:t>Anti-inflammatory </a:t>
            </a:r>
          </a:p>
          <a:p>
            <a:r>
              <a:rPr lang="en-GB" altLang="en-US"/>
              <a:t>myokines</a:t>
            </a:r>
          </a:p>
        </p:txBody>
      </p:sp>
      <p:sp>
        <p:nvSpPr>
          <p:cNvPr id="12" name="Down Arrow 11"/>
          <p:cNvSpPr/>
          <p:nvPr/>
        </p:nvSpPr>
        <p:spPr>
          <a:xfrm>
            <a:off x="3549650" y="4503738"/>
            <a:ext cx="241300" cy="488950"/>
          </a:xfrm>
          <a:prstGeom prst="downArrow">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0" name="Down Arrow 19"/>
          <p:cNvSpPr/>
          <p:nvPr/>
        </p:nvSpPr>
        <p:spPr>
          <a:xfrm>
            <a:off x="2266950" y="2687638"/>
            <a:ext cx="242888" cy="488950"/>
          </a:xfrm>
          <a:prstGeom prst="downArrow">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2" name="Up Arrow 21"/>
          <p:cNvSpPr/>
          <p:nvPr/>
        </p:nvSpPr>
        <p:spPr>
          <a:xfrm>
            <a:off x="7850189" y="2363788"/>
            <a:ext cx="217487" cy="474662"/>
          </a:xfrm>
          <a:prstGeom prst="upArrow">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90474" name="TextBox 23"/>
          <p:cNvSpPr txBox="1">
            <a:spLocks noChangeArrowheads="1"/>
          </p:cNvSpPr>
          <p:nvPr/>
        </p:nvSpPr>
        <p:spPr bwMode="auto">
          <a:xfrm>
            <a:off x="4818064" y="1457325"/>
            <a:ext cx="2720617"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r>
              <a:rPr lang="en-GB" altLang="en-US"/>
              <a:t>Physical activity</a:t>
            </a:r>
          </a:p>
        </p:txBody>
      </p:sp>
      <p:sp>
        <p:nvSpPr>
          <p:cNvPr id="25" name="Up Arrow 24"/>
          <p:cNvSpPr/>
          <p:nvPr/>
        </p:nvSpPr>
        <p:spPr>
          <a:xfrm>
            <a:off x="4564064" y="1444626"/>
            <a:ext cx="217487" cy="474663"/>
          </a:xfrm>
          <a:prstGeom prst="upArrow">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6" name="Up Arrow 25"/>
          <p:cNvSpPr/>
          <p:nvPr/>
        </p:nvSpPr>
        <p:spPr>
          <a:xfrm>
            <a:off x="6523038" y="3176589"/>
            <a:ext cx="290512" cy="566737"/>
          </a:xfrm>
          <a:prstGeom prst="upArrow">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cxnSp>
        <p:nvCxnSpPr>
          <p:cNvPr id="27" name="Straight Arrow Connector 26"/>
          <p:cNvCxnSpPr>
            <a:endCxn id="190468" idx="0"/>
          </p:cNvCxnSpPr>
          <p:nvPr/>
        </p:nvCxnSpPr>
        <p:spPr>
          <a:xfrm flipH="1">
            <a:off x="3570348" y="2012950"/>
            <a:ext cx="927040" cy="668338"/>
          </a:xfrm>
          <a:prstGeom prst="straightConnector1">
            <a:avLst/>
          </a:prstGeom>
          <a:ln>
            <a:solidFill>
              <a:srgbClr val="C00000"/>
            </a:solidFill>
            <a:tailEnd type="arrow"/>
          </a:ln>
        </p:spPr>
        <p:style>
          <a:lnRef idx="1">
            <a:schemeClr val="accent1"/>
          </a:lnRef>
          <a:fillRef idx="0">
            <a:schemeClr val="accent1"/>
          </a:fillRef>
          <a:effectRef idx="0">
            <a:schemeClr val="accent1"/>
          </a:effectRef>
          <a:fontRef idx="minor">
            <a:schemeClr val="tx1"/>
          </a:fontRef>
        </p:style>
      </p:cxnSp>
      <p:cxnSp>
        <p:nvCxnSpPr>
          <p:cNvPr id="29" name="Straight Arrow Connector 28"/>
          <p:cNvCxnSpPr/>
          <p:nvPr/>
        </p:nvCxnSpPr>
        <p:spPr>
          <a:xfrm>
            <a:off x="7488238" y="1843089"/>
            <a:ext cx="431800" cy="433387"/>
          </a:xfrm>
          <a:prstGeom prst="straightConnector1">
            <a:avLst/>
          </a:prstGeom>
          <a:ln>
            <a:solidFill>
              <a:srgbClr val="C00000"/>
            </a:solidFill>
            <a:tailEnd type="arrow"/>
          </a:ln>
        </p:spPr>
        <p:style>
          <a:lnRef idx="1">
            <a:schemeClr val="accent1"/>
          </a:lnRef>
          <a:fillRef idx="0">
            <a:schemeClr val="accent1"/>
          </a:fillRef>
          <a:effectRef idx="0">
            <a:schemeClr val="accent1"/>
          </a:effectRef>
          <a:fontRef idx="minor">
            <a:schemeClr val="tx1"/>
          </a:fontRef>
        </p:style>
      </p:cxnSp>
      <p:cxnSp>
        <p:nvCxnSpPr>
          <p:cNvPr id="31" name="Straight Arrow Connector 30"/>
          <p:cNvCxnSpPr/>
          <p:nvPr/>
        </p:nvCxnSpPr>
        <p:spPr>
          <a:xfrm flipH="1">
            <a:off x="8702675" y="2862263"/>
            <a:ext cx="147638" cy="481012"/>
          </a:xfrm>
          <a:prstGeom prst="straightConnector1">
            <a:avLst/>
          </a:prstGeom>
          <a:ln>
            <a:solidFill>
              <a:srgbClr val="C00000"/>
            </a:solidFill>
            <a:tailEnd type="arrow"/>
          </a:ln>
        </p:spPr>
        <p:style>
          <a:lnRef idx="1">
            <a:schemeClr val="accent1"/>
          </a:lnRef>
          <a:fillRef idx="0">
            <a:schemeClr val="accent1"/>
          </a:fillRef>
          <a:effectRef idx="0">
            <a:schemeClr val="accent1"/>
          </a:effectRef>
          <a:fontRef idx="minor">
            <a:schemeClr val="tx1"/>
          </a:fontRef>
        </p:style>
      </p:cxnSp>
      <p:cxnSp>
        <p:nvCxnSpPr>
          <p:cNvPr id="35" name="Straight Arrow Connector 34"/>
          <p:cNvCxnSpPr/>
          <p:nvPr/>
        </p:nvCxnSpPr>
        <p:spPr>
          <a:xfrm flipH="1">
            <a:off x="7548563" y="4187825"/>
            <a:ext cx="519112" cy="515938"/>
          </a:xfrm>
          <a:prstGeom prst="straightConnector1">
            <a:avLst/>
          </a:prstGeom>
          <a:ln>
            <a:solidFill>
              <a:srgbClr val="C00000"/>
            </a:solidFill>
            <a:tailEnd type="arrow"/>
          </a:ln>
        </p:spPr>
        <p:style>
          <a:lnRef idx="1">
            <a:schemeClr val="accent1"/>
          </a:lnRef>
          <a:fillRef idx="0">
            <a:schemeClr val="accent1"/>
          </a:fillRef>
          <a:effectRef idx="0">
            <a:schemeClr val="accent1"/>
          </a:effectRef>
          <a:fontRef idx="minor">
            <a:schemeClr val="tx1"/>
          </a:fontRef>
        </p:style>
      </p:cxnSp>
      <p:cxnSp>
        <p:nvCxnSpPr>
          <p:cNvPr id="38" name="Straight Arrow Connector 37"/>
          <p:cNvCxnSpPr/>
          <p:nvPr/>
        </p:nvCxnSpPr>
        <p:spPr>
          <a:xfrm>
            <a:off x="3443289" y="3314701"/>
            <a:ext cx="669925" cy="1052513"/>
          </a:xfrm>
          <a:prstGeom prst="straightConnector1">
            <a:avLst/>
          </a:prstGeom>
          <a:ln>
            <a:solidFill>
              <a:srgbClr val="C00000"/>
            </a:solidFill>
            <a:tailEnd type="arrow"/>
          </a:ln>
        </p:spPr>
        <p:style>
          <a:lnRef idx="1">
            <a:schemeClr val="accent1"/>
          </a:lnRef>
          <a:fillRef idx="0">
            <a:schemeClr val="accent1"/>
          </a:fillRef>
          <a:effectRef idx="0">
            <a:schemeClr val="accent1"/>
          </a:effectRef>
          <a:fontRef idx="minor">
            <a:schemeClr val="tx1"/>
          </a:fontRef>
        </p:style>
      </p:cxnSp>
      <p:sp>
        <p:nvSpPr>
          <p:cNvPr id="190482" name="Rectangle 12"/>
          <p:cNvSpPr>
            <a:spLocks noChangeArrowheads="1"/>
          </p:cNvSpPr>
          <p:nvPr/>
        </p:nvSpPr>
        <p:spPr bwMode="auto">
          <a:xfrm>
            <a:off x="1919289" y="5538788"/>
            <a:ext cx="8478837" cy="830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pPr algn="r"/>
            <a:r>
              <a:rPr lang="en-GB" altLang="en-US" sz="2400"/>
              <a:t>Chronic low-grade systemic inflammation thought to be the root cause of morbidity from inactivity </a:t>
            </a:r>
          </a:p>
        </p:txBody>
      </p:sp>
    </p:spTree>
    <p:extLst>
      <p:ext uri="{BB962C8B-B14F-4D97-AF65-F5344CB8AC3E}">
        <p14:creationId xmlns:p14="http://schemas.microsoft.com/office/powerpoint/2010/main" val="1684273193"/>
      </p:ext>
    </p:extLst>
  </p:cSld>
  <p:clrMapOvr>
    <a:masterClrMapping/>
  </p:clrMapOvr>
  <p:transition spd="slow"/>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27239" y="115889"/>
            <a:ext cx="8027987" cy="649287"/>
          </a:xfrm>
        </p:spPr>
        <p:txBody>
          <a:bodyPr>
            <a:noAutofit/>
          </a:bodyPr>
          <a:lstStyle/>
          <a:p>
            <a:pPr>
              <a:defRPr/>
            </a:pPr>
            <a:r>
              <a:rPr lang="en-GB" sz="3600" spc="-200" dirty="0"/>
              <a:t>Sedentary behaviour</a:t>
            </a:r>
            <a:endParaRPr lang="en-GB" sz="3600" dirty="0"/>
          </a:p>
        </p:txBody>
      </p:sp>
      <p:sp>
        <p:nvSpPr>
          <p:cNvPr id="3" name="Content Placeholder 2"/>
          <p:cNvSpPr>
            <a:spLocks noGrp="1"/>
          </p:cNvSpPr>
          <p:nvPr>
            <p:ph idx="1"/>
          </p:nvPr>
        </p:nvSpPr>
        <p:spPr>
          <a:xfrm>
            <a:off x="2027239" y="1865314"/>
            <a:ext cx="7991475" cy="3940175"/>
          </a:xfrm>
        </p:spPr>
        <p:txBody>
          <a:bodyPr>
            <a:normAutofit/>
          </a:bodyPr>
          <a:lstStyle/>
          <a:p>
            <a:pPr marL="0" indent="0">
              <a:spcBef>
                <a:spcPts val="0"/>
              </a:spcBef>
              <a:defRPr/>
            </a:pPr>
            <a:r>
              <a:rPr lang="en-GB" dirty="0"/>
              <a:t>A</a:t>
            </a:r>
            <a:r>
              <a:rPr lang="en-GB" dirty="0" smtClean="0"/>
              <a:t> state of muscle inactivity </a:t>
            </a:r>
            <a:r>
              <a:rPr lang="en-GB" dirty="0"/>
              <a:t>a</a:t>
            </a:r>
            <a:r>
              <a:rPr lang="en-GB" dirty="0" smtClean="0"/>
              <a:t>ssociated with </a:t>
            </a:r>
            <a:r>
              <a:rPr lang="en-GB" dirty="0"/>
              <a:t>metabolic risk </a:t>
            </a:r>
            <a:r>
              <a:rPr lang="en-GB" dirty="0" smtClean="0"/>
              <a:t>factors, cardiovascular disease, </a:t>
            </a:r>
            <a:r>
              <a:rPr lang="en-GB" dirty="0"/>
              <a:t>and mortality </a:t>
            </a:r>
            <a:r>
              <a:rPr lang="en-GB" dirty="0" smtClean="0"/>
              <a:t>regardless of engagement in moderate-to-vigorous activity</a:t>
            </a:r>
          </a:p>
          <a:p>
            <a:pPr marL="0" indent="0">
              <a:spcBef>
                <a:spcPts val="0"/>
              </a:spcBef>
              <a:buNone/>
              <a:defRPr/>
            </a:pPr>
            <a:endParaRPr lang="en-GB" sz="1400" dirty="0"/>
          </a:p>
          <a:p>
            <a:pPr marL="0" indent="0">
              <a:spcBef>
                <a:spcPts val="0"/>
              </a:spcBef>
              <a:defRPr/>
            </a:pPr>
            <a:endParaRPr lang="en-GB" sz="1400" dirty="0"/>
          </a:p>
          <a:p>
            <a:pPr marL="0" indent="0">
              <a:spcBef>
                <a:spcPts val="0"/>
              </a:spcBef>
              <a:defRPr/>
            </a:pPr>
            <a:r>
              <a:rPr lang="en-GB" dirty="0"/>
              <a:t>N</a:t>
            </a:r>
            <a:r>
              <a:rPr lang="en-GB" dirty="0" smtClean="0"/>
              <a:t>o standard recommendation </a:t>
            </a:r>
            <a:r>
              <a:rPr lang="en-GB" i="1" dirty="0" smtClean="0"/>
              <a:t>(yet) </a:t>
            </a:r>
            <a:r>
              <a:rPr lang="en-GB" dirty="0" smtClean="0"/>
              <a:t>for ‘ideal sitting time’</a:t>
            </a:r>
            <a:endParaRPr lang="en-GB" dirty="0"/>
          </a:p>
          <a:p>
            <a:pPr marL="0" indent="0">
              <a:spcBef>
                <a:spcPts val="0"/>
              </a:spcBef>
              <a:buNone/>
              <a:defRPr/>
            </a:pPr>
            <a:endParaRPr lang="en-GB" dirty="0" smtClean="0"/>
          </a:p>
          <a:p>
            <a:pPr marL="0" indent="0">
              <a:spcBef>
                <a:spcPts val="0"/>
              </a:spcBef>
              <a:defRPr/>
            </a:pPr>
            <a:r>
              <a:rPr lang="en-GB" dirty="0" smtClean="0"/>
              <a:t>Breaking-up </a:t>
            </a:r>
            <a:r>
              <a:rPr lang="en-GB" dirty="0"/>
              <a:t>sitting </a:t>
            </a:r>
            <a:r>
              <a:rPr lang="en-GB" dirty="0">
                <a:ea typeface="Arial Bold"/>
                <a:cs typeface="Arial Bold"/>
                <a:sym typeface="Arial Bold"/>
              </a:rPr>
              <a:t>every 20 minutes </a:t>
            </a:r>
            <a:r>
              <a:rPr lang="en-GB" dirty="0"/>
              <a:t>with just 2 minutes of light or moderate walking </a:t>
            </a:r>
            <a:r>
              <a:rPr lang="en-GB" dirty="0" smtClean="0"/>
              <a:t>can improve </a:t>
            </a:r>
            <a:r>
              <a:rPr lang="en-GB" dirty="0"/>
              <a:t>postprandial glucose and insulin </a:t>
            </a:r>
            <a:r>
              <a:rPr lang="en-GB" dirty="0" smtClean="0"/>
              <a:t>responses to food</a:t>
            </a:r>
          </a:p>
          <a:p>
            <a:pPr marL="0" indent="0">
              <a:spcBef>
                <a:spcPts val="0"/>
              </a:spcBef>
              <a:buNone/>
              <a:defRPr/>
            </a:pPr>
            <a:endParaRPr lang="en-GB" sz="1400" dirty="0"/>
          </a:p>
          <a:p>
            <a:pPr marL="0" indent="0">
              <a:spcBef>
                <a:spcPts val="0"/>
              </a:spcBef>
              <a:defRPr/>
            </a:pPr>
            <a:endParaRPr lang="en-GB" sz="1400" dirty="0"/>
          </a:p>
          <a:p>
            <a:pPr marL="0" indent="0">
              <a:spcBef>
                <a:spcPts val="0"/>
              </a:spcBef>
              <a:defRPr/>
            </a:pPr>
            <a:r>
              <a:rPr lang="en-GB" dirty="0"/>
              <a:t>Key is to avoid prolonged periods of sitting – </a:t>
            </a:r>
            <a:r>
              <a:rPr lang="en-GB" dirty="0" smtClean="0">
                <a:ea typeface="Arial Bold"/>
                <a:cs typeface="Arial Bold"/>
                <a:sym typeface="Arial Bold"/>
              </a:rPr>
              <a:t>move often</a:t>
            </a:r>
            <a:endParaRPr lang="en-GB" dirty="0">
              <a:ea typeface="Arial Bold"/>
              <a:cs typeface="Arial Bold"/>
              <a:sym typeface="Arial Bold"/>
            </a:endParaRPr>
          </a:p>
          <a:p>
            <a:pPr marL="0" indent="0">
              <a:spcBef>
                <a:spcPts val="0"/>
              </a:spcBef>
              <a:defRPr/>
            </a:pPr>
            <a:endParaRPr lang="en-GB" dirty="0">
              <a:ea typeface="Arial Bold"/>
              <a:cs typeface="Arial Bold"/>
              <a:sym typeface="Arial Bold"/>
            </a:endParaRPr>
          </a:p>
          <a:p>
            <a:pPr marL="0" indent="0">
              <a:spcBef>
                <a:spcPts val="0"/>
              </a:spcBef>
              <a:defRPr/>
            </a:pPr>
            <a:r>
              <a:rPr lang="en-GB" dirty="0" smtClean="0">
                <a:ea typeface="Arial Bold"/>
                <a:cs typeface="Arial Bold"/>
                <a:sym typeface="Arial Bold"/>
              </a:rPr>
              <a:t> What about GP’s?</a:t>
            </a:r>
          </a:p>
          <a:p>
            <a:pPr marL="19050" indent="0">
              <a:buNone/>
              <a:defRPr sz="1800"/>
            </a:pPr>
            <a:r>
              <a:rPr lang="en-GB" sz="1800" dirty="0"/>
              <a:t>		</a:t>
            </a:r>
          </a:p>
          <a:p>
            <a:pPr>
              <a:defRPr/>
            </a:pPr>
            <a:endParaRPr lang="en-GB" dirty="0"/>
          </a:p>
        </p:txBody>
      </p:sp>
      <p:sp>
        <p:nvSpPr>
          <p:cNvPr id="194563" name="Footer Placeholder 4"/>
          <p:cNvSpPr>
            <a:spLocks noGrp="1"/>
          </p:cNvSpPr>
          <p:nvPr>
            <p:ph type="ftr" sz="quarter" idx="11"/>
          </p:nvPr>
        </p:nvSpPr>
        <p:spPr bwMode="auto">
          <a:xfrm>
            <a:off x="3648076" y="6030914"/>
            <a:ext cx="6551613"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pPr algn="r"/>
            <a:r>
              <a:rPr lang="en-GB" altLang="en-US" sz="1600"/>
              <a:t>Hamilton et al. 2007, Diabetes; Healy et al. 2011, Eur Heart J; Koster et al. 2012, Plos One; Dunstan et al. 2012; Diab Care</a:t>
            </a:r>
          </a:p>
        </p:txBody>
      </p:sp>
      <p:pic>
        <p:nvPicPr>
          <p:cNvPr id="19456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32851" y="44451"/>
            <a:ext cx="1647825" cy="1738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88643201"/>
      </p:ext>
    </p:extLst>
  </p:cSld>
  <p:clrMapOvr>
    <a:masterClrMapping/>
  </p:clrMapOvr>
  <p:transition spd="slow"/>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610" name="Title 1"/>
          <p:cNvSpPr>
            <a:spLocks noGrp="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r>
              <a:rPr lang="en-GB" altLang="en-US" sz="3600"/>
              <a:t>Clinical tips</a:t>
            </a:r>
          </a:p>
        </p:txBody>
      </p:sp>
      <p:sp>
        <p:nvSpPr>
          <p:cNvPr id="196611" name="Content Placeholder 2"/>
          <p:cNvSpPr>
            <a:spLocks noGrp="1"/>
          </p:cNvSpPr>
          <p:nvPr>
            <p:ph idx="1"/>
          </p:nvPr>
        </p:nvSpPr>
        <p:spPr bwMode="auto">
          <a:xfrm>
            <a:off x="1847850" y="1936751"/>
            <a:ext cx="7920038" cy="432911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pPr marL="342900" indent="-342900" defTabSz="547688">
              <a:spcBef>
                <a:spcPct val="0"/>
              </a:spcBef>
              <a:buFontTx/>
              <a:buChar char="•"/>
            </a:pPr>
            <a:r>
              <a:rPr lang="en-GB" altLang="en-US" sz="2400"/>
              <a:t>Consider mentioning physical activity in </a:t>
            </a:r>
            <a:r>
              <a:rPr lang="en-GB" altLang="en-US" sz="2400" b="1"/>
              <a:t>all consultations </a:t>
            </a:r>
            <a:r>
              <a:rPr lang="en-GB" altLang="en-US" sz="2400"/>
              <a:t>(at least as often as smoking)</a:t>
            </a:r>
          </a:p>
          <a:p>
            <a:pPr marL="342900" indent="-342900" defTabSz="547688">
              <a:spcBef>
                <a:spcPct val="0"/>
              </a:spcBef>
              <a:buFontTx/>
              <a:buChar char="•"/>
            </a:pPr>
            <a:r>
              <a:rPr lang="en-GB" altLang="en-US" sz="2400"/>
              <a:t>Retirement does not mean ‘take it easy’: </a:t>
            </a:r>
            <a:r>
              <a:rPr lang="en-GB" altLang="en-US" sz="2400" b="1"/>
              <a:t>stay active </a:t>
            </a:r>
            <a:r>
              <a:rPr lang="en-GB" altLang="en-US" sz="2400"/>
              <a:t>to maintain strength, cognitive function, and independence</a:t>
            </a:r>
          </a:p>
          <a:p>
            <a:pPr marL="342900" indent="-342900" defTabSz="547688">
              <a:spcBef>
                <a:spcPct val="0"/>
              </a:spcBef>
              <a:buFontTx/>
              <a:buChar char="•"/>
            </a:pPr>
            <a:r>
              <a:rPr lang="en-GB" altLang="en-US" sz="2400"/>
              <a:t>Physical activity is effective as both prevention and treatment for numerous conditions, including cancer</a:t>
            </a:r>
          </a:p>
          <a:p>
            <a:pPr marL="342900" indent="-342900" defTabSz="547688">
              <a:spcBef>
                <a:spcPct val="0"/>
              </a:spcBef>
              <a:buFontTx/>
              <a:buChar char="•"/>
            </a:pPr>
            <a:r>
              <a:rPr lang="en-GB" altLang="en-US" sz="2400"/>
              <a:t>‘Moderate’ activity differs by individual (it may be light walking for previously sedentary adults) –  explore how to make it </a:t>
            </a:r>
            <a:r>
              <a:rPr lang="en-GB" altLang="en-US" sz="2400" b="1"/>
              <a:t>achievable</a:t>
            </a:r>
            <a:endParaRPr lang="en-GB" altLang="en-US" sz="2400"/>
          </a:p>
        </p:txBody>
      </p:sp>
      <p:sp>
        <p:nvSpPr>
          <p:cNvPr id="6" name="Explosion 1 5"/>
          <p:cNvSpPr/>
          <p:nvPr/>
        </p:nvSpPr>
        <p:spPr>
          <a:xfrm>
            <a:off x="8112126" y="633414"/>
            <a:ext cx="2555875" cy="2173287"/>
          </a:xfrm>
          <a:prstGeom prst="irregularSeal1">
            <a:avLst/>
          </a:prstGeom>
          <a:no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196613" name="Rectangle 1"/>
          <p:cNvSpPr>
            <a:spLocks noChangeArrowheads="1"/>
          </p:cNvSpPr>
          <p:nvPr/>
        </p:nvSpPr>
        <p:spPr bwMode="auto">
          <a:xfrm>
            <a:off x="8628064" y="1111250"/>
            <a:ext cx="1582737" cy="922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pPr algn="ctr"/>
            <a:r>
              <a:rPr lang="en-GB" altLang="en-US" sz="1800">
                <a:solidFill>
                  <a:srgbClr val="000000"/>
                </a:solidFill>
              </a:rPr>
              <a:t>Give permission to be active!</a:t>
            </a:r>
          </a:p>
        </p:txBody>
      </p:sp>
    </p:spTree>
    <p:extLst>
      <p:ext uri="{BB962C8B-B14F-4D97-AF65-F5344CB8AC3E}">
        <p14:creationId xmlns:p14="http://schemas.microsoft.com/office/powerpoint/2010/main" val="214233459"/>
      </p:ext>
    </p:extLst>
  </p:cSld>
  <p:clrMapOvr>
    <a:masterClrMapping/>
  </p:clrMapOvr>
  <p:transition spd="slow"/>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8658" name="Rectangle 4"/>
          <p:cNvSpPr>
            <a:spLocks noGrp="1" noChangeArrowheads="1"/>
          </p:cNvSpPr>
          <p:nvPr>
            <p:ph type="title"/>
          </p:nvPr>
        </p:nvSpPr>
        <p:spPr bwMode="auto">
          <a:xfrm>
            <a:off x="1631950" y="3175"/>
            <a:ext cx="9036050" cy="1193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fontScale="90000"/>
          </a:bodyPr>
          <a:lstStyle/>
          <a:p>
            <a:pPr eaLnBrk="1" hangingPunct="1"/>
            <a:r>
              <a:rPr lang="en-GB" altLang="en-US" sz="3200"/>
              <a:t>Practitioners own participation influences health promotion and provides a role model</a:t>
            </a:r>
          </a:p>
        </p:txBody>
      </p:sp>
      <p:sp>
        <p:nvSpPr>
          <p:cNvPr id="198659" name="Rectangle 7"/>
          <p:cNvSpPr>
            <a:spLocks noGrp="1" noChangeArrowheads="1"/>
          </p:cNvSpPr>
          <p:nvPr>
            <p:ph type="body" sz="half" idx="1"/>
          </p:nvPr>
        </p:nvSpPr>
        <p:spPr bwMode="auto">
          <a:xfrm>
            <a:off x="1970089" y="1327151"/>
            <a:ext cx="4751387" cy="452596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pPr eaLnBrk="1" hangingPunct="1"/>
            <a:r>
              <a:rPr lang="en-GB" altLang="en-US" sz="2400"/>
              <a:t>Physical activity levels have decreased as advances in technology means lives are more sedentary</a:t>
            </a:r>
          </a:p>
          <a:p>
            <a:pPr eaLnBrk="1" hangingPunct="1"/>
            <a:r>
              <a:rPr lang="en-GB" altLang="en-US" sz="2400"/>
              <a:t>Medical schools should promote medical student physical activity habits to increase the rates and quality of future exercise counselling delivered by doctors</a:t>
            </a:r>
          </a:p>
          <a:p>
            <a:pPr eaLnBrk="1" hangingPunct="1"/>
            <a:r>
              <a:rPr lang="en-US" altLang="en-US" sz="2400"/>
              <a:t>Physical inactivity costs the NHS £8.2 billion per year</a:t>
            </a:r>
            <a:endParaRPr lang="en-GB" altLang="en-US" sz="2400"/>
          </a:p>
        </p:txBody>
      </p:sp>
      <p:pic>
        <p:nvPicPr>
          <p:cNvPr id="198660" name="Picture 8" descr="Picture2"/>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743701" y="1989139"/>
            <a:ext cx="3751263" cy="320198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8661" name="Rectangle 2"/>
          <p:cNvSpPr>
            <a:spLocks noChangeArrowheads="1"/>
          </p:cNvSpPr>
          <p:nvPr/>
        </p:nvSpPr>
        <p:spPr bwMode="auto">
          <a:xfrm>
            <a:off x="5808663" y="6165851"/>
            <a:ext cx="4572000"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pPr algn="r" eaLnBrk="1" hangingPunct="1"/>
            <a:r>
              <a:rPr lang="en-US" altLang="en-US" sz="1400"/>
              <a:t>[health survey England 2008]</a:t>
            </a:r>
          </a:p>
        </p:txBody>
      </p:sp>
    </p:spTree>
    <p:extLst>
      <p:ext uri="{BB962C8B-B14F-4D97-AF65-F5344CB8AC3E}">
        <p14:creationId xmlns:p14="http://schemas.microsoft.com/office/powerpoint/2010/main" val="1844595786"/>
      </p:ext>
    </p:extLst>
  </p:cSld>
  <p:clrMapOvr>
    <a:masterClrMapping/>
  </p:clrMapOvr>
  <p:transition spd="med">
    <p:fade/>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754" name="Rectangle 4"/>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pPr eaLnBrk="1" hangingPunct="1"/>
            <a:r>
              <a:rPr lang="en-GB" altLang="en-US" smtClean="0"/>
              <a:t>Green prescription</a:t>
            </a:r>
          </a:p>
        </p:txBody>
      </p:sp>
      <p:pic>
        <p:nvPicPr>
          <p:cNvPr id="202756" name="Picture 10" descr="grenn script 2 chris[1]"/>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l="19458" r="11757" b="26982"/>
          <a:stretch>
            <a:fillRect/>
          </a:stretch>
        </p:blipFill>
        <p:spPr bwMode="auto">
          <a:xfrm>
            <a:off x="2640014" y="1604963"/>
            <a:ext cx="3455987" cy="4521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2755" name="Picture 8" descr="green prescription chris[1]"/>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l="8228" t="3815" r="10811" b="18227"/>
          <a:stretch>
            <a:fillRect/>
          </a:stretch>
        </p:blipFill>
        <p:spPr bwMode="auto">
          <a:xfrm>
            <a:off x="6527800" y="1582739"/>
            <a:ext cx="3575050" cy="45434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73562568"/>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6850" name="Rectangle 2"/>
          <p:cNvSpPr>
            <a:spLocks noGrp="1" noChangeArrowheads="1"/>
          </p:cNvSpPr>
          <p:nvPr>
            <p:ph type="title"/>
          </p:nvPr>
        </p:nvSpPr>
        <p:spPr bwMode="auto">
          <a:xfrm>
            <a:off x="1955800" y="188913"/>
            <a:ext cx="8243888" cy="86836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fontScale="90000"/>
          </a:bodyPr>
          <a:lstStyle/>
          <a:p>
            <a:pPr eaLnBrk="1" hangingPunct="1"/>
            <a:r>
              <a:rPr lang="en-GB" altLang="en-US" sz="3600" dirty="0"/>
              <a:t>Not risk free - but risks are low</a:t>
            </a:r>
          </a:p>
        </p:txBody>
      </p:sp>
      <p:sp>
        <p:nvSpPr>
          <p:cNvPr id="206851" name="Rectangle 3"/>
          <p:cNvSpPr>
            <a:spLocks noGrp="1" noChangeArrowheads="1"/>
          </p:cNvSpPr>
          <p:nvPr>
            <p:ph type="body" sz="half" idx="1"/>
          </p:nvPr>
        </p:nvSpPr>
        <p:spPr bwMode="auto">
          <a:xfrm>
            <a:off x="1703389" y="1489076"/>
            <a:ext cx="5329237" cy="49688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pPr eaLnBrk="1" hangingPunct="1">
              <a:lnSpc>
                <a:spcPct val="80000"/>
              </a:lnSpc>
            </a:pPr>
            <a:r>
              <a:rPr lang="en-GB" altLang="en-US" sz="2400" dirty="0"/>
              <a:t>Beware of exercising when ill, unaccustomed vigorous exercise (advise build up gradually) or excessive amounts</a:t>
            </a:r>
          </a:p>
          <a:p>
            <a:pPr eaLnBrk="1" hangingPunct="1">
              <a:lnSpc>
                <a:spcPct val="80000"/>
              </a:lnSpc>
            </a:pPr>
            <a:r>
              <a:rPr lang="en-GB" altLang="en-US" sz="2400" dirty="0"/>
              <a:t>MSK risk depends on exercise/sport:-</a:t>
            </a:r>
          </a:p>
          <a:p>
            <a:pPr lvl="1" eaLnBrk="1" hangingPunct="1">
              <a:lnSpc>
                <a:spcPct val="80000"/>
              </a:lnSpc>
              <a:buFont typeface="Arial" panose="020B0604020202020204" pitchFamily="34" charset="0"/>
              <a:buChar char="•"/>
            </a:pPr>
            <a:r>
              <a:rPr lang="en-GB" altLang="en-US" sz="2000" dirty="0"/>
              <a:t>Training too hard, poor technique, change in training, hard surfaces, poor footwear or equipment</a:t>
            </a:r>
          </a:p>
          <a:p>
            <a:pPr eaLnBrk="1" hangingPunct="1">
              <a:lnSpc>
                <a:spcPct val="80000"/>
              </a:lnSpc>
            </a:pPr>
            <a:r>
              <a:rPr lang="en-GB" altLang="en-US" sz="2400" dirty="0"/>
              <a:t>Osteoarthritis risk increased in elite athletes, especially if joints injured or running &gt;20 miles weekly. Non weight bearing exercises swimming, cycling, rowing are lower risk</a:t>
            </a:r>
          </a:p>
        </p:txBody>
      </p:sp>
      <p:pic>
        <p:nvPicPr>
          <p:cNvPr id="206852" name="Content Placeholder 5" descr="marathon cutting"/>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7032626" y="1557338"/>
            <a:ext cx="3471863" cy="490061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3513837"/>
      </p:ext>
    </p:extLst>
  </p:cSld>
  <p:clrMapOvr>
    <a:masterClrMapping/>
  </p:clrMapOvr>
  <p:transition spd="med">
    <p:fade/>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8898" name="Rectangle 2"/>
          <p:cNvSpPr>
            <a:spLocks noGrp="1" noChangeArrowheads="1"/>
          </p:cNvSpPr>
          <p:nvPr>
            <p:ph type="title"/>
          </p:nvPr>
        </p:nvSpPr>
        <p:spPr bwMode="auto">
          <a:xfrm>
            <a:off x="1966914" y="115888"/>
            <a:ext cx="8243887" cy="86836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pPr eaLnBrk="1" hangingPunct="1"/>
            <a:r>
              <a:rPr lang="en-GB" altLang="en-US" sz="3600"/>
              <a:t>Dangers of exercise</a:t>
            </a:r>
          </a:p>
        </p:txBody>
      </p:sp>
      <p:sp>
        <p:nvSpPr>
          <p:cNvPr id="208899" name="Rectangle 3"/>
          <p:cNvSpPr>
            <a:spLocks noGrp="1" noChangeArrowheads="1"/>
          </p:cNvSpPr>
          <p:nvPr>
            <p:ph type="body" sz="half" idx="1"/>
          </p:nvPr>
        </p:nvSpPr>
        <p:spPr bwMode="auto">
          <a:xfrm>
            <a:off x="1703388" y="1341438"/>
            <a:ext cx="5040312" cy="482441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pPr eaLnBrk="1" hangingPunct="1">
              <a:lnSpc>
                <a:spcPct val="90000"/>
              </a:lnSpc>
            </a:pPr>
            <a:r>
              <a:rPr lang="en-GB" altLang="en-US" sz="2000"/>
              <a:t>Sudden death is rare:- </a:t>
            </a:r>
          </a:p>
          <a:p>
            <a:pPr lvl="1" eaLnBrk="1" hangingPunct="1">
              <a:lnSpc>
                <a:spcPct val="90000"/>
              </a:lnSpc>
              <a:buFont typeface="Arial" panose="020B0604020202020204" pitchFamily="34" charset="0"/>
              <a:buChar char="•"/>
            </a:pPr>
            <a:r>
              <a:rPr lang="en-GB" altLang="en-US" sz="2000"/>
              <a:t>under 35yrs - HOCM (genetic), </a:t>
            </a:r>
          </a:p>
          <a:p>
            <a:pPr lvl="1" eaLnBrk="1" hangingPunct="1">
              <a:lnSpc>
                <a:spcPct val="90000"/>
              </a:lnSpc>
              <a:buFont typeface="Arial" panose="020B0604020202020204" pitchFamily="34" charset="0"/>
              <a:buChar char="•"/>
            </a:pPr>
            <a:r>
              <a:rPr lang="en-GB" altLang="en-US" sz="2000"/>
              <a:t>over 35yrs - coronary artery disease most common. Pre-exercise screening in Italy is routine and deaths reduced.</a:t>
            </a:r>
          </a:p>
          <a:p>
            <a:pPr eaLnBrk="1" hangingPunct="1">
              <a:lnSpc>
                <a:spcPct val="90000"/>
              </a:lnSpc>
            </a:pPr>
            <a:r>
              <a:rPr lang="en-GB" altLang="en-US" sz="2000"/>
              <a:t>Environmental: traffic, clothing, hyper/hypothermia, sun damage, hyponatraemia</a:t>
            </a:r>
          </a:p>
          <a:p>
            <a:pPr eaLnBrk="1" hangingPunct="1">
              <a:lnSpc>
                <a:spcPct val="90000"/>
              </a:lnSpc>
            </a:pPr>
            <a:r>
              <a:rPr lang="en-GB" altLang="en-US" sz="2000"/>
              <a:t>Psychological: after injury &amp; addiction</a:t>
            </a:r>
          </a:p>
          <a:p>
            <a:pPr eaLnBrk="1" hangingPunct="1">
              <a:lnSpc>
                <a:spcPct val="90000"/>
              </a:lnSpc>
            </a:pPr>
            <a:r>
              <a:rPr lang="en-GB" altLang="en-US" sz="2000"/>
              <a:t>Eating disorders and ‘female athlete triad’</a:t>
            </a:r>
          </a:p>
          <a:p>
            <a:pPr eaLnBrk="1" hangingPunct="1">
              <a:lnSpc>
                <a:spcPct val="90000"/>
              </a:lnSpc>
            </a:pPr>
            <a:r>
              <a:rPr lang="en-GB" altLang="en-US" sz="2000"/>
              <a:t>Immunosuppression – prolonged exercise can suppress immune system</a:t>
            </a:r>
          </a:p>
          <a:p>
            <a:pPr eaLnBrk="1" hangingPunct="1">
              <a:lnSpc>
                <a:spcPct val="90000"/>
              </a:lnSpc>
            </a:pPr>
            <a:endParaRPr lang="en-GB" altLang="en-US" sz="2000"/>
          </a:p>
        </p:txBody>
      </p:sp>
      <p:pic>
        <p:nvPicPr>
          <p:cNvPr id="208900" name="Picture 5" descr="triathlon death"/>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783388" y="1989138"/>
            <a:ext cx="3638550" cy="31686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19605694"/>
      </p:ext>
    </p:extLst>
  </p:cSld>
  <p:clrMapOvr>
    <a:masterClrMapping/>
  </p:clrMapOvr>
  <p:transition spd="med">
    <p:fade/>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0946" name="Title 1"/>
          <p:cNvSpPr>
            <a:spLocks noGrp="1"/>
          </p:cNvSpPr>
          <p:nvPr>
            <p:ph type="title" idx="4294967295"/>
          </p:nvPr>
        </p:nvSpPr>
        <p:spPr bwMode="auto">
          <a:xfrm>
            <a:off x="0" y="277813"/>
            <a:ext cx="8229600" cy="11398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mtClean="0"/>
              <a:t>Exercise referral schemes</a:t>
            </a:r>
          </a:p>
        </p:txBody>
      </p:sp>
      <p:sp>
        <p:nvSpPr>
          <p:cNvPr id="210947" name="Content Placeholder 2"/>
          <p:cNvSpPr>
            <a:spLocks noGrp="1"/>
          </p:cNvSpPr>
          <p:nvPr>
            <p:ph idx="4294967295"/>
          </p:nvPr>
        </p:nvSpPr>
        <p:spPr bwMode="auto">
          <a:xfrm>
            <a:off x="0" y="1600200"/>
            <a:ext cx="8229600" cy="420528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t>600 in UK-run by certified fitness instructors in leisure centres-need GP referral and have own referral forms or use physical activity readiness questionnaire [PAR-Q]</a:t>
            </a:r>
          </a:p>
          <a:p>
            <a:pPr eaLnBrk="1" hangingPunct="1"/>
            <a:r>
              <a:rPr lang="en-GB" altLang="en-US"/>
              <a:t>Use only for chronic disease management</a:t>
            </a:r>
          </a:p>
          <a:p>
            <a:pPr eaLnBrk="1" hangingPunct="1"/>
            <a:r>
              <a:rPr lang="en-GB" altLang="en-US"/>
              <a:t>Sports and exercise physicians - few posts</a:t>
            </a:r>
          </a:p>
          <a:p>
            <a:pPr eaLnBrk="1" hangingPunct="1"/>
            <a:r>
              <a:rPr lang="en-GB" altLang="en-US"/>
              <a:t>39% UK population </a:t>
            </a:r>
            <a:r>
              <a:rPr lang="en-GB" altLang="en-US" i="1"/>
              <a:t>report</a:t>
            </a:r>
            <a:r>
              <a:rPr lang="en-GB" altLang="en-US"/>
              <a:t> they do the minimum requirements but using pedometers only 5% actually </a:t>
            </a:r>
            <a:r>
              <a:rPr lang="en-GB" altLang="en-US" i="1"/>
              <a:t>do</a:t>
            </a:r>
            <a:r>
              <a:rPr lang="en-GB" altLang="en-US"/>
              <a:t>!</a:t>
            </a:r>
          </a:p>
          <a:p>
            <a:pPr eaLnBrk="1" hangingPunct="1"/>
            <a:endParaRPr lang="en-GB" altLang="en-US"/>
          </a:p>
        </p:txBody>
      </p:sp>
    </p:spTree>
    <p:extLst>
      <p:ext uri="{BB962C8B-B14F-4D97-AF65-F5344CB8AC3E}">
        <p14:creationId xmlns:p14="http://schemas.microsoft.com/office/powerpoint/2010/main" val="2082377735"/>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2994" name="Title 1"/>
          <p:cNvSpPr>
            <a:spLocks noGrp="1"/>
          </p:cNvSpPr>
          <p:nvPr>
            <p:ph type="title"/>
          </p:nvPr>
        </p:nvSpPr>
        <p:spPr bwMode="auto">
          <a:xfrm>
            <a:off x="1866900" y="115888"/>
            <a:ext cx="8332788" cy="1143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fontScale="90000"/>
          </a:bodyPr>
          <a:lstStyle/>
          <a:p>
            <a:pPr eaLnBrk="1" hangingPunct="1"/>
            <a:r>
              <a:rPr lang="en-GB" altLang="en-US" sz="3600"/>
              <a:t>Prescribing exercise – 5 As headings</a:t>
            </a:r>
            <a:br>
              <a:rPr lang="en-GB" altLang="en-US" sz="3600"/>
            </a:br>
            <a:endParaRPr lang="en-GB" altLang="en-US" smtClean="0"/>
          </a:p>
        </p:txBody>
      </p:sp>
      <p:sp>
        <p:nvSpPr>
          <p:cNvPr id="212995" name="Content Placeholder 3"/>
          <p:cNvSpPr>
            <a:spLocks noGrp="1"/>
          </p:cNvSpPr>
          <p:nvPr>
            <p:ph sz="half"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fontScale="92500" lnSpcReduction="10000"/>
          </a:bodyPr>
          <a:lstStyle/>
          <a:p>
            <a:pPr eaLnBrk="1" hangingPunct="1">
              <a:buFont typeface="Arial" panose="020B0604020202020204" pitchFamily="34" charset="0"/>
              <a:buAutoNum type="arabicPeriod"/>
            </a:pPr>
            <a:r>
              <a:rPr lang="en-GB" altLang="en-US" sz="3200"/>
              <a:t>Assess</a:t>
            </a:r>
          </a:p>
          <a:p>
            <a:pPr eaLnBrk="1" hangingPunct="1">
              <a:buFont typeface="Arial" panose="020B0604020202020204" pitchFamily="34" charset="0"/>
              <a:buAutoNum type="arabicPeriod"/>
            </a:pPr>
            <a:r>
              <a:rPr lang="en-GB" altLang="en-US" sz="3200"/>
              <a:t>Advise</a:t>
            </a:r>
          </a:p>
          <a:p>
            <a:pPr eaLnBrk="1" hangingPunct="1">
              <a:buFont typeface="Arial" panose="020B0604020202020204" pitchFamily="34" charset="0"/>
              <a:buAutoNum type="arabicPeriod"/>
            </a:pPr>
            <a:r>
              <a:rPr lang="en-GB" altLang="en-US" sz="3200"/>
              <a:t>Agree</a:t>
            </a:r>
          </a:p>
          <a:p>
            <a:pPr eaLnBrk="1" hangingPunct="1">
              <a:buFont typeface="Arial" panose="020B0604020202020204" pitchFamily="34" charset="0"/>
              <a:buAutoNum type="arabicPeriod"/>
            </a:pPr>
            <a:r>
              <a:rPr lang="en-GB" altLang="en-US" sz="3200"/>
              <a:t>Assist</a:t>
            </a:r>
          </a:p>
          <a:p>
            <a:pPr eaLnBrk="1" hangingPunct="1">
              <a:buFont typeface="Arial" panose="020B0604020202020204" pitchFamily="34" charset="0"/>
              <a:buAutoNum type="arabicPeriod"/>
            </a:pPr>
            <a:r>
              <a:rPr lang="en-GB" altLang="en-US" sz="3200"/>
              <a:t>Arrange follow up and re assess</a:t>
            </a:r>
          </a:p>
          <a:p>
            <a:pPr eaLnBrk="1" hangingPunct="1">
              <a:buFont typeface="Arial" panose="020B0604020202020204" pitchFamily="34" charset="0"/>
              <a:buBlip>
                <a:blip r:embed="rId3"/>
              </a:buBlip>
            </a:pPr>
            <a:endParaRPr lang="en-GB" altLang="en-US" smtClean="0"/>
          </a:p>
        </p:txBody>
      </p:sp>
      <p:pic>
        <p:nvPicPr>
          <p:cNvPr id="212996" name="Picture 6" descr="gym-escalators[1]"/>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bwMode="auto">
          <a:xfrm>
            <a:off x="6286500" y="2433638"/>
            <a:ext cx="3810000" cy="28575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23746390"/>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82" name="Title 1"/>
          <p:cNvSpPr>
            <a:spLocks noGrp="1"/>
          </p:cNvSpPr>
          <p:nvPr>
            <p:ph type="title" idx="4294967295"/>
          </p:nvPr>
        </p:nvSpPr>
        <p:spPr bwMode="auto">
          <a:xfrm>
            <a:off x="0" y="277813"/>
            <a:ext cx="8229600" cy="11398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p>
            <a:pPr eaLnBrk="1" hangingPunct="1"/>
            <a:r>
              <a:rPr lang="en-GB" altLang="en-US" smtClean="0"/>
              <a:t>Children and adolescents</a:t>
            </a:r>
            <a:br>
              <a:rPr lang="en-GB" altLang="en-US" smtClean="0"/>
            </a:br>
            <a:endParaRPr lang="en-GB" altLang="en-US" smtClean="0"/>
          </a:p>
        </p:txBody>
      </p:sp>
      <p:sp>
        <p:nvSpPr>
          <p:cNvPr id="225283" name="Content Placeholder 2"/>
          <p:cNvSpPr>
            <a:spLocks noGrp="1"/>
          </p:cNvSpPr>
          <p:nvPr>
            <p:ph idx="4294967295"/>
          </p:nvPr>
        </p:nvSpPr>
        <p:spPr bwMode="auto">
          <a:xfrm>
            <a:off x="0" y="1268413"/>
            <a:ext cx="8569325" cy="452596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t>Recommend 1 hr physical activity daily – few achieve this</a:t>
            </a:r>
          </a:p>
          <a:p>
            <a:pPr eaLnBrk="1" hangingPunct="1"/>
            <a:r>
              <a:rPr lang="en-GB" altLang="en-US"/>
              <a:t>Maintains bones, weight, psychological well being and social inclusion, self esteem and positive body image</a:t>
            </a:r>
          </a:p>
          <a:p>
            <a:pPr eaLnBrk="1" hangingPunct="1"/>
            <a:r>
              <a:rPr lang="en-GB" altLang="en-US"/>
              <a:t>Schools play a very important role - secondary school levels of exercise predicts adult levels (team sport &amp; exercise at age 70+)</a:t>
            </a:r>
          </a:p>
          <a:p>
            <a:pPr eaLnBrk="1" hangingPunct="1"/>
            <a:r>
              <a:rPr lang="en-GB" altLang="en-US"/>
              <a:t>Parental support correlates well </a:t>
            </a:r>
          </a:p>
          <a:p>
            <a:pPr eaLnBrk="1" hangingPunct="1"/>
            <a:endParaRPr lang="en-GB" altLang="en-US" smtClean="0"/>
          </a:p>
        </p:txBody>
      </p:sp>
    </p:spTree>
    <p:extLst>
      <p:ext uri="{BB962C8B-B14F-4D97-AF65-F5344CB8AC3E}">
        <p14:creationId xmlns:p14="http://schemas.microsoft.com/office/powerpoint/2010/main" val="1902060146"/>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7330" name="Title 1"/>
          <p:cNvSpPr>
            <a:spLocks noGrp="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r>
              <a:rPr lang="en-GB" altLang="en-US" i="1" smtClean="0"/>
              <a:t>Ethical discussion:-</a:t>
            </a:r>
            <a:endParaRPr lang="en-GB" altLang="en-US" smtClean="0"/>
          </a:p>
        </p:txBody>
      </p:sp>
      <p:sp>
        <p:nvSpPr>
          <p:cNvPr id="3" name="Content Placeholder 2"/>
          <p:cNvSpPr>
            <a:spLocks noGrp="1"/>
          </p:cNvSpPr>
          <p:nvPr>
            <p:ph idx="1"/>
          </p:nvPr>
        </p:nvSpPr>
        <p:spPr>
          <a:xfrm>
            <a:off x="1968500" y="2342507"/>
            <a:ext cx="8229600" cy="4099567"/>
          </a:xfrm>
        </p:spPr>
        <p:txBody>
          <a:bodyPr/>
          <a:lstStyle/>
          <a:p>
            <a:pPr>
              <a:defRPr/>
            </a:pPr>
            <a:r>
              <a:rPr lang="en-GB" altLang="en-US" sz="2000" i="1" dirty="0"/>
              <a:t>D</a:t>
            </a:r>
            <a:r>
              <a:rPr lang="en-GB" altLang="en-US" sz="2000" i="1" dirty="0" smtClean="0"/>
              <a:t>oes lack of PE opportunity equate to child neglect?</a:t>
            </a:r>
          </a:p>
          <a:p>
            <a:pPr marL="19050" indent="0">
              <a:buNone/>
              <a:defRPr/>
            </a:pPr>
            <a:endParaRPr lang="en-GB" altLang="en-US" sz="2000" i="1" dirty="0" smtClean="0"/>
          </a:p>
          <a:p>
            <a:pPr>
              <a:defRPr/>
            </a:pPr>
            <a:r>
              <a:rPr lang="en-GB" sz="2000" i="1" dirty="0" smtClean="0"/>
              <a:t>How can promotion of physical activity to reluctant youngsters avoid being perceived as a punishment?</a:t>
            </a:r>
            <a:endParaRPr lang="en-GB" sz="2000" i="1" dirty="0"/>
          </a:p>
        </p:txBody>
      </p:sp>
    </p:spTree>
    <p:extLst>
      <p:ext uri="{BB962C8B-B14F-4D97-AF65-F5344CB8AC3E}">
        <p14:creationId xmlns:p14="http://schemas.microsoft.com/office/powerpoint/2010/main" val="103251745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8354" name="Title 1"/>
          <p:cNvSpPr>
            <a:spLocks noGrp="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pPr eaLnBrk="1" hangingPunct="1"/>
            <a:r>
              <a:rPr lang="en-GB" altLang="en-US" smtClean="0"/>
              <a:t>Elderly</a:t>
            </a:r>
          </a:p>
        </p:txBody>
      </p:sp>
      <p:sp>
        <p:nvSpPr>
          <p:cNvPr id="228355" name="Content Placeholder 2"/>
          <p:cNvSpPr>
            <a:spLocks noGrp="1"/>
          </p:cNvSpPr>
          <p:nvPr>
            <p:ph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pPr eaLnBrk="1" hangingPunct="1">
              <a:lnSpc>
                <a:spcPct val="90000"/>
              </a:lnSpc>
            </a:pPr>
            <a:r>
              <a:rPr lang="en-GB" altLang="en-US"/>
              <a:t>Chronic disease has a major impact on quality of life of the elderly</a:t>
            </a:r>
          </a:p>
          <a:p>
            <a:pPr eaLnBrk="1" hangingPunct="1">
              <a:lnSpc>
                <a:spcPct val="90000"/>
              </a:lnSpc>
            </a:pPr>
            <a:r>
              <a:rPr lang="en-GB" altLang="en-US"/>
              <a:t>Cardiovascular and muscle strength exercises have a positive effect on prevention of falls, mobility &amp; independent living</a:t>
            </a:r>
          </a:p>
          <a:p>
            <a:pPr eaLnBrk="1" hangingPunct="1">
              <a:lnSpc>
                <a:spcPct val="90000"/>
              </a:lnSpc>
            </a:pPr>
            <a:r>
              <a:rPr lang="en-GB" altLang="en-US"/>
              <a:t>Weight bearing (e.g. walking) and non weight bearing exercise (e.g. swimming) all beneficial</a:t>
            </a:r>
          </a:p>
          <a:p>
            <a:pPr eaLnBrk="1" hangingPunct="1">
              <a:lnSpc>
                <a:spcPct val="90000"/>
              </a:lnSpc>
            </a:pPr>
            <a:r>
              <a:rPr lang="en-GB" altLang="en-US"/>
              <a:t>Group exercises improve loneliness, anxiety, </a:t>
            </a:r>
          </a:p>
          <a:p>
            <a:pPr eaLnBrk="1" hangingPunct="1">
              <a:lnSpc>
                <a:spcPct val="90000"/>
              </a:lnSpc>
              <a:buFont typeface="Wingdings" panose="05000000000000000000" pitchFamily="2" charset="2"/>
              <a:buNone/>
            </a:pPr>
            <a:r>
              <a:rPr lang="en-GB" altLang="en-US"/>
              <a:t>depression and slows cognitive decline</a:t>
            </a:r>
          </a:p>
          <a:p>
            <a:pPr eaLnBrk="1" hangingPunct="1">
              <a:lnSpc>
                <a:spcPct val="90000"/>
              </a:lnSpc>
            </a:pPr>
            <a:endParaRPr lang="en-GB" altLang="en-US"/>
          </a:p>
          <a:p>
            <a:pPr eaLnBrk="1" hangingPunct="1">
              <a:lnSpc>
                <a:spcPct val="90000"/>
              </a:lnSpc>
            </a:pPr>
            <a:endParaRPr lang="en-GB" altLang="en-US" smtClean="0"/>
          </a:p>
        </p:txBody>
      </p:sp>
    </p:spTree>
    <p:extLst>
      <p:ext uri="{BB962C8B-B14F-4D97-AF65-F5344CB8AC3E}">
        <p14:creationId xmlns:p14="http://schemas.microsoft.com/office/powerpoint/2010/main" val="769203587"/>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0402" name="Rectangle 4"/>
          <p:cNvSpPr>
            <a:spLocks noGrp="1" noChangeArrowheads="1"/>
          </p:cNvSpPr>
          <p:nvPr>
            <p:ph type="title"/>
          </p:nvPr>
        </p:nvSpPr>
        <p:spPr bwMode="auto">
          <a:xfrm>
            <a:off x="1993900" y="215900"/>
            <a:ext cx="8229600" cy="9096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fontScale="90000"/>
          </a:bodyPr>
          <a:lstStyle/>
          <a:p>
            <a:pPr eaLnBrk="1" hangingPunct="1"/>
            <a:r>
              <a:rPr lang="en-GB" altLang="en-US" sz="3600"/>
              <a:t>Exercise in pregnancy – benefits</a:t>
            </a:r>
          </a:p>
        </p:txBody>
      </p:sp>
      <p:pic>
        <p:nvPicPr>
          <p:cNvPr id="230403" name="Picture 7" descr="pregnancy-exercise2"/>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1993901" y="1989138"/>
            <a:ext cx="2143125" cy="302101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0404" name="Rectangle 11"/>
          <p:cNvSpPr>
            <a:spLocks noGrp="1" noChangeArrowheads="1"/>
          </p:cNvSpPr>
          <p:nvPr>
            <p:ph sz="half" idx="2"/>
          </p:nvPr>
        </p:nvSpPr>
        <p:spPr bwMode="auto">
          <a:xfrm>
            <a:off x="4367213" y="1312863"/>
            <a:ext cx="5935662" cy="46291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pPr eaLnBrk="1" hangingPunct="1"/>
            <a:r>
              <a:rPr lang="en-GB" altLang="en-US" smtClean="0"/>
              <a:t>Physical -  </a:t>
            </a:r>
            <a:r>
              <a:rPr lang="en-GB" altLang="en-US" sz="2400"/>
              <a:t>cvs, gestational diabetes, varicosities, weight gain, pre-eclamptic toxaemia, back pain, body fat</a:t>
            </a:r>
          </a:p>
          <a:p>
            <a:pPr eaLnBrk="1" hangingPunct="1"/>
            <a:r>
              <a:rPr lang="en-GB" altLang="en-US" smtClean="0"/>
              <a:t>Psychological – </a:t>
            </a:r>
            <a:r>
              <a:rPr lang="en-GB" altLang="en-US" sz="2400"/>
              <a:t>anxiety, depression</a:t>
            </a:r>
          </a:p>
          <a:p>
            <a:pPr eaLnBrk="1" hangingPunct="1"/>
            <a:r>
              <a:rPr lang="en-GB" altLang="en-US" smtClean="0"/>
              <a:t>Foetal outcome</a:t>
            </a:r>
          </a:p>
          <a:p>
            <a:pPr eaLnBrk="1" hangingPunct="1"/>
            <a:r>
              <a:rPr lang="en-GB" altLang="en-US" smtClean="0"/>
              <a:t>Pregnancy experience - </a:t>
            </a:r>
            <a:r>
              <a:rPr lang="en-GB" altLang="en-US" sz="2400"/>
              <a:t>labour length reduced, analgesic requirements and delivery complications</a:t>
            </a:r>
          </a:p>
        </p:txBody>
      </p:sp>
      <p:sp>
        <p:nvSpPr>
          <p:cNvPr id="230405" name="TextBox 4"/>
          <p:cNvSpPr txBox="1">
            <a:spLocks noChangeArrowheads="1"/>
          </p:cNvSpPr>
          <p:nvPr/>
        </p:nvSpPr>
        <p:spPr bwMode="auto">
          <a:xfrm>
            <a:off x="2595563" y="6129339"/>
            <a:ext cx="7893050"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pPr algn="r" eaLnBrk="1" hangingPunct="1"/>
            <a:r>
              <a:rPr lang="en-GB" altLang="en-US" sz="1400"/>
              <a:t>Royal college of obstetricians and gynaecologists statement January 2006</a:t>
            </a:r>
          </a:p>
        </p:txBody>
      </p:sp>
    </p:spTree>
    <p:extLst>
      <p:ext uri="{BB962C8B-B14F-4D97-AF65-F5344CB8AC3E}">
        <p14:creationId xmlns:p14="http://schemas.microsoft.com/office/powerpoint/2010/main" val="1162263439"/>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6546" name="Rectangle 5"/>
          <p:cNvSpPr>
            <a:spLocks noGrp="1" noChangeArrowheads="1"/>
          </p:cNvSpPr>
          <p:nvPr>
            <p:ph type="title"/>
          </p:nvPr>
        </p:nvSpPr>
        <p:spPr bwMode="auto">
          <a:xfrm>
            <a:off x="1970089" y="188913"/>
            <a:ext cx="8243887" cy="86836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pPr eaLnBrk="1" hangingPunct="1"/>
            <a:r>
              <a:rPr lang="en-GB" altLang="en-US" smtClean="0"/>
              <a:t>Summary</a:t>
            </a:r>
          </a:p>
        </p:txBody>
      </p:sp>
      <p:sp>
        <p:nvSpPr>
          <p:cNvPr id="236547" name="Rectangle 3"/>
          <p:cNvSpPr>
            <a:spLocks noGrp="1" noChangeArrowheads="1"/>
          </p:cNvSpPr>
          <p:nvPr>
            <p:ph type="body" sz="half" idx="1"/>
          </p:nvPr>
        </p:nvSpPr>
        <p:spPr bwMode="auto">
          <a:xfrm>
            <a:off x="1966914" y="1593851"/>
            <a:ext cx="4776787" cy="43338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pPr eaLnBrk="1" hangingPunct="1"/>
            <a:r>
              <a:rPr lang="en-GB" altLang="en-US" sz="2400" dirty="0"/>
              <a:t>‘Exercise is medicine’ and beneficial for all ages</a:t>
            </a:r>
          </a:p>
          <a:p>
            <a:pPr eaLnBrk="1" hangingPunct="1"/>
            <a:r>
              <a:rPr lang="en-GB" altLang="en-US" sz="2400" dirty="0"/>
              <a:t>More is better. Some is much better than none. </a:t>
            </a:r>
          </a:p>
          <a:p>
            <a:pPr eaLnBrk="1" hangingPunct="1"/>
            <a:r>
              <a:rPr lang="en-GB" altLang="en-US" sz="2400" dirty="0"/>
              <a:t>Taking time to counsel and encourage patients improves health, happiness and independence, and decreases the financial burden on the NHS</a:t>
            </a:r>
          </a:p>
        </p:txBody>
      </p:sp>
      <p:pic>
        <p:nvPicPr>
          <p:cNvPr id="236548"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743700" y="1589089"/>
            <a:ext cx="3570288" cy="475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06318925"/>
      </p:ext>
    </p:extLst>
  </p:cSld>
  <p:clrMapOvr>
    <a:masterClrMapping/>
  </p:clrMapOvr>
  <p:transition spd="med">
    <p:fade/>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8594" name="Title 1"/>
          <p:cNvSpPr>
            <a:spLocks noGrp="1"/>
          </p:cNvSpPr>
          <p:nvPr>
            <p:ph type="title"/>
          </p:nvPr>
        </p:nvSpPr>
        <p:spPr bwMode="auto">
          <a:xfrm>
            <a:off x="1765300" y="115888"/>
            <a:ext cx="8229600" cy="1143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r>
              <a:rPr lang="en-US" altLang="en-US" sz="3600" dirty="0"/>
              <a:t>Further Support</a:t>
            </a:r>
          </a:p>
        </p:txBody>
      </p:sp>
      <p:sp>
        <p:nvSpPr>
          <p:cNvPr id="3" name="Content Placeholder 2"/>
          <p:cNvSpPr>
            <a:spLocks noGrp="1"/>
          </p:cNvSpPr>
          <p:nvPr>
            <p:ph idx="1"/>
          </p:nvPr>
        </p:nvSpPr>
        <p:spPr>
          <a:xfrm>
            <a:off x="1981200" y="1600200"/>
            <a:ext cx="7786688" cy="4205288"/>
          </a:xfrm>
        </p:spPr>
        <p:txBody>
          <a:bodyPr>
            <a:normAutofit/>
          </a:bodyPr>
          <a:lstStyle/>
          <a:p>
            <a:pPr>
              <a:defRPr/>
            </a:pPr>
            <a:r>
              <a:rPr lang="en-GB" sz="2600" dirty="0"/>
              <a:t>Start active, Stay active </a:t>
            </a:r>
            <a:r>
              <a:rPr lang="en-US" sz="2600" dirty="0">
                <a:hlinkClick r:id="rId2"/>
              </a:rPr>
              <a:t>www.gov.uk</a:t>
            </a:r>
            <a:endParaRPr lang="en-US" sz="2600" dirty="0"/>
          </a:p>
          <a:p>
            <a:pPr>
              <a:defRPr/>
            </a:pPr>
            <a:r>
              <a:rPr lang="en-GB" sz="2600" dirty="0"/>
              <a:t>Physical activity: Brief Advice for adults in primary care – Full Guidance (2013) </a:t>
            </a:r>
            <a:r>
              <a:rPr lang="en-GB" sz="2600" b="1" dirty="0">
                <a:solidFill>
                  <a:srgbClr val="0070C0"/>
                </a:solidFill>
                <a:hlinkClick r:id="rId3"/>
              </a:rPr>
              <a:t>http://guidance.nice.org.uk/PH44</a:t>
            </a:r>
            <a:endParaRPr lang="en-GB" sz="2600" dirty="0"/>
          </a:p>
          <a:p>
            <a:pPr>
              <a:defRPr/>
            </a:pPr>
            <a:r>
              <a:rPr lang="en-GB" sz="2600" dirty="0"/>
              <a:t>Motivate to Move: Educational package designed for GP’s and their teams </a:t>
            </a:r>
            <a:r>
              <a:rPr lang="en-GB" sz="2600" b="1" dirty="0">
                <a:hlinkClick r:id="rId4"/>
              </a:rPr>
              <a:t>http://gpcd.walesdeanery.org</a:t>
            </a:r>
            <a:endParaRPr lang="en-US" sz="2600" dirty="0"/>
          </a:p>
          <a:p>
            <a:pPr>
              <a:defRPr/>
            </a:pPr>
            <a:r>
              <a:rPr lang="en-US" sz="2600" dirty="0"/>
              <a:t>BMJ learning modules – Physical Activity</a:t>
            </a:r>
          </a:p>
          <a:p>
            <a:pPr>
              <a:defRPr/>
            </a:pPr>
            <a:r>
              <a:rPr lang="en-US" sz="2600" dirty="0"/>
              <a:t>BMJ learning module – Motivational Interviewing in brief consultations</a:t>
            </a:r>
          </a:p>
          <a:p>
            <a:pPr>
              <a:defRPr/>
            </a:pPr>
            <a:endParaRPr lang="en-US" dirty="0"/>
          </a:p>
        </p:txBody>
      </p:sp>
      <p:pic>
        <p:nvPicPr>
          <p:cNvPr id="238596" name="Picture 2"/>
          <p:cNvPicPr>
            <a:picLocks noChangeAspect="1" noChangeArrowheads="1"/>
          </p:cNvPicPr>
          <p:nvPr/>
        </p:nvPicPr>
        <p:blipFill>
          <a:blip r:embed="rId5">
            <a:extLst>
              <a:ext uri="{28A0092B-C50C-407E-A947-70E740481C1C}">
                <a14:useLocalDpi xmlns:a14="http://schemas.microsoft.com/office/drawing/2010/main" val="0"/>
              </a:ext>
            </a:extLst>
          </a:blip>
          <a:srcRect l="13312" t="42352" r="39047" b="22765"/>
          <a:stretch>
            <a:fillRect/>
          </a:stretch>
        </p:blipFill>
        <p:spPr bwMode="auto">
          <a:xfrm>
            <a:off x="8726756" y="583407"/>
            <a:ext cx="3281363" cy="1350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21020852"/>
      </p:ext>
    </p:extLst>
  </p:cSld>
  <p:clrMapOvr>
    <a:masterClrMapping/>
  </p:clrMapOvr>
  <p:transition spd="slow"/>
  <p:timing>
    <p:tnLst>
      <p:par>
        <p:cTn id="1" dur="indefinite" restart="never" nodeType="tmRoot"/>
      </p:par>
    </p:tnLst>
  </p:timing>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Parcel</Template>
  <TotalTime>758</TotalTime>
  <Words>3160</Words>
  <Application>Microsoft Macintosh PowerPoint</Application>
  <PresentationFormat>Widescreen</PresentationFormat>
  <Paragraphs>372</Paragraphs>
  <Slides>33</Slides>
  <Notes>24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33</vt:i4>
      </vt:variant>
    </vt:vector>
  </HeadingPairs>
  <TitlesOfParts>
    <vt:vector size="41" baseType="lpstr">
      <vt:lpstr>Arial Bold</vt:lpstr>
      <vt:lpstr>Calibri</vt:lpstr>
      <vt:lpstr>Gill Sans MT</vt:lpstr>
      <vt:lpstr>Times New Roman</vt:lpstr>
      <vt:lpstr>Wingdings</vt:lpstr>
      <vt:lpstr>ヒラギノ角ゴ Pro W3</vt:lpstr>
      <vt:lpstr>Arial</vt:lpstr>
      <vt:lpstr>Parcel</vt:lpstr>
      <vt:lpstr>GREEN EXERCISE Why do we ignore it?</vt:lpstr>
      <vt:lpstr>PowerPoint Presentation</vt:lpstr>
      <vt:lpstr>PowerPoint Presentation</vt:lpstr>
      <vt:lpstr>PowerPoint Presentation</vt:lpstr>
      <vt:lpstr>PowerPoint Presentation</vt:lpstr>
      <vt:lpstr>PowerPoint Presentation</vt:lpstr>
      <vt:lpstr>PowerPoint Presentation</vt:lpstr>
      <vt:lpstr>Physical activity: What? counts?</vt:lpstr>
      <vt:lpstr>UK Guidelines on physical activity for adults and older adults</vt:lpstr>
      <vt:lpstr> UK Guidelines on physical activity for infants, toddlers and children?</vt:lpstr>
      <vt:lpstr>How Inactive are England and Wales?</vt:lpstr>
      <vt:lpstr>Q2: How does the UK compare with other countries for not being active? </vt:lpstr>
      <vt:lpstr>Q3: How does inactivity compare with the top 5 non-communicable disease risks for mortality? </vt:lpstr>
      <vt:lpstr>Physical activity: Who gains the most?</vt:lpstr>
      <vt:lpstr>UK Guideline key points</vt:lpstr>
      <vt:lpstr>Prevention of chronic disease</vt:lpstr>
      <vt:lpstr>Physical activity reduces risk of the following conditions by at least 20%</vt:lpstr>
      <vt:lpstr>What about treatment?</vt:lpstr>
      <vt:lpstr>How is physical activity protective?</vt:lpstr>
      <vt:lpstr>Sedentary behaviour</vt:lpstr>
      <vt:lpstr>Clinical tips</vt:lpstr>
      <vt:lpstr>Practitioners own participation influences health promotion and provides a role model</vt:lpstr>
      <vt:lpstr>Green prescription</vt:lpstr>
      <vt:lpstr>Not risk free - but risks are low</vt:lpstr>
      <vt:lpstr>Dangers of exercise</vt:lpstr>
      <vt:lpstr>Exercise referral schemes</vt:lpstr>
      <vt:lpstr>Prescribing exercise – 5 As headings </vt:lpstr>
      <vt:lpstr>Children and adolescents </vt:lpstr>
      <vt:lpstr>Ethical discussion:-</vt:lpstr>
      <vt:lpstr>Elderly</vt:lpstr>
      <vt:lpstr>Exercise in pregnancy – benefits</vt:lpstr>
      <vt:lpstr>Summary</vt:lpstr>
      <vt:lpstr>Further Support</vt:lpstr>
    </vt:vector>
  </TitlesOfParts>
  <Company/>
  <LinksUpToDate>false</LinksUpToDate>
  <SharedDoc>false</SharedDoc>
  <HyperlinksChanged>false</HyperlinksChanged>
  <AppVersion>15.0027</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Conway Davies</dc:creator>
  <cp:lastModifiedBy>Conway Davies</cp:lastModifiedBy>
  <cp:revision>7</cp:revision>
  <dcterms:created xsi:type="dcterms:W3CDTF">2016-10-25T20:56:02Z</dcterms:created>
  <dcterms:modified xsi:type="dcterms:W3CDTF">2016-10-26T19:18:44Z</dcterms:modified>
</cp:coreProperties>
</file>