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26" d="100"/>
          <a:sy n="26" d="100"/>
        </p:scale>
        <p:origin x="1392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998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519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332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05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729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514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21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098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424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815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65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F1432-FCFD-4F84-AEEA-2719F9FB3150}" type="datetimeFigureOut">
              <a:rPr lang="en-GB" smtClean="0"/>
              <a:t>14/04/2023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46DD5-E413-4D27-9D49-CFF34281E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416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03093B-B61F-C8FA-850B-50CBBEC3EC94}"/>
              </a:ext>
            </a:extLst>
          </p:cNvPr>
          <p:cNvSpPr/>
          <p:nvPr/>
        </p:nvSpPr>
        <p:spPr>
          <a:xfrm>
            <a:off x="1775910" y="8118411"/>
            <a:ext cx="8084824" cy="53898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04F43C5-1C95-C7BF-2F8E-4AE7F314BA1F}"/>
              </a:ext>
            </a:extLst>
          </p:cNvPr>
          <p:cNvSpPr/>
          <p:nvPr/>
        </p:nvSpPr>
        <p:spPr>
          <a:xfrm>
            <a:off x="20623126" y="6219255"/>
            <a:ext cx="8084826" cy="78549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17899-FEF4-6C1D-79B9-A8DC05625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290" y="815385"/>
            <a:ext cx="17668568" cy="2193288"/>
          </a:xfr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en-US" sz="6000" b="1" dirty="0"/>
              <a:t>Improving Data Gathered from Explosive Cylinder Tests</a:t>
            </a:r>
            <a:br>
              <a:rPr lang="en-US" sz="6000" b="1" dirty="0"/>
            </a:br>
            <a:r>
              <a:rPr lang="en-US" sz="4000" b="1" dirty="0"/>
              <a:t>Author: Alexander Dand 1810440   Supervisor: Gareth Collett</a:t>
            </a:r>
            <a:br>
              <a:rPr lang="en-US" sz="4000" b="1" dirty="0"/>
            </a:br>
            <a:r>
              <a:rPr lang="en-US" sz="4000" b="1" dirty="0"/>
              <a:t>email: martin.dand@awe.co.uk</a:t>
            </a:r>
            <a:endParaRPr lang="en-GB" sz="6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F04F28-D74E-2050-B6AC-E72D3F936B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5910" y="3296723"/>
            <a:ext cx="8084825" cy="4844387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5400" dirty="0"/>
              <a:t>Abstract</a:t>
            </a:r>
          </a:p>
          <a:p>
            <a:pPr algn="l"/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project documents research conducted into the improvement of High Explosive Cylinder Test set-up and data collection processes. Currently the process obtains satisfactory data but there is a confidence gap in the collection of the data due to uncertainties in the metrology of </a:t>
            </a:r>
            <a:r>
              <a:rPr lang="en-GB" sz="3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HetV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probe placement.</a:t>
            </a:r>
            <a:endParaRPr lang="en-GB" sz="7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A picture containing text, font, symbol, logo&#10;&#10;Description automatically generated">
            <a:extLst>
              <a:ext uri="{FF2B5EF4-FFF2-40B4-BE49-F238E27FC236}">
                <a16:creationId xmlns:a16="http://schemas.microsoft.com/office/drawing/2014/main" id="{81844C59-3446-C355-1397-F94D3651F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558" y="1346873"/>
            <a:ext cx="3599688" cy="12588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D0D703-747D-0A14-69A9-DEA1E69DA315}"/>
              </a:ext>
            </a:extLst>
          </p:cNvPr>
          <p:cNvSpPr txBox="1"/>
          <p:nvPr/>
        </p:nvSpPr>
        <p:spPr>
          <a:xfrm>
            <a:off x="1775910" y="13735600"/>
            <a:ext cx="8084825" cy="683264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dirty="0"/>
              <a:t>Aims and Objectives</a:t>
            </a:r>
          </a:p>
          <a:p>
            <a:r>
              <a:rPr lang="en-US" sz="3200" dirty="0"/>
              <a:t>Aim: To </a:t>
            </a:r>
            <a:r>
              <a:rPr lang="en-US" sz="3200" dirty="0" err="1"/>
              <a:t>analyse</a:t>
            </a:r>
            <a:r>
              <a:rPr lang="en-US" sz="3200" dirty="0"/>
              <a:t> current processes in order to identify improvements to increase confidence in data obtained</a:t>
            </a:r>
          </a:p>
          <a:p>
            <a:r>
              <a:rPr lang="en-US" sz="3200" dirty="0"/>
              <a:t>Objectives: </a:t>
            </a:r>
          </a:p>
          <a:p>
            <a:r>
              <a:rPr lang="en-US" sz="3200" dirty="0"/>
              <a:t>1 – Research different aspects of the process and identify key shortfalls</a:t>
            </a:r>
          </a:p>
          <a:p>
            <a:r>
              <a:rPr lang="en-US" sz="3200" dirty="0"/>
              <a:t>2 – Highlight process improvements to enhance safety and accuracy of data, whilst keeping Human Factors in mind</a:t>
            </a:r>
          </a:p>
          <a:p>
            <a:r>
              <a:rPr lang="en-US" sz="3200" dirty="0"/>
              <a:t>3 – </a:t>
            </a:r>
            <a:r>
              <a:rPr lang="en-US" sz="3200" dirty="0" err="1"/>
              <a:t>Categorise</a:t>
            </a:r>
            <a:r>
              <a:rPr lang="en-US" sz="3200" dirty="0"/>
              <a:t> findings into Short-, Medium- and Long-term solutions with associated costs to the business for each</a:t>
            </a:r>
            <a:endParaRPr lang="en-GB" sz="3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38C540-77E3-5956-D953-473AEE57F2C2}"/>
              </a:ext>
            </a:extLst>
          </p:cNvPr>
          <p:cNvSpPr txBox="1"/>
          <p:nvPr/>
        </p:nvSpPr>
        <p:spPr>
          <a:xfrm>
            <a:off x="10069384" y="3303639"/>
            <a:ext cx="10345094" cy="63401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dirty="0"/>
              <a:t>Background</a:t>
            </a:r>
          </a:p>
          <a:p>
            <a:r>
              <a:rPr lang="en-US" sz="3200" dirty="0"/>
              <a:t>SME discussions with the Fielding Technician and the Process Lead highlighted several issues and research avenues.</a:t>
            </a:r>
          </a:p>
          <a:p>
            <a:r>
              <a:rPr lang="en-US" sz="3200" dirty="0"/>
              <a:t>Technician Discussion</a:t>
            </a:r>
          </a:p>
          <a:p>
            <a:pPr lvl="1"/>
            <a:r>
              <a:rPr lang="en-GB" sz="3200" dirty="0"/>
              <a:t>Probes brought in CofC but not suitable for the process</a:t>
            </a:r>
          </a:p>
          <a:p>
            <a:pPr lvl="1"/>
            <a:r>
              <a:rPr lang="en-GB" sz="3200" dirty="0"/>
              <a:t>Manual application of hobby drill</a:t>
            </a:r>
          </a:p>
          <a:p>
            <a:pPr lvl="1"/>
            <a:r>
              <a:rPr lang="en-GB" sz="3200" dirty="0"/>
              <a:t>Measurement of distance using a ruler</a:t>
            </a:r>
          </a:p>
          <a:p>
            <a:r>
              <a:rPr lang="en-GB" sz="3200" dirty="0"/>
              <a:t>Process Lead Discussion</a:t>
            </a:r>
          </a:p>
          <a:p>
            <a:pPr lvl="1"/>
            <a:r>
              <a:rPr lang="en-GB" sz="3200" dirty="0"/>
              <a:t>Broadband Laser Ranging (BLR)</a:t>
            </a:r>
          </a:p>
          <a:p>
            <a:pPr lvl="1"/>
            <a:r>
              <a:rPr lang="en-GB" sz="3200" dirty="0"/>
              <a:t>MTP connectors (Bracket attachment) </a:t>
            </a:r>
          </a:p>
          <a:p>
            <a:pPr lvl="1"/>
            <a:r>
              <a:rPr lang="en-GB" sz="3200" dirty="0"/>
              <a:t>FBG optical cables</a:t>
            </a:r>
          </a:p>
          <a:p>
            <a:pPr lvl="1"/>
            <a:r>
              <a:rPr lang="en-GB" sz="3200" dirty="0"/>
              <a:t>Optimised angle of probes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23BE7DA-686C-42B9-E240-8A649D9A7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14584" y="6843252"/>
            <a:ext cx="3399894" cy="28005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686972D-0534-99FE-52BE-9E6A6B066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3173" y="8051220"/>
            <a:ext cx="6430297" cy="511935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3063FB5-ADC6-046F-5584-1F03BB4FA81B}"/>
              </a:ext>
            </a:extLst>
          </p:cNvPr>
          <p:cNvSpPr txBox="1"/>
          <p:nvPr/>
        </p:nvSpPr>
        <p:spPr>
          <a:xfrm>
            <a:off x="10069383" y="9931887"/>
            <a:ext cx="10345095" cy="5389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 algn="ctr">
              <a:lnSpc>
                <a:spcPct val="110000"/>
              </a:lnSpc>
              <a:spcBef>
                <a:spcPts val="600"/>
              </a:spcBef>
            </a:pPr>
            <a:r>
              <a:rPr lang="en-GB" sz="5400" dirty="0">
                <a:solidFill>
                  <a:srgbClr val="595959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 Analysis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Quality control of the incoming probes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Inconsistency between the drawing specification and the set-up process steps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Precision and repeatability of guide hole expansion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Precision and repeatability of probe placement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Difficulty of probe placement</a:t>
            </a:r>
          </a:p>
          <a:p>
            <a:pPr marL="342900" lvl="0" indent="-342900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Accuracy of the metrology of the probe angle</a:t>
            </a:r>
          </a:p>
          <a:p>
            <a:pPr marL="342900" lvl="0" indent="-342900">
              <a:lnSpc>
                <a:spcPct val="110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Quality of data gathering method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FE7D2E-347E-09CE-06C5-B2570F098D89}"/>
              </a:ext>
            </a:extLst>
          </p:cNvPr>
          <p:cNvSpPr txBox="1"/>
          <p:nvPr/>
        </p:nvSpPr>
        <p:spPr>
          <a:xfrm>
            <a:off x="20623127" y="3326155"/>
            <a:ext cx="8084825" cy="28931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dirty="0"/>
              <a:t>Solutions</a:t>
            </a:r>
          </a:p>
          <a:p>
            <a:r>
              <a:rPr lang="en-GB" sz="3200" dirty="0"/>
              <a:t>Short Term:</a:t>
            </a:r>
          </a:p>
          <a:p>
            <a:r>
              <a:rPr lang="en-GB" sz="3200" dirty="0"/>
              <a:t>New Tooling Option to ensure identical drill placement for each experimental build</a:t>
            </a:r>
          </a:p>
          <a:p>
            <a:endParaRPr lang="en-GB" sz="3200" dirty="0"/>
          </a:p>
        </p:txBody>
      </p:sp>
      <p:pic>
        <p:nvPicPr>
          <p:cNvPr id="17" name="Picture 16" descr="A picture containing furniture, table, console table, seat&#10;&#10;Description automatically generated">
            <a:extLst>
              <a:ext uri="{FF2B5EF4-FFF2-40B4-BE49-F238E27FC236}">
                <a16:creationId xmlns:a16="http://schemas.microsoft.com/office/drawing/2014/main" id="{EAE36606-DA05-337A-A38D-5AC7D3B836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27540" y="6241771"/>
            <a:ext cx="4337769" cy="36901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B13DDD8-CDE9-5ABE-9EF1-F8DF5AF05A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61356" y="6241771"/>
            <a:ext cx="2546134" cy="3690116"/>
          </a:xfrm>
          <a:prstGeom prst="rect">
            <a:avLst/>
          </a:prstGeom>
        </p:spPr>
      </p:pic>
      <p:pic>
        <p:nvPicPr>
          <p:cNvPr id="19" name="Picture 18" descr="Text, letter&#10;&#10;Description automatically generated">
            <a:extLst>
              <a:ext uri="{FF2B5EF4-FFF2-40B4-BE49-F238E27FC236}">
                <a16:creationId xmlns:a16="http://schemas.microsoft.com/office/drawing/2014/main" id="{CFA86F76-2AD7-EA33-06AD-483019A6F5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27540" y="9931887"/>
            <a:ext cx="6875997" cy="397757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C173D51-7E34-B090-572F-23BD4C80D508}"/>
              </a:ext>
            </a:extLst>
          </p:cNvPr>
          <p:cNvSpPr txBox="1"/>
          <p:nvPr/>
        </p:nvSpPr>
        <p:spPr>
          <a:xfrm>
            <a:off x="20623127" y="14074155"/>
            <a:ext cx="8084825" cy="649408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dirty="0"/>
              <a:t>Medium Term: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Procurement project to source better probes and instigate a potential change of design for probe sheaths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Tooling Project to up issue the bracket design to include QoL upgrades (MTP connectors, more hand space, optimised probe angle, FBG optical metrology)</a:t>
            </a:r>
          </a:p>
          <a:p>
            <a:r>
              <a:rPr lang="en-GB" sz="3200" dirty="0"/>
              <a:t>Long Term: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Major Project to investigate the feasibility and additional benefits of Laser Machining HE for future research</a:t>
            </a:r>
          </a:p>
          <a:p>
            <a:endParaRPr lang="en-GB" sz="3200" dirty="0"/>
          </a:p>
        </p:txBody>
      </p:sp>
      <p:pic>
        <p:nvPicPr>
          <p:cNvPr id="25" name="Picture Placeholder 4">
            <a:extLst>
              <a:ext uri="{FF2B5EF4-FFF2-40B4-BE49-F238E27FC236}">
                <a16:creationId xmlns:a16="http://schemas.microsoft.com/office/drawing/2014/main" id="{26B5B3DA-6C0B-AF4C-4398-0A8F08E2DDC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-1054" b="2741"/>
          <a:stretch/>
        </p:blipFill>
        <p:spPr>
          <a:xfrm>
            <a:off x="10069381" y="15528289"/>
            <a:ext cx="10345097" cy="5039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525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103</TotalTime>
  <Words>343</Words>
  <Application>Microsoft Office PowerPoint</Application>
  <PresentationFormat>Custom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Symbol</vt:lpstr>
      <vt:lpstr>Office Theme</vt:lpstr>
      <vt:lpstr>Improving Data Gathered from Explosive Cylinder Tests Author: Alexander Dand 1810440   Supervisor: Gareth Collett email: martin.dand@awe.co.uk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Data Gathered from Explosive Cylinder Tests Author: Alexander Dand 1810440   Supervisor: Gareth Collett email: martin.dand@awe.co.uk</dc:title>
  <dc:creator>Martin Dand</dc:creator>
  <cp:lastModifiedBy>Martin Dand</cp:lastModifiedBy>
  <cp:revision>1</cp:revision>
  <dcterms:created xsi:type="dcterms:W3CDTF">2023-04-14T10:06:34Z</dcterms:created>
  <dcterms:modified xsi:type="dcterms:W3CDTF">2023-04-14T11:50:21Z</dcterms:modified>
</cp:coreProperties>
</file>