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4"/>
  </p:sldMasterIdLst>
  <p:notesMasterIdLst>
    <p:notesMasterId r:id="rId32"/>
  </p:notesMasterIdLst>
  <p:handoutMasterIdLst>
    <p:handoutMasterId r:id="rId33"/>
  </p:handoutMasterIdLst>
  <p:sldIdLst>
    <p:sldId id="258" r:id="rId5"/>
    <p:sldId id="261" r:id="rId6"/>
    <p:sldId id="259" r:id="rId7"/>
    <p:sldId id="264" r:id="rId8"/>
    <p:sldId id="262" r:id="rId9"/>
    <p:sldId id="268" r:id="rId10"/>
    <p:sldId id="271" r:id="rId11"/>
    <p:sldId id="288" r:id="rId12"/>
    <p:sldId id="272" r:id="rId13"/>
    <p:sldId id="273" r:id="rId14"/>
    <p:sldId id="274" r:id="rId15"/>
    <p:sldId id="275" r:id="rId16"/>
    <p:sldId id="276" r:id="rId17"/>
    <p:sldId id="278" r:id="rId18"/>
    <p:sldId id="279" r:id="rId19"/>
    <p:sldId id="280" r:id="rId20"/>
    <p:sldId id="281" r:id="rId21"/>
    <p:sldId id="282" r:id="rId22"/>
    <p:sldId id="269" r:id="rId23"/>
    <p:sldId id="283" r:id="rId24"/>
    <p:sldId id="284" r:id="rId25"/>
    <p:sldId id="270" r:id="rId26"/>
    <p:sldId id="290" r:id="rId27"/>
    <p:sldId id="285" r:id="rId28"/>
    <p:sldId id="289" r:id="rId29"/>
    <p:sldId id="286" r:id="rId30"/>
    <p:sldId id="266" r:id="rId31"/>
  </p:sldIdLst>
  <p:sldSz cx="12188825" cy="6858000"/>
  <p:notesSz cx="6858000" cy="9945688"/>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945">
          <p15:clr>
            <a:srgbClr val="A4A3A4"/>
          </p15:clr>
        </p15:guide>
        <p15:guide id="3" orient="horz" pos="3888">
          <p15:clr>
            <a:srgbClr val="A4A3A4"/>
          </p15:clr>
        </p15:guide>
        <p15:guide id="4" orient="horz" pos="192">
          <p15:clr>
            <a:srgbClr val="A4A3A4"/>
          </p15:clr>
        </p15:guide>
        <p15:guide id="5" orient="horz" pos="1072">
          <p15:clr>
            <a:srgbClr val="A4A3A4"/>
          </p15:clr>
        </p15:guide>
        <p15:guide id="6" pos="3839">
          <p15:clr>
            <a:srgbClr val="A4A3A4"/>
          </p15:clr>
        </p15:guide>
        <p15:guide id="7" pos="704">
          <p15:clr>
            <a:srgbClr val="A4A3A4"/>
          </p15:clr>
        </p15:guide>
        <p15:guide id="8" pos="7102">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6182" autoAdjust="0"/>
  </p:normalViewPr>
  <p:slideViewPr>
    <p:cSldViewPr showGuides="1">
      <p:cViewPr varScale="1">
        <p:scale>
          <a:sx n="38" d="100"/>
          <a:sy n="38" d="100"/>
        </p:scale>
        <p:origin x="708" y="48"/>
      </p:cViewPr>
      <p:guideLst>
        <p:guide orient="horz" pos="2160"/>
        <p:guide orient="horz" pos="945"/>
        <p:guide orient="horz" pos="3888"/>
        <p:guide orient="horz" pos="192"/>
        <p:guide orient="horz" pos="1072"/>
        <p:guide pos="3839"/>
        <p:guide pos="704"/>
        <p:guide pos="7102"/>
      </p:guideLst>
    </p:cSldViewPr>
  </p:slideViewPr>
  <p:outlineViewPr>
    <p:cViewPr>
      <p:scale>
        <a:sx n="33" d="100"/>
        <a:sy n="33" d="100"/>
      </p:scale>
      <p:origin x="0" y="-2886"/>
    </p:cViewPr>
  </p:outlineViewPr>
  <p:notesTextViewPr>
    <p:cViewPr>
      <p:scale>
        <a:sx n="3" d="2"/>
        <a:sy n="3" d="2"/>
      </p:scale>
      <p:origin x="0" y="0"/>
    </p:cViewPr>
  </p:notesTextViewPr>
  <p:notesViewPr>
    <p:cSldViewPr>
      <p:cViewPr varScale="1">
        <p:scale>
          <a:sx n="79" d="100"/>
          <a:sy n="79" d="100"/>
        </p:scale>
        <p:origin x="3198" y="96"/>
      </p:cViewPr>
      <p:guideLst>
        <p:guide orient="horz" pos="3133"/>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97284"/>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11/9/2023</a:t>
            </a:fld>
            <a:endParaRPr>
              <a:solidFill>
                <a:schemeClr val="tx2"/>
              </a:solidFill>
            </a:endParaRPr>
          </a:p>
        </p:txBody>
      </p:sp>
      <p:sp>
        <p:nvSpPr>
          <p:cNvPr id="4" name="Footer Placeholder 3"/>
          <p:cNvSpPr>
            <a:spLocks noGrp="1"/>
          </p:cNvSpPr>
          <p:nvPr>
            <p:ph type="ftr" sz="quarter" idx="2"/>
          </p:nvPr>
        </p:nvSpPr>
        <p:spPr>
          <a:xfrm>
            <a:off x="0" y="9446678"/>
            <a:ext cx="2971800" cy="497284"/>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9446678"/>
            <a:ext cx="2971800" cy="497284"/>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97284"/>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11/9/2023</a:t>
            </a:fld>
            <a:endParaRPr/>
          </a:p>
        </p:txBody>
      </p:sp>
      <p:sp>
        <p:nvSpPr>
          <p:cNvPr id="4" name="Slide Image Placeholder 3"/>
          <p:cNvSpPr>
            <a:spLocks noGrp="1" noRot="1" noChangeAspect="1"/>
          </p:cNvSpPr>
          <p:nvPr>
            <p:ph type="sldImg" idx="2"/>
          </p:nvPr>
        </p:nvSpPr>
        <p:spPr>
          <a:xfrm>
            <a:off x="115888" y="746125"/>
            <a:ext cx="6626225" cy="3729038"/>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724202"/>
            <a:ext cx="5486400" cy="447556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446678"/>
            <a:ext cx="2971800" cy="497284"/>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9446678"/>
            <a:ext cx="2971800" cy="497284"/>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BF81A0-ADA6-4623-BE4F-40CFB8BBCB3D}" type="slidenum">
              <a:rPr lang="en-US" smtClean="0"/>
              <a:t>1</a:t>
            </a:fld>
            <a:endParaRPr lang="en-US"/>
          </a:p>
        </p:txBody>
      </p:sp>
    </p:spTree>
    <p:extLst>
      <p:ext uri="{BB962C8B-B14F-4D97-AF65-F5344CB8AC3E}">
        <p14:creationId xmlns:p14="http://schemas.microsoft.com/office/powerpoint/2010/main" val="285590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Toilet roll activity </a:t>
            </a:r>
          </a:p>
        </p:txBody>
      </p:sp>
      <p:sp>
        <p:nvSpPr>
          <p:cNvPr id="4" name="Slide Number Placeholder 3"/>
          <p:cNvSpPr>
            <a:spLocks noGrp="1"/>
          </p:cNvSpPr>
          <p:nvPr>
            <p:ph type="sldNum" sz="quarter" idx="5"/>
          </p:nvPr>
        </p:nvSpPr>
        <p:spPr/>
        <p:txBody>
          <a:bodyPr/>
          <a:lstStyle/>
          <a:p>
            <a:fld id="{B8796F01-7154-41E0-B48B-A6921757531A}" type="slidenum">
              <a:rPr lang="en-GB" smtClean="0"/>
              <a:pPr/>
              <a:t>2</a:t>
            </a:fld>
            <a:endParaRPr lang="en-GB"/>
          </a:p>
        </p:txBody>
      </p:sp>
    </p:spTree>
    <p:extLst>
      <p:ext uri="{BB962C8B-B14F-4D97-AF65-F5344CB8AC3E}">
        <p14:creationId xmlns:p14="http://schemas.microsoft.com/office/powerpoint/2010/main" val="2386502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3278671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1158104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5</a:t>
            </a:fld>
            <a:endParaRPr lang="en-GB"/>
          </a:p>
        </p:txBody>
      </p:sp>
    </p:spTree>
    <p:extLst>
      <p:ext uri="{BB962C8B-B14F-4D97-AF65-F5344CB8AC3E}">
        <p14:creationId xmlns:p14="http://schemas.microsoft.com/office/powerpoint/2010/main" val="1822875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3249340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821125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8354512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25209816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121800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11</a:t>
            </a:fld>
            <a:endParaRPr lang="en-GB"/>
          </a:p>
        </p:txBody>
      </p:sp>
    </p:spTree>
    <p:extLst>
      <p:ext uri="{BB962C8B-B14F-4D97-AF65-F5344CB8AC3E}">
        <p14:creationId xmlns:p14="http://schemas.microsoft.com/office/powerpoint/2010/main" val="2410342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1706147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13</a:t>
            </a:fld>
            <a:endParaRPr lang="en-GB"/>
          </a:p>
        </p:txBody>
      </p:sp>
    </p:spTree>
    <p:extLst>
      <p:ext uri="{BB962C8B-B14F-4D97-AF65-F5344CB8AC3E}">
        <p14:creationId xmlns:p14="http://schemas.microsoft.com/office/powerpoint/2010/main" val="12008618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14</a:t>
            </a:fld>
            <a:endParaRPr lang="en-GB"/>
          </a:p>
        </p:txBody>
      </p:sp>
    </p:spTree>
    <p:extLst>
      <p:ext uri="{BB962C8B-B14F-4D97-AF65-F5344CB8AC3E}">
        <p14:creationId xmlns:p14="http://schemas.microsoft.com/office/powerpoint/2010/main" val="37945366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15</a:t>
            </a:fld>
            <a:endParaRPr lang="en-GB"/>
          </a:p>
        </p:txBody>
      </p:sp>
    </p:spTree>
    <p:extLst>
      <p:ext uri="{BB962C8B-B14F-4D97-AF65-F5344CB8AC3E}">
        <p14:creationId xmlns:p14="http://schemas.microsoft.com/office/powerpoint/2010/main" val="2770389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Peer mentors</a:t>
            </a:r>
          </a:p>
        </p:txBody>
      </p:sp>
      <p:sp>
        <p:nvSpPr>
          <p:cNvPr id="4" name="Slide Number Placeholder 3"/>
          <p:cNvSpPr>
            <a:spLocks noGrp="1"/>
          </p:cNvSpPr>
          <p:nvPr>
            <p:ph type="sldNum" sz="quarter" idx="5"/>
          </p:nvPr>
        </p:nvSpPr>
        <p:spPr/>
        <p:txBody>
          <a:bodyPr/>
          <a:lstStyle/>
          <a:p>
            <a:fld id="{B8796F01-7154-41E0-B48B-A6921757531A}" type="slidenum">
              <a:rPr lang="en-GB" smtClean="0"/>
              <a:pPr/>
              <a:t>16</a:t>
            </a:fld>
            <a:endParaRPr lang="en-GB"/>
          </a:p>
        </p:txBody>
      </p:sp>
    </p:spTree>
    <p:extLst>
      <p:ext uri="{BB962C8B-B14F-4D97-AF65-F5344CB8AC3E}">
        <p14:creationId xmlns:p14="http://schemas.microsoft.com/office/powerpoint/2010/main" val="27614734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Carers Assessments </a:t>
            </a:r>
          </a:p>
        </p:txBody>
      </p:sp>
      <p:sp>
        <p:nvSpPr>
          <p:cNvPr id="4" name="Slide Number Placeholder 3"/>
          <p:cNvSpPr>
            <a:spLocks noGrp="1"/>
          </p:cNvSpPr>
          <p:nvPr>
            <p:ph type="sldNum" sz="quarter" idx="5"/>
          </p:nvPr>
        </p:nvSpPr>
        <p:spPr/>
        <p:txBody>
          <a:bodyPr/>
          <a:lstStyle/>
          <a:p>
            <a:fld id="{B8796F01-7154-41E0-B48B-A6921757531A}" type="slidenum">
              <a:rPr lang="en-GB" smtClean="0"/>
              <a:pPr/>
              <a:t>17</a:t>
            </a:fld>
            <a:endParaRPr lang="en-GB"/>
          </a:p>
        </p:txBody>
      </p:sp>
    </p:spTree>
    <p:extLst>
      <p:ext uri="{BB962C8B-B14F-4D97-AF65-F5344CB8AC3E}">
        <p14:creationId xmlns:p14="http://schemas.microsoft.com/office/powerpoint/2010/main" val="16359558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18</a:t>
            </a:fld>
            <a:endParaRPr lang="en-GB"/>
          </a:p>
        </p:txBody>
      </p:sp>
    </p:spTree>
    <p:extLst>
      <p:ext uri="{BB962C8B-B14F-4D97-AF65-F5344CB8AC3E}">
        <p14:creationId xmlns:p14="http://schemas.microsoft.com/office/powerpoint/2010/main" val="29494329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19</a:t>
            </a:fld>
            <a:endParaRPr lang="en-GB"/>
          </a:p>
        </p:txBody>
      </p:sp>
    </p:spTree>
    <p:extLst>
      <p:ext uri="{BB962C8B-B14F-4D97-AF65-F5344CB8AC3E}">
        <p14:creationId xmlns:p14="http://schemas.microsoft.com/office/powerpoint/2010/main" val="2848316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20</a:t>
            </a:fld>
            <a:endParaRPr lang="en-GB"/>
          </a:p>
        </p:txBody>
      </p:sp>
    </p:spTree>
    <p:extLst>
      <p:ext uri="{BB962C8B-B14F-4D97-AF65-F5344CB8AC3E}">
        <p14:creationId xmlns:p14="http://schemas.microsoft.com/office/powerpoint/2010/main" val="34090060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21</a:t>
            </a:fld>
            <a:endParaRPr lang="en-GB"/>
          </a:p>
        </p:txBody>
      </p:sp>
    </p:spTree>
    <p:extLst>
      <p:ext uri="{BB962C8B-B14F-4D97-AF65-F5344CB8AC3E}">
        <p14:creationId xmlns:p14="http://schemas.microsoft.com/office/powerpoint/2010/main" val="17129153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22</a:t>
            </a:fld>
            <a:endParaRPr lang="en-GB"/>
          </a:p>
        </p:txBody>
      </p:sp>
    </p:spTree>
    <p:extLst>
      <p:ext uri="{BB962C8B-B14F-4D97-AF65-F5344CB8AC3E}">
        <p14:creationId xmlns:p14="http://schemas.microsoft.com/office/powerpoint/2010/main" val="10286664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23</a:t>
            </a:fld>
            <a:endParaRPr lang="en-GB"/>
          </a:p>
        </p:txBody>
      </p:sp>
    </p:spTree>
    <p:extLst>
      <p:ext uri="{BB962C8B-B14F-4D97-AF65-F5344CB8AC3E}">
        <p14:creationId xmlns:p14="http://schemas.microsoft.com/office/powerpoint/2010/main" val="16916253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Independent Professional Advocacy National Standards and Outcomes Framework for Children and Young People in Wales</a:t>
            </a:r>
          </a:p>
        </p:txBody>
      </p:sp>
      <p:sp>
        <p:nvSpPr>
          <p:cNvPr id="4" name="Slide Number Placeholder 3"/>
          <p:cNvSpPr>
            <a:spLocks noGrp="1"/>
          </p:cNvSpPr>
          <p:nvPr>
            <p:ph type="sldNum" sz="quarter" idx="5"/>
          </p:nvPr>
        </p:nvSpPr>
        <p:spPr/>
        <p:txBody>
          <a:bodyPr/>
          <a:lstStyle/>
          <a:p>
            <a:fld id="{B8796F01-7154-41E0-B48B-A6921757531A}" type="slidenum">
              <a:rPr lang="en-GB" smtClean="0"/>
              <a:pPr/>
              <a:t>24</a:t>
            </a:fld>
            <a:endParaRPr lang="en-GB"/>
          </a:p>
        </p:txBody>
      </p:sp>
    </p:spTree>
    <p:extLst>
      <p:ext uri="{BB962C8B-B14F-4D97-AF65-F5344CB8AC3E}">
        <p14:creationId xmlns:p14="http://schemas.microsoft.com/office/powerpoint/2010/main" val="33267381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25</a:t>
            </a:fld>
            <a:endParaRPr lang="en-GB"/>
          </a:p>
        </p:txBody>
      </p:sp>
    </p:spTree>
    <p:extLst>
      <p:ext uri="{BB962C8B-B14F-4D97-AF65-F5344CB8AC3E}">
        <p14:creationId xmlns:p14="http://schemas.microsoft.com/office/powerpoint/2010/main" val="23437611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26</a:t>
            </a:fld>
            <a:endParaRPr lang="en-GB"/>
          </a:p>
        </p:txBody>
      </p:sp>
    </p:spTree>
    <p:extLst>
      <p:ext uri="{BB962C8B-B14F-4D97-AF65-F5344CB8AC3E}">
        <p14:creationId xmlns:p14="http://schemas.microsoft.com/office/powerpoint/2010/main" val="38550860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796F01-7154-41E0-B48B-A6921757531A}" type="slidenum">
              <a:rPr lang="en-GB" smtClean="0"/>
              <a:pPr/>
              <a:t>27</a:t>
            </a:fld>
            <a:endParaRPr lang="en-GB"/>
          </a:p>
        </p:txBody>
      </p:sp>
    </p:spTree>
    <p:extLst>
      <p:ext uri="{BB962C8B-B14F-4D97-AF65-F5344CB8AC3E}">
        <p14:creationId xmlns:p14="http://schemas.microsoft.com/office/powerpoint/2010/main" val="143383372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4" name="Group 13" descr="Stack of books"/>
          <p:cNvGrpSpPr/>
          <p:nvPr userDrawn="1"/>
        </p:nvGrpSpPr>
        <p:grpSpPr>
          <a:xfrm>
            <a:off x="0" y="0"/>
            <a:ext cx="12190572" cy="6858000"/>
            <a:chOff x="0" y="0"/>
            <a:chExt cx="12190572" cy="6858000"/>
          </a:xfrm>
        </p:grpSpPr>
        <p:sp>
          <p:nvSpPr>
            <p:cNvPr id="13" name="Rectangle 12"/>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nvGrpSpPr>
            <p:cNvPr id="12" name="Group 11"/>
            <p:cNvGrpSpPr/>
            <p:nvPr/>
          </p:nvGrpSpPr>
          <p:grpSpPr>
            <a:xfrm>
              <a:off x="0" y="0"/>
              <a:ext cx="4726044" cy="6858000"/>
              <a:chOff x="0" y="0"/>
              <a:chExt cx="4726044" cy="6858000"/>
            </a:xfrm>
          </p:grpSpPr>
          <p:pic>
            <p:nvPicPr>
              <p:cNvPr id="9" name="Picture 8"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591594" cy="6858000"/>
              </a:xfrm>
              <a:prstGeom prst="rect">
                <a:avLst/>
              </a:prstGeom>
            </p:spPr>
          </p:pic>
          <p:sp>
            <p:nvSpPr>
              <p:cNvPr id="10" name="Rectangle 9"/>
              <p:cNvSpPr/>
              <p:nvPr/>
            </p:nvSpPr>
            <p:spPr>
              <a:xfrm>
                <a:off x="4588884"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p:cNvSpPr>
            <a:spLocks noGrp="1"/>
          </p:cNvSpPr>
          <p:nvPr>
            <p:ph type="ctrTitle"/>
          </p:nvPr>
        </p:nvSpPr>
        <p:spPr>
          <a:xfrm>
            <a:off x="4879346"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3" name="Subtitle 2"/>
          <p:cNvSpPr>
            <a:spLocks noGrp="1"/>
          </p:cNvSpPr>
          <p:nvPr>
            <p:ph type="subTitle" idx="1"/>
          </p:nvPr>
        </p:nvSpPr>
        <p:spPr>
          <a:xfrm>
            <a:off x="4879346"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5" name="Date Placeholder 4"/>
          <p:cNvSpPr>
            <a:spLocks noGrp="1"/>
          </p:cNvSpPr>
          <p:nvPr>
            <p:ph type="dt" sz="half" idx="10"/>
          </p:nvPr>
        </p:nvSpPr>
        <p:spPr/>
        <p:txBody>
          <a:bodyPr/>
          <a:lstStyle/>
          <a:p>
            <a:fld id="{42E3C847-D284-421D-B330-2D43513B0F9C}" type="datetime1">
              <a:rPr lang="en-US" smtClean="0"/>
              <a:t>11/9/2023</a:t>
            </a:fld>
            <a:endParaRPr lang="en-US"/>
          </a:p>
        </p:txBody>
      </p:sp>
      <p:sp>
        <p:nvSpPr>
          <p:cNvPr id="7" name="Footer Placeholder 6"/>
          <p:cNvSpPr>
            <a:spLocks noGrp="1"/>
          </p:cNvSpPr>
          <p:nvPr>
            <p:ph type="ftr" sz="quarter" idx="11"/>
          </p:nvPr>
        </p:nvSpPr>
        <p:spPr/>
        <p:txBody>
          <a:bodyPr/>
          <a:lstStyle/>
          <a:p>
            <a:r>
              <a:rPr lang="en-US" dirty="0"/>
              <a:t>Add a footer</a:t>
            </a:r>
          </a:p>
        </p:txBody>
      </p:sp>
      <p:sp>
        <p:nvSpPr>
          <p:cNvPr id="11" name="Slide Number Placeholder 10"/>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44051740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E5785147-19A6-4970-A04E-ED9B1D83C0F1}" type="datetime1">
              <a:rPr lang="en-US" smtClean="0"/>
              <a:t>11/9/2023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A60BA0E-20D0-4E7C-B286-26C960A6788F}" type="slidenum">
              <a:rPr lang="en-US" smtClean="0"/>
              <a:t>‹#›</a:t>
            </a:fld>
            <a:endParaRPr lang="en-US"/>
          </a:p>
        </p:txBody>
      </p:sp>
    </p:spTree>
    <p:extLst>
      <p:ext uri="{BB962C8B-B14F-4D97-AF65-F5344CB8AC3E}">
        <p14:creationId xmlns:p14="http://schemas.microsoft.com/office/powerpoint/2010/main" val="2358978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12" name="Group 11"/>
          <p:cNvGrpSpPr/>
          <p:nvPr/>
        </p:nvGrpSpPr>
        <p:grpSpPr>
          <a:xfrm>
            <a:off x="1620" y="0"/>
            <a:ext cx="12188952" cy="6858000"/>
            <a:chOff x="1620" y="0"/>
            <a:chExt cx="12188952" cy="6858000"/>
          </a:xfrm>
        </p:grpSpPr>
        <p:sp>
          <p:nvSpPr>
            <p:cNvPr id="4" name="Rectangle 3"/>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11" name="Rectangle 10"/>
            <p:cNvSpPr/>
            <p:nvPr/>
          </p:nvSpPr>
          <p:spPr>
            <a:xfrm>
              <a:off x="7481252" y="0"/>
              <a:ext cx="13716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a:solidFill>
                  <a:schemeClr val="tx2"/>
                </a:solidFill>
              </a:endParaRPr>
            </a:p>
          </p:txBody>
        </p:sp>
      </p:grpSp>
      <p:pic>
        <p:nvPicPr>
          <p:cNvPr id="5" name="Picture 4" descr="Stack of books"/>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8818" y="0"/>
            <a:ext cx="4591594" cy="6858000"/>
          </a:xfrm>
          <a:prstGeom prst="rect">
            <a:avLst/>
          </a:prstGeom>
        </p:spPr>
      </p:pic>
      <p:sp>
        <p:nvSpPr>
          <p:cNvPr id="7" name="Title 1"/>
          <p:cNvSpPr>
            <a:spLocks noGrp="1"/>
          </p:cNvSpPr>
          <p:nvPr>
            <p:ph type="ctrTitle"/>
          </p:nvPr>
        </p:nvSpPr>
        <p:spPr>
          <a:xfrm>
            <a:off x="237149" y="1498601"/>
            <a:ext cx="7008574" cy="3298825"/>
          </a:xfrm>
        </p:spPr>
        <p:txBody>
          <a:bodyPr>
            <a:normAutofit/>
          </a:bodyPr>
          <a:lstStyle>
            <a:lvl1pPr algn="l">
              <a:lnSpc>
                <a:spcPct val="90000"/>
              </a:lnSpc>
              <a:defRPr sz="5400" b="0" cap="none" spc="0" baseline="0">
                <a:ln w="0"/>
                <a:solidFill>
                  <a:schemeClr val="tx2"/>
                </a:solidFill>
                <a:effectLst/>
              </a:defRPr>
            </a:lvl1pPr>
          </a:lstStyle>
          <a:p>
            <a:r>
              <a:rPr lang="en-US"/>
              <a:t>Click to edit Master title style</a:t>
            </a:r>
            <a:endParaRPr dirty="0"/>
          </a:p>
        </p:txBody>
      </p:sp>
      <p:sp>
        <p:nvSpPr>
          <p:cNvPr id="8" name="Subtitle 2"/>
          <p:cNvSpPr>
            <a:spLocks noGrp="1"/>
          </p:cNvSpPr>
          <p:nvPr>
            <p:ph type="subTitle" idx="1"/>
          </p:nvPr>
        </p:nvSpPr>
        <p:spPr>
          <a:xfrm>
            <a:off x="237149" y="4927600"/>
            <a:ext cx="7008574" cy="1244600"/>
          </a:xfrm>
        </p:spPr>
        <p:txBody>
          <a:bodyPr>
            <a:normAutofit/>
          </a:bodyPr>
          <a:lstStyle>
            <a:lvl1pPr marL="0" indent="0" algn="l">
              <a:spcBef>
                <a:spcPts val="0"/>
              </a:spcBef>
              <a:buNone/>
              <a:defRPr sz="2800" b="0" cap="none" spc="0">
                <a:ln w="0"/>
                <a:solidFill>
                  <a:schemeClr val="accent2">
                    <a:lumMod val="50000"/>
                  </a:schemeClr>
                </a:solidFill>
                <a:effectLst/>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dirty="0"/>
          </a:p>
        </p:txBody>
      </p:sp>
      <p:sp>
        <p:nvSpPr>
          <p:cNvPr id="2" name="Date Placeholder 1"/>
          <p:cNvSpPr>
            <a:spLocks noGrp="1"/>
          </p:cNvSpPr>
          <p:nvPr>
            <p:ph type="dt" sz="half" idx="10"/>
          </p:nvPr>
        </p:nvSpPr>
        <p:spPr/>
        <p:txBody>
          <a:bodyPr/>
          <a:lstStyle/>
          <a:p>
            <a:fld id="{E8F41008-E89D-49CD-9BF4-E6F3FE09F7AC}" type="datetime1">
              <a:rPr lang="en-US" smtClean="0"/>
              <a:t>11/9/2023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27235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Date Placeholder 4"/>
          <p:cNvSpPr>
            <a:spLocks noGrp="1"/>
          </p:cNvSpPr>
          <p:nvPr>
            <p:ph type="dt" sz="half" idx="10"/>
          </p:nvPr>
        </p:nvSpPr>
        <p:spPr/>
        <p:txBody>
          <a:bodyPr/>
          <a:lstStyle/>
          <a:p>
            <a:fld id="{6C9E199F-4583-41EB-929F-5865E95EECAA}" type="datetime1">
              <a:rPr lang="en-US" smtClean="0"/>
              <a:t>11/9/2023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2701748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Date Placeholder 6"/>
          <p:cNvSpPr>
            <a:spLocks noGrp="1"/>
          </p:cNvSpPr>
          <p:nvPr>
            <p:ph type="dt" sz="half" idx="10"/>
          </p:nvPr>
        </p:nvSpPr>
        <p:spPr/>
        <p:txBody>
          <a:bodyPr/>
          <a:lstStyle/>
          <a:p>
            <a:fld id="{ADE652EB-356C-4482-B27C-7C8E08F5D88F}" type="datetime1">
              <a:rPr lang="en-US" smtClean="0"/>
              <a:t>11/9/2023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47465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51B0895E-43C3-4560-B59A-90049317E860}" type="datetime1">
              <a:rPr lang="en-US" smtClean="0"/>
              <a:t>11/9/2023</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1810248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778C32-B81D-4A68-A851-5185C690F024}" type="datetime1">
              <a:rPr lang="en-US" smtClean="0"/>
              <a:t>11/9/2023</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EB37DED6-D4C7-42EE-AB49-D2E39E64FDE4}" type="slidenum">
              <a:rPr lang="en-US" smtClean="0"/>
              <a:t>‹#›</a:t>
            </a:fld>
            <a:endParaRPr lang="en-US"/>
          </a:p>
        </p:txBody>
      </p:sp>
    </p:spTree>
    <p:extLst>
      <p:ext uri="{BB962C8B-B14F-4D97-AF65-F5344CB8AC3E}">
        <p14:creationId xmlns:p14="http://schemas.microsoft.com/office/powerpoint/2010/main" val="66448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455612" y="1701800"/>
            <a:ext cx="3351927" cy="2844800"/>
          </a:xfrm>
        </p:spPr>
        <p:txBody>
          <a:bodyPr anchor="b">
            <a:normAutofit/>
          </a:bodyPr>
          <a:lstStyle>
            <a:lvl1pPr algn="l">
              <a:defRPr sz="2000" b="1">
                <a:effectLst/>
              </a:defRPr>
            </a:lvl1pPr>
          </a:lstStyle>
          <a:p>
            <a:r>
              <a:rPr lang="en-US"/>
              <a:t>Click to edit Master title style</a:t>
            </a:r>
            <a:endParaRPr dirty="0"/>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455612"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1765D79-EF31-4E8F-A1BE-AF31805C2859}" type="datetime1">
              <a:rPr lang="en-US" smtClean="0"/>
              <a:t>11/9/2023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28012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effectLst/>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932FBA3B-941F-4778-A0CB-865223FDAE69}" type="datetime1">
              <a:rPr lang="en-US" smtClean="0"/>
              <a:t>11/9/2023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2DFBB78A-01B4-41F2-96B0-677A4A282832}" type="slidenum">
              <a:rPr lang="en-US" smtClean="0"/>
              <a:t>‹#›</a:t>
            </a:fld>
            <a:endParaRPr lang="en-US"/>
          </a:p>
        </p:txBody>
      </p:sp>
    </p:spTree>
    <p:extLst>
      <p:ext uri="{BB962C8B-B14F-4D97-AF65-F5344CB8AC3E}">
        <p14:creationId xmlns:p14="http://schemas.microsoft.com/office/powerpoint/2010/main" val="147819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F6987518-40ED-4895-8580-DE2A722FC423}" type="datetime1">
              <a:rPr lang="en-US" smtClean="0"/>
              <a:t>11/9/2023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960223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dirty="0"/>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10"/>
          </p:nvPr>
        </p:nvSpPr>
        <p:spPr/>
        <p:txBody>
          <a:bodyPr/>
          <a:lstStyle/>
          <a:p>
            <a:fld id="{CA8D9F34-BDBC-4273-B9BC-22458F940BE7}" type="datetime1">
              <a:rPr lang="en-US" smtClean="0"/>
              <a:t>11/9/2023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91C5AD9-787D-40FA-8A4D-16A055B9AF81}" type="slidenum">
              <a:rPr lang="en-US" smtClean="0"/>
              <a:t>‹#›</a:t>
            </a:fld>
            <a:endParaRPr lang="en-US"/>
          </a:p>
        </p:txBody>
      </p:sp>
    </p:spTree>
    <p:extLst>
      <p:ext uri="{BB962C8B-B14F-4D97-AF65-F5344CB8AC3E}">
        <p14:creationId xmlns:p14="http://schemas.microsoft.com/office/powerpoint/2010/main" val="239825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620" y="0"/>
            <a:ext cx="12188952" cy="6858000"/>
            <a:chOff x="1620" y="0"/>
            <a:chExt cx="12188952" cy="6858000"/>
          </a:xfrm>
        </p:grpSpPr>
        <p:sp>
          <p:nvSpPr>
            <p:cNvPr id="10" name="Rectangle 9"/>
            <p:cNvSpPr/>
            <p:nvPr/>
          </p:nvSpPr>
          <p:spPr>
            <a:xfrm>
              <a:off x="1620" y="0"/>
              <a:ext cx="12188952" cy="6858000"/>
            </a:xfrm>
            <a:prstGeom prst="rect">
              <a:avLst/>
            </a:prstGeom>
            <a:gradFill flip="none" rotWithShape="1">
              <a:gsLst>
                <a:gs pos="0">
                  <a:schemeClr val="accent1">
                    <a:lumMod val="50000"/>
                  </a:schemeClr>
                </a:gs>
                <a:gs pos="58000">
                  <a:schemeClr val="accent1">
                    <a:lumMod val="40000"/>
                    <a:lumOff val="60000"/>
                  </a:schemeClr>
                </a:gs>
                <a:gs pos="100000">
                  <a:schemeClr val="accent1">
                    <a:lumMod val="5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8" name="Rectangle 7"/>
            <p:cNvSpPr/>
            <p:nvPr/>
          </p:nvSpPr>
          <p:spPr>
            <a:xfrm>
              <a:off x="304721" y="0"/>
              <a:ext cx="11579384" cy="6858000"/>
            </a:xfrm>
            <a:prstGeom prst="rect">
              <a:avLst/>
            </a:prstGeom>
            <a:solidFill>
              <a:schemeClr val="accent1">
                <a:lumMod val="20000"/>
                <a:lumOff val="8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gr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schemeClr>
                </a:solidFill>
              </a:defRPr>
            </a:lvl1pPr>
          </a:lstStyle>
          <a:p>
            <a:fld id="{72EBFD46-0FD3-4428-ADEC-1DFD6489930D}" type="datetime1">
              <a:rPr lang="en-US" smtClean="0"/>
              <a:t>11/9/2023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schemeClr>
                </a:solidFill>
              </a:defRPr>
            </a:lvl1pPr>
          </a:lstStyle>
          <a:p>
            <a:r>
              <a:rPr lang="en-US" dirty="0"/>
              <a:t>Add a footer</a:t>
            </a: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14278595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1218987" rtl="0" eaLnBrk="1" latinLnBrk="0" hangingPunct="1">
        <a:lnSpc>
          <a:spcPct val="85000"/>
        </a:lnSpc>
        <a:spcBef>
          <a:spcPct val="0"/>
        </a:spcBef>
        <a:buNone/>
        <a:tabLst/>
        <a:defRPr sz="4400" b="0" kern="1200" cap="none" baseline="0">
          <a:solidFill>
            <a:schemeClr val="accent2">
              <a:lumMod val="50000"/>
            </a:schemeClr>
          </a:solidFill>
          <a:effectLst/>
          <a:latin typeface="+mj-lt"/>
          <a:ea typeface="+mj-ea"/>
          <a:cs typeface="+mj-cs"/>
        </a:defRPr>
      </a:lvl1pPr>
    </p:titleStyle>
    <p:bodyStyle>
      <a:lvl1pPr marL="304747" indent="-304747" algn="l" defTabSz="1218987" rtl="0" eaLnBrk="1" latinLnBrk="0" hangingPunct="1">
        <a:lnSpc>
          <a:spcPct val="95000"/>
        </a:lnSpc>
        <a:spcBef>
          <a:spcPts val="1866"/>
        </a:spcBef>
        <a:buClr>
          <a:schemeClr val="accent6">
            <a:lumMod val="50000"/>
          </a:schemeClr>
        </a:buClr>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Clr>
          <a:schemeClr val="accent6">
            <a:lumMod val="50000"/>
          </a:schemeClr>
        </a:buClr>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6pPr>
      <a:lvl7pPr marL="2864619"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7pPr>
      <a:lvl8pPr marL="3291264" indent="-304747" algn="l" defTabSz="1218987" rtl="0" eaLnBrk="1" latinLnBrk="0" hangingPunct="1">
        <a:lnSpc>
          <a:spcPct val="95000"/>
        </a:lnSpc>
        <a:spcBef>
          <a:spcPts val="1066"/>
        </a:spcBef>
        <a:buClr>
          <a:schemeClr val="accent6">
            <a:lumMod val="50000"/>
          </a:schemeClr>
        </a:buClr>
        <a:buSzPct val="90000"/>
        <a:buFont typeface="Century Gothic" pitchFamily="34" charset="0"/>
        <a:buChar char="–"/>
        <a:defRPr sz="1800" kern="1200">
          <a:solidFill>
            <a:schemeClr val="tx2">
              <a:lumMod val="50000"/>
            </a:schemeClr>
          </a:solidFill>
          <a:latin typeface="+mn-lt"/>
          <a:ea typeface="+mn-ea"/>
          <a:cs typeface="+mn-cs"/>
        </a:defRPr>
      </a:lvl8pPr>
      <a:lvl9pPr marL="3474112" indent="0" algn="l" defTabSz="1218987" rtl="0" eaLnBrk="1" latinLnBrk="0" hangingPunct="1">
        <a:lnSpc>
          <a:spcPct val="95000"/>
        </a:lnSpc>
        <a:spcBef>
          <a:spcPts val="1066"/>
        </a:spcBef>
        <a:buClr>
          <a:schemeClr val="accent6">
            <a:lumMod val="50000"/>
          </a:schemeClr>
        </a:buClr>
        <a:buSzPct val="90000"/>
        <a:buFont typeface="Century Gothic" pitchFamily="34" charset="0"/>
        <a:buNone/>
        <a:defRPr sz="1800" kern="1200">
          <a:solidFill>
            <a:schemeClr val="tx2">
              <a:lumMod val="50000"/>
            </a:schemeClr>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Young People and Society 1: Advocacy, Empowerment, Participation and Rights</a:t>
            </a:r>
            <a:endParaRPr lang="en-US" dirty="0"/>
          </a:p>
        </p:txBody>
      </p:sp>
      <p:sp>
        <p:nvSpPr>
          <p:cNvPr id="3" name="Subtitle 2"/>
          <p:cNvSpPr>
            <a:spLocks noGrp="1"/>
          </p:cNvSpPr>
          <p:nvPr>
            <p:ph type="subTitle" idx="1"/>
          </p:nvPr>
        </p:nvSpPr>
        <p:spPr/>
        <p:txBody>
          <a:bodyPr/>
          <a:lstStyle/>
          <a:p>
            <a:r>
              <a:rPr lang="en-US" dirty="0"/>
              <a:t>Dr. Darrel Williams </a:t>
            </a:r>
          </a:p>
          <a:p>
            <a:r>
              <a:rPr lang="en-US" dirty="0"/>
              <a:t>d.g.williams@uwtsd.ac.uk</a:t>
            </a:r>
          </a:p>
        </p:txBody>
      </p:sp>
    </p:spTree>
    <p:extLst>
      <p:ext uri="{BB962C8B-B14F-4D97-AF65-F5344CB8AC3E}">
        <p14:creationId xmlns:p14="http://schemas.microsoft.com/office/powerpoint/2010/main" val="1736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Who’s Who</a:t>
            </a:r>
          </a:p>
        </p:txBody>
      </p:sp>
      <p:sp>
        <p:nvSpPr>
          <p:cNvPr id="3" name="Content Placeholder 2"/>
          <p:cNvSpPr>
            <a:spLocks noGrp="1"/>
          </p:cNvSpPr>
          <p:nvPr>
            <p:ph idx="1"/>
          </p:nvPr>
        </p:nvSpPr>
        <p:spPr/>
        <p:txBody>
          <a:bodyPr/>
          <a:lstStyle/>
          <a:p>
            <a:r>
              <a:rPr lang="en-GB" dirty="0"/>
              <a:t>Introductions including name, relevant interests and motivation for your studies.</a:t>
            </a:r>
          </a:p>
          <a:p>
            <a:r>
              <a:rPr lang="en-GB" dirty="0"/>
              <a:t>Hobbies/ passions/ ‘spare’ time?</a:t>
            </a:r>
          </a:p>
        </p:txBody>
      </p:sp>
    </p:spTree>
    <p:extLst>
      <p:ext uri="{BB962C8B-B14F-4D97-AF65-F5344CB8AC3E}">
        <p14:creationId xmlns:p14="http://schemas.microsoft.com/office/powerpoint/2010/main" val="31057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7308" y="332656"/>
            <a:ext cx="10233687" cy="5839544"/>
          </a:xfrm>
        </p:spPr>
        <p:txBody>
          <a:bodyPr>
            <a:normAutofit fontScale="92500" lnSpcReduction="20000"/>
          </a:bodyPr>
          <a:lstStyle/>
          <a:p>
            <a:pPr marL="0" indent="0">
              <a:buNone/>
            </a:pPr>
            <a:r>
              <a:rPr lang="en-GB" sz="3500" b="1" dirty="0">
                <a:latin typeface="Arial" panose="020B0604020202020204" pitchFamily="34" charset="0"/>
                <a:cs typeface="Arial" panose="020B0604020202020204" pitchFamily="34" charset="0"/>
              </a:rPr>
              <a:t>Module Aim</a:t>
            </a:r>
          </a:p>
          <a:p>
            <a:r>
              <a:rPr lang="en-GB" dirty="0">
                <a:latin typeface="Arial" panose="020B0604020202020204" pitchFamily="34" charset="0"/>
                <a:cs typeface="Arial" panose="020B0604020202020204" pitchFamily="34" charset="0"/>
              </a:rPr>
              <a:t>To introduce you to the importance of rights and participation in your practice with young people, and how to advocate on behalf of young people when necessary.</a:t>
            </a:r>
          </a:p>
          <a:p>
            <a:pPr marL="0" indent="0">
              <a:buNone/>
            </a:pPr>
            <a:r>
              <a:rPr lang="en-GB" sz="3300" b="1" dirty="0">
                <a:latin typeface="Arial" panose="020B0604020202020204" pitchFamily="34" charset="0"/>
                <a:cs typeface="Arial" panose="020B0604020202020204" pitchFamily="34" charset="0"/>
              </a:rPr>
              <a:t>Learning Outcomes</a:t>
            </a:r>
          </a:p>
          <a:p>
            <a:r>
              <a:rPr lang="en-GB" dirty="0">
                <a:latin typeface="Arial" panose="020B0604020202020204" pitchFamily="34" charset="0"/>
                <a:cs typeface="Arial" panose="020B0604020202020204" pitchFamily="34" charset="0"/>
              </a:rPr>
              <a:t>Show awareness of human rights including children’s and young people’s rights based on current policy and practice, and the impact of rights on young people’s participation;</a:t>
            </a:r>
          </a:p>
          <a:p>
            <a:r>
              <a:rPr lang="en-GB" dirty="0">
                <a:latin typeface="Arial" panose="020B0604020202020204" pitchFamily="34" charset="0"/>
                <a:cs typeface="Arial" panose="020B0604020202020204" pitchFamily="34" charset="0"/>
              </a:rPr>
              <a:t>Indicate an understanding of rights in terms of the social justice arena, and in a variety of contexts and situations, and demonstrate an awareness of barriers and issues that may arise;</a:t>
            </a:r>
          </a:p>
          <a:p>
            <a:r>
              <a:rPr lang="en-GB" dirty="0">
                <a:latin typeface="Arial" panose="020B0604020202020204" pitchFamily="34" charset="0"/>
                <a:cs typeface="Arial" panose="020B0604020202020204" pitchFamily="34" charset="0"/>
              </a:rPr>
              <a:t>Understand the principles of advocacy and how to apply these to practice with young people; </a:t>
            </a:r>
          </a:p>
          <a:p>
            <a:r>
              <a:rPr lang="en-GB" dirty="0">
                <a:latin typeface="Arial" panose="020B0604020202020204" pitchFamily="34" charset="0"/>
                <a:cs typeface="Arial" panose="020B0604020202020204" pitchFamily="34" charset="0"/>
              </a:rPr>
              <a:t>Organise your knowledge and learning through use of a range of information resources, and present your work appropriately, and reflect upon sustainable literacy skills developed.</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3074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Assignment </a:t>
            </a:r>
          </a:p>
        </p:txBody>
      </p:sp>
      <p:sp>
        <p:nvSpPr>
          <p:cNvPr id="3" name="Content Placeholder 2"/>
          <p:cNvSpPr>
            <a:spLocks noGrp="1"/>
          </p:cNvSpPr>
          <p:nvPr>
            <p:ph idx="1"/>
          </p:nvPr>
        </p:nvSpPr>
        <p:spPr/>
        <p:txBody>
          <a:bodyPr>
            <a:normAutofit lnSpcReduction="10000"/>
          </a:bodyPr>
          <a:lstStyle/>
          <a:p>
            <a:pPr algn="just"/>
            <a:r>
              <a:rPr lang="en-GB" dirty="0"/>
              <a:t>10 minute individual contribution to a group poster presentation</a:t>
            </a:r>
          </a:p>
          <a:p>
            <a:pPr marL="0" indent="0" algn="just">
              <a:buNone/>
            </a:pPr>
            <a:r>
              <a:rPr lang="en-GB" dirty="0">
                <a:effectLst/>
                <a:latin typeface="Arial" panose="020B0604020202020204" pitchFamily="34" charset="0"/>
                <a:ea typeface="Times New Roman" panose="02020603050405020304" pitchFamily="18" charset="0"/>
              </a:rPr>
              <a:t>Students are required design a poster to be displayed in a Youth Centre outlining the UNCRC for young people and their families.  When designing and presenting this poster, students should include their roles as advocates for young people, as a means of ensuring young people can access their rights and have their voices heard.  Your presentation should be supported by wider reading linked to relevant theory and policy, and also linked to the Youth Work National Occupational Standards (CLD Standards Council Scotland, 2019).</a:t>
            </a:r>
          </a:p>
          <a:p>
            <a:pPr marL="0" indent="0" algn="just">
              <a:buNone/>
            </a:pPr>
            <a:endParaRPr lang="en-GB" sz="1800" dirty="0">
              <a:latin typeface="Arial" panose="020B0604020202020204" pitchFamily="34" charset="0"/>
            </a:endParaRPr>
          </a:p>
          <a:p>
            <a:pPr marL="0" indent="0" algn="just">
              <a:buNone/>
            </a:pPr>
            <a:r>
              <a:rPr lang="en-GB" dirty="0"/>
              <a:t>Presentation - Wednesday 18</a:t>
            </a:r>
            <a:r>
              <a:rPr lang="en-GB" baseline="30000" dirty="0"/>
              <a:t>TH</a:t>
            </a:r>
            <a:r>
              <a:rPr lang="en-GB" dirty="0"/>
              <a:t> January 2024</a:t>
            </a:r>
          </a:p>
          <a:p>
            <a:pPr marL="0" indent="0">
              <a:buNone/>
            </a:pPr>
            <a:endParaRPr lang="en-GB" dirty="0"/>
          </a:p>
        </p:txBody>
      </p:sp>
    </p:spTree>
    <p:extLst>
      <p:ext uri="{BB962C8B-B14F-4D97-AF65-F5344CB8AC3E}">
        <p14:creationId xmlns:p14="http://schemas.microsoft.com/office/powerpoint/2010/main" val="400361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Group Task</a:t>
            </a:r>
          </a:p>
        </p:txBody>
      </p:sp>
      <p:sp>
        <p:nvSpPr>
          <p:cNvPr id="3" name="Content Placeholder 2"/>
          <p:cNvSpPr>
            <a:spLocks noGrp="1"/>
          </p:cNvSpPr>
          <p:nvPr>
            <p:ph idx="1"/>
          </p:nvPr>
        </p:nvSpPr>
        <p:spPr/>
        <p:txBody>
          <a:bodyPr/>
          <a:lstStyle/>
          <a:p>
            <a:pPr marL="0" indent="0">
              <a:buNone/>
            </a:pPr>
            <a:r>
              <a:rPr lang="en-US" dirty="0"/>
              <a:t>In small groups I want you to discuss and write down what you believe are …</a:t>
            </a:r>
          </a:p>
          <a:p>
            <a:r>
              <a:rPr lang="en-US" dirty="0"/>
              <a:t>Advocacy</a:t>
            </a:r>
          </a:p>
          <a:p>
            <a:r>
              <a:rPr lang="en-US" dirty="0"/>
              <a:t>Participation</a:t>
            </a:r>
          </a:p>
          <a:p>
            <a:r>
              <a:rPr lang="en-US" dirty="0"/>
              <a:t>Rights</a:t>
            </a:r>
          </a:p>
          <a:p>
            <a:r>
              <a:rPr lang="en-US" dirty="0"/>
              <a:t>Empowerment   </a:t>
            </a:r>
          </a:p>
        </p:txBody>
      </p:sp>
    </p:spTree>
    <p:extLst>
      <p:ext uri="{BB962C8B-B14F-4D97-AF65-F5344CB8AC3E}">
        <p14:creationId xmlns:p14="http://schemas.microsoft.com/office/powerpoint/2010/main" val="1917223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E724A-6F2D-4E6D-8A76-FBD6561AB7C8}"/>
              </a:ext>
            </a:extLst>
          </p:cNvPr>
          <p:cNvSpPr>
            <a:spLocks noGrp="1"/>
          </p:cNvSpPr>
          <p:nvPr>
            <p:ph type="title"/>
          </p:nvPr>
        </p:nvSpPr>
        <p:spPr/>
        <p:txBody>
          <a:bodyPr/>
          <a:lstStyle/>
          <a:p>
            <a:r>
              <a:rPr lang="en-GB" dirty="0"/>
              <a:t>What is Advocacy </a:t>
            </a:r>
          </a:p>
        </p:txBody>
      </p:sp>
      <p:sp>
        <p:nvSpPr>
          <p:cNvPr id="3" name="Content Placeholder 2">
            <a:extLst>
              <a:ext uri="{FF2B5EF4-FFF2-40B4-BE49-F238E27FC236}">
                <a16:creationId xmlns:a16="http://schemas.microsoft.com/office/drawing/2014/main" id="{ADB447EC-DAE3-493B-B086-BF85F0E47955}"/>
              </a:ext>
            </a:extLst>
          </p:cNvPr>
          <p:cNvSpPr>
            <a:spLocks noGrp="1"/>
          </p:cNvSpPr>
          <p:nvPr>
            <p:ph idx="1"/>
          </p:nvPr>
        </p:nvSpPr>
        <p:spPr>
          <a:xfrm>
            <a:off x="1117309" y="1701800"/>
            <a:ext cx="10157354" cy="5156200"/>
          </a:xfrm>
        </p:spPr>
        <p:txBody>
          <a:bodyPr>
            <a:normAutofit fontScale="92500" lnSpcReduction="20000"/>
          </a:bodyPr>
          <a:lstStyle/>
          <a:p>
            <a:r>
              <a:rPr lang="en-US" sz="2600" dirty="0"/>
              <a:t>Appeared first in USA in 1960’s</a:t>
            </a:r>
          </a:p>
          <a:p>
            <a:r>
              <a:rPr lang="en-GB" sz="2600" dirty="0"/>
              <a:t>Can be both professional and informal </a:t>
            </a:r>
          </a:p>
          <a:p>
            <a:r>
              <a:rPr lang="en-US" sz="2600" dirty="0"/>
              <a:t>Representing others and </a:t>
            </a:r>
            <a:r>
              <a:rPr lang="en-GB" sz="2600" dirty="0"/>
              <a:t>giving them a voice </a:t>
            </a:r>
            <a:endParaRPr lang="en-US" sz="2600" dirty="0"/>
          </a:p>
          <a:p>
            <a:r>
              <a:rPr lang="en-US" sz="2600" dirty="0"/>
              <a:t>Negotiating on their behalf</a:t>
            </a:r>
          </a:p>
          <a:p>
            <a:r>
              <a:rPr lang="en-US" sz="2600" dirty="0"/>
              <a:t>Being persuasive for the benefit of the individual </a:t>
            </a:r>
          </a:p>
          <a:p>
            <a:r>
              <a:rPr lang="en-US" sz="2600" dirty="0"/>
              <a:t>Ad hoc advocacy appeared in UK from 1980’s</a:t>
            </a:r>
          </a:p>
          <a:p>
            <a:r>
              <a:rPr lang="en-US" sz="2600" dirty="0"/>
              <a:t>Policy and ideological shifts in the way services are delivered:  “bottom up” approaches, an increase in ‘choice’, and participation in decision making.</a:t>
            </a:r>
          </a:p>
          <a:p>
            <a:r>
              <a:rPr lang="en-GB" sz="2600" dirty="0"/>
              <a:t>support people to speak up for what they want and make their own choices in any situation where this is required </a:t>
            </a:r>
          </a:p>
          <a:p>
            <a:endParaRPr lang="en-GB" dirty="0"/>
          </a:p>
        </p:txBody>
      </p:sp>
    </p:spTree>
    <p:extLst>
      <p:ext uri="{BB962C8B-B14F-4D97-AF65-F5344CB8AC3E}">
        <p14:creationId xmlns:p14="http://schemas.microsoft.com/office/powerpoint/2010/main" val="1602675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7C1CE-BEFD-4DB7-A15D-05CBF7917CC0}"/>
              </a:ext>
            </a:extLst>
          </p:cNvPr>
          <p:cNvSpPr>
            <a:spLocks noGrp="1"/>
          </p:cNvSpPr>
          <p:nvPr>
            <p:ph type="title"/>
          </p:nvPr>
        </p:nvSpPr>
        <p:spPr/>
        <p:txBody>
          <a:bodyPr/>
          <a:lstStyle/>
          <a:p>
            <a:r>
              <a:rPr lang="en-GB" dirty="0"/>
              <a:t>Advocacy Definition </a:t>
            </a:r>
          </a:p>
        </p:txBody>
      </p:sp>
      <p:sp>
        <p:nvSpPr>
          <p:cNvPr id="3" name="Content Placeholder 2">
            <a:extLst>
              <a:ext uri="{FF2B5EF4-FFF2-40B4-BE49-F238E27FC236}">
                <a16:creationId xmlns:a16="http://schemas.microsoft.com/office/drawing/2014/main" id="{D928DD5E-CF0D-4D04-A9FF-B5C166FA2EC7}"/>
              </a:ext>
            </a:extLst>
          </p:cNvPr>
          <p:cNvSpPr>
            <a:spLocks noGrp="1"/>
          </p:cNvSpPr>
          <p:nvPr>
            <p:ph idx="1"/>
          </p:nvPr>
        </p:nvSpPr>
        <p:spPr/>
        <p:txBody>
          <a:bodyPr>
            <a:normAutofit/>
          </a:bodyPr>
          <a:lstStyle/>
          <a:p>
            <a:r>
              <a:rPr lang="en-US" sz="2800" dirty="0"/>
              <a:t>“The process of identifying with and representing a person’s views and concerns, in order to secure enhanced rights and entitlements, undertaken by someone who has little or no conflict of interest”  (Henderson &amp; </a:t>
            </a:r>
            <a:r>
              <a:rPr lang="en-US" sz="2800" dirty="0" err="1"/>
              <a:t>Pochin</a:t>
            </a:r>
            <a:r>
              <a:rPr lang="en-US" sz="2800" dirty="0"/>
              <a:t>, 2001, p. 1)</a:t>
            </a:r>
          </a:p>
          <a:p>
            <a:pPr eaLnBrk="1" hangingPunct="1">
              <a:lnSpc>
                <a:spcPct val="90000"/>
              </a:lnSpc>
            </a:pPr>
            <a:r>
              <a:rPr lang="en-US" sz="2800" dirty="0"/>
              <a:t>“Supporting and empowering disadvantaged individuals so that their views and concerns are heard in order to secure enhanced rights and entitlements” (The King’s Fund, 2004)</a:t>
            </a:r>
          </a:p>
          <a:p>
            <a:pPr eaLnBrk="1" hangingPunct="1">
              <a:lnSpc>
                <a:spcPct val="90000"/>
              </a:lnSpc>
            </a:pPr>
            <a:endParaRPr lang="en-US" dirty="0">
              <a:ea typeface="Helvetica" pitchFamily="-65" charset="0"/>
              <a:cs typeface="Helvetica" pitchFamily="-65" charset="0"/>
              <a:sym typeface="Helvetica" pitchFamily="-65" charset="0"/>
            </a:endParaRPr>
          </a:p>
          <a:p>
            <a:pPr eaLnBrk="1" hangingPunct="1">
              <a:lnSpc>
                <a:spcPct val="90000"/>
              </a:lnSpc>
            </a:pPr>
            <a:endParaRPr lang="en-US" dirty="0"/>
          </a:p>
          <a:p>
            <a:pPr eaLnBrk="1" hangingPunct="1">
              <a:lnSpc>
                <a:spcPct val="90000"/>
              </a:lnSpc>
            </a:pPr>
            <a:endParaRPr lang="en-US" dirty="0"/>
          </a:p>
          <a:p>
            <a:endParaRPr lang="en-US" dirty="0"/>
          </a:p>
          <a:p>
            <a:endParaRPr lang="en-GB" dirty="0"/>
          </a:p>
        </p:txBody>
      </p:sp>
    </p:spTree>
    <p:extLst>
      <p:ext uri="{BB962C8B-B14F-4D97-AF65-F5344CB8AC3E}">
        <p14:creationId xmlns:p14="http://schemas.microsoft.com/office/powerpoint/2010/main" val="36519385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7C1CE-BEFD-4DB7-A15D-05CBF7917CC0}"/>
              </a:ext>
            </a:extLst>
          </p:cNvPr>
          <p:cNvSpPr>
            <a:spLocks noGrp="1"/>
          </p:cNvSpPr>
          <p:nvPr>
            <p:ph type="title"/>
          </p:nvPr>
        </p:nvSpPr>
        <p:spPr/>
        <p:txBody>
          <a:bodyPr/>
          <a:lstStyle/>
          <a:p>
            <a:r>
              <a:rPr lang="en-GB" dirty="0"/>
              <a:t>Advocacy Definition </a:t>
            </a:r>
          </a:p>
        </p:txBody>
      </p:sp>
      <p:sp>
        <p:nvSpPr>
          <p:cNvPr id="3" name="Content Placeholder 2">
            <a:extLst>
              <a:ext uri="{FF2B5EF4-FFF2-40B4-BE49-F238E27FC236}">
                <a16:creationId xmlns:a16="http://schemas.microsoft.com/office/drawing/2014/main" id="{D928DD5E-CF0D-4D04-A9FF-B5C166FA2EC7}"/>
              </a:ext>
            </a:extLst>
          </p:cNvPr>
          <p:cNvSpPr>
            <a:spLocks noGrp="1"/>
          </p:cNvSpPr>
          <p:nvPr>
            <p:ph idx="1"/>
          </p:nvPr>
        </p:nvSpPr>
        <p:spPr/>
        <p:txBody>
          <a:bodyPr>
            <a:normAutofit/>
          </a:bodyPr>
          <a:lstStyle/>
          <a:p>
            <a:pPr eaLnBrk="1" hangingPunct="1">
              <a:lnSpc>
                <a:spcPct val="90000"/>
              </a:lnSpc>
            </a:pPr>
            <a:r>
              <a:rPr lang="en-US" sz="2800" dirty="0">
                <a:ea typeface="Helvetica" pitchFamily="-65" charset="0"/>
                <a:cs typeface="Helvetica" pitchFamily="-65" charset="0"/>
                <a:sym typeface="Helvetica" pitchFamily="-65" charset="0"/>
              </a:rPr>
              <a:t>“Enable young people to participate by making a point of acknowledging young people’s contribution, ensuring that young people’s views are taken into account and supporting young people in expressing their views”. Sapin, 2013, p149.</a:t>
            </a:r>
            <a:endParaRPr lang="en-US" dirty="0">
              <a:ea typeface="Helvetica" pitchFamily="-65" charset="0"/>
              <a:cs typeface="Helvetica" pitchFamily="-65" charset="0"/>
              <a:sym typeface="Helvetica" pitchFamily="-65" charset="0"/>
            </a:endParaRPr>
          </a:p>
          <a:p>
            <a:pPr eaLnBrk="1" hangingPunct="1">
              <a:lnSpc>
                <a:spcPct val="90000"/>
              </a:lnSpc>
            </a:pPr>
            <a:endParaRPr lang="en-US" dirty="0"/>
          </a:p>
          <a:p>
            <a:pPr eaLnBrk="1" hangingPunct="1">
              <a:lnSpc>
                <a:spcPct val="90000"/>
              </a:lnSpc>
            </a:pPr>
            <a:endParaRPr lang="en-US" dirty="0"/>
          </a:p>
          <a:p>
            <a:endParaRPr lang="en-US" dirty="0"/>
          </a:p>
          <a:p>
            <a:endParaRPr lang="en-GB" dirty="0"/>
          </a:p>
        </p:txBody>
      </p:sp>
    </p:spTree>
    <p:extLst>
      <p:ext uri="{BB962C8B-B14F-4D97-AF65-F5344CB8AC3E}">
        <p14:creationId xmlns:p14="http://schemas.microsoft.com/office/powerpoint/2010/main" val="2904539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D7248-6D42-443D-A315-335897D5B0DD}"/>
              </a:ext>
            </a:extLst>
          </p:cNvPr>
          <p:cNvSpPr>
            <a:spLocks noGrp="1"/>
          </p:cNvSpPr>
          <p:nvPr>
            <p:ph type="title"/>
          </p:nvPr>
        </p:nvSpPr>
        <p:spPr>
          <a:xfrm>
            <a:off x="621804" y="76200"/>
            <a:ext cx="10652859" cy="1397000"/>
          </a:xfrm>
        </p:spPr>
        <p:txBody>
          <a:bodyPr/>
          <a:lstStyle/>
          <a:p>
            <a:r>
              <a:rPr lang="en-GB" dirty="0"/>
              <a:t>Advocacy, according to  Henderson &amp; </a:t>
            </a:r>
            <a:r>
              <a:rPr lang="en-GB" dirty="0" err="1"/>
              <a:t>Pochin</a:t>
            </a:r>
            <a:r>
              <a:rPr lang="en-GB" dirty="0"/>
              <a:t> (2001)</a:t>
            </a:r>
          </a:p>
        </p:txBody>
      </p:sp>
      <p:sp>
        <p:nvSpPr>
          <p:cNvPr id="3" name="Content Placeholder 2">
            <a:extLst>
              <a:ext uri="{FF2B5EF4-FFF2-40B4-BE49-F238E27FC236}">
                <a16:creationId xmlns:a16="http://schemas.microsoft.com/office/drawing/2014/main" id="{698F7DC5-80C4-42B3-BD45-9B1180B2C37A}"/>
              </a:ext>
            </a:extLst>
          </p:cNvPr>
          <p:cNvSpPr>
            <a:spLocks noGrp="1"/>
          </p:cNvSpPr>
          <p:nvPr>
            <p:ph idx="1"/>
          </p:nvPr>
        </p:nvSpPr>
        <p:spPr>
          <a:xfrm>
            <a:off x="1117309" y="2132856"/>
            <a:ext cx="10157354" cy="4039344"/>
          </a:xfrm>
        </p:spPr>
        <p:txBody>
          <a:bodyPr/>
          <a:lstStyle/>
          <a:p>
            <a:r>
              <a:rPr lang="en-US" dirty="0"/>
              <a:t>The need for advocacy arises where circumstances have taken away an individual’s ability to speak up freely for their interests.</a:t>
            </a:r>
          </a:p>
          <a:p>
            <a:r>
              <a:rPr lang="en-US" dirty="0"/>
              <a:t>The advocacy movement has at its foundation the recognition that there are groups of people for whom such radical disempowerment is not so much a random occurrence as a way of life.</a:t>
            </a:r>
          </a:p>
          <a:p>
            <a:endParaRPr lang="en-US" dirty="0"/>
          </a:p>
          <a:p>
            <a:endParaRPr lang="en-GB" dirty="0"/>
          </a:p>
        </p:txBody>
      </p:sp>
    </p:spTree>
    <p:extLst>
      <p:ext uri="{BB962C8B-B14F-4D97-AF65-F5344CB8AC3E}">
        <p14:creationId xmlns:p14="http://schemas.microsoft.com/office/powerpoint/2010/main" val="2187190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82675-836C-48A8-99EF-C0DC5412DB81}"/>
              </a:ext>
            </a:extLst>
          </p:cNvPr>
          <p:cNvSpPr>
            <a:spLocks noGrp="1"/>
          </p:cNvSpPr>
          <p:nvPr>
            <p:ph type="title"/>
          </p:nvPr>
        </p:nvSpPr>
        <p:spPr/>
        <p:txBody>
          <a:bodyPr/>
          <a:lstStyle/>
          <a:p>
            <a:r>
              <a:rPr lang="en-GB" dirty="0"/>
              <a:t>Risks with Advocacy</a:t>
            </a:r>
          </a:p>
        </p:txBody>
      </p:sp>
      <p:sp>
        <p:nvSpPr>
          <p:cNvPr id="3" name="Content Placeholder 2">
            <a:extLst>
              <a:ext uri="{FF2B5EF4-FFF2-40B4-BE49-F238E27FC236}">
                <a16:creationId xmlns:a16="http://schemas.microsoft.com/office/drawing/2014/main" id="{643C60BC-296E-4A87-963C-BE87F0822345}"/>
              </a:ext>
            </a:extLst>
          </p:cNvPr>
          <p:cNvSpPr>
            <a:spLocks noGrp="1"/>
          </p:cNvSpPr>
          <p:nvPr>
            <p:ph idx="1"/>
          </p:nvPr>
        </p:nvSpPr>
        <p:spPr/>
        <p:txBody>
          <a:bodyPr/>
          <a:lstStyle/>
          <a:p>
            <a:pPr eaLnBrk="1" hangingPunct="1"/>
            <a:r>
              <a:rPr lang="en-US" dirty="0"/>
              <a:t>“certain groups of people are at great risk of exclusion and ill-treatment, not only from society at large, but also from the very service systems which are designed to care for them” (Henderson &amp; </a:t>
            </a:r>
            <a:r>
              <a:rPr lang="en-US" dirty="0" err="1"/>
              <a:t>Pochin</a:t>
            </a:r>
            <a:r>
              <a:rPr lang="en-US" dirty="0"/>
              <a:t>, 2001, p. 3)</a:t>
            </a:r>
          </a:p>
          <a:p>
            <a:endParaRPr lang="en-GB" dirty="0"/>
          </a:p>
        </p:txBody>
      </p:sp>
    </p:spTree>
    <p:extLst>
      <p:ext uri="{BB962C8B-B14F-4D97-AF65-F5344CB8AC3E}">
        <p14:creationId xmlns:p14="http://schemas.microsoft.com/office/powerpoint/2010/main" val="1563271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35362-627F-4E4D-B599-1A10767ECB1D}"/>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C57CED12-41E2-465A-9DEA-CB888B2365D9}"/>
              </a:ext>
            </a:extLst>
          </p:cNvPr>
          <p:cNvSpPr>
            <a:spLocks noGrp="1"/>
          </p:cNvSpPr>
          <p:nvPr>
            <p:ph idx="1"/>
          </p:nvPr>
        </p:nvSpPr>
        <p:spPr/>
        <p:txBody>
          <a:bodyPr/>
          <a:lstStyle/>
          <a:p>
            <a:r>
              <a:rPr lang="en-GB" dirty="0"/>
              <a:t>Have you ever been in a situation when you felt you could not speak up/ stand up for yourself?</a:t>
            </a:r>
          </a:p>
          <a:p>
            <a:r>
              <a:rPr lang="en-GB" dirty="0"/>
              <a:t>How did that make you feel?</a:t>
            </a:r>
          </a:p>
          <a:p>
            <a:r>
              <a:rPr lang="en-GB" dirty="0"/>
              <a:t>What was the outcome of that situation?</a:t>
            </a:r>
          </a:p>
        </p:txBody>
      </p:sp>
    </p:spTree>
    <p:extLst>
      <p:ext uri="{BB962C8B-B14F-4D97-AF65-F5344CB8AC3E}">
        <p14:creationId xmlns:p14="http://schemas.microsoft.com/office/powerpoint/2010/main" val="4054761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E81F9-586F-4813-AF48-0A01D9BC2885}"/>
              </a:ext>
            </a:extLst>
          </p:cNvPr>
          <p:cNvSpPr>
            <a:spLocks noGrp="1"/>
          </p:cNvSpPr>
          <p:nvPr>
            <p:ph type="title"/>
          </p:nvPr>
        </p:nvSpPr>
        <p:spPr/>
        <p:txBody>
          <a:bodyPr/>
          <a:lstStyle/>
          <a:p>
            <a:r>
              <a:rPr lang="en-US" dirty="0"/>
              <a:t>Types of Advocacy</a:t>
            </a:r>
            <a:endParaRPr lang="en-GB" dirty="0"/>
          </a:p>
        </p:txBody>
      </p:sp>
      <p:sp>
        <p:nvSpPr>
          <p:cNvPr id="3" name="Content Placeholder 2">
            <a:extLst>
              <a:ext uri="{FF2B5EF4-FFF2-40B4-BE49-F238E27FC236}">
                <a16:creationId xmlns:a16="http://schemas.microsoft.com/office/drawing/2014/main" id="{C9BCEA02-CC5A-48A8-8561-3A87CDCFF814}"/>
              </a:ext>
            </a:extLst>
          </p:cNvPr>
          <p:cNvSpPr>
            <a:spLocks noGrp="1"/>
          </p:cNvSpPr>
          <p:nvPr>
            <p:ph idx="1"/>
          </p:nvPr>
        </p:nvSpPr>
        <p:spPr/>
        <p:txBody>
          <a:bodyPr/>
          <a:lstStyle/>
          <a:p>
            <a:r>
              <a:rPr lang="en-GB" dirty="0"/>
              <a:t>Citizen</a:t>
            </a:r>
          </a:p>
          <a:p>
            <a:r>
              <a:rPr lang="en-GB" dirty="0"/>
              <a:t>Volunteer</a:t>
            </a:r>
          </a:p>
          <a:p>
            <a:r>
              <a:rPr lang="en-GB" dirty="0"/>
              <a:t>Self-advocacy</a:t>
            </a:r>
          </a:p>
          <a:p>
            <a:r>
              <a:rPr lang="en-GB" dirty="0"/>
              <a:t>Peer</a:t>
            </a:r>
          </a:p>
          <a:p>
            <a:r>
              <a:rPr lang="en-GB" dirty="0"/>
              <a:t>Professional casework</a:t>
            </a:r>
          </a:p>
          <a:p>
            <a:r>
              <a:rPr lang="en-GB" dirty="0"/>
              <a:t>Legal advocacy</a:t>
            </a:r>
          </a:p>
          <a:p>
            <a:endParaRPr lang="en-GB" dirty="0"/>
          </a:p>
        </p:txBody>
      </p:sp>
    </p:spTree>
    <p:extLst>
      <p:ext uri="{BB962C8B-B14F-4D97-AF65-F5344CB8AC3E}">
        <p14:creationId xmlns:p14="http://schemas.microsoft.com/office/powerpoint/2010/main" val="2500821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57967-F38D-4D99-BEC1-FF603051E9F5}"/>
              </a:ext>
            </a:extLst>
          </p:cNvPr>
          <p:cNvSpPr>
            <a:spLocks noGrp="1"/>
          </p:cNvSpPr>
          <p:nvPr>
            <p:ph type="title"/>
          </p:nvPr>
        </p:nvSpPr>
        <p:spPr/>
        <p:txBody>
          <a:bodyPr/>
          <a:lstStyle/>
          <a:p>
            <a:r>
              <a:rPr lang="en-GB" dirty="0"/>
              <a:t>What is Citizen advocacy?</a:t>
            </a:r>
          </a:p>
        </p:txBody>
      </p:sp>
      <p:sp>
        <p:nvSpPr>
          <p:cNvPr id="3" name="Content Placeholder 2">
            <a:extLst>
              <a:ext uri="{FF2B5EF4-FFF2-40B4-BE49-F238E27FC236}">
                <a16:creationId xmlns:a16="http://schemas.microsoft.com/office/drawing/2014/main" id="{88FB1018-325F-4A43-9F6A-F2538C7BA881}"/>
              </a:ext>
            </a:extLst>
          </p:cNvPr>
          <p:cNvSpPr>
            <a:spLocks noGrp="1"/>
          </p:cNvSpPr>
          <p:nvPr>
            <p:ph idx="1"/>
          </p:nvPr>
        </p:nvSpPr>
        <p:spPr/>
        <p:txBody>
          <a:bodyPr/>
          <a:lstStyle/>
          <a:p>
            <a:r>
              <a:rPr lang="en-GB" dirty="0"/>
              <a:t>Provided by volunteers from the local community. </a:t>
            </a:r>
          </a:p>
          <a:p>
            <a:r>
              <a:rPr lang="en-GB" dirty="0"/>
              <a:t>Based on an ongoing, one to one friendship with an adult with a learning disability. </a:t>
            </a:r>
          </a:p>
          <a:p>
            <a:r>
              <a:rPr lang="en-GB" dirty="0"/>
              <a:t>The volunteers work with their partners on a long-term basis. </a:t>
            </a:r>
          </a:p>
          <a:p>
            <a:endParaRPr lang="en-GB" dirty="0"/>
          </a:p>
        </p:txBody>
      </p:sp>
    </p:spTree>
    <p:extLst>
      <p:ext uri="{BB962C8B-B14F-4D97-AF65-F5344CB8AC3E}">
        <p14:creationId xmlns:p14="http://schemas.microsoft.com/office/powerpoint/2010/main" val="2898340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BCF21-F723-4743-8626-0C856247AA5C}"/>
              </a:ext>
            </a:extLst>
          </p:cNvPr>
          <p:cNvSpPr>
            <a:spLocks noGrp="1"/>
          </p:cNvSpPr>
          <p:nvPr>
            <p:ph type="title"/>
          </p:nvPr>
        </p:nvSpPr>
        <p:spPr/>
        <p:txBody>
          <a:bodyPr/>
          <a:lstStyle/>
          <a:p>
            <a:r>
              <a:rPr lang="en-US" dirty="0"/>
              <a:t>Volunteer Advocate</a:t>
            </a:r>
            <a:endParaRPr lang="en-GB" dirty="0"/>
          </a:p>
        </p:txBody>
      </p:sp>
      <p:sp>
        <p:nvSpPr>
          <p:cNvPr id="3" name="Content Placeholder 2">
            <a:extLst>
              <a:ext uri="{FF2B5EF4-FFF2-40B4-BE49-F238E27FC236}">
                <a16:creationId xmlns:a16="http://schemas.microsoft.com/office/drawing/2014/main" id="{7ABFE48F-6D81-4191-8B8A-71CA182AA9FF}"/>
              </a:ext>
            </a:extLst>
          </p:cNvPr>
          <p:cNvSpPr>
            <a:spLocks noGrp="1"/>
          </p:cNvSpPr>
          <p:nvPr>
            <p:ph idx="1"/>
          </p:nvPr>
        </p:nvSpPr>
        <p:spPr/>
        <p:txBody>
          <a:bodyPr/>
          <a:lstStyle/>
          <a:p>
            <a:r>
              <a:rPr lang="en-GB" dirty="0"/>
              <a:t>More likely to be generic than specialist</a:t>
            </a:r>
          </a:p>
          <a:p>
            <a:r>
              <a:rPr lang="en-GB" dirty="0"/>
              <a:t>Training a central issue</a:t>
            </a:r>
          </a:p>
          <a:p>
            <a:r>
              <a:rPr lang="en-GB" dirty="0"/>
              <a:t>Focus on providing support over a particular issue rather than on a longer-term relationship</a:t>
            </a:r>
          </a:p>
          <a:p>
            <a:r>
              <a:rPr lang="en-GB" dirty="0"/>
              <a:t>Advocates may support more than one person at a time</a:t>
            </a:r>
          </a:p>
          <a:p>
            <a:endParaRPr lang="en-GB" dirty="0"/>
          </a:p>
        </p:txBody>
      </p:sp>
    </p:spTree>
    <p:extLst>
      <p:ext uri="{BB962C8B-B14F-4D97-AF65-F5344CB8AC3E}">
        <p14:creationId xmlns:p14="http://schemas.microsoft.com/office/powerpoint/2010/main" val="2272950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9C6FD-D401-4B36-B834-2CF294FA4EDE}"/>
              </a:ext>
            </a:extLst>
          </p:cNvPr>
          <p:cNvSpPr>
            <a:spLocks noGrp="1"/>
          </p:cNvSpPr>
          <p:nvPr>
            <p:ph type="title"/>
          </p:nvPr>
        </p:nvSpPr>
        <p:spPr/>
        <p:txBody>
          <a:bodyPr/>
          <a:lstStyle/>
          <a:p>
            <a:r>
              <a:rPr lang="en-GB" dirty="0"/>
              <a:t>Self Advocacy</a:t>
            </a:r>
          </a:p>
        </p:txBody>
      </p:sp>
      <p:sp>
        <p:nvSpPr>
          <p:cNvPr id="3" name="Content Placeholder 2">
            <a:extLst>
              <a:ext uri="{FF2B5EF4-FFF2-40B4-BE49-F238E27FC236}">
                <a16:creationId xmlns:a16="http://schemas.microsoft.com/office/drawing/2014/main" id="{C9F6F0EB-B7FF-4F2A-95CE-00DE08E8FD2F}"/>
              </a:ext>
            </a:extLst>
          </p:cNvPr>
          <p:cNvSpPr>
            <a:spLocks noGrp="1"/>
          </p:cNvSpPr>
          <p:nvPr>
            <p:ph idx="1"/>
          </p:nvPr>
        </p:nvSpPr>
        <p:spPr/>
        <p:txBody>
          <a:bodyPr/>
          <a:lstStyle/>
          <a:p>
            <a:pPr eaLnBrk="1" hangingPunct="1"/>
            <a:r>
              <a:rPr lang="en-US" sz="2400" dirty="0" err="1"/>
              <a:t>Organised</a:t>
            </a:r>
            <a:r>
              <a:rPr lang="en-US" sz="2400" dirty="0"/>
              <a:t> and driven by </a:t>
            </a:r>
            <a:r>
              <a:rPr lang="en-US" dirty="0"/>
              <a:t>individuals/group</a:t>
            </a:r>
            <a:endParaRPr lang="en-US" sz="2400" dirty="0"/>
          </a:p>
          <a:p>
            <a:pPr eaLnBrk="1" hangingPunct="1"/>
            <a:r>
              <a:rPr lang="en-US" sz="2400" dirty="0"/>
              <a:t>Offer mutual support and confidence building</a:t>
            </a:r>
          </a:p>
          <a:p>
            <a:pPr eaLnBrk="1" hangingPunct="1"/>
            <a:r>
              <a:rPr lang="en-US" sz="2400" dirty="0"/>
              <a:t>Individuals working together to challenge discrimination</a:t>
            </a:r>
          </a:p>
          <a:p>
            <a:pPr eaLnBrk="1" hangingPunct="1"/>
            <a:r>
              <a:rPr lang="en-US" sz="2400" dirty="0"/>
              <a:t>Sharing information and experience</a:t>
            </a:r>
          </a:p>
          <a:p>
            <a:endParaRPr lang="en-GB" dirty="0"/>
          </a:p>
        </p:txBody>
      </p:sp>
    </p:spTree>
    <p:extLst>
      <p:ext uri="{BB962C8B-B14F-4D97-AF65-F5344CB8AC3E}">
        <p14:creationId xmlns:p14="http://schemas.microsoft.com/office/powerpoint/2010/main" val="407368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1C1E5-903E-48BA-8122-ECBA51814049}"/>
              </a:ext>
            </a:extLst>
          </p:cNvPr>
          <p:cNvSpPr>
            <a:spLocks noGrp="1"/>
          </p:cNvSpPr>
          <p:nvPr>
            <p:ph type="title"/>
          </p:nvPr>
        </p:nvSpPr>
        <p:spPr/>
        <p:txBody>
          <a:bodyPr/>
          <a:lstStyle/>
          <a:p>
            <a:r>
              <a:rPr lang="en-GB" dirty="0"/>
              <a:t>Peer Advocacy </a:t>
            </a:r>
          </a:p>
        </p:txBody>
      </p:sp>
      <p:sp>
        <p:nvSpPr>
          <p:cNvPr id="3" name="Content Placeholder 2">
            <a:extLst>
              <a:ext uri="{FF2B5EF4-FFF2-40B4-BE49-F238E27FC236}">
                <a16:creationId xmlns:a16="http://schemas.microsoft.com/office/drawing/2014/main" id="{1D69CDEB-F86B-477C-905C-19EC2C75F4CA}"/>
              </a:ext>
            </a:extLst>
          </p:cNvPr>
          <p:cNvSpPr>
            <a:spLocks noGrp="1"/>
          </p:cNvSpPr>
          <p:nvPr>
            <p:ph idx="1"/>
          </p:nvPr>
        </p:nvSpPr>
        <p:spPr/>
        <p:txBody>
          <a:bodyPr/>
          <a:lstStyle/>
          <a:p>
            <a:pPr eaLnBrk="1" hangingPunct="1"/>
            <a:r>
              <a:rPr lang="en-US" sz="2400" dirty="0">
                <a:latin typeface="+mj-lt"/>
              </a:rPr>
              <a:t>Advocate and partner share a common experience</a:t>
            </a:r>
          </a:p>
          <a:p>
            <a:pPr eaLnBrk="1" hangingPunct="1"/>
            <a:r>
              <a:rPr lang="en-US" sz="2400" dirty="0">
                <a:latin typeface="+mj-lt"/>
              </a:rPr>
              <a:t>Not as ‘</a:t>
            </a:r>
            <a:r>
              <a:rPr lang="en-US" sz="2400" dirty="0" err="1">
                <a:latin typeface="+mj-lt"/>
              </a:rPr>
              <a:t>organised</a:t>
            </a:r>
            <a:r>
              <a:rPr lang="en-US" sz="2400" dirty="0">
                <a:latin typeface="+mj-lt"/>
              </a:rPr>
              <a:t>’ as citizen advocacy but nonetheless can be a strong force for change</a:t>
            </a:r>
          </a:p>
          <a:p>
            <a:pPr eaLnBrk="1" hangingPunct="1"/>
            <a:r>
              <a:rPr lang="en-US" sz="2400" dirty="0">
                <a:latin typeface="+mj-lt"/>
              </a:rPr>
              <a:t>Mutual support and empowerment</a:t>
            </a:r>
          </a:p>
          <a:p>
            <a:endParaRPr lang="en-GB" dirty="0"/>
          </a:p>
        </p:txBody>
      </p:sp>
    </p:spTree>
    <p:extLst>
      <p:ext uri="{BB962C8B-B14F-4D97-AF65-F5344CB8AC3E}">
        <p14:creationId xmlns:p14="http://schemas.microsoft.com/office/powerpoint/2010/main" val="1883992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10325-897C-488B-9192-2DDCB8A28701}"/>
              </a:ext>
            </a:extLst>
          </p:cNvPr>
          <p:cNvSpPr>
            <a:spLocks noGrp="1"/>
          </p:cNvSpPr>
          <p:nvPr>
            <p:ph type="title"/>
          </p:nvPr>
        </p:nvSpPr>
        <p:spPr/>
        <p:txBody>
          <a:bodyPr/>
          <a:lstStyle/>
          <a:p>
            <a:r>
              <a:rPr lang="en-GB" dirty="0"/>
              <a:t>Legal Advocacy </a:t>
            </a:r>
          </a:p>
        </p:txBody>
      </p:sp>
      <p:sp>
        <p:nvSpPr>
          <p:cNvPr id="3" name="Content Placeholder 2">
            <a:extLst>
              <a:ext uri="{FF2B5EF4-FFF2-40B4-BE49-F238E27FC236}">
                <a16:creationId xmlns:a16="http://schemas.microsoft.com/office/drawing/2014/main" id="{9D0067E6-8562-496D-AE2D-3A9A12A614CA}"/>
              </a:ext>
            </a:extLst>
          </p:cNvPr>
          <p:cNvSpPr>
            <a:spLocks noGrp="1"/>
          </p:cNvSpPr>
          <p:nvPr>
            <p:ph idx="1"/>
          </p:nvPr>
        </p:nvSpPr>
        <p:spPr/>
        <p:txBody>
          <a:bodyPr>
            <a:normAutofit lnSpcReduction="10000"/>
          </a:bodyPr>
          <a:lstStyle/>
          <a:p>
            <a:pPr eaLnBrk="1" hangingPunct="1"/>
            <a:r>
              <a:rPr lang="en-US" sz="2400" dirty="0"/>
              <a:t>Work done by lawyers on behalf of vulnerable people</a:t>
            </a:r>
          </a:p>
          <a:p>
            <a:pPr eaLnBrk="1" hangingPunct="1"/>
            <a:r>
              <a:rPr lang="en-US" sz="2400" dirty="0"/>
              <a:t>Usually, complex cases involving a service user against the service</a:t>
            </a:r>
          </a:p>
          <a:p>
            <a:pPr eaLnBrk="1" hangingPunct="1"/>
            <a:r>
              <a:rPr lang="en-US" sz="2400" dirty="0"/>
              <a:t>Professional service model</a:t>
            </a:r>
          </a:p>
          <a:p>
            <a:pPr eaLnBrk="1" hangingPunct="1"/>
            <a:r>
              <a:rPr lang="en-US" sz="2400" dirty="0"/>
              <a:t>Based on legal precedence</a:t>
            </a:r>
          </a:p>
          <a:p>
            <a:pPr eaLnBrk="1" hangingPunct="1"/>
            <a:r>
              <a:rPr lang="en-GB" sz="2400" dirty="0"/>
              <a:t>“While some advocacy can be performed successfully using good negotiation skills, without relying on the law or other rules, it is not advisable (if).....there is a legal basis to a case”  (Bateman, 2000, p. 138)</a:t>
            </a:r>
          </a:p>
          <a:p>
            <a:pPr eaLnBrk="1" hangingPunct="1"/>
            <a:r>
              <a:rPr lang="en-US" sz="2400" dirty="0"/>
              <a:t>Fee-based and outcome-focused</a:t>
            </a:r>
          </a:p>
          <a:p>
            <a:endParaRPr lang="en-GB" dirty="0"/>
          </a:p>
        </p:txBody>
      </p:sp>
    </p:spTree>
    <p:extLst>
      <p:ext uri="{BB962C8B-B14F-4D97-AF65-F5344CB8AC3E}">
        <p14:creationId xmlns:p14="http://schemas.microsoft.com/office/powerpoint/2010/main" val="4125280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F8454-92DA-44E8-8036-8B61F4DDE8D2}"/>
              </a:ext>
            </a:extLst>
          </p:cNvPr>
          <p:cNvSpPr>
            <a:spLocks noGrp="1"/>
          </p:cNvSpPr>
          <p:nvPr>
            <p:ph type="title"/>
          </p:nvPr>
        </p:nvSpPr>
        <p:spPr/>
        <p:txBody>
          <a:bodyPr/>
          <a:lstStyle/>
          <a:p>
            <a:r>
              <a:rPr lang="en-GB" dirty="0"/>
              <a:t>Professional Casework Advocacy</a:t>
            </a:r>
          </a:p>
        </p:txBody>
      </p:sp>
      <p:sp>
        <p:nvSpPr>
          <p:cNvPr id="3" name="Content Placeholder 2">
            <a:extLst>
              <a:ext uri="{FF2B5EF4-FFF2-40B4-BE49-F238E27FC236}">
                <a16:creationId xmlns:a16="http://schemas.microsoft.com/office/drawing/2014/main" id="{8D8C7399-795E-4C27-B239-BC440150951B}"/>
              </a:ext>
            </a:extLst>
          </p:cNvPr>
          <p:cNvSpPr>
            <a:spLocks noGrp="1"/>
          </p:cNvSpPr>
          <p:nvPr>
            <p:ph idx="1"/>
          </p:nvPr>
        </p:nvSpPr>
        <p:spPr>
          <a:xfrm>
            <a:off x="1117309" y="1701800"/>
            <a:ext cx="10157354" cy="5080000"/>
          </a:xfrm>
        </p:spPr>
        <p:txBody>
          <a:bodyPr>
            <a:normAutofit fontScale="92500" lnSpcReduction="20000"/>
          </a:bodyPr>
          <a:lstStyle/>
          <a:p>
            <a:pPr eaLnBrk="1" hangingPunct="1"/>
            <a:r>
              <a:rPr lang="en-US" sz="2400" dirty="0"/>
              <a:t>Generally paid workers and trained</a:t>
            </a:r>
          </a:p>
          <a:p>
            <a:pPr eaLnBrk="1" hangingPunct="1"/>
            <a:r>
              <a:rPr lang="en-US" sz="2400" dirty="0"/>
              <a:t>May be more attractive to funders as support a large number of clients</a:t>
            </a:r>
          </a:p>
          <a:p>
            <a:pPr eaLnBrk="1" hangingPunct="1"/>
            <a:r>
              <a:rPr lang="en-US" sz="2400" dirty="0"/>
              <a:t>Task-based with clear outcomes and targets</a:t>
            </a:r>
          </a:p>
          <a:p>
            <a:pPr eaLnBrk="1" hangingPunct="1"/>
            <a:r>
              <a:rPr lang="en-US" sz="2400" dirty="0"/>
              <a:t>Short-term relationships</a:t>
            </a:r>
          </a:p>
          <a:p>
            <a:pPr eaLnBrk="1" hangingPunct="1"/>
            <a:r>
              <a:rPr lang="en-US" sz="2400" dirty="0"/>
              <a:t>Advocates generally work in teams</a:t>
            </a:r>
          </a:p>
          <a:p>
            <a:r>
              <a:rPr lang="en-GB" dirty="0"/>
              <a:t>All entailed to this under the Social Services and Well-being Wales Act 2014 (WG, 2014)</a:t>
            </a:r>
            <a:endParaRPr lang="en-US" sz="2400" dirty="0"/>
          </a:p>
          <a:p>
            <a:r>
              <a:rPr lang="en-GB" dirty="0"/>
              <a:t>Independent Mental Health Advocacy (IMHA)</a:t>
            </a:r>
          </a:p>
          <a:p>
            <a:r>
              <a:rPr lang="en-GB" dirty="0"/>
              <a:t>Independent Mental Capacity Advocacy (IMCA)</a:t>
            </a:r>
          </a:p>
          <a:p>
            <a:pPr lvl="2"/>
            <a:r>
              <a:rPr lang="en-GB" dirty="0"/>
              <a:t>Commissioned services by LA or NHS</a:t>
            </a:r>
          </a:p>
          <a:p>
            <a:pPr lvl="2"/>
            <a:r>
              <a:rPr lang="en-GB" dirty="0"/>
              <a:t>Nationally recognised qualifications</a:t>
            </a:r>
          </a:p>
          <a:p>
            <a:pPr lvl="2"/>
            <a:r>
              <a:rPr lang="en-GB" dirty="0"/>
              <a:t>Paid roles</a:t>
            </a:r>
          </a:p>
          <a:p>
            <a:endParaRPr lang="en-GB" dirty="0"/>
          </a:p>
        </p:txBody>
      </p:sp>
    </p:spTree>
    <p:extLst>
      <p:ext uri="{BB962C8B-B14F-4D97-AF65-F5344CB8AC3E}">
        <p14:creationId xmlns:p14="http://schemas.microsoft.com/office/powerpoint/2010/main" val="1064090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97007-4AE5-4C0E-BEBD-3938C67C472C}"/>
              </a:ext>
            </a:extLst>
          </p:cNvPr>
          <p:cNvSpPr>
            <a:spLocks noGrp="1"/>
          </p:cNvSpPr>
          <p:nvPr>
            <p:ph type="title"/>
          </p:nvPr>
        </p:nvSpPr>
        <p:spPr/>
        <p:txBody>
          <a:bodyPr/>
          <a:lstStyle/>
          <a:p>
            <a:r>
              <a:rPr lang="en-GB" dirty="0"/>
              <a:t>Barriers to Advocacy </a:t>
            </a:r>
          </a:p>
        </p:txBody>
      </p:sp>
      <p:sp>
        <p:nvSpPr>
          <p:cNvPr id="3" name="Content Placeholder 2">
            <a:extLst>
              <a:ext uri="{FF2B5EF4-FFF2-40B4-BE49-F238E27FC236}">
                <a16:creationId xmlns:a16="http://schemas.microsoft.com/office/drawing/2014/main" id="{65CFB31F-59A4-4245-9028-F9881996B627}"/>
              </a:ext>
            </a:extLst>
          </p:cNvPr>
          <p:cNvSpPr>
            <a:spLocks noGrp="1"/>
          </p:cNvSpPr>
          <p:nvPr>
            <p:ph idx="1"/>
          </p:nvPr>
        </p:nvSpPr>
        <p:spPr/>
        <p:txBody>
          <a:bodyPr/>
          <a:lstStyle/>
          <a:p>
            <a:pPr marL="0" indent="0">
              <a:buNone/>
            </a:pPr>
            <a:r>
              <a:rPr lang="en-GB" dirty="0"/>
              <a:t>What could they be?</a:t>
            </a:r>
          </a:p>
          <a:p>
            <a:r>
              <a:rPr lang="en-GB" dirty="0"/>
              <a:t>Lack of time</a:t>
            </a:r>
          </a:p>
          <a:p>
            <a:r>
              <a:rPr lang="en-GB" dirty="0"/>
              <a:t>Lack of skills </a:t>
            </a:r>
          </a:p>
          <a:p>
            <a:r>
              <a:rPr lang="en-GB" dirty="0"/>
              <a:t>Struggle to be impartial by keep your views, experience and opinion out of us</a:t>
            </a:r>
          </a:p>
          <a:p>
            <a:r>
              <a:rPr lang="en-GB" dirty="0"/>
              <a:t>The persons </a:t>
            </a:r>
            <a:r>
              <a:rPr lang="en-GB" dirty="0" err="1"/>
              <a:t>suitation</a:t>
            </a:r>
            <a:endParaRPr lang="en-GB" dirty="0"/>
          </a:p>
          <a:p>
            <a:r>
              <a:rPr lang="en-GB" dirty="0"/>
              <a:t>Specific issues the person has- lack of speciality</a:t>
            </a:r>
          </a:p>
        </p:txBody>
      </p:sp>
    </p:spTree>
    <p:extLst>
      <p:ext uri="{BB962C8B-B14F-4D97-AF65-F5344CB8AC3E}">
        <p14:creationId xmlns:p14="http://schemas.microsoft.com/office/powerpoint/2010/main" val="1084528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4508B-A472-4D6F-9829-A66ED9ED7060}"/>
              </a:ext>
            </a:extLst>
          </p:cNvPr>
          <p:cNvSpPr>
            <a:spLocks noGrp="1"/>
          </p:cNvSpPr>
          <p:nvPr>
            <p:ph type="title"/>
          </p:nvPr>
        </p:nvSpPr>
        <p:spPr/>
        <p:txBody>
          <a:bodyPr/>
          <a:lstStyle/>
          <a:p>
            <a:r>
              <a:rPr lang="en-GB" dirty="0"/>
              <a:t>Advocacy in summary</a:t>
            </a:r>
          </a:p>
        </p:txBody>
      </p:sp>
      <p:sp>
        <p:nvSpPr>
          <p:cNvPr id="3" name="Content Placeholder 2">
            <a:extLst>
              <a:ext uri="{FF2B5EF4-FFF2-40B4-BE49-F238E27FC236}">
                <a16:creationId xmlns:a16="http://schemas.microsoft.com/office/drawing/2014/main" id="{426A8CA1-AE6E-4C45-A970-F23A340FB58F}"/>
              </a:ext>
            </a:extLst>
          </p:cNvPr>
          <p:cNvSpPr>
            <a:spLocks noGrp="1"/>
          </p:cNvSpPr>
          <p:nvPr>
            <p:ph idx="1"/>
          </p:nvPr>
        </p:nvSpPr>
        <p:spPr/>
        <p:txBody>
          <a:bodyPr>
            <a:normAutofit fontScale="92500" lnSpcReduction="10000"/>
          </a:bodyPr>
          <a:lstStyle/>
          <a:p>
            <a:r>
              <a:rPr lang="en-GB" sz="2400" dirty="0"/>
              <a:t>To ensure the individual is involved with the decision making process as far as they are able</a:t>
            </a:r>
          </a:p>
          <a:p>
            <a:r>
              <a:rPr lang="en-GB" sz="2400" dirty="0"/>
              <a:t>To ensure that information is provided for the individual in a way they can understand using their preferred method of communication</a:t>
            </a:r>
          </a:p>
          <a:p>
            <a:r>
              <a:rPr lang="en-GB" sz="2400" dirty="0"/>
              <a:t>To consult with others regarding the decision to be made</a:t>
            </a:r>
          </a:p>
          <a:p>
            <a:r>
              <a:rPr lang="en-GB" sz="2400" dirty="0"/>
              <a:t>To research and identify all the options relevant to the decision</a:t>
            </a:r>
          </a:p>
          <a:p>
            <a:r>
              <a:rPr lang="en-GB" sz="2400" dirty="0"/>
              <a:t>To find out what alternative actions have been considered, which may be the least restrictive/most or more appropriate</a:t>
            </a:r>
          </a:p>
          <a:p>
            <a:r>
              <a:rPr lang="en-GB" dirty="0"/>
              <a:t>To be impartial, not brining your own judgements, view or opinions and purely being there to get the persons view and point across, whilst offering support to the individual.</a:t>
            </a:r>
          </a:p>
          <a:p>
            <a:endParaRPr lang="en-GB" sz="2400" dirty="0"/>
          </a:p>
          <a:p>
            <a:endParaRPr lang="en-GB" dirty="0"/>
          </a:p>
          <a:p>
            <a:endParaRPr lang="en-GB" dirty="0"/>
          </a:p>
        </p:txBody>
      </p:sp>
    </p:spTree>
    <p:extLst>
      <p:ext uri="{BB962C8B-B14F-4D97-AF65-F5344CB8AC3E}">
        <p14:creationId xmlns:p14="http://schemas.microsoft.com/office/powerpoint/2010/main" val="1172880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7B79F-2274-4A99-9A9C-E73F14857645}"/>
              </a:ext>
            </a:extLst>
          </p:cNvPr>
          <p:cNvSpPr>
            <a:spLocks noGrp="1"/>
          </p:cNvSpPr>
          <p:nvPr>
            <p:ph type="title"/>
          </p:nvPr>
        </p:nvSpPr>
        <p:spPr>
          <a:xfrm>
            <a:off x="1117309" y="76200"/>
            <a:ext cx="10157354" cy="1397000"/>
          </a:xfrm>
        </p:spPr>
        <p:txBody>
          <a:bodyPr anchor="b">
            <a:normAutofit/>
          </a:bodyPr>
          <a:lstStyle/>
          <a:p>
            <a:r>
              <a:rPr lang="en-US" altLang="en-US" dirty="0"/>
              <a:t>What is and what is not advocacy</a:t>
            </a:r>
            <a:endParaRPr lang="en-GB" dirty="0"/>
          </a:p>
        </p:txBody>
      </p:sp>
      <p:sp>
        <p:nvSpPr>
          <p:cNvPr id="8" name="Content Placeholder 2">
            <a:extLst>
              <a:ext uri="{FF2B5EF4-FFF2-40B4-BE49-F238E27FC236}">
                <a16:creationId xmlns:a16="http://schemas.microsoft.com/office/drawing/2014/main" id="{3CD4E3F4-8A30-4B3B-884D-B1EC65FCCA9F}"/>
              </a:ext>
            </a:extLst>
          </p:cNvPr>
          <p:cNvSpPr>
            <a:spLocks noGrp="1"/>
          </p:cNvSpPr>
          <p:nvPr>
            <p:ph sz="half" idx="1"/>
          </p:nvPr>
        </p:nvSpPr>
        <p:spPr>
          <a:xfrm>
            <a:off x="1117309" y="1701800"/>
            <a:ext cx="4977104" cy="4470400"/>
          </a:xfrm>
        </p:spPr>
        <p:txBody>
          <a:bodyPr>
            <a:normAutofit lnSpcReduction="10000"/>
          </a:bodyPr>
          <a:lstStyle/>
          <a:p>
            <a:pPr marL="0" indent="0">
              <a:buNone/>
            </a:pPr>
            <a:r>
              <a:rPr lang="en-US" dirty="0"/>
              <a:t>It is….</a:t>
            </a:r>
          </a:p>
          <a:p>
            <a:r>
              <a:rPr lang="en-US" dirty="0"/>
              <a:t>Choice</a:t>
            </a:r>
          </a:p>
          <a:p>
            <a:r>
              <a:rPr lang="en-US" dirty="0"/>
              <a:t>Equality</a:t>
            </a:r>
          </a:p>
          <a:p>
            <a:r>
              <a:rPr lang="en-US" dirty="0"/>
              <a:t>Justice</a:t>
            </a:r>
          </a:p>
          <a:p>
            <a:r>
              <a:rPr lang="en-US" dirty="0"/>
              <a:t>Support</a:t>
            </a:r>
          </a:p>
          <a:p>
            <a:r>
              <a:rPr lang="en-US" dirty="0"/>
              <a:t>Empowerment</a:t>
            </a:r>
          </a:p>
          <a:p>
            <a:r>
              <a:rPr lang="en-US" dirty="0"/>
              <a:t>Protection</a:t>
            </a:r>
          </a:p>
          <a:p>
            <a:r>
              <a:rPr lang="en-US" dirty="0"/>
              <a:t>Information</a:t>
            </a:r>
          </a:p>
          <a:p>
            <a:endParaRPr lang="en-US" dirty="0"/>
          </a:p>
        </p:txBody>
      </p:sp>
      <p:sp>
        <p:nvSpPr>
          <p:cNvPr id="10" name="Content Placeholder 3">
            <a:extLst>
              <a:ext uri="{FF2B5EF4-FFF2-40B4-BE49-F238E27FC236}">
                <a16:creationId xmlns:a16="http://schemas.microsoft.com/office/drawing/2014/main" id="{19A62D89-523E-4FFB-AF9B-C46B6E60EA98}"/>
              </a:ext>
            </a:extLst>
          </p:cNvPr>
          <p:cNvSpPr>
            <a:spLocks noGrp="1"/>
          </p:cNvSpPr>
          <p:nvPr>
            <p:ph sz="half" idx="2"/>
          </p:nvPr>
        </p:nvSpPr>
        <p:spPr>
          <a:xfrm>
            <a:off x="6297559" y="1701800"/>
            <a:ext cx="4977104" cy="4470400"/>
          </a:xfrm>
        </p:spPr>
        <p:txBody>
          <a:bodyPr>
            <a:normAutofit lnSpcReduction="10000"/>
          </a:bodyPr>
          <a:lstStyle/>
          <a:p>
            <a:pPr marL="0" indent="0">
              <a:buNone/>
            </a:pPr>
            <a:r>
              <a:rPr lang="en-GB" dirty="0"/>
              <a:t>It is not…</a:t>
            </a:r>
          </a:p>
          <a:p>
            <a:r>
              <a:rPr lang="en-GB" dirty="0"/>
              <a:t>Advice</a:t>
            </a:r>
          </a:p>
          <a:p>
            <a:r>
              <a:rPr lang="en-GB" dirty="0"/>
              <a:t>Befriending</a:t>
            </a:r>
          </a:p>
          <a:p>
            <a:r>
              <a:rPr lang="en-GB" dirty="0"/>
              <a:t>Mediation</a:t>
            </a:r>
          </a:p>
          <a:p>
            <a:r>
              <a:rPr lang="en-GB" dirty="0"/>
              <a:t>Counselling</a:t>
            </a:r>
          </a:p>
          <a:p>
            <a:r>
              <a:rPr lang="en-GB" dirty="0"/>
              <a:t>Social Work</a:t>
            </a:r>
          </a:p>
          <a:p>
            <a:endParaRPr lang="en-GB" dirty="0"/>
          </a:p>
          <a:p>
            <a:endParaRPr lang="en-US" dirty="0"/>
          </a:p>
        </p:txBody>
      </p:sp>
    </p:spTree>
    <p:extLst>
      <p:ext uri="{BB962C8B-B14F-4D97-AF65-F5344CB8AC3E}">
        <p14:creationId xmlns:p14="http://schemas.microsoft.com/office/powerpoint/2010/main" val="2937199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DE439-FB9A-437F-BAC1-B47CBB6046DD}"/>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B142A403-2D5B-4FD1-A37E-1BE50250DF6D}"/>
              </a:ext>
            </a:extLst>
          </p:cNvPr>
          <p:cNvSpPr>
            <a:spLocks noGrp="1"/>
          </p:cNvSpPr>
          <p:nvPr>
            <p:ph idx="1"/>
          </p:nvPr>
        </p:nvSpPr>
        <p:spPr/>
        <p:txBody>
          <a:bodyPr>
            <a:normAutofit/>
          </a:bodyPr>
          <a:lstStyle/>
          <a:p>
            <a:r>
              <a:rPr lang="en-GB" dirty="0"/>
              <a:t>Have you ever been an advocate?</a:t>
            </a:r>
          </a:p>
          <a:p>
            <a:r>
              <a:rPr lang="en-GB" dirty="0"/>
              <a:t>Have you ever needed an advocate?</a:t>
            </a:r>
          </a:p>
          <a:p>
            <a:pPr marL="0" indent="0">
              <a:buNone/>
            </a:pPr>
            <a:endParaRPr lang="en-GB" dirty="0"/>
          </a:p>
        </p:txBody>
      </p:sp>
    </p:spTree>
    <p:extLst>
      <p:ext uri="{BB962C8B-B14F-4D97-AF65-F5344CB8AC3E}">
        <p14:creationId xmlns:p14="http://schemas.microsoft.com/office/powerpoint/2010/main" val="244578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DE439-FB9A-437F-BAC1-B47CBB6046DD}"/>
              </a:ext>
            </a:extLst>
          </p:cNvPr>
          <p:cNvSpPr>
            <a:spLocks noGrp="1"/>
          </p:cNvSpPr>
          <p:nvPr>
            <p:ph type="title"/>
          </p:nvPr>
        </p:nvSpPr>
        <p:spPr/>
        <p:txBody>
          <a:bodyPr/>
          <a:lstStyle/>
          <a:p>
            <a:r>
              <a:rPr lang="en-GB" dirty="0"/>
              <a:t>Small group task</a:t>
            </a:r>
          </a:p>
        </p:txBody>
      </p:sp>
      <p:sp>
        <p:nvSpPr>
          <p:cNvPr id="3" name="Content Placeholder 2">
            <a:extLst>
              <a:ext uri="{FF2B5EF4-FFF2-40B4-BE49-F238E27FC236}">
                <a16:creationId xmlns:a16="http://schemas.microsoft.com/office/drawing/2014/main" id="{B142A403-2D5B-4FD1-A37E-1BE50250DF6D}"/>
              </a:ext>
            </a:extLst>
          </p:cNvPr>
          <p:cNvSpPr>
            <a:spLocks noGrp="1"/>
          </p:cNvSpPr>
          <p:nvPr>
            <p:ph idx="1"/>
          </p:nvPr>
        </p:nvSpPr>
        <p:spPr/>
        <p:txBody>
          <a:bodyPr>
            <a:normAutofit/>
          </a:bodyPr>
          <a:lstStyle/>
          <a:p>
            <a:r>
              <a:rPr lang="en-GB" b="1" dirty="0"/>
              <a:t>C</a:t>
            </a:r>
            <a:r>
              <a:rPr lang="en-GB" sz="2400" b="1" dirty="0"/>
              <a:t>onsider</a:t>
            </a:r>
            <a:r>
              <a:rPr lang="en-GB" sz="2400" dirty="0"/>
              <a:t> how the ‘young person’ might feel as they receive assistance from an advocate?</a:t>
            </a:r>
          </a:p>
          <a:p>
            <a:r>
              <a:rPr lang="en-GB" sz="2400" b="1" dirty="0"/>
              <a:t>Consider</a:t>
            </a:r>
            <a:r>
              <a:rPr lang="en-GB" sz="2400" dirty="0"/>
              <a:t> how the receiver (Young person) of the service has not been trained in being a receiver of assistance, and how this impacts on the power relationship between the youth worker and young person.</a:t>
            </a:r>
          </a:p>
          <a:p>
            <a:endParaRPr lang="en-GB" dirty="0"/>
          </a:p>
        </p:txBody>
      </p:sp>
    </p:spTree>
    <p:extLst>
      <p:ext uri="{BB962C8B-B14F-4D97-AF65-F5344CB8AC3E}">
        <p14:creationId xmlns:p14="http://schemas.microsoft.com/office/powerpoint/2010/main" val="1312614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5FBED-E374-48A7-9C2B-21F88CDC925F}"/>
              </a:ext>
            </a:extLst>
          </p:cNvPr>
          <p:cNvSpPr>
            <a:spLocks noGrp="1"/>
          </p:cNvSpPr>
          <p:nvPr>
            <p:ph type="title"/>
          </p:nvPr>
        </p:nvSpPr>
        <p:spPr/>
        <p:txBody>
          <a:bodyPr/>
          <a:lstStyle/>
          <a:p>
            <a:r>
              <a:rPr lang="en-GB" dirty="0"/>
              <a:t>Policy context</a:t>
            </a:r>
          </a:p>
        </p:txBody>
      </p:sp>
      <p:sp>
        <p:nvSpPr>
          <p:cNvPr id="3" name="Content Placeholder 2">
            <a:extLst>
              <a:ext uri="{FF2B5EF4-FFF2-40B4-BE49-F238E27FC236}">
                <a16:creationId xmlns:a16="http://schemas.microsoft.com/office/drawing/2014/main" id="{23AE8473-C664-4676-B68F-2573CC04C423}"/>
              </a:ext>
            </a:extLst>
          </p:cNvPr>
          <p:cNvSpPr>
            <a:spLocks noGrp="1"/>
          </p:cNvSpPr>
          <p:nvPr>
            <p:ph idx="1"/>
          </p:nvPr>
        </p:nvSpPr>
        <p:spPr/>
        <p:txBody>
          <a:bodyPr>
            <a:normAutofit/>
          </a:bodyPr>
          <a:lstStyle/>
          <a:p>
            <a:r>
              <a:rPr lang="en-GB" dirty="0"/>
              <a:t>Social Services and Well-being Wales Act 2014 (WG, 2014)</a:t>
            </a:r>
          </a:p>
          <a:p>
            <a:r>
              <a:rPr lang="en-GB" dirty="0"/>
              <a:t>Independent Professional Advocacy National Standards and Outcomes Framework for Children and Young People in Wales</a:t>
            </a:r>
            <a:endParaRPr lang="en-US" sz="2400" dirty="0"/>
          </a:p>
          <a:p>
            <a:pPr eaLnBrk="1" hangingPunct="1"/>
            <a:r>
              <a:rPr lang="en-US" dirty="0"/>
              <a:t>The Adoption and Children’s Act 2002</a:t>
            </a:r>
          </a:p>
          <a:p>
            <a:pPr eaLnBrk="1" hangingPunct="1"/>
            <a:r>
              <a:rPr lang="en-US" dirty="0"/>
              <a:t>The Mental Capacity Act 2005</a:t>
            </a:r>
          </a:p>
          <a:p>
            <a:pPr eaLnBrk="1" hangingPunct="1"/>
            <a:r>
              <a:rPr lang="en-US" dirty="0"/>
              <a:t>Mental Health Act 2007</a:t>
            </a:r>
          </a:p>
          <a:p>
            <a:pPr eaLnBrk="1" hangingPunct="1"/>
            <a:r>
              <a:rPr lang="en-US" dirty="0"/>
              <a:t>Valuing People Now 2007</a:t>
            </a:r>
          </a:p>
          <a:p>
            <a:pPr eaLnBrk="1" hangingPunct="1"/>
            <a:r>
              <a:rPr lang="en-US" dirty="0"/>
              <a:t>Equality Act 2010</a:t>
            </a:r>
          </a:p>
          <a:p>
            <a:endParaRPr lang="en-GB" dirty="0"/>
          </a:p>
        </p:txBody>
      </p:sp>
    </p:spTree>
    <p:extLst>
      <p:ext uri="{BB962C8B-B14F-4D97-AF65-F5344CB8AC3E}">
        <p14:creationId xmlns:p14="http://schemas.microsoft.com/office/powerpoint/2010/main" val="2133905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1C9F6-BF91-4174-BAF8-B46E720C1402}"/>
              </a:ext>
            </a:extLst>
          </p:cNvPr>
          <p:cNvSpPr>
            <a:spLocks noGrp="1"/>
          </p:cNvSpPr>
          <p:nvPr>
            <p:ph type="title"/>
          </p:nvPr>
        </p:nvSpPr>
        <p:spPr/>
        <p:txBody>
          <a:bodyPr/>
          <a:lstStyle/>
          <a:p>
            <a:r>
              <a:rPr lang="en-GB" dirty="0"/>
              <a:t>Who provides Advocacy?</a:t>
            </a:r>
          </a:p>
        </p:txBody>
      </p:sp>
      <p:sp>
        <p:nvSpPr>
          <p:cNvPr id="3" name="Content Placeholder 2">
            <a:extLst>
              <a:ext uri="{FF2B5EF4-FFF2-40B4-BE49-F238E27FC236}">
                <a16:creationId xmlns:a16="http://schemas.microsoft.com/office/drawing/2014/main" id="{4F7905EA-0DC0-4B77-BA93-C4D2CA0A78F9}"/>
              </a:ext>
            </a:extLst>
          </p:cNvPr>
          <p:cNvSpPr>
            <a:spLocks noGrp="1"/>
          </p:cNvSpPr>
          <p:nvPr>
            <p:ph idx="1"/>
          </p:nvPr>
        </p:nvSpPr>
        <p:spPr/>
        <p:txBody>
          <a:bodyPr>
            <a:normAutofit lnSpcReduction="10000"/>
          </a:bodyPr>
          <a:lstStyle/>
          <a:p>
            <a:pPr algn="l">
              <a:buFont typeface="Arial" panose="020B0604020202020204" pitchFamily="34" charset="0"/>
              <a:buChar char="•"/>
            </a:pPr>
            <a:r>
              <a:rPr lang="en-GB" sz="2400" dirty="0"/>
              <a:t>Mencap</a:t>
            </a:r>
          </a:p>
          <a:p>
            <a:pPr algn="l">
              <a:buFont typeface="Arial" panose="020B0604020202020204" pitchFamily="34" charset="0"/>
              <a:buChar char="•"/>
            </a:pPr>
            <a:r>
              <a:rPr lang="en-GB" b="0" i="0" dirty="0">
                <a:solidFill>
                  <a:srgbClr val="000000"/>
                </a:solidFill>
                <a:effectLst/>
              </a:rPr>
              <a:t>SNAP Cymru</a:t>
            </a:r>
          </a:p>
          <a:p>
            <a:pPr algn="l">
              <a:buFont typeface="Arial" panose="020B0604020202020204" pitchFamily="34" charset="0"/>
              <a:buChar char="•"/>
            </a:pPr>
            <a:r>
              <a:rPr lang="en-GB" b="0" i="0" dirty="0">
                <a:solidFill>
                  <a:srgbClr val="000000"/>
                </a:solidFill>
                <a:effectLst/>
              </a:rPr>
              <a:t>MEIC Helpline - </a:t>
            </a:r>
            <a:r>
              <a:rPr lang="en-GB" b="0" i="0" dirty="0" err="1">
                <a:solidFill>
                  <a:srgbClr val="000000"/>
                </a:solidFill>
                <a:effectLst/>
              </a:rPr>
              <a:t>ProMo</a:t>
            </a:r>
            <a:r>
              <a:rPr lang="en-GB" b="0" i="0" dirty="0">
                <a:solidFill>
                  <a:srgbClr val="000000"/>
                </a:solidFill>
                <a:effectLst/>
              </a:rPr>
              <a:t> Cymru</a:t>
            </a:r>
            <a:endParaRPr lang="en-GB" sz="2400" dirty="0"/>
          </a:p>
          <a:p>
            <a:r>
              <a:rPr lang="en-GB" sz="2400" dirty="0"/>
              <a:t>Advocacy Matters Wales- Specifically Adults with ALN</a:t>
            </a:r>
          </a:p>
          <a:p>
            <a:r>
              <a:rPr lang="en-GB" sz="2400" dirty="0"/>
              <a:t>Children’s Commissioner for Wales</a:t>
            </a:r>
          </a:p>
          <a:p>
            <a:r>
              <a:rPr lang="en-GB" b="0" i="0" dirty="0" err="1">
                <a:effectLst/>
              </a:rPr>
              <a:t>Tros</a:t>
            </a:r>
            <a:r>
              <a:rPr lang="en-GB" b="0" i="0" dirty="0">
                <a:effectLst/>
              </a:rPr>
              <a:t> </a:t>
            </a:r>
            <a:r>
              <a:rPr lang="en-GB" b="0" i="0" dirty="0" err="1">
                <a:effectLst/>
              </a:rPr>
              <a:t>Gynnal</a:t>
            </a:r>
            <a:r>
              <a:rPr lang="en-GB" b="0" i="0" dirty="0">
                <a:effectLst/>
              </a:rPr>
              <a:t> Plant</a:t>
            </a:r>
            <a:r>
              <a:rPr lang="en-GB" dirty="0"/>
              <a:t>- A range of support for young people including, </a:t>
            </a:r>
            <a:r>
              <a:rPr lang="en-GB" b="0" i="0" dirty="0">
                <a:effectLst/>
              </a:rPr>
              <a:t>Independent Professional Advocacy Service for marginalised young  people in Wales</a:t>
            </a:r>
          </a:p>
          <a:p>
            <a:r>
              <a:rPr lang="en-GB" sz="2400" dirty="0"/>
              <a:t>NYAs- National </a:t>
            </a:r>
            <a:r>
              <a:rPr lang="en-GB" dirty="0"/>
              <a:t>Advocacy service</a:t>
            </a:r>
            <a:endParaRPr lang="en-GB" sz="2400" dirty="0"/>
          </a:p>
          <a:p>
            <a:endParaRPr lang="en-GB" dirty="0"/>
          </a:p>
        </p:txBody>
      </p:sp>
    </p:spTree>
    <p:extLst>
      <p:ext uri="{BB962C8B-B14F-4D97-AF65-F5344CB8AC3E}">
        <p14:creationId xmlns:p14="http://schemas.microsoft.com/office/powerpoint/2010/main" val="405177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3CBBE-E20F-4F80-A78E-0E095E27785E}"/>
              </a:ext>
            </a:extLst>
          </p:cNvPr>
          <p:cNvSpPr>
            <a:spLocks noGrp="1"/>
          </p:cNvSpPr>
          <p:nvPr>
            <p:ph type="title"/>
          </p:nvPr>
        </p:nvSpPr>
        <p:spPr/>
        <p:txBody>
          <a:bodyPr/>
          <a:lstStyle/>
          <a:p>
            <a:r>
              <a:rPr lang="en-GB" dirty="0"/>
              <a:t>Useful references</a:t>
            </a:r>
          </a:p>
        </p:txBody>
      </p:sp>
      <p:sp>
        <p:nvSpPr>
          <p:cNvPr id="3" name="Content Placeholder 2">
            <a:extLst>
              <a:ext uri="{FF2B5EF4-FFF2-40B4-BE49-F238E27FC236}">
                <a16:creationId xmlns:a16="http://schemas.microsoft.com/office/drawing/2014/main" id="{6DB11D06-7A6A-4052-ACF9-114709F27177}"/>
              </a:ext>
            </a:extLst>
          </p:cNvPr>
          <p:cNvSpPr>
            <a:spLocks noGrp="1"/>
          </p:cNvSpPr>
          <p:nvPr>
            <p:ph idx="1"/>
          </p:nvPr>
        </p:nvSpPr>
        <p:spPr/>
        <p:txBody>
          <a:bodyPr>
            <a:normAutofit lnSpcReduction="10000"/>
          </a:bodyPr>
          <a:lstStyle/>
          <a:p>
            <a:r>
              <a:rPr lang="en-GB" sz="2400" dirty="0"/>
              <a:t>Henderson, R. &amp; </a:t>
            </a:r>
            <a:r>
              <a:rPr lang="en-GB" sz="2400" dirty="0" err="1"/>
              <a:t>Pochin</a:t>
            </a:r>
            <a:r>
              <a:rPr lang="en-GB" sz="2400" dirty="0"/>
              <a:t>, M. (2001) </a:t>
            </a:r>
            <a:r>
              <a:rPr lang="en-GB" sz="2400" i="1" dirty="0"/>
              <a:t> A Right Result? Advocacy, justice and empowerment. </a:t>
            </a:r>
            <a:r>
              <a:rPr lang="en-GB" sz="2400" dirty="0"/>
              <a:t>Bristol: Polity Press</a:t>
            </a:r>
          </a:p>
          <a:p>
            <a:r>
              <a:rPr lang="en-GB" sz="2400" dirty="0" err="1"/>
              <a:t>Mansel</a:t>
            </a:r>
            <a:r>
              <a:rPr lang="en-GB" sz="2400" dirty="0"/>
              <a:t>, J. et al (2005) </a:t>
            </a:r>
            <a:r>
              <a:rPr lang="en-GB" sz="2400" i="1" dirty="0"/>
              <a:t>Person-centred Active Support: a multi-media training resource for staff to enable participation, inclusion and choice for people with learning disabilities</a:t>
            </a:r>
            <a:r>
              <a:rPr lang="en-GB" sz="2400" dirty="0"/>
              <a:t>. Brighton: </a:t>
            </a:r>
            <a:r>
              <a:rPr lang="en-GB" sz="2400" dirty="0" err="1"/>
              <a:t>Pavillion</a:t>
            </a:r>
            <a:r>
              <a:rPr lang="en-GB" sz="2400" dirty="0"/>
              <a:t> </a:t>
            </a:r>
          </a:p>
          <a:p>
            <a:r>
              <a:rPr lang="en-US" altLang="en-US" sz="2400" dirty="0">
                <a:ea typeface="SimSun" charset="-122"/>
              </a:rPr>
              <a:t>Murray, P. ‘Disabled children, parents and professionals: partnerships on whose terms?’, </a:t>
            </a:r>
            <a:r>
              <a:rPr lang="en-US" altLang="en-US" sz="2400" i="1" dirty="0">
                <a:ea typeface="SimSun" charset="-122"/>
              </a:rPr>
              <a:t>Disability and Society</a:t>
            </a:r>
            <a:r>
              <a:rPr lang="en-US" altLang="en-US" sz="2400" dirty="0">
                <a:ea typeface="SimSun" charset="-122"/>
              </a:rPr>
              <a:t>, 15,  638-98, (2000)</a:t>
            </a:r>
            <a:endParaRPr lang="en-GB" dirty="0"/>
          </a:p>
          <a:p>
            <a:r>
              <a:rPr lang="en-GB" dirty="0"/>
              <a:t> </a:t>
            </a:r>
            <a:r>
              <a:rPr lang="en-GB" dirty="0" err="1"/>
              <a:t>Sapin</a:t>
            </a:r>
            <a:r>
              <a:rPr lang="en-GB" dirty="0"/>
              <a:t>, K. (2013) Essential skills for youth work practice. 2nd ed. London: SAGE.</a:t>
            </a:r>
          </a:p>
          <a:p>
            <a:endParaRPr lang="en-GB" dirty="0"/>
          </a:p>
          <a:p>
            <a:pPr>
              <a:buNone/>
            </a:pPr>
            <a:endParaRPr lang="en-GB" sz="2400" b="1" dirty="0"/>
          </a:p>
          <a:p>
            <a:pPr>
              <a:buNone/>
            </a:pPr>
            <a:endParaRPr lang="en-GB" dirty="0"/>
          </a:p>
          <a:p>
            <a:endParaRPr lang="en-GB" dirty="0"/>
          </a:p>
        </p:txBody>
      </p:sp>
    </p:spTree>
    <p:extLst>
      <p:ext uri="{BB962C8B-B14F-4D97-AF65-F5344CB8AC3E}">
        <p14:creationId xmlns:p14="http://schemas.microsoft.com/office/powerpoint/2010/main" val="1766467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Q&amp;A</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3596815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elcome back to school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spDef>
      <a:spPr>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w="12700">
          <a:miter lim="800000"/>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5000"/>
          </a:lnSpc>
          <a:defRPr/>
        </a:defPPr>
      </a:lstStyle>
    </a:txDef>
  </a:objectDefaults>
  <a:extraClrSchemeLst/>
  <a:extLst>
    <a:ext uri="{05A4C25C-085E-4340-85A3-A5531E510DB2}">
      <thm15:themeFamily xmlns:thm15="http://schemas.microsoft.com/office/thememl/2012/main" name="Welcome back to school presentation.potx" id="{CE426E4B-AEF0-4DB0-AA06-9B9EF2E62E1A}" vid="{EB2D3276-CBF5-48AD-B47E-C2D79CA4C86F}"/>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CA0FEAA971049AA8B5C6ABCCF9662" ma:contentTypeVersion="17" ma:contentTypeDescription="Create a new document." ma:contentTypeScope="" ma:versionID="ddff9cce5571c27881c83896167a5644">
  <xsd:schema xmlns:xsd="http://www.w3.org/2001/XMLSchema" xmlns:xs="http://www.w3.org/2001/XMLSchema" xmlns:p="http://schemas.microsoft.com/office/2006/metadata/properties" xmlns:ns3="2676ab72-9079-411c-83fb-ee6e21d36081" xmlns:ns4="fb6e3afc-5266-4630-9c28-28963f20a13f" targetNamespace="http://schemas.microsoft.com/office/2006/metadata/properties" ma:root="true" ma:fieldsID="7150a572d0065b14476e583bd73c086e" ns3:_="" ns4:_="">
    <xsd:import namespace="2676ab72-9079-411c-83fb-ee6e21d36081"/>
    <xsd:import namespace="fb6e3afc-5266-4630-9c28-28963f20a13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676ab72-9079-411c-83fb-ee6e21d3608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b6e3afc-5266-4630-9c28-28963f20a13f"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676ab72-9079-411c-83fb-ee6e21d36081" xsi:nil="true"/>
  </documentManagement>
</p:properties>
</file>

<file path=customXml/itemProps1.xml><?xml version="1.0" encoding="utf-8"?>
<ds:datastoreItem xmlns:ds="http://schemas.openxmlformats.org/officeDocument/2006/customXml" ds:itemID="{D2F3A1BD-149C-4DE2-B1BB-8974927A80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676ab72-9079-411c-83fb-ee6e21d36081"/>
    <ds:schemaRef ds:uri="fb6e3afc-5266-4630-9c28-28963f20a13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AEA00FB-BDCA-4D1A-B0F8-FB6DCBA5FF52}">
  <ds:schemaRefs>
    <ds:schemaRef ds:uri="http://schemas.microsoft.com/sharepoint/v3/contenttype/forms"/>
  </ds:schemaRefs>
</ds:datastoreItem>
</file>

<file path=customXml/itemProps3.xml><?xml version="1.0" encoding="utf-8"?>
<ds:datastoreItem xmlns:ds="http://schemas.openxmlformats.org/officeDocument/2006/customXml" ds:itemID="{3CE817AC-5828-425E-909F-E02605AB067A}">
  <ds:schemaRefs>
    <ds:schemaRef ds:uri="2676ab72-9079-411c-83fb-ee6e21d36081"/>
    <ds:schemaRef ds:uri="http://purl.org/dc/dcmitype/"/>
    <ds:schemaRef ds:uri="http://schemas.microsoft.com/office/2006/metadata/properties"/>
    <ds:schemaRef ds:uri="http://purl.org/dc/terms/"/>
    <ds:schemaRef ds:uri="http://schemas.microsoft.com/office/2006/documentManagement/types"/>
    <ds:schemaRef ds:uri="http://purl.org/dc/elements/1.1/"/>
    <ds:schemaRef ds:uri="http://www.w3.org/XML/1998/namespace"/>
    <ds:schemaRef ds:uri="http://schemas.microsoft.com/office/infopath/2007/PartnerControls"/>
    <ds:schemaRef ds:uri="http://schemas.openxmlformats.org/package/2006/metadata/core-properties"/>
    <ds:schemaRef ds:uri="fb6e3afc-5266-4630-9c28-28963f20a13f"/>
  </ds:schemaRefs>
</ds:datastoreItem>
</file>

<file path=docProps/app.xml><?xml version="1.0" encoding="utf-8"?>
<Properties xmlns="http://schemas.openxmlformats.org/officeDocument/2006/extended-properties" xmlns:vt="http://schemas.openxmlformats.org/officeDocument/2006/docPropsVTypes">
  <Template>Welcome back to school</Template>
  <TotalTime>739</TotalTime>
  <Words>1503</Words>
  <Application>Microsoft Office PowerPoint</Application>
  <PresentationFormat>Custom</PresentationFormat>
  <Paragraphs>187</Paragraphs>
  <Slides>27</Slides>
  <Notes>27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Century Gothic</vt:lpstr>
      <vt:lpstr>Welcome back to school presentation</vt:lpstr>
      <vt:lpstr>Young People and Society 1: Advocacy, Empowerment, Participation and Rights</vt:lpstr>
      <vt:lpstr>Who’s Who</vt:lpstr>
      <vt:lpstr>PowerPoint Presentation</vt:lpstr>
      <vt:lpstr>Assignment </vt:lpstr>
      <vt:lpstr>Group Task</vt:lpstr>
      <vt:lpstr>What is Advocacy </vt:lpstr>
      <vt:lpstr>Advocacy Definition </vt:lpstr>
      <vt:lpstr>Advocacy Definition </vt:lpstr>
      <vt:lpstr>Advocacy, according to  Henderson &amp; Pochin (2001)</vt:lpstr>
      <vt:lpstr>Risks with Advocacy</vt:lpstr>
      <vt:lpstr>Discussion </vt:lpstr>
      <vt:lpstr>Types of Advocacy</vt:lpstr>
      <vt:lpstr>What is Citizen advocacy?</vt:lpstr>
      <vt:lpstr>Volunteer Advocate</vt:lpstr>
      <vt:lpstr>Self Advocacy</vt:lpstr>
      <vt:lpstr>Peer Advocacy </vt:lpstr>
      <vt:lpstr>Legal Advocacy </vt:lpstr>
      <vt:lpstr>Professional Casework Advocacy</vt:lpstr>
      <vt:lpstr>Barriers to Advocacy </vt:lpstr>
      <vt:lpstr>Advocacy in summary</vt:lpstr>
      <vt:lpstr>What is and what is not advocacy</vt:lpstr>
      <vt:lpstr>Discussion</vt:lpstr>
      <vt:lpstr>Small group task</vt:lpstr>
      <vt:lpstr>Policy context</vt:lpstr>
      <vt:lpstr>Who provides Advocacy?</vt:lpstr>
      <vt:lpstr>Useful references</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People and Society 1: Advocacy, Empowerment, Participation and Rights</dc:title>
  <dc:creator>Alex Atkins (1300718)</dc:creator>
  <cp:lastModifiedBy>Darrel Williams</cp:lastModifiedBy>
  <cp:revision>15</cp:revision>
  <cp:lastPrinted>2022-03-01T23:22:31Z</cp:lastPrinted>
  <dcterms:created xsi:type="dcterms:W3CDTF">2022-02-28T08:54:48Z</dcterms:created>
  <dcterms:modified xsi:type="dcterms:W3CDTF">2023-11-09T14:47:10Z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0x0101003B5CA0FEAA971049AA8B5C6ABCCF9662</vt:lpwstr>
  </property>
  <property fmtid="{D5CDD505-2E9C-101B-9397-08002B2CF9AE}" pid="3" name="Order">
    <vt:r8>74068100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