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14"/>
  </p:handoutMasterIdLst>
  <p:sldIdLst>
    <p:sldId id="262" r:id="rId2"/>
    <p:sldId id="263" r:id="rId3"/>
    <p:sldId id="264" r:id="rId4"/>
    <p:sldId id="265" r:id="rId5"/>
    <p:sldId id="266" r:id="rId6"/>
    <p:sldId id="267" r:id="rId7"/>
    <p:sldId id="268" r:id="rId8"/>
    <p:sldId id="269" r:id="rId9"/>
    <p:sldId id="270" r:id="rId10"/>
    <p:sldId id="273" r:id="rId11"/>
    <p:sldId id="271" r:id="rId12"/>
    <p:sldId id="272" r:id="rId13"/>
  </p:sldIdLst>
  <p:sldSz cx="12192000" cy="6858000"/>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E3FDE45-AF77-4B5C-9715-49D594BDF05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41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90568" cy="489502"/>
          </a:xfrm>
          <a:prstGeom prst="rect">
            <a:avLst/>
          </a:prstGeom>
        </p:spPr>
        <p:txBody>
          <a:bodyPr vert="horz" lIns="91010" tIns="45505" rIns="91010" bIns="45505" rtlCol="0"/>
          <a:lstStyle>
            <a:lvl1pPr algn="l">
              <a:defRPr sz="1200"/>
            </a:lvl1pPr>
          </a:lstStyle>
          <a:p>
            <a:endParaRPr lang="en-GB"/>
          </a:p>
        </p:txBody>
      </p:sp>
      <p:sp>
        <p:nvSpPr>
          <p:cNvPr id="3" name="Date Placeholder 2"/>
          <p:cNvSpPr>
            <a:spLocks noGrp="1"/>
          </p:cNvSpPr>
          <p:nvPr>
            <p:ph type="dt" sz="quarter" idx="1"/>
          </p:nvPr>
        </p:nvSpPr>
        <p:spPr>
          <a:xfrm>
            <a:off x="3776946" y="0"/>
            <a:ext cx="2890568" cy="489502"/>
          </a:xfrm>
          <a:prstGeom prst="rect">
            <a:avLst/>
          </a:prstGeom>
        </p:spPr>
        <p:txBody>
          <a:bodyPr vert="horz" lIns="91010" tIns="45505" rIns="91010" bIns="45505" rtlCol="0"/>
          <a:lstStyle>
            <a:lvl1pPr algn="r">
              <a:defRPr sz="1200"/>
            </a:lvl1pPr>
          </a:lstStyle>
          <a:p>
            <a:fld id="{50F357A6-2B68-422F-B7C8-D4AC0E7BB32F}" type="datetimeFigureOut">
              <a:rPr lang="en-GB" smtClean="0"/>
              <a:t>18/03/2021</a:t>
            </a:fld>
            <a:endParaRPr lang="en-GB"/>
          </a:p>
        </p:txBody>
      </p:sp>
      <p:sp>
        <p:nvSpPr>
          <p:cNvPr id="4" name="Footer Placeholder 3"/>
          <p:cNvSpPr>
            <a:spLocks noGrp="1"/>
          </p:cNvSpPr>
          <p:nvPr>
            <p:ph type="ftr" sz="quarter" idx="2"/>
          </p:nvPr>
        </p:nvSpPr>
        <p:spPr>
          <a:xfrm>
            <a:off x="0" y="9264098"/>
            <a:ext cx="2890568" cy="489502"/>
          </a:xfrm>
          <a:prstGeom prst="rect">
            <a:avLst/>
          </a:prstGeom>
        </p:spPr>
        <p:txBody>
          <a:bodyPr vert="horz" lIns="91010" tIns="45505" rIns="91010" bIns="45505" rtlCol="0" anchor="b"/>
          <a:lstStyle>
            <a:lvl1pPr algn="l">
              <a:defRPr sz="1200"/>
            </a:lvl1pPr>
          </a:lstStyle>
          <a:p>
            <a:endParaRPr lang="en-GB"/>
          </a:p>
        </p:txBody>
      </p:sp>
      <p:sp>
        <p:nvSpPr>
          <p:cNvPr id="5" name="Slide Number Placeholder 4"/>
          <p:cNvSpPr>
            <a:spLocks noGrp="1"/>
          </p:cNvSpPr>
          <p:nvPr>
            <p:ph type="sldNum" sz="quarter" idx="3"/>
          </p:nvPr>
        </p:nvSpPr>
        <p:spPr>
          <a:xfrm>
            <a:off x="3776946" y="9264098"/>
            <a:ext cx="2890568" cy="489502"/>
          </a:xfrm>
          <a:prstGeom prst="rect">
            <a:avLst/>
          </a:prstGeom>
        </p:spPr>
        <p:txBody>
          <a:bodyPr vert="horz" lIns="91010" tIns="45505" rIns="91010" bIns="45505" rtlCol="0" anchor="b"/>
          <a:lstStyle>
            <a:lvl1pPr algn="r">
              <a:defRPr sz="1200"/>
            </a:lvl1pPr>
          </a:lstStyle>
          <a:p>
            <a:fld id="{C8693EF9-D6CD-4188-BDDE-8565936B01A7}" type="slidenum">
              <a:rPr lang="en-GB" smtClean="0"/>
              <a:t>‹#›</a:t>
            </a:fld>
            <a:endParaRPr lang="en-GB"/>
          </a:p>
        </p:txBody>
      </p:sp>
    </p:spTree>
    <p:extLst>
      <p:ext uri="{BB962C8B-B14F-4D97-AF65-F5344CB8AC3E}">
        <p14:creationId xmlns:p14="http://schemas.microsoft.com/office/powerpoint/2010/main" val="72549057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041400"/>
            <a:ext cx="9144000" cy="2387600"/>
          </a:xfrm>
        </p:spPr>
        <p:txBody>
          <a:bodyPr anchor="b"/>
          <a:lstStyle>
            <a:lvl1pPr algn="l">
              <a:defRPr sz="6000">
                <a:solidFill>
                  <a:schemeClr val="tx2"/>
                </a:solidFill>
              </a:defRPr>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l">
              <a:buNone/>
              <a:defRPr sz="2400">
                <a:solidFill>
                  <a:schemeClr val="accent2">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665E195-C89C-4871-8AE9-903FDB8B6D9D}" type="datetimeFigureOut">
              <a:rPr lang="en-US" smtClean="0"/>
              <a:t>3/18/2021</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2483261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65E195-C89C-4871-8AE9-903FDB8B6D9D}" type="datetimeFigureOut">
              <a:rPr lang="en-US" smtClean="0"/>
              <a:t>3/18/2021</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702466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62262"/>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p:cNvSpPr>
            <a:spLocks noGrp="1"/>
          </p:cNvSpPr>
          <p:nvPr>
            <p:ph type="dt" sz="half" idx="10"/>
          </p:nvPr>
        </p:nvSpPr>
        <p:spPr/>
        <p:txBody>
          <a:bodyPr/>
          <a:lstStyle/>
          <a:p>
            <a:fld id="{4665E195-C89C-4871-8AE9-903FDB8B6D9D}" type="datetimeFigureOut">
              <a:rPr lang="en-US" smtClean="0"/>
              <a:t>3/18/2021</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233611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665E195-C89C-4871-8AE9-903FDB8B6D9D}" type="datetimeFigureOut">
              <a:rPr lang="en-US" smtClean="0"/>
              <a:t>3/18/2021</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521872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1850" y="274638"/>
            <a:ext cx="10515600" cy="1143000"/>
          </a:xfrm>
        </p:spPr>
        <p:txBody>
          <a:bodyPr/>
          <a:lstStyle/>
          <a:p>
            <a:r>
              <a:rPr lang="en-US"/>
              <a:t>Click to edit Master title style</a:t>
            </a:r>
          </a:p>
        </p:txBody>
      </p:sp>
      <p:sp>
        <p:nvSpPr>
          <p:cNvPr id="3" name="Text Placeholder 2"/>
          <p:cNvSpPr>
            <a:spLocks noGrp="1"/>
          </p:cNvSpPr>
          <p:nvPr>
            <p:ph type="body" idx="1"/>
          </p:nvPr>
        </p:nvSpPr>
        <p:spPr>
          <a:xfrm>
            <a:off x="831850" y="1489075"/>
            <a:ext cx="5156200" cy="6413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1850" y="2193925"/>
            <a:ext cx="5156200" cy="3978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89663" y="1489075"/>
            <a:ext cx="5157787" cy="6413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9663" y="2193925"/>
            <a:ext cx="5157787" cy="3978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665E195-C89C-4871-8AE9-903FDB8B6D9D}" type="datetimeFigureOut">
              <a:rPr lang="en-US" smtClean="0"/>
              <a:t>3/18/2021</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100924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665E195-C89C-4871-8AE9-903FDB8B6D9D}" type="datetimeFigureOut">
              <a:rPr lang="en-US" smtClean="0"/>
              <a:t>3/18/2021</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918406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65E195-C89C-4871-8AE9-903FDB8B6D9D}" type="datetimeFigureOut">
              <a:rPr lang="en-US" smtClean="0"/>
              <a:t>3/18/2021</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24976250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101850"/>
            <a:ext cx="3932237" cy="37592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665E195-C89C-4871-8AE9-903FDB8B6D9D}" type="datetimeFigureOut">
              <a:rPr lang="en-US" smtClean="0"/>
              <a:t>3/18/2021</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943659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101850"/>
            <a:ext cx="3932237" cy="37592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665E195-C89C-4871-8AE9-903FDB8B6D9D}" type="datetimeFigureOut">
              <a:rPr lang="en-US" smtClean="0"/>
              <a:t>3/18/2021</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25222901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65E195-C89C-4871-8AE9-903FDB8B6D9D}" type="datetimeFigureOut">
              <a:rPr lang="en-US" smtClean="0"/>
              <a:t>3/18/2021</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63179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665E195-C89C-4871-8AE9-903FDB8B6D9D}" type="datetimeFigureOut">
              <a:rPr lang="en-US" smtClean="0"/>
              <a:t>3/18/2021</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2446235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3276600" cy="365125"/>
          </a:xfrm>
          <a:prstGeom prst="rect">
            <a:avLst/>
          </a:prstGeom>
        </p:spPr>
        <p:txBody>
          <a:bodyPr vert="horz" lIns="91440" tIns="45720" rIns="91440" bIns="45720" rtlCol="0" anchor="ctr"/>
          <a:lstStyle>
            <a:lvl1pPr algn="l">
              <a:defRPr sz="1200">
                <a:solidFill>
                  <a:schemeClr val="tx1">
                    <a:lumMod val="75000"/>
                    <a:lumOff val="25000"/>
                  </a:schemeClr>
                </a:solidFill>
              </a:defRPr>
            </a:lvl1pPr>
          </a:lstStyle>
          <a:p>
            <a:fld id="{4665E195-C89C-4871-8AE9-903FDB8B6D9D}" type="datetimeFigureOut">
              <a:rPr lang="en-US" smtClean="0"/>
              <a:pPr/>
              <a:t>3/18/2021</a:t>
            </a:fld>
            <a:endParaRPr lang="en-US"/>
          </a:p>
        </p:txBody>
      </p:sp>
      <p:sp>
        <p:nvSpPr>
          <p:cNvPr id="5" name="Footer Placeholder 4"/>
          <p:cNvSpPr>
            <a:spLocks noGrp="1"/>
          </p:cNvSpPr>
          <p:nvPr>
            <p:ph type="ftr" sz="quarter" idx="3"/>
          </p:nvPr>
        </p:nvSpPr>
        <p:spPr>
          <a:xfrm>
            <a:off x="4648200" y="6356350"/>
            <a:ext cx="2895600" cy="365125"/>
          </a:xfrm>
          <a:prstGeom prst="rect">
            <a:avLst/>
          </a:prstGeom>
        </p:spPr>
        <p:txBody>
          <a:bodyPr vert="horz" lIns="91440" tIns="45720" rIns="91440" bIns="45720" rtlCol="0" anchor="ctr"/>
          <a:lstStyle>
            <a:lvl1pPr algn="ctr">
              <a:defRPr sz="1200">
                <a:solidFill>
                  <a:schemeClr val="tx1">
                    <a:lumMod val="75000"/>
                    <a:lumOff val="25000"/>
                  </a:schemeClr>
                </a:solidFill>
              </a:defRPr>
            </a:lvl1pPr>
          </a:lstStyle>
          <a:p>
            <a:r>
              <a:rPr lang="en-US"/>
              <a:t>Add a footer</a:t>
            </a:r>
            <a:endParaRPr lang="en-US" dirty="0"/>
          </a:p>
        </p:txBody>
      </p:sp>
      <p:sp>
        <p:nvSpPr>
          <p:cNvPr id="6" name="Slide Number Placeholder 5"/>
          <p:cNvSpPr>
            <a:spLocks noGrp="1"/>
          </p:cNvSpPr>
          <p:nvPr>
            <p:ph type="sldNum" sz="quarter" idx="4"/>
          </p:nvPr>
        </p:nvSpPr>
        <p:spPr>
          <a:xfrm>
            <a:off x="8077200" y="6356350"/>
            <a:ext cx="3276600" cy="365125"/>
          </a:xfrm>
          <a:prstGeom prst="rect">
            <a:avLst/>
          </a:prstGeom>
        </p:spPr>
        <p:txBody>
          <a:bodyPr vert="horz" lIns="91440" tIns="45720" rIns="91440" bIns="45720" rtlCol="0" anchor="ctr"/>
          <a:lstStyle>
            <a:lvl1pPr algn="r">
              <a:defRPr sz="1200">
                <a:solidFill>
                  <a:schemeClr val="tx1">
                    <a:lumMod val="75000"/>
                    <a:lumOff val="25000"/>
                  </a:schemeClr>
                </a:solidFill>
              </a:defRPr>
            </a:lvl1pPr>
          </a:lstStyle>
          <a:p>
            <a:fld id="{062D6987-FB6D-4DB8-81B8-AD0F35E3BB5F}" type="slidenum">
              <a:rPr lang="en-US" smtClean="0"/>
              <a:pPr/>
              <a:t>‹#›</a:t>
            </a:fld>
            <a:endParaRPr lang="en-US"/>
          </a:p>
        </p:txBody>
      </p:sp>
    </p:spTree>
    <p:extLst>
      <p:ext uri="{BB962C8B-B14F-4D97-AF65-F5344CB8AC3E}">
        <p14:creationId xmlns:p14="http://schemas.microsoft.com/office/powerpoint/2010/main" val="9815629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ct val="30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ct val="3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ct val="3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a:bodyPr>
          <a:lstStyle/>
          <a:p>
            <a:r>
              <a:rPr lang="en-US" sz="4800" dirty="0">
                <a:effectLst>
                  <a:outerShdw blurRad="38100" dist="38100" dir="2700000" algn="tl">
                    <a:srgbClr val="000000">
                      <a:alpha val="43137"/>
                    </a:srgbClr>
                  </a:outerShdw>
                </a:effectLst>
              </a:rPr>
              <a:t>Reflective – Reflexive Practice</a:t>
            </a:r>
          </a:p>
        </p:txBody>
      </p:sp>
      <p:sp>
        <p:nvSpPr>
          <p:cNvPr id="5" name="Subtitle 4"/>
          <p:cNvSpPr>
            <a:spLocks noGrp="1"/>
          </p:cNvSpPr>
          <p:nvPr>
            <p:ph type="subTitle" idx="1"/>
          </p:nvPr>
        </p:nvSpPr>
        <p:spPr>
          <a:xfrm>
            <a:off x="2895600" y="3352800"/>
            <a:ext cx="6400800" cy="2286000"/>
          </a:xfrm>
        </p:spPr>
        <p:txBody>
          <a:bodyPr>
            <a:normAutofit/>
          </a:bodyPr>
          <a:lstStyle/>
          <a:p>
            <a:endParaRPr lang="en-US" sz="3600" b="1" dirty="0"/>
          </a:p>
          <a:p>
            <a:endParaRPr lang="en-US" sz="3600" b="1" dirty="0"/>
          </a:p>
          <a:p>
            <a:pPr algn="r"/>
            <a:r>
              <a:rPr lang="en-US" sz="3600" b="1" dirty="0"/>
              <a:t>Lecture 3</a:t>
            </a:r>
          </a:p>
        </p:txBody>
      </p:sp>
    </p:spTree>
    <p:extLst>
      <p:ext uri="{BB962C8B-B14F-4D97-AF65-F5344CB8AC3E}">
        <p14:creationId xmlns:p14="http://schemas.microsoft.com/office/powerpoint/2010/main" val="3323284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What is Reflective Practice?</a:t>
            </a:r>
            <a:endParaRPr lang="en-US" dirty="0"/>
          </a:p>
        </p:txBody>
      </p:sp>
      <p:sp>
        <p:nvSpPr>
          <p:cNvPr id="3" name="Content Placeholder 2"/>
          <p:cNvSpPr>
            <a:spLocks noGrp="1"/>
          </p:cNvSpPr>
          <p:nvPr>
            <p:ph idx="1"/>
          </p:nvPr>
        </p:nvSpPr>
        <p:spPr/>
        <p:txBody>
          <a:bodyPr>
            <a:normAutofit/>
          </a:bodyPr>
          <a:lstStyle/>
          <a:p>
            <a:r>
              <a:rPr lang="en-US" dirty="0"/>
              <a:t>…….. reflecting everyday on your actions and inactions and those of the people around you</a:t>
            </a:r>
          </a:p>
          <a:p>
            <a:r>
              <a:rPr lang="en-US" dirty="0"/>
              <a:t> Develop these skills further by undertaking activities of more critical reflection; by ‘stepping back’ from events and actions and exploring your personal role or interpretations. </a:t>
            </a:r>
          </a:p>
          <a:p>
            <a:r>
              <a:rPr lang="en-US" dirty="0"/>
              <a:t>This increases the learning potential of these experiences and allows you to recognize events and actions from multiple perspectives (Hatton </a:t>
            </a:r>
            <a:r>
              <a:rPr lang="en-US"/>
              <a:t>&amp; Smith,1995</a:t>
            </a:r>
            <a:r>
              <a:rPr lang="en-US" dirty="0"/>
              <a:t>)</a:t>
            </a:r>
          </a:p>
        </p:txBody>
      </p:sp>
    </p:spTree>
    <p:extLst>
      <p:ext uri="{BB962C8B-B14F-4D97-AF65-F5344CB8AC3E}">
        <p14:creationId xmlns:p14="http://schemas.microsoft.com/office/powerpoint/2010/main" val="7435344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What is it  &amp; how do you do it?</a:t>
            </a:r>
          </a:p>
        </p:txBody>
      </p:sp>
      <p:sp>
        <p:nvSpPr>
          <p:cNvPr id="3" name="Content Placeholder 2"/>
          <p:cNvSpPr>
            <a:spLocks noGrp="1"/>
          </p:cNvSpPr>
          <p:nvPr>
            <p:ph idx="1"/>
          </p:nvPr>
        </p:nvSpPr>
        <p:spPr>
          <a:xfrm>
            <a:off x="838200" y="1487874"/>
            <a:ext cx="10515600" cy="4715218"/>
          </a:xfrm>
        </p:spPr>
        <p:txBody>
          <a:bodyPr>
            <a:normAutofit fontScale="92500" lnSpcReduction="20000"/>
          </a:bodyPr>
          <a:lstStyle/>
          <a:p>
            <a:r>
              <a:rPr lang="en-US" dirty="0">
                <a:latin typeface="+mj-lt"/>
              </a:rPr>
              <a:t>Reflective practice is a process by which you: </a:t>
            </a:r>
          </a:p>
          <a:p>
            <a:pPr lvl="1"/>
            <a:r>
              <a:rPr lang="en-US" dirty="0">
                <a:latin typeface="+mj-lt"/>
              </a:rPr>
              <a:t>stop and think about your practice, </a:t>
            </a:r>
          </a:p>
          <a:p>
            <a:pPr lvl="1"/>
            <a:r>
              <a:rPr lang="en-US" dirty="0">
                <a:latin typeface="+mj-lt"/>
              </a:rPr>
              <a:t>consciously analyze your decision making and </a:t>
            </a:r>
          </a:p>
          <a:p>
            <a:pPr lvl="1"/>
            <a:r>
              <a:rPr lang="en-US" dirty="0">
                <a:latin typeface="+mj-lt"/>
              </a:rPr>
              <a:t>draw on theory and relate it to what you do in practice.</a:t>
            </a:r>
            <a:br>
              <a:rPr lang="en-US" dirty="0">
                <a:latin typeface="+mj-lt"/>
              </a:rPr>
            </a:br>
            <a:endParaRPr lang="en-US" dirty="0">
              <a:latin typeface="+mj-lt"/>
            </a:endParaRPr>
          </a:p>
          <a:p>
            <a:r>
              <a:rPr lang="en-US" dirty="0">
                <a:latin typeface="+mj-lt"/>
              </a:rPr>
              <a:t>Critical analysis and evaluation refocuses your thinking on your existing knowledge and helps generate new knowledge and ideas.</a:t>
            </a:r>
            <a:br>
              <a:rPr lang="en-US" dirty="0">
                <a:latin typeface="+mj-lt"/>
              </a:rPr>
            </a:br>
            <a:r>
              <a:rPr lang="en-US" dirty="0">
                <a:latin typeface="+mj-lt"/>
              </a:rPr>
              <a:t> </a:t>
            </a:r>
          </a:p>
          <a:p>
            <a:r>
              <a:rPr lang="en-US" dirty="0">
                <a:latin typeface="+mj-lt"/>
              </a:rPr>
              <a:t>As a result, you may modify your actions, </a:t>
            </a:r>
            <a:r>
              <a:rPr lang="en-US" dirty="0" err="1">
                <a:latin typeface="+mj-lt"/>
              </a:rPr>
              <a:t>behaviour</a:t>
            </a:r>
            <a:r>
              <a:rPr lang="en-US" dirty="0">
                <a:latin typeface="+mj-lt"/>
              </a:rPr>
              <a:t>, treatments and learning needs.</a:t>
            </a:r>
            <a:br>
              <a:rPr lang="en-US" dirty="0">
                <a:latin typeface="+mj-lt"/>
              </a:rPr>
            </a:br>
            <a:endParaRPr lang="en-US" dirty="0">
              <a:latin typeface="+mj-lt"/>
            </a:endParaRPr>
          </a:p>
          <a:p>
            <a:r>
              <a:rPr lang="en-US" dirty="0">
                <a:latin typeface="+mj-lt"/>
              </a:rPr>
              <a:t>Make time to write down your reflections, as this process often helps clarify thoughts.</a:t>
            </a:r>
          </a:p>
        </p:txBody>
      </p:sp>
    </p:spTree>
    <p:extLst>
      <p:ext uri="{BB962C8B-B14F-4D97-AF65-F5344CB8AC3E}">
        <p14:creationId xmlns:p14="http://schemas.microsoft.com/office/powerpoint/2010/main" val="27054787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Reflexive – Reflective </a:t>
            </a:r>
          </a:p>
        </p:txBody>
      </p:sp>
      <p:sp>
        <p:nvSpPr>
          <p:cNvPr id="3" name="Content Placeholder 2"/>
          <p:cNvSpPr>
            <a:spLocks noGrp="1"/>
          </p:cNvSpPr>
          <p:nvPr>
            <p:ph idx="1"/>
          </p:nvPr>
        </p:nvSpPr>
        <p:spPr/>
        <p:txBody>
          <a:bodyPr/>
          <a:lstStyle/>
          <a:p>
            <a:r>
              <a:rPr lang="en-US" dirty="0"/>
              <a:t>Donald </a:t>
            </a:r>
            <a:r>
              <a:rPr lang="en-US" dirty="0" err="1"/>
              <a:t>Schon</a:t>
            </a:r>
            <a:r>
              <a:rPr lang="en-US" dirty="0"/>
              <a:t> (1983) developed the notions of reflection in action and reflection on action.</a:t>
            </a:r>
          </a:p>
          <a:p>
            <a:r>
              <a:rPr lang="en-US" dirty="0"/>
              <a:t> Very simply as:</a:t>
            </a:r>
          </a:p>
          <a:p>
            <a:pPr lvl="1"/>
            <a:r>
              <a:rPr lang="en-US" dirty="0">
                <a:solidFill>
                  <a:schemeClr val="tx1">
                    <a:lumMod val="75000"/>
                    <a:lumOff val="25000"/>
                  </a:schemeClr>
                </a:solidFill>
              </a:rPr>
              <a:t> </a:t>
            </a:r>
            <a:r>
              <a:rPr lang="en-US" sz="3600" i="1" dirty="0">
                <a:solidFill>
                  <a:schemeClr val="tx1">
                    <a:lumMod val="75000"/>
                    <a:lumOff val="25000"/>
                  </a:schemeClr>
                </a:solidFill>
              </a:rPr>
              <a:t>`reflecting while you're doing it’</a:t>
            </a:r>
          </a:p>
          <a:p>
            <a:pPr lvl="1"/>
            <a:r>
              <a:rPr lang="en-US" sz="3600" i="1" dirty="0">
                <a:solidFill>
                  <a:schemeClr val="tx1">
                    <a:lumMod val="75000"/>
                    <a:lumOff val="25000"/>
                  </a:schemeClr>
                </a:solidFill>
              </a:rPr>
              <a:t> `reflecting after you've done it'</a:t>
            </a:r>
          </a:p>
        </p:txBody>
      </p:sp>
    </p:spTree>
    <p:extLst>
      <p:ext uri="{BB962C8B-B14F-4D97-AF65-F5344CB8AC3E}">
        <p14:creationId xmlns:p14="http://schemas.microsoft.com/office/powerpoint/2010/main" val="27122144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551935" y="274638"/>
            <a:ext cx="11640065" cy="6126162"/>
          </a:xfrm>
        </p:spPr>
        <p:txBody>
          <a:bodyPr>
            <a:normAutofit/>
          </a:bodyPr>
          <a:lstStyle/>
          <a:p>
            <a:r>
              <a:rPr lang="en-US" dirty="0" err="1"/>
              <a:t>Schon</a:t>
            </a:r>
            <a:r>
              <a:rPr lang="en-US" dirty="0"/>
              <a:t> believed that reflection begins in working practice, particularly those areas of practice where professionals are confronted with unique and confusing situations  </a:t>
            </a:r>
            <a:r>
              <a:rPr lang="en-US" i="1" dirty="0">
                <a:solidFill>
                  <a:srgbClr val="FF9900"/>
                </a:solidFill>
                <a:effectLst>
                  <a:outerShdw blurRad="38100" dist="38100" dir="2700000" algn="tl">
                    <a:srgbClr val="000000">
                      <a:alpha val="43137"/>
                    </a:srgbClr>
                  </a:outerShdw>
                </a:effectLst>
              </a:rPr>
              <a:t>`the swampy lowlands of practice’</a:t>
            </a:r>
            <a:r>
              <a:rPr lang="en-US" dirty="0">
                <a:solidFill>
                  <a:srgbClr val="FF9900"/>
                </a:solidFill>
                <a:effectLst>
                  <a:outerShdw blurRad="38100" dist="38100" dir="2700000" algn="tl">
                    <a:srgbClr val="000000">
                      <a:alpha val="43137"/>
                    </a:srgbClr>
                  </a:outerShdw>
                </a:effectLst>
              </a:rPr>
              <a:t>.</a:t>
            </a:r>
          </a:p>
          <a:p>
            <a:r>
              <a:rPr lang="en-US" dirty="0"/>
              <a:t>Teachers may have acquired the theoretical knowledge (technical rationality) of their subject or of the practice of teaching and learning, but whilst this might explain their classroom practice as it should be, it might not explain it as it actually is. </a:t>
            </a:r>
          </a:p>
          <a:p>
            <a:r>
              <a:rPr lang="en-US" dirty="0"/>
              <a:t>From these real-life experiences teachers can develop tacit knowledge :  </a:t>
            </a:r>
            <a:r>
              <a:rPr lang="en-US" i="1" dirty="0">
                <a:solidFill>
                  <a:srgbClr val="FF9900"/>
                </a:solidFill>
                <a:effectLst>
                  <a:outerShdw blurRad="38100" dist="38100" dir="2700000" algn="tl">
                    <a:srgbClr val="000000">
                      <a:alpha val="43137"/>
                    </a:srgbClr>
                  </a:outerShdw>
                </a:effectLst>
              </a:rPr>
              <a:t>a synthesis of theory and practice which they have developed for themselves.</a:t>
            </a:r>
          </a:p>
        </p:txBody>
      </p:sp>
    </p:spTree>
    <p:extLst>
      <p:ext uri="{BB962C8B-B14F-4D97-AF65-F5344CB8AC3E}">
        <p14:creationId xmlns:p14="http://schemas.microsoft.com/office/powerpoint/2010/main" val="37584904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Here are two ways of looking at it:</a:t>
            </a:r>
            <a:br>
              <a:rPr lang="en-US" dirty="0"/>
            </a:br>
            <a:endParaRPr lang="en-US" dirty="0"/>
          </a:p>
        </p:txBody>
      </p:sp>
      <p:sp>
        <p:nvSpPr>
          <p:cNvPr id="3" name="Content Placeholder 2"/>
          <p:cNvSpPr>
            <a:spLocks noGrp="1"/>
          </p:cNvSpPr>
          <p:nvPr>
            <p:ph idx="1"/>
          </p:nvPr>
        </p:nvSpPr>
        <p:spPr>
          <a:xfrm>
            <a:off x="659027" y="1110050"/>
            <a:ext cx="10519719" cy="5373128"/>
          </a:xfrm>
        </p:spPr>
        <p:txBody>
          <a:bodyPr>
            <a:noAutofit/>
          </a:bodyPr>
          <a:lstStyle/>
          <a:p>
            <a:r>
              <a:rPr lang="en-US" sz="1800" b="1" dirty="0"/>
              <a:t>(1)  Reflection </a:t>
            </a:r>
            <a:r>
              <a:rPr lang="en-US" sz="1800" dirty="0"/>
              <a:t>is concerned with thoughtful questions about something you want to understand. We might say it is about using your "mental tools" in order to build your understanding - and so solve some problem or puzzle you are interested in.</a:t>
            </a:r>
            <a:br>
              <a:rPr lang="en-US" sz="1800" dirty="0"/>
            </a:br>
            <a:endParaRPr lang="en-US" sz="1800" dirty="0"/>
          </a:p>
          <a:p>
            <a:r>
              <a:rPr lang="en-US" sz="1800" dirty="0"/>
              <a:t> In contrast reflexivity is concerned with thoughtful questions about yourself. We might say it is about asking why you see something as a problem or puzzle, and why you  and (instinctively) choose particular frames  / tools for thinking (and not others - of which you may not yet be aware). </a:t>
            </a:r>
          </a:p>
          <a:p>
            <a:endParaRPr lang="en-US" sz="1800" dirty="0"/>
          </a:p>
          <a:p>
            <a:r>
              <a:rPr lang="en-US" sz="1800" dirty="0"/>
              <a:t> Reflection achieves some learning but learner is the "same person" afterwards.</a:t>
            </a:r>
          </a:p>
          <a:p>
            <a:pPr>
              <a:buNone/>
            </a:pPr>
            <a:endParaRPr lang="en-US" sz="1800" b="1" dirty="0"/>
          </a:p>
          <a:p>
            <a:r>
              <a:rPr lang="en-US" sz="1800" b="1" dirty="0"/>
              <a:t>(2) Reflexivity</a:t>
            </a:r>
            <a:r>
              <a:rPr lang="en-US" sz="1800" dirty="0"/>
              <a:t> achieves learning but also leaves the learner changed as a result. So (very crudely!) we could say that</a:t>
            </a:r>
            <a:br>
              <a:rPr lang="en-US" sz="1800" dirty="0"/>
            </a:br>
            <a:r>
              <a:rPr lang="en-US" sz="1800" dirty="0"/>
              <a:t> </a:t>
            </a:r>
          </a:p>
          <a:p>
            <a:r>
              <a:rPr lang="en-US" sz="1800" b="1" i="1" dirty="0"/>
              <a:t>Reflexivity =  reflection + self change</a:t>
            </a:r>
            <a:r>
              <a:rPr lang="en-US" sz="1800" dirty="0"/>
              <a:t>. </a:t>
            </a:r>
          </a:p>
          <a:p>
            <a:pPr>
              <a:buNone/>
            </a:pPr>
            <a:endParaRPr lang="en-US" sz="1800" dirty="0"/>
          </a:p>
          <a:p>
            <a:pPr>
              <a:buNone/>
            </a:pPr>
            <a:r>
              <a:rPr lang="en-US" sz="1800" dirty="0"/>
              <a:t>It's important to point out, though, that debate on reflexivity is rich and nuanced, and there are different ways of looking at it  (</a:t>
            </a:r>
            <a:r>
              <a:rPr lang="en-US" sz="1800" dirty="0" err="1"/>
              <a:t>Hibbert</a:t>
            </a:r>
            <a:r>
              <a:rPr lang="en-US" sz="1800" dirty="0"/>
              <a:t>, p. 2015) </a:t>
            </a:r>
          </a:p>
        </p:txBody>
      </p:sp>
    </p:spTree>
    <p:extLst>
      <p:ext uri="{BB962C8B-B14F-4D97-AF65-F5344CB8AC3E}">
        <p14:creationId xmlns:p14="http://schemas.microsoft.com/office/powerpoint/2010/main" val="41424646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Bloom and Reflection</a:t>
            </a:r>
          </a:p>
        </p:txBody>
      </p:sp>
      <p:sp>
        <p:nvSpPr>
          <p:cNvPr id="3" name="Content Placeholder 2"/>
          <p:cNvSpPr>
            <a:spLocks noGrp="1"/>
          </p:cNvSpPr>
          <p:nvPr>
            <p:ph idx="1"/>
          </p:nvPr>
        </p:nvSpPr>
        <p:spPr/>
        <p:txBody>
          <a:bodyPr>
            <a:normAutofit lnSpcReduction="10000"/>
          </a:bodyPr>
          <a:lstStyle/>
          <a:p>
            <a:r>
              <a:rPr lang="en-US" dirty="0"/>
              <a:t>Bloom’s taxonomy is a powerful tool to </a:t>
            </a:r>
            <a:r>
              <a:rPr lang="en-US" dirty="0">
                <a:solidFill>
                  <a:srgbClr val="FFC000"/>
                </a:solidFill>
                <a:effectLst>
                  <a:outerShdw blurRad="38100" dist="38100" dir="2700000" algn="tl">
                    <a:srgbClr val="000000">
                      <a:alpha val="43137"/>
                    </a:srgbClr>
                  </a:outerShdw>
                </a:effectLst>
              </a:rPr>
              <a:t>help develop learning objectives</a:t>
            </a:r>
            <a:r>
              <a:rPr lang="en-US" dirty="0"/>
              <a:t>, because it explains the process of learning:</a:t>
            </a:r>
            <a:endParaRPr lang="en-GB" dirty="0"/>
          </a:p>
          <a:p>
            <a:pPr>
              <a:buNone/>
            </a:pPr>
            <a:r>
              <a:rPr lang="en-US" dirty="0"/>
              <a:t>  </a:t>
            </a:r>
            <a:endParaRPr lang="en-GB" dirty="0"/>
          </a:p>
          <a:p>
            <a:pPr lvl="0"/>
            <a:r>
              <a:rPr lang="en-US" dirty="0"/>
              <a:t>Before you can </a:t>
            </a:r>
            <a:r>
              <a:rPr lang="en-US" b="1" i="1" dirty="0"/>
              <a:t>understand</a:t>
            </a:r>
            <a:r>
              <a:rPr lang="en-US" dirty="0"/>
              <a:t> a concept, you must </a:t>
            </a:r>
            <a:r>
              <a:rPr lang="en-US" b="1" i="1" dirty="0"/>
              <a:t>remember</a:t>
            </a:r>
            <a:r>
              <a:rPr lang="en-US" dirty="0"/>
              <a:t> it.</a:t>
            </a:r>
            <a:endParaRPr lang="en-GB" dirty="0"/>
          </a:p>
          <a:p>
            <a:pPr lvl="0"/>
            <a:r>
              <a:rPr lang="en-US" dirty="0"/>
              <a:t>To </a:t>
            </a:r>
            <a:r>
              <a:rPr lang="en-US" b="1" i="1" dirty="0"/>
              <a:t>apply</a:t>
            </a:r>
            <a:r>
              <a:rPr lang="en-US" dirty="0"/>
              <a:t> a concept you must first </a:t>
            </a:r>
            <a:r>
              <a:rPr lang="en-US" b="1" i="1" dirty="0"/>
              <a:t>understand </a:t>
            </a:r>
            <a:r>
              <a:rPr lang="en-US" dirty="0"/>
              <a:t>it.</a:t>
            </a:r>
            <a:endParaRPr lang="en-GB" dirty="0"/>
          </a:p>
          <a:p>
            <a:pPr lvl="0"/>
            <a:r>
              <a:rPr lang="en-US" dirty="0"/>
              <a:t>In order to </a:t>
            </a:r>
            <a:r>
              <a:rPr lang="en-US" b="1" i="1" dirty="0"/>
              <a:t>evaluate</a:t>
            </a:r>
            <a:r>
              <a:rPr lang="en-US" dirty="0"/>
              <a:t> a process, you must have </a:t>
            </a:r>
            <a:r>
              <a:rPr lang="en-US" b="1" i="1" dirty="0"/>
              <a:t>analyzed</a:t>
            </a:r>
            <a:r>
              <a:rPr lang="en-US" dirty="0"/>
              <a:t> it.</a:t>
            </a:r>
            <a:endParaRPr lang="en-GB" dirty="0"/>
          </a:p>
          <a:p>
            <a:pPr lvl="0"/>
            <a:r>
              <a:rPr lang="en-US" dirty="0"/>
              <a:t>To </a:t>
            </a:r>
            <a:r>
              <a:rPr lang="en-US" b="1" i="1" dirty="0"/>
              <a:t>create</a:t>
            </a:r>
            <a:r>
              <a:rPr lang="en-US" dirty="0"/>
              <a:t> an accurate conclusion, you must have completed a thorough </a:t>
            </a:r>
            <a:r>
              <a:rPr lang="en-US" b="1" i="1" dirty="0"/>
              <a:t>evaluation</a:t>
            </a:r>
            <a:r>
              <a:rPr lang="en-US" dirty="0"/>
              <a:t>.</a:t>
            </a:r>
            <a:endParaRPr lang="en-GB" dirty="0"/>
          </a:p>
          <a:p>
            <a:endParaRPr lang="en-US" dirty="0"/>
          </a:p>
        </p:txBody>
      </p:sp>
    </p:spTree>
    <p:extLst>
      <p:ext uri="{BB962C8B-B14F-4D97-AF65-F5344CB8AC3E}">
        <p14:creationId xmlns:p14="http://schemas.microsoft.com/office/powerpoint/2010/main" val="19939567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p:cNvSpPr>
            <a:spLocks noGrp="1"/>
          </p:cNvSpPr>
          <p:nvPr>
            <p:ph type="title"/>
          </p:nvPr>
        </p:nvSpPr>
        <p:spPr/>
        <p:txBody>
          <a:bodyPr/>
          <a:lstStyle/>
          <a:p>
            <a:r>
              <a:rPr lang="en-GB" dirty="0"/>
              <a:t>Bloom’s Taxonomy (over time)</a:t>
            </a:r>
          </a:p>
        </p:txBody>
      </p:sp>
      <p:pic>
        <p:nvPicPr>
          <p:cNvPr id="14" name="irc_mi" descr="http://thepeakperformancecenter.com/wp-content/uploads/2014/11/Blooms-Taxonomy-Comparison.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82811" y="1772817"/>
            <a:ext cx="9102811" cy="4471464"/>
          </a:xfrm>
          <a:prstGeom prst="rect">
            <a:avLst/>
          </a:prstGeom>
          <a:noFill/>
          <a:ln>
            <a:noFill/>
          </a:ln>
        </p:spPr>
      </p:pic>
    </p:spTree>
    <p:extLst>
      <p:ext uri="{BB962C8B-B14F-4D97-AF65-F5344CB8AC3E}">
        <p14:creationId xmlns:p14="http://schemas.microsoft.com/office/powerpoint/2010/main" val="258864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b="1" dirty="0"/>
              <a:t>Higher order thinking skills in reflection</a:t>
            </a:r>
          </a:p>
        </p:txBody>
      </p:sp>
      <p:pic>
        <p:nvPicPr>
          <p:cNvPr id="4" name="Content Placeholder 3" descr="http://static1.squarespace.com/static/53d919c1e4b05ec9396f95c6/t/53e77df4e4b095b58f612f90/1407679995785/Blooms-Tax-01-sb.jpg"/>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53926" y="1565189"/>
            <a:ext cx="7689144" cy="4560975"/>
          </a:xfrm>
          <a:prstGeom prst="rect">
            <a:avLst/>
          </a:prstGeom>
          <a:noFill/>
          <a:ln>
            <a:noFill/>
          </a:ln>
        </p:spPr>
      </p:pic>
    </p:spTree>
    <p:extLst>
      <p:ext uri="{BB962C8B-B14F-4D97-AF65-F5344CB8AC3E}">
        <p14:creationId xmlns:p14="http://schemas.microsoft.com/office/powerpoint/2010/main" val="14102437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ttp://www.crowe-associates.co.uk/wp-content/uploads/2013/12/6-thinking-hats.png"/>
          <p:cNvPicPr/>
          <p:nvPr/>
        </p:nvPicPr>
        <p:blipFill>
          <a:blip r:embed="rId2">
            <a:extLst>
              <a:ext uri="{28A0092B-C50C-407E-A947-70E740481C1C}">
                <a14:useLocalDpi xmlns:a14="http://schemas.microsoft.com/office/drawing/2010/main" val="0"/>
              </a:ext>
            </a:extLst>
          </a:blip>
          <a:srcRect/>
          <a:stretch>
            <a:fillRect/>
          </a:stretch>
        </p:blipFill>
        <p:spPr bwMode="auto">
          <a:xfrm>
            <a:off x="354227" y="1837038"/>
            <a:ext cx="5519351" cy="3476368"/>
          </a:xfrm>
          <a:prstGeom prst="rect">
            <a:avLst/>
          </a:prstGeom>
          <a:noFill/>
        </p:spPr>
      </p:pic>
      <p:sp>
        <p:nvSpPr>
          <p:cNvPr id="5" name="Title 4"/>
          <p:cNvSpPr>
            <a:spLocks noGrp="1"/>
          </p:cNvSpPr>
          <p:nvPr>
            <p:ph type="title"/>
          </p:nvPr>
        </p:nvSpPr>
        <p:spPr/>
        <p:txBody>
          <a:bodyPr/>
          <a:lstStyle/>
          <a:p>
            <a:r>
              <a:rPr lang="en-GB" dirty="0"/>
              <a:t>De Bono’s Six Hats</a:t>
            </a:r>
          </a:p>
        </p:txBody>
      </p:sp>
      <p:sp>
        <p:nvSpPr>
          <p:cNvPr id="6" name="Content Placeholder 5"/>
          <p:cNvSpPr>
            <a:spLocks noGrp="1"/>
          </p:cNvSpPr>
          <p:nvPr>
            <p:ph sz="half" idx="1"/>
          </p:nvPr>
        </p:nvSpPr>
        <p:spPr>
          <a:xfrm>
            <a:off x="914400" y="1586728"/>
            <a:ext cx="5181600" cy="4351338"/>
          </a:xfrm>
        </p:spPr>
        <p:txBody>
          <a:bodyPr>
            <a:normAutofit lnSpcReduction="10000"/>
          </a:bodyPr>
          <a:lstStyle/>
          <a:p>
            <a:endParaRPr lang="en-GB" dirty="0"/>
          </a:p>
        </p:txBody>
      </p:sp>
      <p:sp>
        <p:nvSpPr>
          <p:cNvPr id="7" name="Content Placeholder 6"/>
          <p:cNvSpPr>
            <a:spLocks noGrp="1"/>
          </p:cNvSpPr>
          <p:nvPr>
            <p:ph sz="half" idx="2"/>
          </p:nvPr>
        </p:nvSpPr>
        <p:spPr>
          <a:xfrm>
            <a:off x="6172199" y="1825625"/>
            <a:ext cx="5764427" cy="4351338"/>
          </a:xfrm>
        </p:spPr>
        <p:txBody>
          <a:bodyPr>
            <a:normAutofit lnSpcReduction="10000"/>
          </a:bodyPr>
          <a:lstStyle/>
          <a:p>
            <a:r>
              <a:rPr lang="en-GB" sz="2400" dirty="0">
                <a:solidFill>
                  <a:schemeClr val="bg1"/>
                </a:solidFill>
                <a:effectLst>
                  <a:outerShdw blurRad="38100" dist="38100" dir="2700000" algn="tl">
                    <a:srgbClr val="000000">
                      <a:alpha val="43137"/>
                    </a:srgbClr>
                  </a:outerShdw>
                </a:effectLst>
              </a:rPr>
              <a:t>White</a:t>
            </a:r>
            <a:r>
              <a:rPr lang="en-GB" sz="2400" dirty="0"/>
              <a:t> – Facts / Practicalities</a:t>
            </a:r>
            <a:br>
              <a:rPr lang="en-GB" sz="2400" dirty="0"/>
            </a:br>
            <a:endParaRPr lang="en-GB" sz="2400" dirty="0"/>
          </a:p>
          <a:p>
            <a:r>
              <a:rPr lang="en-GB" sz="2400" dirty="0">
                <a:solidFill>
                  <a:srgbClr val="FF0000"/>
                </a:solidFill>
                <a:effectLst>
                  <a:outerShdw blurRad="38100" dist="38100" dir="2700000" algn="tl">
                    <a:srgbClr val="000000">
                      <a:alpha val="43137"/>
                    </a:srgbClr>
                  </a:outerShdw>
                </a:effectLst>
              </a:rPr>
              <a:t>Red</a:t>
            </a:r>
            <a:r>
              <a:rPr lang="en-GB" sz="2400" dirty="0"/>
              <a:t> – Emotional response</a:t>
            </a:r>
            <a:br>
              <a:rPr lang="en-GB" sz="2400" dirty="0"/>
            </a:br>
            <a:endParaRPr lang="en-GB" sz="2400" dirty="0"/>
          </a:p>
          <a:p>
            <a:r>
              <a:rPr lang="en-GB" sz="2400" dirty="0"/>
              <a:t>Black – Difficulties &amp; Weaknesses</a:t>
            </a:r>
            <a:br>
              <a:rPr lang="en-GB" sz="2400" dirty="0"/>
            </a:br>
            <a:endParaRPr lang="en-GB" sz="2400" dirty="0"/>
          </a:p>
          <a:p>
            <a:r>
              <a:rPr lang="en-GB" sz="2400" dirty="0">
                <a:solidFill>
                  <a:srgbClr val="FFFF66"/>
                </a:solidFill>
                <a:effectLst>
                  <a:outerShdw blurRad="38100" dist="38100" dir="2700000" algn="tl">
                    <a:srgbClr val="000000">
                      <a:alpha val="43137"/>
                    </a:srgbClr>
                  </a:outerShdw>
                </a:effectLst>
              </a:rPr>
              <a:t>Yellow</a:t>
            </a:r>
            <a:r>
              <a:rPr lang="en-GB" sz="2400" dirty="0"/>
              <a:t> – Strengths &amp; Opportunities</a:t>
            </a:r>
            <a:br>
              <a:rPr lang="en-GB" sz="2400" dirty="0"/>
            </a:br>
            <a:endParaRPr lang="en-GB" sz="2400" dirty="0"/>
          </a:p>
          <a:p>
            <a:r>
              <a:rPr lang="en-GB" sz="2400" dirty="0">
                <a:solidFill>
                  <a:srgbClr val="92D050"/>
                </a:solidFill>
                <a:effectLst>
                  <a:outerShdw blurRad="38100" dist="38100" dir="2700000" algn="tl">
                    <a:srgbClr val="000000">
                      <a:alpha val="43137"/>
                    </a:srgbClr>
                  </a:outerShdw>
                </a:effectLst>
              </a:rPr>
              <a:t>Green</a:t>
            </a:r>
            <a:r>
              <a:rPr lang="en-GB" sz="2400" dirty="0"/>
              <a:t> – Being creative</a:t>
            </a:r>
            <a:br>
              <a:rPr lang="en-GB" sz="2400" dirty="0"/>
            </a:br>
            <a:endParaRPr lang="en-GB" sz="2400" dirty="0"/>
          </a:p>
          <a:p>
            <a:r>
              <a:rPr lang="en-GB" sz="2400" dirty="0">
                <a:solidFill>
                  <a:srgbClr val="00B0F0"/>
                </a:solidFill>
                <a:effectLst>
                  <a:outerShdw blurRad="38100" dist="38100" dir="2700000" algn="tl">
                    <a:srgbClr val="000000">
                      <a:alpha val="43137"/>
                    </a:srgbClr>
                  </a:outerShdw>
                </a:effectLst>
              </a:rPr>
              <a:t>Blue </a:t>
            </a:r>
            <a:r>
              <a:rPr lang="en-GB" sz="2400" dirty="0"/>
              <a:t>– Process….thinking about thinking!</a:t>
            </a:r>
          </a:p>
          <a:p>
            <a:pPr marL="0" indent="0">
              <a:buNone/>
            </a:pPr>
            <a:endParaRPr lang="en-GB" sz="2400" dirty="0"/>
          </a:p>
        </p:txBody>
      </p:sp>
    </p:spTree>
    <p:extLst>
      <p:ext uri="{BB962C8B-B14F-4D97-AF65-F5344CB8AC3E}">
        <p14:creationId xmlns:p14="http://schemas.microsoft.com/office/powerpoint/2010/main" val="40757863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a:t>De Bono’s Six Thinking Hats</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3133" y="1396551"/>
            <a:ext cx="7993515" cy="50344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AutoShape 4" descr="https://highlandliteracy.files.wordpress.com/2014/10/db2.jpg"/>
          <p:cNvSpPr>
            <a:spLocks noChangeAspect="1" noChangeArrowheads="1"/>
          </p:cNvSpPr>
          <p:nvPr/>
        </p:nvSpPr>
        <p:spPr bwMode="auto">
          <a:xfrm>
            <a:off x="1587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descr="http://www.crowe-associates.co.uk/wp-content/uploads/2013/12/6-thinking-hat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1542" y="4360815"/>
            <a:ext cx="3781167" cy="2387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28424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Reflective Practice Exercise</a:t>
            </a:r>
          </a:p>
        </p:txBody>
      </p:sp>
      <p:sp>
        <p:nvSpPr>
          <p:cNvPr id="3" name="Content Placeholder 2"/>
          <p:cNvSpPr>
            <a:spLocks noGrp="1"/>
          </p:cNvSpPr>
          <p:nvPr>
            <p:ph idx="1"/>
          </p:nvPr>
        </p:nvSpPr>
        <p:spPr>
          <a:xfrm>
            <a:off x="838200" y="1598141"/>
            <a:ext cx="10515600" cy="4578822"/>
          </a:xfrm>
        </p:spPr>
        <p:txBody>
          <a:bodyPr>
            <a:normAutofit fontScale="92500" lnSpcReduction="10000"/>
          </a:bodyPr>
          <a:lstStyle/>
          <a:p>
            <a:r>
              <a:rPr lang="en-US" dirty="0"/>
              <a:t>Track backwards through your day</a:t>
            </a:r>
          </a:p>
          <a:p>
            <a:r>
              <a:rPr lang="en-US" dirty="0"/>
              <a:t>Note down – (4X)</a:t>
            </a:r>
            <a:br>
              <a:rPr lang="en-US" dirty="0"/>
            </a:br>
            <a:endParaRPr lang="en-US" dirty="0"/>
          </a:p>
          <a:p>
            <a:pPr lvl="1"/>
            <a:r>
              <a:rPr lang="en-US" dirty="0"/>
              <a:t>The facts / practicalities, then go through your day again noting :</a:t>
            </a:r>
          </a:p>
          <a:p>
            <a:pPr lvl="1"/>
            <a:r>
              <a:rPr lang="en-US" dirty="0"/>
              <a:t>Your emotions – how you felt about ….</a:t>
            </a:r>
          </a:p>
          <a:p>
            <a:pPr lvl="1"/>
            <a:r>
              <a:rPr lang="en-US" dirty="0"/>
              <a:t>And again, noting – what you would change?</a:t>
            </a:r>
          </a:p>
          <a:p>
            <a:pPr lvl="1"/>
            <a:r>
              <a:rPr lang="en-US" dirty="0"/>
              <a:t>And again – how do you think about how you are thinking ????</a:t>
            </a:r>
          </a:p>
          <a:p>
            <a:pPr lvl="1"/>
            <a:endParaRPr lang="en-US" dirty="0"/>
          </a:p>
          <a:p>
            <a:r>
              <a:rPr lang="en-US" dirty="0"/>
              <a:t>Use the six hats methodology to critically reflect on your day</a:t>
            </a:r>
          </a:p>
          <a:p>
            <a:r>
              <a:rPr lang="en-US" dirty="0"/>
              <a:t>In pairs – discuss !</a:t>
            </a:r>
          </a:p>
          <a:p>
            <a:r>
              <a:rPr lang="en-US" dirty="0"/>
              <a:t>Feedback </a:t>
            </a:r>
          </a:p>
        </p:txBody>
      </p:sp>
    </p:spTree>
    <p:extLst>
      <p:ext uri="{BB962C8B-B14F-4D97-AF65-F5344CB8AC3E}">
        <p14:creationId xmlns:p14="http://schemas.microsoft.com/office/powerpoint/2010/main" val="2096300014"/>
      </p:ext>
    </p:extLst>
  </p:cSld>
  <p:clrMapOvr>
    <a:masterClrMapping/>
  </p:clrMapOvr>
</p:sld>
</file>

<file path=ppt/theme/theme1.xml><?xml version="1.0" encoding="utf-8"?>
<a:theme xmlns:a="http://schemas.openxmlformats.org/drawingml/2006/main" name="Melancholy abstract design templat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elancholy abstract design slides.potx" id="{0C631111-0761-4095-80FF-907E1270642A}" vid="{4C722CC6-EA24-4B9B-A48E-3EC5DC6964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Melancholy abstract design slides</Template>
  <TotalTime>41</TotalTime>
  <Words>726</Words>
  <Application>Microsoft Office PowerPoint</Application>
  <PresentationFormat>Widescreen</PresentationFormat>
  <Paragraphs>62</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Century Gothic</vt:lpstr>
      <vt:lpstr>Melancholy abstract design template</vt:lpstr>
      <vt:lpstr>Reflective – Reflexive Practice</vt:lpstr>
      <vt:lpstr>What is Reflective Practice?</vt:lpstr>
      <vt:lpstr>What is it  &amp; how do you do it?</vt:lpstr>
      <vt:lpstr>Reflexive – Reflective </vt:lpstr>
      <vt:lpstr>PowerPoint Presentation</vt:lpstr>
      <vt:lpstr>Here are two ways of looking at it: </vt:lpstr>
      <vt:lpstr>Bloom and Reflection</vt:lpstr>
      <vt:lpstr>Bloom’s Taxonomy (over time)</vt:lpstr>
      <vt:lpstr>Higher order thinking skills in reflection</vt:lpstr>
      <vt:lpstr>De Bono’s Six Hats</vt:lpstr>
      <vt:lpstr>De Bono’s Six Thinking Hats</vt:lpstr>
      <vt:lpstr>Reflective Practice Exercise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Reflective – Reflexive Practice</dc:title>
  <dc:creator>Lindsey Roberts</dc:creator>
  <cp:lastModifiedBy>Jessica Clapham</cp:lastModifiedBy>
  <cp:revision>3</cp:revision>
  <cp:lastPrinted>2017-10-12T12:36:37Z</cp:lastPrinted>
  <dcterms:created xsi:type="dcterms:W3CDTF">2017-10-12T11:40:29Z</dcterms:created>
  <dcterms:modified xsi:type="dcterms:W3CDTF">2021-03-18T16:18:05Z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74064600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