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37" r:id="rId2"/>
    <p:sldMasterId id="2147483743" r:id="rId3"/>
    <p:sldMasterId id="2147483751" r:id="rId4"/>
    <p:sldMasterId id="2147483754" r:id="rId5"/>
    <p:sldMasterId id="2147483758" r:id="rId6"/>
    <p:sldMasterId id="2147483762" r:id="rId7"/>
  </p:sldMasterIdLst>
  <p:notesMasterIdLst>
    <p:notesMasterId r:id="rId30"/>
  </p:notesMasterIdLst>
  <p:sldIdLst>
    <p:sldId id="256" r:id="rId8"/>
    <p:sldId id="282" r:id="rId9"/>
    <p:sldId id="284" r:id="rId10"/>
    <p:sldId id="283" r:id="rId11"/>
    <p:sldId id="257" r:id="rId12"/>
    <p:sldId id="266" r:id="rId13"/>
    <p:sldId id="267" r:id="rId14"/>
    <p:sldId id="268" r:id="rId15"/>
    <p:sldId id="270" r:id="rId16"/>
    <p:sldId id="271" r:id="rId17"/>
    <p:sldId id="269" r:id="rId18"/>
    <p:sldId id="288" r:id="rId19"/>
    <p:sldId id="258" r:id="rId20"/>
    <p:sldId id="259" r:id="rId21"/>
    <p:sldId id="260" r:id="rId22"/>
    <p:sldId id="261" r:id="rId23"/>
    <p:sldId id="262" r:id="rId24"/>
    <p:sldId id="263" r:id="rId25"/>
    <p:sldId id="264" r:id="rId26"/>
    <p:sldId id="287" r:id="rId27"/>
    <p:sldId id="285"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CC"/>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63"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01D7958A-468B-4F47-BB18-C97A9C46F28E}"/>
    <pc:docChg chg="custSel modSld">
      <pc:chgData name="Alison Murphy" userId="9ba79fcb-d62b-4ed0-b66e-b4415e918fea" providerId="ADAL" clId="{01D7958A-468B-4F47-BB18-C97A9C46F28E}" dt="2025-02-03T11:46:08.900" v="215" actId="255"/>
      <pc:docMkLst>
        <pc:docMk/>
      </pc:docMkLst>
      <pc:sldChg chg="addSp modSp mod">
        <pc:chgData name="Alison Murphy" userId="9ba79fcb-d62b-4ed0-b66e-b4415e918fea" providerId="ADAL" clId="{01D7958A-468B-4F47-BB18-C97A9C46F28E}" dt="2025-02-03T11:35:47.300" v="44" actId="14100"/>
        <pc:sldMkLst>
          <pc:docMk/>
          <pc:sldMk cId="4095345398" sldId="256"/>
        </pc:sldMkLst>
        <pc:spChg chg="mod">
          <ac:chgData name="Alison Murphy" userId="9ba79fcb-d62b-4ed0-b66e-b4415e918fea" providerId="ADAL" clId="{01D7958A-468B-4F47-BB18-C97A9C46F28E}" dt="2025-02-03T11:35:19.138" v="40" actId="26606"/>
          <ac:spMkLst>
            <pc:docMk/>
            <pc:sldMk cId="4095345398" sldId="256"/>
            <ac:spMk id="2" creationId="{3E6AAEEC-794D-70CB-82A8-EFF9FD93A1F3}"/>
          </ac:spMkLst>
        </pc:spChg>
        <pc:spChg chg="mod">
          <ac:chgData name="Alison Murphy" userId="9ba79fcb-d62b-4ed0-b66e-b4415e918fea" providerId="ADAL" clId="{01D7958A-468B-4F47-BB18-C97A9C46F28E}" dt="2025-02-03T11:35:47.300" v="44" actId="14100"/>
          <ac:spMkLst>
            <pc:docMk/>
            <pc:sldMk cId="4095345398" sldId="256"/>
            <ac:spMk id="3" creationId="{CAF5D127-A629-306E-BF8E-FFB943014711}"/>
          </ac:spMkLst>
        </pc:spChg>
        <pc:picChg chg="add mod">
          <ac:chgData name="Alison Murphy" userId="9ba79fcb-d62b-4ed0-b66e-b4415e918fea" providerId="ADAL" clId="{01D7958A-468B-4F47-BB18-C97A9C46F28E}" dt="2025-02-03T11:35:22.088" v="41" actId="1076"/>
          <ac:picMkLst>
            <pc:docMk/>
            <pc:sldMk cId="4095345398" sldId="256"/>
            <ac:picMk id="6" creationId="{F900C40F-581C-AA59-C3B5-710F15FFB0FD}"/>
          </ac:picMkLst>
        </pc:picChg>
      </pc:sldChg>
      <pc:sldChg chg="modSp mod">
        <pc:chgData name="Alison Murphy" userId="9ba79fcb-d62b-4ed0-b66e-b4415e918fea" providerId="ADAL" clId="{01D7958A-468B-4F47-BB18-C97A9C46F28E}" dt="2025-02-03T11:38:10.316" v="70" actId="20577"/>
        <pc:sldMkLst>
          <pc:docMk/>
          <pc:sldMk cId="1130308011" sldId="257"/>
        </pc:sldMkLst>
        <pc:spChg chg="mod">
          <ac:chgData name="Alison Murphy" userId="9ba79fcb-d62b-4ed0-b66e-b4415e918fea" providerId="ADAL" clId="{01D7958A-468B-4F47-BB18-C97A9C46F28E}" dt="2025-02-03T11:38:10.316" v="70" actId="20577"/>
          <ac:spMkLst>
            <pc:docMk/>
            <pc:sldMk cId="1130308011" sldId="257"/>
            <ac:spMk id="3" creationId="{08CADFBE-685B-D42E-5F9A-ED56D2C9C649}"/>
          </ac:spMkLst>
        </pc:spChg>
        <pc:spChg chg="mod">
          <ac:chgData name="Alison Murphy" userId="9ba79fcb-d62b-4ed0-b66e-b4415e918fea" providerId="ADAL" clId="{01D7958A-468B-4F47-BB18-C97A9C46F28E}" dt="2025-02-03T11:36:49.571" v="65" actId="20577"/>
          <ac:spMkLst>
            <pc:docMk/>
            <pc:sldMk cId="1130308011" sldId="257"/>
            <ac:spMk id="4" creationId="{9C6FEB39-D8EA-1965-B527-DB984412A1F7}"/>
          </ac:spMkLst>
        </pc:spChg>
      </pc:sldChg>
      <pc:sldChg chg="modSp mod">
        <pc:chgData name="Alison Murphy" userId="9ba79fcb-d62b-4ed0-b66e-b4415e918fea" providerId="ADAL" clId="{01D7958A-468B-4F47-BB18-C97A9C46F28E}" dt="2025-02-03T11:41:39.784" v="109"/>
        <pc:sldMkLst>
          <pc:docMk/>
          <pc:sldMk cId="3378116449" sldId="259"/>
        </pc:sldMkLst>
        <pc:spChg chg="mod">
          <ac:chgData name="Alison Murphy" userId="9ba79fcb-d62b-4ed0-b66e-b4415e918fea" providerId="ADAL" clId="{01D7958A-468B-4F47-BB18-C97A9C46F28E}" dt="2025-02-03T11:41:39.784" v="109"/>
          <ac:spMkLst>
            <pc:docMk/>
            <pc:sldMk cId="3378116449" sldId="259"/>
            <ac:spMk id="2" creationId="{8E228158-15EF-32E9-9AF3-72574E2B95C2}"/>
          </ac:spMkLst>
        </pc:spChg>
      </pc:sldChg>
      <pc:sldChg chg="addSp modSp mod">
        <pc:chgData name="Alison Murphy" userId="9ba79fcb-d62b-4ed0-b66e-b4415e918fea" providerId="ADAL" clId="{01D7958A-468B-4F47-BB18-C97A9C46F28E}" dt="2025-02-03T11:44:06.582" v="179" actId="14100"/>
        <pc:sldMkLst>
          <pc:docMk/>
          <pc:sldMk cId="307369735" sldId="263"/>
        </pc:sldMkLst>
        <pc:spChg chg="mod">
          <ac:chgData name="Alison Murphy" userId="9ba79fcb-d62b-4ed0-b66e-b4415e918fea" providerId="ADAL" clId="{01D7958A-468B-4F47-BB18-C97A9C46F28E}" dt="2025-02-03T11:42:55.382" v="116" actId="14100"/>
          <ac:spMkLst>
            <pc:docMk/>
            <pc:sldMk cId="307369735" sldId="263"/>
            <ac:spMk id="2" creationId="{30D0296D-7C32-E950-C0D8-EA627F4C14D8}"/>
          </ac:spMkLst>
        </pc:spChg>
        <pc:spChg chg="mod">
          <ac:chgData name="Alison Murphy" userId="9ba79fcb-d62b-4ed0-b66e-b4415e918fea" providerId="ADAL" clId="{01D7958A-468B-4F47-BB18-C97A9C46F28E}" dt="2025-02-03T11:42:37.697" v="114" actId="20577"/>
          <ac:spMkLst>
            <pc:docMk/>
            <pc:sldMk cId="307369735" sldId="263"/>
            <ac:spMk id="3" creationId="{19AD736B-1E05-F940-9C08-DE3077758DCD}"/>
          </ac:spMkLst>
        </pc:spChg>
        <pc:spChg chg="mod">
          <ac:chgData name="Alison Murphy" userId="9ba79fcb-d62b-4ed0-b66e-b4415e918fea" providerId="ADAL" clId="{01D7958A-468B-4F47-BB18-C97A9C46F28E}" dt="2025-02-03T11:42:47.854" v="115" actId="20577"/>
          <ac:spMkLst>
            <pc:docMk/>
            <pc:sldMk cId="307369735" sldId="263"/>
            <ac:spMk id="4" creationId="{4A0ACC58-0ECA-8733-C9AB-0C15A2DF3E34}"/>
          </ac:spMkLst>
        </pc:spChg>
        <pc:spChg chg="add mod">
          <ac:chgData name="Alison Murphy" userId="9ba79fcb-d62b-4ed0-b66e-b4415e918fea" providerId="ADAL" clId="{01D7958A-468B-4F47-BB18-C97A9C46F28E}" dt="2025-02-03T11:44:06.582" v="179" actId="14100"/>
          <ac:spMkLst>
            <pc:docMk/>
            <pc:sldMk cId="307369735" sldId="263"/>
            <ac:spMk id="5" creationId="{CD7A4D3E-1514-E0EB-904A-56309E2825E9}"/>
          </ac:spMkLst>
        </pc:spChg>
      </pc:sldChg>
      <pc:sldChg chg="modSp mod chgLayout">
        <pc:chgData name="Alison Murphy" userId="9ba79fcb-d62b-4ed0-b66e-b4415e918fea" providerId="ADAL" clId="{01D7958A-468B-4F47-BB18-C97A9C46F28E}" dt="2025-02-03T11:39:24.255" v="82" actId="27636"/>
        <pc:sldMkLst>
          <pc:docMk/>
          <pc:sldMk cId="1695637715" sldId="268"/>
        </pc:sldMkLst>
        <pc:spChg chg="mod ord">
          <ac:chgData name="Alison Murphy" userId="9ba79fcb-d62b-4ed0-b66e-b4415e918fea" providerId="ADAL" clId="{01D7958A-468B-4F47-BB18-C97A9C46F28E}" dt="2025-02-03T11:39:01.576" v="75" actId="14100"/>
          <ac:spMkLst>
            <pc:docMk/>
            <pc:sldMk cId="1695637715" sldId="268"/>
            <ac:spMk id="2" creationId="{9EB3721B-3E20-6336-9E8C-C0E848C201FB}"/>
          </ac:spMkLst>
        </pc:spChg>
        <pc:spChg chg="mod ord">
          <ac:chgData name="Alison Murphy" userId="9ba79fcb-d62b-4ed0-b66e-b4415e918fea" providerId="ADAL" clId="{01D7958A-468B-4F47-BB18-C97A9C46F28E}" dt="2025-02-03T11:39:24.255" v="82" actId="27636"/>
          <ac:spMkLst>
            <pc:docMk/>
            <pc:sldMk cId="1695637715" sldId="268"/>
            <ac:spMk id="3" creationId="{C0A3D9AC-1938-3B0C-5587-7223B0F8CECD}"/>
          </ac:spMkLst>
        </pc:spChg>
        <pc:spChg chg="mod ord">
          <ac:chgData name="Alison Murphy" userId="9ba79fcb-d62b-4ed0-b66e-b4415e918fea" providerId="ADAL" clId="{01D7958A-468B-4F47-BB18-C97A9C46F28E}" dt="2025-02-03T11:39:24.250" v="81" actId="27636"/>
          <ac:spMkLst>
            <pc:docMk/>
            <pc:sldMk cId="1695637715" sldId="268"/>
            <ac:spMk id="4" creationId="{532F4694-10CC-B75E-4310-F5AA0BCDBE9F}"/>
          </ac:spMkLst>
        </pc:spChg>
      </pc:sldChg>
      <pc:sldChg chg="modSp mod">
        <pc:chgData name="Alison Murphy" userId="9ba79fcb-d62b-4ed0-b66e-b4415e918fea" providerId="ADAL" clId="{01D7958A-468B-4F47-BB18-C97A9C46F28E}" dt="2025-02-03T11:40:39.148" v="106" actId="20577"/>
        <pc:sldMkLst>
          <pc:docMk/>
          <pc:sldMk cId="1074712661" sldId="269"/>
        </pc:sldMkLst>
        <pc:spChg chg="mod">
          <ac:chgData name="Alison Murphy" userId="9ba79fcb-d62b-4ed0-b66e-b4415e918fea" providerId="ADAL" clId="{01D7958A-468B-4F47-BB18-C97A9C46F28E}" dt="2025-02-03T11:40:39.148" v="106" actId="20577"/>
          <ac:spMkLst>
            <pc:docMk/>
            <pc:sldMk cId="1074712661" sldId="269"/>
            <ac:spMk id="4" creationId="{29303373-DD59-EA8D-DC2A-5FBCD04900E3}"/>
          </ac:spMkLst>
        </pc:spChg>
        <pc:spChg chg="mod">
          <ac:chgData name="Alison Murphy" userId="9ba79fcb-d62b-4ed0-b66e-b4415e918fea" providerId="ADAL" clId="{01D7958A-468B-4F47-BB18-C97A9C46F28E}" dt="2025-02-03T11:40:09.472" v="93" actId="20577"/>
          <ac:spMkLst>
            <pc:docMk/>
            <pc:sldMk cId="1074712661" sldId="269"/>
            <ac:spMk id="5" creationId="{01F15CAD-029C-2193-6E44-965EBBF7869A}"/>
          </ac:spMkLst>
        </pc:spChg>
      </pc:sldChg>
      <pc:sldChg chg="modSp">
        <pc:chgData name="Alison Murphy" userId="9ba79fcb-d62b-4ed0-b66e-b4415e918fea" providerId="ADAL" clId="{01D7958A-468B-4F47-BB18-C97A9C46F28E}" dt="2025-02-03T11:39:41.860" v="83" actId="14100"/>
        <pc:sldMkLst>
          <pc:docMk/>
          <pc:sldMk cId="2024746152" sldId="270"/>
        </pc:sldMkLst>
        <pc:picChg chg="mod">
          <ac:chgData name="Alison Murphy" userId="9ba79fcb-d62b-4ed0-b66e-b4415e918fea" providerId="ADAL" clId="{01D7958A-468B-4F47-BB18-C97A9C46F28E}" dt="2025-02-03T11:39:41.860" v="83" actId="14100"/>
          <ac:picMkLst>
            <pc:docMk/>
            <pc:sldMk cId="2024746152" sldId="270"/>
            <ac:picMk id="1026" creationId="{44893CFD-B5E1-D45B-B95C-80E2D12CDFDB}"/>
          </ac:picMkLst>
        </pc:picChg>
      </pc:sldChg>
      <pc:sldChg chg="modSp mod">
        <pc:chgData name="Alison Murphy" userId="9ba79fcb-d62b-4ed0-b66e-b4415e918fea" providerId="ADAL" clId="{01D7958A-468B-4F47-BB18-C97A9C46F28E}" dt="2025-02-03T11:39:51.457" v="84" actId="14100"/>
        <pc:sldMkLst>
          <pc:docMk/>
          <pc:sldMk cId="4223202993" sldId="271"/>
        </pc:sldMkLst>
        <pc:spChg chg="mod">
          <ac:chgData name="Alison Murphy" userId="9ba79fcb-d62b-4ed0-b66e-b4415e918fea" providerId="ADAL" clId="{01D7958A-468B-4F47-BB18-C97A9C46F28E}" dt="2025-02-03T11:39:51.457" v="84" actId="14100"/>
          <ac:spMkLst>
            <pc:docMk/>
            <pc:sldMk cId="4223202993" sldId="271"/>
            <ac:spMk id="5" creationId="{74C329FD-EC2E-5186-B9AE-0FBE1AC6E10B}"/>
          </ac:spMkLst>
        </pc:spChg>
      </pc:sldChg>
      <pc:sldChg chg="modSp mod">
        <pc:chgData name="Alison Murphy" userId="9ba79fcb-d62b-4ed0-b66e-b4415e918fea" providerId="ADAL" clId="{01D7958A-468B-4F47-BB18-C97A9C46F28E}" dt="2025-02-03T11:46:08.900" v="215" actId="255"/>
        <pc:sldMkLst>
          <pc:docMk/>
          <pc:sldMk cId="2394472913" sldId="285"/>
        </pc:sldMkLst>
        <pc:spChg chg="mod">
          <ac:chgData name="Alison Murphy" userId="9ba79fcb-d62b-4ed0-b66e-b4415e918fea" providerId="ADAL" clId="{01D7958A-468B-4F47-BB18-C97A9C46F28E}" dt="2025-02-03T11:45:48.049" v="214" actId="20577"/>
          <ac:spMkLst>
            <pc:docMk/>
            <pc:sldMk cId="2394472913" sldId="285"/>
            <ac:spMk id="3" creationId="{226F4F30-124F-3733-AEDE-8E79905A3343}"/>
          </ac:spMkLst>
        </pc:spChg>
        <pc:spChg chg="mod">
          <ac:chgData name="Alison Murphy" userId="9ba79fcb-d62b-4ed0-b66e-b4415e918fea" providerId="ADAL" clId="{01D7958A-468B-4F47-BB18-C97A9C46F28E}" dt="2025-02-03T11:46:08.900" v="215" actId="255"/>
          <ac:spMkLst>
            <pc:docMk/>
            <pc:sldMk cId="2394472913" sldId="285"/>
            <ac:spMk id="4" creationId="{B6C3CD85-B5FA-8966-0D3E-A21D0170FA37}"/>
          </ac:spMkLst>
        </pc:spChg>
      </pc:sldChg>
      <pc:sldChg chg="modSp mod">
        <pc:chgData name="Alison Murphy" userId="9ba79fcb-d62b-4ed0-b66e-b4415e918fea" providerId="ADAL" clId="{01D7958A-468B-4F47-BB18-C97A9C46F28E}" dt="2025-02-03T11:44:25.056" v="181" actId="20577"/>
        <pc:sldMkLst>
          <pc:docMk/>
          <pc:sldMk cId="4038445776" sldId="287"/>
        </pc:sldMkLst>
        <pc:spChg chg="mod">
          <ac:chgData name="Alison Murphy" userId="9ba79fcb-d62b-4ed0-b66e-b4415e918fea" providerId="ADAL" clId="{01D7958A-468B-4F47-BB18-C97A9C46F28E}" dt="2025-02-03T11:44:25.056" v="181" actId="20577"/>
          <ac:spMkLst>
            <pc:docMk/>
            <pc:sldMk cId="4038445776" sldId="28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4F1E6-919F-4799-AB99-2CA368B1D521}"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054D48-3D0B-4D9A-9E2F-67059EACCA5B}" type="slidenum">
              <a:rPr lang="en-GB" smtClean="0"/>
              <a:t>‹#›</a:t>
            </a:fld>
            <a:endParaRPr lang="en-GB"/>
          </a:p>
        </p:txBody>
      </p:sp>
    </p:spTree>
    <p:extLst>
      <p:ext uri="{BB962C8B-B14F-4D97-AF65-F5344CB8AC3E}">
        <p14:creationId xmlns:p14="http://schemas.microsoft.com/office/powerpoint/2010/main" val="3959373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38A15D9-591F-44E7-A994-C599DF337F20}" type="slidenum">
              <a:rPr lang="en-GB" smtClean="0"/>
              <a:t>2</a:t>
            </a:fld>
            <a:endParaRPr lang="en-GB"/>
          </a:p>
        </p:txBody>
      </p:sp>
    </p:spTree>
    <p:extLst>
      <p:ext uri="{BB962C8B-B14F-4D97-AF65-F5344CB8AC3E}">
        <p14:creationId xmlns:p14="http://schemas.microsoft.com/office/powerpoint/2010/main" val="366347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38A15D9-591F-44E7-A994-C599DF337F20}" type="slidenum">
              <a:rPr lang="en-GB" smtClean="0"/>
              <a:t>4</a:t>
            </a:fld>
            <a:endParaRPr lang="en-GB"/>
          </a:p>
        </p:txBody>
      </p:sp>
    </p:spTree>
    <p:extLst>
      <p:ext uri="{BB962C8B-B14F-4D97-AF65-F5344CB8AC3E}">
        <p14:creationId xmlns:p14="http://schemas.microsoft.com/office/powerpoint/2010/main" val="217344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739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472A2A-9F92-4E9E-9744-48668983AFDD}"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2559000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472A2A-9F92-4E9E-9744-48668983AFDD}"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332987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E472A2A-9F92-4E9E-9744-48668983AFDD}"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69893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9677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9689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33005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356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27475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441737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93722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20930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83564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60206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79616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81747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6447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98074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472A2A-9F92-4E9E-9744-48668983AFDD}"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6547001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472A2A-9F92-4E9E-9744-48668983AFDD}"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41395515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E472A2A-9F92-4E9E-9744-48668983AFDD}"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34241007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612939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904070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7918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87873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374424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00357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71785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50962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6933022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9888726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5367927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298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051605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96719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472A2A-9F92-4E9E-9744-48668983AFDD}" type="datetimeFigureOut">
              <a:rPr lang="en-GB" smtClean="0"/>
              <a:t>12/02/2025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CFEA8E-3BFB-48F0-A439-E710ED24C5A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53790224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812186265"/>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1494124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2248621"/>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71" r:id="rId3"/>
    <p:sldLayoutId id="2147483772" r:id="rId4"/>
    <p:sldLayoutId id="214748377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949036494"/>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3548758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171419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hyperlink" Target="https://www.frontiersin.org/articles/10.3389/feduc.2019.00064/full#B23" TargetMode="Externa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hyperlink" Target="https://hwb.gov.wales/curriculum-for-wales/assessment-arrangements/supporting-learner-progression-assessment-guidance/" TargetMode="External"/><Relationship Id="rId2" Type="http://schemas.openxmlformats.org/officeDocument/2006/relationships/hyperlink" Target="https://hwb.gov.wales/cwricwlwm-i-gymru/trefniadau-asesu/cefnogi-cynnydd-dysgwyr-canllawiau-asesu/" TargetMode="Externa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80/0969594X.2018.1441807" TargetMode="Externa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AAEEC-794D-70CB-82A8-EFF9FD93A1F3}"/>
              </a:ext>
            </a:extLst>
          </p:cNvPr>
          <p:cNvSpPr>
            <a:spLocks noGrp="1"/>
          </p:cNvSpPr>
          <p:nvPr>
            <p:ph type="title"/>
          </p:nvPr>
        </p:nvSpPr>
        <p:spPr>
          <a:xfrm>
            <a:off x="358219" y="365125"/>
            <a:ext cx="11481847" cy="1325563"/>
          </a:xfrm>
        </p:spPr>
        <p:txBody>
          <a:bodyPr anchor="ctr">
            <a:normAutofit/>
          </a:bodyPr>
          <a:lstStyle/>
          <a:p>
            <a:r>
              <a:rPr lang="cy-GB"/>
              <a:t>ECES6023 Hinsoddau </a:t>
            </a:r>
            <a:r>
              <a:rPr lang="cy-GB" dirty="0"/>
              <a:t>Dysgu</a:t>
            </a:r>
            <a:br>
              <a:rPr lang="en-GB" dirty="0"/>
            </a:br>
            <a:r>
              <a:rPr lang="en-GB" dirty="0"/>
              <a:t>Learning Climates</a:t>
            </a:r>
          </a:p>
        </p:txBody>
      </p:sp>
      <p:sp>
        <p:nvSpPr>
          <p:cNvPr id="3" name="Subtitle 2">
            <a:extLst>
              <a:ext uri="{FF2B5EF4-FFF2-40B4-BE49-F238E27FC236}">
                <a16:creationId xmlns:a16="http://schemas.microsoft.com/office/drawing/2014/main" id="{CAF5D127-A629-306E-BF8E-FFB943014711}"/>
              </a:ext>
            </a:extLst>
          </p:cNvPr>
          <p:cNvSpPr>
            <a:spLocks noGrp="1"/>
          </p:cNvSpPr>
          <p:nvPr>
            <p:ph sz="half" idx="1"/>
          </p:nvPr>
        </p:nvSpPr>
        <p:spPr>
          <a:xfrm>
            <a:off x="1103312" y="2060575"/>
            <a:ext cx="4837665" cy="3151505"/>
          </a:xfrm>
        </p:spPr>
        <p:txBody>
          <a:bodyPr>
            <a:normAutofit/>
          </a:bodyPr>
          <a:lstStyle/>
          <a:p>
            <a:r>
              <a:rPr lang="cy-GB" sz="3600" b="1" dirty="0"/>
              <a:t>Sesiwn</a:t>
            </a:r>
            <a:r>
              <a:rPr lang="en-GB" sz="3600" b="1" dirty="0"/>
              <a:t>/Session 6</a:t>
            </a:r>
          </a:p>
          <a:p>
            <a:r>
              <a:rPr lang="en-GB" sz="3600" b="1" dirty="0"/>
              <a:t>Assessment for Learning Recap</a:t>
            </a:r>
          </a:p>
        </p:txBody>
      </p:sp>
      <p:pic>
        <p:nvPicPr>
          <p:cNvPr id="6" name="Picture 5" descr="Woman with girls doing homework at table">
            <a:extLst>
              <a:ext uri="{FF2B5EF4-FFF2-40B4-BE49-F238E27FC236}">
                <a16:creationId xmlns:a16="http://schemas.microsoft.com/office/drawing/2014/main" id="{F900C40F-581C-AA59-C3B5-710F15FFB0FD}"/>
              </a:ext>
            </a:extLst>
          </p:cNvPr>
          <p:cNvPicPr>
            <a:picLocks noChangeAspect="1"/>
          </p:cNvPicPr>
          <p:nvPr/>
        </p:nvPicPr>
        <p:blipFill>
          <a:blip r:embed="rId2">
            <a:extLst>
              <a:ext uri="{28A0092B-C50C-407E-A947-70E740481C1C}">
                <a14:useLocalDpi xmlns:a14="http://schemas.microsoft.com/office/drawing/2010/main" val="0"/>
              </a:ext>
            </a:extLst>
          </a:blip>
          <a:srcRect l="18373" r="12284"/>
          <a:stretch/>
        </p:blipFill>
        <p:spPr>
          <a:xfrm>
            <a:off x="6692351" y="1248372"/>
            <a:ext cx="4396341" cy="4200245"/>
          </a:xfrm>
          <a:prstGeom prst="rect">
            <a:avLst/>
          </a:prstGeom>
          <a:noFill/>
        </p:spPr>
      </p:pic>
    </p:spTree>
    <p:extLst>
      <p:ext uri="{BB962C8B-B14F-4D97-AF65-F5344CB8AC3E}">
        <p14:creationId xmlns:p14="http://schemas.microsoft.com/office/powerpoint/2010/main" val="4095345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838200" y="620742"/>
            <a:ext cx="10515600" cy="1325563"/>
          </a:xfrm>
        </p:spPr>
        <p:txBody>
          <a:bodyPr>
            <a:normAutofit/>
          </a:bodyPr>
          <a:lstStyle/>
          <a:p>
            <a:r>
              <a:rPr lang="cy-GB" dirty="0">
                <a:solidFill>
                  <a:schemeClr val="bg1"/>
                </a:solidFill>
              </a:rPr>
              <a:t>Deilliannau Dysgu</a:t>
            </a:r>
            <a:br>
              <a:rPr lang="en-GB" dirty="0">
                <a:solidFill>
                  <a:schemeClr val="bg1"/>
                </a:solidFill>
              </a:rPr>
            </a:br>
            <a:r>
              <a:rPr lang="en-GB" dirty="0">
                <a:solidFill>
                  <a:schemeClr val="bg1"/>
                </a:solidFill>
              </a:rPr>
              <a:t>Learning Outcomes </a:t>
            </a:r>
          </a:p>
        </p:txBody>
      </p:sp>
      <p:sp>
        <p:nvSpPr>
          <p:cNvPr id="5" name="Content Placeholder 4"/>
          <p:cNvSpPr>
            <a:spLocks noGrp="1"/>
          </p:cNvSpPr>
          <p:nvPr>
            <p:ph sz="half" idx="1"/>
          </p:nvPr>
        </p:nvSpPr>
        <p:spPr>
          <a:xfrm>
            <a:off x="838200" y="2266345"/>
            <a:ext cx="5097780" cy="3910617"/>
          </a:xfrm>
        </p:spPr>
        <p:txBody>
          <a:bodyPr>
            <a:normAutofit/>
          </a:bodyPr>
          <a:lstStyle/>
          <a:p>
            <a:pPr lvl="0" fontAlgn="base" hangingPunct="0"/>
            <a:r>
              <a:rPr lang="cy-GB" sz="2400" dirty="0">
                <a:solidFill>
                  <a:schemeClr val="bg1"/>
                </a:solidFill>
              </a:rPr>
              <a:t>Mynd i’r afael yn feirniadol ag ymchwil cyfoes a damcaniaethau seicolegol a dysgu allweddol er mwyn gwerthuso effeithiolrwydd amrywiaeth o strategaethau dysgu ac addysgu</a:t>
            </a:r>
            <a:r>
              <a:rPr lang="en-GB" sz="2400" dirty="0">
                <a:solidFill>
                  <a:schemeClr val="bg1"/>
                </a:solidFill>
              </a:rPr>
              <a:t>.</a:t>
            </a:r>
          </a:p>
          <a:p>
            <a:pPr fontAlgn="base" hangingPunct="0"/>
            <a:endParaRPr lang="en-GB" sz="2400" dirty="0">
              <a:solidFill>
                <a:srgbClr val="FFFFFF"/>
              </a:solidFill>
              <a:effectLst/>
            </a:endParaRPr>
          </a:p>
        </p:txBody>
      </p:sp>
      <p:sp>
        <p:nvSpPr>
          <p:cNvPr id="6" name="Content Placeholder 5"/>
          <p:cNvSpPr>
            <a:spLocks noGrp="1"/>
          </p:cNvSpPr>
          <p:nvPr>
            <p:ph sz="half" idx="2"/>
          </p:nvPr>
        </p:nvSpPr>
        <p:spPr>
          <a:xfrm>
            <a:off x="6256020" y="2266345"/>
            <a:ext cx="5097780" cy="3910618"/>
          </a:xfrm>
        </p:spPr>
        <p:txBody>
          <a:bodyPr>
            <a:normAutofit/>
          </a:bodyPr>
          <a:lstStyle/>
          <a:p>
            <a:pPr lvl="0" fontAlgn="base" hangingPunct="0"/>
            <a:r>
              <a:rPr lang="en-GB" sz="2400" dirty="0">
                <a:solidFill>
                  <a:schemeClr val="bg1"/>
                </a:solidFill>
              </a:rPr>
              <a:t>Critically engage with contemporary research and key psychological and learning theory in order to evaluate the effectiveness of a range of teaching and learning strategies. </a:t>
            </a:r>
          </a:p>
          <a:p>
            <a:pPr fontAlgn="base" hangingPunct="0"/>
            <a:endParaRPr lang="en-GB" sz="2400" dirty="0">
              <a:solidFill>
                <a:srgbClr val="FFFFFF"/>
              </a:solidFill>
            </a:endParaRPr>
          </a:p>
          <a:p>
            <a:endParaRPr lang="en-GB" sz="2400" dirty="0">
              <a:solidFill>
                <a:srgbClr val="FFFFFF"/>
              </a:solidFill>
            </a:endParaRPr>
          </a:p>
        </p:txBody>
      </p:sp>
    </p:spTree>
    <p:extLst>
      <p:ext uri="{BB962C8B-B14F-4D97-AF65-F5344CB8AC3E}">
        <p14:creationId xmlns:p14="http://schemas.microsoft.com/office/powerpoint/2010/main" val="5005336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838200" y="620742"/>
            <a:ext cx="10515600" cy="1325563"/>
          </a:xfrm>
        </p:spPr>
        <p:txBody>
          <a:bodyPr>
            <a:normAutofit/>
          </a:bodyPr>
          <a:lstStyle/>
          <a:p>
            <a:r>
              <a:rPr lang="cy-GB" dirty="0">
                <a:solidFill>
                  <a:schemeClr val="bg1"/>
                </a:solidFill>
              </a:rPr>
              <a:t>Deilliannau Dysgu </a:t>
            </a:r>
            <a:br>
              <a:rPr lang="cy-GB" dirty="0">
                <a:solidFill>
                  <a:schemeClr val="bg1"/>
                </a:solidFill>
              </a:rPr>
            </a:br>
            <a:r>
              <a:rPr lang="en-GB" dirty="0">
                <a:solidFill>
                  <a:schemeClr val="bg1"/>
                </a:solidFill>
              </a:rPr>
              <a:t>Learning Outcomes </a:t>
            </a:r>
          </a:p>
        </p:txBody>
      </p:sp>
      <p:sp>
        <p:nvSpPr>
          <p:cNvPr id="6" name="Content Placeholder 5"/>
          <p:cNvSpPr>
            <a:spLocks noGrp="1"/>
          </p:cNvSpPr>
          <p:nvPr>
            <p:ph sz="half" idx="1"/>
          </p:nvPr>
        </p:nvSpPr>
        <p:spPr>
          <a:xfrm>
            <a:off x="838200" y="2266345"/>
            <a:ext cx="5097780" cy="3910617"/>
          </a:xfrm>
        </p:spPr>
        <p:txBody>
          <a:bodyPr>
            <a:normAutofit/>
          </a:bodyPr>
          <a:lstStyle/>
          <a:p>
            <a:pPr lvl="0" fontAlgn="base" hangingPunct="0"/>
            <a:r>
              <a:rPr lang="cy-GB" sz="2400" dirty="0">
                <a:solidFill>
                  <a:schemeClr val="bg1"/>
                </a:solidFill>
              </a:rPr>
              <a:t>Dadansoddi’n feirniadol elfennau ymddygiad effeithiol ar gyfer dysgu a chymhwyso damcaniaethau rheoli ymddygiad perthnasol mewn amrywiaeth o gyd-destunau addysgol.</a:t>
            </a:r>
            <a:endParaRPr lang="en-GB" sz="2400" dirty="0">
              <a:solidFill>
                <a:schemeClr val="bg1"/>
              </a:solidFill>
              <a:effectLst/>
            </a:endParaRPr>
          </a:p>
          <a:p>
            <a:pPr fontAlgn="base" hangingPunct="0"/>
            <a:endParaRPr lang="en-GB" sz="2400" dirty="0">
              <a:solidFill>
                <a:srgbClr val="FFFFFF"/>
              </a:solidFill>
              <a:effectLst/>
            </a:endParaRPr>
          </a:p>
        </p:txBody>
      </p:sp>
      <p:sp>
        <p:nvSpPr>
          <p:cNvPr id="7" name="Content Placeholder 6"/>
          <p:cNvSpPr>
            <a:spLocks noGrp="1"/>
          </p:cNvSpPr>
          <p:nvPr>
            <p:ph sz="half" idx="2"/>
          </p:nvPr>
        </p:nvSpPr>
        <p:spPr>
          <a:xfrm>
            <a:off x="6256020" y="2266345"/>
            <a:ext cx="5097780" cy="3910618"/>
          </a:xfrm>
        </p:spPr>
        <p:txBody>
          <a:bodyPr>
            <a:normAutofit/>
          </a:bodyPr>
          <a:lstStyle/>
          <a:p>
            <a:pPr lvl="0" fontAlgn="base" hangingPunct="0"/>
            <a:r>
              <a:rPr lang="en-GB" sz="2400" dirty="0">
                <a:solidFill>
                  <a:schemeClr val="bg1"/>
                </a:solidFill>
              </a:rPr>
              <a:t>Critically analyse the components of effective behaviour for learning and to apply relevant behaviour management theory in a range of educational contexts.</a:t>
            </a:r>
          </a:p>
          <a:p>
            <a:pPr fontAlgn="base" hangingPunct="0"/>
            <a:endParaRPr lang="en-GB" sz="2400" dirty="0">
              <a:solidFill>
                <a:schemeClr val="bg1"/>
              </a:solidFill>
            </a:endParaRPr>
          </a:p>
          <a:p>
            <a:endParaRPr lang="en-GB" sz="2400" dirty="0">
              <a:solidFill>
                <a:srgbClr val="FFFFFF"/>
              </a:solidFill>
            </a:endParaRPr>
          </a:p>
          <a:p>
            <a:endParaRPr lang="en-GB" sz="2400" dirty="0">
              <a:solidFill>
                <a:srgbClr val="FFFFFF"/>
              </a:solidFill>
            </a:endParaRPr>
          </a:p>
        </p:txBody>
      </p:sp>
    </p:spTree>
    <p:extLst>
      <p:ext uri="{BB962C8B-B14F-4D97-AF65-F5344CB8AC3E}">
        <p14:creationId xmlns:p14="http://schemas.microsoft.com/office/powerpoint/2010/main" val="42421112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838200" y="620742"/>
            <a:ext cx="10515600" cy="1325563"/>
          </a:xfrm>
        </p:spPr>
        <p:txBody>
          <a:bodyPr>
            <a:normAutofit/>
          </a:bodyPr>
          <a:lstStyle/>
          <a:p>
            <a:r>
              <a:rPr lang="cy-GB" dirty="0">
                <a:solidFill>
                  <a:schemeClr val="bg1"/>
                </a:solidFill>
              </a:rPr>
              <a:t>Deilliannau Dysgu </a:t>
            </a:r>
            <a:br>
              <a:rPr lang="cy-GB" dirty="0">
                <a:solidFill>
                  <a:schemeClr val="bg1"/>
                </a:solidFill>
              </a:rPr>
            </a:br>
            <a:r>
              <a:rPr lang="en-GB" dirty="0">
                <a:solidFill>
                  <a:schemeClr val="bg1"/>
                </a:solidFill>
              </a:rPr>
              <a:t>Learning Outcomes </a:t>
            </a:r>
          </a:p>
        </p:txBody>
      </p:sp>
      <p:sp>
        <p:nvSpPr>
          <p:cNvPr id="6" name="Content Placeholder 5"/>
          <p:cNvSpPr>
            <a:spLocks noGrp="1"/>
          </p:cNvSpPr>
          <p:nvPr>
            <p:ph sz="half" idx="1"/>
          </p:nvPr>
        </p:nvSpPr>
        <p:spPr>
          <a:xfrm>
            <a:off x="838200" y="2266345"/>
            <a:ext cx="5097780" cy="3910617"/>
          </a:xfrm>
        </p:spPr>
        <p:txBody>
          <a:bodyPr>
            <a:normAutofit/>
          </a:bodyPr>
          <a:lstStyle/>
          <a:p>
            <a:pPr lvl="0" fontAlgn="base" hangingPunct="0"/>
            <a:r>
              <a:rPr lang="cy-GB" sz="2400" dirty="0">
                <a:solidFill>
                  <a:schemeClr val="bg1"/>
                </a:solidFill>
              </a:rPr>
              <a:t>Dangos dealltwriaeth feirniadol o’r sgiliau proffesiynol sydd eu hangen i gynllunio, addysgu ac asesu ar gyfer cynnydd effeithiol a pharhaus mewn dysgu ac addysgu.</a:t>
            </a:r>
            <a:endParaRPr lang="en-GB" sz="2400" dirty="0">
              <a:solidFill>
                <a:schemeClr val="bg1"/>
              </a:solidFill>
            </a:endParaRPr>
          </a:p>
          <a:p>
            <a:pPr fontAlgn="base" hangingPunct="0"/>
            <a:endParaRPr lang="en-GB" sz="2400" dirty="0">
              <a:solidFill>
                <a:srgbClr val="FFFFFF"/>
              </a:solidFill>
              <a:effectLst/>
            </a:endParaRPr>
          </a:p>
          <a:p>
            <a:endParaRPr lang="en-GB" sz="2400" dirty="0">
              <a:solidFill>
                <a:srgbClr val="FFFFFF"/>
              </a:solidFill>
            </a:endParaRPr>
          </a:p>
        </p:txBody>
      </p:sp>
      <p:sp>
        <p:nvSpPr>
          <p:cNvPr id="7" name="Content Placeholder 6"/>
          <p:cNvSpPr>
            <a:spLocks noGrp="1"/>
          </p:cNvSpPr>
          <p:nvPr>
            <p:ph sz="half" idx="2"/>
          </p:nvPr>
        </p:nvSpPr>
        <p:spPr>
          <a:xfrm>
            <a:off x="6256020" y="2266345"/>
            <a:ext cx="5097780" cy="3910618"/>
          </a:xfrm>
        </p:spPr>
        <p:txBody>
          <a:bodyPr>
            <a:normAutofit/>
          </a:bodyPr>
          <a:lstStyle/>
          <a:p>
            <a:pPr lvl="0" fontAlgn="base" hangingPunct="0"/>
            <a:r>
              <a:rPr lang="en-GB" sz="2400" dirty="0">
                <a:solidFill>
                  <a:schemeClr val="bg1"/>
                </a:solidFill>
              </a:rPr>
              <a:t>Demonstrate a critical understanding of the professional skills required to plan, teach and assess for effective and sustained progress in teaching and learning.</a:t>
            </a:r>
          </a:p>
          <a:p>
            <a:pPr fontAlgn="base" hangingPunct="0"/>
            <a:endParaRPr lang="en-GB" sz="2400" dirty="0">
              <a:solidFill>
                <a:srgbClr val="FFFFFF"/>
              </a:solidFill>
            </a:endParaRPr>
          </a:p>
        </p:txBody>
      </p:sp>
    </p:spTree>
    <p:extLst>
      <p:ext uri="{BB962C8B-B14F-4D97-AF65-F5344CB8AC3E}">
        <p14:creationId xmlns:p14="http://schemas.microsoft.com/office/powerpoint/2010/main" val="29417485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6F7AF-8585-4329-8A30-82C0F5451660}"/>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Asesu – Tasg 1</a:t>
            </a:r>
            <a:br>
              <a:rPr lang="en-GB" dirty="0">
                <a:solidFill>
                  <a:schemeClr val="bg1"/>
                </a:solidFill>
              </a:rPr>
            </a:br>
            <a:r>
              <a:rPr lang="en-GB" dirty="0">
                <a:solidFill>
                  <a:schemeClr val="bg1"/>
                </a:solidFill>
              </a:rPr>
              <a:t>Assessment – Task 1</a:t>
            </a:r>
          </a:p>
        </p:txBody>
      </p:sp>
      <p:sp>
        <p:nvSpPr>
          <p:cNvPr id="3" name="Content Placeholder 2">
            <a:extLst>
              <a:ext uri="{FF2B5EF4-FFF2-40B4-BE49-F238E27FC236}">
                <a16:creationId xmlns:a16="http://schemas.microsoft.com/office/drawing/2014/main" id="{08CADFBE-685B-D42E-5F9A-ED56D2C9C649}"/>
              </a:ext>
            </a:extLst>
          </p:cNvPr>
          <p:cNvSpPr>
            <a:spLocks noGrp="1"/>
          </p:cNvSpPr>
          <p:nvPr>
            <p:ph sz="half" idx="1"/>
          </p:nvPr>
        </p:nvSpPr>
        <p:spPr>
          <a:xfrm>
            <a:off x="838200" y="1896119"/>
            <a:ext cx="5097780" cy="4280844"/>
          </a:xfrm>
        </p:spPr>
        <p:txBody>
          <a:bodyPr>
            <a:normAutofit/>
          </a:bodyPr>
          <a:lstStyle/>
          <a:p>
            <a:r>
              <a:rPr lang="cy-GB" sz="2000" dirty="0">
                <a:solidFill>
                  <a:schemeClr val="bg1"/>
                </a:solidFill>
              </a:rPr>
              <a:t>Rydych eisoes wedi astudio asesu yn eich modwl blaenorol ECES6022 Astudiaethau Cwricwlwm ac Asesu</a:t>
            </a:r>
          </a:p>
          <a:p>
            <a:r>
              <a:rPr lang="cy-GB" sz="2000" dirty="0">
                <a:solidFill>
                  <a:schemeClr val="bg1"/>
                </a:solidFill>
              </a:rPr>
              <a:t>Beth ydyn ni’n ei olygu gan y term asesu?</a:t>
            </a:r>
          </a:p>
          <a:p>
            <a:r>
              <a:rPr lang="cy-GB" sz="2000" dirty="0">
                <a:solidFill>
                  <a:schemeClr val="bg1"/>
                </a:solidFill>
              </a:rPr>
              <a:t>Beth yw asesu ar gyfer dysgu (</a:t>
            </a:r>
            <a:r>
              <a:rPr lang="cy-GB" sz="2000" dirty="0" err="1">
                <a:solidFill>
                  <a:schemeClr val="bg1"/>
                </a:solidFill>
              </a:rPr>
              <a:t>AagD</a:t>
            </a:r>
            <a:r>
              <a:rPr lang="cy-GB" sz="2000" dirty="0">
                <a:solidFill>
                  <a:schemeClr val="bg1"/>
                </a:solidFill>
              </a:rPr>
              <a:t>)? </a:t>
            </a:r>
          </a:p>
          <a:p>
            <a:pPr lvl="1"/>
            <a:r>
              <a:rPr lang="cy-GB" sz="2100" dirty="0">
                <a:solidFill>
                  <a:schemeClr val="bg1"/>
                </a:solidFill>
                <a:latin typeface="Calibri" panose="020F0502020204030204" pitchFamily="34" charset="0"/>
                <a:cs typeface="Calibri" panose="020F0502020204030204" pitchFamily="34" charset="0"/>
              </a:rPr>
              <a:t>Mewn grwpiau, meddyliwch am ddiffiniad ar gyfer pob un o’r rhain. Sut maen nhw’n wahanol i’w gilydd?</a:t>
            </a:r>
          </a:p>
          <a:p>
            <a:pPr lvl="1"/>
            <a:r>
              <a:rPr lang="cy-GB" sz="2100" dirty="0">
                <a:solidFill>
                  <a:schemeClr val="bg1"/>
                </a:solidFill>
                <a:latin typeface="Calibri" panose="020F0502020204030204" pitchFamily="34" charset="0"/>
                <a:cs typeface="Calibri" panose="020F0502020204030204" pitchFamily="34" charset="0"/>
              </a:rPr>
              <a:t>Adfyfyriwch ar sesiwn gyda </a:t>
            </a:r>
            <a:r>
              <a:rPr lang="cy-GB" sz="2100" dirty="0" err="1">
                <a:solidFill>
                  <a:schemeClr val="bg1"/>
                </a:solidFill>
                <a:latin typeface="Calibri" panose="020F0502020204030204" pitchFamily="34" charset="0"/>
                <a:cs typeface="Calibri" panose="020F0502020204030204" pitchFamily="34" charset="0"/>
              </a:rPr>
              <a:t>Michelle</a:t>
            </a:r>
            <a:r>
              <a:rPr lang="cy-GB" sz="2100" dirty="0">
                <a:solidFill>
                  <a:schemeClr val="bg1"/>
                </a:solidFill>
                <a:latin typeface="Calibri" panose="020F0502020204030204" pitchFamily="34" charset="0"/>
                <a:cs typeface="Calibri" panose="020F0502020204030204" pitchFamily="34" charset="0"/>
              </a:rPr>
              <a:t> – pa fath o ddulliau asesu a ystyriwyd? </a:t>
            </a:r>
            <a:r>
              <a:rPr lang="en-GB" sz="2100" b="0" i="0" dirty="0" err="1">
                <a:solidFill>
                  <a:srgbClr val="3C4043"/>
                </a:solidFill>
                <a:effectLst/>
              </a:rPr>
              <a:t>Gwnewch</a:t>
            </a:r>
            <a:r>
              <a:rPr lang="en-GB" sz="2100" b="0" i="0" dirty="0">
                <a:solidFill>
                  <a:srgbClr val="3C4043"/>
                </a:solidFill>
                <a:effectLst/>
              </a:rPr>
              <a:t> </a:t>
            </a:r>
            <a:r>
              <a:rPr lang="en-GB" sz="2100" b="0" i="0" dirty="0" err="1">
                <a:solidFill>
                  <a:srgbClr val="3C4043"/>
                </a:solidFill>
                <a:effectLst/>
              </a:rPr>
              <a:t>restr</a:t>
            </a:r>
            <a:r>
              <a:rPr lang="en-GB" sz="2100" b="0" i="0" dirty="0">
                <a:solidFill>
                  <a:srgbClr val="3C4043"/>
                </a:solidFill>
                <a:effectLst/>
              </a:rPr>
              <a:t>.</a:t>
            </a:r>
            <a:endParaRPr lang="cy-GB" sz="2100" dirty="0">
              <a:solidFill>
                <a:schemeClr val="bg1"/>
              </a:solidFill>
              <a:cs typeface="Calibri" panose="020F0502020204030204" pitchFamily="34" charset="0"/>
            </a:endParaRPr>
          </a:p>
        </p:txBody>
      </p:sp>
      <p:sp>
        <p:nvSpPr>
          <p:cNvPr id="4" name="Content Placeholder 3">
            <a:extLst>
              <a:ext uri="{FF2B5EF4-FFF2-40B4-BE49-F238E27FC236}">
                <a16:creationId xmlns:a16="http://schemas.microsoft.com/office/drawing/2014/main" id="{9C6FEB39-D8EA-1965-B527-DB984412A1F7}"/>
              </a:ext>
            </a:extLst>
          </p:cNvPr>
          <p:cNvSpPr>
            <a:spLocks noGrp="1"/>
          </p:cNvSpPr>
          <p:nvPr>
            <p:ph sz="half" idx="2"/>
          </p:nvPr>
        </p:nvSpPr>
        <p:spPr>
          <a:xfrm>
            <a:off x="6256020" y="1896119"/>
            <a:ext cx="5097780" cy="4280844"/>
          </a:xfrm>
        </p:spPr>
        <p:txBody>
          <a:bodyPr>
            <a:normAutofit/>
          </a:bodyPr>
          <a:lstStyle/>
          <a:p>
            <a:r>
              <a:rPr lang="en-GB" sz="2000" dirty="0">
                <a:solidFill>
                  <a:schemeClr val="bg1"/>
                </a:solidFill>
              </a:rPr>
              <a:t>You have already studied assessment in your previous module </a:t>
            </a:r>
            <a:r>
              <a:rPr lang="en-GB" sz="2000" dirty="0">
                <a:solidFill>
                  <a:schemeClr val="bg1"/>
                </a:solidFill>
                <a:effectLst/>
                <a:ea typeface="DengXian" panose="02010600030101010101" pitchFamily="2" charset="-122"/>
                <a:cs typeface="Times New Roman" panose="02020603050405020304" pitchFamily="18" charset="0"/>
              </a:rPr>
              <a:t>ECES6022 Curriculum and Assessment Studies  </a:t>
            </a:r>
          </a:p>
          <a:p>
            <a:r>
              <a:rPr lang="en-GB" sz="2000" dirty="0">
                <a:solidFill>
                  <a:schemeClr val="bg1"/>
                </a:solidFill>
                <a:ea typeface="DengXian" panose="02010600030101010101" pitchFamily="2" charset="-122"/>
                <a:cs typeface="Times New Roman" panose="02020603050405020304" pitchFamily="18" charset="0"/>
              </a:rPr>
              <a:t>What do we mean by the term assessment?</a:t>
            </a:r>
          </a:p>
          <a:p>
            <a:r>
              <a:rPr lang="en-GB" sz="2000" dirty="0">
                <a:solidFill>
                  <a:schemeClr val="bg1"/>
                </a:solidFill>
                <a:effectLst/>
                <a:ea typeface="DengXian" panose="02010600030101010101" pitchFamily="2" charset="-122"/>
                <a:cs typeface="Times New Roman" panose="02020603050405020304" pitchFamily="18" charset="0"/>
              </a:rPr>
              <a:t>What is assessment for learning (</a:t>
            </a:r>
            <a:r>
              <a:rPr lang="en-GB" sz="2000" dirty="0" err="1">
                <a:solidFill>
                  <a:schemeClr val="bg1"/>
                </a:solidFill>
                <a:effectLst/>
                <a:ea typeface="DengXian" panose="02010600030101010101" pitchFamily="2" charset="-122"/>
                <a:cs typeface="Times New Roman" panose="02020603050405020304" pitchFamily="18" charset="0"/>
              </a:rPr>
              <a:t>AfL</a:t>
            </a:r>
            <a:r>
              <a:rPr lang="en-GB" sz="2000" dirty="0">
                <a:solidFill>
                  <a:schemeClr val="bg1"/>
                </a:solidFill>
                <a:effectLst/>
                <a:ea typeface="DengXian" panose="02010600030101010101" pitchFamily="2" charset="-122"/>
                <a:cs typeface="Times New Roman" panose="02020603050405020304" pitchFamily="18" charset="0"/>
              </a:rPr>
              <a:t>)?</a:t>
            </a:r>
          </a:p>
          <a:p>
            <a:pPr lvl="1"/>
            <a:r>
              <a:rPr lang="en-GB" sz="2000" dirty="0">
                <a:solidFill>
                  <a:schemeClr val="bg1"/>
                </a:solidFill>
                <a:latin typeface="Calibri" panose="020F0502020204030204" pitchFamily="34" charset="0"/>
                <a:ea typeface="DengXian" panose="02010600030101010101" pitchFamily="2" charset="-122"/>
                <a:cs typeface="Times New Roman" panose="02020603050405020304" pitchFamily="18" charset="0"/>
              </a:rPr>
              <a:t>In groups come up with a definition of each of these? How do they differ?</a:t>
            </a:r>
          </a:p>
          <a:p>
            <a:pPr lvl="1"/>
            <a:r>
              <a:rPr lang="en-GB" sz="20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Reflect on the session with Michelle – what </a:t>
            </a:r>
            <a:r>
              <a:rPr lang="en-GB" sz="2000" dirty="0">
                <a:solidFill>
                  <a:schemeClr val="bg1"/>
                </a:solidFill>
                <a:latin typeface="Calibri" panose="020F0502020204030204" pitchFamily="34" charset="0"/>
                <a:ea typeface="DengXian" panose="02010600030101010101" pitchFamily="2" charset="-122"/>
                <a:cs typeface="Times New Roman" panose="02020603050405020304" pitchFamily="18" charset="0"/>
              </a:rPr>
              <a:t>kind of assessment methods were considered? Make a list.</a:t>
            </a:r>
            <a:endParaRPr lang="en-GB" sz="20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2000" dirty="0">
              <a:solidFill>
                <a:srgbClr val="FFFFFF"/>
              </a:solidFill>
            </a:endParaRPr>
          </a:p>
        </p:txBody>
      </p:sp>
    </p:spTree>
    <p:extLst>
      <p:ext uri="{BB962C8B-B14F-4D97-AF65-F5344CB8AC3E}">
        <p14:creationId xmlns:p14="http://schemas.microsoft.com/office/powerpoint/2010/main" val="11303080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42907-9D9C-2694-2EB6-688C84017D7D}"/>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Ailadrodd - </a:t>
            </a:r>
            <a:r>
              <a:rPr lang="cy-GB" dirty="0" err="1">
                <a:solidFill>
                  <a:schemeClr val="bg1"/>
                </a:solidFill>
              </a:rPr>
              <a:t>AagD</a:t>
            </a:r>
            <a:br>
              <a:rPr lang="en-GB" dirty="0">
                <a:solidFill>
                  <a:schemeClr val="bg1"/>
                </a:solidFill>
              </a:rPr>
            </a:br>
            <a:r>
              <a:rPr lang="en-GB" dirty="0">
                <a:solidFill>
                  <a:schemeClr val="bg1"/>
                </a:solidFill>
              </a:rPr>
              <a:t>Recap - </a:t>
            </a:r>
            <a:r>
              <a:rPr lang="en-GB" dirty="0" err="1">
                <a:solidFill>
                  <a:schemeClr val="bg1"/>
                </a:solidFill>
              </a:rPr>
              <a:t>AfL</a:t>
            </a:r>
            <a:endParaRPr lang="en-GB" dirty="0">
              <a:solidFill>
                <a:schemeClr val="bg1"/>
              </a:solidFill>
            </a:endParaRPr>
          </a:p>
        </p:txBody>
      </p:sp>
      <p:sp>
        <p:nvSpPr>
          <p:cNvPr id="3" name="Content Placeholder 2">
            <a:extLst>
              <a:ext uri="{FF2B5EF4-FFF2-40B4-BE49-F238E27FC236}">
                <a16:creationId xmlns:a16="http://schemas.microsoft.com/office/drawing/2014/main" id="{AFD1CAC7-CCFC-E2DD-7CE1-128A78FCA2C6}"/>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Pwy?</a:t>
            </a:r>
          </a:p>
          <a:p>
            <a:r>
              <a:rPr lang="cy-GB" sz="2400" dirty="0">
                <a:solidFill>
                  <a:schemeClr val="bg1"/>
                </a:solidFill>
              </a:rPr>
              <a:t>Beth?</a:t>
            </a:r>
          </a:p>
          <a:p>
            <a:r>
              <a:rPr lang="cy-GB" sz="2400" dirty="0">
                <a:solidFill>
                  <a:schemeClr val="bg1"/>
                </a:solidFill>
              </a:rPr>
              <a:t>Sut?</a:t>
            </a:r>
          </a:p>
        </p:txBody>
      </p:sp>
      <p:sp>
        <p:nvSpPr>
          <p:cNvPr id="4" name="Content Placeholder 3">
            <a:extLst>
              <a:ext uri="{FF2B5EF4-FFF2-40B4-BE49-F238E27FC236}">
                <a16:creationId xmlns:a16="http://schemas.microsoft.com/office/drawing/2014/main" id="{61519980-830A-2B98-FC63-C18EB5A50401}"/>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Who?</a:t>
            </a:r>
          </a:p>
          <a:p>
            <a:r>
              <a:rPr lang="en-GB" sz="2400" dirty="0">
                <a:solidFill>
                  <a:schemeClr val="bg1"/>
                </a:solidFill>
              </a:rPr>
              <a:t>What? </a:t>
            </a:r>
          </a:p>
          <a:p>
            <a:r>
              <a:rPr lang="en-GB" sz="2400" dirty="0">
                <a:solidFill>
                  <a:schemeClr val="bg1"/>
                </a:solidFill>
              </a:rPr>
              <a:t>How?</a:t>
            </a:r>
          </a:p>
        </p:txBody>
      </p:sp>
    </p:spTree>
    <p:extLst>
      <p:ext uri="{BB962C8B-B14F-4D97-AF65-F5344CB8AC3E}">
        <p14:creationId xmlns:p14="http://schemas.microsoft.com/office/powerpoint/2010/main" val="8136666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75A344F-FDC9-0C3A-4916-151D410EE767}"/>
              </a:ext>
            </a:extLst>
          </p:cNvPr>
          <p:cNvSpPr>
            <a:spLocks noGrp="1"/>
          </p:cNvSpPr>
          <p:nvPr>
            <p:ph type="title"/>
          </p:nvPr>
        </p:nvSpPr>
        <p:spPr>
          <a:xfrm>
            <a:off x="838200" y="620742"/>
            <a:ext cx="10515600" cy="1325563"/>
          </a:xfrm>
        </p:spPr>
        <p:txBody>
          <a:bodyPr>
            <a:normAutofit fontScale="90000"/>
          </a:bodyPr>
          <a:lstStyle/>
          <a:p>
            <a:r>
              <a:rPr lang="cy-GB" dirty="0">
                <a:solidFill>
                  <a:schemeClr val="bg1"/>
                </a:solidFill>
              </a:rPr>
              <a:t>Pwy? – Damcaniaethwyr allweddol</a:t>
            </a:r>
            <a:br>
              <a:rPr lang="en-GB" dirty="0">
                <a:solidFill>
                  <a:schemeClr val="bg1"/>
                </a:solidFill>
              </a:rPr>
            </a:br>
            <a:r>
              <a:rPr lang="en-GB" dirty="0">
                <a:solidFill>
                  <a:schemeClr val="bg1"/>
                </a:solidFill>
              </a:rPr>
              <a:t>Who? – Key theorists</a:t>
            </a:r>
            <a:br>
              <a:rPr lang="en-GB" dirty="0">
                <a:solidFill>
                  <a:srgbClr val="FFFFFF"/>
                </a:solidFill>
              </a:rPr>
            </a:br>
            <a:endParaRPr lang="en-GB" dirty="0">
              <a:solidFill>
                <a:srgbClr val="FFFFFF"/>
              </a:solidFill>
            </a:endParaRPr>
          </a:p>
        </p:txBody>
      </p:sp>
      <p:sp>
        <p:nvSpPr>
          <p:cNvPr id="4" name="Content Placeholder 3">
            <a:extLst>
              <a:ext uri="{FF2B5EF4-FFF2-40B4-BE49-F238E27FC236}">
                <a16:creationId xmlns:a16="http://schemas.microsoft.com/office/drawing/2014/main" id="{52C10F73-DE11-0108-D173-500B740746B1}"/>
              </a:ext>
            </a:extLst>
          </p:cNvPr>
          <p:cNvSpPr>
            <a:spLocks noGrp="1"/>
          </p:cNvSpPr>
          <p:nvPr>
            <p:ph sz="half" idx="1"/>
          </p:nvPr>
        </p:nvSpPr>
        <p:spPr>
          <a:xfrm>
            <a:off x="838200" y="2266345"/>
            <a:ext cx="5097780" cy="3910617"/>
          </a:xfrm>
        </p:spPr>
        <p:txBody>
          <a:bodyPr>
            <a:normAutofit/>
          </a:bodyPr>
          <a:lstStyle/>
          <a:p>
            <a:r>
              <a:rPr lang="cy-GB" sz="2000" dirty="0">
                <a:solidFill>
                  <a:schemeClr val="bg1"/>
                </a:solidFill>
                <a:latin typeface="ff5"/>
              </a:rPr>
              <a:t>Black a Wiliam (1998). ‘</a:t>
            </a:r>
            <a:r>
              <a:rPr lang="cy-GB" sz="2000" i="1" dirty="0" err="1">
                <a:solidFill>
                  <a:schemeClr val="bg1"/>
                </a:solidFill>
                <a:latin typeface="ff5"/>
              </a:rPr>
              <a:t>Inside</a:t>
            </a:r>
            <a:r>
              <a:rPr lang="cy-GB" sz="2000" i="1" dirty="0">
                <a:solidFill>
                  <a:schemeClr val="bg1"/>
                </a:solidFill>
                <a:latin typeface="ff5"/>
              </a:rPr>
              <a:t> the Black </a:t>
            </a:r>
            <a:r>
              <a:rPr lang="cy-GB" sz="2000" i="1" dirty="0" err="1">
                <a:solidFill>
                  <a:schemeClr val="bg1"/>
                </a:solidFill>
                <a:latin typeface="ff5"/>
              </a:rPr>
              <a:t>box</a:t>
            </a:r>
            <a:r>
              <a:rPr lang="cy-GB" sz="2000" dirty="0">
                <a:solidFill>
                  <a:schemeClr val="bg1"/>
                </a:solidFill>
                <a:latin typeface="ff5"/>
              </a:rPr>
              <a:t>’ – mae asesu ffurfiannol yn gydran hanfodol o waith dosbarth ac y gall ei ddatblygu godi safonau cyrhaeddiad. </a:t>
            </a:r>
            <a:r>
              <a:rPr lang="cy-GB" sz="2000" dirty="0">
                <a:solidFill>
                  <a:schemeClr val="bg1"/>
                </a:solidFill>
              </a:rPr>
              <a:t>Black a Wiliam (2018) sy’n defnyddio’r term ‘asesu yn y dosbarth’ i gwmpasu asesu dysgu ac asesu ar gyfer dysgu, pan fydd yr athro’n gyfrifol am wneud penderfyniadau ynghylch yr asesu (y pam, sut a beth).</a:t>
            </a:r>
          </a:p>
          <a:p>
            <a:r>
              <a:rPr lang="cy-GB" sz="2000" dirty="0">
                <a:solidFill>
                  <a:schemeClr val="bg1"/>
                </a:solidFill>
                <a:latin typeface="MuseoSans"/>
              </a:rPr>
              <a:t>Gall arferion </a:t>
            </a:r>
            <a:r>
              <a:rPr lang="cy-GB" sz="2000" dirty="0" err="1">
                <a:solidFill>
                  <a:schemeClr val="bg1"/>
                </a:solidFill>
                <a:latin typeface="MuseoSans"/>
              </a:rPr>
              <a:t>A</a:t>
            </a:r>
            <a:r>
              <a:rPr lang="cy-GB" sz="2000" i="1" dirty="0" err="1">
                <a:solidFill>
                  <a:schemeClr val="bg1"/>
                </a:solidFill>
                <a:latin typeface="MuseoSans"/>
              </a:rPr>
              <a:t>ag</a:t>
            </a:r>
            <a:r>
              <a:rPr lang="cy-GB" sz="2000" dirty="0" err="1">
                <a:solidFill>
                  <a:schemeClr val="bg1"/>
                </a:solidFill>
                <a:latin typeface="MuseoSans"/>
              </a:rPr>
              <a:t>D</a:t>
            </a:r>
            <a:r>
              <a:rPr lang="cy-GB" sz="2000" dirty="0">
                <a:solidFill>
                  <a:schemeClr val="bg1"/>
                </a:solidFill>
                <a:latin typeface="MuseoSans"/>
              </a:rPr>
              <a:t> yn y dosbarth fod yn bwerus – </a:t>
            </a:r>
            <a:r>
              <a:rPr lang="cy-GB" sz="2000" dirty="0" err="1">
                <a:solidFill>
                  <a:schemeClr val="bg1"/>
                </a:solidFill>
                <a:latin typeface="MuseoSans"/>
              </a:rPr>
              <a:t>Hattie</a:t>
            </a:r>
            <a:r>
              <a:rPr lang="cy-GB" sz="2000" dirty="0">
                <a:solidFill>
                  <a:schemeClr val="bg1"/>
                </a:solidFill>
                <a:latin typeface="MuseoSans"/>
              </a:rPr>
              <a:t> (2009) </a:t>
            </a:r>
          </a:p>
        </p:txBody>
      </p:sp>
      <p:sp>
        <p:nvSpPr>
          <p:cNvPr id="7" name="Content Placeholder 6">
            <a:extLst>
              <a:ext uri="{FF2B5EF4-FFF2-40B4-BE49-F238E27FC236}">
                <a16:creationId xmlns:a16="http://schemas.microsoft.com/office/drawing/2014/main" id="{BBAE6D26-C76C-9D13-F493-54B906FA2D3B}"/>
              </a:ext>
            </a:extLst>
          </p:cNvPr>
          <p:cNvSpPr>
            <a:spLocks noGrp="1"/>
          </p:cNvSpPr>
          <p:nvPr>
            <p:ph sz="half" idx="2"/>
          </p:nvPr>
        </p:nvSpPr>
        <p:spPr>
          <a:xfrm>
            <a:off x="6256020" y="2266345"/>
            <a:ext cx="5097780" cy="3910618"/>
          </a:xfrm>
        </p:spPr>
        <p:txBody>
          <a:bodyPr>
            <a:normAutofit/>
          </a:bodyPr>
          <a:lstStyle/>
          <a:p>
            <a:r>
              <a:rPr lang="en-GB" sz="2000" b="0" i="0" dirty="0">
                <a:solidFill>
                  <a:schemeClr val="bg1"/>
                </a:solidFill>
                <a:effectLst/>
                <a:latin typeface="MuseoSans"/>
              </a:rPr>
              <a:t>Black and </a:t>
            </a:r>
            <a:r>
              <a:rPr lang="en-GB" sz="2000" b="0" i="0" dirty="0" err="1">
                <a:solidFill>
                  <a:schemeClr val="bg1"/>
                </a:solidFill>
                <a:effectLst/>
                <a:latin typeface="MuseoSans"/>
              </a:rPr>
              <a:t>Wiliam</a:t>
            </a:r>
            <a:r>
              <a:rPr lang="en-GB" sz="2000" dirty="0">
                <a:solidFill>
                  <a:schemeClr val="bg1"/>
                </a:solidFill>
                <a:latin typeface="MuseoSans"/>
              </a:rPr>
              <a:t> </a:t>
            </a:r>
            <a:r>
              <a:rPr lang="en-GB" sz="2000" b="0" i="0" dirty="0">
                <a:solidFill>
                  <a:schemeClr val="bg1"/>
                </a:solidFill>
                <a:effectLst/>
                <a:latin typeface="MuseoSans"/>
              </a:rPr>
              <a:t>(1998). </a:t>
            </a:r>
            <a:r>
              <a:rPr lang="en-GB" sz="2000" dirty="0">
                <a:solidFill>
                  <a:schemeClr val="bg1"/>
                </a:solidFill>
                <a:latin typeface="MuseoSans"/>
              </a:rPr>
              <a:t>‘</a:t>
            </a:r>
            <a:r>
              <a:rPr lang="en-GB" sz="2000" b="0" i="0" dirty="0">
                <a:solidFill>
                  <a:schemeClr val="bg1"/>
                </a:solidFill>
                <a:effectLst/>
                <a:latin typeface="MuseoSans"/>
              </a:rPr>
              <a:t>Inside the black box’ - f</a:t>
            </a:r>
            <a:r>
              <a:rPr lang="en-GB" sz="2000" b="0" i="0" dirty="0">
                <a:solidFill>
                  <a:schemeClr val="bg1"/>
                </a:solidFill>
                <a:effectLst/>
                <a:latin typeface="ff5"/>
              </a:rPr>
              <a:t>ormative assessment is an essential component of classroom work and that its development can raise standards of achievement. </a:t>
            </a:r>
            <a:r>
              <a:rPr lang="en-GB" sz="2000" dirty="0">
                <a:solidFill>
                  <a:schemeClr val="bg1"/>
                </a:solidFill>
              </a:rPr>
              <a:t>Black and </a:t>
            </a:r>
            <a:r>
              <a:rPr lang="en-GB" sz="2000" dirty="0" err="1">
                <a:solidFill>
                  <a:schemeClr val="bg1"/>
                </a:solidFill>
              </a:rPr>
              <a:t>Wiliam</a:t>
            </a:r>
            <a:r>
              <a:rPr lang="en-GB" sz="2000" dirty="0">
                <a:solidFill>
                  <a:schemeClr val="bg1"/>
                </a:solidFill>
              </a:rPr>
              <a:t> (2018) which uses the term ‘classroom assessment’ to encompass both assessment of and assessment for learning, when the decision-making around the assessment (the why, how and what) lies with the teacher.</a:t>
            </a:r>
            <a:endParaRPr lang="en-GB" sz="2000" b="0" i="0" dirty="0">
              <a:solidFill>
                <a:schemeClr val="bg1"/>
              </a:solidFill>
              <a:effectLst/>
              <a:latin typeface="ff5"/>
            </a:endParaRPr>
          </a:p>
          <a:p>
            <a:r>
              <a:rPr lang="en-GB" sz="2000" b="0" i="0" dirty="0" err="1">
                <a:solidFill>
                  <a:schemeClr val="bg1"/>
                </a:solidFill>
                <a:effectLst/>
                <a:latin typeface="MuseoSans"/>
              </a:rPr>
              <a:t>A</a:t>
            </a:r>
            <a:r>
              <a:rPr lang="en-GB" sz="2000" b="0" i="1" dirty="0" err="1">
                <a:solidFill>
                  <a:schemeClr val="bg1"/>
                </a:solidFill>
                <a:effectLst/>
                <a:latin typeface="MuseoSans"/>
              </a:rPr>
              <a:t>f</a:t>
            </a:r>
            <a:r>
              <a:rPr lang="en-GB" sz="2000" b="0" i="0" dirty="0" err="1">
                <a:solidFill>
                  <a:schemeClr val="bg1"/>
                </a:solidFill>
                <a:effectLst/>
                <a:latin typeface="MuseoSans"/>
              </a:rPr>
              <a:t>L</a:t>
            </a:r>
            <a:r>
              <a:rPr lang="en-GB" sz="2000" b="0" i="0" dirty="0">
                <a:solidFill>
                  <a:schemeClr val="bg1"/>
                </a:solidFill>
                <a:effectLst/>
                <a:latin typeface="MuseoSans"/>
              </a:rPr>
              <a:t> classroom practices are potentially powerful</a:t>
            </a:r>
            <a:r>
              <a:rPr lang="en-GB" sz="2000" dirty="0">
                <a:solidFill>
                  <a:schemeClr val="bg1"/>
                </a:solidFill>
                <a:latin typeface="MuseoSans"/>
              </a:rPr>
              <a:t> - </a:t>
            </a:r>
            <a:r>
              <a:rPr lang="en-GB" sz="2000" b="0" i="0" dirty="0">
                <a:solidFill>
                  <a:schemeClr val="bg1"/>
                </a:solidFill>
                <a:effectLst/>
                <a:latin typeface="MuseoSans"/>
              </a:rPr>
              <a:t>Hattie(2009)</a:t>
            </a:r>
            <a:endParaRPr lang="en-GB" sz="2000" dirty="0">
              <a:solidFill>
                <a:schemeClr val="bg1"/>
              </a:solidFill>
            </a:endParaRPr>
          </a:p>
          <a:p>
            <a:endParaRPr lang="en-GB" sz="2000" dirty="0">
              <a:solidFill>
                <a:srgbClr val="FFFFFF"/>
              </a:solidFill>
            </a:endParaRPr>
          </a:p>
        </p:txBody>
      </p:sp>
    </p:spTree>
    <p:extLst>
      <p:ext uri="{BB962C8B-B14F-4D97-AF65-F5344CB8AC3E}">
        <p14:creationId xmlns:p14="http://schemas.microsoft.com/office/powerpoint/2010/main" val="215836688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721B-3E20-6336-9E8C-C0E848C201FB}"/>
              </a:ext>
            </a:extLst>
          </p:cNvPr>
          <p:cNvSpPr>
            <a:spLocks noGrp="1"/>
          </p:cNvSpPr>
          <p:nvPr>
            <p:ph type="title"/>
          </p:nvPr>
        </p:nvSpPr>
        <p:spPr>
          <a:xfrm>
            <a:off x="358219" y="365125"/>
            <a:ext cx="11481847" cy="1603920"/>
          </a:xfrm>
        </p:spPr>
        <p:txBody>
          <a:bodyPr>
            <a:normAutofit fontScale="90000"/>
          </a:bodyPr>
          <a:lstStyle/>
          <a:p>
            <a:r>
              <a:rPr lang="cy-GB" dirty="0"/>
              <a:t>Beth Pwy? – Damcaniaethwyr allweddol</a:t>
            </a:r>
            <a:br>
              <a:rPr lang="en-GB" dirty="0"/>
            </a:br>
            <a:r>
              <a:rPr lang="en-GB" dirty="0"/>
              <a:t>Who? – Key theorists</a:t>
            </a:r>
            <a:r>
              <a:rPr lang="cy-GB" dirty="0">
                <a:solidFill>
                  <a:srgbClr val="FFFFFF"/>
                </a:solidFill>
              </a:rPr>
              <a:t>?</a:t>
            </a:r>
            <a:br>
              <a:rPr lang="en-GB" dirty="0">
                <a:solidFill>
                  <a:srgbClr val="FFFFFF"/>
                </a:solidFill>
              </a:rPr>
            </a:br>
            <a:r>
              <a:rPr lang="en-GB" dirty="0">
                <a:solidFill>
                  <a:srgbClr val="FFFFFF"/>
                </a:solidFill>
              </a:rPr>
              <a:t>What?</a:t>
            </a:r>
          </a:p>
        </p:txBody>
      </p:sp>
      <p:sp>
        <p:nvSpPr>
          <p:cNvPr id="3" name="Content Placeholder 2">
            <a:extLst>
              <a:ext uri="{FF2B5EF4-FFF2-40B4-BE49-F238E27FC236}">
                <a16:creationId xmlns:a16="http://schemas.microsoft.com/office/drawing/2014/main" id="{C0A3D9AC-1938-3B0C-5587-7223B0F8CECD}"/>
              </a:ext>
            </a:extLst>
          </p:cNvPr>
          <p:cNvSpPr>
            <a:spLocks noGrp="1"/>
          </p:cNvSpPr>
          <p:nvPr>
            <p:ph sz="half" idx="1"/>
          </p:nvPr>
        </p:nvSpPr>
        <p:spPr>
          <a:xfrm>
            <a:off x="1103312" y="1424895"/>
            <a:ext cx="4396339" cy="4224190"/>
          </a:xfrm>
        </p:spPr>
        <p:txBody>
          <a:bodyPr>
            <a:normAutofit fontScale="92500" lnSpcReduction="20000"/>
          </a:bodyPr>
          <a:lstStyle/>
          <a:p>
            <a:pPr eaLnBrk="1" hangingPunct="1"/>
            <a:r>
              <a:rPr lang="cy-GB" sz="2400" i="1" dirty="0"/>
              <a:t>Asesu ar gyfer dysgu yw’r broses o geisio a dehongli tystiolaeth i’w defnyddio gan ddysgwyr a’u hathrawon i benderfynu ble mae’r dysgwyr arni o ran eu dysgu, i ble mae angen iddynt fynd a’r ffordd orau o gyrraedd yno. </a:t>
            </a:r>
            <a:r>
              <a:rPr lang="cy-GB" sz="2400" dirty="0"/>
              <a:t>Grŵp Diwygio Asesu (2002)</a:t>
            </a:r>
          </a:p>
          <a:p>
            <a:pPr eaLnBrk="1" hangingPunct="1"/>
            <a:r>
              <a:rPr lang="cy-GB" sz="2400" dirty="0">
                <a:latin typeface="MuseoSans"/>
              </a:rPr>
              <a:t>Nododd Black a Wiliam (1998) ddau gam gweithredu a allai wneud arferion gwerthuso’n “ffurfiannol”:</a:t>
            </a:r>
          </a:p>
          <a:p>
            <a:pPr lvl="1"/>
            <a:r>
              <a:rPr lang="cy-GB" sz="1800" dirty="0">
                <a:latin typeface="MuseoSans"/>
              </a:rPr>
              <a:t>roedd angen ymwybyddiaeth o’r bwlch yn y galluoedd presennol mewn perthynas â’r nod a ddymunir</a:t>
            </a:r>
          </a:p>
          <a:p>
            <a:pPr lvl="1"/>
            <a:r>
              <a:rPr lang="cy-GB" sz="1800" dirty="0">
                <a:latin typeface="MuseoSans"/>
              </a:rPr>
              <a:t>angen gweithredu i gau’r bwlch.</a:t>
            </a:r>
          </a:p>
        </p:txBody>
      </p:sp>
      <p:sp>
        <p:nvSpPr>
          <p:cNvPr id="4" name="Content Placeholder 3">
            <a:extLst>
              <a:ext uri="{FF2B5EF4-FFF2-40B4-BE49-F238E27FC236}">
                <a16:creationId xmlns:a16="http://schemas.microsoft.com/office/drawing/2014/main" id="{532F4694-10CC-B75E-4310-F5AA0BCDBE9F}"/>
              </a:ext>
            </a:extLst>
          </p:cNvPr>
          <p:cNvSpPr>
            <a:spLocks noGrp="1"/>
          </p:cNvSpPr>
          <p:nvPr>
            <p:ph sz="half" idx="2"/>
          </p:nvPr>
        </p:nvSpPr>
        <p:spPr>
          <a:xfrm>
            <a:off x="5654493" y="1424894"/>
            <a:ext cx="4396341" cy="4831444"/>
          </a:xfrm>
        </p:spPr>
        <p:txBody>
          <a:bodyPr>
            <a:normAutofit fontScale="92500" lnSpcReduction="20000"/>
          </a:bodyPr>
          <a:lstStyle/>
          <a:p>
            <a:pPr eaLnBrk="1" hangingPunct="1"/>
            <a:r>
              <a:rPr lang="en-GB" altLang="en-US" sz="2400" i="1" dirty="0"/>
              <a:t>Assessment for learning is the process of seeking and interpreting evidence for use by learners and their teachers to decide where the learners are in their learning, where they need to go and how best to get there. </a:t>
            </a:r>
            <a:r>
              <a:rPr lang="en-GB" altLang="en-US" sz="2400" dirty="0"/>
              <a:t>Assessment Reform Group (2002)</a:t>
            </a:r>
          </a:p>
          <a:p>
            <a:r>
              <a:rPr lang="en-GB" sz="2400" b="0" i="0" dirty="0">
                <a:effectLst/>
                <a:latin typeface="MuseoSans"/>
              </a:rPr>
              <a:t>Black and </a:t>
            </a:r>
            <a:r>
              <a:rPr lang="en-GB" sz="2400" b="0" i="0" dirty="0" err="1">
                <a:effectLst/>
                <a:latin typeface="MuseoSans"/>
              </a:rPr>
              <a:t>Wiliam</a:t>
            </a:r>
            <a:r>
              <a:rPr lang="en-GB" sz="2400" b="0" i="0" dirty="0">
                <a:effectLst/>
                <a:latin typeface="MuseoSans"/>
              </a:rPr>
              <a:t> (1998) identified two actions that could make evaluation practices “formative”; </a:t>
            </a:r>
            <a:endParaRPr lang="en-GB" sz="2400" dirty="0">
              <a:latin typeface="MuseoSans"/>
            </a:endParaRPr>
          </a:p>
          <a:p>
            <a:pPr lvl="1"/>
            <a:r>
              <a:rPr lang="en-GB" sz="1800" b="0" i="0" dirty="0">
                <a:effectLst/>
                <a:latin typeface="MuseoSans"/>
              </a:rPr>
              <a:t>learners needed awareness of the gap in current capabilities relative to the desired goal </a:t>
            </a:r>
            <a:endParaRPr lang="en-GB" sz="1800" dirty="0">
              <a:latin typeface="MuseoSans"/>
            </a:endParaRPr>
          </a:p>
          <a:p>
            <a:pPr lvl="1"/>
            <a:r>
              <a:rPr lang="en-GB" sz="1800" b="0" i="0" dirty="0">
                <a:effectLst/>
                <a:latin typeface="MuseoSans"/>
              </a:rPr>
              <a:t>need to take action to close the gap. </a:t>
            </a:r>
            <a:endParaRPr lang="en-GB" sz="1800" dirty="0"/>
          </a:p>
          <a:p>
            <a:endParaRPr lang="en-GB" dirty="0"/>
          </a:p>
        </p:txBody>
      </p:sp>
    </p:spTree>
    <p:extLst>
      <p:ext uri="{BB962C8B-B14F-4D97-AF65-F5344CB8AC3E}">
        <p14:creationId xmlns:p14="http://schemas.microsoft.com/office/powerpoint/2010/main" val="169563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4893CFD-B5E1-D45B-B95C-80E2D12CDFD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561833" y="643467"/>
            <a:ext cx="5012370" cy="4949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4746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C3635A-C59F-4F72-FD15-9C7436EB2717}"/>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Sut?</a:t>
            </a:r>
            <a:br>
              <a:rPr lang="en-GB" dirty="0">
                <a:solidFill>
                  <a:schemeClr val="bg1"/>
                </a:solidFill>
              </a:rPr>
            </a:br>
            <a:r>
              <a:rPr lang="en-GB" dirty="0">
                <a:solidFill>
                  <a:schemeClr val="bg1"/>
                </a:solidFill>
              </a:rPr>
              <a:t>How?</a:t>
            </a:r>
          </a:p>
        </p:txBody>
      </p:sp>
      <p:sp>
        <p:nvSpPr>
          <p:cNvPr id="5" name="Content Placeholder 4">
            <a:extLst>
              <a:ext uri="{FF2B5EF4-FFF2-40B4-BE49-F238E27FC236}">
                <a16:creationId xmlns:a16="http://schemas.microsoft.com/office/drawing/2014/main" id="{74C329FD-EC2E-5186-B9AE-0FBE1AC6E10B}"/>
              </a:ext>
            </a:extLst>
          </p:cNvPr>
          <p:cNvSpPr>
            <a:spLocks noGrp="1"/>
          </p:cNvSpPr>
          <p:nvPr>
            <p:ph sz="half" idx="1"/>
          </p:nvPr>
        </p:nvSpPr>
        <p:spPr>
          <a:xfrm>
            <a:off x="838200" y="2266345"/>
            <a:ext cx="5097780" cy="3517375"/>
          </a:xfrm>
        </p:spPr>
        <p:txBody>
          <a:bodyPr>
            <a:normAutofit/>
          </a:bodyPr>
          <a:lstStyle/>
          <a:p>
            <a:pPr marL="0" indent="0">
              <a:buNone/>
            </a:pPr>
            <a:r>
              <a:rPr lang="cy-GB" sz="2000" dirty="0">
                <a:solidFill>
                  <a:schemeClr val="bg1"/>
                </a:solidFill>
              </a:rPr>
              <a:t>Yr hanfodion</a:t>
            </a:r>
          </a:p>
          <a:p>
            <a:r>
              <a:rPr lang="cy-GB" sz="2000" dirty="0">
                <a:solidFill>
                  <a:schemeClr val="bg1"/>
                </a:solidFill>
              </a:rPr>
              <a:t>Deall ble mae’r dysgwyr arni o ran eu dysgu</a:t>
            </a:r>
          </a:p>
          <a:p>
            <a:r>
              <a:rPr lang="cy-GB" sz="2000" dirty="0">
                <a:solidFill>
                  <a:schemeClr val="bg1"/>
                </a:solidFill>
              </a:rPr>
              <a:t>Bwriad Dysgu clir a rennir</a:t>
            </a:r>
          </a:p>
          <a:p>
            <a:r>
              <a:rPr lang="cy-GB" sz="2000" dirty="0">
                <a:solidFill>
                  <a:schemeClr val="bg1"/>
                </a:solidFill>
              </a:rPr>
              <a:t>Meini prawf llwyddiant clir a rennir</a:t>
            </a:r>
          </a:p>
          <a:p>
            <a:r>
              <a:rPr lang="cy-GB" sz="2000" dirty="0">
                <a:solidFill>
                  <a:schemeClr val="bg1"/>
                </a:solidFill>
              </a:rPr>
              <a:t>Mwyhau cyfleoedd i feddwl yn ofalus am gwestiynu da ac effeithiol</a:t>
            </a:r>
          </a:p>
          <a:p>
            <a:r>
              <a:rPr lang="cy-GB" sz="2000" dirty="0">
                <a:solidFill>
                  <a:schemeClr val="bg1"/>
                </a:solidFill>
              </a:rPr>
              <a:t>Adborth o Ansawdd</a:t>
            </a:r>
          </a:p>
          <a:p>
            <a:r>
              <a:rPr lang="cy-GB" sz="2000" dirty="0">
                <a:solidFill>
                  <a:schemeClr val="bg1"/>
                </a:solidFill>
              </a:rPr>
              <a:t>Hunanasesu</a:t>
            </a:r>
          </a:p>
          <a:p>
            <a:r>
              <a:rPr lang="cy-GB" sz="2000" dirty="0">
                <a:solidFill>
                  <a:schemeClr val="bg1"/>
                </a:solidFill>
              </a:rPr>
              <a:t>Asesu Cymheiriaid</a:t>
            </a:r>
          </a:p>
        </p:txBody>
      </p:sp>
      <p:sp>
        <p:nvSpPr>
          <p:cNvPr id="6" name="Content Placeholder 5">
            <a:extLst>
              <a:ext uri="{FF2B5EF4-FFF2-40B4-BE49-F238E27FC236}">
                <a16:creationId xmlns:a16="http://schemas.microsoft.com/office/drawing/2014/main" id="{6A96EF15-90FC-AC6A-803F-BC0F52E2F3D5}"/>
              </a:ext>
            </a:extLst>
          </p:cNvPr>
          <p:cNvSpPr>
            <a:spLocks noGrp="1"/>
          </p:cNvSpPr>
          <p:nvPr>
            <p:ph sz="half" idx="2"/>
          </p:nvPr>
        </p:nvSpPr>
        <p:spPr>
          <a:xfrm>
            <a:off x="6256020" y="2266345"/>
            <a:ext cx="5097780" cy="3910618"/>
          </a:xfrm>
        </p:spPr>
        <p:txBody>
          <a:bodyPr>
            <a:normAutofit/>
          </a:bodyPr>
          <a:lstStyle/>
          <a:p>
            <a:pPr marL="0" indent="0">
              <a:buNone/>
            </a:pPr>
            <a:r>
              <a:rPr lang="en-GB" sz="2000" dirty="0">
                <a:solidFill>
                  <a:schemeClr val="bg1"/>
                </a:solidFill>
              </a:rPr>
              <a:t>The basics</a:t>
            </a:r>
          </a:p>
          <a:p>
            <a:r>
              <a:rPr lang="en-GB" sz="2000" dirty="0">
                <a:solidFill>
                  <a:schemeClr val="bg1"/>
                </a:solidFill>
              </a:rPr>
              <a:t>Understanding where the learners stand in their learning</a:t>
            </a:r>
          </a:p>
          <a:p>
            <a:r>
              <a:rPr lang="en-GB" sz="2000" dirty="0">
                <a:solidFill>
                  <a:schemeClr val="bg1"/>
                </a:solidFill>
              </a:rPr>
              <a:t>Clear and shared Learning Intention</a:t>
            </a:r>
          </a:p>
          <a:p>
            <a:r>
              <a:rPr lang="en-GB" sz="2000" dirty="0">
                <a:solidFill>
                  <a:schemeClr val="bg1"/>
                </a:solidFill>
              </a:rPr>
              <a:t>Clear and shared success criteria</a:t>
            </a:r>
          </a:p>
          <a:p>
            <a:r>
              <a:rPr lang="en-GB" sz="2000" dirty="0">
                <a:solidFill>
                  <a:schemeClr val="bg1"/>
                </a:solidFill>
              </a:rPr>
              <a:t>Maximising opportunities to think through good and effective questioning</a:t>
            </a:r>
          </a:p>
          <a:p>
            <a:r>
              <a:rPr lang="en-GB" sz="2000" dirty="0">
                <a:solidFill>
                  <a:schemeClr val="bg1"/>
                </a:solidFill>
              </a:rPr>
              <a:t>Quality Feedback</a:t>
            </a:r>
          </a:p>
          <a:p>
            <a:r>
              <a:rPr lang="en-GB" sz="2000" dirty="0">
                <a:solidFill>
                  <a:schemeClr val="bg1"/>
                </a:solidFill>
              </a:rPr>
              <a:t>Self-Assessment</a:t>
            </a:r>
          </a:p>
          <a:p>
            <a:r>
              <a:rPr lang="en-GB" sz="2000" dirty="0">
                <a:solidFill>
                  <a:schemeClr val="bg1"/>
                </a:solidFill>
              </a:rPr>
              <a:t>Peer-Assessment </a:t>
            </a:r>
          </a:p>
        </p:txBody>
      </p:sp>
    </p:spTree>
    <p:extLst>
      <p:ext uri="{BB962C8B-B14F-4D97-AF65-F5344CB8AC3E}">
        <p14:creationId xmlns:p14="http://schemas.microsoft.com/office/powerpoint/2010/main" val="422320299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626B4-4B39-ABAC-A5BF-AEE499122419}"/>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Sut?</a:t>
            </a:r>
            <a:br>
              <a:rPr lang="en-GB" dirty="0">
                <a:solidFill>
                  <a:schemeClr val="bg1"/>
                </a:solidFill>
              </a:rPr>
            </a:br>
            <a:r>
              <a:rPr lang="en-GB" dirty="0">
                <a:solidFill>
                  <a:schemeClr val="bg1"/>
                </a:solidFill>
              </a:rPr>
              <a:t>How?</a:t>
            </a:r>
          </a:p>
        </p:txBody>
      </p:sp>
      <p:sp>
        <p:nvSpPr>
          <p:cNvPr id="4" name="Content Placeholder 3">
            <a:extLst>
              <a:ext uri="{FF2B5EF4-FFF2-40B4-BE49-F238E27FC236}">
                <a16:creationId xmlns:a16="http://schemas.microsoft.com/office/drawing/2014/main" id="{29303373-DD59-EA8D-DC2A-5FBCD04900E3}"/>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Sut ydyn ni’n gwneud hyn?</a:t>
            </a:r>
          </a:p>
          <a:p>
            <a:r>
              <a:rPr lang="cy-GB" sz="2400" dirty="0">
                <a:solidFill>
                  <a:schemeClr val="bg1"/>
                </a:solidFill>
              </a:rPr>
              <a:t>Goleuadau Traffig</a:t>
            </a:r>
          </a:p>
          <a:p>
            <a:r>
              <a:rPr lang="cy-GB" sz="2400" dirty="0">
                <a:solidFill>
                  <a:schemeClr val="bg1"/>
                </a:solidFill>
              </a:rPr>
              <a:t>Dwy seren a dymuniad</a:t>
            </a:r>
          </a:p>
          <a:p>
            <a:r>
              <a:rPr lang="cy-GB" sz="2400" dirty="0">
                <a:solidFill>
                  <a:schemeClr val="bg1"/>
                </a:solidFill>
              </a:rPr>
              <a:t>Bysedd bawd</a:t>
            </a:r>
          </a:p>
          <a:p>
            <a:pPr marL="0" indent="0">
              <a:buNone/>
            </a:pPr>
            <a:r>
              <a:rPr lang="cy-GB" sz="2400" dirty="0">
                <a:solidFill>
                  <a:schemeClr val="bg1"/>
                </a:solidFill>
              </a:rPr>
              <a:t>Beth arall? Cael gwybod.</a:t>
            </a:r>
          </a:p>
        </p:txBody>
      </p:sp>
      <p:sp>
        <p:nvSpPr>
          <p:cNvPr id="5" name="Content Placeholder 4">
            <a:extLst>
              <a:ext uri="{FF2B5EF4-FFF2-40B4-BE49-F238E27FC236}">
                <a16:creationId xmlns:a16="http://schemas.microsoft.com/office/drawing/2014/main" id="{01F15CAD-029C-2193-6E44-965EBBF7869A}"/>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How do we do it?</a:t>
            </a:r>
          </a:p>
          <a:p>
            <a:r>
              <a:rPr lang="en-GB" sz="2400" dirty="0">
                <a:solidFill>
                  <a:schemeClr val="bg1"/>
                </a:solidFill>
              </a:rPr>
              <a:t>Traffic Lights</a:t>
            </a:r>
          </a:p>
          <a:p>
            <a:r>
              <a:rPr lang="en-GB" sz="2400" dirty="0">
                <a:solidFill>
                  <a:schemeClr val="bg1"/>
                </a:solidFill>
              </a:rPr>
              <a:t>Two stars and a wish</a:t>
            </a:r>
          </a:p>
          <a:p>
            <a:r>
              <a:rPr lang="en-GB" sz="2400" dirty="0">
                <a:solidFill>
                  <a:schemeClr val="bg1"/>
                </a:solidFill>
              </a:rPr>
              <a:t>Thumbs</a:t>
            </a:r>
          </a:p>
          <a:p>
            <a:pPr marL="0" indent="0">
              <a:buNone/>
            </a:pPr>
            <a:r>
              <a:rPr lang="en-GB" sz="2400" dirty="0">
                <a:solidFill>
                  <a:schemeClr val="bg1"/>
                </a:solidFill>
              </a:rPr>
              <a:t>What else? Find out</a:t>
            </a:r>
          </a:p>
        </p:txBody>
      </p:sp>
    </p:spTree>
    <p:extLst>
      <p:ext uri="{BB962C8B-B14F-4D97-AF65-F5344CB8AC3E}">
        <p14:creationId xmlns:p14="http://schemas.microsoft.com/office/powerpoint/2010/main" val="107471266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26AE-B5AA-674B-99CB-AF6016E4512C}"/>
              </a:ext>
            </a:extLst>
          </p:cNvPr>
          <p:cNvSpPr>
            <a:spLocks noGrp="1"/>
          </p:cNvSpPr>
          <p:nvPr>
            <p:ph type="title"/>
          </p:nvPr>
        </p:nvSpPr>
        <p:spPr/>
        <p:txBody>
          <a:bodyPr/>
          <a:lstStyle/>
          <a:p>
            <a:r>
              <a:rPr lang="cy-GB" dirty="0"/>
              <a:t>Darllen Pellach</a:t>
            </a:r>
            <a:br>
              <a:rPr lang="en-GB" dirty="0"/>
            </a:br>
            <a:r>
              <a:rPr lang="en-GB" dirty="0"/>
              <a:t>Further Reading</a:t>
            </a:r>
          </a:p>
        </p:txBody>
      </p:sp>
      <p:sp>
        <p:nvSpPr>
          <p:cNvPr id="5" name="Content Placeholder 4">
            <a:extLst>
              <a:ext uri="{FF2B5EF4-FFF2-40B4-BE49-F238E27FC236}">
                <a16:creationId xmlns:a16="http://schemas.microsoft.com/office/drawing/2014/main" id="{CE43A565-795C-35DB-1BEA-D36E1EE81190}"/>
              </a:ext>
            </a:extLst>
          </p:cNvPr>
          <p:cNvSpPr>
            <a:spLocks noGrp="1"/>
          </p:cNvSpPr>
          <p:nvPr>
            <p:ph idx="1"/>
          </p:nvPr>
        </p:nvSpPr>
        <p:spPr/>
        <p:txBody>
          <a:bodyPr/>
          <a:lstStyle/>
          <a:p>
            <a:r>
              <a:rPr lang="en-GB" dirty="0">
                <a:hlinkClick r:id="rId2"/>
              </a:rPr>
              <a:t>Frontiers | Is Assessment for Learning Really Assessment? (frontiersin.org)</a:t>
            </a:r>
            <a:endParaRPr lang="en-GB" dirty="0"/>
          </a:p>
        </p:txBody>
      </p:sp>
    </p:spTree>
    <p:extLst>
      <p:ext uri="{BB962C8B-B14F-4D97-AF65-F5344CB8AC3E}">
        <p14:creationId xmlns:p14="http://schemas.microsoft.com/office/powerpoint/2010/main" val="2633503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D6683-1C09-4AA1-D45C-DBCC47DC1BF0}"/>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Asesu yn y Cwricwlwm i Gymru</a:t>
            </a:r>
            <a:br>
              <a:rPr lang="en-GB" dirty="0">
                <a:solidFill>
                  <a:schemeClr val="bg1"/>
                </a:solidFill>
              </a:rPr>
            </a:br>
            <a:r>
              <a:rPr lang="en-GB" dirty="0">
                <a:solidFill>
                  <a:schemeClr val="bg1"/>
                </a:solidFill>
              </a:rPr>
              <a:t>Assessment in the Curriculum for Wales</a:t>
            </a:r>
          </a:p>
        </p:txBody>
      </p:sp>
      <p:sp>
        <p:nvSpPr>
          <p:cNvPr id="4" name="Content Placeholder 3">
            <a:extLst>
              <a:ext uri="{FF2B5EF4-FFF2-40B4-BE49-F238E27FC236}">
                <a16:creationId xmlns:a16="http://schemas.microsoft.com/office/drawing/2014/main" id="{68C4A704-1EC0-B007-1B92-CB79EA451047}"/>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Yn ôl y </a:t>
            </a:r>
            <a:r>
              <a:rPr lang="cy-GB" sz="2400" dirty="0" err="1">
                <a:solidFill>
                  <a:schemeClr val="bg1"/>
                </a:solidFill>
                <a:latin typeface="Arial" panose="020B0604020202020204" pitchFamily="34" charset="0"/>
                <a:cs typeface="Arial" panose="020B0604020202020204" pitchFamily="34" charset="0"/>
              </a:rPr>
              <a:t>CiG</a:t>
            </a:r>
            <a:r>
              <a:rPr lang="cy-GB" sz="2400" dirty="0">
                <a:solidFill>
                  <a:schemeClr val="bg1"/>
                </a:solidFill>
                <a:latin typeface="Arial" panose="020B0604020202020204" pitchFamily="34" charset="0"/>
                <a:cs typeface="Arial" panose="020B0604020202020204" pitchFamily="34" charset="0"/>
              </a:rPr>
              <a:t> (2022) rydyn ni’n asesu er mwyn:</a:t>
            </a:r>
          </a:p>
          <a:p>
            <a:pPr>
              <a:buFont typeface="Arial" panose="020B0604020202020204" pitchFamily="34" charset="0"/>
              <a:buChar char="•"/>
            </a:pPr>
            <a:r>
              <a:rPr lang="cy-GB" sz="2400" dirty="0">
                <a:solidFill>
                  <a:schemeClr val="bg1"/>
                </a:solidFill>
                <a:latin typeface="Arial" panose="020B0604020202020204" pitchFamily="34" charset="0"/>
                <a:cs typeface="Arial" panose="020B0604020202020204" pitchFamily="34" charset="0"/>
              </a:rPr>
              <a:t>cefnogi dysgwyr unigol yn barhaus, o ddydd i ddydd</a:t>
            </a:r>
          </a:p>
          <a:p>
            <a:pPr>
              <a:buFont typeface="Arial" panose="020B0604020202020204" pitchFamily="34" charset="0"/>
              <a:buChar char="•"/>
            </a:pPr>
            <a:r>
              <a:rPr lang="cy-GB" sz="2400" dirty="0">
                <a:solidFill>
                  <a:schemeClr val="bg1"/>
                </a:solidFill>
                <a:latin typeface="Arial" panose="020B0604020202020204" pitchFamily="34" charset="0"/>
                <a:cs typeface="Arial" panose="020B0604020202020204" pitchFamily="34" charset="0"/>
              </a:rPr>
              <a:t>nodi, cipio ac adfyfyrio ar gynnydd dysgwyr unigol dros amser</a:t>
            </a:r>
          </a:p>
          <a:p>
            <a:pPr>
              <a:buFont typeface="Arial" panose="020B0604020202020204" pitchFamily="34" charset="0"/>
              <a:buChar char="•"/>
            </a:pPr>
            <a:r>
              <a:rPr lang="cy-GB" sz="2400" dirty="0">
                <a:solidFill>
                  <a:schemeClr val="bg1"/>
                </a:solidFill>
                <a:latin typeface="Arial" panose="020B0604020202020204" pitchFamily="34" charset="0"/>
                <a:cs typeface="Arial" panose="020B0604020202020204" pitchFamily="34" charset="0"/>
              </a:rPr>
              <a:t>deall cynnydd grŵp er mwyn adfyfyrio ar ymarfer</a:t>
            </a:r>
          </a:p>
        </p:txBody>
      </p:sp>
      <p:sp>
        <p:nvSpPr>
          <p:cNvPr id="5" name="Content Placeholder 4">
            <a:extLst>
              <a:ext uri="{FF2B5EF4-FFF2-40B4-BE49-F238E27FC236}">
                <a16:creationId xmlns:a16="http://schemas.microsoft.com/office/drawing/2014/main" id="{057BB415-9570-2613-DE86-3CBC8C2A09F5}"/>
              </a:ext>
            </a:extLst>
          </p:cNvPr>
          <p:cNvSpPr>
            <a:spLocks noGrp="1"/>
          </p:cNvSpPr>
          <p:nvPr>
            <p:ph sz="half" idx="2"/>
          </p:nvPr>
        </p:nvSpPr>
        <p:spPr>
          <a:xfrm>
            <a:off x="6256020" y="2266345"/>
            <a:ext cx="5097780" cy="3910618"/>
          </a:xfrm>
        </p:spPr>
        <p:txBody>
          <a:bodyPr>
            <a:normAutofit/>
          </a:bodyPr>
          <a:lstStyle/>
          <a:p>
            <a:pPr marL="0" indent="0" fontAlgn="base">
              <a:buNone/>
            </a:pPr>
            <a:r>
              <a:rPr lang="en-GB" sz="2400" b="0" i="0" dirty="0">
                <a:solidFill>
                  <a:schemeClr val="bg1"/>
                </a:solidFill>
                <a:effectLst/>
                <a:latin typeface="Arial" panose="020B0604020202020204" pitchFamily="34" charset="0"/>
              </a:rPr>
              <a:t>According to </a:t>
            </a:r>
            <a:r>
              <a:rPr lang="en-GB" sz="2400" b="0" i="0" dirty="0" err="1">
                <a:solidFill>
                  <a:schemeClr val="bg1"/>
                </a:solidFill>
                <a:effectLst/>
                <a:latin typeface="Arial" panose="020B0604020202020204" pitchFamily="34" charset="0"/>
              </a:rPr>
              <a:t>CfW</a:t>
            </a:r>
            <a:r>
              <a:rPr lang="en-GB" sz="2400" dirty="0">
                <a:solidFill>
                  <a:schemeClr val="bg1"/>
                </a:solidFill>
                <a:latin typeface="Arial" panose="020B0604020202020204" pitchFamily="34" charset="0"/>
              </a:rPr>
              <a:t>(2022) we assess to:</a:t>
            </a:r>
            <a:endParaRPr lang="en-GB" sz="2400" b="0" i="0" dirty="0">
              <a:solidFill>
                <a:schemeClr val="bg1"/>
              </a:solidFill>
              <a:effectLst/>
              <a:latin typeface="Arial" panose="020B0604020202020204" pitchFamily="34" charset="0"/>
            </a:endParaRPr>
          </a:p>
          <a:p>
            <a:pPr fontAlgn="base">
              <a:buFont typeface="Arial" panose="020B0604020202020204" pitchFamily="34" charset="0"/>
              <a:buChar char="•"/>
            </a:pPr>
            <a:r>
              <a:rPr lang="en-GB" sz="2400" b="0" i="0" dirty="0">
                <a:solidFill>
                  <a:schemeClr val="bg1"/>
                </a:solidFill>
                <a:effectLst/>
                <a:latin typeface="Arial" panose="020B0604020202020204" pitchFamily="34" charset="0"/>
              </a:rPr>
              <a:t>support individual learners on an ongoing, day-to-day basis</a:t>
            </a:r>
          </a:p>
          <a:p>
            <a:pPr fontAlgn="base">
              <a:buFont typeface="Arial" panose="020B0604020202020204" pitchFamily="34" charset="0"/>
              <a:buChar char="•"/>
            </a:pPr>
            <a:r>
              <a:rPr lang="en-GB" sz="2400" b="0" i="0" dirty="0">
                <a:solidFill>
                  <a:schemeClr val="bg1"/>
                </a:solidFill>
                <a:effectLst/>
                <a:latin typeface="Arial" panose="020B0604020202020204" pitchFamily="34" charset="0"/>
              </a:rPr>
              <a:t>identify, capture and reflect on individual learner progress over time</a:t>
            </a:r>
          </a:p>
          <a:p>
            <a:pPr fontAlgn="base">
              <a:buFont typeface="Arial" panose="020B0604020202020204" pitchFamily="34" charset="0"/>
              <a:buChar char="•"/>
            </a:pPr>
            <a:r>
              <a:rPr lang="en-GB" sz="2400" b="0" i="0" dirty="0">
                <a:solidFill>
                  <a:schemeClr val="bg1"/>
                </a:solidFill>
                <a:effectLst/>
                <a:latin typeface="Arial" panose="020B0604020202020204" pitchFamily="34" charset="0"/>
              </a:rPr>
              <a:t>understand group progress in order to reflect on practice</a:t>
            </a:r>
          </a:p>
          <a:p>
            <a:pPr marL="0" indent="0">
              <a:buNone/>
            </a:pPr>
            <a:endParaRPr lang="en-GB" sz="2400" dirty="0">
              <a:solidFill>
                <a:srgbClr val="FFFFFF"/>
              </a:solidFill>
            </a:endParaRPr>
          </a:p>
        </p:txBody>
      </p:sp>
    </p:spTree>
    <p:extLst>
      <p:ext uri="{BB962C8B-B14F-4D97-AF65-F5344CB8AC3E}">
        <p14:creationId xmlns:p14="http://schemas.microsoft.com/office/powerpoint/2010/main" val="293739968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8158-15EF-32E9-9AF3-72574E2B95C2}"/>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Asesu yn y Cwricwlwm i Gymru</a:t>
            </a:r>
            <a:br>
              <a:rPr lang="en-GB" dirty="0">
                <a:solidFill>
                  <a:schemeClr val="bg1"/>
                </a:solidFill>
              </a:rPr>
            </a:br>
            <a:r>
              <a:rPr lang="en-GB" dirty="0">
                <a:solidFill>
                  <a:schemeClr val="bg1"/>
                </a:solidFill>
              </a:rPr>
              <a:t>Assessment in the Curriculum for Wales</a:t>
            </a:r>
          </a:p>
        </p:txBody>
      </p:sp>
      <p:sp>
        <p:nvSpPr>
          <p:cNvPr id="3" name="Content Placeholder 2">
            <a:extLst>
              <a:ext uri="{FF2B5EF4-FFF2-40B4-BE49-F238E27FC236}">
                <a16:creationId xmlns:a16="http://schemas.microsoft.com/office/drawing/2014/main" id="{13312063-4AEF-4608-9CC5-8CAEEC20B77C}"/>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A yw’r farn hon ar asesu’n wahanol i’ch profiad personol chi o asesu neu’r hyn rydych chi wedi’i arsylwi?</a:t>
            </a:r>
          </a:p>
          <a:p>
            <a:r>
              <a:rPr lang="cy-GB" sz="2400" dirty="0">
                <a:solidFill>
                  <a:schemeClr val="bg1"/>
                </a:solidFill>
              </a:rPr>
              <a:t>Sut mae hyn yn cysylltu â syniadau ynghylch </a:t>
            </a:r>
            <a:r>
              <a:rPr lang="cy-GB" sz="2400" dirty="0" err="1">
                <a:solidFill>
                  <a:schemeClr val="bg1"/>
                </a:solidFill>
              </a:rPr>
              <a:t>AagD</a:t>
            </a:r>
            <a:r>
              <a:rPr lang="cy-GB" sz="2400" dirty="0">
                <a:solidFill>
                  <a:schemeClr val="bg1"/>
                </a:solidFill>
              </a:rPr>
              <a:t>?</a:t>
            </a:r>
          </a:p>
        </p:txBody>
      </p:sp>
      <p:sp>
        <p:nvSpPr>
          <p:cNvPr id="4" name="Content Placeholder 3">
            <a:extLst>
              <a:ext uri="{FF2B5EF4-FFF2-40B4-BE49-F238E27FC236}">
                <a16:creationId xmlns:a16="http://schemas.microsoft.com/office/drawing/2014/main" id="{F50F7165-C57A-3A32-1652-BAB519A963FF}"/>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Is this view of assessment different to your own personal experience of assessment or what you have observed?</a:t>
            </a:r>
          </a:p>
          <a:p>
            <a:r>
              <a:rPr lang="en-GB" sz="2400" dirty="0">
                <a:solidFill>
                  <a:schemeClr val="bg1"/>
                </a:solidFill>
              </a:rPr>
              <a:t>How does this link to notions of </a:t>
            </a:r>
            <a:r>
              <a:rPr lang="en-GB" sz="2400" dirty="0" err="1">
                <a:solidFill>
                  <a:schemeClr val="bg1"/>
                </a:solidFill>
              </a:rPr>
              <a:t>AfL</a:t>
            </a:r>
            <a:r>
              <a:rPr lang="en-GB" sz="2400" dirty="0">
                <a:solidFill>
                  <a:schemeClr val="bg1"/>
                </a:solidFill>
              </a:rPr>
              <a:t>?</a:t>
            </a:r>
          </a:p>
        </p:txBody>
      </p:sp>
    </p:spTree>
    <p:extLst>
      <p:ext uri="{BB962C8B-B14F-4D97-AF65-F5344CB8AC3E}">
        <p14:creationId xmlns:p14="http://schemas.microsoft.com/office/powerpoint/2010/main" val="33781164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542B2-49EE-09A8-87D3-671709297D3D}"/>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Newidiadau allweddol mewn asesu</a:t>
            </a:r>
            <a:br>
              <a:rPr lang="en-GB" dirty="0">
                <a:solidFill>
                  <a:schemeClr val="bg1"/>
                </a:solidFill>
              </a:rPr>
            </a:br>
            <a:r>
              <a:rPr lang="en-GB" dirty="0">
                <a:solidFill>
                  <a:schemeClr val="bg1"/>
                </a:solidFill>
              </a:rPr>
              <a:t>Key changes in assessment</a:t>
            </a:r>
          </a:p>
        </p:txBody>
      </p:sp>
      <p:sp>
        <p:nvSpPr>
          <p:cNvPr id="3" name="Content Placeholder 2">
            <a:extLst>
              <a:ext uri="{FF2B5EF4-FFF2-40B4-BE49-F238E27FC236}">
                <a16:creationId xmlns:a16="http://schemas.microsoft.com/office/drawing/2014/main" id="{81A923B9-CB13-01C1-194E-23037F14A996}"/>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Cefnu ar asesiadau athrawon sy’n ofynnol yn genedlaethol</a:t>
            </a:r>
          </a:p>
          <a:p>
            <a:r>
              <a:rPr lang="cy-GB" sz="2400" dirty="0">
                <a:solidFill>
                  <a:schemeClr val="bg1"/>
                </a:solidFill>
                <a:latin typeface="Arial" panose="020B0604020202020204" pitchFamily="34" charset="0"/>
                <a:cs typeface="Arial" panose="020B0604020202020204" pitchFamily="34" charset="0"/>
              </a:rPr>
              <a:t>Bydd ysgolion a lleoliadau’n datblygu trefniadau asesu i gefnogi pob dysgwr unigol i wneud cynnydd mewn perthynas â chwricwlwm eu hysgol/lleoliad.</a:t>
            </a:r>
          </a:p>
        </p:txBody>
      </p:sp>
      <p:sp>
        <p:nvSpPr>
          <p:cNvPr id="4" name="Content Placeholder 3">
            <a:extLst>
              <a:ext uri="{FF2B5EF4-FFF2-40B4-BE49-F238E27FC236}">
                <a16:creationId xmlns:a16="http://schemas.microsoft.com/office/drawing/2014/main" id="{599E3E73-C98E-41E8-E3A0-D5272A2EB086}"/>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latin typeface="Arial" panose="020B0604020202020204" pitchFamily="34" charset="0"/>
              </a:rPr>
              <a:t>M</a:t>
            </a:r>
            <a:r>
              <a:rPr lang="en-GB" sz="2400" b="0" i="0" dirty="0">
                <a:solidFill>
                  <a:schemeClr val="bg1"/>
                </a:solidFill>
                <a:effectLst/>
                <a:latin typeface="Arial" panose="020B0604020202020204" pitchFamily="34" charset="0"/>
              </a:rPr>
              <a:t>oving away from nationally required teacher assessments </a:t>
            </a:r>
          </a:p>
          <a:p>
            <a:r>
              <a:rPr lang="en-GB" sz="2400" b="0" i="0" dirty="0">
                <a:solidFill>
                  <a:schemeClr val="bg1"/>
                </a:solidFill>
                <a:effectLst/>
                <a:latin typeface="Arial" panose="020B0604020202020204" pitchFamily="34" charset="0"/>
              </a:rPr>
              <a:t>Schools and settings will develop assessment arrangements to support each individual learner to progress in relation to their school/setting’s curriculum</a:t>
            </a:r>
            <a:r>
              <a:rPr lang="en-GB" sz="2400" dirty="0">
                <a:solidFill>
                  <a:schemeClr val="bg1"/>
                </a:solidFill>
                <a:latin typeface="Arial" panose="020B0604020202020204" pitchFamily="34" charset="0"/>
              </a:rPr>
              <a:t>. </a:t>
            </a:r>
            <a:endParaRPr lang="en-GB" sz="2400" dirty="0">
              <a:solidFill>
                <a:schemeClr val="bg1"/>
              </a:solidFill>
            </a:endParaRPr>
          </a:p>
        </p:txBody>
      </p:sp>
    </p:spTree>
    <p:extLst>
      <p:ext uri="{BB962C8B-B14F-4D97-AF65-F5344CB8AC3E}">
        <p14:creationId xmlns:p14="http://schemas.microsoft.com/office/powerpoint/2010/main" val="393193361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7368-22DC-DF2A-314C-B79507425D74}"/>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Newidiadau allweddol mewn asesu</a:t>
            </a:r>
            <a:br>
              <a:rPr lang="en-GB" dirty="0">
                <a:solidFill>
                  <a:schemeClr val="bg1"/>
                </a:solidFill>
              </a:rPr>
            </a:br>
            <a:r>
              <a:rPr lang="en-GB" dirty="0">
                <a:solidFill>
                  <a:schemeClr val="bg1"/>
                </a:solidFill>
              </a:rPr>
              <a:t>Key changes in assessment</a:t>
            </a:r>
          </a:p>
        </p:txBody>
      </p:sp>
      <p:sp>
        <p:nvSpPr>
          <p:cNvPr id="3" name="Content Placeholder 2">
            <a:extLst>
              <a:ext uri="{FF2B5EF4-FFF2-40B4-BE49-F238E27FC236}">
                <a16:creationId xmlns:a16="http://schemas.microsoft.com/office/drawing/2014/main" id="{D856BE29-81C6-0272-5048-A5ED652174E7}"/>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Asesu cynnydd dysgwyr yn barhaus, nid ar adegau penodol</a:t>
            </a:r>
          </a:p>
          <a:p>
            <a:r>
              <a:rPr lang="cy-GB" sz="2400" dirty="0">
                <a:solidFill>
                  <a:schemeClr val="bg1"/>
                </a:solidFill>
                <a:latin typeface="Arial" panose="020B0604020202020204" pitchFamily="34" charset="0"/>
                <a:cs typeface="Arial" panose="020B0604020202020204" pitchFamily="34" charset="0"/>
              </a:rPr>
              <a:t>rhoi’r gorau i’r dull ‘ffit orau’</a:t>
            </a:r>
          </a:p>
          <a:p>
            <a:r>
              <a:rPr lang="cy-GB" sz="2400" dirty="0">
                <a:solidFill>
                  <a:schemeClr val="bg1"/>
                </a:solidFill>
                <a:latin typeface="Arial" panose="020B0604020202020204" pitchFamily="34" charset="0"/>
                <a:cs typeface="Arial" panose="020B0604020202020204" pitchFamily="34" charset="0"/>
              </a:rPr>
              <a:t>datblygu darlun cyfannol o’r dysgwyr – eu cryfderau, meysydd i’w gwella a’r cymorth a’r her sydd eu hangen i ddatblygu eu dysgu. </a:t>
            </a:r>
          </a:p>
        </p:txBody>
      </p:sp>
      <p:sp>
        <p:nvSpPr>
          <p:cNvPr id="4" name="Content Placeholder 3">
            <a:extLst>
              <a:ext uri="{FF2B5EF4-FFF2-40B4-BE49-F238E27FC236}">
                <a16:creationId xmlns:a16="http://schemas.microsoft.com/office/drawing/2014/main" id="{18D09918-B464-35D3-CBE5-74123879F5CA}"/>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latin typeface="Arial" panose="020B0604020202020204" pitchFamily="34" charset="0"/>
              </a:rPr>
              <a:t>C</a:t>
            </a:r>
            <a:r>
              <a:rPr lang="en-GB" sz="2400" b="0" i="0" dirty="0">
                <a:solidFill>
                  <a:schemeClr val="bg1"/>
                </a:solidFill>
                <a:effectLst/>
                <a:latin typeface="Arial" panose="020B0604020202020204" pitchFamily="34" charset="0"/>
              </a:rPr>
              <a:t>ontinuously assessing learners’ progress not at specific points</a:t>
            </a:r>
          </a:p>
          <a:p>
            <a:r>
              <a:rPr lang="en-GB" sz="2400" b="0" i="0" dirty="0">
                <a:solidFill>
                  <a:schemeClr val="bg1"/>
                </a:solidFill>
                <a:effectLst/>
                <a:latin typeface="Arial" panose="020B0604020202020204" pitchFamily="34" charset="0"/>
              </a:rPr>
              <a:t>‘best fit’ approach scrapped</a:t>
            </a:r>
          </a:p>
          <a:p>
            <a:r>
              <a:rPr lang="en-GB" sz="2400" b="0" i="0" dirty="0">
                <a:solidFill>
                  <a:schemeClr val="bg1"/>
                </a:solidFill>
                <a:effectLst/>
                <a:latin typeface="Arial" panose="020B0604020202020204" pitchFamily="34" charset="0"/>
              </a:rPr>
              <a:t>develop a holistic picture of the learner – their strengths, areas for improvement and the support and challenge needed to take their learning forward.</a:t>
            </a:r>
            <a:endParaRPr lang="en-GB" sz="2400" dirty="0">
              <a:solidFill>
                <a:schemeClr val="bg1"/>
              </a:solidFill>
            </a:endParaRPr>
          </a:p>
        </p:txBody>
      </p:sp>
    </p:spTree>
    <p:extLst>
      <p:ext uri="{BB962C8B-B14F-4D97-AF65-F5344CB8AC3E}">
        <p14:creationId xmlns:p14="http://schemas.microsoft.com/office/powerpoint/2010/main" val="379876499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6E353-9DE1-186E-156A-74642BC2F663}"/>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Sut olwg fydd ar hyn yn ymarferol?</a:t>
            </a:r>
            <a:br>
              <a:rPr lang="en-GB" dirty="0">
                <a:solidFill>
                  <a:schemeClr val="bg1"/>
                </a:solidFill>
              </a:rPr>
            </a:br>
            <a:r>
              <a:rPr lang="en-GB" dirty="0">
                <a:solidFill>
                  <a:schemeClr val="bg1"/>
                </a:solidFill>
              </a:rPr>
              <a:t>What will it look like in practice?</a:t>
            </a:r>
          </a:p>
        </p:txBody>
      </p:sp>
      <p:sp>
        <p:nvSpPr>
          <p:cNvPr id="3" name="Content Placeholder 2">
            <a:extLst>
              <a:ext uri="{FF2B5EF4-FFF2-40B4-BE49-F238E27FC236}">
                <a16:creationId xmlns:a16="http://schemas.microsoft.com/office/drawing/2014/main" id="{89FA5B88-6CA1-B1FD-72F4-413904FD7618}"/>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asesu ffurfiannol</a:t>
            </a:r>
          </a:p>
          <a:p>
            <a:r>
              <a:rPr lang="cy-GB" sz="2400" dirty="0">
                <a:solidFill>
                  <a:schemeClr val="bg1"/>
                </a:solidFill>
                <a:latin typeface="Arial" panose="020B0604020202020204" pitchFamily="34" charset="0"/>
                <a:cs typeface="Arial" panose="020B0604020202020204" pitchFamily="34" charset="0"/>
              </a:rPr>
              <a:t>adborth o ansawdd uchel i ddysgwyr</a:t>
            </a:r>
          </a:p>
          <a:p>
            <a:r>
              <a:rPr lang="cy-GB" sz="2400" dirty="0">
                <a:solidFill>
                  <a:schemeClr val="bg1"/>
                </a:solidFill>
                <a:latin typeface="Arial" panose="020B0604020202020204" pitchFamily="34" charset="0"/>
                <a:cs typeface="Arial" panose="020B0604020202020204" pitchFamily="34" charset="0"/>
              </a:rPr>
              <a:t>hunanasesu</a:t>
            </a:r>
          </a:p>
          <a:p>
            <a:r>
              <a:rPr lang="cy-GB" sz="2400" dirty="0">
                <a:solidFill>
                  <a:schemeClr val="bg1"/>
                </a:solidFill>
                <a:latin typeface="Arial" panose="020B0604020202020204" pitchFamily="34" charset="0"/>
                <a:cs typeface="Arial" panose="020B0604020202020204" pitchFamily="34" charset="0"/>
              </a:rPr>
              <a:t>asesu cymheiriaid</a:t>
            </a:r>
          </a:p>
          <a:p>
            <a:r>
              <a:rPr lang="cy-GB" sz="2400" dirty="0">
                <a:solidFill>
                  <a:schemeClr val="bg1"/>
                </a:solidFill>
                <a:latin typeface="Arial" panose="020B0604020202020204" pitchFamily="34" charset="0"/>
                <a:cs typeface="Arial" panose="020B0604020202020204" pitchFamily="34" charset="0"/>
              </a:rPr>
              <a:t>cysylltiad hanfodol rhwng y cwricwlwm, asesu ac addysgeg </a:t>
            </a:r>
          </a:p>
        </p:txBody>
      </p:sp>
      <p:sp>
        <p:nvSpPr>
          <p:cNvPr id="4" name="Content Placeholder 3">
            <a:extLst>
              <a:ext uri="{FF2B5EF4-FFF2-40B4-BE49-F238E27FC236}">
                <a16:creationId xmlns:a16="http://schemas.microsoft.com/office/drawing/2014/main" id="{4109FA3F-4605-C3B1-4854-2163DD596F92}"/>
              </a:ext>
            </a:extLst>
          </p:cNvPr>
          <p:cNvSpPr>
            <a:spLocks noGrp="1"/>
          </p:cNvSpPr>
          <p:nvPr>
            <p:ph sz="half" idx="2"/>
          </p:nvPr>
        </p:nvSpPr>
        <p:spPr>
          <a:xfrm>
            <a:off x="6256020" y="2266345"/>
            <a:ext cx="5097780" cy="3910618"/>
          </a:xfrm>
        </p:spPr>
        <p:txBody>
          <a:bodyPr>
            <a:normAutofit/>
          </a:bodyPr>
          <a:lstStyle/>
          <a:p>
            <a:r>
              <a:rPr lang="en-GB" sz="2400" b="0" i="0" dirty="0">
                <a:solidFill>
                  <a:schemeClr val="bg1"/>
                </a:solidFill>
                <a:effectLst/>
                <a:latin typeface="Arial" panose="020B0604020202020204" pitchFamily="34" charset="0"/>
              </a:rPr>
              <a:t>formative assessment</a:t>
            </a:r>
          </a:p>
          <a:p>
            <a:r>
              <a:rPr lang="en-GB" sz="2400" b="0" i="0" dirty="0">
                <a:solidFill>
                  <a:schemeClr val="bg1"/>
                </a:solidFill>
                <a:effectLst/>
                <a:latin typeface="Arial" panose="020B0604020202020204" pitchFamily="34" charset="0"/>
              </a:rPr>
              <a:t>high quality feedback to learners, </a:t>
            </a:r>
          </a:p>
          <a:p>
            <a:r>
              <a:rPr lang="en-GB" sz="2400" b="0" i="0" dirty="0">
                <a:solidFill>
                  <a:schemeClr val="bg1"/>
                </a:solidFill>
                <a:effectLst/>
                <a:latin typeface="Arial" panose="020B0604020202020204" pitchFamily="34" charset="0"/>
              </a:rPr>
              <a:t>self-assessment</a:t>
            </a:r>
          </a:p>
          <a:p>
            <a:r>
              <a:rPr lang="en-GB" sz="2400" b="0" i="0" dirty="0">
                <a:solidFill>
                  <a:schemeClr val="bg1"/>
                </a:solidFill>
                <a:effectLst/>
                <a:latin typeface="Arial" panose="020B0604020202020204" pitchFamily="34" charset="0"/>
              </a:rPr>
              <a:t>peer-assessment</a:t>
            </a:r>
          </a:p>
          <a:p>
            <a:r>
              <a:rPr lang="en-GB" sz="2400" b="0" i="0" dirty="0">
                <a:solidFill>
                  <a:schemeClr val="bg1"/>
                </a:solidFill>
                <a:effectLst/>
                <a:latin typeface="Arial" panose="020B0604020202020204" pitchFamily="34" charset="0"/>
              </a:rPr>
              <a:t>curriculum, assessment and pedagogy </a:t>
            </a:r>
            <a:r>
              <a:rPr lang="en-GB" sz="2400" dirty="0">
                <a:solidFill>
                  <a:schemeClr val="bg1"/>
                </a:solidFill>
                <a:latin typeface="Arial" panose="020B0604020202020204" pitchFamily="34" charset="0"/>
              </a:rPr>
              <a:t>intrinsically linked</a:t>
            </a:r>
            <a:endParaRPr lang="en-GB" sz="2400" dirty="0">
              <a:solidFill>
                <a:schemeClr val="bg1"/>
              </a:solidFill>
            </a:endParaRPr>
          </a:p>
        </p:txBody>
      </p:sp>
    </p:spTree>
    <p:extLst>
      <p:ext uri="{BB962C8B-B14F-4D97-AF65-F5344CB8AC3E}">
        <p14:creationId xmlns:p14="http://schemas.microsoft.com/office/powerpoint/2010/main" val="184161752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0296D-7C32-E950-C0D8-EA627F4C14D8}"/>
              </a:ext>
            </a:extLst>
          </p:cNvPr>
          <p:cNvSpPr>
            <a:spLocks noGrp="1"/>
          </p:cNvSpPr>
          <p:nvPr>
            <p:ph type="title"/>
          </p:nvPr>
        </p:nvSpPr>
        <p:spPr>
          <a:xfrm>
            <a:off x="838200" y="620742"/>
            <a:ext cx="4188195" cy="1325563"/>
          </a:xfrm>
        </p:spPr>
        <p:txBody>
          <a:bodyPr>
            <a:normAutofit/>
          </a:bodyPr>
          <a:lstStyle/>
          <a:p>
            <a:r>
              <a:rPr lang="cy-GB" dirty="0">
                <a:solidFill>
                  <a:schemeClr val="bg1"/>
                </a:solidFill>
              </a:rPr>
              <a:t>Beth arall?</a:t>
            </a:r>
            <a:br>
              <a:rPr lang="en-GB" dirty="0">
                <a:solidFill>
                  <a:schemeClr val="bg1"/>
                </a:solidFill>
              </a:rPr>
            </a:br>
            <a:r>
              <a:rPr lang="en-GB" dirty="0">
                <a:solidFill>
                  <a:schemeClr val="bg1"/>
                </a:solidFill>
              </a:rPr>
              <a:t>What else? </a:t>
            </a:r>
          </a:p>
        </p:txBody>
      </p:sp>
      <p:sp>
        <p:nvSpPr>
          <p:cNvPr id="3" name="Content Placeholder 2">
            <a:extLst>
              <a:ext uri="{FF2B5EF4-FFF2-40B4-BE49-F238E27FC236}">
                <a16:creationId xmlns:a16="http://schemas.microsoft.com/office/drawing/2014/main" id="{19AD736B-1E05-F940-9C08-DE3077758DCD}"/>
              </a:ext>
            </a:extLst>
          </p:cNvPr>
          <p:cNvSpPr>
            <a:spLocks noGrp="1"/>
          </p:cNvSpPr>
          <p:nvPr>
            <p:ph sz="half" idx="1"/>
          </p:nvPr>
        </p:nvSpPr>
        <p:spPr>
          <a:xfrm>
            <a:off x="838200" y="2266345"/>
            <a:ext cx="5097780" cy="3910617"/>
          </a:xfrm>
        </p:spPr>
        <p:txBody>
          <a:bodyPr>
            <a:normAutofit lnSpcReduction="10000"/>
          </a:bodyPr>
          <a:lstStyle/>
          <a:p>
            <a:r>
              <a:rPr lang="cy-GB" sz="2200" dirty="0">
                <a:solidFill>
                  <a:schemeClr val="bg1"/>
                </a:solidFill>
                <a:latin typeface="Arial" panose="020B0604020202020204" pitchFamily="34" charset="0"/>
                <a:cs typeface="Arial" panose="020B0604020202020204" pitchFamily="34" charset="0"/>
              </a:rPr>
              <a:t>Asesir dysgwyr ar adeg mynediad i ysgol neu leoliad er mwyn helpu’r ymarferwyr i gael dealltwriaeth o alluoedd, sgiliau a gwybodaeth dysgwr mewn perthynas â’r cwricwlwm, nodi camau nesaf o ran cynnydd a’r addysg a’r dysgu sydd eu hangen i wneud y cynnydd hwnnw.</a:t>
            </a:r>
          </a:p>
          <a:p>
            <a:r>
              <a:rPr lang="cy-GB" sz="2200" dirty="0">
                <a:solidFill>
                  <a:schemeClr val="bg1"/>
                </a:solidFill>
                <a:latin typeface="Arial" panose="020B0604020202020204" pitchFamily="34" charset="0"/>
                <a:cs typeface="Arial" panose="020B0604020202020204" pitchFamily="34" charset="0"/>
              </a:rPr>
              <a:t>Bydd Asesiadau Personol ar gyfer darllen a rhifedd yn parhau*</a:t>
            </a:r>
          </a:p>
          <a:p>
            <a:endParaRPr lang="cy-GB" sz="2400" dirty="0">
              <a:solidFill>
                <a:srgbClr val="FFFFFF"/>
              </a:solidFill>
            </a:endParaRPr>
          </a:p>
        </p:txBody>
      </p:sp>
      <p:sp>
        <p:nvSpPr>
          <p:cNvPr id="4" name="Content Placeholder 3">
            <a:extLst>
              <a:ext uri="{FF2B5EF4-FFF2-40B4-BE49-F238E27FC236}">
                <a16:creationId xmlns:a16="http://schemas.microsoft.com/office/drawing/2014/main" id="{4A0ACC58-0ECA-8733-C9AB-0C15A2DF3E34}"/>
              </a:ext>
            </a:extLst>
          </p:cNvPr>
          <p:cNvSpPr>
            <a:spLocks noGrp="1"/>
          </p:cNvSpPr>
          <p:nvPr>
            <p:ph sz="half" idx="2"/>
          </p:nvPr>
        </p:nvSpPr>
        <p:spPr>
          <a:xfrm>
            <a:off x="6256020" y="2266345"/>
            <a:ext cx="5097780" cy="3450057"/>
          </a:xfrm>
        </p:spPr>
        <p:txBody>
          <a:bodyPr>
            <a:normAutofit lnSpcReduction="10000"/>
          </a:bodyPr>
          <a:lstStyle/>
          <a:p>
            <a:r>
              <a:rPr lang="en-GB" sz="2200" dirty="0">
                <a:solidFill>
                  <a:schemeClr val="bg1"/>
                </a:solidFill>
                <a:latin typeface="Arial" panose="020B0604020202020204" pitchFamily="34" charset="0"/>
              </a:rPr>
              <a:t>Learners will be </a:t>
            </a:r>
            <a:r>
              <a:rPr lang="en-GB" sz="2200" b="0" i="0" dirty="0">
                <a:solidFill>
                  <a:schemeClr val="bg1"/>
                </a:solidFill>
                <a:effectLst/>
                <a:latin typeface="Arial" panose="020B0604020202020204" pitchFamily="34" charset="0"/>
              </a:rPr>
              <a:t>assessed on entry to a school or setting to help practitioners gain an understanding of the capabilities, skills and knowledge of a learner in relation to the curriculum, identify next steps in progression and the teaching and learning needed to make that progress. </a:t>
            </a:r>
          </a:p>
          <a:p>
            <a:r>
              <a:rPr lang="en-GB" sz="2200" b="0" i="0" dirty="0">
                <a:solidFill>
                  <a:schemeClr val="bg1"/>
                </a:solidFill>
                <a:effectLst/>
                <a:latin typeface="Arial" panose="020B0604020202020204" pitchFamily="34" charset="0"/>
              </a:rPr>
              <a:t>Personalised Assessments for reading and numeracy will continue*</a:t>
            </a:r>
            <a:endParaRPr lang="en-GB" sz="2200" dirty="0">
              <a:solidFill>
                <a:schemeClr val="bg1"/>
              </a:solidFill>
            </a:endParaRPr>
          </a:p>
        </p:txBody>
      </p:sp>
      <p:sp>
        <p:nvSpPr>
          <p:cNvPr id="5" name="Explosion: 14 Points 4">
            <a:extLst>
              <a:ext uri="{FF2B5EF4-FFF2-40B4-BE49-F238E27FC236}">
                <a16:creationId xmlns:a16="http://schemas.microsoft.com/office/drawing/2014/main" id="{CD7A4D3E-1514-E0EB-904A-56309E2825E9}"/>
              </a:ext>
            </a:extLst>
          </p:cNvPr>
          <p:cNvSpPr/>
          <p:nvPr/>
        </p:nvSpPr>
        <p:spPr>
          <a:xfrm>
            <a:off x="6967391" y="0"/>
            <a:ext cx="4560781" cy="212051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Is this in keeping with the assessment ethos of </a:t>
            </a:r>
            <a:r>
              <a:rPr lang="en-GB" dirty="0" err="1"/>
              <a:t>CfW</a:t>
            </a:r>
            <a:r>
              <a:rPr lang="en-GB" dirty="0"/>
              <a:t>?</a:t>
            </a:r>
          </a:p>
        </p:txBody>
      </p:sp>
    </p:spTree>
    <p:extLst>
      <p:ext uri="{BB962C8B-B14F-4D97-AF65-F5344CB8AC3E}">
        <p14:creationId xmlns:p14="http://schemas.microsoft.com/office/powerpoint/2010/main" val="3073697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F2DD-F09B-8BCC-EA6C-F290FE71E6E9}"/>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TASG 2 – Beth ydych chi’n ei feddwl?</a:t>
            </a:r>
            <a:br>
              <a:rPr lang="en-GB" dirty="0">
                <a:solidFill>
                  <a:schemeClr val="bg1"/>
                </a:solidFill>
              </a:rPr>
            </a:br>
            <a:r>
              <a:rPr lang="en-GB" dirty="0">
                <a:solidFill>
                  <a:schemeClr val="bg1"/>
                </a:solidFill>
              </a:rPr>
              <a:t>TASK 2- What do you think?</a:t>
            </a:r>
          </a:p>
        </p:txBody>
      </p:sp>
      <p:sp>
        <p:nvSpPr>
          <p:cNvPr id="3" name="Content Placeholder 2">
            <a:extLst>
              <a:ext uri="{FF2B5EF4-FFF2-40B4-BE49-F238E27FC236}">
                <a16:creationId xmlns:a16="http://schemas.microsoft.com/office/drawing/2014/main" id="{EEABD22E-6437-D2F8-85B9-778E4280C0B7}"/>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Darllenwch y canlynol:</a:t>
            </a:r>
          </a:p>
          <a:p>
            <a:r>
              <a:rPr lang="cy-GB" sz="2400" dirty="0">
                <a:solidFill>
                  <a:schemeClr val="bg1"/>
                </a:solidFill>
                <a:hlinkClick r:id="rId2">
                  <a:extLst>
                    <a:ext uri="{A12FA001-AC4F-418D-AE19-62706E023703}">
                      <ahyp:hlinkClr xmlns:ahyp="http://schemas.microsoft.com/office/drawing/2018/hyperlinkcolor" val="tx"/>
                    </a:ext>
                  </a:extLst>
                </a:hlinkClick>
              </a:rPr>
              <a:t>Cefnogi cynnydd dysgwyr canllawiau asesu - Hwb (</a:t>
            </a:r>
            <a:r>
              <a:rPr lang="cy-GB" sz="2400" dirty="0" err="1">
                <a:solidFill>
                  <a:schemeClr val="bg1"/>
                </a:solidFill>
                <a:hlinkClick r:id="rId2">
                  <a:extLst>
                    <a:ext uri="{A12FA001-AC4F-418D-AE19-62706E023703}">
                      <ahyp:hlinkClr xmlns:ahyp="http://schemas.microsoft.com/office/drawing/2018/hyperlinkcolor" val="tx"/>
                    </a:ext>
                  </a:extLst>
                </a:hlinkClick>
              </a:rPr>
              <a:t>gov.wales</a:t>
            </a:r>
            <a:r>
              <a:rPr lang="cy-GB" sz="2400" dirty="0">
                <a:solidFill>
                  <a:schemeClr val="bg1"/>
                </a:solidFill>
                <a:hlinkClick r:id="rId2">
                  <a:extLst>
                    <a:ext uri="{A12FA001-AC4F-418D-AE19-62706E023703}">
                      <ahyp:hlinkClr xmlns:ahyp="http://schemas.microsoft.com/office/drawing/2018/hyperlinkcolor" val="tx"/>
                    </a:ext>
                  </a:extLst>
                </a:hlinkClick>
              </a:rPr>
              <a:t>)</a:t>
            </a:r>
            <a:endParaRPr lang="cy-GB" sz="2400" dirty="0">
              <a:solidFill>
                <a:schemeClr val="bg1"/>
              </a:solidFill>
            </a:endParaRPr>
          </a:p>
          <a:p>
            <a:r>
              <a:rPr lang="cy-GB" sz="2400" dirty="0">
                <a:solidFill>
                  <a:schemeClr val="bg1"/>
                </a:solidFill>
              </a:rPr>
              <a:t>Yna, yn eich grwpiau, trafodwch effaith y newidiadau hyn ar yr amgylchedd dysgu</a:t>
            </a:r>
          </a:p>
          <a:p>
            <a:r>
              <a:rPr lang="cy-GB" sz="2400" dirty="0">
                <a:solidFill>
                  <a:schemeClr val="bg1"/>
                </a:solidFill>
              </a:rPr>
              <a:t>Sut fydd hyn yn cefnogi hinsawdd ddysgu effeithiol?</a:t>
            </a:r>
          </a:p>
          <a:p>
            <a:endParaRPr lang="cy-GB" sz="2400" dirty="0">
              <a:solidFill>
                <a:srgbClr val="FFFFFF"/>
              </a:solidFill>
            </a:endParaRPr>
          </a:p>
        </p:txBody>
      </p:sp>
      <p:sp>
        <p:nvSpPr>
          <p:cNvPr id="4" name="Content Placeholder 3">
            <a:extLst>
              <a:ext uri="{FF2B5EF4-FFF2-40B4-BE49-F238E27FC236}">
                <a16:creationId xmlns:a16="http://schemas.microsoft.com/office/drawing/2014/main" id="{991C5DC1-49CC-854E-43EE-1D0E5FE858C9}"/>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Read the following:</a:t>
            </a:r>
          </a:p>
          <a:p>
            <a:r>
              <a:rPr lang="en-GB" sz="2400" dirty="0">
                <a:solidFill>
                  <a:srgbClr val="0563C1"/>
                </a:solidFill>
                <a:hlinkClick r:id="rId3">
                  <a:extLst>
                    <a:ext uri="{A12FA001-AC4F-418D-AE19-62706E023703}">
                      <ahyp:hlinkClr xmlns:ahyp="http://schemas.microsoft.com/office/drawing/2018/hyperlinkcolor" val="tx"/>
                    </a:ext>
                  </a:extLst>
                </a:hlinkClick>
              </a:rPr>
              <a:t>Supporting learner progression assessment guidance - Hwb (</a:t>
            </a:r>
            <a:r>
              <a:rPr lang="en-GB" sz="2400" dirty="0" err="1">
                <a:solidFill>
                  <a:srgbClr val="0563C1"/>
                </a:solidFill>
                <a:hlinkClick r:id="rId3">
                  <a:extLst>
                    <a:ext uri="{A12FA001-AC4F-418D-AE19-62706E023703}">
                      <ahyp:hlinkClr xmlns:ahyp="http://schemas.microsoft.com/office/drawing/2018/hyperlinkcolor" val="tx"/>
                    </a:ext>
                  </a:extLst>
                </a:hlinkClick>
              </a:rPr>
              <a:t>gov.wales</a:t>
            </a:r>
            <a:r>
              <a:rPr lang="en-GB" sz="2400" dirty="0">
                <a:solidFill>
                  <a:schemeClr val="bg1"/>
                </a:solidFill>
                <a:hlinkClick r:id="rId3">
                  <a:extLst>
                    <a:ext uri="{A12FA001-AC4F-418D-AE19-62706E023703}">
                      <ahyp:hlinkClr xmlns:ahyp="http://schemas.microsoft.com/office/drawing/2018/hyperlinkcolor" val="tx"/>
                    </a:ext>
                  </a:extLst>
                </a:hlinkClick>
              </a:rPr>
              <a:t>)</a:t>
            </a:r>
            <a:endParaRPr lang="en-GB" sz="2400" dirty="0">
              <a:solidFill>
                <a:schemeClr val="bg1"/>
              </a:solidFill>
            </a:endParaRPr>
          </a:p>
          <a:p>
            <a:r>
              <a:rPr lang="en-GB" sz="2400" dirty="0">
                <a:solidFill>
                  <a:schemeClr val="bg1"/>
                </a:solidFill>
              </a:rPr>
              <a:t>Then in your groups discuss the impact of these changes on the learning environment</a:t>
            </a:r>
          </a:p>
          <a:p>
            <a:r>
              <a:rPr lang="en-GB" sz="2400" dirty="0">
                <a:solidFill>
                  <a:schemeClr val="bg1"/>
                </a:solidFill>
              </a:rPr>
              <a:t>How will this support an effective learning climate?</a:t>
            </a:r>
          </a:p>
        </p:txBody>
      </p:sp>
    </p:spTree>
    <p:extLst>
      <p:ext uri="{BB962C8B-B14F-4D97-AF65-F5344CB8AC3E}">
        <p14:creationId xmlns:p14="http://schemas.microsoft.com/office/powerpoint/2010/main" val="20274308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cy-GB" dirty="0"/>
            </a:br>
            <a:br>
              <a:rPr lang="cy-GB" dirty="0"/>
            </a:br>
            <a:r>
              <a:rPr lang="cy-GB" dirty="0"/>
              <a:t>Asesiad</a:t>
            </a:r>
            <a:br>
              <a:rPr lang="en-GB" dirty="0"/>
            </a:br>
            <a:r>
              <a:rPr lang="en-GB" dirty="0"/>
              <a:t>Assessment</a:t>
            </a:r>
            <a:br>
              <a:rPr lang="en-GB" dirty="0"/>
            </a:br>
            <a:br>
              <a:rPr lang="en-GB" dirty="0"/>
            </a:br>
            <a:endParaRPr lang="en-GB" dirty="0"/>
          </a:p>
        </p:txBody>
      </p:sp>
      <p:sp>
        <p:nvSpPr>
          <p:cNvPr id="3" name="Content Placeholder 2"/>
          <p:cNvSpPr>
            <a:spLocks noGrp="1"/>
          </p:cNvSpPr>
          <p:nvPr>
            <p:ph sz="half" idx="1"/>
          </p:nvPr>
        </p:nvSpPr>
        <p:spPr/>
        <p:txBody>
          <a:bodyPr/>
          <a:lstStyle/>
          <a:p>
            <a:pPr marL="0" indent="0">
              <a:buNone/>
            </a:pPr>
            <a:r>
              <a:rPr lang="cy-GB" sz="3600" dirty="0"/>
              <a:t>Gwerthuswch yn feirniadol elfennau hinsoddau dysgu effeithiol</a:t>
            </a:r>
          </a:p>
          <a:p>
            <a:endParaRPr lang="en-GB" dirty="0"/>
          </a:p>
        </p:txBody>
      </p:sp>
      <p:sp>
        <p:nvSpPr>
          <p:cNvPr id="4" name="Content Placeholder 3"/>
          <p:cNvSpPr>
            <a:spLocks noGrp="1"/>
          </p:cNvSpPr>
          <p:nvPr>
            <p:ph sz="half" idx="2"/>
          </p:nvPr>
        </p:nvSpPr>
        <p:spPr/>
        <p:txBody>
          <a:bodyPr/>
          <a:lstStyle/>
          <a:p>
            <a:pPr marL="0" indent="0">
              <a:buNone/>
            </a:pPr>
            <a:r>
              <a:rPr lang="en-GB" sz="3600" dirty="0"/>
              <a:t>Critically evaluate elements of effective learning climates </a:t>
            </a:r>
          </a:p>
          <a:p>
            <a:endParaRPr lang="en-GB" dirty="0"/>
          </a:p>
        </p:txBody>
      </p:sp>
    </p:spTree>
    <p:extLst>
      <p:ext uri="{BB962C8B-B14F-4D97-AF65-F5344CB8AC3E}">
        <p14:creationId xmlns:p14="http://schemas.microsoft.com/office/powerpoint/2010/main" val="4038445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FE524-374A-66CD-30E1-3EE600A1DD9C}"/>
              </a:ext>
            </a:extLst>
          </p:cNvPr>
          <p:cNvSpPr>
            <a:spLocks noGrp="1"/>
          </p:cNvSpPr>
          <p:nvPr>
            <p:ph type="title"/>
          </p:nvPr>
        </p:nvSpPr>
        <p:spPr>
          <a:xfrm>
            <a:off x="121298" y="452718"/>
            <a:ext cx="11681926" cy="1400530"/>
          </a:xfrm>
        </p:spPr>
        <p:txBody>
          <a:bodyPr/>
          <a:lstStyle/>
          <a:p>
            <a:r>
              <a:rPr lang="cy-GB" dirty="0"/>
              <a:t>Sut mae hyn oll yn berthnasol i’m hasesiad?</a:t>
            </a:r>
            <a:br>
              <a:rPr lang="en-GB" dirty="0"/>
            </a:br>
            <a:r>
              <a:rPr lang="en-GB" dirty="0"/>
              <a:t>How does all this link to my assessment?</a:t>
            </a:r>
          </a:p>
        </p:txBody>
      </p:sp>
      <p:sp>
        <p:nvSpPr>
          <p:cNvPr id="3" name="Content Placeholder 2">
            <a:extLst>
              <a:ext uri="{FF2B5EF4-FFF2-40B4-BE49-F238E27FC236}">
                <a16:creationId xmlns:a16="http://schemas.microsoft.com/office/drawing/2014/main" id="{226F4F30-124F-3733-AEDE-8E79905A3343}"/>
              </a:ext>
            </a:extLst>
          </p:cNvPr>
          <p:cNvSpPr>
            <a:spLocks noGrp="1"/>
          </p:cNvSpPr>
          <p:nvPr>
            <p:ph sz="half" idx="1"/>
          </p:nvPr>
        </p:nvSpPr>
        <p:spPr>
          <a:xfrm>
            <a:off x="1103312" y="2060576"/>
            <a:ext cx="4396339" cy="3532412"/>
          </a:xfrm>
        </p:spPr>
        <p:txBody>
          <a:bodyPr>
            <a:normAutofit fontScale="77500" lnSpcReduction="20000"/>
          </a:bodyPr>
          <a:lstStyle/>
          <a:p>
            <a:pPr marL="0" indent="0">
              <a:buNone/>
            </a:pPr>
            <a:r>
              <a:rPr lang="cy-GB" sz="2800" b="1" dirty="0"/>
              <a:t>Dewiswch 2/3 elfen i’w trafod</a:t>
            </a:r>
          </a:p>
          <a:p>
            <a:pPr marL="0" indent="0">
              <a:buNone/>
            </a:pPr>
            <a:r>
              <a:rPr lang="cy-GB" b="1" dirty="0"/>
              <a:t>Beth ydyn ni wedi ymdrin â nhw hyd yn hyn?</a:t>
            </a:r>
          </a:p>
          <a:p>
            <a:r>
              <a:rPr lang="cy-GB" dirty="0" err="1"/>
              <a:t>AagD</a:t>
            </a:r>
            <a:endParaRPr lang="cy-GB" dirty="0"/>
          </a:p>
          <a:p>
            <a:r>
              <a:rPr lang="cy-GB" dirty="0"/>
              <a:t>Meddylfryd Twf</a:t>
            </a:r>
          </a:p>
          <a:p>
            <a:r>
              <a:rPr lang="cy-GB" dirty="0"/>
              <a:t>Dysgu Gweladwy</a:t>
            </a:r>
          </a:p>
          <a:p>
            <a:r>
              <a:rPr lang="cy-GB" dirty="0"/>
              <a:t>Amgylcheddau </a:t>
            </a:r>
            <a:r>
              <a:rPr lang="cy-GB" dirty="0" err="1"/>
              <a:t>galluogol</a:t>
            </a:r>
            <a:endParaRPr lang="cy-GB" dirty="0"/>
          </a:p>
          <a:p>
            <a:r>
              <a:rPr lang="cy-GB" dirty="0"/>
              <a:t>Cyfranogiad</a:t>
            </a:r>
          </a:p>
          <a:p>
            <a:pPr marL="0" indent="0">
              <a:buNone/>
            </a:pPr>
            <a:r>
              <a:rPr lang="cy-GB" b="1" dirty="0"/>
              <a:t>Beth arall?</a:t>
            </a:r>
          </a:p>
          <a:p>
            <a:r>
              <a:rPr lang="cy-GB" dirty="0"/>
              <a:t>Defnyddio’r awyr agored i greu amgylchedd dysgu effeithiol</a:t>
            </a:r>
          </a:p>
          <a:p>
            <a:r>
              <a:rPr lang="cy-GB" dirty="0"/>
              <a:t>Rheoli Ymddygiad Cadarnhaol</a:t>
            </a:r>
          </a:p>
          <a:p>
            <a:r>
              <a:rPr lang="cy-GB" dirty="0"/>
              <a:t>Meddwl yn Estynedig ac Ar y Cyd</a:t>
            </a:r>
          </a:p>
          <a:p>
            <a:r>
              <a:rPr lang="cy-GB" dirty="0"/>
              <a:t>Athroniaeth i Blant</a:t>
            </a:r>
          </a:p>
        </p:txBody>
      </p:sp>
      <p:sp>
        <p:nvSpPr>
          <p:cNvPr id="4" name="Content Placeholder 3">
            <a:extLst>
              <a:ext uri="{FF2B5EF4-FFF2-40B4-BE49-F238E27FC236}">
                <a16:creationId xmlns:a16="http://schemas.microsoft.com/office/drawing/2014/main" id="{B6C3CD85-B5FA-8966-0D3E-A21D0170FA37}"/>
              </a:ext>
            </a:extLst>
          </p:cNvPr>
          <p:cNvSpPr>
            <a:spLocks noGrp="1"/>
          </p:cNvSpPr>
          <p:nvPr>
            <p:ph sz="half" idx="2"/>
          </p:nvPr>
        </p:nvSpPr>
        <p:spPr/>
        <p:txBody>
          <a:bodyPr>
            <a:normAutofit fontScale="77500" lnSpcReduction="20000"/>
          </a:bodyPr>
          <a:lstStyle/>
          <a:p>
            <a:pPr marL="0" indent="0">
              <a:buNone/>
            </a:pPr>
            <a:r>
              <a:rPr lang="en-GB" sz="2800" b="1" dirty="0">
                <a:effectLst/>
                <a:ea typeface="Times New Roman" panose="02020603050405020304" pitchFamily="18" charset="0"/>
              </a:rPr>
              <a:t>Choose 2/3 elements to discuss</a:t>
            </a:r>
          </a:p>
          <a:p>
            <a:pPr marL="0" indent="0">
              <a:buNone/>
            </a:pPr>
            <a:r>
              <a:rPr lang="en-GB" b="1" dirty="0">
                <a:ea typeface="Times New Roman" panose="02020603050405020304" pitchFamily="18" charset="0"/>
              </a:rPr>
              <a:t>What have we covered so far?</a:t>
            </a:r>
          </a:p>
          <a:p>
            <a:pPr lvl="1"/>
            <a:r>
              <a:rPr lang="en-GB" sz="1800" dirty="0" err="1"/>
              <a:t>AfL</a:t>
            </a:r>
            <a:endParaRPr lang="en-GB" sz="1800" dirty="0"/>
          </a:p>
          <a:p>
            <a:pPr lvl="1"/>
            <a:r>
              <a:rPr lang="en-GB" sz="1800" dirty="0"/>
              <a:t>Growth Mindset</a:t>
            </a:r>
          </a:p>
          <a:p>
            <a:pPr lvl="1"/>
            <a:r>
              <a:rPr lang="en-GB" sz="1800" dirty="0"/>
              <a:t>Visible Learning</a:t>
            </a:r>
          </a:p>
          <a:p>
            <a:pPr lvl="1"/>
            <a:r>
              <a:rPr lang="en-GB" sz="1800" dirty="0"/>
              <a:t>Enabling environments</a:t>
            </a:r>
          </a:p>
          <a:p>
            <a:pPr lvl="1"/>
            <a:r>
              <a:rPr lang="en-GB" sz="1800" dirty="0"/>
              <a:t>Participation</a:t>
            </a:r>
          </a:p>
          <a:p>
            <a:pPr marL="0" indent="0">
              <a:buNone/>
            </a:pPr>
            <a:r>
              <a:rPr lang="en-GB" b="1" dirty="0"/>
              <a:t>What else?</a:t>
            </a:r>
          </a:p>
          <a:p>
            <a:pPr lvl="1"/>
            <a:r>
              <a:rPr lang="en-GB" sz="1800" dirty="0"/>
              <a:t>Using the outdoors to create an effective learning environment</a:t>
            </a:r>
          </a:p>
          <a:p>
            <a:pPr lvl="1"/>
            <a:r>
              <a:rPr lang="en-GB" sz="1800" dirty="0"/>
              <a:t>Positive Behaviour Management</a:t>
            </a:r>
          </a:p>
          <a:p>
            <a:pPr lvl="1"/>
            <a:r>
              <a:rPr lang="en-GB" sz="1800" dirty="0"/>
              <a:t>Sustained Shared Thinking</a:t>
            </a:r>
          </a:p>
          <a:p>
            <a:pPr lvl="1"/>
            <a:r>
              <a:rPr lang="en-GB" sz="1800" dirty="0"/>
              <a:t>Philosophy for Children</a:t>
            </a:r>
          </a:p>
        </p:txBody>
      </p:sp>
    </p:spTree>
    <p:extLst>
      <p:ext uri="{BB962C8B-B14F-4D97-AF65-F5344CB8AC3E}">
        <p14:creationId xmlns:p14="http://schemas.microsoft.com/office/powerpoint/2010/main" val="2394472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786D-8150-5496-DC86-F9A39BA1826D}"/>
              </a:ext>
            </a:extLst>
          </p:cNvPr>
          <p:cNvSpPr>
            <a:spLocks noGrp="1"/>
          </p:cNvSpPr>
          <p:nvPr>
            <p:ph type="title"/>
          </p:nvPr>
        </p:nvSpPr>
        <p:spPr>
          <a:xfrm>
            <a:off x="1103312" y="452718"/>
            <a:ext cx="8947522" cy="1400530"/>
          </a:xfrm>
        </p:spPr>
        <p:txBody>
          <a:bodyPr anchor="ctr">
            <a:normAutofit/>
          </a:bodyPr>
          <a:lstStyle/>
          <a:p>
            <a:r>
              <a:rPr lang="en-GB" dirty="0"/>
              <a:t>References </a:t>
            </a:r>
          </a:p>
        </p:txBody>
      </p:sp>
      <p:sp>
        <p:nvSpPr>
          <p:cNvPr id="5" name="Content Placeholder 4">
            <a:extLst>
              <a:ext uri="{FF2B5EF4-FFF2-40B4-BE49-F238E27FC236}">
                <a16:creationId xmlns:a16="http://schemas.microsoft.com/office/drawing/2014/main" id="{6E0C4752-EFE4-A0E4-4D86-9E3E9F22BD39}"/>
              </a:ext>
            </a:extLst>
          </p:cNvPr>
          <p:cNvSpPr>
            <a:spLocks noGrp="1"/>
          </p:cNvSpPr>
          <p:nvPr>
            <p:ph idx="1"/>
          </p:nvPr>
        </p:nvSpPr>
        <p:spPr>
          <a:xfrm>
            <a:off x="1103312" y="1615628"/>
            <a:ext cx="8946541" cy="3977359"/>
          </a:xfrm>
        </p:spPr>
        <p:txBody>
          <a:bodyPr>
            <a:normAutofit fontScale="92500"/>
          </a:bodyPr>
          <a:lstStyle/>
          <a:p>
            <a:r>
              <a:rPr lang="en-GB" b="0" i="0" dirty="0">
                <a:effectLst/>
                <a:latin typeface="+mn-lt"/>
              </a:rPr>
              <a:t>Black, P., and </a:t>
            </a:r>
            <a:r>
              <a:rPr lang="en-GB" b="0" i="0" dirty="0" err="1">
                <a:effectLst/>
                <a:latin typeface="+mn-lt"/>
              </a:rPr>
              <a:t>Wiliam</a:t>
            </a:r>
            <a:r>
              <a:rPr lang="en-GB" b="0" i="0" dirty="0">
                <a:effectLst/>
                <a:latin typeface="+mn-lt"/>
              </a:rPr>
              <a:t>, D. (1998). Inside the black box: raising standards through classroom assessment. </a:t>
            </a:r>
            <a:r>
              <a:rPr lang="en-GB" b="0" i="1" dirty="0">
                <a:effectLst/>
                <a:latin typeface="+mn-lt"/>
              </a:rPr>
              <a:t>Phi Delta </a:t>
            </a:r>
            <a:r>
              <a:rPr lang="en-GB" b="0" i="1" dirty="0" err="1">
                <a:effectLst/>
                <a:latin typeface="+mn-lt"/>
              </a:rPr>
              <a:t>Kappan</a:t>
            </a:r>
            <a:r>
              <a:rPr lang="en-GB" b="0" i="0" dirty="0">
                <a:effectLst/>
                <a:latin typeface="+mn-lt"/>
              </a:rPr>
              <a:t> 80, 139–144, 146–148.</a:t>
            </a:r>
          </a:p>
          <a:p>
            <a:r>
              <a:rPr lang="en-GB" b="0" i="0" dirty="0">
                <a:effectLst/>
                <a:latin typeface="+mn-lt"/>
              </a:rPr>
              <a:t>Black, P and </a:t>
            </a:r>
            <a:r>
              <a:rPr lang="en-GB" b="0" i="0" dirty="0" err="1">
                <a:effectLst/>
                <a:latin typeface="+mn-lt"/>
              </a:rPr>
              <a:t>Wiliam</a:t>
            </a:r>
            <a:r>
              <a:rPr lang="en-GB" b="0" i="0" dirty="0">
                <a:effectLst/>
                <a:latin typeface="+mn-lt"/>
              </a:rPr>
              <a:t>, D. (2018) Classroom assessment and pedagogy, Assessment in Education: Principles, Policy &amp; Practice, 25:6, 551-575, DOI: </a:t>
            </a:r>
            <a:r>
              <a:rPr lang="en-GB" b="0" i="0" u="sng" dirty="0">
                <a:effectLst/>
                <a:latin typeface="+mn-lt"/>
                <a:hlinkClick r:id="rId2"/>
              </a:rPr>
              <a:t>10.1080/0969594X.2018.1441807</a:t>
            </a:r>
            <a:br>
              <a:rPr lang="en-GB" dirty="0">
                <a:latin typeface="+mn-lt"/>
              </a:rPr>
            </a:br>
            <a:endParaRPr lang="en-GB" b="0" i="0" dirty="0">
              <a:effectLst/>
              <a:latin typeface="+mn-lt"/>
            </a:endParaRPr>
          </a:p>
          <a:p>
            <a:r>
              <a:rPr lang="en-GB" b="0" i="0" dirty="0">
                <a:effectLst/>
                <a:latin typeface="+mn-lt"/>
              </a:rPr>
              <a:t>Hattie, J. (2009). </a:t>
            </a:r>
            <a:r>
              <a:rPr lang="en-GB" b="0" i="1" dirty="0">
                <a:effectLst/>
                <a:latin typeface="+mn-lt"/>
              </a:rPr>
              <a:t>Visible Learning: A Synthesis of Meta-Analyses in Education.</a:t>
            </a:r>
            <a:r>
              <a:rPr lang="en-GB" b="0" i="0" dirty="0">
                <a:effectLst/>
                <a:latin typeface="+mn-lt"/>
              </a:rPr>
              <a:t> London: Routledge. </a:t>
            </a:r>
            <a:r>
              <a:rPr lang="en-GB" b="0" i="0" dirty="0" err="1">
                <a:effectLst/>
                <a:latin typeface="+mn-lt"/>
              </a:rPr>
              <a:t>doi</a:t>
            </a:r>
            <a:r>
              <a:rPr lang="en-GB" b="0" i="0" dirty="0">
                <a:effectLst/>
                <a:latin typeface="+mn-lt"/>
              </a:rPr>
              <a:t>: 10.4324/9780203887332</a:t>
            </a:r>
            <a:endParaRPr lang="en-GB" dirty="0">
              <a:latin typeface="+mn-lt"/>
            </a:endParaRPr>
          </a:p>
        </p:txBody>
      </p:sp>
    </p:spTree>
    <p:extLst>
      <p:ext uri="{BB962C8B-B14F-4D97-AF65-F5344CB8AC3E}">
        <p14:creationId xmlns:p14="http://schemas.microsoft.com/office/powerpoint/2010/main" val="43823464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305</TotalTime>
  <Words>1691</Words>
  <Application>Microsoft Office PowerPoint</Application>
  <PresentationFormat>Widescreen</PresentationFormat>
  <Paragraphs>161</Paragraphs>
  <Slides>22</Slides>
  <Notes>2</Notes>
  <HiddenSlides>0</HiddenSlides>
  <MMClips>0</MMClips>
  <ScaleCrop>false</ScaleCrop>
  <HeadingPairs>
    <vt:vector size="4" baseType="variant">
      <vt:variant>
        <vt:lpstr>Theme</vt:lpstr>
      </vt:variant>
      <vt:variant>
        <vt:i4>7</vt:i4>
      </vt:variant>
      <vt:variant>
        <vt:lpstr>Slide Titles</vt:lpstr>
      </vt:variant>
      <vt:variant>
        <vt:i4>22</vt:i4>
      </vt:variant>
    </vt:vector>
  </HeadingPairs>
  <TitlesOfParts>
    <vt:vector size="29" baseType="lpstr">
      <vt:lpstr>UWTSD Holding Page</vt:lpstr>
      <vt:lpstr>UWTSD Title Page 1</vt:lpstr>
      <vt:lpstr>UWTSD Text 1</vt:lpstr>
      <vt:lpstr>UWTSD Text 2</vt:lpstr>
      <vt:lpstr>UWTSD Text 3</vt:lpstr>
      <vt:lpstr>UWTSD Text 4</vt:lpstr>
      <vt:lpstr>UWTSD Logo Variations place image in Background</vt:lpstr>
      <vt:lpstr>ECES6023 Hinsoddau Dysgu Learning Climates</vt:lpstr>
      <vt:lpstr>Deilliannau Dysgu Learning Outcomes </vt:lpstr>
      <vt:lpstr>Deilliannau Dysgu  Learning Outcomes </vt:lpstr>
      <vt:lpstr>Deilliannau Dysgu  Learning Outcomes </vt:lpstr>
      <vt:lpstr>Asesu – Tasg 1 Assessment – Task 1</vt:lpstr>
      <vt:lpstr>Ailadrodd - AagD Recap - AfL</vt:lpstr>
      <vt:lpstr>Pwy? – Damcaniaethwyr allweddol Who? – Key theorists </vt:lpstr>
      <vt:lpstr>Beth Pwy? – Damcaniaethwyr allweddol Who? – Key theorists? What?</vt:lpstr>
      <vt:lpstr>PowerPoint Presentation</vt:lpstr>
      <vt:lpstr>Sut? How?</vt:lpstr>
      <vt:lpstr>Sut? How?</vt:lpstr>
      <vt:lpstr>Darllen Pellach Further Reading</vt:lpstr>
      <vt:lpstr>Asesu yn y Cwricwlwm i Gymru Assessment in the Curriculum for Wales</vt:lpstr>
      <vt:lpstr>Asesu yn y Cwricwlwm i Gymru Assessment in the Curriculum for Wales</vt:lpstr>
      <vt:lpstr>Newidiadau allweddol mewn asesu Key changes in assessment</vt:lpstr>
      <vt:lpstr>Newidiadau allweddol mewn asesu Key changes in assessment</vt:lpstr>
      <vt:lpstr>Sut olwg fydd ar hyn yn ymarferol? What will it look like in practice?</vt:lpstr>
      <vt:lpstr>Beth arall? What else? </vt:lpstr>
      <vt:lpstr>TASG 2 – Beth ydych chi’n ei feddwl? TASK 2- What do you think?</vt:lpstr>
      <vt:lpstr>  Asesiad Assessment  </vt:lpstr>
      <vt:lpstr>Sut mae hyn oll yn berthnasol i’m hasesiad? How does all this link to my assessment?</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Hinsoddau Dysgu Learning Climates</dc:title>
  <dc:creator>Alison Murphy</dc:creator>
  <cp:lastModifiedBy>Alison Murphy</cp:lastModifiedBy>
  <cp:revision>6</cp:revision>
  <dcterms:created xsi:type="dcterms:W3CDTF">2023-02-07T13:47:47Z</dcterms:created>
  <dcterms:modified xsi:type="dcterms:W3CDTF">2025-02-12T10:53:45Z</dcterms:modified>
</cp:coreProperties>
</file>