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339" r:id="rId2"/>
    <p:sldId id="1333" r:id="rId3"/>
    <p:sldId id="427" r:id="rId4"/>
    <p:sldId id="436" r:id="rId5"/>
    <p:sldId id="396" r:id="rId6"/>
    <p:sldId id="397" r:id="rId7"/>
    <p:sldId id="403" r:id="rId8"/>
    <p:sldId id="527" r:id="rId9"/>
    <p:sldId id="530" r:id="rId10"/>
    <p:sldId id="519" r:id="rId11"/>
    <p:sldId id="1335" r:id="rId12"/>
    <p:sldId id="532" r:id="rId13"/>
    <p:sldId id="520" r:id="rId14"/>
    <p:sldId id="1329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405" autoAdjust="0"/>
  </p:normalViewPr>
  <p:slideViewPr>
    <p:cSldViewPr>
      <p:cViewPr varScale="1">
        <p:scale>
          <a:sx n="105" d="100"/>
          <a:sy n="105" d="100"/>
        </p:scale>
        <p:origin x="7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47209EB6-F550-4C79-83AD-12F8F922F919}"/>
    <pc:docChg chg="addSld delSld modSld">
      <pc:chgData name="Emad Elkhashen" userId="f6773d4c-e24e-4e81-9dfb-d11fc303467b" providerId="ADAL" clId="{47209EB6-F550-4C79-83AD-12F8F922F919}" dt="2022-03-13T23:14:45.135" v="19" actId="47"/>
      <pc:docMkLst>
        <pc:docMk/>
      </pc:docMkLst>
      <pc:sldChg chg="del">
        <pc:chgData name="Emad Elkhashen" userId="f6773d4c-e24e-4e81-9dfb-d11fc303467b" providerId="ADAL" clId="{47209EB6-F550-4C79-83AD-12F8F922F919}" dt="2022-03-13T23:14:26.285" v="1" actId="47"/>
        <pc:sldMkLst>
          <pc:docMk/>
          <pc:sldMk cId="3180564613" sldId="284"/>
        </pc:sldMkLst>
      </pc:sldChg>
      <pc:sldChg chg="del">
        <pc:chgData name="Emad Elkhashen" userId="f6773d4c-e24e-4e81-9dfb-d11fc303467b" providerId="ADAL" clId="{47209EB6-F550-4C79-83AD-12F8F922F919}" dt="2022-03-13T23:14:32.353" v="3" actId="47"/>
        <pc:sldMkLst>
          <pc:docMk/>
          <pc:sldMk cId="1232010220" sldId="286"/>
        </pc:sldMkLst>
      </pc:sldChg>
      <pc:sldChg chg="del">
        <pc:chgData name="Emad Elkhashen" userId="f6773d4c-e24e-4e81-9dfb-d11fc303467b" providerId="ADAL" clId="{47209EB6-F550-4C79-83AD-12F8F922F919}" dt="2022-03-13T23:14:32.772" v="4" actId="47"/>
        <pc:sldMkLst>
          <pc:docMk/>
          <pc:sldMk cId="3879930335" sldId="287"/>
        </pc:sldMkLst>
      </pc:sldChg>
      <pc:sldChg chg="del">
        <pc:chgData name="Emad Elkhashen" userId="f6773d4c-e24e-4e81-9dfb-d11fc303467b" providerId="ADAL" clId="{47209EB6-F550-4C79-83AD-12F8F922F919}" dt="2022-03-13T23:14:33.088" v="5" actId="47"/>
        <pc:sldMkLst>
          <pc:docMk/>
          <pc:sldMk cId="1796715754" sldId="288"/>
        </pc:sldMkLst>
      </pc:sldChg>
      <pc:sldChg chg="del">
        <pc:chgData name="Emad Elkhashen" userId="f6773d4c-e24e-4e81-9dfb-d11fc303467b" providerId="ADAL" clId="{47209EB6-F550-4C79-83AD-12F8F922F919}" dt="2022-03-13T23:14:33.320" v="6" actId="47"/>
        <pc:sldMkLst>
          <pc:docMk/>
          <pc:sldMk cId="1300498021" sldId="289"/>
        </pc:sldMkLst>
      </pc:sldChg>
      <pc:sldChg chg="del">
        <pc:chgData name="Emad Elkhashen" userId="f6773d4c-e24e-4e81-9dfb-d11fc303467b" providerId="ADAL" clId="{47209EB6-F550-4C79-83AD-12F8F922F919}" dt="2022-03-13T23:14:33.536" v="7" actId="47"/>
        <pc:sldMkLst>
          <pc:docMk/>
          <pc:sldMk cId="1407142887" sldId="290"/>
        </pc:sldMkLst>
      </pc:sldChg>
      <pc:sldChg chg="del">
        <pc:chgData name="Emad Elkhashen" userId="f6773d4c-e24e-4e81-9dfb-d11fc303467b" providerId="ADAL" clId="{47209EB6-F550-4C79-83AD-12F8F922F919}" dt="2022-03-13T23:14:33.747" v="8" actId="47"/>
        <pc:sldMkLst>
          <pc:docMk/>
          <pc:sldMk cId="4260648438" sldId="291"/>
        </pc:sldMkLst>
      </pc:sldChg>
      <pc:sldChg chg="del">
        <pc:chgData name="Emad Elkhashen" userId="f6773d4c-e24e-4e81-9dfb-d11fc303467b" providerId="ADAL" clId="{47209EB6-F550-4C79-83AD-12F8F922F919}" dt="2022-03-13T23:14:33.940" v="9" actId="47"/>
        <pc:sldMkLst>
          <pc:docMk/>
          <pc:sldMk cId="4125389484" sldId="292"/>
        </pc:sldMkLst>
      </pc:sldChg>
      <pc:sldChg chg="del">
        <pc:chgData name="Emad Elkhashen" userId="f6773d4c-e24e-4e81-9dfb-d11fc303467b" providerId="ADAL" clId="{47209EB6-F550-4C79-83AD-12F8F922F919}" dt="2022-03-13T23:14:34.172" v="10" actId="47"/>
        <pc:sldMkLst>
          <pc:docMk/>
          <pc:sldMk cId="1568202155" sldId="293"/>
        </pc:sldMkLst>
      </pc:sldChg>
      <pc:sldChg chg="del">
        <pc:chgData name="Emad Elkhashen" userId="f6773d4c-e24e-4e81-9dfb-d11fc303467b" providerId="ADAL" clId="{47209EB6-F550-4C79-83AD-12F8F922F919}" dt="2022-03-13T23:14:34.772" v="11" actId="47"/>
        <pc:sldMkLst>
          <pc:docMk/>
          <pc:sldMk cId="555869595" sldId="294"/>
        </pc:sldMkLst>
      </pc:sldChg>
      <pc:sldChg chg="del">
        <pc:chgData name="Emad Elkhashen" userId="f6773d4c-e24e-4e81-9dfb-d11fc303467b" providerId="ADAL" clId="{47209EB6-F550-4C79-83AD-12F8F922F919}" dt="2022-03-13T23:14:35.257" v="12" actId="47"/>
        <pc:sldMkLst>
          <pc:docMk/>
          <pc:sldMk cId="3494708570" sldId="295"/>
        </pc:sldMkLst>
      </pc:sldChg>
      <pc:sldChg chg="del">
        <pc:chgData name="Emad Elkhashen" userId="f6773d4c-e24e-4e81-9dfb-d11fc303467b" providerId="ADAL" clId="{47209EB6-F550-4C79-83AD-12F8F922F919}" dt="2022-03-13T23:14:35.473" v="13" actId="47"/>
        <pc:sldMkLst>
          <pc:docMk/>
          <pc:sldMk cId="3493679313" sldId="296"/>
        </pc:sldMkLst>
      </pc:sldChg>
      <pc:sldChg chg="del">
        <pc:chgData name="Emad Elkhashen" userId="f6773d4c-e24e-4e81-9dfb-d11fc303467b" providerId="ADAL" clId="{47209EB6-F550-4C79-83AD-12F8F922F919}" dt="2022-03-13T23:14:35.673" v="14" actId="47"/>
        <pc:sldMkLst>
          <pc:docMk/>
          <pc:sldMk cId="3775181761" sldId="297"/>
        </pc:sldMkLst>
      </pc:sldChg>
      <pc:sldChg chg="del">
        <pc:chgData name="Emad Elkhashen" userId="f6773d4c-e24e-4e81-9dfb-d11fc303467b" providerId="ADAL" clId="{47209EB6-F550-4C79-83AD-12F8F922F919}" dt="2022-03-13T23:14:35.858" v="15" actId="47"/>
        <pc:sldMkLst>
          <pc:docMk/>
          <pc:sldMk cId="1254968280" sldId="298"/>
        </pc:sldMkLst>
      </pc:sldChg>
      <pc:sldChg chg="del">
        <pc:chgData name="Emad Elkhashen" userId="f6773d4c-e24e-4e81-9dfb-d11fc303467b" providerId="ADAL" clId="{47209EB6-F550-4C79-83AD-12F8F922F919}" dt="2022-03-13T23:14:36.089" v="16" actId="47"/>
        <pc:sldMkLst>
          <pc:docMk/>
          <pc:sldMk cId="2430880283" sldId="299"/>
        </pc:sldMkLst>
      </pc:sldChg>
      <pc:sldChg chg="del">
        <pc:chgData name="Emad Elkhashen" userId="f6773d4c-e24e-4e81-9dfb-d11fc303467b" providerId="ADAL" clId="{47209EB6-F550-4C79-83AD-12F8F922F919}" dt="2022-03-13T23:14:36.322" v="17" actId="47"/>
        <pc:sldMkLst>
          <pc:docMk/>
          <pc:sldMk cId="4102911918" sldId="300"/>
        </pc:sldMkLst>
      </pc:sldChg>
      <pc:sldChg chg="del">
        <pc:chgData name="Emad Elkhashen" userId="f6773d4c-e24e-4e81-9dfb-d11fc303467b" providerId="ADAL" clId="{47209EB6-F550-4C79-83AD-12F8F922F919}" dt="2022-03-13T23:14:36.552" v="18" actId="47"/>
        <pc:sldMkLst>
          <pc:docMk/>
          <pc:sldMk cId="1008844191" sldId="301"/>
        </pc:sldMkLst>
      </pc:sldChg>
      <pc:sldChg chg="del">
        <pc:chgData name="Emad Elkhashen" userId="f6773d4c-e24e-4e81-9dfb-d11fc303467b" providerId="ADAL" clId="{47209EB6-F550-4C79-83AD-12F8F922F919}" dt="2022-03-13T23:14:45.135" v="19" actId="47"/>
        <pc:sldMkLst>
          <pc:docMk/>
          <pc:sldMk cId="142072765" sldId="314"/>
        </pc:sldMkLst>
      </pc:sldChg>
      <pc:sldChg chg="modSp add mod">
        <pc:chgData name="Emad Elkhashen" userId="f6773d4c-e24e-4e81-9dfb-d11fc303467b" providerId="ADAL" clId="{47209EB6-F550-4C79-83AD-12F8F922F919}" dt="2022-03-13T23:14:29.051" v="2" actId="20577"/>
        <pc:sldMkLst>
          <pc:docMk/>
          <pc:sldMk cId="4040249169" sldId="315"/>
        </pc:sldMkLst>
        <pc:spChg chg="mod">
          <ac:chgData name="Emad Elkhashen" userId="f6773d4c-e24e-4e81-9dfb-d11fc303467b" providerId="ADAL" clId="{47209EB6-F550-4C79-83AD-12F8F922F919}" dt="2022-03-13T23:14:29.051" v="2" actId="20577"/>
          <ac:spMkLst>
            <pc:docMk/>
            <pc:sldMk cId="4040249169" sldId="315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88578E42-1C81-410D-9DBE-508DEBA73177}"/>
    <pc:docChg chg="undo redo custSel addSld delSld modSld">
      <pc:chgData name="Ivana Rozic" userId="3146e45c-111e-47f4-abdb-d162ebf290e2" providerId="ADAL" clId="{88578E42-1C81-410D-9DBE-508DEBA73177}" dt="2023-03-11T08:29:45.009" v="726" actId="207"/>
      <pc:docMkLst>
        <pc:docMk/>
      </pc:docMkLst>
      <pc:sldChg chg="modSp mod">
        <pc:chgData name="Ivana Rozic" userId="3146e45c-111e-47f4-abdb-d162ebf290e2" providerId="ADAL" clId="{88578E42-1C81-410D-9DBE-508DEBA73177}" dt="2023-03-11T08:29:08.001" v="724" actId="207"/>
        <pc:sldMkLst>
          <pc:docMk/>
          <pc:sldMk cId="2310660391" sldId="302"/>
        </pc:sldMkLst>
        <pc:spChg chg="mod">
          <ac:chgData name="Ivana Rozic" userId="3146e45c-111e-47f4-abdb-d162ebf290e2" providerId="ADAL" clId="{88578E42-1C81-410D-9DBE-508DEBA73177}" dt="2023-03-11T08:29:08.001" v="724" actId="207"/>
          <ac:spMkLst>
            <pc:docMk/>
            <pc:sldMk cId="2310660391" sldId="302"/>
            <ac:spMk id="2560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8T14:19:59.818" v="721"/>
          <ac:spMkLst>
            <pc:docMk/>
            <pc:sldMk cId="2310660391" sldId="302"/>
            <ac:spMk id="25603" creationId="{00000000-0000-0000-0000-000000000000}"/>
          </ac:spMkLst>
        </pc:spChg>
      </pc:sldChg>
      <pc:sldChg chg="addSp delSp modSp add del mod modAnim">
        <pc:chgData name="Ivana Rozic" userId="3146e45c-111e-47f4-abdb-d162ebf290e2" providerId="ADAL" clId="{88578E42-1C81-410D-9DBE-508DEBA73177}" dt="2023-03-08T14:20:09.425" v="722"/>
        <pc:sldMkLst>
          <pc:docMk/>
          <pc:sldMk cId="3061731956" sldId="303"/>
        </pc:sldMkLst>
        <pc:spChg chg="mod">
          <ac:chgData name="Ivana Rozic" userId="3146e45c-111e-47f4-abdb-d162ebf290e2" providerId="ADAL" clId="{88578E42-1C81-410D-9DBE-508DEBA73177}" dt="2023-03-07T22:44:56.642" v="532" actId="1076"/>
          <ac:spMkLst>
            <pc:docMk/>
            <pc:sldMk cId="3061731956" sldId="303"/>
            <ac:spMk id="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2:45:02.354" v="535" actId="1076"/>
          <ac:spMkLst>
            <pc:docMk/>
            <pc:sldMk cId="3061731956" sldId="303"/>
            <ac:spMk id="2662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16:24:07.572" v="183" actId="478"/>
          <ac:graphicFrameMkLst>
            <pc:docMk/>
            <pc:sldMk cId="3061731956" sldId="303"/>
            <ac:graphicFrameMk id="3" creationId="{AEB4D404-4D8F-EBFF-23FE-1C4184D9BA71}"/>
          </ac:graphicFrameMkLst>
        </pc:graphicFrameChg>
        <pc:picChg chg="add mod">
          <ac:chgData name="Ivana Rozic" userId="3146e45c-111e-47f4-abdb-d162ebf290e2" providerId="ADAL" clId="{88578E42-1C81-410D-9DBE-508DEBA73177}" dt="2023-03-07T22:44:59.169" v="534" actId="1076"/>
          <ac:picMkLst>
            <pc:docMk/>
            <pc:sldMk cId="3061731956" sldId="303"/>
            <ac:picMk id="3" creationId="{4915C378-AFC0-4228-649C-48AF026636F3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00:30.702" v="556" actId="1076"/>
        <pc:sldMkLst>
          <pc:docMk/>
          <pc:sldMk cId="1519284673" sldId="304"/>
        </pc:sldMkLst>
        <pc:spChg chg="mod">
          <ac:chgData name="Ivana Rozic" userId="3146e45c-111e-47f4-abdb-d162ebf290e2" providerId="ADAL" clId="{88578E42-1C81-410D-9DBE-508DEBA73177}" dt="2023-03-07T23:00:04.390" v="549" actId="6549"/>
          <ac:spMkLst>
            <pc:docMk/>
            <pc:sldMk cId="1519284673" sldId="304"/>
            <ac:spMk id="1843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24:23.942" v="184" actId="108"/>
          <ac:spMkLst>
            <pc:docMk/>
            <pc:sldMk cId="1519284673" sldId="304"/>
            <ac:spMk id="27650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0:08.637" v="551"/>
          <ac:graphicFrameMkLst>
            <pc:docMk/>
            <pc:sldMk cId="1519284673" sldId="304"/>
            <ac:graphicFrameMk id="2" creationId="{5BD1C832-EE0F-73B8-60F3-A6BC05B60CBF}"/>
          </ac:graphicFrameMkLst>
        </pc:graphicFrameChg>
        <pc:picChg chg="add mod">
          <ac:chgData name="Ivana Rozic" userId="3146e45c-111e-47f4-abdb-d162ebf290e2" providerId="ADAL" clId="{88578E42-1C81-410D-9DBE-508DEBA73177}" dt="2023-03-07T23:00:30.702" v="556" actId="1076"/>
          <ac:picMkLst>
            <pc:docMk/>
            <pc:sldMk cId="1519284673" sldId="304"/>
            <ac:picMk id="3" creationId="{54745A51-3E0C-ED6A-19C7-C1BAAF8D08FA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30:43.984" v="720" actId="1076"/>
        <pc:sldMkLst>
          <pc:docMk/>
          <pc:sldMk cId="2261871344" sldId="305"/>
        </pc:sldMkLst>
        <pc:spChg chg="mod">
          <ac:chgData name="Ivana Rozic" userId="3146e45c-111e-47f4-abdb-d162ebf290e2" providerId="ADAL" clId="{88578E42-1C81-410D-9DBE-508DEBA73177}" dt="2023-03-07T23:30:33.971" v="719" actId="14100"/>
          <ac:spMkLst>
            <pc:docMk/>
            <pc:sldMk cId="2261871344" sldId="305"/>
            <ac:spMk id="20483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7.651" v="714" actId="404"/>
          <ac:spMkLst>
            <pc:docMk/>
            <pc:sldMk cId="2261871344" sldId="305"/>
            <ac:spMk id="28674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30:43.984" v="720" actId="1076"/>
          <ac:picMkLst>
            <pc:docMk/>
            <pc:sldMk cId="2261871344" sldId="305"/>
            <ac:picMk id="2" creationId="{87E1BB4C-4D3D-AABE-BC78-85E75A3645AB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29:13.153" v="713" actId="404"/>
        <pc:sldMkLst>
          <pc:docMk/>
          <pc:sldMk cId="4191678002" sldId="306"/>
        </pc:sldMkLst>
        <pc:spChg chg="mod">
          <ac:chgData name="Ivana Rozic" userId="3146e45c-111e-47f4-abdb-d162ebf290e2" providerId="ADAL" clId="{88578E42-1C81-410D-9DBE-508DEBA73177}" dt="2023-03-07T23:29:04.293" v="711" actId="1076"/>
          <ac:spMkLst>
            <pc:docMk/>
            <pc:sldMk cId="4191678002" sldId="306"/>
            <ac:spMk id="2150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3.153" v="713" actId="404"/>
          <ac:spMkLst>
            <pc:docMk/>
            <pc:sldMk cId="4191678002" sldId="306"/>
            <ac:spMk id="29698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28:21.378" v="704"/>
          <ac:graphicFrameMkLst>
            <pc:docMk/>
            <pc:sldMk cId="4191678002" sldId="306"/>
            <ac:graphicFrameMk id="2" creationId="{B3128211-6EB5-8065-DB7F-C2334F66CC6C}"/>
          </ac:graphicFrameMkLst>
        </pc:graphicFrameChg>
        <pc:picChg chg="add mod">
          <ac:chgData name="Ivana Rozic" userId="3146e45c-111e-47f4-abdb-d162ebf290e2" providerId="ADAL" clId="{88578E42-1C81-410D-9DBE-508DEBA73177}" dt="2023-03-07T23:29:06.015" v="712" actId="1076"/>
          <ac:picMkLst>
            <pc:docMk/>
            <pc:sldMk cId="4191678002" sldId="306"/>
            <ac:picMk id="3" creationId="{92B6AC92-B740-2186-FB84-1D1C5D8560E9}"/>
          </ac:picMkLst>
        </pc:picChg>
      </pc:sldChg>
      <pc:sldChg chg="modSp mod">
        <pc:chgData name="Ivana Rozic" userId="3146e45c-111e-47f4-abdb-d162ebf290e2" providerId="ADAL" clId="{88578E42-1C81-410D-9DBE-508DEBA73177}" dt="2023-03-11T08:29:30.413" v="725" actId="207"/>
        <pc:sldMkLst>
          <pc:docMk/>
          <pc:sldMk cId="1292729385" sldId="307"/>
        </pc:sldMkLst>
        <pc:spChg chg="mod">
          <ac:chgData name="Ivana Rozic" userId="3146e45c-111e-47f4-abdb-d162ebf290e2" providerId="ADAL" clId="{88578E42-1C81-410D-9DBE-508DEBA73177}" dt="2023-03-11T08:29:30.413" v="725" actId="207"/>
          <ac:spMkLst>
            <pc:docMk/>
            <pc:sldMk cId="1292729385" sldId="307"/>
            <ac:spMk id="3072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41:08.768" v="398" actId="6549"/>
          <ac:spMkLst>
            <pc:docMk/>
            <pc:sldMk cId="1292729385" sldId="307"/>
            <ac:spMk id="3072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88578E42-1C81-410D-9DBE-508DEBA73177}" dt="2023-03-07T23:21:55.209" v="690"/>
        <pc:sldMkLst>
          <pc:docMk/>
          <pc:sldMk cId="207559206" sldId="308"/>
        </pc:sldMkLst>
        <pc:spChg chg="mod">
          <ac:chgData name="Ivana Rozic" userId="3146e45c-111e-47f4-abdb-d162ebf290e2" providerId="ADAL" clId="{88578E42-1C81-410D-9DBE-508DEBA73177}" dt="2023-03-07T23:11:33.875" v="661" actId="1076"/>
          <ac:spMkLst>
            <pc:docMk/>
            <pc:sldMk cId="207559206" sldId="308"/>
            <ac:spMk id="2355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1:38.787" v="662" actId="1076"/>
          <ac:spMkLst>
            <pc:docMk/>
            <pc:sldMk cId="207559206" sldId="308"/>
            <ac:spMk id="3174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9:02.389" v="559"/>
          <ac:graphicFrameMkLst>
            <pc:docMk/>
            <pc:sldMk cId="207559206" sldId="308"/>
            <ac:graphicFrameMk id="2" creationId="{2F795B31-C53F-C7E1-7BD1-7BC04FC60778}"/>
          </ac:graphicFrameMkLst>
        </pc:graphicFrameChg>
        <pc:picChg chg="add mod">
          <ac:chgData name="Ivana Rozic" userId="3146e45c-111e-47f4-abdb-d162ebf290e2" providerId="ADAL" clId="{88578E42-1C81-410D-9DBE-508DEBA73177}" dt="2023-03-07T23:11:41.936" v="663" actId="1076"/>
          <ac:picMkLst>
            <pc:docMk/>
            <pc:sldMk cId="207559206" sldId="308"/>
            <ac:picMk id="3" creationId="{B1DBD4D0-2DB0-1C92-AB9D-FA6BAAE65E69}"/>
          </ac:picMkLst>
        </pc:picChg>
      </pc:sldChg>
      <pc:sldChg chg="addSp delSp modSp mod">
        <pc:chgData name="Ivana Rozic" userId="3146e45c-111e-47f4-abdb-d162ebf290e2" providerId="ADAL" clId="{88578E42-1C81-410D-9DBE-508DEBA73177}" dt="2023-03-07T23:13:11.144" v="672" actId="1076"/>
        <pc:sldMkLst>
          <pc:docMk/>
          <pc:sldMk cId="2634545975" sldId="309"/>
        </pc:sldMkLst>
        <pc:spChg chg="mod">
          <ac:chgData name="Ivana Rozic" userId="3146e45c-111e-47f4-abdb-d162ebf290e2" providerId="ADAL" clId="{88578E42-1C81-410D-9DBE-508DEBA73177}" dt="2023-03-07T16:43:31.091" v="410" actId="108"/>
          <ac:spMkLst>
            <pc:docMk/>
            <pc:sldMk cId="2634545975" sldId="309"/>
            <ac:spMk id="32770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2:45.250" v="666" actId="20577"/>
          <ac:spMkLst>
            <pc:docMk/>
            <pc:sldMk cId="2634545975" sldId="309"/>
            <ac:spMk id="32771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12:48.400" v="668"/>
          <ac:graphicFrameMkLst>
            <pc:docMk/>
            <pc:sldMk cId="2634545975" sldId="309"/>
            <ac:graphicFrameMk id="2" creationId="{04873BA4-6A90-E8D4-05AF-563A4554C9F4}"/>
          </ac:graphicFrameMkLst>
        </pc:graphicFrameChg>
        <pc:picChg chg="add mod">
          <ac:chgData name="Ivana Rozic" userId="3146e45c-111e-47f4-abdb-d162ebf290e2" providerId="ADAL" clId="{88578E42-1C81-410D-9DBE-508DEBA73177}" dt="2023-03-07T23:13:11.144" v="672" actId="1076"/>
          <ac:picMkLst>
            <pc:docMk/>
            <pc:sldMk cId="2634545975" sldId="309"/>
            <ac:picMk id="3" creationId="{70397D8D-F4AC-C0DB-ED67-FD7187A0458A}"/>
          </ac:picMkLst>
        </pc:picChg>
      </pc:sldChg>
      <pc:sldChg chg="modSp mod">
        <pc:chgData name="Ivana Rozic" userId="3146e45c-111e-47f4-abdb-d162ebf290e2" providerId="ADAL" clId="{88578E42-1C81-410D-9DBE-508DEBA73177}" dt="2023-03-11T08:29:45.009" v="726" actId="207"/>
        <pc:sldMkLst>
          <pc:docMk/>
          <pc:sldMk cId="1291443226" sldId="310"/>
        </pc:sldMkLst>
        <pc:spChg chg="mod">
          <ac:chgData name="Ivana Rozic" userId="3146e45c-111e-47f4-abdb-d162ebf290e2" providerId="ADAL" clId="{88578E42-1C81-410D-9DBE-508DEBA73177}" dt="2023-03-11T08:29:45.009" v="726" actId="207"/>
          <ac:spMkLst>
            <pc:docMk/>
            <pc:sldMk cId="1291443226" sldId="310"/>
            <ac:spMk id="33794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47.002" v="469" actId="948"/>
          <ac:spMkLst>
            <pc:docMk/>
            <pc:sldMk cId="1291443226" sldId="310"/>
            <ac:spMk id="33795" creationId="{00000000-0000-0000-0000-000000000000}"/>
          </ac:spMkLst>
        </pc:spChg>
      </pc:sldChg>
      <pc:sldChg chg="addSp modSp mod modAnim">
        <pc:chgData name="Ivana Rozic" userId="3146e45c-111e-47f4-abdb-d162ebf290e2" providerId="ADAL" clId="{88578E42-1C81-410D-9DBE-508DEBA73177}" dt="2023-03-07T23:18:17.483" v="678" actId="1076"/>
        <pc:sldMkLst>
          <pc:docMk/>
          <pc:sldMk cId="3652362888" sldId="311"/>
        </pc:sldMkLst>
        <pc:spChg chg="mod">
          <ac:chgData name="Ivana Rozic" userId="3146e45c-111e-47f4-abdb-d162ebf290e2" providerId="ADAL" clId="{88578E42-1C81-410D-9DBE-508DEBA73177}" dt="2023-03-07T23:15:32.957" v="674" actId="6549"/>
          <ac:spMkLst>
            <pc:docMk/>
            <pc:sldMk cId="3652362888" sldId="311"/>
            <ac:spMk id="2662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59.176" v="470" actId="108"/>
          <ac:spMkLst>
            <pc:docMk/>
            <pc:sldMk cId="3652362888" sldId="311"/>
            <ac:spMk id="34818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18:17.483" v="678" actId="1076"/>
          <ac:picMkLst>
            <pc:docMk/>
            <pc:sldMk cId="3652362888" sldId="311"/>
            <ac:picMk id="2" creationId="{BBD0D2BD-C9E0-C069-508A-35B81B51CB96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21:39.920" v="689"/>
        <pc:sldMkLst>
          <pc:docMk/>
          <pc:sldMk cId="4264995644" sldId="312"/>
        </pc:sldMkLst>
        <pc:spChg chg="mod">
          <ac:chgData name="Ivana Rozic" userId="3146e45c-111e-47f4-abdb-d162ebf290e2" providerId="ADAL" clId="{88578E42-1C81-410D-9DBE-508DEBA73177}" dt="2023-03-07T23:21:11.788" v="683" actId="6549"/>
          <ac:spMkLst>
            <pc:docMk/>
            <pc:sldMk cId="4264995644" sldId="312"/>
            <ac:spMk id="27651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1:54.994" v="475" actId="108"/>
          <ac:spMkLst>
            <pc:docMk/>
            <pc:sldMk cId="4264995644" sldId="312"/>
            <ac:spMk id="35842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21:31.252" v="687" actId="1076"/>
          <ac:picMkLst>
            <pc:docMk/>
            <pc:sldMk cId="4264995644" sldId="312"/>
            <ac:picMk id="2" creationId="{A583EF40-21CC-CECD-7318-6AA61F186B39}"/>
          </ac:picMkLst>
        </pc:picChg>
      </pc:sldChg>
      <pc:sldChg chg="modSp mod">
        <pc:chgData name="Ivana Rozic" userId="3146e45c-111e-47f4-abdb-d162ebf290e2" providerId="ADAL" clId="{88578E42-1C81-410D-9DBE-508DEBA73177}" dt="2023-03-07T16:56:35.631" v="495" actId="20577"/>
        <pc:sldMkLst>
          <pc:docMk/>
          <pc:sldMk cId="2016504641" sldId="313"/>
        </pc:sldMkLst>
        <pc:spChg chg="mod">
          <ac:chgData name="Ivana Rozic" userId="3146e45c-111e-47f4-abdb-d162ebf290e2" providerId="ADAL" clId="{88578E42-1C81-410D-9DBE-508DEBA73177}" dt="2023-03-07T16:56:35.631" v="495" actId="20577"/>
          <ac:spMkLst>
            <pc:docMk/>
            <pc:sldMk cId="2016504641" sldId="313"/>
            <ac:spMk id="2867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6:26.060" v="493" actId="108"/>
          <ac:spMkLst>
            <pc:docMk/>
            <pc:sldMk cId="2016504641" sldId="313"/>
            <ac:spMk id="36866" creationId="{00000000-0000-0000-0000-000000000000}"/>
          </ac:spMkLst>
        </pc:spChg>
      </pc:sldChg>
      <pc:sldChg chg="del">
        <pc:chgData name="Ivana Rozic" userId="3146e45c-111e-47f4-abdb-d162ebf290e2" providerId="ADAL" clId="{88578E42-1C81-410D-9DBE-508DEBA73177}" dt="2023-03-06T18:57:40.730" v="3" actId="47"/>
        <pc:sldMkLst>
          <pc:docMk/>
          <pc:sldMk cId="4040249169" sldId="315"/>
        </pc:sldMkLst>
      </pc:sldChg>
      <pc:sldChg chg="modSp add mod">
        <pc:chgData name="Ivana Rozic" userId="3146e45c-111e-47f4-abdb-d162ebf290e2" providerId="ADAL" clId="{88578E42-1C81-410D-9DBE-508DEBA73177}" dt="2023-03-06T18:57:32.513" v="2" actId="6549"/>
        <pc:sldMkLst>
          <pc:docMk/>
          <pc:sldMk cId="1954859827" sldId="339"/>
        </pc:sldMkLst>
        <pc:spChg chg="mod">
          <ac:chgData name="Ivana Rozic" userId="3146e45c-111e-47f4-abdb-d162ebf290e2" providerId="ADAL" clId="{88578E42-1C81-410D-9DBE-508DEBA73177}" dt="2023-03-06T18:57:32.513" v="2" actId="6549"/>
          <ac:spMkLst>
            <pc:docMk/>
            <pc:sldMk cId="1954859827" sldId="339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7D30E825-235A-4E19-8304-B3B8D363B3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04DC2323-7823-4191-81A0-05274BD08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820C15D0-7164-4659-8ECE-C1EFD47B90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87C77F0-A424-450B-90B4-5FF2BE20120C}" type="slidenum">
              <a:rPr lang="en-US" altLang="en-US" smtClean="0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EF9304B1-5F60-4F65-B60C-80377863EB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6112F69C-F031-4917-B29E-F830D2CC9C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61923AC9-CC44-4C2C-8E25-DB7AD05C21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46CE2A4-C5E3-4645-B509-49177F524557}" type="slidenum">
              <a:rPr lang="en-US" altLang="en-US" smtClean="0">
                <a:latin typeface="Arial" panose="020B0604020202020204" pitchFamily="34" charset="0"/>
              </a:rPr>
              <a:pPr/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F7D4E181-6CD5-4855-A441-890AAEF667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DCDC2E31-E032-46EC-B0FA-DEFFF9933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2013561-007A-4B46-803A-5C4138F1F4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405F24D-F220-4DE1-90E6-21301A281983}" type="slidenum">
              <a:rPr lang="en-US" altLang="en-US" smtClean="0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587FB0B9-13FA-4F40-AE2A-AC21DC8B1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FD1206FF-A57F-4A88-B0A8-84B7CAF17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5B7BAEE-5FB4-47D3-847B-497325185B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1768652-8EEC-4934-B3D7-02382113CBFB}" type="slidenum">
              <a:rPr lang="en-US" altLang="en-US" smtClean="0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2DC66BF2-5ABD-491F-AAF1-1B0CE80BD0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AE40ABDC-5970-47B6-AE7D-C907B258D8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5AB7DFF3-383D-4327-821E-F849B6A462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178582AE-C971-45AD-B3F8-C032E55AF55F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6DF304F0-06BF-43BA-A0B2-E01C4FF44B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E0C35448-2820-47A3-9D63-49B4192A37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3EA1EE06-5912-437F-AEAD-E5C0C8C8B0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3A22817-F65D-420C-9E1C-64D3146BA0DC}" type="slidenum">
              <a:rPr lang="en-US" altLang="en-US" smtClean="0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246422E3-0A1E-4F0C-9158-AE290A43FC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1EDCF7AC-642E-4CFB-81AF-E4D81319B6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FAF15CD7-B354-43BC-9ED3-2B280A816A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99F34B0-324D-445F-85D7-1E5049D9A93B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BAD81A67-C7BF-45FC-BB70-F0EEB040F1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7D11961B-5AAC-43A3-A967-C7BFDC96F2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E994142F-5354-44E4-9A7A-34547E5073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2E60714-66B7-42B0-80C4-FE4D1635CB10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07645AB2-EB55-478C-A3DD-8856AF0DCC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9553BC1D-2769-4A2D-A305-6D6750DAE7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353DC11D-F946-456B-B458-C02AFDD70F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57E4099-A348-49E0-A39A-A6076B76EEF7}" type="slidenum">
              <a:rPr lang="en-US" altLang="en-US" smtClean="0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CC2BF7DA-DD31-4C10-9E92-A92FBECC48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3AD6469E-27DA-464A-8C5E-1B3924A336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DAFCA23B-5051-438D-ACB8-A99FD5A56A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65AAE48-B7A1-4D3F-B60D-7D89630524A1}" type="slidenum">
              <a:rPr lang="en-US" altLang="en-US" smtClean="0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07/03/2025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8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Dividends Policy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id="{F5126C84-31A2-45C2-E54D-8E24FFF98727}"/>
              </a:ext>
            </a:extLst>
          </p:cNvPr>
          <p:cNvSpPr txBox="1">
            <a:spLocks noChangeArrowheads="1"/>
          </p:cNvSpPr>
          <p:nvPr/>
        </p:nvSpPr>
        <p:spPr>
          <a:xfrm>
            <a:off x="443372" y="309943"/>
            <a:ext cx="10369151" cy="559711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Learning Outcomes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05F1C-4924-600A-91C8-75F87B9436DF}"/>
              </a:ext>
            </a:extLst>
          </p:cNvPr>
          <p:cNvSpPr txBox="1"/>
          <p:nvPr/>
        </p:nvSpPr>
        <p:spPr>
          <a:xfrm>
            <a:off x="448764" y="1120676"/>
            <a:ext cx="9001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 the dividend policy of a company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Understand the influences on dividend decisions </a:t>
            </a:r>
          </a:p>
          <a:p>
            <a:pPr>
              <a:defRPr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Identify, Understand and Integrate dividend theories </a:t>
            </a:r>
          </a:p>
          <a:p>
            <a:pPr>
              <a:defRPr/>
            </a:pPr>
            <a:r>
              <a:rPr lang="en-GB" sz="2400" dirty="0"/>
              <a:t>in the analysis of dividend policies</a:t>
            </a:r>
          </a:p>
        </p:txBody>
      </p:sp>
    </p:spTree>
    <p:extLst>
      <p:ext uri="{BB962C8B-B14F-4D97-AF65-F5344CB8AC3E}">
        <p14:creationId xmlns:p14="http://schemas.microsoft.com/office/powerpoint/2010/main" val="3459478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9017C5EC-F5DE-4E95-91E5-FBD1805B0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234951"/>
            <a:ext cx="10936321" cy="1325563"/>
          </a:xfrm>
        </p:spPr>
        <p:txBody>
          <a:bodyPr/>
          <a:lstStyle/>
          <a:p>
            <a:r>
              <a:rPr lang="en-GB" altLang="en-US" sz="4000" dirty="0"/>
              <a:t>Some important information about Dividends</a:t>
            </a:r>
          </a:p>
        </p:txBody>
      </p:sp>
      <p:sp>
        <p:nvSpPr>
          <p:cNvPr id="9222" name="Content Placeholder 7">
            <a:extLst>
              <a:ext uri="{FF2B5EF4-FFF2-40B4-BE49-F238E27FC236}">
                <a16:creationId xmlns:a16="http://schemas.microsoft.com/office/drawing/2014/main" id="{24D3BB55-05EC-4631-B4B7-8A82DBA581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8" y="1531938"/>
            <a:ext cx="11449272" cy="4921250"/>
          </a:xfrm>
        </p:spPr>
        <p:txBody>
          <a:bodyPr/>
          <a:lstStyle/>
          <a:p>
            <a:pPr>
              <a:defRPr/>
            </a:pPr>
            <a:r>
              <a:rPr lang="en-GB" altLang="en-US" b="1" i="1" dirty="0"/>
              <a:t>Decision about Dividends - </a:t>
            </a:r>
            <a:r>
              <a:rPr lang="en-GB" altLang="en-US" sz="2000" dirty="0"/>
              <a:t>They are made at the board level </a:t>
            </a:r>
          </a:p>
          <a:p>
            <a:pPr>
              <a:defRPr/>
            </a:pPr>
            <a:r>
              <a:rPr lang="en-GB" altLang="en-US" b="1" i="1" dirty="0"/>
              <a:t>Cum-dividend -</a:t>
            </a:r>
            <a:r>
              <a:rPr lang="en-GB" altLang="en-US" sz="2000" dirty="0"/>
              <a:t>With dividend. Shares purchased have rights to the impending dividend</a:t>
            </a:r>
          </a:p>
          <a:p>
            <a:pPr>
              <a:defRPr/>
            </a:pPr>
            <a:r>
              <a:rPr lang="en-GB" altLang="en-US" b="1" i="1" dirty="0"/>
              <a:t>Ex-dividend -</a:t>
            </a:r>
            <a:r>
              <a:rPr lang="en-GB" altLang="en-US" sz="2000" dirty="0"/>
              <a:t>Without dividend. Share purchased with this description do not have a right to the impending dividends</a:t>
            </a:r>
          </a:p>
          <a:p>
            <a:pPr>
              <a:defRPr/>
            </a:pPr>
            <a:r>
              <a:rPr lang="en-US" dirty="0"/>
              <a:t>The date on which the board authorizes the dividend is the </a:t>
            </a:r>
            <a:r>
              <a:rPr lang="en-GB" b="1" dirty="0"/>
              <a:t>declaration date</a:t>
            </a:r>
          </a:p>
          <a:p>
            <a:pPr>
              <a:defRPr/>
            </a:pPr>
            <a:r>
              <a:rPr lang="en-GB" sz="2000" dirty="0"/>
              <a:t>The firm will pay the dividend to all shareholders who are registered owners on a specific date, set by the board, called the </a:t>
            </a:r>
            <a:r>
              <a:rPr lang="en-GB" sz="2000" b="1" dirty="0"/>
              <a:t>Record Date</a:t>
            </a:r>
            <a:r>
              <a:rPr lang="en-GB" sz="2000" dirty="0"/>
              <a:t> </a:t>
            </a:r>
          </a:p>
          <a:p>
            <a:pPr>
              <a:defRPr/>
            </a:pPr>
            <a:r>
              <a:rPr lang="en-GB" altLang="en-US" dirty="0"/>
              <a:t>Dividend checks are mailed to shareholders  on </a:t>
            </a:r>
            <a:r>
              <a:rPr lang="en-GB" altLang="en-US" b="1" dirty="0"/>
              <a:t>distribution date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5FD87C5-D631-461D-8445-51C582B53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48133" name="Slide Number Placeholder 2">
            <a:extLst>
              <a:ext uri="{FF2B5EF4-FFF2-40B4-BE49-F238E27FC236}">
                <a16:creationId xmlns:a16="http://schemas.microsoft.com/office/drawing/2014/main" id="{9B5C5DB8-C0E3-43CF-9ED1-70A839462B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3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>
            <a:extLst>
              <a:ext uri="{FF2B5EF4-FFF2-40B4-BE49-F238E27FC236}">
                <a16:creationId xmlns:a16="http://schemas.microsoft.com/office/drawing/2014/main" id="{CCBC5F2D-484E-41FE-9C6E-7B9F3D2EF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16" y="234951"/>
            <a:ext cx="11104484" cy="1325563"/>
          </a:xfrm>
        </p:spPr>
        <p:txBody>
          <a:bodyPr/>
          <a:lstStyle/>
          <a:p>
            <a:r>
              <a:rPr lang="en-GB" altLang="en-US" sz="3600" dirty="0"/>
              <a:t>Some important information about Dividends</a:t>
            </a:r>
          </a:p>
        </p:txBody>
      </p:sp>
      <p:sp>
        <p:nvSpPr>
          <p:cNvPr id="50179" name="Content Placeholder 7">
            <a:extLst>
              <a:ext uri="{FF2B5EF4-FFF2-40B4-BE49-F238E27FC236}">
                <a16:creationId xmlns:a16="http://schemas.microsoft.com/office/drawing/2014/main" id="{F0D37E1D-8F56-4BD0-85CF-770244FDE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92116" y="1531938"/>
            <a:ext cx="11407768" cy="3049190"/>
          </a:xfrm>
        </p:spPr>
        <p:txBody>
          <a:bodyPr/>
          <a:lstStyle/>
          <a:p>
            <a:r>
              <a:rPr lang="en-GB" altLang="en-US" sz="2800" b="1" i="1" dirty="0"/>
              <a:t>Rules - </a:t>
            </a:r>
            <a:r>
              <a:rPr lang="en-GB" altLang="en-US" dirty="0"/>
              <a:t>Different rules underlie the payment of dividend in different jurisdictions.</a:t>
            </a:r>
          </a:p>
          <a:p>
            <a:r>
              <a:rPr lang="en-GB" altLang="en-US" sz="2800" b="1" i="1" dirty="0"/>
              <a:t>Signalling</a:t>
            </a:r>
            <a:r>
              <a:rPr lang="en-GB" altLang="en-US" dirty="0"/>
              <a:t> -</a:t>
            </a:r>
            <a:r>
              <a:rPr lang="en-US" altLang="en-US" dirty="0"/>
              <a:t> This practice of maintaining relatively constant dividends. This involves Firms adjusting dividends relatively infrequently, so as to give a good impression </a:t>
            </a:r>
            <a:endParaRPr lang="en-GB" altLang="en-US" dirty="0"/>
          </a:p>
          <a:p>
            <a:endParaRPr lang="en-GB" altLang="en-US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9EE1994-79BF-41DA-ADC4-E6CCBDC8F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0181" name="Slide Number Placeholder 2">
            <a:extLst>
              <a:ext uri="{FF2B5EF4-FFF2-40B4-BE49-F238E27FC236}">
                <a16:creationId xmlns:a16="http://schemas.microsoft.com/office/drawing/2014/main" id="{5F0CA780-DEDF-4568-BAC0-41479D0D37C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C7EC255-F925-442E-AE43-465891B06DCE}" type="slidenum">
              <a:rPr lang="en-US" altLang="en-US" smtClean="0"/>
              <a:pPr>
                <a:defRPr/>
              </a:pPr>
              <a:t>4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6454C8-C03C-48D7-AF02-750256060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2227" name="Slide Number Placeholder 2">
            <a:extLst>
              <a:ext uri="{FF2B5EF4-FFF2-40B4-BE49-F238E27FC236}">
                <a16:creationId xmlns:a16="http://schemas.microsoft.com/office/drawing/2014/main" id="{5F5A4053-508E-4D4C-9ADD-B3BFF136A7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5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10244" name="Text Box 2">
            <a:extLst>
              <a:ext uri="{FF2B5EF4-FFF2-40B4-BE49-F238E27FC236}">
                <a16:creationId xmlns:a16="http://schemas.microsoft.com/office/drawing/2014/main" id="{3BEB794E-3B03-4BB5-90EE-C63B1B4D2B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152400"/>
            <a:ext cx="1036025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DAB4D4-7C9F-489D-85B3-9145DCC7E85D}"/>
              </a:ext>
            </a:extLst>
          </p:cNvPr>
          <p:cNvSpPr txBox="1"/>
          <p:nvPr/>
        </p:nvSpPr>
        <p:spPr>
          <a:xfrm>
            <a:off x="227348" y="687460"/>
            <a:ext cx="11737303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dirty="0">
                <a:latin typeface="Arial" charset="0"/>
              </a:rPr>
              <a:t>Constraints usually fall into one of four categories:</a:t>
            </a:r>
          </a:p>
          <a:p>
            <a:pPr eaLnBrk="1" hangingPunct="1"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8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dirty="0">
                <a:latin typeface="Arial" charset="0"/>
                <a:cs typeface="Times New Roman" pitchFamily="18" charset="0"/>
              </a:rPr>
              <a:t>The Companies Act specifies that companies must pay dividends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only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 out of </a:t>
            </a:r>
            <a:r>
              <a:rPr lang="en-GB" altLang="en-US" b="1" i="1" dirty="0">
                <a:latin typeface="Arial" charset="0"/>
                <a:cs typeface="Times New Roman" pitchFamily="18" charset="0"/>
              </a:rPr>
              <a:t>realised </a:t>
            </a:r>
            <a:r>
              <a:rPr lang="en-GB" altLang="en-US" dirty="0">
                <a:latin typeface="Arial" charset="0"/>
                <a:cs typeface="Times New Roman" pitchFamily="18" charset="0"/>
              </a:rPr>
              <a:t>profits. This can include realised profits the company has made in previous years as well.</a:t>
            </a:r>
            <a:endParaRPr lang="en-GB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latin typeface="Arial" charset="0"/>
              </a:rPr>
              <a:t>Regulatory &amp; Governmental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dirty="0">
                <a:latin typeface="Arial" charset="0"/>
              </a:rPr>
              <a:t>In regulated industries regulatory requirements may impact on the companies ability to pay payments (Banks &amp;Basel III in 2010) or in certain industries such as Water and Power the regulator may require specific levels of re-investment in infrastructure etc. Regulated industries can sometimes also be targeted with “windfall taxes” or “supplementary taxes” on declared profits, further restricting capacity for potential dividends in that year.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endParaRPr lang="en-GB" sz="900" dirty="0">
              <a:latin typeface="Arial" charset="0"/>
            </a:endParaRP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Hungary 2010 	</a:t>
            </a:r>
            <a:r>
              <a:rPr lang="en-GB" dirty="0">
                <a:latin typeface="Arial" charset="0"/>
              </a:rPr>
              <a:t>Windfall Tax on Banks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Peru 2011</a:t>
            </a:r>
            <a:r>
              <a:rPr lang="en-GB" dirty="0">
                <a:latin typeface="Arial" charset="0"/>
              </a:rPr>
              <a:t>		Windfall Tax on Mining Companies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r>
              <a:rPr lang="en-GB" b="1" i="1" dirty="0">
                <a:latin typeface="Arial" charset="0"/>
              </a:rPr>
              <a:t>Israel 2014 		</a:t>
            </a:r>
            <a:r>
              <a:rPr lang="en-GB" dirty="0">
                <a:latin typeface="Arial" charset="0"/>
              </a:rPr>
              <a:t>Windfall Tax on Natural Gas Companies (42%)</a:t>
            </a:r>
          </a:p>
          <a:p>
            <a:pPr marL="1200150" lvl="2" indent="-285750">
              <a:buFont typeface="Arial" panose="020B0604020202020204" pitchFamily="34" charset="0"/>
              <a:buChar char="−"/>
              <a:defRPr/>
            </a:pPr>
            <a:endParaRPr lang="en-GB" dirty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15FCB1C-BA61-4FFB-AADC-FE9D8855F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4275" name="Slide Number Placeholder 2">
            <a:extLst>
              <a:ext uri="{FF2B5EF4-FFF2-40B4-BE49-F238E27FC236}">
                <a16:creationId xmlns:a16="http://schemas.microsoft.com/office/drawing/2014/main" id="{CFEED432-7701-481E-A9D5-DC58679D2C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6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6E721D-6D33-4A2B-85BA-5F08E9B0DDB8}"/>
              </a:ext>
            </a:extLst>
          </p:cNvPr>
          <p:cNvSpPr/>
          <p:nvPr/>
        </p:nvSpPr>
        <p:spPr>
          <a:xfrm>
            <a:off x="191344" y="908720"/>
            <a:ext cx="1180931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Contractual/Obligation based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b="1" dirty="0">
                <a:latin typeface="Arial" charset="0"/>
              </a:rPr>
              <a:t>Dividend restrictions </a:t>
            </a:r>
            <a:r>
              <a:rPr lang="en-GB" sz="2000" dirty="0">
                <a:latin typeface="Arial" charset="0"/>
              </a:rPr>
              <a:t>are often a </a:t>
            </a:r>
            <a:r>
              <a:rPr lang="en-GB" sz="2000" b="1" dirty="0">
                <a:latin typeface="Arial" charset="0"/>
              </a:rPr>
              <a:t>contractual clause </a:t>
            </a:r>
            <a:r>
              <a:rPr lang="en-GB" sz="2000" dirty="0">
                <a:latin typeface="Arial" charset="0"/>
              </a:rPr>
              <a:t>in debt covenants written into bonds or other forms of debt.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r>
              <a:rPr lang="en-GB" sz="2000" dirty="0">
                <a:latin typeface="Arial" charset="0"/>
              </a:rPr>
              <a:t>Examples of </a:t>
            </a:r>
            <a:r>
              <a:rPr lang="en-GB" sz="2000" b="1" dirty="0">
                <a:latin typeface="Arial" charset="0"/>
              </a:rPr>
              <a:t>obligation-based restrictions </a:t>
            </a:r>
            <a:r>
              <a:rPr lang="en-GB" sz="2000" dirty="0">
                <a:latin typeface="Arial" charset="0"/>
              </a:rPr>
              <a:t>would be British Airway’s 2010 agreement with the British Airways Pension Fund and the Pensions Regulator not to pay dividends until the £3.7bn pension deficit was significantly reduced. This restriction lasted 3 years</a:t>
            </a:r>
          </a:p>
          <a:p>
            <a:pPr marL="800100" lvl="1" indent="-342900">
              <a:buFont typeface="Arial" panose="020B0604020202020204" pitchFamily="34" charset="0"/>
              <a:buChar char="−"/>
              <a:defRPr/>
            </a:pPr>
            <a:endParaRPr lang="en-GB" sz="2000" b="1" dirty="0">
              <a:latin typeface="Arial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2000" b="1" dirty="0">
                <a:latin typeface="Arial" charset="0"/>
              </a:rPr>
              <a:t>Liquidity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You must have enough cash!</a:t>
            </a:r>
          </a:p>
          <a:p>
            <a:pPr marL="742950" lvl="1" indent="-285750">
              <a:buFont typeface="Arial" panose="020B0604020202020204" pitchFamily="34" charset="0"/>
              <a:buChar char="−"/>
              <a:defRPr/>
            </a:pPr>
            <a:r>
              <a:rPr lang="en-GB" altLang="en-US" sz="2000" dirty="0">
                <a:latin typeface="Arial" charset="0"/>
                <a:cs typeface="Times New Roman" pitchFamily="18" charset="0"/>
              </a:rPr>
              <a:t>Dividends are a cash outflow from the company, and therefore the company must either raise the cash from internal free cash flows or from taking on debt.</a:t>
            </a:r>
            <a:endParaRPr lang="en-GB" sz="2000" b="1" dirty="0">
              <a:latin typeface="Arial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b="1" dirty="0">
              <a:latin typeface="Arial" charset="0"/>
            </a:endParaRPr>
          </a:p>
        </p:txBody>
      </p:sp>
      <p:sp>
        <p:nvSpPr>
          <p:cNvPr id="6" name="Text Box 2">
            <a:extLst>
              <a:ext uri="{FF2B5EF4-FFF2-40B4-BE49-F238E27FC236}">
                <a16:creationId xmlns:a16="http://schemas.microsoft.com/office/drawing/2014/main" id="{E9141EE5-9396-4110-B125-027DE8583D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7113" y="169783"/>
            <a:ext cx="9551492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n-lt"/>
                <a:cs typeface="Times New Roman" panose="02020603050405020304" pitchFamily="18" charset="0"/>
              </a:rPr>
              <a:t>Important decisions about Dividends: Practical Constraints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101885-AB8E-4B15-B246-547428005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6323" name="Slide Number Placeholder 2">
            <a:extLst>
              <a:ext uri="{FF2B5EF4-FFF2-40B4-BE49-F238E27FC236}">
                <a16:creationId xmlns:a16="http://schemas.microsoft.com/office/drawing/2014/main" id="{2266B9FC-B4CC-46A3-9753-0E94F75D11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7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6324" name="Text Box 2">
            <a:extLst>
              <a:ext uri="{FF2B5EF4-FFF2-40B4-BE49-F238E27FC236}">
                <a16:creationId xmlns:a16="http://schemas.microsoft.com/office/drawing/2014/main" id="{873ACE36-8957-441C-B08A-9ACA1B7AB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648" y="377635"/>
            <a:ext cx="68468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theory: The Academic Debate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7C17EC54-668F-443F-9CC8-81DF79ED9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4137" y="901510"/>
            <a:ext cx="8805863" cy="16319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Academic Theory regarding dividend policy and dividends can be broadly divided into two major schools of thought. 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13041D04-6147-4288-9BE6-15EE41B540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1689893"/>
            <a:ext cx="5185718" cy="31700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1085850" indent="-3429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indent="0">
              <a:spcBef>
                <a:spcPct val="0"/>
              </a:spcBef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Irrelevance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, with the seminal paper by Modigliani and Miller (1961) followed by Black (1976).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Sometimes referred to as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“Residual dividend policy”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7" name="Text Box 4">
            <a:extLst>
              <a:ext uri="{FF2B5EF4-FFF2-40B4-BE49-F238E27FC236}">
                <a16:creationId xmlns:a16="http://schemas.microsoft.com/office/drawing/2014/main" id="{5E124355-45DD-434E-AF2E-DCAA9E4B2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415" y="1997868"/>
            <a:ext cx="5135369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There is the </a:t>
            </a:r>
            <a:r>
              <a:rPr lang="en-GB" altLang="en-US" sz="2000" b="1" dirty="0">
                <a:latin typeface="Arial" panose="020B0604020202020204" pitchFamily="34" charset="0"/>
                <a:cs typeface="Times New Roman" panose="02020603050405020304" pitchFamily="18" charset="0"/>
              </a:rPr>
              <a:t>Dividend Relevance School</a:t>
            </a:r>
            <a:r>
              <a:rPr lang="en-GB" altLang="en-US" sz="2000" dirty="0">
                <a:latin typeface="Arial" panose="020B0604020202020204" pitchFamily="34" charset="0"/>
                <a:cs typeface="Times New Roman" panose="02020603050405020304" pitchFamily="18" charset="0"/>
              </a:rPr>
              <a:t> with key seminal papers by Williams (1938), Linter</a:t>
            </a:r>
            <a:r>
              <a:rPr lang="en-GB" altLang="en-US" sz="2000" dirty="0">
                <a:latin typeface="Arial" panose="020B0604020202020204" pitchFamily="34" charset="0"/>
              </a:rPr>
              <a:t>(1956), Gordon (1959) and more recent studies by </a:t>
            </a:r>
            <a:r>
              <a:rPr lang="en-GB" altLang="en-US" sz="2000" dirty="0" err="1">
                <a:latin typeface="Arial" panose="020B0604020202020204" pitchFamily="34" charset="0"/>
              </a:rPr>
              <a:t>Rooji</a:t>
            </a:r>
            <a:r>
              <a:rPr lang="en-GB" altLang="en-US" sz="2000" dirty="0">
                <a:latin typeface="Arial" panose="020B0604020202020204" pitchFamily="34" charset="0"/>
              </a:rPr>
              <a:t> and </a:t>
            </a:r>
            <a:r>
              <a:rPr lang="en-GB" altLang="en-US" sz="2000" dirty="0" err="1">
                <a:latin typeface="Arial" panose="020B0604020202020204" pitchFamily="34" charset="0"/>
              </a:rPr>
              <a:t>Renneboog</a:t>
            </a:r>
            <a:r>
              <a:rPr lang="en-GB" altLang="en-US" sz="2000" dirty="0">
                <a:latin typeface="Arial" panose="020B0604020202020204" pitchFamily="34" charset="0"/>
              </a:rPr>
              <a:t> (2009) and </a:t>
            </a:r>
            <a:r>
              <a:rPr lang="en-GB" altLang="en-US" sz="2000" dirty="0" err="1">
                <a:latin typeface="Arial" panose="020B0604020202020204" pitchFamily="34" charset="0"/>
              </a:rPr>
              <a:t>Bulan</a:t>
            </a:r>
            <a:r>
              <a:rPr lang="en-GB" altLang="en-US" sz="2000" dirty="0">
                <a:latin typeface="Arial" panose="020B0604020202020204" pitchFamily="34" charset="0"/>
              </a:rPr>
              <a:t> and Hull (2013).</a:t>
            </a: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6328" name="TextBox 2">
            <a:extLst>
              <a:ext uri="{FF2B5EF4-FFF2-40B4-BE49-F238E27FC236}">
                <a16:creationId xmlns:a16="http://schemas.microsoft.com/office/drawing/2014/main" id="{680DCF90-00FB-4362-9CF4-77E1327183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376" y="4760119"/>
            <a:ext cx="1087320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2400" dirty="0">
                <a:solidFill>
                  <a:srgbClr val="FF0000"/>
                </a:solidFill>
              </a:rPr>
              <a:t>The question Dividend Theory seeks to answer is: Does Dividend impact the company’s value?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203E95-A77F-4D90-9286-C7CE09429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58371" name="Slide Number Placeholder 2">
            <a:extLst>
              <a:ext uri="{FF2B5EF4-FFF2-40B4-BE49-F238E27FC236}">
                <a16:creationId xmlns:a16="http://schemas.microsoft.com/office/drawing/2014/main" id="{D5118377-26FF-46CA-8159-50E16A9154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8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8372" name="TextBox 4">
            <a:extLst>
              <a:ext uri="{FF2B5EF4-FFF2-40B4-BE49-F238E27FC236}">
                <a16:creationId xmlns:a16="http://schemas.microsoft.com/office/drawing/2014/main" id="{AEE6A889-1973-49FB-A757-0A6B96BD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8776" y="1196752"/>
            <a:ext cx="820737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1.  The residual dividend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2. The bird-in-the-hand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3. The tax preference theory</a:t>
            </a:r>
          </a:p>
          <a:p>
            <a:r>
              <a:rPr lang="en-GB" alt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4. Gordon relevant theory </a:t>
            </a:r>
          </a:p>
        </p:txBody>
      </p:sp>
      <p:sp>
        <p:nvSpPr>
          <p:cNvPr id="58373" name="TextBox 5">
            <a:extLst>
              <a:ext uri="{FF2B5EF4-FFF2-40B4-BE49-F238E27FC236}">
                <a16:creationId xmlns:a16="http://schemas.microsoft.com/office/drawing/2014/main" id="{34EFB2A0-89C8-45E3-BA66-E72951093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83358"/>
            <a:ext cx="111352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000" dirty="0"/>
              <a:t>There are Four prevalent dividend theories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C269209-8C92-4BFF-8B5C-6E2F72932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84995" name="Slide Number Placeholder 2">
            <a:extLst>
              <a:ext uri="{FF2B5EF4-FFF2-40B4-BE49-F238E27FC236}">
                <a16:creationId xmlns:a16="http://schemas.microsoft.com/office/drawing/2014/main" id="{E8FD8213-EAA0-4589-947D-ED40496282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9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4996" name="TextBox 4">
            <a:extLst>
              <a:ext uri="{FF2B5EF4-FFF2-40B4-BE49-F238E27FC236}">
                <a16:creationId xmlns:a16="http://schemas.microsoft.com/office/drawing/2014/main" id="{13906438-93EF-42EB-B862-AC21BEAA8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814992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The theory suggests that the dividend paid by a firm should be viewed as a </a:t>
            </a:r>
            <a:r>
              <a:rPr lang="en-GB" altLang="en-US" sz="3200" i="1" dirty="0">
                <a:solidFill>
                  <a:srgbClr val="000000"/>
                </a:solidFill>
                <a:latin typeface="Arial" panose="020B0604020202020204" pitchFamily="34" charset="0"/>
              </a:rPr>
              <a:t>residual</a:t>
            </a:r>
            <a:r>
              <a:rPr lang="en-GB" altLang="en-US" sz="3200" dirty="0">
                <a:solidFill>
                  <a:srgbClr val="000000"/>
                </a:solidFill>
                <a:latin typeface="Arial" panose="020B0604020202020204" pitchFamily="34" charset="0"/>
              </a:rPr>
              <a:t> – the amount left over after all acceptable investment opportunities have been undertaken.  But this theory is a bit more involved than this simple idea.  </a:t>
            </a:r>
            <a:endParaRPr lang="en-GB" altLang="en-US" sz="3200" dirty="0"/>
          </a:p>
        </p:txBody>
      </p:sp>
      <p:sp>
        <p:nvSpPr>
          <p:cNvPr id="84997" name="TextBox 5">
            <a:extLst>
              <a:ext uri="{FF2B5EF4-FFF2-40B4-BE49-F238E27FC236}">
                <a16:creationId xmlns:a16="http://schemas.microsoft.com/office/drawing/2014/main" id="{0072B1EF-F5A8-44B6-9AA4-576A551A2A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287187"/>
            <a:ext cx="783113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400" dirty="0"/>
              <a:t>Residual Theory of Dividends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0C55901-1EE6-4519-89F7-4EB8FB8FD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2163" name="Slide Number Placeholder 2">
            <a:extLst>
              <a:ext uri="{FF2B5EF4-FFF2-40B4-BE49-F238E27FC236}">
                <a16:creationId xmlns:a16="http://schemas.microsoft.com/office/drawing/2014/main" id="{828161FF-0805-47B6-B01D-C4DFAE2D10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10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2164" name="Text Box 2">
            <a:extLst>
              <a:ext uri="{FF2B5EF4-FFF2-40B4-BE49-F238E27FC236}">
                <a16:creationId xmlns:a16="http://schemas.microsoft.com/office/drawing/2014/main" id="{90F0EF37-B6B8-4181-AD3D-8A7AAEC52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352" y="273983"/>
            <a:ext cx="112332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D0297C91-4CF8-4F90-B825-ED208560ED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336" y="935586"/>
            <a:ext cx="10972800" cy="53860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(Linter, 1956; Gordon,1959; 1962)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Argument that dividends are preferable to capital gains because of uncertainty. In basic terms: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Future gains are uncertain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1" hangingPunct="1">
              <a:spcBef>
                <a:spcPct val="0"/>
              </a:spcBef>
              <a:defRPr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Thus, Investors would rather have the money now than leave it tied up in uncertain investments</a:t>
            </a:r>
          </a:p>
          <a:p>
            <a:pPr marL="342900" indent="-342900" eaLnBrk="1" hangingPunct="1">
              <a:spcBef>
                <a:spcPct val="0"/>
              </a:spcBef>
              <a:defRPr/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200" dirty="0">
                <a:latin typeface="Arial" charset="0"/>
                <a:cs typeface="Times New Roman" pitchFamily="18" charset="0"/>
              </a:rPr>
              <a:t>Therefore, as investors prefer dividends, the dividend policy will influence the MV of the Company. For example, if the company pays low dividends investors may sell those shares and buy shares in a company which </a:t>
            </a:r>
            <a:r>
              <a:rPr lang="en-GB" altLang="en-US" sz="2200" b="1" dirty="0">
                <a:latin typeface="Arial" charset="0"/>
                <a:cs typeface="Times New Roman" pitchFamily="18" charset="0"/>
              </a:rPr>
              <a:t>does</a:t>
            </a:r>
            <a:r>
              <a:rPr lang="en-GB" altLang="en-US" sz="2200" dirty="0">
                <a:latin typeface="Arial" charset="0"/>
                <a:cs typeface="Times New Roman" pitchFamily="18" charset="0"/>
              </a:rPr>
              <a:t> pay more dividends. Thus share price would go down for the company which didn’t pay dividends.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FE245EFC-A727-23D4-9A7D-5D2CA3CEF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</a:t>
            </a:r>
            <a:r>
              <a:rPr lang="en-GB" altLang="en-US" sz="36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“</a:t>
            </a:r>
            <a:r>
              <a:rPr lang="en-GB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Bird-in-the-hand” Theory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8A4AD8-3E39-83DB-B7B8-71A068DF3051}"/>
              </a:ext>
            </a:extLst>
          </p:cNvPr>
          <p:cNvSpPr/>
          <p:nvPr/>
        </p:nvSpPr>
        <p:spPr>
          <a:xfrm>
            <a:off x="839416" y="1427910"/>
            <a:ext cx="1015312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While this may sound rational, multiple research surveys by academics (summarised best in Baker et al., 2010) have had very mixed responses.</a:t>
            </a:r>
          </a:p>
          <a:p>
            <a:pPr eaLnBrk="1" hangingPunct="1">
              <a:defRPr/>
            </a:pPr>
            <a:endParaRPr lang="en-GB" altLang="en-US" sz="2400" dirty="0">
              <a:latin typeface="Arial" charset="0"/>
              <a:cs typeface="Times New Roman" pitchFamily="18" charset="0"/>
            </a:endParaRPr>
          </a:p>
          <a:p>
            <a:pPr marL="285750" indent="-285750">
              <a:defRPr/>
            </a:pPr>
            <a:r>
              <a:rPr lang="en-GB" altLang="en-US" sz="2400" dirty="0">
                <a:latin typeface="Arial" charset="0"/>
                <a:cs typeface="Times New Roman" pitchFamily="18" charset="0"/>
              </a:rPr>
              <a:t>Baker et al. (2007) &amp; Baker et al. (2008) looked at 291 dividend-paying firms listed on the Toronto Stock Exchange and found some limited support for “Bird-in-the-hand” in that many investors were concerned about riskiness of their future returns if they didn’t receive dividends.</a:t>
            </a:r>
          </a:p>
        </p:txBody>
      </p:sp>
    </p:spTree>
    <p:extLst>
      <p:ext uri="{BB962C8B-B14F-4D97-AF65-F5344CB8AC3E}">
        <p14:creationId xmlns:p14="http://schemas.microsoft.com/office/powerpoint/2010/main" val="2718707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>
            <a:extLst>
              <a:ext uri="{FF2B5EF4-FFF2-40B4-BE49-F238E27FC236}">
                <a16:creationId xmlns:a16="http://schemas.microsoft.com/office/drawing/2014/main" id="{6C8AAD79-2515-480E-8D81-D8BAFA7E8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12" y="0"/>
            <a:ext cx="10972800" cy="1143000"/>
          </a:xfrm>
        </p:spPr>
        <p:txBody>
          <a:bodyPr/>
          <a:lstStyle/>
          <a:p>
            <a:r>
              <a:rPr lang="en-GB" altLang="en-US" sz="4000" dirty="0"/>
              <a:t>Tax Preference Theory </a:t>
            </a:r>
          </a:p>
        </p:txBody>
      </p:sp>
      <p:sp>
        <p:nvSpPr>
          <p:cNvPr id="90115" name="Content Placeholder 2">
            <a:extLst>
              <a:ext uri="{FF2B5EF4-FFF2-40B4-BE49-F238E27FC236}">
                <a16:creationId xmlns:a16="http://schemas.microsoft.com/office/drawing/2014/main" id="{1890E830-0B5D-4A50-B758-46CC68577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16" y="980728"/>
            <a:ext cx="10972800" cy="3917032"/>
          </a:xfrm>
        </p:spPr>
        <p:txBody>
          <a:bodyPr/>
          <a:lstStyle/>
          <a:p>
            <a:r>
              <a:rPr lang="en-GB" altLang="en-US" sz="2400" dirty="0"/>
              <a:t>Retained earnings lead to long term capital gains which are taxed at lower rates than dividends.</a:t>
            </a:r>
          </a:p>
          <a:p>
            <a:r>
              <a:rPr lang="en-GB" altLang="en-US" sz="2400" dirty="0"/>
              <a:t>Hence investors would prefer companies with low pay-out, which affects the price of the shares of the company and hence its value.</a:t>
            </a:r>
          </a:p>
          <a:p>
            <a:r>
              <a:rPr lang="en-GB" altLang="en-US" sz="2400" dirty="0"/>
              <a:t>When companies pay a low dividend, based on the theory, investors would demand more of the share and the value of the firm would go up</a:t>
            </a:r>
          </a:p>
          <a:p>
            <a:r>
              <a:rPr lang="en-GB" altLang="en-US" sz="2400" dirty="0"/>
              <a:t>But if the company pays a high dividend, then investors would not demand a lot of the share, hence resulting in a low value for the company </a:t>
            </a:r>
          </a:p>
          <a:p>
            <a:r>
              <a:rPr lang="en-GB" altLang="en-US" sz="2400" dirty="0"/>
              <a:t>Advice : set a low </a:t>
            </a:r>
            <a:r>
              <a:rPr lang="en-GB" altLang="en-US" sz="2400" dirty="0" err="1"/>
              <a:t>payout</a:t>
            </a:r>
            <a:r>
              <a:rPr lang="en-GB" altLang="en-US" sz="2400" dirty="0"/>
              <a:t> </a:t>
            </a:r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BC9B5D-2C78-41C7-9712-5B27276A3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0117" name="Slide Number Placeholder 4">
            <a:extLst>
              <a:ext uri="{FF2B5EF4-FFF2-40B4-BE49-F238E27FC236}">
                <a16:creationId xmlns:a16="http://schemas.microsoft.com/office/drawing/2014/main" id="{9B88E51C-ADA4-4906-813A-2952419F4B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CE4965-8A2A-4CEE-A37B-22295C5F70A8}" type="slidenum">
              <a:rPr lang="en-US" altLang="en-US" smtClean="0">
                <a:solidFill>
                  <a:srgbClr val="898989"/>
                </a:solidFill>
              </a:rPr>
              <a:pPr/>
              <a:t>12</a:t>
            </a:fld>
            <a:endParaRPr lang="en-US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97DE35-978E-4CAC-9B50-02E1A622C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Ulster University</a:t>
            </a:r>
          </a:p>
        </p:txBody>
      </p:sp>
      <p:sp>
        <p:nvSpPr>
          <p:cNvPr id="94211" name="Slide Number Placeholder 2">
            <a:extLst>
              <a:ext uri="{FF2B5EF4-FFF2-40B4-BE49-F238E27FC236}">
                <a16:creationId xmlns:a16="http://schemas.microsoft.com/office/drawing/2014/main" id="{7F2BC566-DA00-4824-8D50-4857376374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F224782-C74B-4FAE-8B97-E7B41F514B3D}" type="slidenum">
              <a:rPr lang="en-US" altLang="en-US" smtClean="0"/>
              <a:pPr>
                <a:defRPr/>
              </a:pPr>
              <a:t>13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94212" name="Text Box 2">
            <a:extLst>
              <a:ext uri="{FF2B5EF4-FFF2-40B4-BE49-F238E27FC236}">
                <a16:creationId xmlns:a16="http://schemas.microsoft.com/office/drawing/2014/main" id="{A576A17A-C168-4836-85F7-B4289F901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332656"/>
            <a:ext cx="10353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Dividend Relevance:  Taxes and Clientele Effects  </a:t>
            </a:r>
            <a:endParaRPr lang="en-GB" altLang="en-US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9A0AEBD2-C888-44FE-B36A-C817F1904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368" y="923925"/>
            <a:ext cx="11175032" cy="458587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b="1" dirty="0">
                <a:solidFill>
                  <a:srgbClr val="FF3300"/>
                </a:solidFill>
                <a:latin typeface="Arial" charset="0"/>
                <a:cs typeface="Times New Roman" pitchFamily="18" charset="0"/>
              </a:rPr>
              <a:t>Taxes</a:t>
            </a:r>
            <a:r>
              <a:rPr lang="en-GB" altLang="en-US" sz="1600" dirty="0">
                <a:latin typeface="Arial" charset="0"/>
                <a:cs typeface="Times New Roman" pitchFamily="18" charset="0"/>
              </a:rPr>
              <a:t> represent a major market imperfection.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According to the tax preference explanation, some investors should prefer that firms retain cash (or engage in share-buybacks etc.) instead of paying cash dividends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because  tax rates on dividends can be different than those long-term capital gains,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and/or by having a capital gain rather than a dividend investors can better structure/plan their tax affairs, 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for example by delaying crystallising a capital gain until the next year when their capital gains allowance.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marL="285750" indent="-285750" eaLnBrk="1" hangingPunct="1">
              <a:spcBef>
                <a:spcPct val="0"/>
              </a:spcBef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Thus, differences in tax rates could result in different tax clienteles regarding dividends.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r>
              <a:rPr lang="en-GB" altLang="en-US" sz="1600" dirty="0">
                <a:latin typeface="Arial" charset="0"/>
                <a:cs typeface="Times New Roman" pitchFamily="18" charset="0"/>
              </a:rPr>
              <a:t>Argument posits that investors will be attracted to company’s which best suit their tax needs. Meaning if a company changes its existing Dividend policy existing shareholders may sell shares and seek shares which do fulfil their requirements. Which would lead to a decrease in share value.</a:t>
            </a:r>
          </a:p>
          <a:p>
            <a:pPr marL="285750" indent="-285750" eaLnBrk="1" hangingPunct="1">
              <a:spcBef>
                <a:spcPct val="0"/>
              </a:spcBef>
              <a:defRPr/>
            </a:pPr>
            <a:endParaRPr lang="en-GB" altLang="en-US" sz="1600" dirty="0">
              <a:latin typeface="Arial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2000" b="1" dirty="0">
              <a:latin typeface="Tahoma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7EFB79C-6868-EB35-13BD-83B20F4EE1EF}"/>
              </a:ext>
            </a:extLst>
          </p:cNvPr>
          <p:cNvSpPr txBox="1">
            <a:spLocks noChangeArrowheads="1"/>
          </p:cNvSpPr>
          <p:nvPr/>
        </p:nvSpPr>
        <p:spPr>
          <a:xfrm>
            <a:off x="479376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820C9E-D878-88D4-9CB2-51A14D4E9C25}"/>
              </a:ext>
            </a:extLst>
          </p:cNvPr>
          <p:cNvSpPr txBox="1"/>
          <p:nvPr/>
        </p:nvSpPr>
        <p:spPr>
          <a:xfrm>
            <a:off x="479376" y="980728"/>
            <a:ext cx="107291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Atrill</a:t>
            </a:r>
            <a:r>
              <a:rPr lang="en-GB" sz="2400" dirty="0"/>
              <a:t>, P., McLaney, E., (2022) Accounting and Finance For Non-specialists. Twelfth Edition</a:t>
            </a:r>
          </a:p>
        </p:txBody>
      </p:sp>
    </p:spTree>
    <p:extLst>
      <p:ext uri="{BB962C8B-B14F-4D97-AF65-F5344CB8AC3E}">
        <p14:creationId xmlns:p14="http://schemas.microsoft.com/office/powerpoint/2010/main" val="20948863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4656</TotalTime>
  <Words>1158</Words>
  <Application>Microsoft Macintosh PowerPoint</Application>
  <PresentationFormat>Widescreen</PresentationFormat>
  <Paragraphs>127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Arial</vt:lpstr>
      <vt:lpstr>Myriad Pro</vt:lpstr>
      <vt:lpstr>Tahoma</vt:lpstr>
      <vt:lpstr>Verdana</vt:lpstr>
      <vt:lpstr>20140311PresentationUWTSDTemplate</vt:lpstr>
      <vt:lpstr>LCBB5011 Essentials of Accounting &amp; Finance Week 8 Session 2</vt:lpstr>
      <vt:lpstr>PowerPoint Presentation</vt:lpstr>
      <vt:lpstr>Some important information about Dividends</vt:lpstr>
      <vt:lpstr>Some important information about Dividends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Dividend Relevance: “Bird-in-the-hand” Theory</vt:lpstr>
      <vt:lpstr>Tax Preference Theory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170</cp:revision>
  <cp:lastPrinted>2018-07-09T15:27:01Z</cp:lastPrinted>
  <dcterms:created xsi:type="dcterms:W3CDTF">2002-10-07T19:43:58Z</dcterms:created>
  <dcterms:modified xsi:type="dcterms:W3CDTF">2025-03-07T13:22:03Z</dcterms:modified>
</cp:coreProperties>
</file>