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sldIdLst>
    <p:sldId id="256" r:id="rId2"/>
    <p:sldId id="259" r:id="rId3"/>
    <p:sldId id="261" r:id="rId4"/>
    <p:sldId id="258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/>
    <p:restoredTop sz="94727"/>
  </p:normalViewPr>
  <p:slideViewPr>
    <p:cSldViewPr snapToGrid="0">
      <p:cViewPr>
        <p:scale>
          <a:sx n="84" d="100"/>
          <a:sy n="84" d="100"/>
        </p:scale>
        <p:origin x="184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D96F2-02BD-E71F-EFBD-14FECCF2D3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7172325" cy="3152251"/>
          </a:xfrm>
        </p:spPr>
        <p:txBody>
          <a:bodyPr anchor="b"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90113-E8E1-4E48-41BC-583802BFC9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0137"/>
            <a:ext cx="7172325" cy="112236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7EE5-BFF0-D779-4261-E239DB450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89492-34ED-FE24-4F29-E4C8F549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0C886-7F1E-7BC1-9A9E-B24C2AC2F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C74AEE6-9CA7-5247-DC34-99634247DF50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694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32FD-157B-437C-E9D5-B66E8B3B1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90A51-A7E8-7A6A-5FD0-F9B250BE4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8C8B8-F999-7D95-435D-17CE6ACCD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27265-C89C-937F-1DA3-F377F687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EB89E-4530-3632-3485-F481DB04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157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8056A-761D-1DBC-276A-2A46D153C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613" y="1355763"/>
            <a:ext cx="6972300" cy="2255794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904B3-6AC1-19D5-3EAE-2009A3B4C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24000" y="4921820"/>
            <a:ext cx="5524500" cy="1150934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2A86D-493D-5BF6-8AA6-F1231E3BA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CCD76-6623-164A-7BFA-207AFA057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4312-1F20-5486-62B0-A8BB8829D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703F1C9-9114-4426-6F07-F7FF9CCD5FC4}"/>
              </a:ext>
            </a:extLst>
          </p:cNvPr>
          <p:cNvCxnSpPr>
            <a:cxnSpLocks/>
          </p:cNvCxnSpPr>
          <p:nvPr/>
        </p:nvCxnSpPr>
        <p:spPr>
          <a:xfrm>
            <a:off x="1638300" y="459663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515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CFC4C-4D16-E5A8-F934-8B158F6F2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BDE54-F935-945D-3E4F-B659695E84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52500" y="2286002"/>
            <a:ext cx="5067300" cy="389096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8F3710-E06B-05DE-937A-C92E52569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86001"/>
            <a:ext cx="5067300" cy="389096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302EFD-42D3-11C1-677E-0E478B93F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4C2F08-0D93-B14B-6106-2925DF3E1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5DE81-F2AB-CCB9-8B68-5E4F3101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5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2D81B-4E36-1511-E9A7-8FB931B4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1004888"/>
            <a:ext cx="10287000" cy="90011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FA73DE-183B-9473-20AD-2D3BFED84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1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70FB3D-60AC-DEF2-4472-31B4E076C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01" y="3048001"/>
            <a:ext cx="4886325" cy="32226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6E5BDB-B29C-788F-E2FB-6C154E8FE8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3174" y="2085959"/>
            <a:ext cx="4886325" cy="590566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3FF49-3276-24CA-BC81-FA92C0A930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3174" y="3048000"/>
            <a:ext cx="4886325" cy="322263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FA1C8-C196-9BE1-F603-3FC17EDD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B79692-E142-E1D7-AD17-30C5F1365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90FCF2-7B78-2A2A-F878-58335FEA3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2D0356-1ECF-682B-F87A-811BDD28B2CB}"/>
              </a:ext>
            </a:extLst>
          </p:cNvPr>
          <p:cNvCxnSpPr>
            <a:cxnSpLocks/>
          </p:cNvCxnSpPr>
          <p:nvPr/>
        </p:nvCxnSpPr>
        <p:spPr>
          <a:xfrm>
            <a:off x="1052513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06CA06-9701-E645-C0A5-594B227B288F}"/>
              </a:ext>
            </a:extLst>
          </p:cNvPr>
          <p:cNvCxnSpPr>
            <a:cxnSpLocks/>
          </p:cNvCxnSpPr>
          <p:nvPr/>
        </p:nvCxnSpPr>
        <p:spPr>
          <a:xfrm>
            <a:off x="6435725" y="2876817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2760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214DA-C0D4-E152-7F42-F6352C9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914400"/>
            <a:ext cx="9715500" cy="990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2AA04-1E84-460C-F560-A228F930F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AB260E-3910-7D1B-5074-24F5F0AB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020F1-A878-9B80-6B4F-7D71406BB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23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7652D6-7AE9-3E3B-5C1B-2B4399B1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A7127E-2A63-6F45-4C40-835843630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6FB79-D9D1-5381-0019-E24F8B4DA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C23B5-7DA9-0E4F-DA39-4624DB8A2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369065"/>
            <a:ext cx="3266536" cy="2312979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A5E77-518A-1FB9-B473-E19CADE04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4423" y="987425"/>
            <a:ext cx="5615077" cy="4873625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65344F-7D06-2406-D113-D24587835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47801"/>
            <a:ext cx="3266536" cy="2382838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2BE708-BAD0-A0A6-9332-9D2179E67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70050-9362-4EC4-6B73-3A38445B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CDA991-8608-CAB4-33FA-03D380D2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655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7B837-332D-9100-E007-7DE279481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9" y="1385457"/>
            <a:ext cx="3312543" cy="230428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DE983-0B0E-07CC-8C57-4EA529E27D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24423" y="957263"/>
            <a:ext cx="5372189" cy="4962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AB867-3FC6-5007-61B0-D9B7E5B0C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24000" y="3958315"/>
            <a:ext cx="3312542" cy="196147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C7E0F-BFE1-7134-163B-B777970B7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395D0B-4F98-F3BE-FB23-22D8C5D41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B2E3D-2188-B7A9-0ECE-978147358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900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F4143-3C41-D626-8F64-36A9C9F1A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914400"/>
            <a:ext cx="9962791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52C4FB-B560-A0FC-6435-952981BC9A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52500" y="2285997"/>
            <a:ext cx="9962791" cy="38909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EC4F-0A90-11E2-E43E-B9E765AFB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2A5B4-1D77-B0AC-49E7-CAE9556B1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396EF9-2FDA-8E87-D546-8840CEBF0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92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085AB7-38B3-7F80-0B2D-7960F56375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24513" y="1052423"/>
            <a:ext cx="1771292" cy="49170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ADBDC3-E9EA-8699-B2E4-4C7784455B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6414" y="1052424"/>
            <a:ext cx="7873043" cy="49170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DBEDE-3A67-6FCA-25F3-B91F7C82E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D92BC-42A9-434B-8530-ADBF4485E407}" type="datetimeFigureOut">
              <a:rPr lang="en-US" smtClean="0"/>
              <a:t>11/7/22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EFF51-4318-20EA-3A3A-8FE203B1A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D9703-5BAD-DE95-98D9-0F30E7C09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9F9E-9962-4B7B-BA18-A15907CCC6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9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258B98-3BD5-0A20-B0E7-944EAEB2654A}"/>
              </a:ext>
            </a:extLst>
          </p:cNvPr>
          <p:cNvSpPr/>
          <p:nvPr/>
        </p:nvSpPr>
        <p:spPr>
          <a:xfrm>
            <a:off x="0" y="3510612"/>
            <a:ext cx="12192000" cy="3347388"/>
          </a:xfrm>
          <a:prstGeom prst="rect">
            <a:avLst/>
          </a:prstGeom>
          <a:gradFill>
            <a:gsLst>
              <a:gs pos="14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404C1-E8A5-65FC-C068-21EA0397E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757238"/>
            <a:ext cx="10287000" cy="1147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CFD78-F171-BA47-AAF3-C6EB75F94C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2285997"/>
            <a:ext cx="10287000" cy="3890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65A77-B1AB-D608-A6C5-F0F99B691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68087" y="4756249"/>
            <a:ext cx="24763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9D0D92BC-42A9-434B-8530-ADBF4485E407}" type="datetimeFigureOut">
              <a:rPr lang="en-US" smtClean="0"/>
              <a:pPr/>
              <a:t>11/7/22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E34E5-5E9B-7786-05B5-B93241EE2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589519" y="1758059"/>
            <a:ext cx="2433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5CD4B-611E-32FA-419D-326099EEF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39542" y="3246437"/>
            <a:ext cx="533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 cap="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A0289F9E-9962-4B7B-BA18-A15907CCC6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78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5" r:id="rId6"/>
    <p:sldLayoutId id="2147483680" r:id="rId7"/>
    <p:sldLayoutId id="2147483681" r:id="rId8"/>
    <p:sldLayoutId id="2147483682" r:id="rId9"/>
    <p:sldLayoutId id="2147483684" r:id="rId10"/>
    <p:sldLayoutId id="2147483683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56032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521208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39496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832104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dfid/15278030225" TargetMode="External"/><Relationship Id="rId13" Type="http://schemas.openxmlformats.org/officeDocument/2006/relationships/hyperlink" Target="https://localwiki.org/davis/Get_Fit_Davis/_files/gym.JPG/_info/" TargetMode="External"/><Relationship Id="rId3" Type="http://schemas.openxmlformats.org/officeDocument/2006/relationships/image" Target="../media/image2.jpg"/><Relationship Id="rId7" Type="http://schemas.openxmlformats.org/officeDocument/2006/relationships/image" Target="../media/image4.jpg"/><Relationship Id="rId12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reepngimg.com/png/23005-health-photos" TargetMode="External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s://www.thymindoman.com/why-does-meditation-take-so-long-to-see-results/" TargetMode="External"/><Relationship Id="rId4" Type="http://schemas.openxmlformats.org/officeDocument/2006/relationships/hyperlink" Target="https://denemenlazim.net/chigong-ile-yasam-enerjinizi-evrensel-enerjiyle-dengeleyin/" TargetMode="Externa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dfid/15278030225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pixnio.com/sport/fitness-and-jogging/cycling-working-out-in-gym" TargetMode="External"/><Relationship Id="rId3" Type="http://schemas.openxmlformats.org/officeDocument/2006/relationships/hyperlink" Target="https://openoregon.pressbooks.pub/nutritionscience/chapter/10a-physical-fitness-elements-benefits/" TargetMode="External"/><Relationship Id="rId7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openpress.usask.ca/guidetophysicalactivity/chapter/1-8-training-principles/" TargetMode="External"/><Relationship Id="rId10" Type="http://schemas.openxmlformats.org/officeDocument/2006/relationships/hyperlink" Target="https://www.thymindoman.com/why-does-meditation-take-so-long-to-see-results/" TargetMode="External"/><Relationship Id="rId4" Type="http://schemas.openxmlformats.org/officeDocument/2006/relationships/image" Target="../media/image8.jp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board/262270/diversity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ecommunityglobal.org/better-living-through-regenerative-communities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bstract smoke background">
            <a:extLst>
              <a:ext uri="{FF2B5EF4-FFF2-40B4-BE49-F238E27FC236}">
                <a16:creationId xmlns:a16="http://schemas.microsoft.com/office/drawing/2014/main" id="{B3D9FBB8-C5AB-7B26-93F3-58090B0598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D49FE6D-E54D-4A15-9572-966ED42F8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1489"/>
            <a:ext cx="12192000" cy="2077327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6E6E59-36C5-AEF5-88F6-14DF7904B5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874" y="1094647"/>
            <a:ext cx="8117072" cy="1327380"/>
          </a:xfrm>
        </p:spPr>
        <p:txBody>
          <a:bodyPr>
            <a:normAutofit fontScale="90000"/>
          </a:bodyPr>
          <a:lstStyle/>
          <a:p>
            <a:r>
              <a:rPr lang="en-US" sz="4000" i="1" dirty="0"/>
              <a:t>Fitness &amp; well-being</a:t>
            </a:r>
            <a:br>
              <a:rPr lang="en-US" sz="4000" i="1" dirty="0"/>
            </a:br>
            <a:r>
              <a:rPr lang="en-US" sz="4000" i="1" dirty="0"/>
              <a:t>Center this is available to all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EE109E-EF9B-D2AC-1D12-E3479061EB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688" y="5750937"/>
            <a:ext cx="10918056" cy="468888"/>
          </a:xfrm>
        </p:spPr>
        <p:txBody>
          <a:bodyPr>
            <a:noAutofit/>
          </a:bodyPr>
          <a:lstStyle/>
          <a:p>
            <a:r>
              <a:rPr lang="en-US" sz="3200" b="1" dirty="0"/>
              <a:t>Health &amp; Fitness lead to a better you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AFC8083-BBFA-464C-A805-4E844F66B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4149692"/>
            <a:ext cx="12188824" cy="0"/>
          </a:xfrm>
          <a:prstGeom prst="line">
            <a:avLst/>
          </a:prstGeom>
          <a:ln w="50800">
            <a:solidFill>
              <a:schemeClr val="bg1">
                <a:alpha val="9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7DF9911-4A37-4096-BE25-0CCCFEC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5711486"/>
            <a:ext cx="2743200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C752BC6-CDD2-4020-8DCF-B5E813CD3A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6426067"/>
            <a:ext cx="12188824" cy="0"/>
          </a:xfrm>
          <a:prstGeom prst="line">
            <a:avLst/>
          </a:prstGeom>
          <a:ln w="50800">
            <a:solidFill>
              <a:schemeClr val="bg1">
                <a:alpha val="9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group of people dancing&#10;&#10;Description automatically generated with medium confidence">
            <a:extLst>
              <a:ext uri="{FF2B5EF4-FFF2-40B4-BE49-F238E27FC236}">
                <a16:creationId xmlns:a16="http://schemas.microsoft.com/office/drawing/2014/main" id="{E9CE6838-91C4-495E-3429-A476E5E150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890760" y="148060"/>
            <a:ext cx="1402080" cy="1402080"/>
          </a:xfrm>
          <a:prstGeom prst="rect">
            <a:avLst/>
          </a:prstGeom>
        </p:spPr>
      </p:pic>
      <p:pic>
        <p:nvPicPr>
          <p:cNvPr id="10" name="Picture 9" descr="A picture containing red, dark&#10;&#10;Description automatically generated">
            <a:extLst>
              <a:ext uri="{FF2B5EF4-FFF2-40B4-BE49-F238E27FC236}">
                <a16:creationId xmlns:a16="http://schemas.microsoft.com/office/drawing/2014/main" id="{DA083431-7755-9DCA-AAFA-536B43758C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28610" y="1757256"/>
            <a:ext cx="2743200" cy="2052975"/>
          </a:xfrm>
          <a:prstGeom prst="rect">
            <a:avLst/>
          </a:prstGeom>
        </p:spPr>
      </p:pic>
      <p:pic>
        <p:nvPicPr>
          <p:cNvPr id="19" name="Picture 18" descr="A group of children sitting in a classroom&#10;&#10;Description automatically generated with medium confidence">
            <a:extLst>
              <a:ext uri="{FF2B5EF4-FFF2-40B4-BE49-F238E27FC236}">
                <a16:creationId xmlns:a16="http://schemas.microsoft.com/office/drawing/2014/main" id="{5CF22184-932F-4ADD-F507-8B86681C37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890760" y="2847175"/>
            <a:ext cx="1445254" cy="1309181"/>
          </a:xfrm>
          <a:prstGeom prst="rect">
            <a:avLst/>
          </a:prstGeom>
        </p:spPr>
      </p:pic>
      <p:pic>
        <p:nvPicPr>
          <p:cNvPr id="23" name="Picture 22" descr="A picture containing person&#10;&#10;Description automatically generated">
            <a:extLst>
              <a:ext uri="{FF2B5EF4-FFF2-40B4-BE49-F238E27FC236}">
                <a16:creationId xmlns:a16="http://schemas.microsoft.com/office/drawing/2014/main" id="{1E163730-DC0D-0301-0A6E-932A971E70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9890760" y="1659136"/>
            <a:ext cx="1402080" cy="105156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65F60F4-43C6-4903-EE06-233369E9A2EC}"/>
              </a:ext>
            </a:extLst>
          </p:cNvPr>
          <p:cNvSpPr txBox="1"/>
          <p:nvPr/>
        </p:nvSpPr>
        <p:spPr>
          <a:xfrm>
            <a:off x="9890760" y="3215848"/>
            <a:ext cx="140208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0" tooltip="https://www.thymindoman.com/why-does-meditation-take-so-long-to-see-results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1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26" name="Picture 25" descr="An empty gym with exercise equipment&#10;&#10;Description automatically generated with low confidence">
            <a:extLst>
              <a:ext uri="{FF2B5EF4-FFF2-40B4-BE49-F238E27FC236}">
                <a16:creationId xmlns:a16="http://schemas.microsoft.com/office/drawing/2014/main" id="{DDA1C86E-219E-1ED8-68CA-11E05D91495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9860833" y="4368979"/>
            <a:ext cx="1464902" cy="102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96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013B9-25FE-391B-2FCE-5F3BDD0DC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Fitness for all</a:t>
            </a:r>
          </a:p>
        </p:txBody>
      </p:sp>
      <p:pic>
        <p:nvPicPr>
          <p:cNvPr id="5" name="Content Placeholder 4" descr="A group of children sitting in a classroom&#10;&#10;Description automatically generated with medium confidence">
            <a:extLst>
              <a:ext uri="{FF2B5EF4-FFF2-40B4-BE49-F238E27FC236}">
                <a16:creationId xmlns:a16="http://schemas.microsoft.com/office/drawing/2014/main" id="{43E8BD11-F914-0256-EA54-E8680EA4E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79202" y="2286000"/>
            <a:ext cx="8418438" cy="389096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E12F86-FFC3-8DBB-1F50-BD91EBEB1831}"/>
              </a:ext>
            </a:extLst>
          </p:cNvPr>
          <p:cNvSpPr txBox="1"/>
          <p:nvPr/>
        </p:nvSpPr>
        <p:spPr>
          <a:xfrm>
            <a:off x="106680" y="2443162"/>
            <a:ext cx="3215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 Promote and Start After school clubs</a:t>
            </a:r>
          </a:p>
          <a:p>
            <a:r>
              <a:rPr lang="en-US" b="1" dirty="0"/>
              <a:t>Start by Play fitness</a:t>
            </a:r>
          </a:p>
          <a:p>
            <a:r>
              <a:rPr lang="en-US" b="1" dirty="0"/>
              <a:t>Little </a:t>
            </a:r>
            <a:r>
              <a:rPr lang="en-US" b="1" dirty="0" err="1"/>
              <a:t>dragan</a:t>
            </a:r>
            <a:r>
              <a:rPr lang="en-US" b="1" dirty="0"/>
              <a:t> (Martial Arts) Witch promotes</a:t>
            </a:r>
          </a:p>
          <a:p>
            <a:r>
              <a:rPr lang="en-US" b="1" dirty="0"/>
              <a:t>Play fitness</a:t>
            </a:r>
          </a:p>
          <a:p>
            <a:r>
              <a:rPr lang="en-US" b="1" dirty="0"/>
              <a:t>Self Confidence</a:t>
            </a:r>
          </a:p>
          <a:p>
            <a:r>
              <a:rPr lang="en-US" b="1" dirty="0"/>
              <a:t>Self esteem</a:t>
            </a:r>
          </a:p>
          <a:p>
            <a:r>
              <a:rPr lang="en-US" b="1" dirty="0"/>
              <a:t>Social skills</a:t>
            </a:r>
          </a:p>
          <a:p>
            <a:r>
              <a:rPr lang="en-US" b="1" dirty="0"/>
              <a:t>And self </a:t>
            </a:r>
            <a:r>
              <a:rPr lang="en-US" b="1" dirty="0" err="1"/>
              <a:t>Defence</a:t>
            </a:r>
            <a:endParaRPr lang="en-US" b="1" dirty="0"/>
          </a:p>
          <a:p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2464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4FFD5-65D4-AC19-EBFF-28B46C59C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7035" y="521776"/>
            <a:ext cx="2903221" cy="1147762"/>
          </a:xfrm>
        </p:spPr>
        <p:txBody>
          <a:bodyPr/>
          <a:lstStyle/>
          <a:p>
            <a:r>
              <a:rPr lang="en-US" dirty="0"/>
              <a:t>Gym fitness </a:t>
            </a:r>
          </a:p>
        </p:txBody>
      </p:sp>
      <p:pic>
        <p:nvPicPr>
          <p:cNvPr id="5" name="Content Placeholder 4" descr="A group of people exercising&#10;&#10;Description automatically generated with medium confidence">
            <a:extLst>
              <a:ext uri="{FF2B5EF4-FFF2-40B4-BE49-F238E27FC236}">
                <a16:creationId xmlns:a16="http://schemas.microsoft.com/office/drawing/2014/main" id="{77C7A2F5-9602-3082-C0E7-C5B740D02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7796" y="1277977"/>
            <a:ext cx="2088964" cy="1392921"/>
          </a:xfrm>
        </p:spPr>
      </p:pic>
      <p:pic>
        <p:nvPicPr>
          <p:cNvPr id="8" name="Picture 7" descr="A person working out in a gym&#10;&#10;Description automatically generated">
            <a:extLst>
              <a:ext uri="{FF2B5EF4-FFF2-40B4-BE49-F238E27FC236}">
                <a16:creationId xmlns:a16="http://schemas.microsoft.com/office/drawing/2014/main" id="{24A7C75D-4EB8-A2EA-A038-C8203C0FA1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538209" y="608418"/>
            <a:ext cx="2903221" cy="20624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FA68BCE-F655-61F1-9F2B-B8B2DA653341}"/>
              </a:ext>
            </a:extLst>
          </p:cNvPr>
          <p:cNvSpPr txBox="1"/>
          <p:nvPr/>
        </p:nvSpPr>
        <p:spPr>
          <a:xfrm>
            <a:off x="8229600" y="4378238"/>
            <a:ext cx="29032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hlinkClick r:id="rId5" tooltip="https://openpress.usask.ca/guidetophysicalactivity/chapter/1-8-training-principles/"/>
              </a:rPr>
              <a:t>This </a:t>
            </a:r>
            <a:r>
              <a:rPr lang="en-US" sz="900" dirty="0">
                <a:hlinkClick r:id="rId5" tooltip="https://openpress.usask.ca/guidetophysicalactivity/chapter/1-8-training-principles/"/>
              </a:rPr>
              <a:t>P</a:t>
            </a:r>
            <a:r>
              <a:rPr lang="en-US" sz="900" dirty="0">
                <a:hlinkClick r:id="rId5" tooltip="https://openpress.usask.ca/guidetophysicalactivity/chapter/1-8-training-principles/"/>
              </a:rPr>
              <a:t>hoto</a:t>
            </a:r>
            <a:r>
              <a:rPr lang="en-US" sz="900" dirty="0"/>
              <a:t> by Unknown Author is licensed under </a:t>
            </a:r>
            <a:r>
              <a:rPr lang="en-US" sz="900" dirty="0">
                <a:hlinkClick r:id="rId6" tooltip="https://creativecommons.org/licenses/by/3.0/"/>
              </a:rPr>
              <a:t>CC BY</a:t>
            </a:r>
            <a:endParaRPr lang="en-US" sz="900" dirty="0"/>
          </a:p>
        </p:txBody>
      </p:sp>
      <p:pic>
        <p:nvPicPr>
          <p:cNvPr id="11" name="Picture 10" descr="A group of people exercising in a gym&#10;&#10;Description automatically generated with low confidence">
            <a:extLst>
              <a:ext uri="{FF2B5EF4-FFF2-40B4-BE49-F238E27FC236}">
                <a16:creationId xmlns:a16="http://schemas.microsoft.com/office/drawing/2014/main" id="{C47D1ACB-D5A7-BC29-933B-471E3588B2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27795" y="3222230"/>
            <a:ext cx="2088964" cy="1386840"/>
          </a:xfrm>
          <a:prstGeom prst="rect">
            <a:avLst/>
          </a:prstGeom>
        </p:spPr>
      </p:pic>
      <p:pic>
        <p:nvPicPr>
          <p:cNvPr id="13" name="Picture 12" descr="A picture containing person&#10;&#10;Description automatically generated">
            <a:extLst>
              <a:ext uri="{FF2B5EF4-FFF2-40B4-BE49-F238E27FC236}">
                <a16:creationId xmlns:a16="http://schemas.microsoft.com/office/drawing/2014/main" id="{746A846D-1607-6A86-CFC5-7A8930010F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538209" y="2846126"/>
            <a:ext cx="2903221" cy="21774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F9E3B50-770E-EAFB-CC8C-5B31CB7FDE8B}"/>
              </a:ext>
            </a:extLst>
          </p:cNvPr>
          <p:cNvSpPr txBox="1"/>
          <p:nvPr/>
        </p:nvSpPr>
        <p:spPr>
          <a:xfrm>
            <a:off x="9085235" y="7076650"/>
            <a:ext cx="2878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0" tooltip="https://www.thymindoman.com/why-does-meditation-take-so-long-to-see-results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1" tooltip="https://creativecommons.org/licenses/by-sa/3.0/"/>
              </a:rPr>
              <a:t>CC BY-SA</a:t>
            </a:r>
            <a:endParaRPr lang="en-US" sz="9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7F3A6C-07A2-BEA6-3417-5BFFBF352AFB}"/>
              </a:ext>
            </a:extLst>
          </p:cNvPr>
          <p:cNvSpPr txBox="1"/>
          <p:nvPr/>
        </p:nvSpPr>
        <p:spPr>
          <a:xfrm>
            <a:off x="3563852" y="1742921"/>
            <a:ext cx="39189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Healthy eating program</a:t>
            </a:r>
          </a:p>
          <a:p>
            <a:pPr algn="ctr"/>
            <a:r>
              <a:rPr lang="en-US" sz="3200" b="1" dirty="0"/>
              <a:t>Circuit training </a:t>
            </a:r>
          </a:p>
          <a:p>
            <a:pPr algn="ctr"/>
            <a:r>
              <a:rPr lang="en-US" sz="3200" b="1" dirty="0"/>
              <a:t> weight training</a:t>
            </a:r>
          </a:p>
          <a:p>
            <a:pPr algn="ctr"/>
            <a:r>
              <a:rPr lang="en-US" sz="3200" b="1" dirty="0"/>
              <a:t>Martial Arts</a:t>
            </a:r>
          </a:p>
          <a:p>
            <a:pPr algn="ctr"/>
            <a:r>
              <a:rPr lang="en-US" sz="3200" b="1" dirty="0"/>
              <a:t>Tai-Chi</a:t>
            </a:r>
          </a:p>
          <a:p>
            <a:pPr algn="ctr"/>
            <a:endParaRPr lang="en-US" sz="2000" b="1" dirty="0"/>
          </a:p>
          <a:p>
            <a:endParaRPr lang="en-US" sz="2000" b="1" dirty="0"/>
          </a:p>
          <a:p>
            <a:r>
              <a:rPr lang="en-US" sz="20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0768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7A636-BA35-5779-C246-47DA1AE46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341" y="3022759"/>
            <a:ext cx="4168140" cy="1147762"/>
          </a:xfrm>
        </p:spPr>
        <p:txBody>
          <a:bodyPr>
            <a:normAutofit fontScale="90000"/>
          </a:bodyPr>
          <a:lstStyle/>
          <a:p>
            <a:r>
              <a:rPr lang="en-US" dirty="0"/>
              <a:t>Help to bring well-being and some form fitness like Tai-chi class to the ageing population </a:t>
            </a:r>
          </a:p>
        </p:txBody>
      </p:sp>
      <p:pic>
        <p:nvPicPr>
          <p:cNvPr id="5" name="Content Placeholder 4" descr="A group of people raising their hands&#10;&#10;Description automatically generated with medium confidence">
            <a:extLst>
              <a:ext uri="{FF2B5EF4-FFF2-40B4-BE49-F238E27FC236}">
                <a16:creationId xmlns:a16="http://schemas.microsoft.com/office/drawing/2014/main" id="{83C6E657-BDDD-E5C6-49D1-E0F599175B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73462" y="990600"/>
            <a:ext cx="6902237" cy="460724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A116C3-D61C-5FA9-AF6C-96401117FEFB}"/>
              </a:ext>
            </a:extLst>
          </p:cNvPr>
          <p:cNvSpPr txBox="1"/>
          <p:nvPr/>
        </p:nvSpPr>
        <p:spPr>
          <a:xfrm>
            <a:off x="838200" y="4480560"/>
            <a:ext cx="3611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Bring a new look at Life</a:t>
            </a:r>
          </a:p>
          <a:p>
            <a:r>
              <a:rPr lang="en-US" dirty="0"/>
              <a:t>New </a:t>
            </a:r>
          </a:p>
          <a:p>
            <a:r>
              <a:rPr lang="en-US" dirty="0"/>
              <a:t>Flexibility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499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B5A64-676B-C0E5-B15B-449A2DC72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Cost, Target marketing, promotion,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E48D7-FF5D-4285-DBF1-46060681D0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/>
              <a:t>Cost per hour </a:t>
            </a:r>
          </a:p>
          <a:p>
            <a:pPr algn="ctr"/>
            <a:r>
              <a:rPr lang="en-US" sz="4000" b="1" dirty="0"/>
              <a:t>Cost Per activity</a:t>
            </a:r>
          </a:p>
          <a:p>
            <a:pPr algn="ctr"/>
            <a:r>
              <a:rPr lang="en-US" sz="4000" b="1" dirty="0"/>
              <a:t>Local government grants</a:t>
            </a:r>
          </a:p>
          <a:p>
            <a:pPr algn="ctr"/>
            <a:r>
              <a:rPr lang="en-US" sz="4000" b="1" dirty="0"/>
              <a:t>Reduce costs for the elderly and young</a:t>
            </a:r>
          </a:p>
        </p:txBody>
      </p:sp>
    </p:spTree>
    <p:extLst>
      <p:ext uri="{BB962C8B-B14F-4D97-AF65-F5344CB8AC3E}">
        <p14:creationId xmlns:p14="http://schemas.microsoft.com/office/powerpoint/2010/main" val="3698628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063A2-6AC5-0F01-9311-EDE89FCAB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Funding for this program could come from local governing bodies</a:t>
            </a:r>
          </a:p>
        </p:txBody>
      </p:sp>
      <p:pic>
        <p:nvPicPr>
          <p:cNvPr id="5" name="Content Placeholder 4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1D024213-756C-FE59-93FB-57992E335C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81899" y="2286000"/>
            <a:ext cx="7428202" cy="389096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04C383-C759-5A4D-EC0D-FCAB9A89C339}"/>
              </a:ext>
            </a:extLst>
          </p:cNvPr>
          <p:cNvSpPr txBox="1"/>
          <p:nvPr/>
        </p:nvSpPr>
        <p:spPr>
          <a:xfrm>
            <a:off x="2381899" y="6176963"/>
            <a:ext cx="742820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www.onecommunityglobal.org/better-living-through-regenerative-communities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928512443"/>
      </p:ext>
    </p:extLst>
  </p:cSld>
  <p:clrMapOvr>
    <a:masterClrMapping/>
  </p:clrMapOvr>
</p:sld>
</file>

<file path=ppt/theme/theme1.xml><?xml version="1.0" encoding="utf-8"?>
<a:theme xmlns:a="http://schemas.openxmlformats.org/drawingml/2006/main" name="AfterglowVTI">
  <a:themeElements>
    <a:clrScheme name="AnalogousFromDarkSeedLeftStep">
      <a:dk1>
        <a:srgbClr val="000000"/>
      </a:dk1>
      <a:lt1>
        <a:srgbClr val="FFFFFF"/>
      </a:lt1>
      <a:dk2>
        <a:srgbClr val="301B2D"/>
      </a:dk2>
      <a:lt2>
        <a:srgbClr val="F0F3F2"/>
      </a:lt2>
      <a:accent1>
        <a:srgbClr val="E72983"/>
      </a:accent1>
      <a:accent2>
        <a:srgbClr val="D517C0"/>
      </a:accent2>
      <a:accent3>
        <a:srgbClr val="AD29E7"/>
      </a:accent3>
      <a:accent4>
        <a:srgbClr val="5725D7"/>
      </a:accent4>
      <a:accent5>
        <a:srgbClr val="2944E7"/>
      </a:accent5>
      <a:accent6>
        <a:srgbClr val="1781D5"/>
      </a:accent6>
      <a:hlink>
        <a:srgbClr val="433FBF"/>
      </a:hlink>
      <a:folHlink>
        <a:srgbClr val="7F7F7F"/>
      </a:folHlink>
    </a:clrScheme>
    <a:fontScheme name="Trade Gothic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fterglowVTI" id="{804DBEB7-1920-4C72-A0CB-091339F1875F}" vid="{D4C59F5A-9ECA-4C96-BDFD-0606A75324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161</Words>
  <Application>Microsoft Macintosh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Trade Gothic Next Cond</vt:lpstr>
      <vt:lpstr>Trade Gothic Next Light</vt:lpstr>
      <vt:lpstr>AfterglowVTI</vt:lpstr>
      <vt:lpstr>Fitness &amp; well-being Center this is available to all</vt:lpstr>
      <vt:lpstr>Fitness for all</vt:lpstr>
      <vt:lpstr>Gym fitness </vt:lpstr>
      <vt:lpstr>Help to bring well-being and some form fitness like Tai-chi class to the ageing population </vt:lpstr>
      <vt:lpstr>Cost, Target marketing, promotion,</vt:lpstr>
      <vt:lpstr>Funding for this program could come from local governing bodies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Fitness &amp; well-being Center this is available to all</dc:title>
  <dc:creator>Leonard Betton</dc:creator>
  <cp:lastModifiedBy>Leonard Betton</cp:lastModifiedBy>
  <cp:revision>1</cp:revision>
  <dcterms:created xsi:type="dcterms:W3CDTF">2022-11-07T13:18:01Z</dcterms:created>
  <dcterms:modified xsi:type="dcterms:W3CDTF">2022-11-07T14:48:28Z</dcterms:modified>
</cp:coreProperties>
</file>