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0F1D7-21CD-CA25-66F2-011E568CD811}" v="3264" dt="2022-09-19T13:00:36.696"/>
    <p1510:client id="{199A1F8A-CA55-3FC2-70B1-14BC43855D6F}" v="1965" dt="2022-09-26T18:07:15.873"/>
    <p1510:client id="{55308AE1-E887-4021-B16D-F13BCC3AD86B}" v="463" dt="2022-09-13T18:56:29.668"/>
    <p1510:client id="{5FD8DB3B-4074-4857-8364-1B8C9AE4F1D3}" v="1" dt="2022-09-07T15:26:47.175"/>
    <p1510:client id="{8A14EA8D-86CC-AE87-B3B2-4380501C2DAF}" v="1406" dt="2022-09-22T18:00:04.759"/>
    <p1510:client id="{B0573F71-19F0-1DC2-1774-9351602D4564}" v="30" dt="2022-09-13T19:00:05.279"/>
    <p1510:client id="{C556E093-D993-BD2A-B219-F2BC6B212032}" v="168" dt="2022-09-16T18:12:34.492"/>
    <p1510:client id="{F93D92FB-A01B-63E3-06A9-64F917111463}" v="928" dt="2022-09-16T18:02:03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wen Rees (2114233)" userId="S::2114233@student.uwtsd.ac.uk::6d9240ba-f7b9-49e2-9efa-84237291bcfc" providerId="AD" clId="Web-{199A1F8A-CA55-3FC2-70B1-14BC43855D6F}"/>
    <pc:docChg chg="modSld">
      <pc:chgData name="Anwen Rees (2114233)" userId="S::2114233@student.uwtsd.ac.uk::6d9240ba-f7b9-49e2-9efa-84237291bcfc" providerId="AD" clId="Web-{199A1F8A-CA55-3FC2-70B1-14BC43855D6F}" dt="2022-09-26T18:07:15.873" v="1056" actId="20577"/>
      <pc:docMkLst>
        <pc:docMk/>
      </pc:docMkLst>
      <pc:sldChg chg="addSp modSp mod setBg">
        <pc:chgData name="Anwen Rees (2114233)" userId="S::2114233@student.uwtsd.ac.uk::6d9240ba-f7b9-49e2-9efa-84237291bcfc" providerId="AD" clId="Web-{199A1F8A-CA55-3FC2-70B1-14BC43855D6F}" dt="2022-09-26T18:07:15.873" v="1056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99A1F8A-CA55-3FC2-70B1-14BC43855D6F}" dt="2022-09-26T18:00:08.448" v="1048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57.861" v="762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40.907" v="760" actId="1076"/>
          <ac:spMkLst>
            <pc:docMk/>
            <pc:sldMk cId="109857222" sldId="256"/>
            <ac:spMk id="7" creationId="{DA27B0EB-7C39-F522-21F1-972A43122AB2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7:44:35.871" v="703" actId="14100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6:57:23.999" v="83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6:57:29.328" v="86" actId="20577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36:11.199" v="691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6:59:03.299" v="93" actId="1076"/>
          <ac:spMkLst>
            <pc:docMk/>
            <pc:sldMk cId="109857222" sldId="256"/>
            <ac:spMk id="14" creationId="{38744100-B9E5-590F-0ABB-DC6B7EF579BB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8:07:15.873" v="1056" actId="20577"/>
          <ac:spMkLst>
            <pc:docMk/>
            <pc:sldMk cId="109857222" sldId="256"/>
            <ac:spMk id="16" creationId="{16707B02-9B90-5580-5959-650DE7F7B726}"/>
          </ac:spMkLst>
        </pc:spChg>
        <pc:picChg chg="mod">
          <ac:chgData name="Anwen Rees (2114233)" userId="S::2114233@student.uwtsd.ac.uk::6d9240ba-f7b9-49e2-9efa-84237291bcfc" providerId="AD" clId="Web-{199A1F8A-CA55-3FC2-70B1-14BC43855D6F}" dt="2022-09-26T17:47:29.641" v="758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199A1F8A-CA55-3FC2-70B1-14BC43855D6F}" dt="2022-09-26T17:57:00.521" v="985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199A1F8A-CA55-3FC2-70B1-14BC43855D6F}" dt="2022-09-26T17:57:00.521" v="985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C556E093-D993-BD2A-B219-F2BC6B212032}"/>
    <pc:docChg chg="modSld">
      <pc:chgData name="Anwen Rees (2114233)" userId="S::2114233@student.uwtsd.ac.uk::6d9240ba-f7b9-49e2-9efa-84237291bcfc" providerId="AD" clId="Web-{C556E093-D993-BD2A-B219-F2BC6B212032}" dt="2022-09-16T18:12:34.367" v="77" actId="20577"/>
      <pc:docMkLst>
        <pc:docMk/>
      </pc:docMkLst>
      <pc:sldChg chg="modSp">
        <pc:chgData name="Anwen Rees (2114233)" userId="S::2114233@student.uwtsd.ac.uk::6d9240ba-f7b9-49e2-9efa-84237291bcfc" providerId="AD" clId="Web-{C556E093-D993-BD2A-B219-F2BC6B212032}" dt="2022-09-16T18:12:34.367" v="7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C556E093-D993-BD2A-B219-F2BC6B212032}" dt="2022-09-16T18:12:34.367" v="77" actId="20577"/>
          <ac:spMkLst>
            <pc:docMk/>
            <pc:sldMk cId="109857222" sldId="256"/>
            <ac:spMk id="10" creationId="{F1C926E3-93F6-D9CF-9E6D-708ECE966DDB}"/>
          </ac:spMkLst>
        </pc:spChg>
      </pc:sldChg>
    </pc:docChg>
  </pc:docChgLst>
  <pc:docChgLst>
    <pc:chgData name="Anwen Rees (2114233)" userId="S::2114233@student.uwtsd.ac.uk::6d9240ba-f7b9-49e2-9efa-84237291bcfc" providerId="AD" clId="Web-{F93D92FB-A01B-63E3-06A9-64F917111463}"/>
    <pc:docChg chg="modSld">
      <pc:chgData name="Anwen Rees (2114233)" userId="S::2114233@student.uwtsd.ac.uk::6d9240ba-f7b9-49e2-9efa-84237291bcfc" providerId="AD" clId="Web-{F93D92FB-A01B-63E3-06A9-64F917111463}" dt="2022-09-16T18:02:03.648" v="522" actId="20577"/>
      <pc:docMkLst>
        <pc:docMk/>
      </pc:docMkLst>
      <pc:sldChg chg="addSp delSp modSp">
        <pc:chgData name="Anwen Rees (2114233)" userId="S::2114233@student.uwtsd.ac.uk::6d9240ba-f7b9-49e2-9efa-84237291bcfc" providerId="AD" clId="Web-{F93D92FB-A01B-63E3-06A9-64F917111463}" dt="2022-09-16T18:02:03.648" v="522" actId="20577"/>
        <pc:sldMkLst>
          <pc:docMk/>
          <pc:sldMk cId="109857222" sldId="256"/>
        </pc:sldMkLst>
        <pc:spChg chg="add del mod">
          <ac:chgData name="Anwen Rees (2114233)" userId="S::2114233@student.uwtsd.ac.uk::6d9240ba-f7b9-49e2-9efa-84237291bcfc" providerId="AD" clId="Web-{F93D92FB-A01B-63E3-06A9-64F917111463}" dt="2022-09-16T17:49:42.899" v="375" actId="14100"/>
          <ac:spMkLst>
            <pc:docMk/>
            <pc:sldMk cId="109857222" sldId="256"/>
            <ac:spMk id="2" creationId="{8AE97CFF-76F8-B2B0-47E3-65E575AB2B24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5:04.587" v="303" actId="1076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F93D92FB-A01B-63E3-06A9-64F917111463}" dt="2022-09-16T17:49:47.134" v="376" actId="14100"/>
          <ac:spMkLst>
            <pc:docMk/>
            <pc:sldMk cId="109857222" sldId="256"/>
            <ac:spMk id="6" creationId="{543EC421-E88A-EBCC-3995-B744EAE5D86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25:33.444" v="215" actId="1076"/>
          <ac:spMkLst>
            <pc:docMk/>
            <pc:sldMk cId="109857222" sldId="256"/>
            <ac:spMk id="7" creationId="{DA27B0EB-7C39-F522-21F1-972A43122AB2}"/>
          </ac:spMkLst>
        </pc:spChg>
        <pc:spChg chg="add del mod">
          <ac:chgData name="Anwen Rees (2114233)" userId="S::2114233@student.uwtsd.ac.uk::6d9240ba-f7b9-49e2-9efa-84237291bcfc" providerId="AD" clId="Web-{F93D92FB-A01B-63E3-06A9-64F917111463}" dt="2022-09-16T17:25:48.492" v="219"/>
          <ac:spMkLst>
            <pc:docMk/>
            <pc:sldMk cId="109857222" sldId="256"/>
            <ac:spMk id="8" creationId="{5C3DEACE-3914-E6F0-CDC4-A045AAF4A1E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1:39.925" v="250" actId="14100"/>
          <ac:spMkLst>
            <pc:docMk/>
            <pc:sldMk cId="109857222" sldId="256"/>
            <ac:spMk id="9" creationId="{0D81102B-4BD2-796A-77FE-AA5543242A7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8:02:03.648" v="522" actId="20577"/>
          <ac:spMkLst>
            <pc:docMk/>
            <pc:sldMk cId="109857222" sldId="256"/>
            <ac:spMk id="10" creationId="{F1C926E3-93F6-D9CF-9E6D-708ECE966DD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2:03.847" v="255" actId="1076"/>
          <ac:spMkLst>
            <pc:docMk/>
            <pc:sldMk cId="109857222" sldId="256"/>
            <ac:spMk id="11" creationId="{4C64C155-1DD4-0232-F765-1CDA5637BFDC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4.634" v="301" actId="20577"/>
          <ac:spMkLst>
            <pc:docMk/>
            <pc:sldMk cId="109857222" sldId="256"/>
            <ac:spMk id="12" creationId="{3AD23AA5-A468-8EEC-11C8-8C9E93D6675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10.273" v="291" actId="14100"/>
          <ac:spMkLst>
            <pc:docMk/>
            <pc:sldMk cId="109857222" sldId="256"/>
            <ac:spMk id="13" creationId="{1ADF83AF-5020-C02D-B73D-5C654E9956B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9.072" v="302" actId="20577"/>
          <ac:spMkLst>
            <pc:docMk/>
            <pc:sldMk cId="109857222" sldId="256"/>
            <ac:spMk id="14" creationId="{38744100-B9E5-590F-0ABB-DC6B7EF579BB}"/>
          </ac:spMkLst>
        </pc:spChg>
        <pc:picChg chg="add mod">
          <ac:chgData name="Anwen Rees (2114233)" userId="S::2114233@student.uwtsd.ac.uk::6d9240ba-f7b9-49e2-9efa-84237291bcfc" providerId="AD" clId="Web-{F93D92FB-A01B-63E3-06A9-64F917111463}" dt="2022-09-16T17:57:41.199" v="44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F93D92FB-A01B-63E3-06A9-64F917111463}" dt="2022-09-16T17:57:37.761" v="444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F93D92FB-A01B-63E3-06A9-64F917111463}" dt="2022-09-16T17:57:37.761" v="444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8A14EA8D-86CC-AE87-B3B2-4380501C2DAF}"/>
    <pc:docChg chg="modSld">
      <pc:chgData name="Anwen Rees (2114233)" userId="S::2114233@student.uwtsd.ac.uk::6d9240ba-f7b9-49e2-9efa-84237291bcfc" providerId="AD" clId="Web-{8A14EA8D-86CC-AE87-B3B2-4380501C2DAF}" dt="2022-09-22T18:00:04.759" v="657" actId="20577"/>
      <pc:docMkLst>
        <pc:docMk/>
      </pc:docMkLst>
      <pc:sldChg chg="modSp">
        <pc:chgData name="Anwen Rees (2114233)" userId="S::2114233@student.uwtsd.ac.uk::6d9240ba-f7b9-49e2-9efa-84237291bcfc" providerId="AD" clId="Web-{8A14EA8D-86CC-AE87-B3B2-4380501C2DAF}" dt="2022-09-22T18:00:04.759" v="65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8A14EA8D-86CC-AE87-B3B2-4380501C2DAF}" dt="2022-09-22T17:24:47.540" v="51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8A14EA8D-86CC-AE87-B3B2-4380501C2DAF}" dt="2022-09-22T18:00:04.759" v="657" actId="20577"/>
          <ac:spMkLst>
            <pc:docMk/>
            <pc:sldMk cId="109857222" sldId="256"/>
            <ac:spMk id="12" creationId="{3AD23AA5-A468-8EEC-11C8-8C9E93D66752}"/>
          </ac:spMkLst>
        </pc:spChg>
        <pc:picChg chg="mod">
          <ac:chgData name="Anwen Rees (2114233)" userId="S::2114233@student.uwtsd.ac.uk::6d9240ba-f7b9-49e2-9efa-84237291bcfc" providerId="AD" clId="Web-{8A14EA8D-86CC-AE87-B3B2-4380501C2DAF}" dt="2022-09-22T17:50:09.889" v="547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8A14EA8D-86CC-AE87-B3B2-4380501C2DAF}" dt="2022-09-22T17:44:20.940" v="348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8A14EA8D-86CC-AE87-B3B2-4380501C2DAF}" dt="2022-09-22T17:44:20.940" v="348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1250F1D7-21CD-CA25-66F2-011E568CD811}"/>
    <pc:docChg chg="modSld addMainMaster delMainMaster">
      <pc:chgData name="Anwen Rees (2114233)" userId="S::2114233@student.uwtsd.ac.uk::6d9240ba-f7b9-49e2-9efa-84237291bcfc" providerId="AD" clId="Web-{1250F1D7-21CD-CA25-66F2-011E568CD811}" dt="2022-09-19T13:00:35.508" v="1725" actId="20577"/>
      <pc:docMkLst>
        <pc:docMk/>
      </pc:docMkLst>
      <pc:sldChg chg="modSp mod modClrScheme chgLayout">
        <pc:chgData name="Anwen Rees (2114233)" userId="S::2114233@student.uwtsd.ac.uk::6d9240ba-f7b9-49e2-9efa-84237291bcfc" providerId="AD" clId="Web-{1250F1D7-21CD-CA25-66F2-011E568CD811}" dt="2022-09-19T12:52:59.674" v="1643" actId="14100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250F1D7-21CD-CA25-66F2-011E568CD811}" dt="2022-09-19T12:52:10.110" v="1640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2.578" v="1632" actId="1076"/>
          <ac:spMkLst>
            <pc:docMk/>
            <pc:sldMk cId="109857222" sldId="256"/>
            <ac:spMk id="4" creationId="{B2B4863F-E97F-425E-7AA2-9CABE56ED6B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8.313" v="1633" actId="14100"/>
          <ac:spMkLst>
            <pc:docMk/>
            <pc:sldMk cId="109857222" sldId="256"/>
            <ac:spMk id="5" creationId="{00220293-B3EF-8364-4C1C-25161D332E21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58.594" v="163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21.923" v="1641" actId="1076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59.674" v="1643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6:38.539" v="1507" actId="14100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4:37.693" v="1506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4:43.450" v="1409" actId="1076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5:10.450" v="1414" actId="1076"/>
          <ac:spMkLst>
            <pc:docMk/>
            <pc:sldMk cId="109857222" sldId="256"/>
            <ac:spMk id="14" creationId="{38744100-B9E5-590F-0ABB-DC6B7EF579BB}"/>
          </ac:spMkLst>
        </pc:spChg>
        <pc:picChg chg="mod">
          <ac:chgData name="Anwen Rees (2114233)" userId="S::2114233@student.uwtsd.ac.uk::6d9240ba-f7b9-49e2-9efa-84237291bcfc" providerId="AD" clId="Web-{1250F1D7-21CD-CA25-66F2-011E568CD811}" dt="2022-09-19T12:05:16.122" v="141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addSp modSp mod setBg modClrScheme chgLayout">
        <pc:chgData name="Anwen Rees (2114233)" userId="S::2114233@student.uwtsd.ac.uk::6d9240ba-f7b9-49e2-9efa-84237291bcfc" providerId="AD" clId="Web-{1250F1D7-21CD-CA25-66F2-011E568CD811}" dt="2022-09-19T13:00:35.508" v="1725" actId="20577"/>
        <pc:sldMkLst>
          <pc:docMk/>
          <pc:sldMk cId="978190801" sldId="257"/>
        </pc:sldMkLst>
        <pc:spChg chg="add mod">
          <ac:chgData name="Anwen Rees (2114233)" userId="S::2114233@student.uwtsd.ac.uk::6d9240ba-f7b9-49e2-9efa-84237291bcfc" providerId="AD" clId="Web-{1250F1D7-21CD-CA25-66F2-011E568CD811}" dt="2022-09-19T13:00:35.508" v="1725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9:05.757" v="1687" actId="1076"/>
          <ac:spMkLst>
            <pc:docMk/>
            <pc:sldMk cId="978190801" sldId="257"/>
            <ac:spMk id="4" creationId="{35192B7E-8A5A-133B-7B9B-A17A41513E5C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9" creationId="{2B566528-1B12-4246-9431-5C2D7D081168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1" creationId="{2E80C965-DB6D-4F81-9E9E-B027384D0BD6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3" creationId="{A580F890-B085-4E95-96AA-55AEBEC5CE6E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5" creationId="{D3F51FEB-38FB-4F6C-9F7B-2F2AFAB65463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7" creationId="{1E547BA6-BAE0-43BB-A7CA-60F69CE252F0}"/>
          </ac:spMkLst>
        </pc:spChg>
      </pc:sldChg>
      <pc:sldMasterChg chg="del del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2460954070" sldId="2147483660"/>
        </pc:sldMasterMkLst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469195955" sldId="2147483672"/>
        </pc:sldMasterMkLst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766078129" sldId="2147483673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2893969485" sldId="2147483674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618349010" sldId="2147483675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359762509" sldId="2147483676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189506355" sldId="2147483677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812076121" sldId="2147483678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43670261" sldId="2147483679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96216321" sldId="2147483680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22483821" sldId="2147483681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659348586" sldId="2147483682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0403619" sldId="2147483683"/>
          </pc:sldLayoutMkLst>
        </pc:sldLayoutChg>
      </pc:sldMasterChg>
    </pc:docChg>
  </pc:docChgLst>
  <pc:docChgLst>
    <pc:chgData name="Anwen Rees (2114233)" userId="S::2114233@student.uwtsd.ac.uk::6d9240ba-f7b9-49e2-9efa-84237291bcfc" providerId="AD" clId="Web-{B0573F71-19F0-1DC2-1774-9351602D4564}"/>
    <pc:docChg chg="modSld">
      <pc:chgData name="Anwen Rees (2114233)" userId="S::2114233@student.uwtsd.ac.uk::6d9240ba-f7b9-49e2-9efa-84237291bcfc" providerId="AD" clId="Web-{B0573F71-19F0-1DC2-1774-9351602D4564}" dt="2022-09-13T19:00:05.263" v="18" actId="20577"/>
      <pc:docMkLst>
        <pc:docMk/>
      </pc:docMkLst>
      <pc:sldChg chg="addSp modSp">
        <pc:chgData name="Anwen Rees (2114233)" userId="S::2114233@student.uwtsd.ac.uk::6d9240ba-f7b9-49e2-9efa-84237291bcfc" providerId="AD" clId="Web-{B0573F71-19F0-1DC2-1774-9351602D4564}" dt="2022-09-13T19:00:05.263" v="18" actId="20577"/>
        <pc:sldMkLst>
          <pc:docMk/>
          <pc:sldMk cId="109857222" sldId="256"/>
        </pc:sldMkLst>
        <pc:spChg chg="add mod">
          <ac:chgData name="Anwen Rees (2114233)" userId="S::2114233@student.uwtsd.ac.uk::6d9240ba-f7b9-49e2-9efa-84237291bcfc" providerId="AD" clId="Web-{B0573F71-19F0-1DC2-1774-9351602D4564}" dt="2022-09-13T19:00:05.263" v="18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B0573F71-19F0-1DC2-1774-9351602D4564}" dt="2022-09-13T18:59:30.715" v="0" actId="1076"/>
          <ac:spMkLst>
            <pc:docMk/>
            <pc:sldMk cId="109857222" sldId="256"/>
            <ac:spMk id="6" creationId="{543EC421-E88A-EBCC-3995-B744EAE5D86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078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969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34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50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07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7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1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48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348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19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&#160;https:/www.uopeople.edu/blog/reflective-thinking/" TargetMode="External"/><Relationship Id="rId2" Type="http://schemas.openxmlformats.org/officeDocument/2006/relationships/hyperlink" Target="https://online.essex.ac.uk/blog/the-importance-of-critical-thinking/#:~:text=Critical%20thinking%20is%20a%20core,skill%20in%20many%20workplace%20scenario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ediaa.com/what-is-the-difference-between-critical-thinking-and-reflective-thinking/#Reflective%20Think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B4863F-E97F-425E-7AA2-9CABE56ED6B8}"/>
              </a:ext>
            </a:extLst>
          </p:cNvPr>
          <p:cNvSpPr/>
          <p:nvPr/>
        </p:nvSpPr>
        <p:spPr>
          <a:xfrm>
            <a:off x="237280" y="87774"/>
            <a:ext cx="11738658" cy="83916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20293-B3EF-8364-4C1C-25161D332E21}"/>
              </a:ext>
            </a:extLst>
          </p:cNvPr>
          <p:cNvSpPr txBox="1"/>
          <p:nvPr/>
        </p:nvSpPr>
        <p:spPr>
          <a:xfrm>
            <a:off x="390646" y="91632"/>
            <a:ext cx="1148787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Anwen Rees  - 2114233                                                                                      ECGE4005PC                                              </a:t>
            </a:r>
          </a:p>
          <a:p>
            <a:r>
              <a:rPr lang="en-GB" sz="2000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Sgiliau</a:t>
            </a:r>
            <a:r>
              <a:rPr lang="en-GB" sz="2400" u="sng" dirty="0">
                <a:cs typeface="Calibri"/>
              </a:rPr>
              <a:t> a </a:t>
            </a:r>
            <a:r>
              <a:rPr lang="en-GB" sz="2400" u="sng" dirty="0" err="1">
                <a:cs typeface="Calibri"/>
              </a:rPr>
              <a:t>Rhynweddau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Personol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sydd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yn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dylanwadu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ar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ddatblygiad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meddwl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beirniado</a:t>
            </a:r>
            <a:r>
              <a:rPr lang="en-GB" sz="2000" u="sng" dirty="0" err="1">
                <a:cs typeface="Calibri"/>
              </a:rPr>
              <a:t>l</a:t>
            </a:r>
            <a:r>
              <a:rPr lang="en-GB" sz="2000" dirty="0">
                <a:cs typeface="Calibri"/>
              </a:rPr>
              <a:t>     </a:t>
            </a:r>
            <a:endParaRPr lang="en-US" sz="2000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543EC421-E88A-EBCC-3995-B744EAE5D867}"/>
              </a:ext>
            </a:extLst>
          </p:cNvPr>
          <p:cNvSpPr/>
          <p:nvPr/>
        </p:nvSpPr>
        <p:spPr>
          <a:xfrm>
            <a:off x="69688" y="929515"/>
            <a:ext cx="2411394" cy="5835566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E97CFF-76F8-B2B0-47E3-65E575AB2B24}"/>
              </a:ext>
            </a:extLst>
          </p:cNvPr>
          <p:cNvSpPr txBox="1"/>
          <p:nvPr/>
        </p:nvSpPr>
        <p:spPr>
          <a:xfrm>
            <a:off x="139860" y="918225"/>
            <a:ext cx="224432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cs typeface="Calibri"/>
              </a:rPr>
              <a:t>Beth </a:t>
            </a:r>
            <a:r>
              <a:rPr lang="en-GB" sz="1400" b="1" dirty="0" err="1">
                <a:cs typeface="Calibri"/>
              </a:rPr>
              <a:t>yw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meddwl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beirniadol</a:t>
            </a:r>
            <a:r>
              <a:rPr lang="en-GB" sz="1400" b="1" dirty="0">
                <a:cs typeface="Calibri"/>
              </a:rPr>
              <a:t>?</a:t>
            </a:r>
            <a:endParaRPr lang="en-GB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Fel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myfyriwr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gwneud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gradd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mae'n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bwysig</a:t>
            </a:r>
            <a:r>
              <a:rPr lang="en-GB" sz="1400" dirty="0">
                <a:ea typeface="+mn-lt"/>
                <a:cs typeface="+mn-lt"/>
              </a:rPr>
              <a:t> bod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unigolyn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chyfoedion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darlithwyr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Dywed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wefan</a:t>
            </a:r>
            <a:r>
              <a:rPr lang="en-GB" sz="1400" dirty="0">
                <a:ea typeface="+mn-lt"/>
                <a:cs typeface="+mn-lt"/>
              </a:rPr>
              <a:t> 'University of Louisville' taw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gwella'r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ffordd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maent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trwy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gymhwyso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dadansoddi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gwerthuso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gwybodaeth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chafwyd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Mae'r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gallu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sgil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bawb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mae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modd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wella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 dirty="0">
              <a:cs typeface="Calibri"/>
            </a:endParaRPr>
          </a:p>
          <a:p>
            <a:r>
              <a:rPr lang="en-GB" sz="1400" dirty="0" err="1">
                <a:cs typeface="Calibri"/>
              </a:rPr>
              <a:t>Dywedir</a:t>
            </a:r>
            <a:r>
              <a:rPr lang="en-GB" sz="1400" dirty="0">
                <a:cs typeface="Calibri"/>
              </a:rPr>
              <a:t> Beyer(1995) </a:t>
            </a:r>
            <a:r>
              <a:rPr lang="en-GB" sz="1400" dirty="0" err="1">
                <a:cs typeface="Calibri"/>
              </a:rPr>
              <a:t>o'r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'The Importance of Critical Thinking'(2016) </a:t>
            </a:r>
            <a:r>
              <a:rPr lang="en-GB" sz="1400" dirty="0" err="1">
                <a:cs typeface="Calibri"/>
              </a:rPr>
              <a:t>meddwl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medru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pwyntiau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glir</a:t>
            </a:r>
            <a:r>
              <a:rPr lang="en-GB" sz="1400" dirty="0">
                <a:cs typeface="Calibri"/>
              </a:rPr>
              <a:t> a </a:t>
            </a:r>
            <a:r>
              <a:rPr lang="en-GB" sz="1400" dirty="0" err="1">
                <a:cs typeface="Calibri"/>
              </a:rPr>
              <a:t>rhesymol</a:t>
            </a:r>
            <a:r>
              <a:rPr lang="en-GB" sz="1400" dirty="0">
                <a:cs typeface="Calibri"/>
              </a:rPr>
              <a:t>.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B0BA0A-7F49-BDA0-6A56-52E220186EA5}"/>
              </a:ext>
            </a:extLst>
          </p:cNvPr>
          <p:cNvSpPr/>
          <p:nvPr/>
        </p:nvSpPr>
        <p:spPr>
          <a:xfrm>
            <a:off x="8180728" y="4199874"/>
            <a:ext cx="3785050" cy="248547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27B0EB-7C39-F522-21F1-972A43122AB2}"/>
              </a:ext>
            </a:extLst>
          </p:cNvPr>
          <p:cNvSpPr txBox="1"/>
          <p:nvPr/>
        </p:nvSpPr>
        <p:spPr>
          <a:xfrm>
            <a:off x="8232494" y="4252667"/>
            <a:ext cx="3605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u="sng" dirty="0" err="1">
                <a:cs typeface="Calibri"/>
              </a:rPr>
              <a:t>Casgliad</a:t>
            </a:r>
            <a:endParaRPr lang="en-GB" b="1" u="sng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81102B-4BD2-796A-77FE-AA5543242A72}"/>
              </a:ext>
            </a:extLst>
          </p:cNvPr>
          <p:cNvSpPr/>
          <p:nvPr/>
        </p:nvSpPr>
        <p:spPr>
          <a:xfrm>
            <a:off x="2448793" y="989032"/>
            <a:ext cx="4969525" cy="24638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C926E3-93F6-D9CF-9E6D-708ECE966DDB}"/>
              </a:ext>
            </a:extLst>
          </p:cNvPr>
          <p:cNvSpPr txBox="1"/>
          <p:nvPr/>
        </p:nvSpPr>
        <p:spPr>
          <a:xfrm>
            <a:off x="2546428" y="988670"/>
            <a:ext cx="480590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u="sng" dirty="0">
                <a:cs typeface="Calibri" panose="020F0502020204030204"/>
              </a:rPr>
              <a:t> </a:t>
            </a:r>
            <a:r>
              <a:rPr lang="en-GB" sz="1400" b="1" u="sng" dirty="0" err="1">
                <a:cs typeface="Calibri" panose="020F0502020204030204"/>
              </a:rPr>
              <a:t>Rheoli</a:t>
            </a:r>
            <a:r>
              <a:rPr lang="en-GB" sz="1400" b="1" u="sng" dirty="0">
                <a:cs typeface="Calibri" panose="020F0502020204030204"/>
              </a:rPr>
              <a:t> </a:t>
            </a:r>
            <a:r>
              <a:rPr lang="en-GB" sz="1400" b="1" u="sng" dirty="0" err="1">
                <a:cs typeface="Calibri" panose="020F0502020204030204"/>
              </a:rPr>
              <a:t>amser</a:t>
            </a:r>
            <a:endParaRPr lang="en-GB" sz="1400" b="1" u="sng" dirty="0">
              <a:cs typeface="Calibri" panose="020F0502020204030204"/>
            </a:endParaRPr>
          </a:p>
          <a:p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bod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mae'r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myfyriwr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gallu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gosod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targed</a:t>
            </a:r>
            <a:r>
              <a:rPr lang="en-GB" sz="1400" dirty="0">
                <a:cs typeface="Calibri" panose="020F0502020204030204"/>
              </a:rPr>
              <a:t> pendant a </a:t>
            </a:r>
            <a:r>
              <a:rPr lang="en-GB" sz="1400" dirty="0" err="1">
                <a:cs typeface="Calibri" panose="020F0502020204030204"/>
              </a:rPr>
              <a:t>cwblhau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aseiniadau</a:t>
            </a:r>
            <a:r>
              <a:rPr lang="en-GB" sz="1400" dirty="0">
                <a:cs typeface="Calibri" panose="020F0502020204030204"/>
              </a:rPr>
              <a:t> o </a:t>
            </a:r>
            <a:r>
              <a:rPr lang="en-GB" sz="1400" dirty="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yr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disgwyliedyg</a:t>
            </a:r>
            <a:r>
              <a:rPr lang="en-GB" sz="1400" dirty="0">
                <a:cs typeface="Calibri" panose="020F0502020204030204"/>
              </a:rPr>
              <a:t>.  Mae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ffyrdd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reoli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fel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rhoi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penodol</a:t>
            </a:r>
            <a:r>
              <a:rPr lang="en-GB" sz="1400" dirty="0">
                <a:cs typeface="Calibri" panose="020F0502020204030204"/>
              </a:rPr>
              <a:t> I </a:t>
            </a:r>
            <a:r>
              <a:rPr lang="en-GB" sz="1400" dirty="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dasg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gan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gynnwys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toriadau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cyson</a:t>
            </a:r>
            <a:r>
              <a:rPr lang="en-GB" sz="1400" dirty="0">
                <a:cs typeface="Calibri" panose="020F0502020204030204"/>
              </a:rPr>
              <a:t>, neu </a:t>
            </a:r>
            <a:r>
              <a:rPr lang="en-GB" sz="1400" dirty="0" err="1">
                <a:cs typeface="Calibri" panose="020F0502020204030204"/>
              </a:rPr>
              <a:t>gwneud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rhestr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angen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gwblhau</a:t>
            </a:r>
            <a:r>
              <a:rPr lang="en-GB" sz="1400" dirty="0">
                <a:cs typeface="Calibri" panose="020F0502020204030204"/>
              </a:rPr>
              <a:t>.  Mae </a:t>
            </a:r>
            <a:r>
              <a:rPr lang="en-GB" sz="1400" dirty="0" err="1">
                <a:cs typeface="Calibri" panose="020F0502020204030204"/>
              </a:rPr>
              <a:t>strategaethau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gweithio</a:t>
            </a:r>
            <a:r>
              <a:rPr lang="en-GB" sz="1400" dirty="0">
                <a:cs typeface="Calibri" panose="020F0502020204030204"/>
              </a:rPr>
              <a:t> I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bobl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dirty="0" err="1">
                <a:cs typeface="Calibri" panose="020F0502020204030204"/>
              </a:rPr>
              <a:t>Awgrymir</a:t>
            </a:r>
            <a:r>
              <a:rPr lang="en-GB" sz="1400" dirty="0">
                <a:cs typeface="Calibri" panose="020F0502020204030204"/>
              </a:rPr>
              <a:t> Contrell I </a:t>
            </a:r>
            <a:r>
              <a:rPr lang="en-GB" sz="1400" dirty="0" err="1">
                <a:cs typeface="Calibri" panose="020F0502020204030204"/>
              </a:rPr>
              <a:t>gadw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dyddiadur</a:t>
            </a:r>
            <a:r>
              <a:rPr lang="en-GB" sz="1400" dirty="0">
                <a:cs typeface="Calibri" panose="020F0502020204030204"/>
              </a:rPr>
              <a:t> neu </a:t>
            </a:r>
            <a:r>
              <a:rPr lang="en-GB" sz="1400" dirty="0" err="1">
                <a:cs typeface="Calibri" panose="020F0502020204030204"/>
              </a:rPr>
              <a:t>llyfr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cynllunio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  </a:t>
            </a:r>
            <a:r>
              <a:rPr lang="en-GB" sz="1400" dirty="0" err="1">
                <a:cs typeface="Calibri" panose="020F0502020204030204"/>
              </a:rPr>
              <a:t>Mae'n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anodd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pan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gweithio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astudio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cymdeithasu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ynghyd</a:t>
            </a:r>
            <a:r>
              <a:rPr lang="en-GB" sz="1400" dirty="0">
                <a:cs typeface="Calibri" panose="020F0502020204030204"/>
              </a:rPr>
              <a:t> a </a:t>
            </a:r>
            <a:r>
              <a:rPr lang="en-GB" sz="1400" dirty="0" err="1">
                <a:cs typeface="Calibri" panose="020F0502020204030204"/>
              </a:rPr>
              <a:t>ymrwymiadau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teuluol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ond</a:t>
            </a:r>
            <a:r>
              <a:rPr lang="en-GB" sz="1400" dirty="0">
                <a:cs typeface="Calibri" panose="020F0502020204030204"/>
              </a:rPr>
              <a:t> bod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yw'r</a:t>
            </a:r>
            <a:r>
              <a:rPr lang="en-GB" sz="1400" dirty="0">
                <a:cs typeface="Calibri" panose="020F0502020204030204"/>
              </a:rPr>
              <a:t> nod I </a:t>
            </a:r>
            <a:r>
              <a:rPr lang="en-GB" sz="1400" dirty="0" err="1">
                <a:cs typeface="Calibri" panose="020F0502020204030204"/>
              </a:rPr>
              <a:t>gwbwlhau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aseiniad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  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64C155-1DD4-0232-F765-1CDA5637BFDC}"/>
              </a:ext>
            </a:extLst>
          </p:cNvPr>
          <p:cNvSpPr/>
          <p:nvPr/>
        </p:nvSpPr>
        <p:spPr>
          <a:xfrm>
            <a:off x="2543173" y="3599364"/>
            <a:ext cx="4282631" cy="31733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D23AA5-A468-8EEC-11C8-8C9E93D66752}"/>
              </a:ext>
            </a:extLst>
          </p:cNvPr>
          <p:cNvSpPr txBox="1"/>
          <p:nvPr/>
        </p:nvSpPr>
        <p:spPr>
          <a:xfrm>
            <a:off x="2551253" y="3667726"/>
            <a:ext cx="4152415" cy="2708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 err="1">
                <a:cs typeface="Calibri"/>
              </a:rPr>
              <a:t>Cymryd</a:t>
            </a:r>
            <a:r>
              <a:rPr lang="en-GB" sz="1600" b="1" dirty="0">
                <a:cs typeface="Calibri"/>
              </a:rPr>
              <a:t> </a:t>
            </a:r>
            <a:r>
              <a:rPr lang="en-GB" sz="1600" b="1" dirty="0" err="1">
                <a:cs typeface="Calibri"/>
              </a:rPr>
              <a:t>nodiadau</a:t>
            </a:r>
            <a:r>
              <a:rPr lang="en-GB" sz="1600" b="1" dirty="0">
                <a:cs typeface="Calibri"/>
              </a:rPr>
              <a:t> a </a:t>
            </a:r>
            <a:r>
              <a:rPr lang="en-GB" sz="1600" b="1" dirty="0" err="1">
                <a:cs typeface="Calibri"/>
              </a:rPr>
              <a:t>ymchwilio</a:t>
            </a:r>
            <a:r>
              <a:rPr lang="en-GB" sz="1600" b="1" dirty="0">
                <a:cs typeface="Calibri"/>
              </a:rPr>
              <a:t> </a:t>
            </a:r>
          </a:p>
          <a:p>
            <a:r>
              <a:rPr lang="en-GB" sz="1400" dirty="0">
                <a:cs typeface="Calibri"/>
              </a:rPr>
              <a:t>Pan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mynd</a:t>
            </a:r>
            <a:r>
              <a:rPr lang="en-GB" sz="1400" dirty="0">
                <a:cs typeface="Calibri"/>
              </a:rPr>
              <a:t> I </a:t>
            </a:r>
            <a:r>
              <a:rPr lang="en-GB" sz="1400" dirty="0" err="1">
                <a:cs typeface="Calibri"/>
              </a:rPr>
              <a:t>darluthoedd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brifysgol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aseiniadau</a:t>
            </a:r>
            <a:r>
              <a:rPr lang="en-GB" sz="1400" dirty="0">
                <a:cs typeface="Calibri"/>
              </a:rPr>
              <a:t> pan </a:t>
            </a:r>
            <a:r>
              <a:rPr lang="en-GB" sz="1400" dirty="0" err="1">
                <a:cs typeface="Calibri"/>
              </a:rPr>
              <a:t>fydd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dod</a:t>
            </a:r>
            <a:r>
              <a:rPr lang="en-GB" sz="1400" dirty="0">
                <a:cs typeface="Calibri"/>
              </a:rPr>
              <a:t>.  </a:t>
            </a:r>
            <a:r>
              <a:rPr lang="en-GB" sz="1400" dirty="0" err="1">
                <a:cs typeface="Calibri"/>
              </a:rPr>
              <a:t>Dywedir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 'why take notes?' Mae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 person I </a:t>
            </a:r>
            <a:r>
              <a:rPr lang="en-GB" sz="1400" dirty="0" err="1">
                <a:cs typeface="Calibri"/>
              </a:rPr>
              <a:t>wrando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well 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darluthoedd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sylw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darlithwyr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dweud</a:t>
            </a:r>
            <a:r>
              <a:rPr lang="en-GB" sz="1400" dirty="0">
                <a:cs typeface="Calibri"/>
              </a:rPr>
              <a:t>. Mae e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cyfle</a:t>
            </a:r>
            <a:r>
              <a:rPr lang="en-GB" sz="1400" dirty="0">
                <a:cs typeface="Calibri"/>
              </a:rPr>
              <a:t> da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hen </a:t>
            </a:r>
            <a:r>
              <a:rPr lang="en-GB" sz="1400" dirty="0" err="1">
                <a:cs typeface="Calibri"/>
              </a:rPr>
              <a:t>nodaidau</a:t>
            </a:r>
            <a:r>
              <a:rPr lang="en-GB" sz="1400" dirty="0">
                <a:cs typeface="Calibri"/>
              </a:rPr>
              <a:t> I gofio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wedi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>
                <a:cs typeface="Calibri"/>
              </a:rPr>
              <a:t>ei trafod</a:t>
            </a:r>
            <a:r>
              <a:rPr lang="en-GB" sz="1400" dirty="0">
                <a:cs typeface="Calibri"/>
              </a:rPr>
              <a:t>. Yn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nodaidau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.  </a:t>
            </a:r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gwahanol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wefannau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llyfrau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rydych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gwybodaeth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a'I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cymharu</a:t>
            </a:r>
            <a:r>
              <a:rPr lang="en-GB" sz="1400" dirty="0">
                <a:cs typeface="Calibri"/>
              </a:rPr>
              <a:t>.  </a:t>
            </a:r>
            <a:r>
              <a:rPr lang="en-GB" sz="1400" dirty="0" err="1">
                <a:cs typeface="Calibri"/>
              </a:rPr>
              <a:t>pwyso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mesur</a:t>
            </a:r>
            <a:r>
              <a:rPr lang="en-GB" sz="1400" dirty="0">
                <a:cs typeface="Calibri"/>
              </a:rPr>
              <a:t> 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DF83AF-5020-C02D-B73D-5C654E9956B7}"/>
              </a:ext>
            </a:extLst>
          </p:cNvPr>
          <p:cNvSpPr/>
          <p:nvPr/>
        </p:nvSpPr>
        <p:spPr>
          <a:xfrm>
            <a:off x="7523230" y="993758"/>
            <a:ext cx="4594891" cy="311603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744100-B9E5-590F-0ABB-DC6B7EF579BB}"/>
              </a:ext>
            </a:extLst>
          </p:cNvPr>
          <p:cNvSpPr txBox="1"/>
          <p:nvPr/>
        </p:nvSpPr>
        <p:spPr>
          <a:xfrm>
            <a:off x="7673403" y="1107246"/>
            <a:ext cx="4159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cs typeface="Calibri"/>
              </a:rPr>
              <a:t> </a:t>
            </a:r>
            <a:r>
              <a:rPr lang="en-GB" b="1" dirty="0" err="1">
                <a:cs typeface="Calibri"/>
              </a:rPr>
              <a:t>Myfyrio</a:t>
            </a:r>
            <a:r>
              <a:rPr lang="en-GB" b="1" dirty="0">
                <a:cs typeface="Calibri"/>
              </a:rPr>
              <a:t> </a:t>
            </a:r>
          </a:p>
        </p:txBody>
      </p:sp>
      <p:pic>
        <p:nvPicPr>
          <p:cNvPr id="15" name="Picture 15" descr="Diagram&#10;&#10;Description automatically generated">
            <a:extLst>
              <a:ext uri="{FF2B5EF4-FFF2-40B4-BE49-F238E27FC236}">
                <a16:creationId xmlns:a16="http://schemas.microsoft.com/office/drawing/2014/main" id="{AEF51121-D88E-B0C8-5287-05B1FFC81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7227" y="3461312"/>
            <a:ext cx="1740061" cy="13050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0A0D70-0E96-6C53-857F-0A0957E65A70}"/>
              </a:ext>
            </a:extLst>
          </p:cNvPr>
          <p:cNvSpPr txBox="1"/>
          <p:nvPr/>
        </p:nvSpPr>
        <p:spPr>
          <a:xfrm>
            <a:off x="7614919" y="1437640"/>
            <a:ext cx="43561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Dywedir</a:t>
            </a:r>
            <a:r>
              <a:rPr lang="en-GB" sz="1400" dirty="0">
                <a:cs typeface="Calibri" panose="020F0502020204030204"/>
              </a:rPr>
              <a:t> University of The People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medru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edrych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nol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gorffenol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hyn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gwella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tro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nesaf</a:t>
            </a:r>
            <a:r>
              <a:rPr lang="en-GB" sz="1400" dirty="0">
                <a:cs typeface="Calibri" panose="020F0502020204030204"/>
              </a:rPr>
              <a:t>.  Mae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galluogi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berson</a:t>
            </a:r>
            <a:r>
              <a:rPr lang="en-GB" sz="1400" dirty="0">
                <a:cs typeface="Calibri" panose="020F0502020204030204"/>
              </a:rPr>
              <a:t> I </a:t>
            </a:r>
            <a:r>
              <a:rPr lang="en-GB" sz="1400" dirty="0" err="1">
                <a:cs typeface="Calibri" panose="020F0502020204030204"/>
              </a:rPr>
              <a:t>hunanwella</a:t>
            </a:r>
            <a:r>
              <a:rPr lang="en-GB" sz="1400" dirty="0">
                <a:cs typeface="Calibri" panose="020F0502020204030204"/>
              </a:rPr>
              <a:t> ac I </a:t>
            </a:r>
            <a:r>
              <a:rPr lang="en-GB" sz="1400" dirty="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fwy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ymwybodol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o'I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cryfderau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a'u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gwendidau</a:t>
            </a:r>
            <a:r>
              <a:rPr lang="en-GB" sz="1400" dirty="0">
                <a:cs typeface="Calibri" panose="020F0502020204030204"/>
              </a:rPr>
              <a:t>.  Yn </a:t>
            </a:r>
            <a:r>
              <a:rPr lang="en-GB" sz="1400" dirty="0" err="1">
                <a:cs typeface="Calibri" panose="020F0502020204030204"/>
              </a:rPr>
              <a:t>ol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wefan</a:t>
            </a:r>
            <a:r>
              <a:rPr lang="en-GB" sz="1400" dirty="0">
                <a:cs typeface="Calibri" panose="020F0502020204030204"/>
              </a:rPr>
              <a:t> 'What is the difference between Critical Thinking and Reflective Thinking'(2017) pan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meddwl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drwy'r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dadansoddi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pryd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 a </a:t>
            </a:r>
            <a:r>
              <a:rPr lang="en-GB" sz="1400" dirty="0" err="1">
                <a:cs typeface="Calibri" panose="020F0502020204030204"/>
              </a:rPr>
              <a:t>sut</a:t>
            </a:r>
            <a:r>
              <a:rPr lang="en-GB" sz="1400" dirty="0">
                <a:cs typeface="Calibri" panose="020F0502020204030204"/>
              </a:rPr>
              <a:t> 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chi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dygsu</a:t>
            </a:r>
            <a:r>
              <a:rPr lang="en-GB" sz="1400" dirty="0">
                <a:cs typeface="Calibri" panose="020F0502020204030204"/>
              </a:rPr>
              <a:t> a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fyddwch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.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707B02-9B90-5580-5959-650DE7F7B726}"/>
              </a:ext>
            </a:extLst>
          </p:cNvPr>
          <p:cNvSpPr txBox="1"/>
          <p:nvPr/>
        </p:nvSpPr>
        <p:spPr>
          <a:xfrm>
            <a:off x="8318500" y="4546600"/>
            <a:ext cx="3553460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I </a:t>
            </a:r>
            <a:r>
              <a:rPr lang="en-GB" sz="1400" dirty="0" err="1">
                <a:cs typeface="Calibri"/>
              </a:rPr>
              <a:t>grynhoi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 I </a:t>
            </a:r>
            <a:r>
              <a:rPr lang="en-GB" sz="1400" dirty="0" err="1">
                <a:cs typeface="Calibri"/>
              </a:rPr>
              <a:t>feddwl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beirniadol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trwy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rheoli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nodaidau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ymchwilo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myfyrfio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myfyriwr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a </a:t>
            </a:r>
            <a:r>
              <a:rPr lang="en-GB" sz="1400" dirty="0" err="1">
                <a:cs typeface="Calibri"/>
              </a:rPr>
              <a:t>bywyd</a:t>
            </a:r>
            <a:r>
              <a:rPr lang="en-GB" sz="1400" dirty="0">
                <a:cs typeface="Calibri"/>
              </a:rPr>
              <a:t> </a:t>
            </a:r>
            <a:r>
              <a:rPr lang="en-GB" sz="1400" dirty="0" err="1">
                <a:cs typeface="Calibri"/>
              </a:rPr>
              <a:t>gwaith</a:t>
            </a:r>
            <a:r>
              <a:rPr lang="en-GB" sz="1400" dirty="0">
                <a:cs typeface="Calibri"/>
              </a:rPr>
              <a:t> a bob </a:t>
            </a:r>
            <a:r>
              <a:rPr lang="en-GB" sz="1400" dirty="0" err="1">
                <a:cs typeface="Calibri"/>
              </a:rPr>
              <a:t>dydd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. 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192B7E-8A5A-133B-7B9B-A17A41513E5C}"/>
              </a:ext>
            </a:extLst>
          </p:cNvPr>
          <p:cNvSpPr txBox="1"/>
          <p:nvPr/>
        </p:nvSpPr>
        <p:spPr>
          <a:xfrm>
            <a:off x="132252" y="538702"/>
            <a:ext cx="11414866" cy="51761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u="sng" dirty="0" err="1"/>
              <a:t>Cyfeiriadau</a:t>
            </a:r>
            <a:endParaRPr lang="en-US" sz="2000" b="1" u="sng" dirty="0" err="1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What is Critical Thinking? — University of Louisville Ideas To Action</a:t>
            </a:r>
            <a:endParaRPr lang="en-US" sz="20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The benefits of critical thinking for students and how to develop it (tscfm.org)-  </a:t>
            </a:r>
            <a:r>
              <a:rPr lang="en-US" sz="2000" dirty="0" err="1"/>
              <a:t>llun</a:t>
            </a:r>
            <a:endParaRPr lang="en-US" sz="20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Our Conception of Critical Thinking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ProQuest</a:t>
            </a:r>
            <a:r>
              <a:rPr lang="en-US" sz="2000" dirty="0">
                <a:cs typeface="Calibri"/>
              </a:rPr>
              <a:t> </a:t>
            </a:r>
            <a:r>
              <a:rPr lang="en-US" sz="2000" dirty="0" err="1">
                <a:cs typeface="Calibri"/>
              </a:rPr>
              <a:t>Ebook</a:t>
            </a:r>
            <a:r>
              <a:rPr lang="en-US" sz="2000" dirty="0">
                <a:cs typeface="Calibri"/>
              </a:rPr>
              <a:t> Central – Reader, The Study Skills Handbook Stella Cottrell, </a:t>
            </a:r>
            <a:r>
              <a:rPr lang="en-US" sz="2000" dirty="0" err="1">
                <a:cs typeface="Calibri"/>
              </a:rPr>
              <a:t>tudalen</a:t>
            </a:r>
            <a:r>
              <a:rPr lang="en-US" sz="2000" dirty="0">
                <a:cs typeface="Calibri"/>
              </a:rPr>
              <a:t> 253 2019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cs typeface="Calibri"/>
              </a:rPr>
              <a:t>Time management skills that improve student learning | Australian Christian College (acc.edu.au) - 2019 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cs typeface="Calibri"/>
              </a:rPr>
              <a:t>Why Take Notes? | Center for Access and Success | Student Affairs | UMass Dartmouth (22.09.22)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cs typeface="Calibri"/>
                <a:hlinkClick r:id="rId2"/>
              </a:rPr>
              <a:t>https://online.essex.ac.uk/blog/the-importance-of-critical-thinking/#:~:text=Critical%20thinking%20is%20a%20core,skill%20in%20many%20workplace%20scenarios</a:t>
            </a:r>
            <a:r>
              <a:rPr lang="en-US" dirty="0">
                <a:cs typeface="Calibri"/>
              </a:rPr>
              <a:t>.  (19 </a:t>
            </a:r>
            <a:r>
              <a:rPr lang="en-US" dirty="0" err="1">
                <a:cs typeface="Calibri"/>
              </a:rPr>
              <a:t>Chwefror</a:t>
            </a:r>
            <a:r>
              <a:rPr lang="en-US" dirty="0">
                <a:cs typeface="Calibri"/>
              </a:rPr>
              <a:t> 2016) (Accessed 26/9/22) The Importance of Critical Thinking 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cs typeface="Calibri"/>
                <a:hlinkClick r:id="rId3"/>
              </a:rPr>
              <a:t>https://www.uopeople.edu/blog/reflective-thinking/</a:t>
            </a:r>
            <a:r>
              <a:rPr lang="en-US" sz="2000" dirty="0">
                <a:cs typeface="Calibri"/>
              </a:rPr>
              <a:t> Reflective Thinking: Revealing what really matters 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cs typeface="Calibri"/>
              </a:rPr>
              <a:t>(Accessed 26 September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cs typeface="Calibri"/>
                <a:hlinkClick r:id="rId4"/>
              </a:rPr>
              <a:t>https://pediaa.com/what-is-the-difference-between-critical-thinking-and-reflective-thinking/#Reflective%20Thinking</a:t>
            </a:r>
            <a:r>
              <a:rPr lang="en-US" sz="2000" dirty="0">
                <a:cs typeface="Calibri"/>
              </a:rPr>
              <a:t>   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cs typeface="Calibri"/>
              </a:rPr>
              <a:t>What is the difference between Critical Thinking and Reflective Thinking 2017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16CD1-6837-16DD-D6C5-067D5E783FA8}"/>
              </a:ext>
            </a:extLst>
          </p:cNvPr>
          <p:cNvSpPr txBox="1"/>
          <p:nvPr/>
        </p:nvSpPr>
        <p:spPr>
          <a:xfrm>
            <a:off x="168797" y="84398"/>
            <a:ext cx="117073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Anwen Rees 2114233                                                                                                                                                        ECGE4005PC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190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838</cp:revision>
  <dcterms:created xsi:type="dcterms:W3CDTF">2022-09-07T15:20:26Z</dcterms:created>
  <dcterms:modified xsi:type="dcterms:W3CDTF">2022-09-26T18:07:16Z</dcterms:modified>
</cp:coreProperties>
</file>