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25"/>
  </p:handout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gray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00" autoAdjust="0"/>
  </p:normalViewPr>
  <p:slideViewPr>
    <p:cSldViewPr snapToGrid="0" snapToObjects="1">
      <p:cViewPr varScale="1">
        <p:scale>
          <a:sx n="88" d="100"/>
          <a:sy n="88" d="100"/>
        </p:scale>
        <p:origin x="-82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AF2EFC-1746-C548-9BCB-1C36369AE7D0}" type="datetimeFigureOut">
              <a:rPr lang="en-US" smtClean="0"/>
              <a:t>21/06/22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20642-7508-3F4A-A8E5-8C93CA7AEC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8581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287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89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24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891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446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499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296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089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289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859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802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B8AEF-C632-A241-A2E4-C13B84146CD4}" type="datetimeFigureOut">
              <a:rPr lang="en-US" smtClean="0"/>
              <a:t>21/06/22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F46-9BBF-6E4A-BD37-F9A65ECF59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167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4" Type="http://schemas.openxmlformats.org/officeDocument/2006/relationships/image" Target="../media/image3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to build a team you’d like to be in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Andrew Price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861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territory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Teams </a:t>
            </a:r>
            <a:r>
              <a:rPr lang="mr-IN" dirty="0" smtClean="0"/>
              <a:t>–</a:t>
            </a:r>
            <a:r>
              <a:rPr lang="en-US" dirty="0" smtClean="0"/>
              <a:t> what and why?</a:t>
            </a:r>
          </a:p>
          <a:p>
            <a:r>
              <a:rPr lang="en-US" dirty="0" smtClean="0"/>
              <a:t>How teams learn and avoid learning</a:t>
            </a:r>
          </a:p>
          <a:p>
            <a:r>
              <a:rPr lang="en-US" dirty="0" smtClean="0"/>
              <a:t>Team leadership</a:t>
            </a:r>
          </a:p>
          <a:p>
            <a:r>
              <a:rPr lang="en-US" dirty="0" smtClean="0"/>
              <a:t>Organisational culture and teams</a:t>
            </a:r>
          </a:p>
          <a:p>
            <a:r>
              <a:rPr lang="en-US" dirty="0" smtClean="0"/>
              <a:t>How teams talk; balancing dialogue with discussion</a:t>
            </a:r>
          </a:p>
          <a:p>
            <a:r>
              <a:rPr lang="en-US" dirty="0" smtClean="0"/>
              <a:t>Team norms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189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63908" y="1600200"/>
            <a:ext cx="857701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lphaUcPeriod" startAt="17"/>
            </a:pPr>
            <a:r>
              <a:rPr lang="en-US" dirty="0" smtClean="0"/>
              <a:t>When is a team not a team?</a:t>
            </a:r>
          </a:p>
          <a:p>
            <a:pPr marL="514350" indent="-514350">
              <a:buAutoNum type="alphaUcPeriod"/>
            </a:pPr>
            <a:r>
              <a:rPr lang="en-US" dirty="0" smtClean="0"/>
              <a:t>When it’s a group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</a:t>
            </a:r>
            <a:r>
              <a:rPr lang="en-US" dirty="0" smtClean="0"/>
              <a:t>eams tend to have a number of common features, a group is any collection of people who perceive themselves to be a group</a:t>
            </a:r>
          </a:p>
          <a:p>
            <a:r>
              <a:rPr lang="en-US" dirty="0" smtClean="0"/>
              <a:t>Effective teams can be powerful and creative, but they aren’t the answer to every question and they rarely just happen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088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an effective (true)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5669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The myth</a:t>
            </a:r>
            <a:r>
              <a:rPr lang="en-US" dirty="0" smtClean="0"/>
              <a:t>: it’s all about chemistry.  If you’re in a good team it’s a bonus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The reality</a:t>
            </a:r>
            <a:r>
              <a:rPr lang="en-US" dirty="0" smtClean="0"/>
              <a:t>:  great teams are built.  Chemistry might help but there are clear principles underpinning great teams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The puzzle</a:t>
            </a:r>
            <a:r>
              <a:rPr lang="en-US" dirty="0" smtClean="0"/>
              <a:t>:  In high performing teams in e.g. sport and armed forces, teamwork is worked at. Why do we think that in business it’ll just happen?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67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an effective (true) team?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Michael West studied over 400 health care teams in the UK</a:t>
            </a:r>
          </a:p>
          <a:p>
            <a:r>
              <a:rPr lang="en-US" dirty="0" smtClean="0"/>
              <a:t>Ruth Wageman studied 120 senior teams around the world </a:t>
            </a:r>
          </a:p>
          <a:p>
            <a:r>
              <a:rPr lang="en-US" dirty="0" smtClean="0"/>
              <a:t>They, and many others, found that effective teams had similar characteristics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380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an effective (true)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Clear, shared, compelling direction</a:t>
            </a:r>
            <a:r>
              <a:rPr lang="en-US" dirty="0" smtClean="0"/>
              <a:t>.  The team must have a challenging task that matters</a:t>
            </a:r>
          </a:p>
          <a:p>
            <a:r>
              <a:rPr lang="en-US" b="1" dirty="0" smtClean="0"/>
              <a:t>Clear membership and clear roles</a:t>
            </a:r>
            <a:r>
              <a:rPr lang="en-US" dirty="0" smtClean="0"/>
              <a:t>.  Wageman found that most teams </a:t>
            </a:r>
            <a:r>
              <a:rPr lang="en-US" i="1" dirty="0" smtClean="0"/>
              <a:t>thought</a:t>
            </a:r>
            <a:r>
              <a:rPr lang="en-US" dirty="0" smtClean="0"/>
              <a:t> the team had clear boundaries but members disagreed about who was on the team</a:t>
            </a:r>
          </a:p>
          <a:p>
            <a:r>
              <a:rPr lang="en-US" b="1" dirty="0" smtClean="0"/>
              <a:t>Interdependence</a:t>
            </a:r>
            <a:r>
              <a:rPr lang="en-US" dirty="0" smtClean="0"/>
              <a:t>.  Members need to interact to achieve goals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573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an effective (true)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The team’s structure helps rather than hinders</a:t>
            </a:r>
            <a:r>
              <a:rPr lang="en-US" dirty="0" smtClean="0"/>
              <a:t>. Right size, right people, effective meetings, helpful norms</a:t>
            </a:r>
          </a:p>
          <a:p>
            <a:r>
              <a:rPr lang="en-US" b="1" dirty="0" smtClean="0"/>
              <a:t>Supportive organisational context</a:t>
            </a:r>
            <a:r>
              <a:rPr lang="en-US" dirty="0" smtClean="0"/>
              <a:t>.  Team rewards, adequate information</a:t>
            </a:r>
          </a:p>
          <a:p>
            <a:r>
              <a:rPr lang="en-US" b="1" dirty="0" smtClean="0"/>
              <a:t>Availability of coaching</a:t>
            </a:r>
            <a:r>
              <a:rPr lang="en-US" dirty="0" smtClean="0"/>
              <a:t>. Intervening in team processes in order to improve them  - by team leader and/or external coach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056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Benefits of true teams in healthcare (West et al, 2002)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GB" dirty="0"/>
              <a:t>True teams provide higher quality care and produce more innovations</a:t>
            </a:r>
            <a:endParaRPr lang="en-GB" sz="3600" dirty="0"/>
          </a:p>
          <a:p>
            <a:r>
              <a:rPr lang="en-GB" dirty="0"/>
              <a:t>Members of true teams have lower stress levels</a:t>
            </a:r>
            <a:endParaRPr lang="en-GB" sz="3600" dirty="0"/>
          </a:p>
          <a:p>
            <a:r>
              <a:rPr lang="en-GB" b="1" u="sng" dirty="0"/>
              <a:t>Good</a:t>
            </a:r>
            <a:r>
              <a:rPr lang="en-GB" dirty="0"/>
              <a:t>, regular meetings contribute to innovation and improvement</a:t>
            </a:r>
            <a:endParaRPr lang="en-GB" sz="3600" dirty="0"/>
          </a:p>
          <a:p>
            <a:r>
              <a:rPr lang="en-GB" dirty="0"/>
              <a:t>Clear leadership contributes to effective team processes, quality of patient care and innovation</a:t>
            </a:r>
            <a:endParaRPr lang="en-GB" sz="3600" dirty="0"/>
          </a:p>
          <a:p>
            <a:r>
              <a:rPr lang="en-GB" dirty="0"/>
              <a:t>There </a:t>
            </a:r>
            <a:r>
              <a:rPr lang="en-GB" dirty="0" smtClean="0"/>
              <a:t>was </a:t>
            </a:r>
            <a:r>
              <a:rPr lang="en-GB" dirty="0"/>
              <a:t>a significant relationship between the percentage of hospital staff in “true” teams and patient mortality</a:t>
            </a:r>
            <a:endParaRPr lang="en-GB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19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cost of team failure</a:t>
            </a:r>
            <a:endParaRPr lang="en-US" dirty="0"/>
          </a:p>
        </p:txBody>
      </p:sp>
      <p:pic>
        <p:nvPicPr>
          <p:cNvPr id="4" name="Content Placeholder 3" descr="Bristol-heart-scandal-protest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6" b="8676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96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Poor teamwork leads to</a:t>
            </a:r>
            <a:r>
              <a:rPr lang="mr-IN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Victimisation, humiliation, isolation</a:t>
            </a:r>
          </a:p>
          <a:p>
            <a:r>
              <a:rPr lang="en-US" dirty="0" smtClean="0"/>
              <a:t>Time wasting</a:t>
            </a:r>
          </a:p>
          <a:p>
            <a:r>
              <a:rPr lang="en-US" dirty="0" smtClean="0"/>
              <a:t>Project failure</a:t>
            </a:r>
          </a:p>
          <a:p>
            <a:r>
              <a:rPr lang="en-US" dirty="0" smtClean="0"/>
              <a:t>Two inquiries into paediatric heart surgery (Bristol 2001, Oxford 2010) highlighted poor teamwork as a factor in high child mortality.  “</a:t>
            </a:r>
            <a:r>
              <a:rPr lang="en-US" i="1" dirty="0" smtClean="0"/>
              <a:t>Effective teamwork did not always exist at the BRI</a:t>
            </a:r>
            <a:r>
              <a:rPr lang="mr-IN" i="1" dirty="0" smtClean="0"/>
              <a:t>…</a:t>
            </a:r>
            <a:r>
              <a:rPr lang="en-GB" i="1" dirty="0" smtClean="0"/>
              <a:t>.The point is that everyone just carried on</a:t>
            </a:r>
            <a:r>
              <a:rPr lang="en-GB" dirty="0" smtClean="0"/>
              <a:t>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192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challenge for team leaders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Don’t just carry on!  The willingness to intervene, break patterns, take risks is the critical difference between mere seniority and leadership (Heifetz and </a:t>
            </a:r>
            <a:r>
              <a:rPr lang="en-US" dirty="0" err="1" smtClean="0"/>
              <a:t>Linsky</a:t>
            </a:r>
            <a:r>
              <a:rPr lang="en-US" dirty="0" smtClean="0"/>
              <a:t>)</a:t>
            </a:r>
          </a:p>
          <a:p>
            <a:r>
              <a:rPr lang="en-US" dirty="0" smtClean="0"/>
              <a:t>Creating the conditions for effectiveness (roles, goals, membership, meetings, coaching </a:t>
            </a:r>
            <a:r>
              <a:rPr lang="en-US" dirty="0" err="1" smtClean="0"/>
              <a:t>etc</a:t>
            </a:r>
            <a:r>
              <a:rPr lang="en-US" dirty="0" smtClean="0"/>
              <a:t>) will require hard decisions</a:t>
            </a:r>
          </a:p>
          <a:p>
            <a:r>
              <a:rPr lang="en-US" dirty="0" smtClean="0"/>
              <a:t>Focusing on teamwork as well as </a:t>
            </a:r>
            <a:r>
              <a:rPr lang="en-US" dirty="0" err="1" smtClean="0"/>
              <a:t>taskwork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71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Think about your team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teamleaders’checklist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525931"/>
              </p:ext>
            </p:extLst>
          </p:nvPr>
        </p:nvGraphicFramePr>
        <p:xfrm>
          <a:off x="392186" y="1472653"/>
          <a:ext cx="8132429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3018"/>
                <a:gridCol w="5619411"/>
              </a:tblGrid>
              <a:tr h="144048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Purpose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Is team purpose clear, compelling</a:t>
                      </a:r>
                      <a:r>
                        <a:rPr lang="en-US" sz="1900" baseline="0" dirty="0" smtClean="0"/>
                        <a:t> and shared? (</a:t>
                      </a:r>
                      <a:r>
                        <a:rPr lang="en-US" sz="1900" baseline="0" dirty="0" err="1" smtClean="0"/>
                        <a:t>n.b.</a:t>
                      </a:r>
                      <a:r>
                        <a:rPr lang="en-US" sz="1900" baseline="0" dirty="0" smtClean="0"/>
                        <a:t> purpose </a:t>
                      </a:r>
                      <a:r>
                        <a:rPr lang="en-US" sz="1900" baseline="0" dirty="0" err="1" smtClean="0"/>
                        <a:t>vs</a:t>
                      </a:r>
                      <a:r>
                        <a:rPr lang="en-US" sz="1900" baseline="0" dirty="0" smtClean="0"/>
                        <a:t> activity)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What sort of team is it? (e.g. consulting, briefing, decision making, </a:t>
                      </a:r>
                      <a:r>
                        <a:rPr lang="en-US" sz="1900" dirty="0" err="1" smtClean="0"/>
                        <a:t>co-ordinating</a:t>
                      </a:r>
                      <a:r>
                        <a:rPr lang="en-US" sz="1900" dirty="0" smtClean="0"/>
                        <a:t>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Is a team the right answer to the question?</a:t>
                      </a:r>
                      <a:endParaRPr lang="en-US" sz="1900" dirty="0"/>
                    </a:p>
                  </a:txBody>
                  <a:tcPr/>
                </a:tc>
              </a:tr>
              <a:tr h="1675724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People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Is membership bounded, stable and not too big (6-8?)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Do you have the right people,</a:t>
                      </a:r>
                      <a:r>
                        <a:rPr lang="en-US" sz="1900" baseline="0" dirty="0" smtClean="0"/>
                        <a:t> bringing the right skills,</a:t>
                      </a:r>
                      <a:r>
                        <a:rPr lang="en-US" sz="1900" dirty="0" smtClean="0"/>
                        <a:t> and are their roles clear?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Is leadership clear? </a:t>
                      </a:r>
                      <a:r>
                        <a:rPr lang="mr-IN" sz="1900" dirty="0" smtClean="0"/>
                        <a:t>–</a:t>
                      </a:r>
                      <a:r>
                        <a:rPr lang="en-US" sz="1900" dirty="0" smtClean="0"/>
                        <a:t> defining direction, bringing hope, encouraging</a:t>
                      </a:r>
                      <a:r>
                        <a:rPr lang="en-US" sz="1900" baseline="0" dirty="0" smtClean="0"/>
                        <a:t> reflection and learning, coaching the team</a:t>
                      </a:r>
                      <a:endParaRPr lang="en-US" sz="1900" dirty="0"/>
                    </a:p>
                  </a:txBody>
                  <a:tcPr/>
                </a:tc>
              </a:tr>
              <a:tr h="115530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Processes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dirty="0" smtClean="0"/>
                        <a:t>Are</a:t>
                      </a:r>
                      <a:r>
                        <a:rPr lang="en-US" sz="1900" baseline="0" dirty="0" smtClean="0"/>
                        <a:t> meetings purposeful and productive?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baseline="0" dirty="0" smtClean="0"/>
                        <a:t>Can the team learn and face up to mistakes?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900" baseline="0" dirty="0" smtClean="0"/>
                        <a:t>Does the whole team, as well as individual members, get feedback on performance?</a:t>
                      </a:r>
                      <a:endParaRPr lang="en-US" sz="19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3774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leadership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Ambidextrous leadership is best for innovative teams (</a:t>
            </a:r>
            <a:r>
              <a:rPr lang="en-US" dirty="0" err="1" smtClean="0"/>
              <a:t>Zacher</a:t>
            </a:r>
            <a:r>
              <a:rPr lang="en-US" dirty="0" smtClean="0"/>
              <a:t> and </a:t>
            </a:r>
            <a:r>
              <a:rPr lang="en-US" dirty="0" err="1" smtClean="0"/>
              <a:t>Rosing</a:t>
            </a:r>
            <a:r>
              <a:rPr lang="en-US" dirty="0" smtClean="0"/>
              <a:t>, 2013. Research with 33 architect teams).  Ambidextrous leadership can switch between exploration (opening behaviours) and exploitation (closing behaviours), rather than consistently </a:t>
            </a:r>
            <a:r>
              <a:rPr lang="en-US" dirty="0" err="1" smtClean="0"/>
              <a:t>favouring</a:t>
            </a:r>
            <a:r>
              <a:rPr lang="en-US" dirty="0" smtClean="0"/>
              <a:t> one or the other.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2311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28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Defences</a:t>
            </a:r>
            <a:r>
              <a:rPr lang="en-US" dirty="0" smtClean="0"/>
              <a:t> against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Team learning involves </a:t>
            </a:r>
            <a:r>
              <a:rPr lang="en-US" dirty="0" err="1" smtClean="0"/>
              <a:t>behaviour</a:t>
            </a:r>
            <a:r>
              <a:rPr lang="en-US" dirty="0" smtClean="0"/>
              <a:t> change and may challenge deeply held assumptions.  This is hard and many prefer to avoid it.  Here’s how to avoid learning!</a:t>
            </a:r>
          </a:p>
          <a:p>
            <a:pPr lvl="1"/>
            <a:r>
              <a:rPr lang="en-US" dirty="0" smtClean="0"/>
              <a:t>The enemy is out there!  Blaming is easier than learning (it’s all IT’s/HQ’s/Finance’s fault)</a:t>
            </a:r>
          </a:p>
          <a:p>
            <a:pPr lvl="1"/>
            <a:r>
              <a:rPr lang="en-US" dirty="0" smtClean="0"/>
              <a:t>The illusion of taking charge.  Initiate activity without reflection.  Do a SWOT! Brainstorm! Call in consultants! </a:t>
            </a:r>
          </a:p>
          <a:p>
            <a:pPr lvl="1"/>
            <a:r>
              <a:rPr lang="en-US" dirty="0" smtClean="0"/>
              <a:t>Intimidate people.  Learning often involves admitting mistakes.  Intimidated people don’t do this!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660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r-IN" dirty="0" smtClean="0"/>
              <a:t>…</a:t>
            </a:r>
            <a:r>
              <a:rPr lang="en-GB" dirty="0" smtClean="0"/>
              <a:t>and if you do want to learn!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Encourage error reporting.  Better performing teams reported more, not less, mistakes (Edmondson, 1999, research with 51 manufacturing teams)</a:t>
            </a:r>
          </a:p>
          <a:p>
            <a:r>
              <a:rPr lang="en-US" dirty="0" smtClean="0"/>
              <a:t>Encourage “team psychological safety” (no-one will punish me for speaking up) which is different to “team cohesiveness” which can inhibit disagreement and challenge</a:t>
            </a:r>
          </a:p>
          <a:p>
            <a:r>
              <a:rPr lang="en-US" dirty="0" err="1" smtClean="0"/>
              <a:t>Wooley</a:t>
            </a:r>
            <a:r>
              <a:rPr lang="en-US" dirty="0" smtClean="0"/>
              <a:t> et al (2010) Found that social sensitivity and turn taking was a better predictor of team performance than average IQ.  Smart people can make poor teams, averagely intelligent people can make good teams.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528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r-IN" dirty="0" smtClean="0"/>
              <a:t>…</a:t>
            </a:r>
            <a:r>
              <a:rPr lang="en-GB" dirty="0" smtClean="0"/>
              <a:t>and if you do want to learn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Model a learning approach.  Admit your own fallibility.  Listen carefully to other’s contributions</a:t>
            </a:r>
          </a:p>
          <a:p>
            <a:r>
              <a:rPr lang="en-US" dirty="0" err="1" smtClean="0"/>
              <a:t>Familiarise</a:t>
            </a:r>
            <a:r>
              <a:rPr lang="en-US" dirty="0" smtClean="0"/>
              <a:t> the team with tools and processes to encourage reflection (e.g. fishbone diagram, action learning)</a:t>
            </a:r>
          </a:p>
          <a:p>
            <a:r>
              <a:rPr lang="en-US" dirty="0" smtClean="0"/>
              <a:t>Reward transparency and avoid blame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905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conversations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We use dialogue and discussion interchangeably but they are different (</a:t>
            </a:r>
            <a:r>
              <a:rPr lang="en-US" dirty="0" err="1" smtClean="0"/>
              <a:t>Senge</a:t>
            </a:r>
            <a:r>
              <a:rPr lang="en-US" dirty="0" smtClean="0"/>
              <a:t>, 1990)</a:t>
            </a:r>
          </a:p>
          <a:p>
            <a:pPr lvl="1"/>
            <a:r>
              <a:rPr lang="en-US" dirty="0" smtClean="0"/>
              <a:t>Dialogue (Greek; </a:t>
            </a:r>
            <a:r>
              <a:rPr lang="en-US" dirty="0" err="1" smtClean="0"/>
              <a:t>dia</a:t>
            </a:r>
            <a:r>
              <a:rPr lang="en-US" dirty="0" smtClean="0"/>
              <a:t>-logos, through word) </a:t>
            </a:r>
          </a:p>
          <a:p>
            <a:pPr lvl="1"/>
            <a:r>
              <a:rPr lang="en-US" dirty="0" smtClean="0"/>
              <a:t>Discussion (Latin; </a:t>
            </a:r>
            <a:r>
              <a:rPr lang="en-US" dirty="0" err="1" smtClean="0"/>
              <a:t>discutere</a:t>
            </a:r>
            <a:r>
              <a:rPr lang="en-US" dirty="0" smtClean="0"/>
              <a:t>, strike asunder, break up)</a:t>
            </a:r>
          </a:p>
          <a:p>
            <a:r>
              <a:rPr lang="en-US" dirty="0" smtClean="0"/>
              <a:t>Reflecting ambidextrous leadership, one is about opening a subject up, the other is about closing it down</a:t>
            </a:r>
          </a:p>
          <a:p>
            <a:r>
              <a:rPr lang="en-US" dirty="0" smtClean="0"/>
              <a:t>Effective teams can do both, switching between them as required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648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83325"/>
              </p:ext>
            </p:extLst>
          </p:nvPr>
        </p:nvGraphicFramePr>
        <p:xfrm>
          <a:off x="53756" y="491687"/>
          <a:ext cx="9090244" cy="41588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3" imgW="5410200" imgH="2159000" progId="Word.Document.12">
                  <p:embed/>
                </p:oleObj>
              </mc:Choice>
              <mc:Fallback>
                <p:oleObj name="Document" r:id="rId3" imgW="5410200" imgH="2159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756" y="491687"/>
                        <a:ext cx="9090244" cy="41588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7276" y="4671020"/>
            <a:ext cx="8644678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900" dirty="0" smtClean="0"/>
              <a:t>The two modes cannot be combined.  The hard-headed analysis needed for discussion would inhibit the exploratory, speculative conversation needed for dialogue</a:t>
            </a:r>
          </a:p>
          <a:p>
            <a:pPr marL="285750" indent="-285750">
              <a:buFont typeface="Arial"/>
              <a:buChar char="•"/>
            </a:pPr>
            <a:r>
              <a:rPr lang="en-US" sz="1900" dirty="0" smtClean="0"/>
              <a:t>Most teams seem to function mainly in discussion mode.  This will limit learning and innovation</a:t>
            </a:r>
          </a:p>
          <a:p>
            <a:pPr marL="285750" indent="-285750">
              <a:buFont typeface="Arial"/>
              <a:buChar char="•"/>
            </a:pPr>
            <a:r>
              <a:rPr lang="en-US" sz="1900" dirty="0" smtClean="0"/>
              <a:t>Dialogue requires practice and discipline.  There must be a conscious (albeit temporary) suspension of judgment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508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norms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All teams will have norms (shared expectations about </a:t>
            </a:r>
            <a:r>
              <a:rPr lang="en-US" dirty="0" err="1" smtClean="0"/>
              <a:t>behaviour</a:t>
            </a:r>
            <a:r>
              <a:rPr lang="en-US" dirty="0" smtClean="0"/>
              <a:t>).  They are powerful.  The question is are they helpful?</a:t>
            </a:r>
            <a:r>
              <a:rPr lang="en-US" dirty="0"/>
              <a:t> e</a:t>
            </a:r>
            <a:r>
              <a:rPr lang="en-US" dirty="0" smtClean="0"/>
              <a:t>.g. If late arrivals go unchallenged, late starts might become the norm</a:t>
            </a:r>
          </a:p>
          <a:p>
            <a:r>
              <a:rPr lang="en-US" dirty="0" smtClean="0"/>
              <a:t>Performance can be improved by establishing agreed norms  - and sticking to them rigorously.   They must define what is wanted </a:t>
            </a:r>
            <a:r>
              <a:rPr lang="mr-IN" dirty="0" smtClean="0"/>
              <a:t>–</a:t>
            </a:r>
            <a:r>
              <a:rPr lang="en-US" dirty="0" smtClean="0"/>
              <a:t> and not wanted </a:t>
            </a:r>
            <a:r>
              <a:rPr lang="mr-IN" dirty="0" smtClean="0"/>
              <a:t>–</a:t>
            </a:r>
            <a:r>
              <a:rPr lang="en-US" dirty="0" smtClean="0"/>
              <a:t> from the team</a:t>
            </a:r>
          </a:p>
        </p:txBody>
      </p:sp>
    </p:spTree>
    <p:extLst>
      <p:ext uri="{BB962C8B-B14F-4D97-AF65-F5344CB8AC3E}">
        <p14:creationId xmlns:p14="http://schemas.microsoft.com/office/powerpoint/2010/main" val="3815906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Extracts from Applebee’s team norms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lvl="1" indent="0">
              <a:buNone/>
            </a:pPr>
            <a:r>
              <a:rPr lang="en-US" b="1" dirty="0" smtClean="0"/>
              <a:t>These took two days to agree, described by the CEO as “the two most painful days of my life”</a:t>
            </a:r>
          </a:p>
          <a:p>
            <a:pPr lvl="1"/>
            <a:r>
              <a:rPr lang="en-US" b="1" dirty="0" smtClean="0"/>
              <a:t>Build </a:t>
            </a:r>
            <a:r>
              <a:rPr lang="en-US" b="1" dirty="0"/>
              <a:t>trust</a:t>
            </a:r>
            <a:r>
              <a:rPr lang="en-US" dirty="0"/>
              <a:t>. Honesty and integrity, being loyal to and defending others – even when they aren’t present – </a:t>
            </a:r>
            <a:r>
              <a:rPr lang="en-US" dirty="0" err="1"/>
              <a:t>honouring</a:t>
            </a:r>
            <a:r>
              <a:rPr lang="en-US" dirty="0"/>
              <a:t> commitments, no matter how small, keeping no secrets, respecting other’s interests and questions about your area (no protecting of one’s turf)</a:t>
            </a:r>
            <a:endParaRPr lang="en-GB" dirty="0"/>
          </a:p>
          <a:p>
            <a:pPr lvl="1"/>
            <a:r>
              <a:rPr lang="en-US" b="1" dirty="0"/>
              <a:t>Be decisive</a:t>
            </a:r>
            <a:r>
              <a:rPr lang="en-US" dirty="0"/>
              <a:t>. Taking measured risks, being innovative, admitting mistakes</a:t>
            </a:r>
            <a:endParaRPr lang="en-GB" dirty="0"/>
          </a:p>
          <a:p>
            <a:pPr lvl="1"/>
            <a:r>
              <a:rPr lang="en-US" b="1" dirty="0"/>
              <a:t>Hold great meetings</a:t>
            </a:r>
            <a:r>
              <a:rPr lang="en-US" dirty="0"/>
              <a:t>. Meetings should be well planned (with an agenda</a:t>
            </a:r>
            <a:r>
              <a:rPr lang="en-US" dirty="0" smtClean="0"/>
              <a:t>), </a:t>
            </a:r>
            <a:r>
              <a:rPr lang="en-US" dirty="0"/>
              <a:t>start and end on time, and involve all attendees.  Only one person should speak at a time.  No sidebar conversations.  Next steps and accountabilities should be </a:t>
            </a:r>
            <a:r>
              <a:rPr lang="en-US" dirty="0" err="1"/>
              <a:t>summarised</a:t>
            </a:r>
            <a:r>
              <a:rPr lang="en-US" dirty="0"/>
              <a:t> at the meeting’s close</a:t>
            </a:r>
            <a:endParaRPr lang="en-GB" dirty="0"/>
          </a:p>
          <a:p>
            <a:pPr lvl="1"/>
            <a:r>
              <a:rPr lang="en-US" b="1" dirty="0"/>
              <a:t>Have fun</a:t>
            </a:r>
            <a:r>
              <a:rPr lang="en-US" dirty="0"/>
              <a:t>.  Life is short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089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Teams and organisational culture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Using </a:t>
            </a:r>
            <a:r>
              <a:rPr lang="en-US" dirty="0" err="1" smtClean="0"/>
              <a:t>Handy’s</a:t>
            </a:r>
            <a:r>
              <a:rPr lang="en-US" dirty="0" smtClean="0"/>
              <a:t> “Gods of Management” model</a:t>
            </a:r>
          </a:p>
          <a:p>
            <a:r>
              <a:rPr lang="en-US" dirty="0" smtClean="0"/>
              <a:t>Zeus (all powerful boss) cultures are individualistic, command and control oriented and competitive. Collaboration may be </a:t>
            </a:r>
            <a:r>
              <a:rPr lang="en-US" dirty="0" smtClean="0"/>
              <a:t>difficult.</a:t>
            </a:r>
            <a:endParaRPr lang="en-US" dirty="0" smtClean="0"/>
          </a:p>
          <a:p>
            <a:r>
              <a:rPr lang="en-US" dirty="0" smtClean="0"/>
              <a:t>Apollo (bureaucratic) cultures respect position more than skills.  Team membership depends on place in the hierarchy.  Avoiding blame can be more important than </a:t>
            </a:r>
            <a:r>
              <a:rPr lang="en-US" dirty="0" smtClean="0"/>
              <a:t>success.</a:t>
            </a:r>
            <a:endParaRPr lang="en-US" dirty="0" smtClean="0"/>
          </a:p>
          <a:p>
            <a:r>
              <a:rPr lang="en-US" dirty="0" smtClean="0"/>
              <a:t>Athena (task or matrix) cultures respect skills more than hierarchy.  Team is the way they do </a:t>
            </a:r>
            <a:r>
              <a:rPr lang="en-US" dirty="0" smtClean="0"/>
              <a:t>business.</a:t>
            </a:r>
            <a:endParaRPr lang="en-US" dirty="0" smtClean="0"/>
          </a:p>
          <a:p>
            <a:r>
              <a:rPr lang="en-US" dirty="0" smtClean="0"/>
              <a:t>Dionysus (Existential) cultures will resist </a:t>
            </a:r>
            <a:r>
              <a:rPr lang="en-US" dirty="0" err="1" smtClean="0"/>
              <a:t>corporacy</a:t>
            </a:r>
            <a:r>
              <a:rPr lang="en-US" dirty="0" smtClean="0"/>
              <a:t> or team </a:t>
            </a:r>
            <a:r>
              <a:rPr lang="en-US" dirty="0" smtClean="0"/>
              <a:t>accountability.  An individualistic culture which struggles to pull together except when all are under threat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35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Teams can be much more than the sum of their parts, but only if you are prepared to work at it and face difficult conversations</a:t>
            </a:r>
          </a:p>
          <a:p>
            <a:r>
              <a:rPr lang="en-US" dirty="0" smtClean="0"/>
              <a:t>They require regular maintenance.  What was clear and agreed last year may be fuzzy or forgotten this year</a:t>
            </a:r>
          </a:p>
          <a:p>
            <a:r>
              <a:rPr lang="en-US" dirty="0" smtClean="0"/>
              <a:t>Effective teams don’t just happen.  They need leaders prepared to intervene and to model the behaviours they want to see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818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5638</TotalTime>
  <Words>1477</Words>
  <Application>Microsoft Macintosh PowerPoint</Application>
  <PresentationFormat>On-screen Show (4:3)</PresentationFormat>
  <Paragraphs>105</Paragraphs>
  <Slides>23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Document</vt:lpstr>
      <vt:lpstr>How to build a team you’d like to be in</vt:lpstr>
      <vt:lpstr>The territory</vt:lpstr>
      <vt:lpstr>PowerPoint Presentation</vt:lpstr>
      <vt:lpstr>What makes an effective (true) team</vt:lpstr>
      <vt:lpstr>What makes an effective (true) team?</vt:lpstr>
      <vt:lpstr>What makes an effective (true) team</vt:lpstr>
      <vt:lpstr>What makes an effective (true) team</vt:lpstr>
      <vt:lpstr>Benefits of true teams in healthcare (West et al, 2002)</vt:lpstr>
      <vt:lpstr>The cost of team failure</vt:lpstr>
      <vt:lpstr>Poor teamwork leads to…</vt:lpstr>
      <vt:lpstr>The challenge for team leaders</vt:lpstr>
      <vt:lpstr>Think about your team – teamleaders’checklist </vt:lpstr>
      <vt:lpstr>Team leadership style</vt:lpstr>
      <vt:lpstr>PowerPoint Presentation</vt:lpstr>
      <vt:lpstr>Defences against learning</vt:lpstr>
      <vt:lpstr>…and if you do want to learn!</vt:lpstr>
      <vt:lpstr>…and if you do want to learn</vt:lpstr>
      <vt:lpstr>Learning conversations</vt:lpstr>
      <vt:lpstr>PowerPoint Presentation</vt:lpstr>
      <vt:lpstr>Team norms</vt:lpstr>
      <vt:lpstr>Extracts from Applebee’s team norms</vt:lpstr>
      <vt:lpstr>Teams and organisational culture</vt:lpstr>
      <vt:lpstr>Conclusion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build a team you’d like to be in</dc:title>
  <dc:creator>Andrew Price</dc:creator>
  <cp:lastModifiedBy>Andrew Price</cp:lastModifiedBy>
  <cp:revision>38</cp:revision>
  <cp:lastPrinted>2022-02-01T17:34:10Z</cp:lastPrinted>
  <dcterms:created xsi:type="dcterms:W3CDTF">2021-12-03T17:18:12Z</dcterms:created>
  <dcterms:modified xsi:type="dcterms:W3CDTF">2022-06-22T16:33:55Z</dcterms:modified>
</cp:coreProperties>
</file>