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jLpuM2hABplSCqIS0KkTUv74FYN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de-DE"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 name="Google Shape;16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28eccc07c7_0_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28eccc07c7_0_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7" name="Google Shape;177;g228eccc07c7_0_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de-DE"/>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250000"/>
              </a:lnSpc>
              <a:spcBef>
                <a:spcPts val="0"/>
              </a:spcBef>
              <a:spcAft>
                <a:spcPts val="0"/>
              </a:spcAft>
              <a:buNone/>
            </a:pPr>
            <a:r>
              <a:rPr lang="de-DE"/>
              <a:t>According to the latest census data  from 2011, the ethnic makeup of Tulse Hill is as follows:</a:t>
            </a:r>
            <a:endParaRPr/>
          </a:p>
          <a:p>
            <a:pPr marL="0" lvl="0" indent="0" algn="l" rtl="0">
              <a:lnSpc>
                <a:spcPct val="250000"/>
              </a:lnSpc>
              <a:spcBef>
                <a:spcPts val="0"/>
              </a:spcBef>
              <a:spcAft>
                <a:spcPts val="0"/>
              </a:spcAft>
              <a:buNone/>
            </a:pPr>
            <a:endParaRPr/>
          </a:p>
          <a:p>
            <a:pPr marL="0" lvl="0" indent="0" algn="l" rtl="0">
              <a:lnSpc>
                <a:spcPct val="250000"/>
              </a:lnSpc>
              <a:spcBef>
                <a:spcPts val="0"/>
              </a:spcBef>
              <a:spcAft>
                <a:spcPts val="0"/>
              </a:spcAft>
              <a:buNone/>
            </a:pPr>
            <a:r>
              <a:rPr lang="de-DE"/>
              <a:t>Black British/African/Caribbean: 37.8%</a:t>
            </a:r>
            <a:endParaRPr/>
          </a:p>
          <a:p>
            <a:pPr marL="0" lvl="0" indent="0" algn="l" rtl="0">
              <a:lnSpc>
                <a:spcPct val="250000"/>
              </a:lnSpc>
              <a:spcBef>
                <a:spcPts val="0"/>
              </a:spcBef>
              <a:spcAft>
                <a:spcPts val="0"/>
              </a:spcAft>
              <a:buNone/>
            </a:pPr>
            <a:endParaRPr/>
          </a:p>
          <a:p>
            <a:pPr marL="0" lvl="0" indent="0" algn="l" rtl="0">
              <a:lnSpc>
                <a:spcPct val="250000"/>
              </a:lnSpc>
              <a:spcBef>
                <a:spcPts val="0"/>
              </a:spcBef>
              <a:spcAft>
                <a:spcPts val="0"/>
              </a:spcAft>
              <a:buNone/>
            </a:pPr>
            <a:r>
              <a:rPr lang="de-DE"/>
              <a:t>White British/European: 30.2%</a:t>
            </a:r>
            <a:endParaRPr/>
          </a:p>
          <a:p>
            <a:pPr marL="0" lvl="0" indent="0" algn="l" rtl="0">
              <a:lnSpc>
                <a:spcPct val="250000"/>
              </a:lnSpc>
              <a:spcBef>
                <a:spcPts val="0"/>
              </a:spcBef>
              <a:spcAft>
                <a:spcPts val="0"/>
              </a:spcAft>
              <a:buNone/>
            </a:pPr>
            <a:endParaRPr/>
          </a:p>
          <a:p>
            <a:pPr marL="0" lvl="0" indent="0" algn="l" rtl="0">
              <a:lnSpc>
                <a:spcPct val="250000"/>
              </a:lnSpc>
              <a:spcBef>
                <a:spcPts val="0"/>
              </a:spcBef>
              <a:spcAft>
                <a:spcPts val="0"/>
              </a:spcAft>
              <a:buNone/>
            </a:pPr>
            <a:r>
              <a:rPr lang="de-DE"/>
              <a:t>Asian/British Indian/Pakistani/Bangladeshi: 16.7%</a:t>
            </a:r>
            <a:endParaRPr/>
          </a:p>
          <a:p>
            <a:pPr marL="0" lvl="0" indent="0" algn="l" rtl="0">
              <a:lnSpc>
                <a:spcPct val="250000"/>
              </a:lnSpc>
              <a:spcBef>
                <a:spcPts val="0"/>
              </a:spcBef>
              <a:spcAft>
                <a:spcPts val="0"/>
              </a:spcAft>
              <a:buNone/>
            </a:pPr>
            <a:endParaRPr/>
          </a:p>
          <a:p>
            <a:pPr marL="0" lvl="0" indent="0" algn="l" rtl="0">
              <a:lnSpc>
                <a:spcPct val="250000"/>
              </a:lnSpc>
              <a:spcBef>
                <a:spcPts val="0"/>
              </a:spcBef>
              <a:spcAft>
                <a:spcPts val="0"/>
              </a:spcAft>
              <a:buNone/>
            </a:pPr>
            <a:r>
              <a:rPr lang="de-DE"/>
              <a:t>Mixed/multiple ethnic groups: 9.6%</a:t>
            </a:r>
            <a:endParaRPr/>
          </a:p>
          <a:p>
            <a:pPr marL="0" lvl="0" indent="0" algn="l" rtl="0">
              <a:lnSpc>
                <a:spcPct val="250000"/>
              </a:lnSpc>
              <a:spcBef>
                <a:spcPts val="0"/>
              </a:spcBef>
              <a:spcAft>
                <a:spcPts val="0"/>
              </a:spcAft>
              <a:buNone/>
            </a:pPr>
            <a:endParaRPr/>
          </a:p>
          <a:p>
            <a:pPr marL="0" lvl="0" indent="0" algn="l" rtl="0">
              <a:lnSpc>
                <a:spcPct val="250000"/>
              </a:lnSpc>
              <a:spcBef>
                <a:spcPts val="0"/>
              </a:spcBef>
              <a:spcAft>
                <a:spcPts val="0"/>
              </a:spcAft>
              <a:buNone/>
            </a:pPr>
            <a:r>
              <a:rPr lang="de-DE"/>
              <a:t>Other ethnic groups: 5.7%</a:t>
            </a:r>
            <a:endParaRPr/>
          </a:p>
          <a:p>
            <a:pPr marL="0" lvl="0" indent="0" algn="l" rtl="0">
              <a:lnSpc>
                <a:spcPct val="250000"/>
              </a:lnSpc>
              <a:spcBef>
                <a:spcPts val="0"/>
              </a:spcBef>
              <a:spcAft>
                <a:spcPts val="0"/>
              </a:spcAft>
              <a:buNone/>
            </a:pPr>
            <a:endParaRPr/>
          </a:p>
          <a:p>
            <a:pPr marL="0" lvl="0" indent="0" algn="l" rtl="0">
              <a:lnSpc>
                <a:spcPct val="250000"/>
              </a:lnSpc>
              <a:spcBef>
                <a:spcPts val="0"/>
              </a:spcBef>
              <a:spcAft>
                <a:spcPts val="0"/>
              </a:spcAft>
              <a:buNone/>
            </a:pPr>
            <a:r>
              <a:rPr lang="de-DE"/>
              <a:t>It's important to note that these percentages are from 2011 and may have changed over time, as the community in Tulse Hill continues to evolve. Currently there large size of younger families and sinlges moving into the district. There is also a considerable number of students as well moving into the district</a:t>
            </a:r>
            <a:endParaRPr/>
          </a:p>
        </p:txBody>
      </p:sp>
      <p:sp>
        <p:nvSpPr>
          <p:cNvPr id="184" name="Google Shape;18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de-DE"/>
              <a:t>As a district within the larger Lambeth borough in London, Tulse Hill has a range of healthcare services that handle patients with various health conditions, including cancer, HIV, circulatory diseases, respiratory diseases, accidents, suicides, and homicides.</a:t>
            </a:r>
            <a:endParaRPr/>
          </a:p>
          <a:p>
            <a:pPr marL="0" lvl="0" indent="0" algn="l" rtl="0">
              <a:spcBef>
                <a:spcPts val="0"/>
              </a:spcBef>
              <a:spcAft>
                <a:spcPts val="0"/>
              </a:spcAft>
              <a:buNone/>
            </a:pPr>
            <a:endParaRPr/>
          </a:p>
          <a:p>
            <a:pPr marL="0" lvl="0" indent="0" algn="l" rtl="0">
              <a:spcBef>
                <a:spcPts val="0"/>
              </a:spcBef>
              <a:spcAft>
                <a:spcPts val="0"/>
              </a:spcAft>
              <a:buNone/>
            </a:pPr>
            <a:r>
              <a:rPr lang="de-DE"/>
              <a:t>For cancer, there are local NHS services such as the Macmillan Cancer Information and Support Centre at St. Thomas' Hospital, which offers information, practical advice, and emotional support for cancer patients and their families. Additionally, the NHS Trust provides cancer screening programs and specialist cancer care.</a:t>
            </a:r>
            <a:endParaRPr/>
          </a:p>
          <a:p>
            <a:pPr marL="0" lvl="0" indent="0" algn="l" rtl="0">
              <a:spcBef>
                <a:spcPts val="0"/>
              </a:spcBef>
              <a:spcAft>
                <a:spcPts val="0"/>
              </a:spcAft>
              <a:buNone/>
            </a:pPr>
            <a:endParaRPr/>
          </a:p>
          <a:p>
            <a:pPr marL="0" lvl="0" indent="0" algn="l" rtl="0">
              <a:spcBef>
                <a:spcPts val="0"/>
              </a:spcBef>
              <a:spcAft>
                <a:spcPts val="0"/>
              </a:spcAft>
              <a:buNone/>
            </a:pPr>
            <a:r>
              <a:rPr lang="de-DE"/>
              <a:t>For HIV, Tulse Hill has HIV clinics that offer testing, treatment, and counselling services for individuals living with HIV. These services are provided by NHS Trusts and local charities.</a:t>
            </a:r>
            <a:endParaRPr/>
          </a:p>
          <a:p>
            <a:pPr marL="0" lvl="0" indent="0" algn="l" rtl="0">
              <a:spcBef>
                <a:spcPts val="0"/>
              </a:spcBef>
              <a:spcAft>
                <a:spcPts val="0"/>
              </a:spcAft>
              <a:buNone/>
            </a:pPr>
            <a:endParaRPr/>
          </a:p>
          <a:p>
            <a:pPr marL="0" lvl="0" indent="0" algn="l" rtl="0">
              <a:spcBef>
                <a:spcPts val="0"/>
              </a:spcBef>
              <a:spcAft>
                <a:spcPts val="0"/>
              </a:spcAft>
              <a:buNone/>
            </a:pPr>
            <a:r>
              <a:rPr lang="de-DE"/>
              <a:t>For circulatory and respiratory diseases, patients can access services such as the Lambeth Community Cardiac Rehabilitation Service and the Pulmonary Rehabilitation Service, both provided by the NHS Trust.</a:t>
            </a:r>
            <a:endParaRPr/>
          </a:p>
          <a:p>
            <a:pPr marL="0" lvl="0" indent="0" algn="l" rtl="0">
              <a:spcBef>
                <a:spcPts val="0"/>
              </a:spcBef>
              <a:spcAft>
                <a:spcPts val="0"/>
              </a:spcAft>
              <a:buNone/>
            </a:pPr>
            <a:endParaRPr/>
          </a:p>
          <a:p>
            <a:pPr marL="0" lvl="0" indent="0" algn="l" rtl="0">
              <a:spcBef>
                <a:spcPts val="0"/>
              </a:spcBef>
              <a:spcAft>
                <a:spcPts val="0"/>
              </a:spcAft>
              <a:buNone/>
            </a:pPr>
            <a:r>
              <a:rPr lang="de-DE"/>
              <a:t>In case of accidents, emergencies, and suicide, patients can access the NHS ambulance services, which provide immediate medical assistance and transportation to the nearest hospitals. Additionally, there are local mental health services and crisis lines that offer counselling and support for patients experiencing suicidal thoughts or struggling with mental health issues.</a:t>
            </a:r>
            <a:endParaRPr/>
          </a:p>
          <a:p>
            <a:pPr marL="0" lvl="0" indent="0" algn="l" rtl="0">
              <a:spcBef>
                <a:spcPts val="0"/>
              </a:spcBef>
              <a:spcAft>
                <a:spcPts val="0"/>
              </a:spcAft>
              <a:buNone/>
            </a:pPr>
            <a:endParaRPr/>
          </a:p>
          <a:p>
            <a:pPr marL="0" lvl="0" indent="0" algn="l" rtl="0">
              <a:spcBef>
                <a:spcPts val="0"/>
              </a:spcBef>
              <a:spcAft>
                <a:spcPts val="0"/>
              </a:spcAft>
              <a:buNone/>
            </a:pPr>
            <a:r>
              <a:rPr lang="de-DE"/>
              <a:t>Regarding homicides, healthcare services in Tulse Hill do not have a direct role in handling such cases, as they are handled by the police and the criminal justice system. However, healthcare professionals may be involved in treating victims of physical violence and providing support to their families.</a:t>
            </a:r>
            <a:endParaRPr/>
          </a:p>
          <a:p>
            <a:pPr marL="0" lvl="0" indent="0" algn="l" rtl="0">
              <a:spcBef>
                <a:spcPts val="0"/>
              </a:spcBef>
              <a:spcAft>
                <a:spcPts val="0"/>
              </a:spcAft>
              <a:buNone/>
            </a:pPr>
            <a:endParaRPr/>
          </a:p>
        </p:txBody>
      </p:sp>
      <p:sp>
        <p:nvSpPr>
          <p:cNvPr id="191" name="Google Shape;19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28eccc07c7_0_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28eccc07c7_0_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8" name="Google Shape;198;g228eccc07c7_0_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de-DE"/>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de-DE"/>
              <a:t>Adopting a collaborative approach: to Address the health and social care issues facing the Black community in Lambeth requires a collaborative effort that involves the health and social care providers, the legislation and policymakers, community members, and all other stakeholders.</a:t>
            </a:r>
            <a:endParaRPr/>
          </a:p>
          <a:p>
            <a:pPr marL="0" lvl="0" indent="0" algn="l" rtl="0">
              <a:spcBef>
                <a:spcPts val="0"/>
              </a:spcBef>
              <a:spcAft>
                <a:spcPts val="0"/>
              </a:spcAft>
              <a:buNone/>
            </a:pPr>
            <a:endParaRPr/>
          </a:p>
          <a:p>
            <a:pPr marL="0" lvl="0" indent="0" algn="l" rtl="0">
              <a:spcBef>
                <a:spcPts val="0"/>
              </a:spcBef>
              <a:spcAft>
                <a:spcPts val="0"/>
              </a:spcAft>
              <a:buNone/>
            </a:pPr>
            <a:r>
              <a:rPr lang="de-DE"/>
              <a:t>Community interventions: the Lambeth local council should prioritize the training and using of locals who are familiar and experience with the needs of Black communities. This can be more effective in addressing health and social care issues.</a:t>
            </a:r>
            <a:endParaRPr/>
          </a:p>
          <a:p>
            <a:pPr marL="0" lvl="0" indent="0" algn="l" rtl="0">
              <a:spcBef>
                <a:spcPts val="0"/>
              </a:spcBef>
              <a:spcAft>
                <a:spcPts val="0"/>
              </a:spcAft>
              <a:buNone/>
            </a:pPr>
            <a:endParaRPr/>
          </a:p>
          <a:p>
            <a:pPr marL="0" lvl="0" indent="0" algn="l" rtl="0">
              <a:spcBef>
                <a:spcPts val="0"/>
              </a:spcBef>
              <a:spcAft>
                <a:spcPts val="0"/>
              </a:spcAft>
              <a:buNone/>
            </a:pPr>
            <a:r>
              <a:rPr lang="de-DE"/>
              <a:t>Cultural competency: The Lambeth local council have to invest in the training of individuals in cultural competency to ensure they understand the cultural differences as well as  the health and social needs of the communities.</a:t>
            </a:r>
            <a:endParaRPr/>
          </a:p>
          <a:p>
            <a:pPr marL="0" lvl="0" indent="0" algn="l" rtl="0">
              <a:spcBef>
                <a:spcPts val="0"/>
              </a:spcBef>
              <a:spcAft>
                <a:spcPts val="0"/>
              </a:spcAft>
              <a:buNone/>
            </a:pPr>
            <a:endParaRPr/>
          </a:p>
          <a:p>
            <a:pPr marL="0" lvl="0" indent="0" algn="l" rtl="0">
              <a:spcBef>
                <a:spcPts val="0"/>
              </a:spcBef>
              <a:spcAft>
                <a:spcPts val="0"/>
              </a:spcAft>
              <a:buNone/>
            </a:pPr>
            <a:r>
              <a:rPr lang="de-DE"/>
              <a:t>Address discrimination: discrimination is an issue in the healthcare settings. Lambeth local council should undertake punitive measures  against health and social care services providers found practicing discrimination while providing their services. Anti discrimination campaigns should be launched in the borough.  This campaign should involve anti-racism training, diversity and inclusion initiatives, and  the monitoring and reporting of incidents of discrimination.</a:t>
            </a:r>
            <a:endParaRPr/>
          </a:p>
          <a:p>
            <a:pPr marL="0" lvl="0" indent="0" algn="l" rtl="0">
              <a:spcBef>
                <a:spcPts val="0"/>
              </a:spcBef>
              <a:spcAft>
                <a:spcPts val="0"/>
              </a:spcAft>
              <a:buNone/>
            </a:pPr>
            <a:endParaRPr/>
          </a:p>
          <a:p>
            <a:pPr marL="0" lvl="0" indent="0" algn="l" rtl="0">
              <a:spcBef>
                <a:spcPts val="0"/>
              </a:spcBef>
              <a:spcAft>
                <a:spcPts val="0"/>
              </a:spcAft>
              <a:buNone/>
            </a:pPr>
            <a:r>
              <a:rPr lang="de-DE"/>
              <a:t>Improve the access to healthcare services: The Lambeth council should undertake measures to Improve access to healthcare services for the Black communities in Lambeth. The council should improve initiatives such as increasing the number of Black healthcare professionals within the borough with multi-language skills and translation services. providing financial assistance and easy transportation facilities for the sick.</a:t>
            </a:r>
            <a:endParaRPr/>
          </a:p>
          <a:p>
            <a:pPr marL="0" lvl="0" indent="0" algn="l" rtl="0">
              <a:spcBef>
                <a:spcPts val="0"/>
              </a:spcBef>
              <a:spcAft>
                <a:spcPts val="0"/>
              </a:spcAft>
              <a:buNone/>
            </a:pPr>
            <a:endParaRPr/>
          </a:p>
          <a:p>
            <a:pPr marL="0" lvl="0" indent="0" algn="l" rtl="0">
              <a:spcBef>
                <a:spcPts val="0"/>
              </a:spcBef>
              <a:spcAft>
                <a:spcPts val="0"/>
              </a:spcAft>
              <a:buNone/>
            </a:pPr>
            <a:r>
              <a:rPr lang="de-DE"/>
              <a:t>Promoting mental health and social inclusion: The Lambeth local council should undertake programs that Promotes mental health and social care awareness among the black communities. The borough should work to achieve inclusion in the Black communities in Lambeth. Community programs high lighting the danger of mental health should be launched and and followed up.</a:t>
            </a:r>
            <a:endParaRPr/>
          </a:p>
          <a:p>
            <a:pPr marL="0" lvl="0" indent="0" algn="l" rtl="0">
              <a:spcBef>
                <a:spcPts val="0"/>
              </a:spcBef>
              <a:spcAft>
                <a:spcPts val="0"/>
              </a:spcAft>
              <a:buNone/>
            </a:pPr>
            <a:endParaRPr/>
          </a:p>
        </p:txBody>
      </p:sp>
      <p:sp>
        <p:nvSpPr>
          <p:cNvPr id="205" name="Google Shape;20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de-DE"/>
              <a:t>The internal communication means used by healthcare providers in Tulse Hill may vary depending on the specific organization and its size. Some common internal communication channels that healthcare providers may use include:</a:t>
            </a:r>
            <a:endParaRPr/>
          </a:p>
          <a:p>
            <a:pPr marL="0" lvl="0" indent="0" algn="l" rtl="0">
              <a:spcBef>
                <a:spcPts val="0"/>
              </a:spcBef>
              <a:spcAft>
                <a:spcPts val="0"/>
              </a:spcAft>
              <a:buNone/>
            </a:pPr>
            <a:endParaRPr/>
          </a:p>
          <a:p>
            <a:pPr marL="0" lvl="0" indent="0" algn="l" rtl="0">
              <a:spcBef>
                <a:spcPts val="0"/>
              </a:spcBef>
              <a:spcAft>
                <a:spcPts val="0"/>
              </a:spcAft>
              <a:buNone/>
            </a:pPr>
            <a:r>
              <a:rPr lang="de-DE"/>
              <a:t>Meetings: Regular meetings may be held between healthcare providers to discuss patient care, service improvements, and other relevant issues.</a:t>
            </a:r>
            <a:endParaRPr/>
          </a:p>
          <a:p>
            <a:pPr marL="0" lvl="0" indent="0" algn="l" rtl="0">
              <a:spcBef>
                <a:spcPts val="0"/>
              </a:spcBef>
              <a:spcAft>
                <a:spcPts val="0"/>
              </a:spcAft>
              <a:buNone/>
            </a:pPr>
            <a:endParaRPr/>
          </a:p>
          <a:p>
            <a:pPr marL="0" lvl="0" indent="0" algn="l" rtl="0">
              <a:spcBef>
                <a:spcPts val="0"/>
              </a:spcBef>
              <a:spcAft>
                <a:spcPts val="0"/>
              </a:spcAft>
              <a:buNone/>
            </a:pPr>
            <a:r>
              <a:rPr lang="de-DE"/>
              <a:t>Email: Email is a common internal communication tool used by healthcare providers to communicate with colleagues, share information, and provide updates.</a:t>
            </a:r>
            <a:endParaRPr/>
          </a:p>
          <a:p>
            <a:pPr marL="0" lvl="0" indent="0" algn="l" rtl="0">
              <a:spcBef>
                <a:spcPts val="0"/>
              </a:spcBef>
              <a:spcAft>
                <a:spcPts val="0"/>
              </a:spcAft>
              <a:buNone/>
            </a:pPr>
            <a:endParaRPr/>
          </a:p>
          <a:p>
            <a:pPr marL="0" lvl="0" indent="0" algn="l" rtl="0">
              <a:spcBef>
                <a:spcPts val="0"/>
              </a:spcBef>
              <a:spcAft>
                <a:spcPts val="0"/>
              </a:spcAft>
              <a:buNone/>
            </a:pPr>
            <a:r>
              <a:rPr lang="de-DE"/>
              <a:t>Intranet: Healthcare providers may use an intranet system to share information, policies, and other relevant documents within the organization.</a:t>
            </a:r>
            <a:endParaRPr/>
          </a:p>
          <a:p>
            <a:pPr marL="0" lvl="0" indent="0" algn="l" rtl="0">
              <a:spcBef>
                <a:spcPts val="0"/>
              </a:spcBef>
              <a:spcAft>
                <a:spcPts val="0"/>
              </a:spcAft>
              <a:buNone/>
            </a:pPr>
            <a:endParaRPr/>
          </a:p>
          <a:p>
            <a:pPr marL="0" lvl="0" indent="0" algn="l" rtl="0">
              <a:spcBef>
                <a:spcPts val="0"/>
              </a:spcBef>
              <a:spcAft>
                <a:spcPts val="0"/>
              </a:spcAft>
              <a:buNone/>
            </a:pPr>
            <a:r>
              <a:rPr lang="de-DE"/>
              <a:t>Instant messaging: Instant messaging platforms, such as Microsoft Teams or Slack, may be used by healthcare providers to communicate quickly and efficiently.</a:t>
            </a:r>
            <a:endParaRPr/>
          </a:p>
          <a:p>
            <a:pPr marL="0" lvl="0" indent="0" algn="l" rtl="0">
              <a:spcBef>
                <a:spcPts val="0"/>
              </a:spcBef>
              <a:spcAft>
                <a:spcPts val="0"/>
              </a:spcAft>
              <a:buNone/>
            </a:pPr>
            <a:endParaRPr/>
          </a:p>
          <a:p>
            <a:pPr marL="0" lvl="0" indent="0" algn="l" rtl="0">
              <a:spcBef>
                <a:spcPts val="0"/>
              </a:spcBef>
              <a:spcAft>
                <a:spcPts val="0"/>
              </a:spcAft>
              <a:buNone/>
            </a:pPr>
            <a:r>
              <a:rPr lang="de-DE"/>
              <a:t>Electronic health records (EHRs): Healthcare providers may use EHRs to document patient care and communicate with colleagues regarding patient care.</a:t>
            </a:r>
            <a:endParaRPr/>
          </a:p>
          <a:p>
            <a:pPr marL="0" lvl="0" indent="0" algn="l" rtl="0">
              <a:spcBef>
                <a:spcPts val="0"/>
              </a:spcBef>
              <a:spcAft>
                <a:spcPts val="0"/>
              </a:spcAft>
              <a:buNone/>
            </a:pPr>
            <a:endParaRPr/>
          </a:p>
          <a:p>
            <a:pPr marL="0" lvl="0" indent="0" algn="l" rtl="0">
              <a:spcBef>
                <a:spcPts val="0"/>
              </a:spcBef>
              <a:spcAft>
                <a:spcPts val="0"/>
              </a:spcAft>
              <a:buNone/>
            </a:pPr>
            <a:r>
              <a:rPr lang="de-DE"/>
              <a:t>Staff bulletin boards: Physical or digital bulletin boards may be used to share important information, such as updates to policies or procedures, within the organization.</a:t>
            </a:r>
            <a:endParaRPr/>
          </a:p>
          <a:p>
            <a:pPr marL="0" lvl="0" indent="0" algn="l" rtl="0">
              <a:spcBef>
                <a:spcPts val="0"/>
              </a:spcBef>
              <a:spcAft>
                <a:spcPts val="0"/>
              </a:spcAft>
              <a:buNone/>
            </a:pPr>
            <a:endParaRPr/>
          </a:p>
          <a:p>
            <a:pPr marL="0" lvl="0" indent="0" algn="l" rtl="0">
              <a:spcBef>
                <a:spcPts val="0"/>
              </a:spcBef>
              <a:spcAft>
                <a:spcPts val="0"/>
              </a:spcAft>
              <a:buNone/>
            </a:pPr>
            <a:r>
              <a:rPr lang="de-DE"/>
              <a:t>It's important to note that the specific communication means used by healthcare providers in Tulse Hill will depend on the organization and its internal communication culture.</a:t>
            </a:r>
            <a:endParaRPr/>
          </a:p>
        </p:txBody>
      </p:sp>
      <p:sp>
        <p:nvSpPr>
          <p:cNvPr id="212" name="Google Shape;21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de-DE"/>
              <a:t>The Healthcare providers in Tulse Hill uses a variety of communication means to connect with patients and the local community. Some common communication channels used by healthcare providers in Tulse Hill may include:</a:t>
            </a:r>
            <a:endParaRPr/>
          </a:p>
          <a:p>
            <a:pPr marL="0" lvl="0" indent="0" algn="l" rtl="0">
              <a:spcBef>
                <a:spcPts val="0"/>
              </a:spcBef>
              <a:spcAft>
                <a:spcPts val="0"/>
              </a:spcAft>
              <a:buNone/>
            </a:pPr>
            <a:endParaRPr/>
          </a:p>
          <a:p>
            <a:pPr marL="0" lvl="0" indent="0" algn="l" rtl="0">
              <a:spcBef>
                <a:spcPts val="0"/>
              </a:spcBef>
              <a:spcAft>
                <a:spcPts val="0"/>
              </a:spcAft>
              <a:buNone/>
            </a:pPr>
            <a:r>
              <a:rPr lang="de-DE"/>
              <a:t>Telephone: Healthcare providers may use telephones to communicate with patients, schedule appointments, and provide medical advice.</a:t>
            </a:r>
            <a:endParaRPr/>
          </a:p>
          <a:p>
            <a:pPr marL="0" lvl="0" indent="0" algn="l" rtl="0">
              <a:spcBef>
                <a:spcPts val="0"/>
              </a:spcBef>
              <a:spcAft>
                <a:spcPts val="0"/>
              </a:spcAft>
              <a:buNone/>
            </a:pPr>
            <a:endParaRPr/>
          </a:p>
          <a:p>
            <a:pPr marL="0" lvl="0" indent="0" algn="l" rtl="0">
              <a:spcBef>
                <a:spcPts val="0"/>
              </a:spcBef>
              <a:spcAft>
                <a:spcPts val="0"/>
              </a:spcAft>
              <a:buNone/>
            </a:pPr>
            <a:r>
              <a:rPr lang="de-DE"/>
              <a:t>Email: Email is often used to communicate with patients, send appointment reminders, or share health information.</a:t>
            </a:r>
            <a:endParaRPr/>
          </a:p>
          <a:p>
            <a:pPr marL="0" lvl="0" indent="0" algn="l" rtl="0">
              <a:spcBef>
                <a:spcPts val="0"/>
              </a:spcBef>
              <a:spcAft>
                <a:spcPts val="0"/>
              </a:spcAft>
              <a:buNone/>
            </a:pPr>
            <a:endParaRPr/>
          </a:p>
          <a:p>
            <a:pPr marL="0" lvl="0" indent="0" algn="l" rtl="0">
              <a:spcBef>
                <a:spcPts val="0"/>
              </a:spcBef>
              <a:spcAft>
                <a:spcPts val="0"/>
              </a:spcAft>
              <a:buNone/>
            </a:pPr>
            <a:r>
              <a:rPr lang="de-DE"/>
              <a:t>Patient portals: Many healthcare providers in Tulse Hill have patient portals that allow patients to access their medical records, communicate with their healthcare provider, and schedule appointments online.</a:t>
            </a:r>
            <a:endParaRPr/>
          </a:p>
          <a:p>
            <a:pPr marL="0" lvl="0" indent="0" algn="l" rtl="0">
              <a:spcBef>
                <a:spcPts val="0"/>
              </a:spcBef>
              <a:spcAft>
                <a:spcPts val="0"/>
              </a:spcAft>
              <a:buNone/>
            </a:pPr>
            <a:endParaRPr/>
          </a:p>
          <a:p>
            <a:pPr marL="0" lvl="0" indent="0" algn="l" rtl="0">
              <a:spcBef>
                <a:spcPts val="0"/>
              </a:spcBef>
              <a:spcAft>
                <a:spcPts val="0"/>
              </a:spcAft>
              <a:buNone/>
            </a:pPr>
            <a:r>
              <a:rPr lang="de-DE"/>
              <a:t>Social media: Some healthcare providers in Tulse Hill may use social media platforms like Twitter or Facebook to share health information, provide updates on services, and engage with patients and the local community.</a:t>
            </a:r>
            <a:endParaRPr/>
          </a:p>
          <a:p>
            <a:pPr marL="0" lvl="0" indent="0" algn="l" rtl="0">
              <a:spcBef>
                <a:spcPts val="0"/>
              </a:spcBef>
              <a:spcAft>
                <a:spcPts val="0"/>
              </a:spcAft>
              <a:buNone/>
            </a:pPr>
            <a:endParaRPr/>
          </a:p>
          <a:p>
            <a:pPr marL="0" lvl="0" indent="0" algn="l" rtl="0">
              <a:spcBef>
                <a:spcPts val="0"/>
              </a:spcBef>
              <a:spcAft>
                <a:spcPts val="0"/>
              </a:spcAft>
              <a:buNone/>
            </a:pPr>
            <a:r>
              <a:rPr lang="de-DE"/>
              <a:t>Leaflets and posters: Healthcare providers may distribute leaflets and posters in public places to provide health information and promote services.</a:t>
            </a:r>
            <a:endParaRPr/>
          </a:p>
          <a:p>
            <a:pPr marL="0" lvl="0" indent="0" algn="l" rtl="0">
              <a:spcBef>
                <a:spcPts val="0"/>
              </a:spcBef>
              <a:spcAft>
                <a:spcPts val="0"/>
              </a:spcAft>
              <a:buNone/>
            </a:pPr>
            <a:endParaRPr/>
          </a:p>
          <a:p>
            <a:pPr marL="0" lvl="0" indent="0" algn="l" rtl="0">
              <a:spcBef>
                <a:spcPts val="0"/>
              </a:spcBef>
              <a:spcAft>
                <a:spcPts val="0"/>
              </a:spcAft>
              <a:buNone/>
            </a:pPr>
            <a:r>
              <a:rPr lang="de-DE"/>
              <a:t>Public meetings: Healthcare providers may hold public meetings or participate in community events to provide information about health services and engage with the local community.</a:t>
            </a:r>
            <a:endParaRPr/>
          </a:p>
          <a:p>
            <a:pPr marL="0" lvl="0" indent="0" algn="l" rtl="0">
              <a:spcBef>
                <a:spcPts val="0"/>
              </a:spcBef>
              <a:spcAft>
                <a:spcPts val="0"/>
              </a:spcAft>
              <a:buNone/>
            </a:pPr>
            <a:endParaRPr/>
          </a:p>
          <a:p>
            <a:pPr marL="0" lvl="0" indent="0" algn="l" rtl="0">
              <a:spcBef>
                <a:spcPts val="0"/>
              </a:spcBef>
              <a:spcAft>
                <a:spcPts val="0"/>
              </a:spcAft>
              <a:buNone/>
            </a:pPr>
            <a:r>
              <a:rPr lang="de-DE"/>
              <a:t>It's important to note that this is not an exhaustive list and that communication means used by healthcare providers in Tulse Hill may continue to evolve over time.</a:t>
            </a:r>
            <a:endParaRPr/>
          </a:p>
        </p:txBody>
      </p:sp>
      <p:sp>
        <p:nvSpPr>
          <p:cNvPr id="219" name="Google Shape;219;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de-DE"/>
              <a:t>Digital media can be used in several ways to improve healthcare awareness in Tulse Hill. Here are some examples:</a:t>
            </a:r>
            <a:endParaRPr/>
          </a:p>
          <a:p>
            <a:pPr marL="0" lvl="0" indent="0" algn="l" rtl="0">
              <a:spcBef>
                <a:spcPts val="0"/>
              </a:spcBef>
              <a:spcAft>
                <a:spcPts val="0"/>
              </a:spcAft>
              <a:buNone/>
            </a:pPr>
            <a:endParaRPr/>
          </a:p>
          <a:p>
            <a:pPr marL="0" lvl="0" indent="0" algn="l" rtl="0">
              <a:spcBef>
                <a:spcPts val="0"/>
              </a:spcBef>
              <a:spcAft>
                <a:spcPts val="0"/>
              </a:spcAft>
              <a:buNone/>
            </a:pPr>
            <a:r>
              <a:rPr lang="de-DE"/>
              <a:t>Social media: Healthcare providers in Tulse Hill can use social media platforms such as Facebook, Twitter, and Instagram to share health information and promote healthy behaviors. They can also use these platforms to engage with the community and answer questions or concerns.</a:t>
            </a:r>
            <a:endParaRPr/>
          </a:p>
          <a:p>
            <a:pPr marL="0" lvl="0" indent="0" algn="l" rtl="0">
              <a:spcBef>
                <a:spcPts val="0"/>
              </a:spcBef>
              <a:spcAft>
                <a:spcPts val="0"/>
              </a:spcAft>
              <a:buNone/>
            </a:pPr>
            <a:endParaRPr/>
          </a:p>
          <a:p>
            <a:pPr marL="0" lvl="0" indent="0" algn="l" rtl="0">
              <a:spcBef>
                <a:spcPts val="0"/>
              </a:spcBef>
              <a:spcAft>
                <a:spcPts val="0"/>
              </a:spcAft>
              <a:buNone/>
            </a:pPr>
            <a:r>
              <a:rPr lang="de-DE"/>
              <a:t>Health-related apps: There are many health-related apps available that can help people track their fitness and nutrition goals, monitor their medications, and manage chronic conditions. Healthcare providers in Tulse Hill can recommend these apps to their patients to help them stay healthy.</a:t>
            </a:r>
            <a:endParaRPr/>
          </a:p>
          <a:p>
            <a:pPr marL="0" lvl="0" indent="0" algn="l" rtl="0">
              <a:spcBef>
                <a:spcPts val="0"/>
              </a:spcBef>
              <a:spcAft>
                <a:spcPts val="0"/>
              </a:spcAft>
              <a:buNone/>
            </a:pPr>
            <a:endParaRPr/>
          </a:p>
          <a:p>
            <a:pPr marL="0" lvl="0" indent="0" algn="l" rtl="0">
              <a:spcBef>
                <a:spcPts val="0"/>
              </a:spcBef>
              <a:spcAft>
                <a:spcPts val="0"/>
              </a:spcAft>
              <a:buNone/>
            </a:pPr>
            <a:r>
              <a:rPr lang="de-DE"/>
              <a:t>Online health resources: Healthcare providers in Tulse Hill can provide patients with online resources such as websites, videos, and podcasts that provide information on specific health conditions, preventive care, and healthy lifestyle habits.</a:t>
            </a:r>
            <a:endParaRPr/>
          </a:p>
          <a:p>
            <a:pPr marL="0" lvl="0" indent="0" algn="l" rtl="0">
              <a:spcBef>
                <a:spcPts val="0"/>
              </a:spcBef>
              <a:spcAft>
                <a:spcPts val="0"/>
              </a:spcAft>
              <a:buNone/>
            </a:pPr>
            <a:endParaRPr/>
          </a:p>
          <a:p>
            <a:pPr marL="0" lvl="0" indent="0" algn="l" rtl="0">
              <a:spcBef>
                <a:spcPts val="0"/>
              </a:spcBef>
              <a:spcAft>
                <a:spcPts val="0"/>
              </a:spcAft>
              <a:buNone/>
            </a:pPr>
            <a:r>
              <a:rPr lang="de-DE"/>
              <a:t>Telemedicine: Digital media can be used to provide remote healthcare services to patients, including virtual consultations, remote monitoring of chronic conditions, and prescription delivery.</a:t>
            </a:r>
            <a:endParaRPr/>
          </a:p>
          <a:p>
            <a:pPr marL="0" lvl="0" indent="0" algn="l" rtl="0">
              <a:spcBef>
                <a:spcPts val="0"/>
              </a:spcBef>
              <a:spcAft>
                <a:spcPts val="0"/>
              </a:spcAft>
              <a:buNone/>
            </a:pPr>
            <a:endParaRPr/>
          </a:p>
          <a:p>
            <a:pPr marL="0" lvl="0" indent="0" algn="l" rtl="0">
              <a:spcBef>
                <a:spcPts val="0"/>
              </a:spcBef>
              <a:spcAft>
                <a:spcPts val="0"/>
              </a:spcAft>
              <a:buNone/>
            </a:pPr>
            <a:r>
              <a:rPr lang="de-DE"/>
              <a:t>Health campaigns: Digital media can be used to promote health campaigns, such as those aimed at encouraging people to get vaccinated or quit smoking.</a:t>
            </a:r>
            <a:endParaRPr/>
          </a:p>
          <a:p>
            <a:pPr marL="0" lvl="0" indent="0" algn="l" rtl="0">
              <a:spcBef>
                <a:spcPts val="0"/>
              </a:spcBef>
              <a:spcAft>
                <a:spcPts val="0"/>
              </a:spcAft>
              <a:buNone/>
            </a:pPr>
            <a:endParaRPr/>
          </a:p>
          <a:p>
            <a:pPr marL="0" lvl="0" indent="0" algn="l" rtl="0">
              <a:spcBef>
                <a:spcPts val="0"/>
              </a:spcBef>
              <a:spcAft>
                <a:spcPts val="0"/>
              </a:spcAft>
              <a:buNone/>
            </a:pPr>
            <a:r>
              <a:rPr lang="de-DE"/>
              <a:t>Overall, digital media can be a powerful tool for healthcare providers in Tulse Hill to educate and engage with the community, and promote healthy behaviors and lifestyles.</a:t>
            </a:r>
            <a:endParaRPr/>
          </a:p>
        </p:txBody>
      </p:sp>
      <p:sp>
        <p:nvSpPr>
          <p:cNvPr id="226" name="Google Shape;22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de-DE"/>
              <a:t>The current legislation and policy play a vital role in providing health and social care services in Tulse Hill. The following are some examples:</a:t>
            </a:r>
            <a:endParaRPr/>
          </a:p>
          <a:p>
            <a:pPr marL="0" lvl="0" indent="0" algn="l" rtl="0">
              <a:spcBef>
                <a:spcPts val="0"/>
              </a:spcBef>
              <a:spcAft>
                <a:spcPts val="0"/>
              </a:spcAft>
              <a:buNone/>
            </a:pPr>
            <a:endParaRPr/>
          </a:p>
          <a:p>
            <a:pPr marL="0" lvl="0" indent="0" algn="l" rtl="0">
              <a:spcBef>
                <a:spcPts val="0"/>
              </a:spcBef>
              <a:spcAft>
                <a:spcPts val="0"/>
              </a:spcAft>
              <a:buNone/>
            </a:pPr>
            <a:r>
              <a:rPr lang="de-DE"/>
              <a:t>National Health Service (NHS) Act: The NHS Act provides the legal framework for the provision of health services in England, including Tulse Hill. The Act established the NHS as a universal service, providing free access to healthcare for all residents. The legislation sets out the rights and responsibilities of patients, healthcare providers, and the government in the provision of healthcare.</a:t>
            </a:r>
            <a:endParaRPr/>
          </a:p>
          <a:p>
            <a:pPr marL="0" lvl="0" indent="0" algn="l" rtl="0">
              <a:spcBef>
                <a:spcPts val="0"/>
              </a:spcBef>
              <a:spcAft>
                <a:spcPts val="0"/>
              </a:spcAft>
              <a:buNone/>
            </a:pPr>
            <a:endParaRPr/>
          </a:p>
          <a:p>
            <a:pPr marL="0" lvl="0" indent="0" algn="l" rtl="0">
              <a:spcBef>
                <a:spcPts val="0"/>
              </a:spcBef>
              <a:spcAft>
                <a:spcPts val="0"/>
              </a:spcAft>
              <a:buNone/>
            </a:pPr>
            <a:r>
              <a:rPr lang="de-DE"/>
              <a:t>Health and Social Care Act: The Health and Social Care Act is another key piece of legislation that sets out the responsibilities of health and social care providers in Tulse Hill. The Act establishes Clinical Commissioning Groups (CCGs) as responsible for planning and purchasing healthcare services for local populations, while also giving local authorities increased responsibility for public health.</a:t>
            </a:r>
            <a:endParaRPr/>
          </a:p>
          <a:p>
            <a:pPr marL="0" lvl="0" indent="0" algn="l" rtl="0">
              <a:spcBef>
                <a:spcPts val="0"/>
              </a:spcBef>
              <a:spcAft>
                <a:spcPts val="0"/>
              </a:spcAft>
              <a:buNone/>
            </a:pPr>
            <a:endParaRPr/>
          </a:p>
          <a:p>
            <a:pPr marL="0" lvl="0" indent="0" algn="l" rtl="0">
              <a:spcBef>
                <a:spcPts val="0"/>
              </a:spcBef>
              <a:spcAft>
                <a:spcPts val="0"/>
              </a:spcAft>
              <a:buNone/>
            </a:pPr>
            <a:r>
              <a:rPr lang="de-DE"/>
              <a:t>Equality Act: The Equality Act ensures that everyone in Tulse Hill, regardless of their background, receives fair and equal access to healthcare services. The legislation protects against discrimination based on protected characteristics, such as age, disability, gender, race, religion, and sexual orientation.</a:t>
            </a:r>
            <a:endParaRPr/>
          </a:p>
          <a:p>
            <a:pPr marL="0" lvl="0" indent="0" algn="l" rtl="0">
              <a:spcBef>
                <a:spcPts val="0"/>
              </a:spcBef>
              <a:spcAft>
                <a:spcPts val="0"/>
              </a:spcAft>
              <a:buNone/>
            </a:pPr>
            <a:endParaRPr/>
          </a:p>
          <a:p>
            <a:pPr marL="0" lvl="0" indent="0" algn="l" rtl="0">
              <a:spcBef>
                <a:spcPts val="0"/>
              </a:spcBef>
              <a:spcAft>
                <a:spcPts val="0"/>
              </a:spcAft>
              <a:buNone/>
            </a:pPr>
            <a:r>
              <a:rPr lang="de-DE"/>
              <a:t>Social Care Act: The Social Care Act sets out the legal framework for the provision of social care services in Tulse Hill. It establishes the responsibility of local authorities to provide social care services to those in need, including the elderly and those with disabilities.</a:t>
            </a:r>
            <a:endParaRPr/>
          </a:p>
          <a:p>
            <a:pPr marL="0" lvl="0" indent="0" algn="l" rtl="0">
              <a:spcBef>
                <a:spcPts val="0"/>
              </a:spcBef>
              <a:spcAft>
                <a:spcPts val="0"/>
              </a:spcAft>
              <a:buNone/>
            </a:pPr>
            <a:endParaRPr/>
          </a:p>
          <a:p>
            <a:pPr marL="0" lvl="0" indent="0" algn="l" rtl="0">
              <a:spcBef>
                <a:spcPts val="0"/>
              </a:spcBef>
              <a:spcAft>
                <a:spcPts val="0"/>
              </a:spcAft>
              <a:buNone/>
            </a:pPr>
            <a:r>
              <a:rPr lang="de-DE"/>
              <a:t>Overall, the current legislation and policy provide the legal framework for the provision of health and social care services in Tulse Hill, ensuring that residents have access to high-quality, equitable, and affordable healthcare services.</a:t>
            </a:r>
            <a:endParaRPr/>
          </a:p>
        </p:txBody>
      </p:sp>
      <p:sp>
        <p:nvSpPr>
          <p:cNvPr id="233" name="Google Shape;23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de-DE"/>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228eccc07c7_0_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 name="Google Shape;239;g228eccc07c7_0_2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0" name="Google Shape;240;g228eccc07c7_0_2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de-DE"/>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elfolie" type="title">
  <p:cSld name="TITLE">
    <p:spTree>
      <p:nvGrpSpPr>
        <p:cNvPr id="1" name="Shape 16"/>
        <p:cNvGrpSpPr/>
        <p:nvPr/>
      </p:nvGrpSpPr>
      <p:grpSpPr>
        <a:xfrm>
          <a:off x="0" y="0"/>
          <a:ext cx="0" cy="0"/>
          <a:chOff x="0" y="0"/>
          <a:chExt cx="0" cy="0"/>
        </a:xfrm>
      </p:grpSpPr>
      <p:pic>
        <p:nvPicPr>
          <p:cNvPr id="17" name="Google Shape;17;p16" descr="Droplets-HD-Title-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8" name="Google Shape;18;p16"/>
          <p:cNvSpPr txBox="1">
            <a:spLocks noGrp="1"/>
          </p:cNvSpPr>
          <p:nvPr>
            <p:ph type="ctrTitle"/>
          </p:nvPr>
        </p:nvSpPr>
        <p:spPr>
          <a:xfrm>
            <a:off x="1751012" y="1300785"/>
            <a:ext cx="8689976" cy="2509213"/>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6"/>
          <p:cNvSpPr txBox="1">
            <a:spLocks noGrp="1"/>
          </p:cNvSpPr>
          <p:nvPr>
            <p:ph type="subTitle" idx="1"/>
          </p:nvPr>
        </p:nvSpPr>
        <p:spPr>
          <a:xfrm>
            <a:off x="1751012" y="3886200"/>
            <a:ext cx="8689976" cy="1371599"/>
          </a:xfrm>
          <a:prstGeom prst="rect">
            <a:avLst/>
          </a:prstGeom>
          <a:noFill/>
          <a:ln>
            <a:noFill/>
          </a:ln>
        </p:spPr>
        <p:txBody>
          <a:bodyPr spcFirstLastPara="1" wrap="square" lIns="91425" tIns="45700" rIns="91425" bIns="45700" anchor="t" anchorCtr="0">
            <a:normAutofit/>
          </a:bodyPr>
          <a:lstStyle>
            <a:lvl1pPr lvl="0" algn="ctr">
              <a:lnSpc>
                <a:spcPct val="120000"/>
              </a:lnSpc>
              <a:spcBef>
                <a:spcPts val="1000"/>
              </a:spcBef>
              <a:spcAft>
                <a:spcPts val="0"/>
              </a:spcAft>
              <a:buSzPts val="2200"/>
              <a:buNone/>
              <a:defRPr sz="2200">
                <a:solidFill>
                  <a:srgbClr val="7F7F7F"/>
                </a:solidFill>
              </a:defRPr>
            </a:lvl1pPr>
            <a:lvl2pPr lvl="1" algn="ctr">
              <a:lnSpc>
                <a:spcPct val="120000"/>
              </a:lnSpc>
              <a:spcBef>
                <a:spcPts val="500"/>
              </a:spcBef>
              <a:spcAft>
                <a:spcPts val="0"/>
              </a:spcAft>
              <a:buSzPts val="2000"/>
              <a:buNone/>
              <a:defRPr sz="2000"/>
            </a:lvl2pPr>
            <a:lvl3pPr lvl="2" algn="ctr">
              <a:lnSpc>
                <a:spcPct val="120000"/>
              </a:lnSpc>
              <a:spcBef>
                <a:spcPts val="500"/>
              </a:spcBef>
              <a:spcAft>
                <a:spcPts val="0"/>
              </a:spcAft>
              <a:buSzPts val="1800"/>
              <a:buNone/>
              <a:defRPr sz="1800"/>
            </a:lvl3pPr>
            <a:lvl4pPr lvl="3" algn="ctr">
              <a:lnSpc>
                <a:spcPct val="120000"/>
              </a:lnSpc>
              <a:spcBef>
                <a:spcPts val="500"/>
              </a:spcBef>
              <a:spcAft>
                <a:spcPts val="0"/>
              </a:spcAft>
              <a:buSzPts val="1600"/>
              <a:buNone/>
              <a:defRPr sz="1600"/>
            </a:lvl4pPr>
            <a:lvl5pPr lvl="4" algn="ctr">
              <a:lnSpc>
                <a:spcPct val="120000"/>
              </a:lnSpc>
              <a:spcBef>
                <a:spcPts val="500"/>
              </a:spcBef>
              <a:spcAft>
                <a:spcPts val="0"/>
              </a:spcAft>
              <a:buSzPts val="1600"/>
              <a:buNone/>
              <a:defRPr sz="1600"/>
            </a:lvl5pPr>
            <a:lvl6pPr lvl="5" algn="ctr">
              <a:lnSpc>
                <a:spcPct val="120000"/>
              </a:lnSpc>
              <a:spcBef>
                <a:spcPts val="500"/>
              </a:spcBef>
              <a:spcAft>
                <a:spcPts val="0"/>
              </a:spcAft>
              <a:buSzPts val="1600"/>
              <a:buNone/>
              <a:defRPr sz="1600"/>
            </a:lvl6pPr>
            <a:lvl7pPr lvl="6" algn="ctr">
              <a:lnSpc>
                <a:spcPct val="120000"/>
              </a:lnSpc>
              <a:spcBef>
                <a:spcPts val="500"/>
              </a:spcBef>
              <a:spcAft>
                <a:spcPts val="0"/>
              </a:spcAft>
              <a:buSzPts val="1600"/>
              <a:buNone/>
              <a:defRPr sz="1600"/>
            </a:lvl7pPr>
            <a:lvl8pPr lvl="7" algn="ctr">
              <a:lnSpc>
                <a:spcPct val="120000"/>
              </a:lnSpc>
              <a:spcBef>
                <a:spcPts val="500"/>
              </a:spcBef>
              <a:spcAft>
                <a:spcPts val="0"/>
              </a:spcAft>
              <a:buSzPts val="1600"/>
              <a:buNone/>
              <a:defRPr sz="1600"/>
            </a:lvl8pPr>
            <a:lvl9pPr lvl="8" algn="ctr">
              <a:lnSpc>
                <a:spcPct val="120000"/>
              </a:lnSpc>
              <a:spcBef>
                <a:spcPts val="500"/>
              </a:spcBef>
              <a:spcAft>
                <a:spcPts val="0"/>
              </a:spcAft>
              <a:buSzPts val="1600"/>
              <a:buNone/>
              <a:defRPr sz="1600"/>
            </a:lvl9pPr>
          </a:lstStyle>
          <a:p>
            <a:endParaRPr/>
          </a:p>
        </p:txBody>
      </p:sp>
      <p:sp>
        <p:nvSpPr>
          <p:cNvPr id="20" name="Google Shape;20;p16"/>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6"/>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6"/>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el und Inhalt" type="obj">
  <p:cSld name="OBJECT">
    <p:spTree>
      <p:nvGrpSpPr>
        <p:cNvPr id="1" name="Shape 23"/>
        <p:cNvGrpSpPr/>
        <p:nvPr/>
      </p:nvGrpSpPr>
      <p:grpSpPr>
        <a:xfrm>
          <a:off x="0" y="0"/>
          <a:ext cx="0" cy="0"/>
          <a:chOff x="0" y="0"/>
          <a:chExt cx="0" cy="0"/>
        </a:xfrm>
      </p:grpSpPr>
      <p:pic>
        <p:nvPicPr>
          <p:cNvPr id="24" name="Google Shape;24;p17"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25" name="Google Shape;25;p17"/>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17"/>
          <p:cNvSpPr txBox="1">
            <a:spLocks noGrp="1"/>
          </p:cNvSpPr>
          <p:nvPr>
            <p:ph type="body" idx="1"/>
          </p:nvPr>
        </p:nvSpPr>
        <p:spPr>
          <a:xfrm>
            <a:off x="913774" y="2367092"/>
            <a:ext cx="10363826"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7" name="Google Shape;27;p17"/>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7"/>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7"/>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Abschnitts-&#10;überschrift" type="secHead">
  <p:cSld name="SECTION_HEADER">
    <p:spTree>
      <p:nvGrpSpPr>
        <p:cNvPr id="1" name="Shape 30"/>
        <p:cNvGrpSpPr/>
        <p:nvPr/>
      </p:nvGrpSpPr>
      <p:grpSpPr>
        <a:xfrm>
          <a:off x="0" y="0"/>
          <a:ext cx="0" cy="0"/>
          <a:chOff x="0" y="0"/>
          <a:chExt cx="0" cy="0"/>
        </a:xfrm>
      </p:grpSpPr>
      <p:pic>
        <p:nvPicPr>
          <p:cNvPr id="31" name="Google Shape;31;p18"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32" name="Google Shape;32;p18"/>
          <p:cNvSpPr txBox="1">
            <a:spLocks noGrp="1"/>
          </p:cNvSpPr>
          <p:nvPr>
            <p:ph type="title"/>
          </p:nvPr>
        </p:nvSpPr>
        <p:spPr>
          <a:xfrm>
            <a:off x="913774" y="828563"/>
            <a:ext cx="10351752" cy="2736819"/>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000"/>
              <a:buFont typeface="Twentieth Century"/>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8"/>
          <p:cNvSpPr txBox="1">
            <a:spLocks noGrp="1"/>
          </p:cNvSpPr>
          <p:nvPr>
            <p:ph type="body" idx="1"/>
          </p:nvPr>
        </p:nvSpPr>
        <p:spPr>
          <a:xfrm>
            <a:off x="913774" y="3657457"/>
            <a:ext cx="10351752" cy="1368183"/>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2000"/>
              <a:buNone/>
              <a:defRPr sz="2000">
                <a:solidFill>
                  <a:srgbClr val="7F7F7F"/>
                </a:solidFill>
              </a:defRPr>
            </a:lvl1pPr>
            <a:lvl2pPr marL="914400" lvl="1" indent="-228600" algn="l">
              <a:lnSpc>
                <a:spcPct val="120000"/>
              </a:lnSpc>
              <a:spcBef>
                <a:spcPts val="500"/>
              </a:spcBef>
              <a:spcAft>
                <a:spcPts val="0"/>
              </a:spcAft>
              <a:buSzPts val="2000"/>
              <a:buNone/>
              <a:defRPr sz="2000">
                <a:solidFill>
                  <a:srgbClr val="888888"/>
                </a:solidFill>
              </a:defRPr>
            </a:lvl2pPr>
            <a:lvl3pPr marL="1371600" lvl="2" indent="-228600" algn="l">
              <a:lnSpc>
                <a:spcPct val="120000"/>
              </a:lnSpc>
              <a:spcBef>
                <a:spcPts val="500"/>
              </a:spcBef>
              <a:spcAft>
                <a:spcPts val="0"/>
              </a:spcAft>
              <a:buSzPts val="1800"/>
              <a:buNone/>
              <a:defRPr sz="1800">
                <a:solidFill>
                  <a:srgbClr val="888888"/>
                </a:solidFill>
              </a:defRPr>
            </a:lvl3pPr>
            <a:lvl4pPr marL="1828800" lvl="3" indent="-228600" algn="l">
              <a:lnSpc>
                <a:spcPct val="120000"/>
              </a:lnSpc>
              <a:spcBef>
                <a:spcPts val="500"/>
              </a:spcBef>
              <a:spcAft>
                <a:spcPts val="0"/>
              </a:spcAft>
              <a:buSzPts val="1600"/>
              <a:buNone/>
              <a:defRPr sz="1600">
                <a:solidFill>
                  <a:srgbClr val="888888"/>
                </a:solidFill>
              </a:defRPr>
            </a:lvl4pPr>
            <a:lvl5pPr marL="2286000" lvl="4" indent="-228600" algn="l">
              <a:lnSpc>
                <a:spcPct val="120000"/>
              </a:lnSpc>
              <a:spcBef>
                <a:spcPts val="500"/>
              </a:spcBef>
              <a:spcAft>
                <a:spcPts val="0"/>
              </a:spcAft>
              <a:buSzPts val="1600"/>
              <a:buNone/>
              <a:defRPr sz="1600">
                <a:solidFill>
                  <a:srgbClr val="888888"/>
                </a:solidFill>
              </a:defRPr>
            </a:lvl5pPr>
            <a:lvl6pPr marL="2743200" lvl="5" indent="-228600" algn="l">
              <a:lnSpc>
                <a:spcPct val="120000"/>
              </a:lnSpc>
              <a:spcBef>
                <a:spcPts val="500"/>
              </a:spcBef>
              <a:spcAft>
                <a:spcPts val="0"/>
              </a:spcAft>
              <a:buSzPts val="1600"/>
              <a:buNone/>
              <a:defRPr sz="1600">
                <a:solidFill>
                  <a:srgbClr val="888888"/>
                </a:solidFill>
              </a:defRPr>
            </a:lvl6pPr>
            <a:lvl7pPr marL="3200400" lvl="6" indent="-228600" algn="l">
              <a:lnSpc>
                <a:spcPct val="120000"/>
              </a:lnSpc>
              <a:spcBef>
                <a:spcPts val="500"/>
              </a:spcBef>
              <a:spcAft>
                <a:spcPts val="0"/>
              </a:spcAft>
              <a:buSzPts val="1600"/>
              <a:buNone/>
              <a:defRPr sz="1600">
                <a:solidFill>
                  <a:srgbClr val="888888"/>
                </a:solidFill>
              </a:defRPr>
            </a:lvl7pPr>
            <a:lvl8pPr marL="3657600" lvl="7" indent="-228600" algn="l">
              <a:lnSpc>
                <a:spcPct val="120000"/>
              </a:lnSpc>
              <a:spcBef>
                <a:spcPts val="500"/>
              </a:spcBef>
              <a:spcAft>
                <a:spcPts val="0"/>
              </a:spcAft>
              <a:buSzPts val="1600"/>
              <a:buNone/>
              <a:defRPr sz="1600">
                <a:solidFill>
                  <a:srgbClr val="888888"/>
                </a:solidFill>
              </a:defRPr>
            </a:lvl8pPr>
            <a:lvl9pPr marL="4114800" lvl="8" indent="-228600" algn="l">
              <a:lnSpc>
                <a:spcPct val="120000"/>
              </a:lnSpc>
              <a:spcBef>
                <a:spcPts val="500"/>
              </a:spcBef>
              <a:spcAft>
                <a:spcPts val="0"/>
              </a:spcAft>
              <a:buSzPts val="1600"/>
              <a:buNone/>
              <a:defRPr sz="1600">
                <a:solidFill>
                  <a:srgbClr val="888888"/>
                </a:solidFill>
              </a:defRPr>
            </a:lvl9pPr>
          </a:lstStyle>
          <a:p>
            <a:endParaRPr/>
          </a:p>
        </p:txBody>
      </p:sp>
      <p:sp>
        <p:nvSpPr>
          <p:cNvPr id="34" name="Google Shape;34;p18"/>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8"/>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Zwei Inhalte" type="twoObj">
  <p:cSld name="TWO_OBJECTS">
    <p:spTree>
      <p:nvGrpSpPr>
        <p:cNvPr id="1" name="Shape 37"/>
        <p:cNvGrpSpPr/>
        <p:nvPr/>
      </p:nvGrpSpPr>
      <p:grpSpPr>
        <a:xfrm>
          <a:off x="0" y="0"/>
          <a:ext cx="0" cy="0"/>
          <a:chOff x="0" y="0"/>
          <a:chExt cx="0" cy="0"/>
        </a:xfrm>
      </p:grpSpPr>
      <p:pic>
        <p:nvPicPr>
          <p:cNvPr id="38" name="Google Shape;38;p19"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39" name="Google Shape;39;p19"/>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19"/>
          <p:cNvSpPr txBox="1">
            <a:spLocks noGrp="1"/>
          </p:cNvSpPr>
          <p:nvPr>
            <p:ph type="body" idx="1"/>
          </p:nvPr>
        </p:nvSpPr>
        <p:spPr>
          <a:xfrm>
            <a:off x="913774" y="2367092"/>
            <a:ext cx="5106026"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1" name="Google Shape;41;p19"/>
          <p:cNvSpPr txBox="1">
            <a:spLocks noGrp="1"/>
          </p:cNvSpPr>
          <p:nvPr>
            <p:ph type="body" idx="2"/>
          </p:nvPr>
        </p:nvSpPr>
        <p:spPr>
          <a:xfrm>
            <a:off x="6172200" y="2367092"/>
            <a:ext cx="5105400" cy="342410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2" name="Google Shape;42;p19"/>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9"/>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Vergleich" type="twoTxTwoObj">
  <p:cSld name="TWO_OBJECTS_WITH_TEXT">
    <p:spTree>
      <p:nvGrpSpPr>
        <p:cNvPr id="1" name="Shape 45"/>
        <p:cNvGrpSpPr/>
        <p:nvPr/>
      </p:nvGrpSpPr>
      <p:grpSpPr>
        <a:xfrm>
          <a:off x="0" y="0"/>
          <a:ext cx="0" cy="0"/>
          <a:chOff x="0" y="0"/>
          <a:chExt cx="0" cy="0"/>
        </a:xfrm>
      </p:grpSpPr>
      <p:pic>
        <p:nvPicPr>
          <p:cNvPr id="46" name="Google Shape;46;p20"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47" name="Google Shape;47;p20"/>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0"/>
          <p:cNvSpPr txBox="1">
            <a:spLocks noGrp="1"/>
          </p:cNvSpPr>
          <p:nvPr>
            <p:ph type="body" idx="1"/>
          </p:nvPr>
        </p:nvSpPr>
        <p:spPr>
          <a:xfrm>
            <a:off x="1146328" y="2371018"/>
            <a:ext cx="4873474" cy="679994"/>
          </a:xfrm>
          <a:prstGeom prst="rect">
            <a:avLst/>
          </a:prstGeom>
          <a:noFill/>
          <a:ln>
            <a:noFill/>
          </a:ln>
        </p:spPr>
        <p:txBody>
          <a:bodyPr spcFirstLastPara="1" wrap="square" lIns="91425" tIns="45700" rIns="91425" bIns="45700" anchor="b" anchorCtr="0">
            <a:noAutofit/>
          </a:bodyPr>
          <a:lstStyle>
            <a:lvl1pPr marL="457200" lvl="0" indent="-228600" algn="l">
              <a:lnSpc>
                <a:spcPct val="85000"/>
              </a:lnSpc>
              <a:spcBef>
                <a:spcPts val="1000"/>
              </a:spcBef>
              <a:spcAft>
                <a:spcPts val="0"/>
              </a:spcAft>
              <a:buSzPts val="2600"/>
              <a:buNone/>
              <a:defRPr sz="26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49" name="Google Shape;49;p20"/>
          <p:cNvSpPr txBox="1">
            <a:spLocks noGrp="1"/>
          </p:cNvSpPr>
          <p:nvPr>
            <p:ph type="body" idx="2"/>
          </p:nvPr>
        </p:nvSpPr>
        <p:spPr>
          <a:xfrm>
            <a:off x="913774" y="3051012"/>
            <a:ext cx="5106027" cy="274018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0" name="Google Shape;50;p20"/>
          <p:cNvSpPr txBox="1">
            <a:spLocks noGrp="1"/>
          </p:cNvSpPr>
          <p:nvPr>
            <p:ph type="body" idx="3"/>
          </p:nvPr>
        </p:nvSpPr>
        <p:spPr>
          <a:xfrm>
            <a:off x="6396423" y="2371018"/>
            <a:ext cx="4881804" cy="679994"/>
          </a:xfrm>
          <a:prstGeom prst="rect">
            <a:avLst/>
          </a:prstGeom>
          <a:noFill/>
          <a:ln>
            <a:noFill/>
          </a:ln>
        </p:spPr>
        <p:txBody>
          <a:bodyPr spcFirstLastPara="1" wrap="square" lIns="91425" tIns="45700" rIns="91425" bIns="45700" anchor="b" anchorCtr="0">
            <a:noAutofit/>
          </a:bodyPr>
          <a:lstStyle>
            <a:lvl1pPr marL="457200" lvl="0" indent="-228600" algn="l">
              <a:lnSpc>
                <a:spcPct val="85000"/>
              </a:lnSpc>
              <a:spcBef>
                <a:spcPts val="1000"/>
              </a:spcBef>
              <a:spcAft>
                <a:spcPts val="0"/>
              </a:spcAft>
              <a:buSzPts val="2600"/>
              <a:buNone/>
              <a:defRPr sz="26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51" name="Google Shape;51;p20"/>
          <p:cNvSpPr txBox="1">
            <a:spLocks noGrp="1"/>
          </p:cNvSpPr>
          <p:nvPr>
            <p:ph type="body" idx="4"/>
          </p:nvPr>
        </p:nvSpPr>
        <p:spPr>
          <a:xfrm>
            <a:off x="6172200" y="3051012"/>
            <a:ext cx="5105401" cy="274018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2" name="Google Shape;52;p20"/>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0"/>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Nur Titel" type="titleOnly">
  <p:cSld name="TITLE_ONLY">
    <p:spTree>
      <p:nvGrpSpPr>
        <p:cNvPr id="1" name="Shape 55"/>
        <p:cNvGrpSpPr/>
        <p:nvPr/>
      </p:nvGrpSpPr>
      <p:grpSpPr>
        <a:xfrm>
          <a:off x="0" y="0"/>
          <a:ext cx="0" cy="0"/>
          <a:chOff x="0" y="0"/>
          <a:chExt cx="0" cy="0"/>
        </a:xfrm>
      </p:grpSpPr>
      <p:pic>
        <p:nvPicPr>
          <p:cNvPr id="56" name="Google Shape;56;p21"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57" name="Google Shape;57;p21"/>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 name="Google Shape;58;p21"/>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Leer" type="blank">
  <p:cSld name="BLANK">
    <p:spTree>
      <p:nvGrpSpPr>
        <p:cNvPr id="1" name="Shape 61"/>
        <p:cNvGrpSpPr/>
        <p:nvPr/>
      </p:nvGrpSpPr>
      <p:grpSpPr>
        <a:xfrm>
          <a:off x="0" y="0"/>
          <a:ext cx="0" cy="0"/>
          <a:chOff x="0" y="0"/>
          <a:chExt cx="0" cy="0"/>
        </a:xfrm>
      </p:grpSpPr>
      <p:pic>
        <p:nvPicPr>
          <p:cNvPr id="62" name="Google Shape;62;p22"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63" name="Google Shape;63;p22"/>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2"/>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Inhalt mit Überschrift" type="objTx">
  <p:cSld name="OBJECT_WITH_CAPTION_TEXT">
    <p:spTree>
      <p:nvGrpSpPr>
        <p:cNvPr id="1" name="Shape 66"/>
        <p:cNvGrpSpPr/>
        <p:nvPr/>
      </p:nvGrpSpPr>
      <p:grpSpPr>
        <a:xfrm>
          <a:off x="0" y="0"/>
          <a:ext cx="0" cy="0"/>
          <a:chOff x="0" y="0"/>
          <a:chExt cx="0" cy="0"/>
        </a:xfrm>
      </p:grpSpPr>
      <p:pic>
        <p:nvPicPr>
          <p:cNvPr id="67" name="Google Shape;67;p23"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68" name="Google Shape;68;p23"/>
          <p:cNvSpPr txBox="1">
            <a:spLocks noGrp="1"/>
          </p:cNvSpPr>
          <p:nvPr>
            <p:ph type="title"/>
          </p:nvPr>
        </p:nvSpPr>
        <p:spPr>
          <a:xfrm>
            <a:off x="913775" y="609600"/>
            <a:ext cx="3935688" cy="2023252"/>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23"/>
          <p:cNvSpPr txBox="1">
            <a:spLocks noGrp="1"/>
          </p:cNvSpPr>
          <p:nvPr>
            <p:ph type="body" idx="1"/>
          </p:nvPr>
        </p:nvSpPr>
        <p:spPr>
          <a:xfrm>
            <a:off x="5078062" y="609600"/>
            <a:ext cx="6200163" cy="5181599"/>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70" name="Google Shape;70;p23"/>
          <p:cNvSpPr txBox="1">
            <a:spLocks noGrp="1"/>
          </p:cNvSpPr>
          <p:nvPr>
            <p:ph type="body" idx="2"/>
          </p:nvPr>
        </p:nvSpPr>
        <p:spPr>
          <a:xfrm>
            <a:off x="913774" y="2632852"/>
            <a:ext cx="3935689" cy="315834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71" name="Google Shape;71;p23"/>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ld mit Überschrift" type="picTx">
  <p:cSld name="PICTURE_WITH_CAPTION_TEXT">
    <p:spTree>
      <p:nvGrpSpPr>
        <p:cNvPr id="1" name="Shape 74"/>
        <p:cNvGrpSpPr/>
        <p:nvPr/>
      </p:nvGrpSpPr>
      <p:grpSpPr>
        <a:xfrm>
          <a:off x="0" y="0"/>
          <a:ext cx="0" cy="0"/>
          <a:chOff x="0" y="0"/>
          <a:chExt cx="0" cy="0"/>
        </a:xfrm>
      </p:grpSpPr>
      <p:pic>
        <p:nvPicPr>
          <p:cNvPr id="75" name="Google Shape;75;p24"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76" name="Google Shape;76;p24"/>
          <p:cNvSpPr txBox="1">
            <a:spLocks noGrp="1"/>
          </p:cNvSpPr>
          <p:nvPr>
            <p:ph type="title"/>
          </p:nvPr>
        </p:nvSpPr>
        <p:spPr>
          <a:xfrm>
            <a:off x="913774" y="609600"/>
            <a:ext cx="5934969" cy="2023254"/>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24"/>
          <p:cNvSpPr>
            <a:spLocks noGrp="1"/>
          </p:cNvSpPr>
          <p:nvPr>
            <p:ph type="pic" idx="2"/>
          </p:nvPr>
        </p:nvSpPr>
        <p:spPr>
          <a:xfrm>
            <a:off x="7424803" y="609601"/>
            <a:ext cx="3255358" cy="5181600"/>
          </a:xfrm>
          <a:prstGeom prst="roundRect">
            <a:avLst>
              <a:gd name="adj" fmla="val 4943"/>
            </a:avLst>
          </a:prstGeom>
          <a:noFill/>
          <a:ln w="82550" cap="sq" cmpd="sng">
            <a:solidFill>
              <a:srgbClr val="EAEAEA"/>
            </a:solidFill>
            <a:prstDash val="solid"/>
            <a:miter lim="800000"/>
            <a:headEnd type="none" w="sm" len="sm"/>
            <a:tailEnd type="none" w="sm" len="sm"/>
          </a:ln>
        </p:spPr>
      </p:sp>
      <p:sp>
        <p:nvSpPr>
          <p:cNvPr id="78" name="Google Shape;78;p24"/>
          <p:cNvSpPr txBox="1">
            <a:spLocks noGrp="1"/>
          </p:cNvSpPr>
          <p:nvPr>
            <p:ph type="body" idx="1"/>
          </p:nvPr>
        </p:nvSpPr>
        <p:spPr>
          <a:xfrm>
            <a:off x="913794" y="2632852"/>
            <a:ext cx="5934949" cy="3158347"/>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79" name="Google Shape;79;p24"/>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4"/>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4"/>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abild mit Beschriftung">
  <p:cSld name="Panoramabild mit Beschriftung">
    <p:spTree>
      <p:nvGrpSpPr>
        <p:cNvPr id="1" name="Shape 82"/>
        <p:cNvGrpSpPr/>
        <p:nvPr/>
      </p:nvGrpSpPr>
      <p:grpSpPr>
        <a:xfrm>
          <a:off x="0" y="0"/>
          <a:ext cx="0" cy="0"/>
          <a:chOff x="0" y="0"/>
          <a:chExt cx="0" cy="0"/>
        </a:xfrm>
      </p:grpSpPr>
      <p:pic>
        <p:nvPicPr>
          <p:cNvPr id="83" name="Google Shape;83;p25"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84" name="Google Shape;84;p25"/>
          <p:cNvSpPr txBox="1">
            <a:spLocks noGrp="1"/>
          </p:cNvSpPr>
          <p:nvPr>
            <p:ph type="title"/>
          </p:nvPr>
        </p:nvSpPr>
        <p:spPr>
          <a:xfrm>
            <a:off x="913794" y="4289374"/>
            <a:ext cx="10364432" cy="81161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25"/>
          <p:cNvSpPr>
            <a:spLocks noGrp="1"/>
          </p:cNvSpPr>
          <p:nvPr>
            <p:ph type="pic" idx="2"/>
          </p:nvPr>
        </p:nvSpPr>
        <p:spPr>
          <a:xfrm>
            <a:off x="1184744" y="698261"/>
            <a:ext cx="9822532" cy="3214136"/>
          </a:xfrm>
          <a:prstGeom prst="roundRect">
            <a:avLst>
              <a:gd name="adj" fmla="val 4944"/>
            </a:avLst>
          </a:prstGeom>
          <a:noFill/>
          <a:ln w="82550" cap="sq" cmpd="sng">
            <a:solidFill>
              <a:srgbClr val="EAEAEA"/>
            </a:solidFill>
            <a:prstDash val="solid"/>
            <a:miter lim="800000"/>
            <a:headEnd type="none" w="sm" len="sm"/>
            <a:tailEnd type="none" w="sm" len="sm"/>
          </a:ln>
        </p:spPr>
      </p:sp>
      <p:sp>
        <p:nvSpPr>
          <p:cNvPr id="86" name="Google Shape;86;p25"/>
          <p:cNvSpPr txBox="1">
            <a:spLocks noGrp="1"/>
          </p:cNvSpPr>
          <p:nvPr>
            <p:ph type="body" idx="1"/>
          </p:nvPr>
        </p:nvSpPr>
        <p:spPr>
          <a:xfrm>
            <a:off x="913774" y="5108728"/>
            <a:ext cx="10364452" cy="682472"/>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87" name="Google Shape;87;p25"/>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5"/>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5"/>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el und Beschriftung">
  <p:cSld name="Titel und Beschriftung">
    <p:spTree>
      <p:nvGrpSpPr>
        <p:cNvPr id="1" name="Shape 90"/>
        <p:cNvGrpSpPr/>
        <p:nvPr/>
      </p:nvGrpSpPr>
      <p:grpSpPr>
        <a:xfrm>
          <a:off x="0" y="0"/>
          <a:ext cx="0" cy="0"/>
          <a:chOff x="0" y="0"/>
          <a:chExt cx="0" cy="0"/>
        </a:xfrm>
      </p:grpSpPr>
      <p:pic>
        <p:nvPicPr>
          <p:cNvPr id="91" name="Google Shape;91;p26"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92" name="Google Shape;92;p26"/>
          <p:cNvSpPr txBox="1">
            <a:spLocks noGrp="1"/>
          </p:cNvSpPr>
          <p:nvPr>
            <p:ph type="title"/>
          </p:nvPr>
        </p:nvSpPr>
        <p:spPr>
          <a:xfrm>
            <a:off x="913774" y="609599"/>
            <a:ext cx="10364452" cy="3427245"/>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 name="Google Shape;93;p26"/>
          <p:cNvSpPr txBox="1">
            <a:spLocks noGrp="1"/>
          </p:cNvSpPr>
          <p:nvPr>
            <p:ph type="body" idx="1"/>
          </p:nvPr>
        </p:nvSpPr>
        <p:spPr>
          <a:xfrm>
            <a:off x="913775" y="4204821"/>
            <a:ext cx="10364452" cy="1586380"/>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94" name="Google Shape;94;p26"/>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6"/>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6"/>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Zitat mit Beschriftung">
  <p:cSld name="Zitat mit Beschriftung">
    <p:spTree>
      <p:nvGrpSpPr>
        <p:cNvPr id="1" name="Shape 97"/>
        <p:cNvGrpSpPr/>
        <p:nvPr/>
      </p:nvGrpSpPr>
      <p:grpSpPr>
        <a:xfrm>
          <a:off x="0" y="0"/>
          <a:ext cx="0" cy="0"/>
          <a:chOff x="0" y="0"/>
          <a:chExt cx="0" cy="0"/>
        </a:xfrm>
      </p:grpSpPr>
      <p:pic>
        <p:nvPicPr>
          <p:cNvPr id="98" name="Google Shape;98;p27"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99" name="Google Shape;99;p27"/>
          <p:cNvSpPr txBox="1">
            <a:spLocks noGrp="1"/>
          </p:cNvSpPr>
          <p:nvPr>
            <p:ph type="title"/>
          </p:nvPr>
        </p:nvSpPr>
        <p:spPr>
          <a:xfrm>
            <a:off x="1446212" y="609600"/>
            <a:ext cx="9302752" cy="299290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27"/>
          <p:cNvSpPr txBox="1">
            <a:spLocks noGrp="1"/>
          </p:cNvSpPr>
          <p:nvPr>
            <p:ph type="body" idx="1"/>
          </p:nvPr>
        </p:nvSpPr>
        <p:spPr>
          <a:xfrm>
            <a:off x="1720644" y="3610032"/>
            <a:ext cx="8752299" cy="594788"/>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01" name="Google Shape;101;p27"/>
          <p:cNvSpPr txBox="1">
            <a:spLocks noGrp="1"/>
          </p:cNvSpPr>
          <p:nvPr>
            <p:ph type="body" idx="2"/>
          </p:nvPr>
        </p:nvSpPr>
        <p:spPr>
          <a:xfrm>
            <a:off x="913774" y="4372796"/>
            <a:ext cx="10364452" cy="1421053"/>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02" name="Google Shape;102;p27"/>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27"/>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7"/>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
        <p:nvSpPr>
          <p:cNvPr id="105" name="Google Shape;105;p27"/>
          <p:cNvSpPr txBox="1"/>
          <p:nvPr/>
        </p:nvSpPr>
        <p:spPr>
          <a:xfrm>
            <a:off x="1001488" y="75416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Twentieth Century"/>
              <a:buNone/>
            </a:pPr>
            <a:r>
              <a:rPr lang="de-DE" sz="8000" b="0" cap="none">
                <a:solidFill>
                  <a:schemeClr val="dk1"/>
                </a:solidFill>
                <a:latin typeface="Twentieth Century"/>
                <a:ea typeface="Twentieth Century"/>
                <a:cs typeface="Twentieth Century"/>
                <a:sym typeface="Twentieth Century"/>
              </a:rPr>
              <a:t>“</a:t>
            </a:r>
            <a:endParaRPr/>
          </a:p>
        </p:txBody>
      </p:sp>
      <p:sp>
        <p:nvSpPr>
          <p:cNvPr id="106" name="Google Shape;106;p27"/>
          <p:cNvSpPr txBox="1"/>
          <p:nvPr/>
        </p:nvSpPr>
        <p:spPr>
          <a:xfrm>
            <a:off x="10557558" y="2993578"/>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Twentieth Century"/>
              <a:buNone/>
            </a:pPr>
            <a:r>
              <a:rPr lang="de-DE" sz="8000" b="0" cap="none">
                <a:solidFill>
                  <a:schemeClr val="dk1"/>
                </a:solidFill>
                <a:latin typeface="Twentieth Century"/>
                <a:ea typeface="Twentieth Century"/>
                <a:cs typeface="Twentieth Century"/>
                <a:sym typeface="Twentieth Century"/>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nskarte">
  <p:cSld name="Namenskarte">
    <p:spTree>
      <p:nvGrpSpPr>
        <p:cNvPr id="1" name="Shape 107"/>
        <p:cNvGrpSpPr/>
        <p:nvPr/>
      </p:nvGrpSpPr>
      <p:grpSpPr>
        <a:xfrm>
          <a:off x="0" y="0"/>
          <a:ext cx="0" cy="0"/>
          <a:chOff x="0" y="0"/>
          <a:chExt cx="0" cy="0"/>
        </a:xfrm>
      </p:grpSpPr>
      <p:pic>
        <p:nvPicPr>
          <p:cNvPr id="108" name="Google Shape;108;p28"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09" name="Google Shape;109;p28"/>
          <p:cNvSpPr txBox="1">
            <a:spLocks noGrp="1"/>
          </p:cNvSpPr>
          <p:nvPr>
            <p:ph type="title"/>
          </p:nvPr>
        </p:nvSpPr>
        <p:spPr>
          <a:xfrm>
            <a:off x="913775" y="2138721"/>
            <a:ext cx="10364452" cy="251183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0" name="Google Shape;110;p28"/>
          <p:cNvSpPr txBox="1">
            <a:spLocks noGrp="1"/>
          </p:cNvSpPr>
          <p:nvPr>
            <p:ph type="body" idx="1"/>
          </p:nvPr>
        </p:nvSpPr>
        <p:spPr>
          <a:xfrm>
            <a:off x="913775" y="4662335"/>
            <a:ext cx="10364452" cy="114064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111" name="Google Shape;111;p28"/>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8"/>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8"/>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Spalte">
  <p:cSld name="3 Spalte">
    <p:spTree>
      <p:nvGrpSpPr>
        <p:cNvPr id="1" name="Shape 114"/>
        <p:cNvGrpSpPr/>
        <p:nvPr/>
      </p:nvGrpSpPr>
      <p:grpSpPr>
        <a:xfrm>
          <a:off x="0" y="0"/>
          <a:ext cx="0" cy="0"/>
          <a:chOff x="0" y="0"/>
          <a:chExt cx="0" cy="0"/>
        </a:xfrm>
      </p:grpSpPr>
      <p:pic>
        <p:nvPicPr>
          <p:cNvPr id="115" name="Google Shape;115;p29"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16" name="Google Shape;116;p29"/>
          <p:cNvSpPr txBox="1">
            <a:spLocks noGrp="1"/>
          </p:cNvSpPr>
          <p:nvPr>
            <p:ph type="title"/>
          </p:nvPr>
        </p:nvSpPr>
        <p:spPr>
          <a:xfrm>
            <a:off x="913774" y="609600"/>
            <a:ext cx="10364452" cy="160509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7" name="Google Shape;117;p29"/>
          <p:cNvSpPr txBox="1">
            <a:spLocks noGrp="1"/>
          </p:cNvSpPr>
          <p:nvPr>
            <p:ph type="body" idx="1"/>
          </p:nvPr>
        </p:nvSpPr>
        <p:spPr>
          <a:xfrm>
            <a:off x="913774" y="2367093"/>
            <a:ext cx="3298976"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400"/>
              <a:buNone/>
              <a:defRPr sz="24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18" name="Google Shape;118;p29"/>
          <p:cNvSpPr txBox="1">
            <a:spLocks noGrp="1"/>
          </p:cNvSpPr>
          <p:nvPr>
            <p:ph type="body" idx="2"/>
          </p:nvPr>
        </p:nvSpPr>
        <p:spPr>
          <a:xfrm>
            <a:off x="913774" y="2943355"/>
            <a:ext cx="3298976" cy="28478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19" name="Google Shape;119;p29"/>
          <p:cNvSpPr txBox="1">
            <a:spLocks noGrp="1"/>
          </p:cNvSpPr>
          <p:nvPr>
            <p:ph type="body" idx="3"/>
          </p:nvPr>
        </p:nvSpPr>
        <p:spPr>
          <a:xfrm>
            <a:off x="4452389" y="2367093"/>
            <a:ext cx="3291521"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400"/>
              <a:buNone/>
              <a:defRPr sz="24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20" name="Google Shape;120;p29"/>
          <p:cNvSpPr txBox="1">
            <a:spLocks noGrp="1"/>
          </p:cNvSpPr>
          <p:nvPr>
            <p:ph type="body" idx="4"/>
          </p:nvPr>
        </p:nvSpPr>
        <p:spPr>
          <a:xfrm>
            <a:off x="4441348" y="2943355"/>
            <a:ext cx="3303351" cy="28478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21" name="Google Shape;121;p29"/>
          <p:cNvSpPr txBox="1">
            <a:spLocks noGrp="1"/>
          </p:cNvSpPr>
          <p:nvPr>
            <p:ph type="body" idx="5"/>
          </p:nvPr>
        </p:nvSpPr>
        <p:spPr>
          <a:xfrm>
            <a:off x="7973298" y="2367093"/>
            <a:ext cx="3304928"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400"/>
              <a:buNone/>
              <a:defRPr sz="24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22" name="Google Shape;122;p29"/>
          <p:cNvSpPr txBox="1">
            <a:spLocks noGrp="1"/>
          </p:cNvSpPr>
          <p:nvPr>
            <p:ph type="body" idx="6"/>
          </p:nvPr>
        </p:nvSpPr>
        <p:spPr>
          <a:xfrm>
            <a:off x="7973298" y="2943355"/>
            <a:ext cx="3304928" cy="28478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23" name="Google Shape;123;p29"/>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29"/>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9"/>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Bildspalte">
  <p:cSld name="3 Bildspalte">
    <p:spTree>
      <p:nvGrpSpPr>
        <p:cNvPr id="1" name="Shape 126"/>
        <p:cNvGrpSpPr/>
        <p:nvPr/>
      </p:nvGrpSpPr>
      <p:grpSpPr>
        <a:xfrm>
          <a:off x="0" y="0"/>
          <a:ext cx="0" cy="0"/>
          <a:chOff x="0" y="0"/>
          <a:chExt cx="0" cy="0"/>
        </a:xfrm>
      </p:grpSpPr>
      <p:pic>
        <p:nvPicPr>
          <p:cNvPr id="127" name="Google Shape;127;p30"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28" name="Google Shape;128;p30"/>
          <p:cNvSpPr txBox="1">
            <a:spLocks noGrp="1"/>
          </p:cNvSpPr>
          <p:nvPr>
            <p:ph type="title"/>
          </p:nvPr>
        </p:nvSpPr>
        <p:spPr>
          <a:xfrm>
            <a:off x="913774" y="610772"/>
            <a:ext cx="10364452" cy="160392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0"/>
          <p:cNvSpPr txBox="1">
            <a:spLocks noGrp="1"/>
          </p:cNvSpPr>
          <p:nvPr>
            <p:ph type="body" idx="1"/>
          </p:nvPr>
        </p:nvSpPr>
        <p:spPr>
          <a:xfrm>
            <a:off x="913774" y="4204820"/>
            <a:ext cx="3296409"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200"/>
              <a:buNone/>
              <a:defRPr sz="22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30" name="Google Shape;130;p30"/>
          <p:cNvSpPr>
            <a:spLocks noGrp="1"/>
          </p:cNvSpPr>
          <p:nvPr>
            <p:ph type="pic" idx="2"/>
          </p:nvPr>
        </p:nvSpPr>
        <p:spPr>
          <a:xfrm>
            <a:off x="913774" y="2367093"/>
            <a:ext cx="3296409" cy="1524000"/>
          </a:xfrm>
          <a:prstGeom prst="roundRect">
            <a:avLst>
              <a:gd name="adj" fmla="val 9363"/>
            </a:avLst>
          </a:prstGeom>
          <a:noFill/>
          <a:ln w="82550" cap="sq" cmpd="sng">
            <a:solidFill>
              <a:srgbClr val="EAEAEA"/>
            </a:solidFill>
            <a:prstDash val="solid"/>
            <a:miter lim="800000"/>
            <a:headEnd type="none" w="sm" len="sm"/>
            <a:tailEnd type="none" w="sm" len="sm"/>
          </a:ln>
        </p:spPr>
      </p:sp>
      <p:sp>
        <p:nvSpPr>
          <p:cNvPr id="131" name="Google Shape;131;p30"/>
          <p:cNvSpPr txBox="1">
            <a:spLocks noGrp="1"/>
          </p:cNvSpPr>
          <p:nvPr>
            <p:ph type="body" idx="3"/>
          </p:nvPr>
        </p:nvSpPr>
        <p:spPr>
          <a:xfrm>
            <a:off x="913774" y="4781082"/>
            <a:ext cx="3296409" cy="101011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32" name="Google Shape;132;p30"/>
          <p:cNvSpPr txBox="1">
            <a:spLocks noGrp="1"/>
          </p:cNvSpPr>
          <p:nvPr>
            <p:ph type="body" idx="4"/>
          </p:nvPr>
        </p:nvSpPr>
        <p:spPr>
          <a:xfrm>
            <a:off x="4442759" y="4204820"/>
            <a:ext cx="3301828"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200"/>
              <a:buNone/>
              <a:defRPr sz="22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33" name="Google Shape;133;p30"/>
          <p:cNvSpPr>
            <a:spLocks noGrp="1"/>
          </p:cNvSpPr>
          <p:nvPr>
            <p:ph type="pic" idx="5"/>
          </p:nvPr>
        </p:nvSpPr>
        <p:spPr>
          <a:xfrm>
            <a:off x="4441348" y="2367093"/>
            <a:ext cx="3303352" cy="1524000"/>
          </a:xfrm>
          <a:prstGeom prst="roundRect">
            <a:avLst>
              <a:gd name="adj" fmla="val 8841"/>
            </a:avLst>
          </a:prstGeom>
          <a:noFill/>
          <a:ln w="82550" cap="sq" cmpd="sng">
            <a:solidFill>
              <a:srgbClr val="EAEAEA"/>
            </a:solidFill>
            <a:prstDash val="solid"/>
            <a:miter lim="800000"/>
            <a:headEnd type="none" w="sm" len="sm"/>
            <a:tailEnd type="none" w="sm" len="sm"/>
          </a:ln>
        </p:spPr>
      </p:sp>
      <p:sp>
        <p:nvSpPr>
          <p:cNvPr id="134" name="Google Shape;134;p30"/>
          <p:cNvSpPr txBox="1">
            <a:spLocks noGrp="1"/>
          </p:cNvSpPr>
          <p:nvPr>
            <p:ph type="body" idx="6"/>
          </p:nvPr>
        </p:nvSpPr>
        <p:spPr>
          <a:xfrm>
            <a:off x="4441348" y="4781080"/>
            <a:ext cx="3303352" cy="1010119"/>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35" name="Google Shape;135;p30"/>
          <p:cNvSpPr txBox="1">
            <a:spLocks noGrp="1"/>
          </p:cNvSpPr>
          <p:nvPr>
            <p:ph type="body" idx="7"/>
          </p:nvPr>
        </p:nvSpPr>
        <p:spPr>
          <a:xfrm>
            <a:off x="7973298" y="4204820"/>
            <a:ext cx="3300681" cy="576262"/>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000"/>
              </a:spcBef>
              <a:spcAft>
                <a:spcPts val="0"/>
              </a:spcAft>
              <a:buSzPts val="2200"/>
              <a:buNone/>
              <a:defRPr sz="2200" b="0">
                <a:solidFill>
                  <a:schemeClr val="dk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136" name="Google Shape;136;p30"/>
          <p:cNvSpPr>
            <a:spLocks noGrp="1"/>
          </p:cNvSpPr>
          <p:nvPr>
            <p:ph type="pic" idx="8"/>
          </p:nvPr>
        </p:nvSpPr>
        <p:spPr>
          <a:xfrm>
            <a:off x="7973298" y="2367093"/>
            <a:ext cx="3304928" cy="1524000"/>
          </a:xfrm>
          <a:prstGeom prst="roundRect">
            <a:avLst>
              <a:gd name="adj" fmla="val 8841"/>
            </a:avLst>
          </a:prstGeom>
          <a:noFill/>
          <a:ln w="82550" cap="sq" cmpd="sng">
            <a:solidFill>
              <a:srgbClr val="EAEAEA"/>
            </a:solidFill>
            <a:prstDash val="solid"/>
            <a:miter lim="800000"/>
            <a:headEnd type="none" w="sm" len="sm"/>
            <a:tailEnd type="none" w="sm" len="sm"/>
          </a:ln>
        </p:spPr>
      </p:sp>
      <p:sp>
        <p:nvSpPr>
          <p:cNvPr id="137" name="Google Shape;137;p30"/>
          <p:cNvSpPr txBox="1">
            <a:spLocks noGrp="1"/>
          </p:cNvSpPr>
          <p:nvPr>
            <p:ph type="body" idx="9"/>
          </p:nvPr>
        </p:nvSpPr>
        <p:spPr>
          <a:xfrm>
            <a:off x="7973173" y="4781078"/>
            <a:ext cx="3305053" cy="1010121"/>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SzPts val="1400"/>
              <a:buNone/>
              <a:defRPr sz="1400"/>
            </a:lvl1pPr>
            <a:lvl2pPr marL="914400" lvl="1" indent="-228600" algn="l">
              <a:lnSpc>
                <a:spcPct val="120000"/>
              </a:lnSpc>
              <a:spcBef>
                <a:spcPts val="500"/>
              </a:spcBef>
              <a:spcAft>
                <a:spcPts val="0"/>
              </a:spcAft>
              <a:buSzPts val="1200"/>
              <a:buNone/>
              <a:defRPr sz="1200"/>
            </a:lvl2pPr>
            <a:lvl3pPr marL="1371600" lvl="2" indent="-228600" algn="l">
              <a:lnSpc>
                <a:spcPct val="120000"/>
              </a:lnSpc>
              <a:spcBef>
                <a:spcPts val="500"/>
              </a:spcBef>
              <a:spcAft>
                <a:spcPts val="0"/>
              </a:spcAft>
              <a:buSzPts val="1000"/>
              <a:buNone/>
              <a:defRPr sz="1000"/>
            </a:lvl3pPr>
            <a:lvl4pPr marL="1828800" lvl="3" indent="-228600" algn="l">
              <a:lnSpc>
                <a:spcPct val="120000"/>
              </a:lnSpc>
              <a:spcBef>
                <a:spcPts val="500"/>
              </a:spcBef>
              <a:spcAft>
                <a:spcPts val="0"/>
              </a:spcAft>
              <a:buSzPts val="900"/>
              <a:buNone/>
              <a:defRPr sz="900"/>
            </a:lvl4pPr>
            <a:lvl5pPr marL="2286000" lvl="4" indent="-228600" algn="l">
              <a:lnSpc>
                <a:spcPct val="120000"/>
              </a:lnSpc>
              <a:spcBef>
                <a:spcPts val="500"/>
              </a:spcBef>
              <a:spcAft>
                <a:spcPts val="0"/>
              </a:spcAft>
              <a:buSzPts val="900"/>
              <a:buNone/>
              <a:defRPr sz="900"/>
            </a:lvl5pPr>
            <a:lvl6pPr marL="2743200" lvl="5" indent="-228600" algn="l">
              <a:lnSpc>
                <a:spcPct val="120000"/>
              </a:lnSpc>
              <a:spcBef>
                <a:spcPts val="500"/>
              </a:spcBef>
              <a:spcAft>
                <a:spcPts val="0"/>
              </a:spcAft>
              <a:buSzPts val="900"/>
              <a:buNone/>
              <a:defRPr sz="900"/>
            </a:lvl6pPr>
            <a:lvl7pPr marL="3200400" lvl="6" indent="-228600" algn="l">
              <a:lnSpc>
                <a:spcPct val="120000"/>
              </a:lnSpc>
              <a:spcBef>
                <a:spcPts val="500"/>
              </a:spcBef>
              <a:spcAft>
                <a:spcPts val="0"/>
              </a:spcAft>
              <a:buSzPts val="900"/>
              <a:buNone/>
              <a:defRPr sz="900"/>
            </a:lvl7pPr>
            <a:lvl8pPr marL="3657600" lvl="7" indent="-228600" algn="l">
              <a:lnSpc>
                <a:spcPct val="120000"/>
              </a:lnSpc>
              <a:spcBef>
                <a:spcPts val="500"/>
              </a:spcBef>
              <a:spcAft>
                <a:spcPts val="0"/>
              </a:spcAft>
              <a:buSzPts val="900"/>
              <a:buNone/>
              <a:defRPr sz="900"/>
            </a:lvl8pPr>
            <a:lvl9pPr marL="4114800" lvl="8" indent="-228600" algn="l">
              <a:lnSpc>
                <a:spcPct val="120000"/>
              </a:lnSpc>
              <a:spcBef>
                <a:spcPts val="500"/>
              </a:spcBef>
              <a:spcAft>
                <a:spcPts val="0"/>
              </a:spcAft>
              <a:buSzPts val="900"/>
              <a:buNone/>
              <a:defRPr sz="900"/>
            </a:lvl9pPr>
          </a:lstStyle>
          <a:p>
            <a:endParaRPr/>
          </a:p>
        </p:txBody>
      </p:sp>
      <p:sp>
        <p:nvSpPr>
          <p:cNvPr id="138" name="Google Shape;138;p30"/>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0"/>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0"/>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el und vertikaler Text" type="vertTx">
  <p:cSld name="VERTICAL_TEXT">
    <p:spTree>
      <p:nvGrpSpPr>
        <p:cNvPr id="1" name="Shape 141"/>
        <p:cNvGrpSpPr/>
        <p:nvPr/>
      </p:nvGrpSpPr>
      <p:grpSpPr>
        <a:xfrm>
          <a:off x="0" y="0"/>
          <a:ext cx="0" cy="0"/>
          <a:chOff x="0" y="0"/>
          <a:chExt cx="0" cy="0"/>
        </a:xfrm>
      </p:grpSpPr>
      <p:pic>
        <p:nvPicPr>
          <p:cNvPr id="142" name="Google Shape;142;p31"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43" name="Google Shape;143;p31"/>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 name="Google Shape;144;p31"/>
          <p:cNvSpPr txBox="1">
            <a:spLocks noGrp="1"/>
          </p:cNvSpPr>
          <p:nvPr>
            <p:ph type="body" idx="1"/>
          </p:nvPr>
        </p:nvSpPr>
        <p:spPr>
          <a:xfrm rot="5400000">
            <a:off x="4383948" y="-1103080"/>
            <a:ext cx="3424107" cy="10364452"/>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145" name="Google Shape;145;p31"/>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1"/>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31"/>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kaler Titel und Text" type="vertTitleAndTx">
  <p:cSld name="VERTICAL_TITLE_AND_VERTICAL_TEXT">
    <p:spTree>
      <p:nvGrpSpPr>
        <p:cNvPr id="1" name="Shape 148"/>
        <p:cNvGrpSpPr/>
        <p:nvPr/>
      </p:nvGrpSpPr>
      <p:grpSpPr>
        <a:xfrm>
          <a:off x="0" y="0"/>
          <a:ext cx="0" cy="0"/>
          <a:chOff x="0" y="0"/>
          <a:chExt cx="0" cy="0"/>
        </a:xfrm>
      </p:grpSpPr>
      <p:pic>
        <p:nvPicPr>
          <p:cNvPr id="149" name="Google Shape;149;p32" descr="Droplets-HD-Content-R1d.png"/>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150" name="Google Shape;150;p32"/>
          <p:cNvSpPr txBox="1">
            <a:spLocks noGrp="1"/>
          </p:cNvSpPr>
          <p:nvPr>
            <p:ph type="title"/>
          </p:nvPr>
        </p:nvSpPr>
        <p:spPr>
          <a:xfrm rot="5400000">
            <a:off x="7410763" y="1923738"/>
            <a:ext cx="5181599" cy="255332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3600"/>
              <a:buFont typeface="Twentieth Century"/>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1" name="Google Shape;151;p32"/>
          <p:cNvSpPr txBox="1">
            <a:spLocks noGrp="1"/>
          </p:cNvSpPr>
          <p:nvPr>
            <p:ph type="body" idx="1"/>
          </p:nvPr>
        </p:nvSpPr>
        <p:spPr>
          <a:xfrm rot="5400000">
            <a:off x="2152338" y="-628962"/>
            <a:ext cx="5181599" cy="765872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152" name="Google Shape;152;p32"/>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2"/>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32"/>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de-DE"/>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lt1"/>
            </a:gs>
            <a:gs pos="100000">
              <a:srgbClr val="B7B7B7"/>
            </a:gs>
          </a:gsLst>
          <a:lin ang="5400000" scaled="0"/>
        </a:gradFill>
        <a:effectLst/>
      </p:bgPr>
    </p:bg>
    <p:spTree>
      <p:nvGrpSpPr>
        <p:cNvPr id="1" name="Shape 9"/>
        <p:cNvGrpSpPr/>
        <p:nvPr/>
      </p:nvGrpSpPr>
      <p:grpSpPr>
        <a:xfrm>
          <a:off x="0" y="0"/>
          <a:ext cx="0" cy="0"/>
          <a:chOff x="0" y="0"/>
          <a:chExt cx="0" cy="0"/>
        </a:xfrm>
      </p:grpSpPr>
      <p:pic>
        <p:nvPicPr>
          <p:cNvPr id="10" name="Google Shape;10;p15" descr="\\DROBO-FS\QuickDrops\JB\PPTX NG\Droplets\LightingOverlay.png"/>
          <p:cNvPicPr preferRelativeResize="0"/>
          <p:nvPr/>
        </p:nvPicPr>
        <p:blipFill rotWithShape="1">
          <a:blip r:embed="rId19">
            <a:alphaModFix/>
          </a:blip>
          <a:srcRect/>
          <a:stretch/>
        </p:blipFill>
        <p:spPr>
          <a:xfrm>
            <a:off x="0" y="-1"/>
            <a:ext cx="12192003" cy="6858001"/>
          </a:xfrm>
          <a:prstGeom prst="rect">
            <a:avLst/>
          </a:prstGeom>
          <a:noFill/>
          <a:ln>
            <a:noFill/>
          </a:ln>
        </p:spPr>
      </p:pic>
      <p:sp>
        <p:nvSpPr>
          <p:cNvPr id="11" name="Google Shape;11;p15"/>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lvl1pPr marR="0" lvl="0" algn="ctr" rtl="0">
              <a:lnSpc>
                <a:spcPct val="90000"/>
              </a:lnSpc>
              <a:spcBef>
                <a:spcPts val="0"/>
              </a:spcBef>
              <a:spcAft>
                <a:spcPts val="0"/>
              </a:spcAft>
              <a:buClr>
                <a:schemeClr val="dk1"/>
              </a:buClr>
              <a:buSzPts val="3600"/>
              <a:buFont typeface="Twentieth Century"/>
              <a:buNone/>
              <a:defRPr sz="3600" b="0" i="0" u="none" strike="noStrike" cap="non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5"/>
          <p:cNvSpPr txBox="1">
            <a:spLocks noGrp="1"/>
          </p:cNvSpPr>
          <p:nvPr>
            <p:ph type="body" idx="1"/>
          </p:nvPr>
        </p:nvSpPr>
        <p:spPr>
          <a:xfrm>
            <a:off x="913775" y="2367093"/>
            <a:ext cx="10364452" cy="3424107"/>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dk1"/>
              </a:buClr>
              <a:buSzPts val="2000"/>
              <a:buFont typeface="Arial"/>
              <a:buChar char="•"/>
              <a:defRPr sz="2000" b="0" i="0" u="none" strike="noStrike" cap="none">
                <a:solidFill>
                  <a:schemeClr val="dk1"/>
                </a:solidFill>
                <a:latin typeface="Twentieth Century"/>
                <a:ea typeface="Twentieth Century"/>
                <a:cs typeface="Twentieth Century"/>
                <a:sym typeface="Twentieth Century"/>
              </a:defRPr>
            </a:lvl1pPr>
            <a:lvl2pPr marL="914400" marR="0" lvl="1" indent="-342900" algn="l" rtl="0">
              <a:lnSpc>
                <a:spcPct val="120000"/>
              </a:lnSpc>
              <a:spcBef>
                <a:spcPts val="500"/>
              </a:spcBef>
              <a:spcAft>
                <a:spcPts val="0"/>
              </a:spcAft>
              <a:buClr>
                <a:schemeClr val="dk1"/>
              </a:buClr>
              <a:buSzPts val="1800"/>
              <a:buFont typeface="Arial"/>
              <a:buChar char="•"/>
              <a:defRPr sz="1800" b="0" i="0" u="none" strike="noStrike" cap="none">
                <a:solidFill>
                  <a:schemeClr val="dk1"/>
                </a:solidFill>
                <a:latin typeface="Twentieth Century"/>
                <a:ea typeface="Twentieth Century"/>
                <a:cs typeface="Twentieth Century"/>
                <a:sym typeface="Twentieth Century"/>
              </a:defRPr>
            </a:lvl2pPr>
            <a:lvl3pPr marL="1371600" marR="0" lvl="2" indent="-330200" algn="l" rtl="0">
              <a:lnSpc>
                <a:spcPct val="120000"/>
              </a:lnSpc>
              <a:spcBef>
                <a:spcPts val="500"/>
              </a:spcBef>
              <a:spcAft>
                <a:spcPts val="0"/>
              </a:spcAft>
              <a:buClr>
                <a:schemeClr val="dk1"/>
              </a:buClr>
              <a:buSzPts val="1600"/>
              <a:buFont typeface="Arial"/>
              <a:buChar char="•"/>
              <a:defRPr sz="1600" b="0" i="0" u="none" strike="noStrike" cap="none">
                <a:solidFill>
                  <a:schemeClr val="dk1"/>
                </a:solidFill>
                <a:latin typeface="Twentieth Century"/>
                <a:ea typeface="Twentieth Century"/>
                <a:cs typeface="Twentieth Century"/>
                <a:sym typeface="Twentieth Century"/>
              </a:defRPr>
            </a:lvl3pPr>
            <a:lvl4pPr marL="1828800" marR="0" lvl="3"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4pPr>
            <a:lvl5pPr marL="2286000" marR="0" lvl="4"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5pPr>
            <a:lvl6pPr marL="2743200" marR="0" lvl="5"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6pPr>
            <a:lvl7pPr marL="3200400" marR="0" lvl="6"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7pPr>
            <a:lvl8pPr marL="3657600" marR="0" lvl="7"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8pPr>
            <a:lvl9pPr marL="4114800" marR="0" lvl="8"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3" name="Google Shape;13;p15"/>
          <p:cNvSpPr txBox="1">
            <a:spLocks noGrp="1"/>
          </p:cNvSpPr>
          <p:nvPr>
            <p:ph type="dt" idx="10"/>
          </p:nvPr>
        </p:nvSpPr>
        <p:spPr>
          <a:xfrm>
            <a:off x="7678737" y="5883275"/>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Twentieth Century"/>
                <a:ea typeface="Twentieth Century"/>
                <a:cs typeface="Twentieth Century"/>
                <a:sym typeface="Twentieth Century"/>
              </a:defRPr>
            </a:lvl1pPr>
            <a:lvl2pPr marR="0" lvl="1"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2pPr>
            <a:lvl3pPr marR="0" lvl="2"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3pPr>
            <a:lvl4pPr marR="0" lvl="3"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4pPr>
            <a:lvl5pPr marR="0" lvl="4"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5pPr>
            <a:lvl6pPr marR="0" lvl="5"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6pPr>
            <a:lvl7pPr marR="0" lvl="6"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7pPr>
            <a:lvl8pPr marR="0" lvl="7"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8pPr>
            <a:lvl9pPr marR="0" lvl="8"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4" name="Google Shape;14;p15"/>
          <p:cNvSpPr txBox="1">
            <a:spLocks noGrp="1"/>
          </p:cNvSpPr>
          <p:nvPr>
            <p:ph type="ftr" idx="11"/>
          </p:nvPr>
        </p:nvSpPr>
        <p:spPr>
          <a:xfrm>
            <a:off x="913774" y="5883275"/>
            <a:ext cx="667288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Twentieth Century"/>
                <a:ea typeface="Twentieth Century"/>
                <a:cs typeface="Twentieth Century"/>
                <a:sym typeface="Twentieth Century"/>
              </a:defRPr>
            </a:lvl1pPr>
            <a:lvl2pPr marR="0" lvl="1"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2pPr>
            <a:lvl3pPr marR="0" lvl="2"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3pPr>
            <a:lvl4pPr marR="0" lvl="3"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4pPr>
            <a:lvl5pPr marR="0" lvl="4"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5pPr>
            <a:lvl6pPr marR="0" lvl="5"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6pPr>
            <a:lvl7pPr marR="0" lvl="6"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7pPr>
            <a:lvl8pPr marR="0" lvl="7"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8pPr>
            <a:lvl9pPr marR="0" lvl="8"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5" name="Google Shape;15;p15"/>
          <p:cNvSpPr txBox="1">
            <a:spLocks noGrp="1"/>
          </p:cNvSpPr>
          <p:nvPr>
            <p:ph type="sldNum" idx="12"/>
          </p:nvPr>
        </p:nvSpPr>
        <p:spPr>
          <a:xfrm>
            <a:off x="10514011" y="5883275"/>
            <a:ext cx="76421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1pPr>
            <a:lvl2pPr marL="0" marR="0" lvl="1"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2pPr>
            <a:lvl3pPr marL="0" marR="0" lvl="2"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3pPr>
            <a:lvl4pPr marL="0" marR="0" lvl="3"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4pPr>
            <a:lvl5pPr marL="0" marR="0" lvl="4"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5pPr>
            <a:lvl6pPr marL="0" marR="0" lvl="5"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6pPr>
            <a:lvl7pPr marL="0" marR="0" lvl="6"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7pPr>
            <a:lvl8pPr marL="0" marR="0" lvl="7"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8pPr>
            <a:lvl9pPr marL="0" marR="0" lvl="8" indent="0" algn="r" rtl="0">
              <a:spcBef>
                <a:spcPts val="0"/>
              </a:spcBef>
              <a:buNone/>
              <a:defRPr sz="10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de-DE"/>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census.gov.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lambethequalitycommission.org.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ambeth.gov.uk/" TargetMode="External"/><Relationship Id="rId7" Type="http://schemas.openxmlformats.org/officeDocument/2006/relationships/hyperlink" Target="https://love.lambeth.gov.uk/black-history-month-2021/"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lambethequalitycommission.org.uk/" TargetMode="External"/><Relationship Id="rId5" Type="http://schemas.openxmlformats.org/officeDocument/2006/relationships/hyperlink" Target="https://www.census.gov.uk/" TargetMode="Externa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1"/>
          <p:cNvPicPr preferRelativeResize="0"/>
          <p:nvPr/>
        </p:nvPicPr>
        <p:blipFill rotWithShape="1">
          <a:blip r:embed="rId3">
            <a:alphaModFix/>
          </a:blip>
          <a:srcRect/>
          <a:stretch/>
        </p:blipFill>
        <p:spPr>
          <a:xfrm>
            <a:off x="8762713" y="711168"/>
            <a:ext cx="3209925" cy="1428750"/>
          </a:xfrm>
          <a:prstGeom prst="rect">
            <a:avLst/>
          </a:prstGeom>
          <a:noFill/>
          <a:ln>
            <a:noFill/>
          </a:ln>
        </p:spPr>
      </p:pic>
      <p:sp>
        <p:nvSpPr>
          <p:cNvPr id="160" name="Google Shape;160;p1"/>
          <p:cNvSpPr txBox="1">
            <a:spLocks noGrp="1"/>
          </p:cNvSpPr>
          <p:nvPr>
            <p:ph type="ctrTitle"/>
          </p:nvPr>
        </p:nvSpPr>
        <p:spPr>
          <a:xfrm>
            <a:off x="564312" y="1204761"/>
            <a:ext cx="8690100" cy="1899600"/>
          </a:xfrm>
          <a:prstGeom prst="rect">
            <a:avLst/>
          </a:prstGeom>
          <a:noFill/>
          <a:ln>
            <a:noFill/>
          </a:ln>
          <a:effectLst>
            <a:outerShdw blurRad="50800" dist="38100" dir="16200000" rotWithShape="0">
              <a:srgbClr val="000000">
                <a:alpha val="40000"/>
              </a:srgbClr>
            </a:outerShdw>
          </a:effectLst>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CEE5BB"/>
              </a:buClr>
              <a:buSzPts val="2400"/>
              <a:buFont typeface="Algerian"/>
              <a:buNone/>
            </a:pPr>
            <a:r>
              <a:rPr lang="de-DE" sz="2400" b="1" cap="none">
                <a:latin typeface="Algerian"/>
                <a:ea typeface="Algerian"/>
                <a:cs typeface="Algerian"/>
                <a:sym typeface="Algerian"/>
              </a:rPr>
              <a:t>Community Care and Development Presentation </a:t>
            </a:r>
            <a:endParaRPr sz="2400" b="1">
              <a:latin typeface="Algerian"/>
              <a:ea typeface="Algerian"/>
              <a:cs typeface="Algerian"/>
              <a:sym typeface="Algerian"/>
            </a:endParaRPr>
          </a:p>
          <a:p>
            <a:pPr marL="0" lvl="0" indent="0" algn="ctr" rtl="0">
              <a:lnSpc>
                <a:spcPct val="90000"/>
              </a:lnSpc>
              <a:spcBef>
                <a:spcPts val="0"/>
              </a:spcBef>
              <a:spcAft>
                <a:spcPts val="0"/>
              </a:spcAft>
              <a:buClr>
                <a:srgbClr val="CEE5BB"/>
              </a:buClr>
              <a:buSzPts val="2400"/>
              <a:buFont typeface="Algerian"/>
              <a:buNone/>
            </a:pPr>
            <a:r>
              <a:rPr lang="de-DE" sz="2400" b="1">
                <a:latin typeface="Algerian"/>
                <a:ea typeface="Algerian"/>
                <a:cs typeface="Algerian"/>
                <a:sym typeface="Algerian"/>
              </a:rPr>
              <a:t>MODULE NUMBER :BMHP 6022_LON</a:t>
            </a:r>
            <a:endParaRPr sz="2400" b="1">
              <a:latin typeface="Algerian"/>
              <a:ea typeface="Algerian"/>
              <a:cs typeface="Algerian"/>
              <a:sym typeface="Algerian"/>
            </a:endParaRPr>
          </a:p>
          <a:p>
            <a:pPr marL="0" lvl="0" indent="0" algn="ctr" rtl="0">
              <a:lnSpc>
                <a:spcPct val="90000"/>
              </a:lnSpc>
              <a:spcBef>
                <a:spcPts val="0"/>
              </a:spcBef>
              <a:spcAft>
                <a:spcPts val="0"/>
              </a:spcAft>
              <a:buClr>
                <a:srgbClr val="CEE5BB"/>
              </a:buClr>
              <a:buSzPts val="2400"/>
              <a:buFont typeface="Algerian"/>
              <a:buNone/>
            </a:pPr>
            <a:r>
              <a:rPr lang="de-DE" sz="2400" b="1">
                <a:latin typeface="Algerian"/>
                <a:ea typeface="Algerian"/>
                <a:cs typeface="Algerian"/>
                <a:sym typeface="Algerian"/>
              </a:rPr>
              <a:t>STUDENT ID:1916051</a:t>
            </a:r>
            <a:endParaRPr sz="2400" b="1">
              <a:latin typeface="Algerian"/>
              <a:ea typeface="Algerian"/>
              <a:cs typeface="Algerian"/>
              <a:sym typeface="Algerian"/>
            </a:endParaRPr>
          </a:p>
          <a:p>
            <a:pPr marL="0" lvl="0" indent="0" algn="ctr" rtl="0">
              <a:lnSpc>
                <a:spcPct val="90000"/>
              </a:lnSpc>
              <a:spcBef>
                <a:spcPts val="0"/>
              </a:spcBef>
              <a:spcAft>
                <a:spcPts val="0"/>
              </a:spcAft>
              <a:buClr>
                <a:srgbClr val="CEE5BB"/>
              </a:buClr>
              <a:buSzPts val="2400"/>
              <a:buFont typeface="Algerian"/>
              <a:buNone/>
            </a:pPr>
            <a:r>
              <a:rPr lang="de-DE" sz="2400" b="1">
                <a:latin typeface="Algerian"/>
                <a:ea typeface="Algerian"/>
                <a:cs typeface="Algerian"/>
                <a:sym typeface="Algerian"/>
              </a:rPr>
              <a:t>NAME: EMMANUELLA DESTINY SESAY</a:t>
            </a:r>
            <a:endParaRPr sz="2400" b="1">
              <a:latin typeface="Algerian"/>
              <a:ea typeface="Algerian"/>
              <a:cs typeface="Algerian"/>
              <a:sym typeface="Algerian"/>
            </a:endParaRPr>
          </a:p>
          <a:p>
            <a:pPr marL="0" lvl="0" indent="0" algn="ctr" rtl="0">
              <a:lnSpc>
                <a:spcPct val="90000"/>
              </a:lnSpc>
              <a:spcBef>
                <a:spcPts val="0"/>
              </a:spcBef>
              <a:spcAft>
                <a:spcPts val="0"/>
              </a:spcAft>
              <a:buClr>
                <a:srgbClr val="CEE5BB"/>
              </a:buClr>
              <a:buSzPts val="2400"/>
              <a:buFont typeface="Algerian"/>
              <a:buNone/>
            </a:pPr>
            <a:r>
              <a:rPr lang="de-DE" sz="2400" b="1">
                <a:latin typeface="Algerian"/>
                <a:ea typeface="Algerian"/>
                <a:cs typeface="Algerian"/>
                <a:sym typeface="Algerian"/>
              </a:rPr>
              <a:t>LECTURER:DR LAILA SURANI</a:t>
            </a:r>
            <a:endParaRPr sz="2400" b="1">
              <a:latin typeface="Algerian"/>
              <a:ea typeface="Algerian"/>
              <a:cs typeface="Algerian"/>
              <a:sym typeface="Algerian"/>
            </a:endParaRPr>
          </a:p>
        </p:txBody>
      </p:sp>
      <p:sp>
        <p:nvSpPr>
          <p:cNvPr id="161" name="Google Shape;161;p1"/>
          <p:cNvSpPr txBox="1"/>
          <p:nvPr/>
        </p:nvSpPr>
        <p:spPr>
          <a:xfrm>
            <a:off x="11536136" y="2735036"/>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Twentieth Century"/>
              <a:ea typeface="Twentieth Century"/>
              <a:cs typeface="Twentieth Century"/>
              <a:sym typeface="Twentieth Centur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3"/>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INTRODUCTION</a:t>
            </a:r>
            <a:endParaRPr/>
          </a:p>
        </p:txBody>
      </p:sp>
      <p:sp>
        <p:nvSpPr>
          <p:cNvPr id="167" name="Google Shape;167;p3"/>
          <p:cNvSpPr txBox="1">
            <a:spLocks noGrp="1"/>
          </p:cNvSpPr>
          <p:nvPr>
            <p:ph type="body" idx="1"/>
          </p:nvPr>
        </p:nvSpPr>
        <p:spPr>
          <a:xfrm>
            <a:off x="913774" y="2367092"/>
            <a:ext cx="10363826" cy="437949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2000"/>
              <a:buNone/>
            </a:pPr>
            <a:r>
              <a:rPr lang="de-DE"/>
              <a:t>ACCORDING TO RECORD FROM THE NATIONAL STATISTICS OFFICE, LAMBETH BOROUGH HAS A POPULATION OF 337,100 INHABITANTS.</a:t>
            </a:r>
            <a:endParaRPr/>
          </a:p>
          <a:p>
            <a:pPr marL="0" lvl="0" indent="0" algn="l" rtl="0">
              <a:lnSpc>
                <a:spcPct val="120000"/>
              </a:lnSpc>
              <a:spcBef>
                <a:spcPts val="1000"/>
              </a:spcBef>
              <a:spcAft>
                <a:spcPts val="0"/>
              </a:spcAft>
              <a:buSzPts val="2000"/>
              <a:buNone/>
            </a:pPr>
            <a:r>
              <a:rPr lang="de-DE"/>
              <a:t>THIS PRESENTATION FOCUSES ON THE HEALTH AND SOCIAL CARE ISSUES IN THE TULSE HILL DISTRICT IN LAMBETH BOROUGH.</a:t>
            </a:r>
            <a:endParaRPr/>
          </a:p>
          <a:p>
            <a:pPr marL="0" lvl="0" indent="0" algn="l" rtl="0">
              <a:lnSpc>
                <a:spcPct val="120000"/>
              </a:lnSpc>
              <a:spcBef>
                <a:spcPts val="1000"/>
              </a:spcBef>
              <a:spcAft>
                <a:spcPts val="0"/>
              </a:spcAft>
              <a:buSzPts val="2000"/>
              <a:buNone/>
            </a:pPr>
            <a:r>
              <a:rPr lang="de-DE"/>
              <a:t>ACCORDING TO THE 2019 SENSUS TULSE HILL HAS A POPULATION OF 16,569 INHABITANT.</a:t>
            </a:r>
            <a:endParaRPr/>
          </a:p>
          <a:p>
            <a:pPr marL="0" lvl="0" indent="0" algn="l" rtl="0">
              <a:lnSpc>
                <a:spcPct val="120000"/>
              </a:lnSpc>
              <a:spcBef>
                <a:spcPts val="1000"/>
              </a:spcBef>
              <a:spcAft>
                <a:spcPts val="0"/>
              </a:spcAft>
              <a:buSzPts val="2000"/>
              <a:buNone/>
            </a:pPr>
            <a:r>
              <a:rPr lang="de-DE"/>
              <a:t>ACCORDING TO THE NATIONAL STATISTICS OFFICE, THE MORTALITY RATE STANDS AT 7.22%</a:t>
            </a:r>
            <a:endParaRPr/>
          </a:p>
          <a:p>
            <a:pPr marL="228600" lvl="0" indent="-101600" algn="l" rtl="0">
              <a:lnSpc>
                <a:spcPct val="120000"/>
              </a:lnSpc>
              <a:spcBef>
                <a:spcPts val="1000"/>
              </a:spcBef>
              <a:spcAft>
                <a:spcPts val="0"/>
              </a:spcAft>
              <a:buSzPts val="20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
          <p:cNvSpPr txBox="1">
            <a:spLocks noGrp="1"/>
          </p:cNvSpPr>
          <p:nvPr>
            <p:ph type="ctrTitle"/>
          </p:nvPr>
        </p:nvSpPr>
        <p:spPr>
          <a:xfrm>
            <a:off x="1751012" y="106136"/>
            <a:ext cx="8689976" cy="1151164"/>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4800"/>
              <a:buFont typeface="Twentieth Century"/>
              <a:buNone/>
            </a:pPr>
            <a:r>
              <a:rPr lang="de-DE"/>
              <a:t>AIMS AND OBJECTIVES</a:t>
            </a:r>
            <a:endParaRPr/>
          </a:p>
        </p:txBody>
      </p:sp>
      <p:sp>
        <p:nvSpPr>
          <p:cNvPr id="173" name="Google Shape;173;p2"/>
          <p:cNvSpPr txBox="1">
            <a:spLocks noGrp="1"/>
          </p:cNvSpPr>
          <p:nvPr>
            <p:ph type="subTitle" idx="1"/>
          </p:nvPr>
        </p:nvSpPr>
        <p:spPr>
          <a:xfrm>
            <a:off x="411481" y="1331686"/>
            <a:ext cx="10961370" cy="5412921"/>
          </a:xfrm>
          <a:prstGeom prst="rect">
            <a:avLst/>
          </a:prstGeom>
          <a:noFill/>
          <a:ln>
            <a:noFill/>
          </a:ln>
        </p:spPr>
        <p:txBody>
          <a:bodyPr spcFirstLastPara="1" wrap="square" lIns="91425" tIns="45700" rIns="91425" bIns="45700" anchor="t" anchorCtr="0">
            <a:normAutofit/>
          </a:bodyPr>
          <a:lstStyle/>
          <a:p>
            <a:pPr marL="171450" lvl="0" indent="-171450" algn="l" rtl="0">
              <a:lnSpc>
                <a:spcPct val="250000"/>
              </a:lnSpc>
              <a:spcBef>
                <a:spcPts val="0"/>
              </a:spcBef>
              <a:spcAft>
                <a:spcPts val="0"/>
              </a:spcAft>
              <a:buSzPts val="1800"/>
              <a:buFont typeface="Noto Sans Symbols"/>
              <a:buChar char="⮚"/>
            </a:pPr>
            <a:r>
              <a:rPr lang="de-DE" sz="1800">
                <a:solidFill>
                  <a:srgbClr val="374151"/>
                </a:solidFill>
                <a:latin typeface="Arial"/>
                <a:ea typeface="Arial"/>
                <a:cs typeface="Arial"/>
                <a:sym typeface="Arial"/>
              </a:rPr>
              <a:t>  TO PROMOTE THE PREVENTION OF SICKNESS AND DISEASES IN HEALTH AND SOCIAL CARE:</a:t>
            </a:r>
            <a:endParaRPr/>
          </a:p>
          <a:p>
            <a:pPr marL="0" lvl="0" indent="-114300" algn="l" rtl="0">
              <a:lnSpc>
                <a:spcPct val="250000"/>
              </a:lnSpc>
              <a:spcBef>
                <a:spcPts val="1000"/>
              </a:spcBef>
              <a:spcAft>
                <a:spcPts val="0"/>
              </a:spcAft>
              <a:buSzPts val="1800"/>
              <a:buFont typeface="Noto Sans Symbols"/>
              <a:buChar char="⮚"/>
            </a:pPr>
            <a:r>
              <a:rPr lang="de-DE" sz="1800">
                <a:solidFill>
                  <a:srgbClr val="374151"/>
                </a:solidFill>
                <a:latin typeface="Arial"/>
                <a:ea typeface="Arial"/>
                <a:cs typeface="Arial"/>
                <a:sym typeface="Arial"/>
              </a:rPr>
              <a:t> TO ADDRESS HEALTHCARE INEQUALITIES AND EMPOWER INDIVIDUALS IN THE COMMUNITIES</a:t>
            </a:r>
            <a:endParaRPr sz="1800">
              <a:solidFill>
                <a:srgbClr val="374151"/>
              </a:solidFill>
              <a:latin typeface="Arial"/>
              <a:ea typeface="Arial"/>
              <a:cs typeface="Arial"/>
              <a:sym typeface="Arial"/>
            </a:endParaRPr>
          </a:p>
          <a:p>
            <a:pPr marL="0" lvl="0" indent="-114300" algn="l" rtl="0">
              <a:lnSpc>
                <a:spcPct val="250000"/>
              </a:lnSpc>
              <a:spcBef>
                <a:spcPts val="1000"/>
              </a:spcBef>
              <a:spcAft>
                <a:spcPts val="0"/>
              </a:spcAft>
              <a:buSzPts val="1800"/>
              <a:buFont typeface="Noto Sans Symbols"/>
              <a:buChar char="⮚"/>
            </a:pPr>
            <a:r>
              <a:rPr lang="de-DE" sz="1800">
                <a:solidFill>
                  <a:srgbClr val="374151"/>
                </a:solidFill>
                <a:latin typeface="Arial"/>
                <a:ea typeface="Arial"/>
                <a:cs typeface="Arial"/>
                <a:sym typeface="Arial"/>
              </a:rPr>
              <a:t> TO MONITOR AND EVALUATE HEALTHCARE PROGRESS AND POVERTY IN THE COMMUNITIES</a:t>
            </a:r>
            <a:endParaRPr sz="1800"/>
          </a:p>
          <a:p>
            <a:pPr marL="0" lvl="0" indent="0" algn="l" rtl="0">
              <a:lnSpc>
                <a:spcPct val="250000"/>
              </a:lnSpc>
              <a:spcBef>
                <a:spcPts val="0"/>
              </a:spcBef>
              <a:spcAft>
                <a:spcPts val="0"/>
              </a:spcAft>
              <a:buNone/>
            </a:pPr>
            <a:endParaRPr sz="1800">
              <a:solidFill>
                <a:srgbClr val="37415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28eccc07c7_0_1"/>
          <p:cNvSpPr txBox="1">
            <a:spLocks noGrp="1"/>
          </p:cNvSpPr>
          <p:nvPr>
            <p:ph type="title"/>
          </p:nvPr>
        </p:nvSpPr>
        <p:spPr>
          <a:xfrm>
            <a:off x="913800" y="577117"/>
            <a:ext cx="10364400" cy="15963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800"/>
              <a:buFont typeface="Twentieth Century"/>
              <a:buNone/>
            </a:pPr>
            <a:r>
              <a:rPr lang="de-DE" sz="4800"/>
              <a:t>DEMOGRAPHY OF LAMBETH </a:t>
            </a:r>
            <a:endParaRPr/>
          </a:p>
        </p:txBody>
      </p:sp>
      <p:sp>
        <p:nvSpPr>
          <p:cNvPr id="180" name="Google Shape;180;g228eccc07c7_0_1"/>
          <p:cNvSpPr txBox="1">
            <a:spLocks noGrp="1"/>
          </p:cNvSpPr>
          <p:nvPr>
            <p:ph type="body" idx="1"/>
          </p:nvPr>
        </p:nvSpPr>
        <p:spPr>
          <a:xfrm>
            <a:off x="913799" y="2325692"/>
            <a:ext cx="10363800" cy="3424200"/>
          </a:xfrm>
          <a:prstGeom prst="rect">
            <a:avLst/>
          </a:prstGeom>
        </p:spPr>
        <p:txBody>
          <a:bodyPr spcFirstLastPara="1" wrap="square" lIns="91425" tIns="45700" rIns="91425" bIns="45700" anchor="t" anchorCtr="0">
            <a:noAutofit/>
          </a:bodyPr>
          <a:lstStyle/>
          <a:p>
            <a:pPr marL="457200" lvl="0" indent="-317500" algn="l" rtl="0">
              <a:lnSpc>
                <a:spcPct val="115000"/>
              </a:lnSpc>
              <a:spcBef>
                <a:spcPts val="1200"/>
              </a:spcBef>
              <a:spcAft>
                <a:spcPts val="0"/>
              </a:spcAft>
              <a:buSzPts val="1400"/>
              <a:buChar char="•"/>
            </a:pPr>
            <a:r>
              <a:rPr lang="de-DE" sz="1400" b="1" dirty="0"/>
              <a:t>Lambeth Borough is in Southeast of London presently is highly diverse, according to the 2011 census and rapidly growing population. It comprises of both black and white British.</a:t>
            </a:r>
            <a:endParaRPr sz="1400" b="1" dirty="0"/>
          </a:p>
          <a:p>
            <a:pPr marL="457200" lvl="0" indent="-317500" algn="l" rtl="0">
              <a:lnSpc>
                <a:spcPct val="115000"/>
              </a:lnSpc>
              <a:spcBef>
                <a:spcPts val="0"/>
              </a:spcBef>
              <a:spcAft>
                <a:spcPts val="0"/>
              </a:spcAft>
              <a:buSzPts val="1400"/>
              <a:buChar char="•"/>
            </a:pPr>
            <a:r>
              <a:rPr lang="de-DE" sz="1400" b="1" dirty="0"/>
              <a:t>The borough's population has grown dramatically over the last 5years, making it one of the fastest growing in the UK. The economy is one of the biggest in the nation. The borough has a lot of room for development. Many residents of the borough, are rich particularly those who white. But the most vulnerable, are experiencing urgent support. Life expectancy in the borough of Lambert is still lower than the national average.</a:t>
            </a:r>
            <a:endParaRPr sz="1400" b="1" dirty="0"/>
          </a:p>
          <a:p>
            <a:pPr marL="457200" lvl="0" indent="-317500" algn="l" rtl="0">
              <a:lnSpc>
                <a:spcPct val="115000"/>
              </a:lnSpc>
              <a:spcBef>
                <a:spcPts val="0"/>
              </a:spcBef>
              <a:spcAft>
                <a:spcPts val="0"/>
              </a:spcAft>
              <a:buSzPts val="1400"/>
              <a:buChar char="•"/>
            </a:pPr>
            <a:r>
              <a:rPr lang="de-DE" sz="1400" b="1" dirty="0"/>
              <a:t>The population of male and female are different. Male …78,4 153,941. % Female 163,716 % Christian community in upper Tulse hill is 138,732% and the Muslim community in upper Tulse hill 25,862%</a:t>
            </a:r>
            <a:endParaRPr sz="1400" b="1" dirty="0"/>
          </a:p>
          <a:p>
            <a:pPr marL="457200" lvl="0" indent="-317500" algn="l" rtl="0">
              <a:lnSpc>
                <a:spcPct val="115000"/>
              </a:lnSpc>
              <a:spcBef>
                <a:spcPts val="0"/>
              </a:spcBef>
              <a:spcAft>
                <a:spcPts val="0"/>
              </a:spcAft>
              <a:buSzPts val="1400"/>
              <a:buChar char="•"/>
            </a:pPr>
            <a:r>
              <a:rPr lang="de-DE" sz="1400" b="1" dirty="0"/>
              <a:t>Life expectancy…83.5…..%</a:t>
            </a:r>
            <a:endParaRPr sz="1400" b="1" dirty="0"/>
          </a:p>
          <a:p>
            <a:pPr marL="457200" lvl="0" indent="-317500" algn="l" rtl="0">
              <a:lnSpc>
                <a:spcPct val="200000"/>
              </a:lnSpc>
              <a:spcBef>
                <a:spcPts val="1000"/>
              </a:spcBef>
              <a:spcAft>
                <a:spcPts val="0"/>
              </a:spcAft>
              <a:buSzPts val="1400"/>
              <a:buFont typeface="Twentieth Century"/>
              <a:buChar char="•"/>
            </a:pPr>
            <a:r>
              <a:rPr lang="de-DE" sz="1400" b="1" dirty="0"/>
              <a:t>MIXED: 7.4%</a:t>
            </a:r>
            <a:endParaRPr sz="1400" b="1" dirty="0"/>
          </a:p>
          <a:p>
            <a:pPr marL="457200" lvl="0" indent="-317500" algn="l" rtl="0">
              <a:lnSpc>
                <a:spcPct val="200000"/>
              </a:lnSpc>
              <a:spcBef>
                <a:spcPts val="1000"/>
              </a:spcBef>
              <a:spcAft>
                <a:spcPts val="0"/>
              </a:spcAft>
              <a:buSzPts val="1400"/>
              <a:buFont typeface="Twentieth Century"/>
              <a:buChar char="•"/>
            </a:pPr>
            <a:r>
              <a:rPr lang="de-DE" sz="1400" b="1" dirty="0"/>
              <a:t>OTHER ETHNIC GROUP: 3.1</a:t>
            </a:r>
          </a:p>
          <a:p>
            <a:pPr indent="-317500">
              <a:lnSpc>
                <a:spcPct val="200000"/>
              </a:lnSpc>
              <a:buSzPts val="1400"/>
              <a:buFont typeface="Twentieth Century"/>
              <a:buChar char="•"/>
            </a:pPr>
            <a:r>
              <a:rPr lang="en-GB" sz="1400" dirty="0">
                <a:solidFill>
                  <a:srgbClr val="374151"/>
                </a:solidFill>
                <a:latin typeface="Arial"/>
                <a:ea typeface="Arial"/>
                <a:cs typeface="Arial"/>
                <a:sym typeface="Arial"/>
              </a:rPr>
              <a:t>UK CENSUS WEBSITE: </a:t>
            </a:r>
            <a:r>
              <a:rPr lang="en-GB" sz="1400" u="sng" dirty="0">
                <a:solidFill>
                  <a:srgbClr val="37415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HTTPS://WWW.CENSUS.GOV.UK/</a:t>
            </a:r>
            <a:r>
              <a:rPr lang="en-GB" sz="1400" u="sng" dirty="0">
                <a:solidFill>
                  <a:srgbClr val="374151"/>
                </a:solidFill>
                <a:latin typeface="Arial"/>
                <a:ea typeface="Arial"/>
                <a:cs typeface="Arial"/>
                <a:sym typeface="Arial"/>
              </a:rPr>
              <a:t>. </a:t>
            </a:r>
            <a:r>
              <a:rPr lang="en-GB" sz="1400">
                <a:solidFill>
                  <a:srgbClr val="374151"/>
                </a:solidFill>
                <a:latin typeface="Arial"/>
                <a:ea typeface="Arial"/>
                <a:cs typeface="Arial"/>
                <a:sym typeface="Arial"/>
              </a:rPr>
              <a:t>ASSESSED 15</a:t>
            </a:r>
            <a:r>
              <a:rPr lang="en-GB" sz="1400" baseline="30000">
                <a:solidFill>
                  <a:srgbClr val="374151"/>
                </a:solidFill>
                <a:latin typeface="Arial"/>
                <a:ea typeface="Arial"/>
                <a:cs typeface="Arial"/>
                <a:sym typeface="Arial"/>
              </a:rPr>
              <a:t>TH</a:t>
            </a:r>
            <a:r>
              <a:rPr lang="en-GB" sz="1400">
                <a:solidFill>
                  <a:srgbClr val="374151"/>
                </a:solidFill>
                <a:latin typeface="Arial"/>
                <a:ea typeface="Arial"/>
                <a:cs typeface="Arial"/>
                <a:sym typeface="Arial"/>
              </a:rPr>
              <a:t> MARCH 2023. </a:t>
            </a:r>
          </a:p>
          <a:p>
            <a:pPr marL="457200" lvl="0" indent="-317500" algn="l" rtl="0">
              <a:lnSpc>
                <a:spcPct val="200000"/>
              </a:lnSpc>
              <a:spcBef>
                <a:spcPts val="1000"/>
              </a:spcBef>
              <a:spcAft>
                <a:spcPts val="0"/>
              </a:spcAft>
              <a:buSzPts val="1400"/>
              <a:buFont typeface="Twentieth Century"/>
              <a:buChar char="•"/>
            </a:pPr>
            <a:endParaRPr sz="1400" b="1"/>
          </a:p>
          <a:p>
            <a:pPr marL="0" lvl="0" indent="0" algn="l" rtl="0">
              <a:spcBef>
                <a:spcPts val="1000"/>
              </a:spcBef>
              <a:spcAft>
                <a:spcPts val="0"/>
              </a:spcAft>
              <a:buNone/>
            </a:pPr>
            <a:endParaRPr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ETHNIC COMMUNITIES IN TULSE HILL</a:t>
            </a:r>
            <a:endParaRPr/>
          </a:p>
        </p:txBody>
      </p:sp>
      <p:sp>
        <p:nvSpPr>
          <p:cNvPr id="187" name="Google Shape;187;p5"/>
          <p:cNvSpPr txBox="1">
            <a:spLocks noGrp="1"/>
          </p:cNvSpPr>
          <p:nvPr>
            <p:ph type="body" idx="1"/>
          </p:nvPr>
        </p:nvSpPr>
        <p:spPr>
          <a:xfrm>
            <a:off x="913774" y="2367092"/>
            <a:ext cx="10363826" cy="3424107"/>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l" rtl="0">
              <a:lnSpc>
                <a:spcPct val="200000"/>
              </a:lnSpc>
              <a:spcBef>
                <a:spcPts val="0"/>
              </a:spcBef>
              <a:spcAft>
                <a:spcPts val="0"/>
              </a:spcAft>
              <a:buSzPct val="100000"/>
              <a:buFont typeface="Noto Sans Symbols"/>
              <a:buChar char="⮚"/>
            </a:pPr>
            <a:r>
              <a:rPr lang="de-DE"/>
              <a:t> BLACK BRITISH/AFRICAN/CARIBBEAN: 37.8%</a:t>
            </a:r>
            <a:endParaRPr/>
          </a:p>
          <a:p>
            <a:pPr marL="228600" lvl="0" indent="-228600" algn="l" rtl="0">
              <a:lnSpc>
                <a:spcPct val="200000"/>
              </a:lnSpc>
              <a:spcBef>
                <a:spcPts val="1000"/>
              </a:spcBef>
              <a:spcAft>
                <a:spcPts val="0"/>
              </a:spcAft>
              <a:buSzPct val="100000"/>
              <a:buFont typeface="Noto Sans Symbols"/>
              <a:buChar char="⮚"/>
            </a:pPr>
            <a:r>
              <a:rPr lang="de-DE"/>
              <a:t> WHITE BRITISH/EUROPEAN: 30.2%</a:t>
            </a:r>
            <a:endParaRPr/>
          </a:p>
          <a:p>
            <a:pPr marL="228600" lvl="0" indent="-228600" algn="l" rtl="0">
              <a:lnSpc>
                <a:spcPct val="200000"/>
              </a:lnSpc>
              <a:spcBef>
                <a:spcPts val="1000"/>
              </a:spcBef>
              <a:spcAft>
                <a:spcPts val="0"/>
              </a:spcAft>
              <a:buSzPct val="100000"/>
              <a:buFont typeface="Noto Sans Symbols"/>
              <a:buChar char="⮚"/>
            </a:pPr>
            <a:r>
              <a:rPr lang="de-DE"/>
              <a:t> ASIAN/BRITISH INDIAN/PAKISTANI/BANGLADESHI: 16.7%</a:t>
            </a:r>
            <a:endParaRPr/>
          </a:p>
          <a:p>
            <a:pPr marL="228600" lvl="0" indent="-228600" algn="l" rtl="0">
              <a:lnSpc>
                <a:spcPct val="200000"/>
              </a:lnSpc>
              <a:spcBef>
                <a:spcPts val="1000"/>
              </a:spcBef>
              <a:spcAft>
                <a:spcPts val="0"/>
              </a:spcAft>
              <a:buSzPct val="100000"/>
              <a:buFont typeface="Noto Sans Symbols"/>
              <a:buChar char="⮚"/>
            </a:pPr>
            <a:r>
              <a:rPr lang="de-DE"/>
              <a:t>  MIXED/MULTIPLE ETHNIC GROUPS: 9.6%</a:t>
            </a:r>
            <a:endParaRPr/>
          </a:p>
          <a:p>
            <a:pPr marL="228600" lvl="0" indent="-228600" algn="l" rtl="0">
              <a:lnSpc>
                <a:spcPct val="200000"/>
              </a:lnSpc>
              <a:spcBef>
                <a:spcPts val="1000"/>
              </a:spcBef>
              <a:spcAft>
                <a:spcPts val="0"/>
              </a:spcAft>
              <a:buSzPct val="100000"/>
              <a:buFont typeface="Noto Sans Symbols"/>
              <a:buChar char="⮚"/>
            </a:pPr>
            <a:r>
              <a:rPr lang="de-DE"/>
              <a:t>OTHER ETHNIC GROUPS: 5.7%</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6"/>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EXISTING HEALTHCARE PROBLEMS IN TULSE HILL </a:t>
            </a:r>
            <a:endParaRPr/>
          </a:p>
        </p:txBody>
      </p:sp>
      <p:sp>
        <p:nvSpPr>
          <p:cNvPr id="194" name="Google Shape;194;p6"/>
          <p:cNvSpPr txBox="1">
            <a:spLocks noGrp="1"/>
          </p:cNvSpPr>
          <p:nvPr>
            <p:ph type="body" idx="1"/>
          </p:nvPr>
        </p:nvSpPr>
        <p:spPr>
          <a:xfrm>
            <a:off x="803399" y="2394692"/>
            <a:ext cx="10363800" cy="3424200"/>
          </a:xfrm>
          <a:prstGeom prst="rect">
            <a:avLst/>
          </a:prstGeom>
          <a:noFill/>
          <a:ln>
            <a:noFill/>
          </a:ln>
        </p:spPr>
        <p:txBody>
          <a:bodyPr spcFirstLastPara="1" wrap="square" lIns="91425" tIns="45700" rIns="91425" bIns="45700" anchor="t" anchorCtr="0">
            <a:normAutofit fontScale="92500" lnSpcReduction="10000"/>
          </a:bodyPr>
          <a:lstStyle/>
          <a:p>
            <a:pPr marL="228600" lvl="0" indent="-219075" algn="l" rtl="0">
              <a:lnSpc>
                <a:spcPct val="120000"/>
              </a:lnSpc>
              <a:spcBef>
                <a:spcPts val="0"/>
              </a:spcBef>
              <a:spcAft>
                <a:spcPts val="0"/>
              </a:spcAft>
              <a:buSzPct val="100000"/>
              <a:buChar char="•"/>
            </a:pPr>
            <a:r>
              <a:rPr lang="de-DE"/>
              <a:t>THESE ARE SOME OF THE EXISTING HEALTHCARE PROBLEMS IN TULSE HILL </a:t>
            </a:r>
            <a:endParaRPr/>
          </a:p>
          <a:p>
            <a:pPr marL="228600" lvl="0" indent="-219075" algn="l" rtl="0">
              <a:lnSpc>
                <a:spcPct val="120000"/>
              </a:lnSpc>
              <a:spcBef>
                <a:spcPts val="0"/>
              </a:spcBef>
              <a:spcAft>
                <a:spcPts val="0"/>
              </a:spcAft>
              <a:buSzPct val="100000"/>
              <a:buChar char="•"/>
            </a:pPr>
            <a:r>
              <a:rPr lang="de-DE"/>
              <a:t>CANCER, </a:t>
            </a:r>
            <a:endParaRPr/>
          </a:p>
          <a:p>
            <a:pPr marL="228600" lvl="0" indent="-219075" algn="l" rtl="0">
              <a:lnSpc>
                <a:spcPct val="120000"/>
              </a:lnSpc>
              <a:spcBef>
                <a:spcPts val="1000"/>
              </a:spcBef>
              <a:spcAft>
                <a:spcPts val="0"/>
              </a:spcAft>
              <a:buSzPct val="100000"/>
              <a:buChar char="•"/>
            </a:pPr>
            <a:r>
              <a:rPr lang="de-DE"/>
              <a:t>CIRCULATORY DISEASES,</a:t>
            </a:r>
            <a:endParaRPr/>
          </a:p>
          <a:p>
            <a:pPr marL="228600" lvl="0" indent="-219075" algn="l" rtl="0">
              <a:lnSpc>
                <a:spcPct val="120000"/>
              </a:lnSpc>
              <a:spcBef>
                <a:spcPts val="1000"/>
              </a:spcBef>
              <a:spcAft>
                <a:spcPts val="0"/>
              </a:spcAft>
              <a:buSzPct val="100000"/>
              <a:buChar char="•"/>
            </a:pPr>
            <a:r>
              <a:rPr lang="de-DE"/>
              <a:t>RESPIRATORY DISEASES, AND</a:t>
            </a:r>
            <a:endParaRPr/>
          </a:p>
          <a:p>
            <a:pPr marL="228600" lvl="0" indent="-219075" algn="l" rtl="0">
              <a:lnSpc>
                <a:spcPct val="120000"/>
              </a:lnSpc>
              <a:spcBef>
                <a:spcPts val="1000"/>
              </a:spcBef>
              <a:spcAft>
                <a:spcPts val="0"/>
              </a:spcAft>
              <a:buSzPct val="100000"/>
              <a:buChar char="•"/>
            </a:pPr>
            <a:r>
              <a:rPr lang="de-DE"/>
              <a:t>HIV (AIDS)</a:t>
            </a:r>
            <a:endParaRPr/>
          </a:p>
          <a:p>
            <a:pPr marL="228600" lvl="0" indent="-219075" algn="l" rtl="0">
              <a:lnSpc>
                <a:spcPct val="120000"/>
              </a:lnSpc>
              <a:spcBef>
                <a:spcPts val="1000"/>
              </a:spcBef>
              <a:spcAft>
                <a:spcPts val="0"/>
              </a:spcAft>
              <a:buSzPct val="100000"/>
              <a:buChar char="•"/>
            </a:pPr>
            <a:r>
              <a:rPr lang="de-DE"/>
              <a:t>SUICIDE, AND HOMICIDE</a:t>
            </a:r>
            <a:endParaRPr/>
          </a:p>
          <a:p>
            <a:pPr marL="228600" lvl="0" indent="-220027" algn="l" rtl="0">
              <a:spcBef>
                <a:spcPts val="1000"/>
              </a:spcBef>
              <a:spcAft>
                <a:spcPts val="0"/>
              </a:spcAft>
              <a:buSzPct val="90000"/>
              <a:buChar char="•"/>
            </a:pPr>
            <a:r>
              <a:rPr lang="de-DE"/>
              <a:t>CAUSE OF DEATH IS MOSTLY CANCER, CIRCULATORY DISEASES, RESPIRATORY DISEASES, AND EXTERNAL CAUSES ARE ACCIDENTS, SUICIDE, AND HOMICIDE.</a:t>
            </a:r>
            <a:endParaRPr/>
          </a:p>
          <a:p>
            <a:pPr marL="228600" lvl="0" indent="0" algn="l" rtl="0">
              <a:spcBef>
                <a:spcPts val="100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g228eccc07c7_0_8"/>
          <p:cNvSpPr txBox="1">
            <a:spLocks noGrp="1"/>
          </p:cNvSpPr>
          <p:nvPr>
            <p:ph type="title"/>
          </p:nvPr>
        </p:nvSpPr>
        <p:spPr>
          <a:xfrm>
            <a:off x="913775" y="618517"/>
            <a:ext cx="10364400" cy="15963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de-DE"/>
              <a:t>HOW TO DEAL WITH POVERTY IN TULSE HILL</a:t>
            </a:r>
            <a:endParaRPr/>
          </a:p>
        </p:txBody>
      </p:sp>
      <p:sp>
        <p:nvSpPr>
          <p:cNvPr id="201" name="Google Shape;201;g228eccc07c7_0_8"/>
          <p:cNvSpPr txBox="1">
            <a:spLocks noGrp="1"/>
          </p:cNvSpPr>
          <p:nvPr>
            <p:ph type="body" idx="1"/>
          </p:nvPr>
        </p:nvSpPr>
        <p:spPr>
          <a:xfrm>
            <a:off x="913774" y="2367092"/>
            <a:ext cx="10363800" cy="3424200"/>
          </a:xfrm>
          <a:prstGeom prst="rect">
            <a:avLst/>
          </a:prstGeom>
        </p:spPr>
        <p:txBody>
          <a:bodyPr spcFirstLastPara="1" wrap="square" lIns="91425" tIns="45700" rIns="91425" bIns="45700" anchor="t" anchorCtr="0">
            <a:normAutofit/>
          </a:bodyPr>
          <a:lstStyle/>
          <a:p>
            <a:pPr marL="457200" lvl="0" indent="-342900" algn="l" rtl="0">
              <a:spcBef>
                <a:spcPts val="1000"/>
              </a:spcBef>
              <a:spcAft>
                <a:spcPts val="0"/>
              </a:spcAft>
              <a:buSzPts val="1800"/>
              <a:buChar char="•"/>
            </a:pPr>
            <a:r>
              <a:rPr lang="de-DE"/>
              <a:t>POVERTY IS THE STATE OF BEING EXTREMELY POOR. </a:t>
            </a:r>
            <a:endParaRPr/>
          </a:p>
          <a:p>
            <a:pPr marL="457200" lvl="0" indent="-342900" algn="l" rtl="0">
              <a:spcBef>
                <a:spcPts val="0"/>
              </a:spcBef>
              <a:spcAft>
                <a:spcPts val="0"/>
              </a:spcAft>
              <a:buSzPts val="1800"/>
              <a:buChar char="•"/>
            </a:pPr>
            <a:r>
              <a:rPr lang="de-DE"/>
              <a:t>ADDRESSING THE HEALTHCARE NEEDS </a:t>
            </a:r>
            <a:endParaRPr/>
          </a:p>
          <a:p>
            <a:pPr marL="457200" lvl="0" indent="-342900" algn="l" rtl="0">
              <a:spcBef>
                <a:spcPts val="0"/>
              </a:spcBef>
              <a:spcAft>
                <a:spcPts val="0"/>
              </a:spcAft>
              <a:buSzPts val="1800"/>
              <a:buChar char="•"/>
            </a:pPr>
            <a:r>
              <a:rPr lang="de-DE"/>
              <a:t>PROVIDING LOCAL FOOD BANKS </a:t>
            </a:r>
            <a:endParaRPr/>
          </a:p>
          <a:p>
            <a:pPr marL="457200" lvl="0" indent="-342900" algn="l" rtl="0">
              <a:spcBef>
                <a:spcPts val="0"/>
              </a:spcBef>
              <a:spcAft>
                <a:spcPts val="0"/>
              </a:spcAft>
              <a:buSzPts val="1800"/>
              <a:buChar char="•"/>
            </a:pPr>
            <a:r>
              <a:rPr lang="de-DE"/>
              <a:t>CREATING JOBS </a:t>
            </a:r>
            <a:endParaRPr/>
          </a:p>
          <a:p>
            <a:pPr marL="0" lvl="0" indent="0" algn="l" rtl="0">
              <a:spcBef>
                <a:spcPts val="100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7"/>
          <p:cNvSpPr txBox="1">
            <a:spLocks noGrp="1"/>
          </p:cNvSpPr>
          <p:nvPr>
            <p:ph type="title"/>
          </p:nvPr>
        </p:nvSpPr>
        <p:spPr>
          <a:xfrm>
            <a:off x="913775" y="618517"/>
            <a:ext cx="10364451" cy="1379333"/>
          </a:xfrm>
          <a:prstGeom prst="rect">
            <a:avLst/>
          </a:prstGeom>
          <a:noFill/>
          <a:ln>
            <a:noFill/>
          </a:ln>
        </p:spPr>
        <p:txBody>
          <a:bodyPr spcFirstLastPara="1" wrap="square" lIns="91425" tIns="45700" rIns="91425" bIns="45700" anchor="ctr" anchorCtr="0">
            <a:normAutofit/>
          </a:bodyPr>
          <a:lstStyle/>
          <a:p>
            <a:pPr marL="457200" lvl="0" indent="0" algn="ctr" rtl="0">
              <a:lnSpc>
                <a:spcPct val="90000"/>
              </a:lnSpc>
              <a:spcBef>
                <a:spcPts val="0"/>
              </a:spcBef>
              <a:spcAft>
                <a:spcPts val="0"/>
              </a:spcAft>
              <a:buClr>
                <a:schemeClr val="dk1"/>
              </a:buClr>
              <a:buSzPts val="3600"/>
              <a:buFont typeface="Twentieth Century"/>
              <a:buNone/>
            </a:pPr>
            <a:r>
              <a:rPr lang="de-DE"/>
              <a:t>ADDRESSING THE HEALTHCARE NEEDS OF THE COMMUNITY {TULSE HILL}</a:t>
            </a:r>
            <a:endParaRPr/>
          </a:p>
        </p:txBody>
      </p:sp>
      <p:sp>
        <p:nvSpPr>
          <p:cNvPr id="208" name="Google Shape;208;p7"/>
          <p:cNvSpPr txBox="1">
            <a:spLocks noGrp="1"/>
          </p:cNvSpPr>
          <p:nvPr>
            <p:ph type="body" idx="1"/>
          </p:nvPr>
        </p:nvSpPr>
        <p:spPr>
          <a:xfrm>
            <a:off x="913774" y="1997850"/>
            <a:ext cx="10363826" cy="3929421"/>
          </a:xfrm>
          <a:prstGeom prst="rect">
            <a:avLst/>
          </a:prstGeom>
          <a:noFill/>
          <a:ln>
            <a:noFill/>
          </a:ln>
        </p:spPr>
        <p:txBody>
          <a:bodyPr spcFirstLastPara="1" wrap="square" lIns="91425" tIns="45700" rIns="91425" bIns="45700" anchor="t" anchorCtr="0">
            <a:normAutofit/>
          </a:bodyPr>
          <a:lstStyle/>
          <a:p>
            <a:pPr marL="228600" lvl="0" indent="-228600" algn="l" rtl="0">
              <a:lnSpc>
                <a:spcPct val="200000"/>
              </a:lnSpc>
              <a:spcBef>
                <a:spcPts val="0"/>
              </a:spcBef>
              <a:spcAft>
                <a:spcPts val="0"/>
              </a:spcAft>
              <a:buSzPts val="2000"/>
              <a:buFont typeface="Noto Sans Symbols"/>
              <a:buChar char="⮚"/>
            </a:pPr>
            <a:r>
              <a:rPr lang="de-DE"/>
              <a:t>ADOPTING A COLLABORATIVE APPROACH.</a:t>
            </a:r>
            <a:endParaRPr/>
          </a:p>
          <a:p>
            <a:pPr marL="228600" lvl="0" indent="-228600" algn="l" rtl="0">
              <a:lnSpc>
                <a:spcPct val="200000"/>
              </a:lnSpc>
              <a:spcBef>
                <a:spcPts val="1000"/>
              </a:spcBef>
              <a:spcAft>
                <a:spcPts val="0"/>
              </a:spcAft>
              <a:buSzPts val="2000"/>
              <a:buFont typeface="Noto Sans Symbols"/>
              <a:buChar char="⮚"/>
            </a:pPr>
            <a:r>
              <a:rPr lang="de-DE"/>
              <a:t>COMMUNITY INTERVENTIONS.</a:t>
            </a:r>
            <a:endParaRPr/>
          </a:p>
          <a:p>
            <a:pPr marL="228600" lvl="0" indent="-228600" algn="l" rtl="0">
              <a:lnSpc>
                <a:spcPct val="200000"/>
              </a:lnSpc>
              <a:spcBef>
                <a:spcPts val="1000"/>
              </a:spcBef>
              <a:spcAft>
                <a:spcPts val="0"/>
              </a:spcAft>
              <a:buSzPts val="2000"/>
              <a:buFont typeface="Noto Sans Symbols"/>
              <a:buChar char="⮚"/>
            </a:pPr>
            <a:r>
              <a:rPr lang="de-DE"/>
              <a:t>CULTURAL COMPETENCY.</a:t>
            </a:r>
            <a:endParaRPr/>
          </a:p>
          <a:p>
            <a:pPr marL="228600" lvl="0" indent="-228600" algn="l" rtl="0">
              <a:lnSpc>
                <a:spcPct val="200000"/>
              </a:lnSpc>
              <a:spcBef>
                <a:spcPts val="1000"/>
              </a:spcBef>
              <a:spcAft>
                <a:spcPts val="0"/>
              </a:spcAft>
              <a:buSzPts val="2000"/>
              <a:buFont typeface="Noto Sans Symbols"/>
              <a:buChar char="⮚"/>
            </a:pPr>
            <a:r>
              <a:rPr lang="de-DE"/>
              <a:t>ADDRESS DISCRIMINATION.</a:t>
            </a:r>
            <a:endParaRPr/>
          </a:p>
          <a:p>
            <a:pPr marL="228600" lvl="0" indent="-228600" algn="l" rtl="0">
              <a:lnSpc>
                <a:spcPct val="200000"/>
              </a:lnSpc>
              <a:spcBef>
                <a:spcPts val="1000"/>
              </a:spcBef>
              <a:spcAft>
                <a:spcPts val="0"/>
              </a:spcAft>
              <a:buSzPts val="2000"/>
              <a:buFont typeface="Noto Sans Symbols"/>
              <a:buChar char="⮚"/>
            </a:pPr>
            <a:r>
              <a:rPr lang="de-DE"/>
              <a:t>IMPROVE THE ACCESS TO HEALTHCARE SERVICES:.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9"/>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INTERNAL MEANS OF COMMUNICATION</a:t>
            </a:r>
            <a:endParaRPr/>
          </a:p>
        </p:txBody>
      </p:sp>
      <p:sp>
        <p:nvSpPr>
          <p:cNvPr id="215" name="Google Shape;215;p9"/>
          <p:cNvSpPr txBox="1">
            <a:spLocks noGrp="1"/>
          </p:cNvSpPr>
          <p:nvPr>
            <p:ph type="body" idx="1"/>
          </p:nvPr>
        </p:nvSpPr>
        <p:spPr>
          <a:xfrm>
            <a:off x="913774" y="2367092"/>
            <a:ext cx="10363826" cy="3424107"/>
          </a:xfrm>
          <a:prstGeom prst="rect">
            <a:avLst/>
          </a:prstGeom>
          <a:noFill/>
          <a:ln>
            <a:noFill/>
          </a:ln>
        </p:spPr>
        <p:txBody>
          <a:bodyPr spcFirstLastPara="1" wrap="square" lIns="91425" tIns="45700" rIns="91425" bIns="45700" anchor="t" anchorCtr="0">
            <a:normAutofit/>
          </a:bodyPr>
          <a:lstStyle/>
          <a:p>
            <a:pPr marL="228600" lvl="0" indent="-228600" algn="l" rtl="0">
              <a:lnSpc>
                <a:spcPct val="120000"/>
              </a:lnSpc>
              <a:spcBef>
                <a:spcPts val="0"/>
              </a:spcBef>
              <a:spcAft>
                <a:spcPts val="0"/>
              </a:spcAft>
              <a:buSzPts val="2000"/>
              <a:buChar char="•"/>
            </a:pPr>
            <a:r>
              <a:rPr lang="de-DE"/>
              <a:t>THESE ARE WAYS TO COMMUNICATE INSIDE THE COMMUNITY </a:t>
            </a:r>
            <a:endParaRPr/>
          </a:p>
          <a:p>
            <a:pPr marL="228600" lvl="0" indent="-228600" algn="l" rtl="0">
              <a:lnSpc>
                <a:spcPct val="120000"/>
              </a:lnSpc>
              <a:spcBef>
                <a:spcPts val="0"/>
              </a:spcBef>
              <a:spcAft>
                <a:spcPts val="0"/>
              </a:spcAft>
              <a:buSzPts val="2000"/>
              <a:buChar char="•"/>
            </a:pPr>
            <a:r>
              <a:rPr lang="de-DE"/>
              <a:t>MEETINGS</a:t>
            </a:r>
            <a:endParaRPr/>
          </a:p>
          <a:p>
            <a:pPr marL="228600" lvl="0" indent="-228600" algn="l" rtl="0">
              <a:lnSpc>
                <a:spcPct val="120000"/>
              </a:lnSpc>
              <a:spcBef>
                <a:spcPts val="1000"/>
              </a:spcBef>
              <a:spcAft>
                <a:spcPts val="0"/>
              </a:spcAft>
              <a:buSzPts val="2000"/>
              <a:buChar char="•"/>
            </a:pPr>
            <a:r>
              <a:rPr lang="de-DE"/>
              <a:t>EMAILS</a:t>
            </a:r>
            <a:endParaRPr/>
          </a:p>
          <a:p>
            <a:pPr marL="228600" lvl="0" indent="-228600" algn="l" rtl="0">
              <a:lnSpc>
                <a:spcPct val="120000"/>
              </a:lnSpc>
              <a:spcBef>
                <a:spcPts val="1000"/>
              </a:spcBef>
              <a:spcAft>
                <a:spcPts val="0"/>
              </a:spcAft>
              <a:buSzPts val="2000"/>
              <a:buChar char="•"/>
            </a:pPr>
            <a:r>
              <a:rPr lang="de-DE"/>
              <a:t>INTRANET</a:t>
            </a:r>
            <a:endParaRPr/>
          </a:p>
          <a:p>
            <a:pPr marL="228600" lvl="0" indent="-228600" algn="l" rtl="0">
              <a:lnSpc>
                <a:spcPct val="120000"/>
              </a:lnSpc>
              <a:spcBef>
                <a:spcPts val="1000"/>
              </a:spcBef>
              <a:spcAft>
                <a:spcPts val="0"/>
              </a:spcAft>
              <a:buSzPts val="2000"/>
              <a:buChar char="•"/>
            </a:pPr>
            <a:r>
              <a:rPr lang="de-DE"/>
              <a:t>INSTANT MESSAGING</a:t>
            </a:r>
            <a:endParaRPr/>
          </a:p>
          <a:p>
            <a:pPr marL="228600" lvl="0" indent="-228600" algn="l" rtl="0">
              <a:lnSpc>
                <a:spcPct val="120000"/>
              </a:lnSpc>
              <a:spcBef>
                <a:spcPts val="1000"/>
              </a:spcBef>
              <a:spcAft>
                <a:spcPts val="0"/>
              </a:spcAft>
              <a:buSzPts val="2000"/>
              <a:buChar char="•"/>
            </a:pPr>
            <a:r>
              <a:rPr lang="de-DE"/>
              <a:t>ELECTRONIC HEALTH RECORD</a:t>
            </a:r>
            <a:endParaRPr/>
          </a:p>
          <a:p>
            <a:pPr marL="228600" lvl="0" indent="-228600" algn="l" rtl="0">
              <a:lnSpc>
                <a:spcPct val="120000"/>
              </a:lnSpc>
              <a:spcBef>
                <a:spcPts val="1000"/>
              </a:spcBef>
              <a:spcAft>
                <a:spcPts val="0"/>
              </a:spcAft>
              <a:buSzPts val="2000"/>
              <a:buChar char="•"/>
            </a:pPr>
            <a:r>
              <a:rPr lang="de-DE"/>
              <a:t>STAFF BULLETIN BOARDS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0"/>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EXTERNAL MEANS OF COMMUNICATION</a:t>
            </a:r>
            <a:endParaRPr/>
          </a:p>
        </p:txBody>
      </p:sp>
      <p:sp>
        <p:nvSpPr>
          <p:cNvPr id="222" name="Google Shape;222;p10"/>
          <p:cNvSpPr txBox="1">
            <a:spLocks noGrp="1"/>
          </p:cNvSpPr>
          <p:nvPr>
            <p:ph type="body" idx="1"/>
          </p:nvPr>
        </p:nvSpPr>
        <p:spPr>
          <a:xfrm>
            <a:off x="913774" y="2367092"/>
            <a:ext cx="10363826" cy="3424107"/>
          </a:xfrm>
          <a:prstGeom prst="rect">
            <a:avLst/>
          </a:prstGeom>
          <a:noFill/>
          <a:ln>
            <a:noFill/>
          </a:ln>
        </p:spPr>
        <p:txBody>
          <a:bodyPr spcFirstLastPara="1" wrap="square" lIns="91425" tIns="45700" rIns="91425" bIns="45700" anchor="t" anchorCtr="0">
            <a:normAutofit/>
          </a:bodyPr>
          <a:lstStyle/>
          <a:p>
            <a:pPr marL="228600" lvl="0" indent="-228600" algn="l" rtl="0">
              <a:lnSpc>
                <a:spcPct val="120000"/>
              </a:lnSpc>
              <a:spcBef>
                <a:spcPts val="0"/>
              </a:spcBef>
              <a:spcAft>
                <a:spcPts val="0"/>
              </a:spcAft>
              <a:buSzPts val="2000"/>
              <a:buFont typeface="Noto Sans Symbols"/>
              <a:buChar char="⮚"/>
            </a:pPr>
            <a:r>
              <a:rPr lang="de-DE"/>
              <a:t>THESE ARE WAYS TO COMMUNICATE OUTSIDE THE COMMUNITY  </a:t>
            </a:r>
            <a:endParaRPr/>
          </a:p>
          <a:p>
            <a:pPr marL="228600" lvl="0" indent="-228600" algn="l" rtl="0">
              <a:lnSpc>
                <a:spcPct val="120000"/>
              </a:lnSpc>
              <a:spcBef>
                <a:spcPts val="0"/>
              </a:spcBef>
              <a:spcAft>
                <a:spcPts val="0"/>
              </a:spcAft>
              <a:buSzPts val="2000"/>
              <a:buFont typeface="Noto Sans Symbols"/>
              <a:buChar char="⮚"/>
            </a:pPr>
            <a:r>
              <a:rPr lang="de-DE"/>
              <a:t>TELEPHONE</a:t>
            </a:r>
            <a:endParaRPr/>
          </a:p>
          <a:p>
            <a:pPr marL="228600" lvl="0" indent="-228600" algn="l" rtl="0">
              <a:lnSpc>
                <a:spcPct val="120000"/>
              </a:lnSpc>
              <a:spcBef>
                <a:spcPts val="1000"/>
              </a:spcBef>
              <a:spcAft>
                <a:spcPts val="0"/>
              </a:spcAft>
              <a:buSzPts val="2000"/>
              <a:buFont typeface="Noto Sans Symbols"/>
              <a:buChar char="⮚"/>
            </a:pPr>
            <a:r>
              <a:rPr lang="de-DE"/>
              <a:t> EMAILS</a:t>
            </a:r>
            <a:endParaRPr/>
          </a:p>
          <a:p>
            <a:pPr marL="228600" lvl="0" indent="-228600" algn="l" rtl="0">
              <a:lnSpc>
                <a:spcPct val="120000"/>
              </a:lnSpc>
              <a:spcBef>
                <a:spcPts val="1000"/>
              </a:spcBef>
              <a:spcAft>
                <a:spcPts val="0"/>
              </a:spcAft>
              <a:buSzPts val="2000"/>
              <a:buFont typeface="Noto Sans Symbols"/>
              <a:buChar char="⮚"/>
            </a:pPr>
            <a:r>
              <a:rPr lang="de-DE"/>
              <a:t> PATIENTS PORTAL</a:t>
            </a:r>
            <a:endParaRPr/>
          </a:p>
          <a:p>
            <a:pPr marL="228600" lvl="0" indent="-228600" algn="l" rtl="0">
              <a:lnSpc>
                <a:spcPct val="120000"/>
              </a:lnSpc>
              <a:spcBef>
                <a:spcPts val="1000"/>
              </a:spcBef>
              <a:spcAft>
                <a:spcPts val="0"/>
              </a:spcAft>
              <a:buSzPts val="2000"/>
              <a:buFont typeface="Noto Sans Symbols"/>
              <a:buChar char="⮚"/>
            </a:pPr>
            <a:r>
              <a:rPr lang="de-DE"/>
              <a:t> SOCIAL MEDIA</a:t>
            </a:r>
            <a:endParaRPr/>
          </a:p>
          <a:p>
            <a:pPr marL="228600" lvl="0" indent="-228600" algn="l" rtl="0">
              <a:lnSpc>
                <a:spcPct val="120000"/>
              </a:lnSpc>
              <a:spcBef>
                <a:spcPts val="1000"/>
              </a:spcBef>
              <a:spcAft>
                <a:spcPts val="0"/>
              </a:spcAft>
              <a:buSzPts val="2000"/>
              <a:buFont typeface="Noto Sans Symbols"/>
              <a:buChar char="⮚"/>
            </a:pPr>
            <a:r>
              <a:rPr lang="de-DE"/>
              <a:t> LEAFLETS AND POSTERS</a:t>
            </a:r>
            <a:endParaRPr/>
          </a:p>
          <a:p>
            <a:pPr marL="228600" lvl="0" indent="-228600" algn="l" rtl="0">
              <a:lnSpc>
                <a:spcPct val="120000"/>
              </a:lnSpc>
              <a:spcBef>
                <a:spcPts val="1000"/>
              </a:spcBef>
              <a:spcAft>
                <a:spcPts val="0"/>
              </a:spcAft>
              <a:buSzPts val="2000"/>
              <a:buFont typeface="Noto Sans Symbols"/>
              <a:buChar char="⮚"/>
            </a:pPr>
            <a:r>
              <a:rPr lang="de-DE"/>
              <a:t> PUBLIC MEETINGS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1"/>
          <p:cNvSpPr txBox="1">
            <a:spLocks noGrp="1"/>
          </p:cNvSpPr>
          <p:nvPr>
            <p:ph type="title"/>
          </p:nvPr>
        </p:nvSpPr>
        <p:spPr>
          <a:xfrm>
            <a:off x="913775" y="590917"/>
            <a:ext cx="10364400" cy="15963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EXISTING DIGITAL MEDIA AND TECHNOLOGY TO ADDRESS THE ISSUE IN TULSE HILL COMMUNITY </a:t>
            </a:r>
            <a:endParaRPr/>
          </a:p>
        </p:txBody>
      </p:sp>
      <p:sp>
        <p:nvSpPr>
          <p:cNvPr id="229" name="Google Shape;229;p11"/>
          <p:cNvSpPr txBox="1">
            <a:spLocks noGrp="1"/>
          </p:cNvSpPr>
          <p:nvPr>
            <p:ph type="body" idx="1"/>
          </p:nvPr>
        </p:nvSpPr>
        <p:spPr>
          <a:xfrm>
            <a:off x="913774" y="2367092"/>
            <a:ext cx="10363826" cy="3424107"/>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l" rtl="0">
              <a:lnSpc>
                <a:spcPct val="200000"/>
              </a:lnSpc>
              <a:spcBef>
                <a:spcPts val="0"/>
              </a:spcBef>
              <a:spcAft>
                <a:spcPts val="0"/>
              </a:spcAft>
              <a:buSzPct val="100000"/>
              <a:buFont typeface="Noto Sans Symbols"/>
              <a:buChar char="⮚"/>
            </a:pPr>
            <a:r>
              <a:rPr lang="de-DE"/>
              <a:t>SOCIAL MEDIA</a:t>
            </a:r>
            <a:endParaRPr/>
          </a:p>
          <a:p>
            <a:pPr marL="228600" lvl="0" indent="-228600" algn="l" rtl="0">
              <a:lnSpc>
                <a:spcPct val="200000"/>
              </a:lnSpc>
              <a:spcBef>
                <a:spcPts val="1000"/>
              </a:spcBef>
              <a:spcAft>
                <a:spcPts val="0"/>
              </a:spcAft>
              <a:buSzPct val="100000"/>
              <a:buFont typeface="Noto Sans Symbols"/>
              <a:buChar char="⮚"/>
            </a:pPr>
            <a:r>
              <a:rPr lang="de-DE"/>
              <a:t>HEALTH RELATED APPS</a:t>
            </a:r>
            <a:endParaRPr/>
          </a:p>
          <a:p>
            <a:pPr marL="228600" lvl="0" indent="-228600" algn="l" rtl="0">
              <a:lnSpc>
                <a:spcPct val="200000"/>
              </a:lnSpc>
              <a:spcBef>
                <a:spcPts val="1000"/>
              </a:spcBef>
              <a:spcAft>
                <a:spcPts val="0"/>
              </a:spcAft>
              <a:buSzPct val="100000"/>
              <a:buFont typeface="Noto Sans Symbols"/>
              <a:buChar char="⮚"/>
            </a:pPr>
            <a:r>
              <a:rPr lang="de-DE"/>
              <a:t>ONLINE HEALTH RESOURCE</a:t>
            </a:r>
            <a:endParaRPr/>
          </a:p>
          <a:p>
            <a:pPr marL="228600" lvl="0" indent="-228600" algn="l" rtl="0">
              <a:lnSpc>
                <a:spcPct val="200000"/>
              </a:lnSpc>
              <a:spcBef>
                <a:spcPts val="1000"/>
              </a:spcBef>
              <a:spcAft>
                <a:spcPts val="0"/>
              </a:spcAft>
              <a:buSzPct val="100000"/>
              <a:buFont typeface="Noto Sans Symbols"/>
              <a:buChar char="⮚"/>
            </a:pPr>
            <a:r>
              <a:rPr lang="de-DE"/>
              <a:t>TELEMEDICINE</a:t>
            </a:r>
            <a:endParaRPr/>
          </a:p>
          <a:p>
            <a:pPr marL="228600" lvl="0" indent="-228600" algn="l" rtl="0">
              <a:lnSpc>
                <a:spcPct val="200000"/>
              </a:lnSpc>
              <a:spcBef>
                <a:spcPts val="1000"/>
              </a:spcBef>
              <a:spcAft>
                <a:spcPts val="0"/>
              </a:spcAft>
              <a:buSzPct val="100000"/>
              <a:buFont typeface="Noto Sans Symbols"/>
              <a:buChar char="⮚"/>
            </a:pPr>
            <a:r>
              <a:rPr lang="de-DE"/>
              <a:t>HEALTH CAMPAIGNS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2"/>
          <p:cNvSpPr txBox="1">
            <a:spLocks noGrp="1"/>
          </p:cNvSpPr>
          <p:nvPr>
            <p:ph type="title"/>
          </p:nvPr>
        </p:nvSpPr>
        <p:spPr>
          <a:xfrm>
            <a:off x="982775" y="618517"/>
            <a:ext cx="10364400" cy="15963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CURRENT LEGISLATION AND POLICY</a:t>
            </a:r>
            <a:endParaRPr/>
          </a:p>
        </p:txBody>
      </p:sp>
      <p:sp>
        <p:nvSpPr>
          <p:cNvPr id="236" name="Google Shape;236;p12"/>
          <p:cNvSpPr txBox="1">
            <a:spLocks noGrp="1"/>
          </p:cNvSpPr>
          <p:nvPr>
            <p:ph type="body" idx="1"/>
          </p:nvPr>
        </p:nvSpPr>
        <p:spPr>
          <a:xfrm>
            <a:off x="761974" y="2104416"/>
            <a:ext cx="10363800" cy="3775273"/>
          </a:xfrm>
          <a:prstGeom prst="rect">
            <a:avLst/>
          </a:prstGeom>
          <a:noFill/>
          <a:ln>
            <a:noFill/>
          </a:ln>
        </p:spPr>
        <p:txBody>
          <a:bodyPr spcFirstLastPara="1" wrap="square" lIns="91425" tIns="45700" rIns="91425" bIns="45700" anchor="t" anchorCtr="0">
            <a:normAutofit fontScale="85000" lnSpcReduction="10000"/>
          </a:bodyPr>
          <a:lstStyle/>
          <a:p>
            <a:pPr marL="228600" lvl="0" indent="-228600" algn="l" rtl="0">
              <a:lnSpc>
                <a:spcPct val="200000"/>
              </a:lnSpc>
              <a:spcBef>
                <a:spcPts val="0"/>
              </a:spcBef>
              <a:spcAft>
                <a:spcPts val="0"/>
              </a:spcAft>
              <a:buSzPts val="2000"/>
              <a:buFont typeface="Noto Sans Symbols"/>
              <a:buChar char="⮚"/>
            </a:pPr>
            <a:r>
              <a:rPr lang="de-DE" dirty="0"/>
              <a:t> NATIONAL HEALTH SERVICE (NHS) </a:t>
            </a:r>
            <a:endParaRPr dirty="0"/>
          </a:p>
          <a:p>
            <a:pPr marL="228600" lvl="0" indent="-228600" algn="l" rtl="0">
              <a:lnSpc>
                <a:spcPct val="200000"/>
              </a:lnSpc>
              <a:spcBef>
                <a:spcPts val="1000"/>
              </a:spcBef>
              <a:spcAft>
                <a:spcPts val="0"/>
              </a:spcAft>
              <a:buSzPts val="2000"/>
              <a:buFont typeface="Noto Sans Symbols"/>
              <a:buChar char="⮚"/>
            </a:pPr>
            <a:r>
              <a:rPr lang="de-DE" dirty="0"/>
              <a:t> HEALTH AND SOCIAL CARE ACT ( 2012 )</a:t>
            </a:r>
            <a:endParaRPr dirty="0"/>
          </a:p>
          <a:p>
            <a:pPr marL="228600" lvl="0" indent="-228600" algn="l" rtl="0">
              <a:lnSpc>
                <a:spcPct val="200000"/>
              </a:lnSpc>
              <a:spcBef>
                <a:spcPts val="1000"/>
              </a:spcBef>
              <a:spcAft>
                <a:spcPts val="0"/>
              </a:spcAft>
              <a:buSzPts val="2000"/>
              <a:buFont typeface="Noto Sans Symbols"/>
              <a:buChar char="⮚"/>
            </a:pPr>
            <a:r>
              <a:rPr lang="de-DE" dirty="0"/>
              <a:t> EQUALITY ACT( 2010  )</a:t>
            </a:r>
            <a:endParaRPr dirty="0"/>
          </a:p>
          <a:p>
            <a:pPr marL="228600" lvl="0" indent="-228600" algn="l" rtl="0">
              <a:lnSpc>
                <a:spcPct val="200000"/>
              </a:lnSpc>
              <a:spcBef>
                <a:spcPts val="1000"/>
              </a:spcBef>
              <a:spcAft>
                <a:spcPts val="0"/>
              </a:spcAft>
              <a:buSzPts val="2000"/>
              <a:buFont typeface="Noto Sans Symbols"/>
              <a:buChar char="⮚"/>
            </a:pPr>
            <a:r>
              <a:rPr lang="de-DE" dirty="0"/>
              <a:t> SOCIAL CARE ACT(  2012)</a:t>
            </a:r>
          </a:p>
          <a:p>
            <a:pPr marL="228600" indent="-228600">
              <a:lnSpc>
                <a:spcPct val="200000"/>
              </a:lnSpc>
              <a:buSzPts val="2000"/>
              <a:buFont typeface="Noto Sans Symbols"/>
              <a:buChar char="⮚"/>
            </a:pPr>
            <a:r>
              <a:rPr lang="en-GB" dirty="0">
                <a:solidFill>
                  <a:srgbClr val="374151"/>
                </a:solidFill>
                <a:latin typeface="Arial"/>
                <a:ea typeface="Arial"/>
                <a:cs typeface="Arial"/>
                <a:sym typeface="Arial"/>
              </a:rPr>
              <a:t>LAMBETH EQUALITY COMMISSION WEBSITE: </a:t>
            </a:r>
            <a:r>
              <a:rPr lang="en-GB" u="sng" dirty="0">
                <a:solidFill>
                  <a:srgbClr val="37415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HTTPS://WWW.LAMBETHEQUALITYCOMMISSION.ORG.UK/</a:t>
            </a:r>
            <a:r>
              <a:rPr lang="en-GB" u="sng" dirty="0">
                <a:solidFill>
                  <a:srgbClr val="374151"/>
                </a:solidFill>
                <a:latin typeface="Arial"/>
                <a:ea typeface="Arial"/>
                <a:cs typeface="Arial"/>
                <a:sym typeface="Arial"/>
              </a:rPr>
              <a:t>. </a:t>
            </a:r>
            <a:r>
              <a:rPr lang="en-GB" dirty="0">
                <a:solidFill>
                  <a:srgbClr val="374151"/>
                </a:solidFill>
                <a:latin typeface="Arial"/>
                <a:ea typeface="Arial"/>
                <a:cs typeface="Arial"/>
                <a:sym typeface="Arial"/>
              </a:rPr>
              <a:t>ASSESSED 15</a:t>
            </a:r>
            <a:r>
              <a:rPr lang="en-GB" baseline="30000" dirty="0">
                <a:solidFill>
                  <a:srgbClr val="374151"/>
                </a:solidFill>
                <a:latin typeface="Arial"/>
                <a:ea typeface="Arial"/>
                <a:cs typeface="Arial"/>
                <a:sym typeface="Arial"/>
              </a:rPr>
              <a:t>TH</a:t>
            </a:r>
            <a:r>
              <a:rPr lang="en-GB" dirty="0">
                <a:solidFill>
                  <a:srgbClr val="374151"/>
                </a:solidFill>
                <a:latin typeface="Arial"/>
                <a:ea typeface="Arial"/>
                <a:cs typeface="Arial"/>
                <a:sym typeface="Arial"/>
              </a:rPr>
              <a:t> MARCH 2023</a:t>
            </a:r>
          </a:p>
          <a:p>
            <a:pPr marL="228600" lvl="0" indent="-228600" algn="l" rtl="0">
              <a:lnSpc>
                <a:spcPct val="200000"/>
              </a:lnSpc>
              <a:spcBef>
                <a:spcPts val="1000"/>
              </a:spcBef>
              <a:spcAft>
                <a:spcPts val="0"/>
              </a:spcAft>
              <a:buSzPts val="2000"/>
              <a:buFont typeface="Noto Sans Symbols"/>
              <a:buChar char="⮚"/>
            </a:pP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g228eccc07c7_0_20"/>
          <p:cNvSpPr txBox="1">
            <a:spLocks noGrp="1"/>
          </p:cNvSpPr>
          <p:nvPr>
            <p:ph type="title"/>
          </p:nvPr>
        </p:nvSpPr>
        <p:spPr>
          <a:xfrm>
            <a:off x="913775" y="618517"/>
            <a:ext cx="10364400" cy="15963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de-DE"/>
              <a:t>RECOMMENDATIONS </a:t>
            </a:r>
            <a:endParaRPr/>
          </a:p>
        </p:txBody>
      </p:sp>
      <p:sp>
        <p:nvSpPr>
          <p:cNvPr id="243" name="Google Shape;243;g228eccc07c7_0_20"/>
          <p:cNvSpPr txBox="1">
            <a:spLocks noGrp="1"/>
          </p:cNvSpPr>
          <p:nvPr>
            <p:ph type="body" idx="1"/>
          </p:nvPr>
        </p:nvSpPr>
        <p:spPr>
          <a:xfrm>
            <a:off x="913774" y="2367092"/>
            <a:ext cx="10363800" cy="3424200"/>
          </a:xfrm>
          <a:prstGeom prst="rect">
            <a:avLst/>
          </a:prstGeom>
        </p:spPr>
        <p:txBody>
          <a:bodyPr spcFirstLastPara="1" wrap="square" lIns="91425" tIns="45700" rIns="91425" bIns="45700" anchor="t" anchorCtr="0">
            <a:normAutofit/>
          </a:bodyPr>
          <a:lstStyle/>
          <a:p>
            <a:pPr marL="457200" lvl="0" indent="-342900" algn="l" rtl="0">
              <a:spcBef>
                <a:spcPts val="1000"/>
              </a:spcBef>
              <a:spcAft>
                <a:spcPts val="0"/>
              </a:spcAft>
              <a:buSzPts val="1800"/>
              <a:buChar char="•"/>
            </a:pPr>
            <a:r>
              <a:rPr lang="de-DE"/>
              <a:t>HOW TO END POVERTY</a:t>
            </a:r>
            <a:endParaRPr/>
          </a:p>
          <a:p>
            <a:pPr marL="457200" lvl="0" indent="-342900" algn="l" rtl="0">
              <a:spcBef>
                <a:spcPts val="0"/>
              </a:spcBef>
              <a:spcAft>
                <a:spcPts val="0"/>
              </a:spcAft>
              <a:buSzPts val="1800"/>
              <a:buChar char="•"/>
            </a:pPr>
            <a:r>
              <a:rPr lang="de-DE"/>
              <a:t>LAMBETH MUST PROVIDE FOOD BANKS </a:t>
            </a:r>
            <a:endParaRPr/>
          </a:p>
          <a:p>
            <a:pPr marL="457200" lvl="0" indent="-342900" algn="l" rtl="0">
              <a:spcBef>
                <a:spcPts val="0"/>
              </a:spcBef>
              <a:spcAft>
                <a:spcPts val="0"/>
              </a:spcAft>
              <a:buSzPts val="1800"/>
              <a:buChar char="•"/>
            </a:pPr>
            <a:r>
              <a:rPr lang="de-DE"/>
              <a:t>LAMBETH MUST PROVIDE ADEQUATE WATER SUPPLY </a:t>
            </a:r>
            <a:endParaRPr/>
          </a:p>
          <a:p>
            <a:pPr marL="457200" lvl="0" indent="-342900" algn="l" rtl="0">
              <a:spcBef>
                <a:spcPts val="0"/>
              </a:spcBef>
              <a:spcAft>
                <a:spcPts val="0"/>
              </a:spcAft>
              <a:buSzPts val="1800"/>
              <a:buChar char="•"/>
            </a:pPr>
            <a:r>
              <a:rPr lang="de-DE"/>
              <a:t>LAMBETH MUST CREATE MORE JOBS </a:t>
            </a:r>
            <a:endParaRPr/>
          </a:p>
          <a:p>
            <a:pPr marL="457200" lvl="0" indent="-342900" algn="l" rtl="0">
              <a:spcBef>
                <a:spcPts val="0"/>
              </a:spcBef>
              <a:spcAft>
                <a:spcPts val="0"/>
              </a:spcAft>
              <a:buSzPts val="1800"/>
              <a:buChar char="•"/>
            </a:pPr>
            <a:r>
              <a:rPr lang="de-DE"/>
              <a:t>LAMBETH MUST ENCOURAGE FARMING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13"/>
          <p:cNvSpPr txBox="1">
            <a:spLocks noGrp="1"/>
          </p:cNvSpPr>
          <p:nvPr>
            <p:ph type="title"/>
          </p:nvPr>
        </p:nvSpPr>
        <p:spPr>
          <a:xfrm>
            <a:off x="913775" y="618517"/>
            <a:ext cx="10364451" cy="118723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CONCLUSION</a:t>
            </a:r>
            <a:endParaRPr/>
          </a:p>
        </p:txBody>
      </p:sp>
      <p:sp>
        <p:nvSpPr>
          <p:cNvPr id="249" name="Google Shape;249;p13"/>
          <p:cNvSpPr txBox="1">
            <a:spLocks noGrp="1"/>
          </p:cNvSpPr>
          <p:nvPr>
            <p:ph type="body" idx="1"/>
          </p:nvPr>
        </p:nvSpPr>
        <p:spPr>
          <a:xfrm>
            <a:off x="913774" y="1659752"/>
            <a:ext cx="10363826" cy="5079146"/>
          </a:xfrm>
          <a:prstGeom prst="rect">
            <a:avLst/>
          </a:prstGeom>
          <a:noFill/>
          <a:ln>
            <a:noFill/>
          </a:ln>
        </p:spPr>
        <p:txBody>
          <a:bodyPr spcFirstLastPara="1" wrap="square" lIns="91425" tIns="45700" rIns="91425" bIns="45700" anchor="t" anchorCtr="0">
            <a:normAutofit lnSpcReduction="10000"/>
          </a:bodyPr>
          <a:lstStyle/>
          <a:p>
            <a:pPr marL="0" lvl="0" indent="0" algn="just" rtl="0">
              <a:lnSpc>
                <a:spcPct val="150000"/>
              </a:lnSpc>
              <a:spcBef>
                <a:spcPts val="0"/>
              </a:spcBef>
              <a:spcAft>
                <a:spcPts val="0"/>
              </a:spcAft>
              <a:buSzPts val="2000"/>
              <a:buNone/>
            </a:pPr>
            <a:r>
              <a:rPr lang="de-DE"/>
              <a:t>THIS PRESENTATION EXPLORED THE HEALTH AND SOCIAL CARE NEEDS OF THE BLACK COMMUNITY IN LAMBETH, LONDON. IT IDENTIFIES THE HEALTH AND SOCIAL CARE CHALLENGES FACED BY THIS COMMUNITY. THESE CHALLENGES INCLUDES INEQUALITIES IN THE PROVIDENCE OF HEALTHCARE, DISCRIMINATION, AND POOR ACCESS TO HEALTHCARE SERVICES. TO ADDRESS THESE ISSUES, I PROPOSED A RANGE OF STRATEGIES, INCLUDING COMMUNITY ENGAGEMENT, CULTURAL COMPETENCY TRAINING, ADDRESSING DISCRIMINATION IN HEALTHCARE SETTINGS, IMPROVING ACCESS TO HEALTHCARE SERVICES, AND PROMOTING MENTAL HEALTH AND SOCIAL INCLUSION. THESE STRATEGIES REQUIRE A COLLABORATIVE EFFORT BETWEEN HEALTHCARE PROVIDERS, POLICYMAKERS, COMMUNITY MEMBERS, AND OTHER STAKEHOLDERS TO ACHIEVE SUSTAINABLE IMPROVEMENTS IN THE HEALTH AND WELL-BEING OF THE BLACK COMMUNITY IN LAMBETH.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14"/>
          <p:cNvSpPr txBox="1">
            <a:spLocks noGrp="1"/>
          </p:cNvSpPr>
          <p:nvPr>
            <p:ph type="title"/>
          </p:nvPr>
        </p:nvSpPr>
        <p:spPr>
          <a:xfrm>
            <a:off x="913775" y="618517"/>
            <a:ext cx="10364451" cy="159617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wentieth Century"/>
              <a:buNone/>
            </a:pPr>
            <a:r>
              <a:rPr lang="de-DE"/>
              <a:t>REFERENCES</a:t>
            </a:r>
            <a:endParaRPr/>
          </a:p>
        </p:txBody>
      </p:sp>
      <p:sp>
        <p:nvSpPr>
          <p:cNvPr id="255" name="Google Shape;255;p14"/>
          <p:cNvSpPr txBox="1">
            <a:spLocks noGrp="1"/>
          </p:cNvSpPr>
          <p:nvPr>
            <p:ph type="body" idx="1"/>
          </p:nvPr>
        </p:nvSpPr>
        <p:spPr>
          <a:xfrm>
            <a:off x="913774" y="2367092"/>
            <a:ext cx="10363826" cy="4033708"/>
          </a:xfrm>
          <a:prstGeom prst="rect">
            <a:avLst/>
          </a:prstGeom>
          <a:noFill/>
          <a:ln>
            <a:noFill/>
          </a:ln>
        </p:spPr>
        <p:txBody>
          <a:bodyPr spcFirstLastPara="1" wrap="square" lIns="91425" tIns="45700" rIns="91425" bIns="45700" anchor="t" anchorCtr="0">
            <a:normAutofit fontScale="85000" lnSpcReduction="20000"/>
          </a:bodyPr>
          <a:lstStyle/>
          <a:p>
            <a:pPr marL="228600" lvl="0" indent="-228600" algn="l" rtl="0">
              <a:lnSpc>
                <a:spcPct val="160000"/>
              </a:lnSpc>
              <a:spcBef>
                <a:spcPts val="0"/>
              </a:spcBef>
              <a:spcAft>
                <a:spcPts val="0"/>
              </a:spcAft>
              <a:buSzPct val="100000"/>
              <a:buFont typeface="Noto Sans Symbols"/>
              <a:buChar char="⮚"/>
            </a:pPr>
            <a:r>
              <a:rPr lang="de-DE" dirty="0">
                <a:solidFill>
                  <a:srgbClr val="374151"/>
                </a:solidFill>
                <a:latin typeface="Arial"/>
                <a:ea typeface="Arial"/>
                <a:cs typeface="Arial"/>
                <a:sym typeface="Arial"/>
              </a:rPr>
              <a:t>LAMBETH COUNCIL WEBSITE: </a:t>
            </a:r>
            <a:r>
              <a:rPr lang="de-DE" u="sng" dirty="0">
                <a:solidFill>
                  <a:srgbClr val="37415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HTTPS://WWW.LAMBETH.GOV.UK/</a:t>
            </a:r>
            <a:r>
              <a:rPr lang="de-DE" u="sng" dirty="0">
                <a:solidFill>
                  <a:srgbClr val="374151"/>
                </a:solidFill>
                <a:latin typeface="Arial"/>
                <a:ea typeface="Arial"/>
                <a:cs typeface="Arial"/>
                <a:sym typeface="Arial"/>
              </a:rPr>
              <a:t>.  </a:t>
            </a:r>
            <a:r>
              <a:rPr lang="de-DE" dirty="0">
                <a:solidFill>
                  <a:srgbClr val="374151"/>
                </a:solidFill>
                <a:latin typeface="Arial"/>
                <a:ea typeface="Arial"/>
                <a:cs typeface="Arial"/>
                <a:sym typeface="Arial"/>
              </a:rPr>
              <a:t>ASSESSED 15</a:t>
            </a:r>
            <a:r>
              <a:rPr lang="de-DE" baseline="30000" dirty="0">
                <a:solidFill>
                  <a:srgbClr val="374151"/>
                </a:solidFill>
                <a:latin typeface="Arial"/>
                <a:ea typeface="Arial"/>
                <a:cs typeface="Arial"/>
                <a:sym typeface="Arial"/>
              </a:rPr>
              <a:t>TH</a:t>
            </a:r>
            <a:r>
              <a:rPr lang="de-DE" dirty="0">
                <a:solidFill>
                  <a:srgbClr val="374151"/>
                </a:solidFill>
                <a:latin typeface="Arial"/>
                <a:ea typeface="Arial"/>
                <a:cs typeface="Arial"/>
                <a:sym typeface="Arial"/>
              </a:rPr>
              <a:t> MARCH 2023.</a:t>
            </a:r>
            <a:endParaRPr dirty="0">
              <a:solidFill>
                <a:srgbClr val="374151"/>
              </a:solidFill>
              <a:latin typeface="Arial"/>
              <a:ea typeface="Arial"/>
              <a:cs typeface="Arial"/>
              <a:sym typeface="Arial"/>
            </a:endParaRPr>
          </a:p>
          <a:p>
            <a:pPr marL="228600" lvl="0" indent="-228600" algn="l" rtl="0">
              <a:lnSpc>
                <a:spcPct val="160000"/>
              </a:lnSpc>
              <a:spcBef>
                <a:spcPts val="1000"/>
              </a:spcBef>
              <a:spcAft>
                <a:spcPts val="0"/>
              </a:spcAft>
              <a:buSzPct val="100000"/>
              <a:buFont typeface="Noto Sans Symbols"/>
              <a:buChar char="⮚"/>
            </a:pPr>
            <a:r>
              <a:rPr lang="de-DE" dirty="0">
                <a:solidFill>
                  <a:srgbClr val="374151"/>
                </a:solidFill>
                <a:latin typeface="Arial"/>
                <a:ea typeface="Arial"/>
                <a:cs typeface="Arial"/>
                <a:sym typeface="Arial"/>
              </a:rPr>
              <a:t>OFFICE FOR NATIONAL STATISTICS (ONS) WEBSITE: </a:t>
            </a:r>
            <a:r>
              <a:rPr lang="de-DE" u="sng" dirty="0">
                <a:solidFill>
                  <a:srgbClr val="374151"/>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HTTPS://WWW.ONS.GOV.UK/</a:t>
            </a:r>
            <a:r>
              <a:rPr lang="de-DE" u="sng" dirty="0">
                <a:solidFill>
                  <a:srgbClr val="374151"/>
                </a:solidFill>
                <a:latin typeface="Arial"/>
                <a:ea typeface="Arial"/>
                <a:cs typeface="Arial"/>
                <a:sym typeface="Arial"/>
              </a:rPr>
              <a:t>.                     </a:t>
            </a:r>
            <a:r>
              <a:rPr lang="de-DE" dirty="0">
                <a:solidFill>
                  <a:srgbClr val="374151"/>
                </a:solidFill>
                <a:latin typeface="Arial"/>
                <a:ea typeface="Arial"/>
                <a:cs typeface="Arial"/>
                <a:sym typeface="Arial"/>
              </a:rPr>
              <a:t>ASSESSED 15</a:t>
            </a:r>
            <a:r>
              <a:rPr lang="de-DE" baseline="30000" dirty="0">
                <a:solidFill>
                  <a:srgbClr val="374151"/>
                </a:solidFill>
                <a:latin typeface="Arial"/>
                <a:ea typeface="Arial"/>
                <a:cs typeface="Arial"/>
                <a:sym typeface="Arial"/>
              </a:rPr>
              <a:t>TH</a:t>
            </a:r>
            <a:r>
              <a:rPr lang="de-DE" dirty="0">
                <a:solidFill>
                  <a:srgbClr val="374151"/>
                </a:solidFill>
                <a:latin typeface="Arial"/>
                <a:ea typeface="Arial"/>
                <a:cs typeface="Arial"/>
                <a:sym typeface="Arial"/>
              </a:rPr>
              <a:t> MARCH 2023 .                  </a:t>
            </a:r>
            <a:r>
              <a:rPr lang="de-DE" u="sng" dirty="0">
                <a:solidFill>
                  <a:srgbClr val="374151"/>
                </a:solidFill>
                <a:latin typeface="Arial"/>
                <a:ea typeface="Arial"/>
                <a:cs typeface="Arial"/>
                <a:sym typeface="Arial"/>
              </a:rPr>
              <a:t>        </a:t>
            </a:r>
            <a:endParaRPr dirty="0">
              <a:solidFill>
                <a:srgbClr val="374151"/>
              </a:solidFill>
              <a:latin typeface="Arial"/>
              <a:ea typeface="Arial"/>
              <a:cs typeface="Arial"/>
              <a:sym typeface="Arial"/>
            </a:endParaRPr>
          </a:p>
          <a:p>
            <a:pPr marL="228600" lvl="0" indent="-228600" algn="l" rtl="0">
              <a:lnSpc>
                <a:spcPct val="160000"/>
              </a:lnSpc>
              <a:spcBef>
                <a:spcPts val="1000"/>
              </a:spcBef>
              <a:spcAft>
                <a:spcPts val="0"/>
              </a:spcAft>
              <a:buSzPct val="100000"/>
              <a:buFont typeface="Noto Sans Symbols"/>
              <a:buChar char="⮚"/>
            </a:pPr>
            <a:r>
              <a:rPr lang="de-DE" dirty="0">
                <a:solidFill>
                  <a:srgbClr val="374151"/>
                </a:solidFill>
                <a:latin typeface="Arial"/>
                <a:ea typeface="Arial"/>
                <a:cs typeface="Arial"/>
                <a:sym typeface="Arial"/>
              </a:rPr>
              <a:t>UK CENSUS WEBSITE: </a:t>
            </a:r>
            <a:r>
              <a:rPr lang="de-DE" u="sng" dirty="0">
                <a:solidFill>
                  <a:srgbClr val="374151"/>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HTTPS://WWW.CENSUS.GOV.UK/</a:t>
            </a:r>
            <a:r>
              <a:rPr lang="de-DE" u="sng" dirty="0">
                <a:solidFill>
                  <a:srgbClr val="374151"/>
                </a:solidFill>
                <a:latin typeface="Arial"/>
                <a:ea typeface="Arial"/>
                <a:cs typeface="Arial"/>
                <a:sym typeface="Arial"/>
              </a:rPr>
              <a:t>. </a:t>
            </a:r>
            <a:r>
              <a:rPr lang="de-DE" dirty="0">
                <a:solidFill>
                  <a:srgbClr val="374151"/>
                </a:solidFill>
                <a:latin typeface="Arial"/>
                <a:ea typeface="Arial"/>
                <a:cs typeface="Arial"/>
                <a:sym typeface="Arial"/>
              </a:rPr>
              <a:t>ASSESSED 15</a:t>
            </a:r>
            <a:r>
              <a:rPr lang="de-DE" baseline="30000" dirty="0">
                <a:solidFill>
                  <a:srgbClr val="374151"/>
                </a:solidFill>
                <a:latin typeface="Arial"/>
                <a:ea typeface="Arial"/>
                <a:cs typeface="Arial"/>
                <a:sym typeface="Arial"/>
              </a:rPr>
              <a:t>TH</a:t>
            </a:r>
            <a:r>
              <a:rPr lang="de-DE" dirty="0">
                <a:solidFill>
                  <a:srgbClr val="374151"/>
                </a:solidFill>
                <a:latin typeface="Arial"/>
                <a:ea typeface="Arial"/>
                <a:cs typeface="Arial"/>
                <a:sym typeface="Arial"/>
              </a:rPr>
              <a:t> MARCH 2023. </a:t>
            </a:r>
            <a:endParaRPr dirty="0">
              <a:solidFill>
                <a:srgbClr val="374151"/>
              </a:solidFill>
              <a:latin typeface="Arial"/>
              <a:ea typeface="Arial"/>
              <a:cs typeface="Arial"/>
              <a:sym typeface="Arial"/>
            </a:endParaRPr>
          </a:p>
          <a:p>
            <a:pPr marL="228600" lvl="0" indent="-228600" algn="l" rtl="0">
              <a:lnSpc>
                <a:spcPct val="160000"/>
              </a:lnSpc>
              <a:spcBef>
                <a:spcPts val="1000"/>
              </a:spcBef>
              <a:spcAft>
                <a:spcPts val="0"/>
              </a:spcAft>
              <a:buSzPct val="100000"/>
              <a:buFont typeface="Noto Sans Symbols"/>
              <a:buChar char="⮚"/>
            </a:pPr>
            <a:r>
              <a:rPr lang="de-DE" dirty="0">
                <a:solidFill>
                  <a:srgbClr val="374151"/>
                </a:solidFill>
                <a:latin typeface="Arial"/>
                <a:ea typeface="Arial"/>
                <a:cs typeface="Arial"/>
                <a:sym typeface="Arial"/>
              </a:rPr>
              <a:t>LAMBETH EQUALITY COMMISSION WEBSITE: </a:t>
            </a:r>
            <a:r>
              <a:rPr lang="de-DE" u="sng" dirty="0">
                <a:solidFill>
                  <a:srgbClr val="374151"/>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HTTPS://WWW.LAMBETHEQUALITYCOMMISSION.ORG.UK/</a:t>
            </a:r>
            <a:r>
              <a:rPr lang="de-DE" u="sng" dirty="0">
                <a:solidFill>
                  <a:srgbClr val="374151"/>
                </a:solidFill>
                <a:latin typeface="Arial"/>
                <a:ea typeface="Arial"/>
                <a:cs typeface="Arial"/>
                <a:sym typeface="Arial"/>
              </a:rPr>
              <a:t>. </a:t>
            </a:r>
            <a:r>
              <a:rPr lang="de-DE" dirty="0">
                <a:solidFill>
                  <a:srgbClr val="374151"/>
                </a:solidFill>
                <a:latin typeface="Arial"/>
                <a:ea typeface="Arial"/>
                <a:cs typeface="Arial"/>
                <a:sym typeface="Arial"/>
              </a:rPr>
              <a:t>ASSESSED 15</a:t>
            </a:r>
            <a:r>
              <a:rPr lang="de-DE" baseline="30000" dirty="0">
                <a:solidFill>
                  <a:srgbClr val="374151"/>
                </a:solidFill>
                <a:latin typeface="Arial"/>
                <a:ea typeface="Arial"/>
                <a:cs typeface="Arial"/>
                <a:sym typeface="Arial"/>
              </a:rPr>
              <a:t>TH</a:t>
            </a:r>
            <a:r>
              <a:rPr lang="de-DE" dirty="0">
                <a:solidFill>
                  <a:srgbClr val="374151"/>
                </a:solidFill>
                <a:latin typeface="Arial"/>
                <a:ea typeface="Arial"/>
                <a:cs typeface="Arial"/>
                <a:sym typeface="Arial"/>
              </a:rPr>
              <a:t> MARCH 2023</a:t>
            </a:r>
            <a:endParaRPr dirty="0">
              <a:solidFill>
                <a:srgbClr val="374151"/>
              </a:solidFill>
              <a:latin typeface="Arial"/>
              <a:ea typeface="Arial"/>
              <a:cs typeface="Arial"/>
              <a:sym typeface="Arial"/>
            </a:endParaRPr>
          </a:p>
          <a:p>
            <a:pPr marL="228600" lvl="0" indent="-228600" algn="l" rtl="0">
              <a:lnSpc>
                <a:spcPct val="160000"/>
              </a:lnSpc>
              <a:spcBef>
                <a:spcPts val="1000"/>
              </a:spcBef>
              <a:spcAft>
                <a:spcPts val="0"/>
              </a:spcAft>
              <a:buSzPct val="100000"/>
              <a:buFont typeface="Noto Sans Symbols"/>
              <a:buChar char="⮚"/>
            </a:pPr>
            <a:r>
              <a:rPr lang="de-DE" dirty="0">
                <a:solidFill>
                  <a:srgbClr val="374151"/>
                </a:solidFill>
                <a:latin typeface="Arial"/>
                <a:ea typeface="Arial"/>
                <a:cs typeface="Arial"/>
                <a:sym typeface="Arial"/>
              </a:rPr>
              <a:t>LAMBETH BLACK HISTORY MONTH WEBSITE: </a:t>
            </a:r>
            <a:r>
              <a:rPr lang="de-DE" u="sng" dirty="0">
                <a:solidFill>
                  <a:srgbClr val="374151"/>
                </a:solidFill>
                <a:latin typeface="Arial"/>
                <a:ea typeface="Arial"/>
                <a:cs typeface="Arial"/>
                <a:sym typeface="Arial"/>
                <a:hlinkClick r:id="rId7">
                  <a:extLst>
                    <a:ext uri="{A12FA001-AC4F-418D-AE19-62706E023703}">
                      <ahyp:hlinkClr xmlns:ahyp="http://schemas.microsoft.com/office/drawing/2018/hyperlinkcolor" val="tx"/>
                    </a:ext>
                  </a:extLst>
                </a:hlinkClick>
              </a:rPr>
              <a:t>HTTPS://LOVE.LAMBETH.GOV.UK/BLACK-HISTORY-MONTH-2021/</a:t>
            </a:r>
            <a:r>
              <a:rPr lang="de-DE" u="sng" dirty="0">
                <a:solidFill>
                  <a:srgbClr val="374151"/>
                </a:solidFill>
                <a:latin typeface="Arial"/>
                <a:ea typeface="Arial"/>
                <a:cs typeface="Arial"/>
                <a:sym typeface="Arial"/>
              </a:rPr>
              <a:t>. </a:t>
            </a:r>
            <a:r>
              <a:rPr lang="de-DE" dirty="0">
                <a:solidFill>
                  <a:srgbClr val="374151"/>
                </a:solidFill>
                <a:latin typeface="Arial"/>
                <a:ea typeface="Arial"/>
                <a:cs typeface="Arial"/>
                <a:sym typeface="Arial"/>
              </a:rPr>
              <a:t>ASSESSED 15</a:t>
            </a:r>
            <a:r>
              <a:rPr lang="de-DE" baseline="30000" dirty="0">
                <a:solidFill>
                  <a:srgbClr val="374151"/>
                </a:solidFill>
                <a:latin typeface="Arial"/>
                <a:ea typeface="Arial"/>
                <a:cs typeface="Arial"/>
                <a:sym typeface="Arial"/>
              </a:rPr>
              <a:t>TH</a:t>
            </a:r>
            <a:r>
              <a:rPr lang="de-DE" dirty="0">
                <a:solidFill>
                  <a:srgbClr val="374151"/>
                </a:solidFill>
                <a:latin typeface="Arial"/>
                <a:ea typeface="Arial"/>
                <a:cs typeface="Arial"/>
                <a:sym typeface="Arial"/>
              </a:rPr>
              <a:t> MARCH 2023.</a:t>
            </a:r>
            <a:endParaRPr dirty="0">
              <a:solidFill>
                <a:srgbClr val="374151"/>
              </a:solidFill>
              <a:latin typeface="Arial"/>
              <a:ea typeface="Arial"/>
              <a:cs typeface="Arial"/>
              <a:sym typeface="Arial"/>
            </a:endParaRPr>
          </a:p>
          <a:p>
            <a:pPr marL="228600" lvl="0" indent="-120650" algn="l" rtl="0">
              <a:lnSpc>
                <a:spcPct val="120000"/>
              </a:lnSpc>
              <a:spcBef>
                <a:spcPts val="1000"/>
              </a:spcBef>
              <a:spcAft>
                <a:spcPts val="0"/>
              </a:spcAft>
              <a:buSzPct val="100000"/>
              <a:buNone/>
            </a:pPr>
            <a:endParaRPr dirty="0"/>
          </a:p>
        </p:txBody>
      </p:sp>
    </p:spTree>
  </p:cSld>
  <p:clrMapOvr>
    <a:masterClrMapping/>
  </p:clrMapOvr>
</p:sld>
</file>

<file path=ppt/theme/theme1.xml><?xml version="1.0" encoding="utf-8"?>
<a:theme xmlns:a="http://schemas.openxmlformats.org/drawingml/2006/main" name="Tropfen">
  <a:themeElements>
    <a:clrScheme name="Droplet">
      <a:dk1>
        <a:srgbClr val="000000"/>
      </a:dk1>
      <a:lt1>
        <a:srgbClr val="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2548</Words>
  <Application>Microsoft Office PowerPoint</Application>
  <PresentationFormat>Widescreen</PresentationFormat>
  <Paragraphs>188</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Algerian</vt:lpstr>
      <vt:lpstr>Arial</vt:lpstr>
      <vt:lpstr>Calibri</vt:lpstr>
      <vt:lpstr>Noto Sans Symbols</vt:lpstr>
      <vt:lpstr>Twentieth Century</vt:lpstr>
      <vt:lpstr>Tropfen</vt:lpstr>
      <vt:lpstr>Community Care and Development Presentation  MODULE NUMBER :BMHP 6022_LON STUDENT ID:1916051 NAME: EMMANUELLA DESTINY SESAY LECTURER:DR LAILA SURANI</vt:lpstr>
      <vt:lpstr>INTRODUCTION</vt:lpstr>
      <vt:lpstr>AIMS AND OBJECTIVES</vt:lpstr>
      <vt:lpstr>DEMOGRAPHY OF LAMBETH </vt:lpstr>
      <vt:lpstr>ETHNIC COMMUNITIES IN TULSE HILL</vt:lpstr>
      <vt:lpstr>EXISTING HEALTHCARE PROBLEMS IN TULSE HILL </vt:lpstr>
      <vt:lpstr>HOW TO DEAL WITH POVERTY IN TULSE HILL</vt:lpstr>
      <vt:lpstr>ADDRESSING THE HEALTHCARE NEEDS OF THE COMMUNITY {TULSE HILL}</vt:lpstr>
      <vt:lpstr>INTERNAL MEANS OF COMMUNICATION</vt:lpstr>
      <vt:lpstr>EXTERNAL MEANS OF COMMUNICATION</vt:lpstr>
      <vt:lpstr>EXISTING DIGITAL MEDIA AND TECHNOLOGY TO ADDRESS THE ISSUE IN TULSE HILL COMMUNITY </vt:lpstr>
      <vt:lpstr>CURRENT LEGISLATION AND POLICY</vt:lpstr>
      <vt:lpstr>RECOMMENDATIONS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Presentation  MODULE NUMBER :BMHP 6022_LON STUDENT ID:1916051 NAME: EMMANUELLA DESTINY SESAY LECTURER:DR LAILA SURANI</dc:title>
  <dc:creator>Benson Oben Bechemayor</dc:creator>
  <cp:lastModifiedBy>Emmanuella Sesay (1916051)</cp:lastModifiedBy>
  <cp:revision>1</cp:revision>
  <dcterms:created xsi:type="dcterms:W3CDTF">2023-03-23T19:47:46Z</dcterms:created>
  <dcterms:modified xsi:type="dcterms:W3CDTF">2023-03-31T08:23:20Z</dcterms:modified>
</cp:coreProperties>
</file>