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5" r:id="rId3"/>
    <p:sldId id="270" r:id="rId4"/>
    <p:sldId id="261" r:id="rId5"/>
    <p:sldId id="257" r:id="rId6"/>
    <p:sldId id="263" r:id="rId7"/>
    <p:sldId id="260" r:id="rId8"/>
    <p:sldId id="258" r:id="rId9"/>
    <p:sldId id="259" r:id="rId10"/>
    <p:sldId id="262" r:id="rId11"/>
    <p:sldId id="265" r:id="rId12"/>
    <p:sldId id="273" r:id="rId13"/>
    <p:sldId id="274" r:id="rId14"/>
    <p:sldId id="269" r:id="rId15"/>
    <p:sldId id="264" r:id="rId16"/>
    <p:sldId id="266" r:id="rId17"/>
    <p:sldId id="267" r:id="rId18"/>
    <p:sldId id="268" r:id="rId19"/>
    <p:sldId id="271" r:id="rId20"/>
    <p:sldId id="272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91" y="2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Wellness &amp; Health Tourism Resorts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Global Destinations &amp; Resort Management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582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Wellness Tourism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dirty="0"/>
              <a:t>a holistic mode of travel that integrates a quest for physical health, beauty, or longevity and/ or a heightening of consciousness or spiritual awareness and a connection with community, nature or the divine mystery</a:t>
            </a:r>
            <a:r>
              <a:rPr lang="en-GB" dirty="0" smtClean="0"/>
              <a:t>…”.</a:t>
            </a:r>
          </a:p>
          <a:p>
            <a:r>
              <a:rPr lang="en-GB" dirty="0">
                <a:solidFill>
                  <a:prstClr val="black"/>
                </a:solidFill>
              </a:rPr>
              <a:t>Sheldon and </a:t>
            </a:r>
            <a:r>
              <a:rPr lang="en-GB" dirty="0" err="1">
                <a:solidFill>
                  <a:prstClr val="black"/>
                </a:solidFill>
              </a:rPr>
              <a:t>Bushell</a:t>
            </a:r>
            <a:r>
              <a:rPr lang="en-GB" dirty="0">
                <a:solidFill>
                  <a:prstClr val="black"/>
                </a:solidFill>
              </a:rPr>
              <a:t> ( 2009)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421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03696"/>
            <a:ext cx="10396882" cy="867265"/>
          </a:xfrm>
        </p:spPr>
        <p:txBody>
          <a:bodyPr/>
          <a:lstStyle/>
          <a:p>
            <a:r>
              <a:rPr lang="en-GB" dirty="0" smtClean="0"/>
              <a:t>Wellness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4268" y="1055803"/>
            <a:ext cx="11444140" cy="453429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mind</a:t>
            </a:r>
            <a:r>
              <a:rPr lang="en-GB" dirty="0"/>
              <a:t>, body and spirit </a:t>
            </a:r>
            <a:r>
              <a:rPr lang="en-GB" dirty="0" smtClean="0"/>
              <a:t>associations Dunn (1959)</a:t>
            </a:r>
          </a:p>
          <a:p>
            <a:r>
              <a:rPr lang="en-GB" dirty="0" smtClean="0"/>
              <a:t>wellness </a:t>
            </a:r>
            <a:r>
              <a:rPr lang="en-GB" dirty="0"/>
              <a:t>is not the absence of disease, illness and stress </a:t>
            </a:r>
          </a:p>
          <a:p>
            <a:r>
              <a:rPr lang="en-GB" dirty="0" smtClean="0"/>
              <a:t> </a:t>
            </a:r>
            <a:r>
              <a:rPr lang="en-GB" dirty="0"/>
              <a:t>purpose in life, satisfaction in life, work and play, joyous </a:t>
            </a:r>
            <a:r>
              <a:rPr lang="en-GB" dirty="0" smtClean="0"/>
              <a:t>relationships</a:t>
            </a:r>
          </a:p>
          <a:p>
            <a:r>
              <a:rPr lang="en-GB" dirty="0" smtClean="0"/>
              <a:t>a </a:t>
            </a:r>
            <a:r>
              <a:rPr lang="en-GB" dirty="0"/>
              <a:t>healthy body, a good living environment and the presence of happiness </a:t>
            </a:r>
          </a:p>
          <a:p>
            <a:r>
              <a:rPr lang="en-GB" dirty="0" err="1" smtClean="0"/>
              <a:t>Ardell</a:t>
            </a:r>
            <a:r>
              <a:rPr lang="en-GB" dirty="0" smtClean="0"/>
              <a:t> </a:t>
            </a:r>
            <a:r>
              <a:rPr lang="en-GB" dirty="0"/>
              <a:t>(1977) </a:t>
            </a:r>
            <a:r>
              <a:rPr lang="en-GB" dirty="0" smtClean="0"/>
              <a:t>wellness </a:t>
            </a:r>
            <a:r>
              <a:rPr lang="en-GB" dirty="0"/>
              <a:t>as a choice to assume responsibility for one’s own quality of </a:t>
            </a:r>
            <a:r>
              <a:rPr lang="en-GB" dirty="0" smtClean="0"/>
              <a:t>life</a:t>
            </a:r>
          </a:p>
          <a:p>
            <a:r>
              <a:rPr lang="en-GB" dirty="0" smtClean="0"/>
              <a:t>Travis </a:t>
            </a:r>
            <a:r>
              <a:rPr lang="en-GB" dirty="0"/>
              <a:t>(1984) noted that wellness is a state of being, an attitude and an ongoing </a:t>
            </a:r>
            <a:r>
              <a:rPr lang="en-GB" dirty="0" smtClean="0"/>
              <a:t>process</a:t>
            </a:r>
          </a:p>
          <a:p>
            <a:r>
              <a:rPr lang="en-GB" dirty="0" smtClean="0"/>
              <a:t> </a:t>
            </a:r>
            <a:r>
              <a:rPr lang="en-GB" dirty="0"/>
              <a:t>wellness is “more of a psychological than a physical state” </a:t>
            </a:r>
            <a:r>
              <a:rPr lang="en-GB" dirty="0" smtClean="0"/>
              <a:t>(Smith </a:t>
            </a:r>
            <a:r>
              <a:rPr lang="en-GB" dirty="0"/>
              <a:t>&amp; Kelly, 2006; Smith &amp; </a:t>
            </a:r>
            <a:r>
              <a:rPr lang="en-GB" dirty="0" err="1"/>
              <a:t>Puczko</a:t>
            </a:r>
            <a:r>
              <a:rPr lang="en-GB" dirty="0"/>
              <a:t>, 2009</a:t>
            </a:r>
            <a:r>
              <a:rPr lang="en-GB" dirty="0" smtClean="0"/>
              <a:t>)</a:t>
            </a:r>
          </a:p>
          <a:p>
            <a:r>
              <a:rPr lang="en-GB" dirty="0" smtClean="0"/>
              <a:t> </a:t>
            </a:r>
            <a:r>
              <a:rPr lang="en-GB" dirty="0"/>
              <a:t>Myers, Sweeney and </a:t>
            </a:r>
            <a:r>
              <a:rPr lang="en-GB" dirty="0" err="1"/>
              <a:t>Witmer</a:t>
            </a:r>
            <a:r>
              <a:rPr lang="en-GB" dirty="0"/>
              <a:t> (2000: 252) defined wellness as “way of life oriented toward optimal health and well-being in which the body, mind and spirit are integrated by the individual to live more fully within a human and natural community”</a:t>
            </a:r>
          </a:p>
        </p:txBody>
      </p:sp>
    </p:spTree>
    <p:extLst>
      <p:ext uri="{BB962C8B-B14F-4D97-AF65-F5344CB8AC3E}">
        <p14:creationId xmlns:p14="http://schemas.microsoft.com/office/powerpoint/2010/main" val="4247953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4231" y="0"/>
            <a:ext cx="6218452" cy="4647414"/>
          </a:xfrm>
        </p:spPr>
        <p:txBody>
          <a:bodyPr/>
          <a:lstStyle/>
          <a:p>
            <a:r>
              <a:rPr lang="en-GB" dirty="0" smtClean="0"/>
              <a:t>Health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0"/>
            <a:ext cx="10394707" cy="555607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Wellness – Body mind &amp; Spirit</a:t>
            </a:r>
          </a:p>
          <a:p>
            <a:r>
              <a:rPr lang="en-GB" dirty="0" smtClean="0"/>
              <a:t>Multi dimensional – Physical or mind!</a:t>
            </a:r>
          </a:p>
          <a:p>
            <a:r>
              <a:rPr lang="en-GB" dirty="0" smtClean="0"/>
              <a:t>Personal or Societal responsibility </a:t>
            </a:r>
          </a:p>
          <a:p>
            <a:r>
              <a:rPr lang="en-GB" dirty="0" err="1" smtClean="0"/>
              <a:t>Workbased</a:t>
            </a:r>
            <a:r>
              <a:rPr lang="en-GB" dirty="0" smtClean="0"/>
              <a:t> stress</a:t>
            </a:r>
          </a:p>
          <a:p>
            <a:r>
              <a:rPr lang="en-GB" dirty="0" smtClean="0"/>
              <a:t>Digital impacts</a:t>
            </a:r>
          </a:p>
          <a:p>
            <a:r>
              <a:rPr lang="en-GB" dirty="0" err="1" smtClean="0"/>
              <a:t>Sedatory</a:t>
            </a:r>
            <a:r>
              <a:rPr lang="en-GB" dirty="0" smtClean="0"/>
              <a:t> employment</a:t>
            </a:r>
          </a:p>
          <a:p>
            <a:r>
              <a:rPr lang="en-GB" dirty="0" smtClean="0"/>
              <a:t>Lifestyle changes</a:t>
            </a:r>
          </a:p>
          <a:p>
            <a:r>
              <a:rPr lang="en-GB" dirty="0" smtClean="0"/>
              <a:t>Consumption changes</a:t>
            </a:r>
          </a:p>
          <a:p>
            <a:r>
              <a:rPr lang="en-GB" dirty="0" smtClean="0"/>
              <a:t>Increased focus on health</a:t>
            </a:r>
          </a:p>
          <a:p>
            <a:r>
              <a:rPr lang="en-GB" dirty="0" smtClean="0"/>
              <a:t>Exercise</a:t>
            </a:r>
          </a:p>
          <a:p>
            <a:r>
              <a:rPr lang="en-GB" dirty="0" smtClean="0"/>
              <a:t>Activity </a:t>
            </a:r>
          </a:p>
          <a:p>
            <a:r>
              <a:rPr lang="en-GB" dirty="0" smtClean="0"/>
              <a:t>Trends</a:t>
            </a:r>
          </a:p>
          <a:p>
            <a:r>
              <a:rPr lang="en-GB" dirty="0" smtClean="0"/>
              <a:t>motivators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652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9265" y="84842"/>
            <a:ext cx="5643417" cy="4873657"/>
          </a:xfrm>
        </p:spPr>
        <p:txBody>
          <a:bodyPr/>
          <a:lstStyle/>
          <a:p>
            <a:r>
              <a:rPr lang="en-GB" dirty="0" smtClean="0"/>
              <a:t>Developments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311086"/>
            <a:ext cx="10394707" cy="5279818"/>
          </a:xfrm>
        </p:spPr>
        <p:txBody>
          <a:bodyPr>
            <a:normAutofit/>
          </a:bodyPr>
          <a:lstStyle/>
          <a:p>
            <a:r>
              <a:rPr lang="en-GB" dirty="0" smtClean="0"/>
              <a:t>Commercialism &amp; </a:t>
            </a:r>
            <a:r>
              <a:rPr lang="en-GB" dirty="0" err="1" smtClean="0"/>
              <a:t>Massification</a:t>
            </a:r>
            <a:r>
              <a:rPr lang="en-GB" dirty="0" smtClean="0"/>
              <a:t> </a:t>
            </a:r>
          </a:p>
          <a:p>
            <a:r>
              <a:rPr lang="en-GB" dirty="0" smtClean="0"/>
              <a:t>Holistic concepts – Body, Mind &amp; Spirit</a:t>
            </a:r>
          </a:p>
          <a:p>
            <a:r>
              <a:rPr lang="en-GB" dirty="0" smtClean="0"/>
              <a:t>Leisure concepts</a:t>
            </a:r>
          </a:p>
          <a:p>
            <a:r>
              <a:rPr lang="en-GB" dirty="0" smtClean="0"/>
              <a:t>Health Tourism</a:t>
            </a:r>
          </a:p>
          <a:p>
            <a:r>
              <a:rPr lang="en-GB" dirty="0" smtClean="0"/>
              <a:t>Spa Tourism</a:t>
            </a:r>
          </a:p>
          <a:p>
            <a:r>
              <a:rPr lang="en-GB" dirty="0" smtClean="0"/>
              <a:t>Wellness Tourism – Holistic concept</a:t>
            </a:r>
          </a:p>
          <a:p>
            <a:r>
              <a:rPr lang="en-GB" dirty="0" smtClean="0"/>
              <a:t>Medical tourism</a:t>
            </a:r>
          </a:p>
          <a:p>
            <a:r>
              <a:rPr lang="en-GB" dirty="0" smtClean="0"/>
              <a:t>Physical literacy</a:t>
            </a:r>
          </a:p>
          <a:p>
            <a:r>
              <a:rPr lang="en-GB" dirty="0" smtClean="0"/>
              <a:t>Spiritual</a:t>
            </a:r>
          </a:p>
          <a:p>
            <a:r>
              <a:rPr lang="en-GB" dirty="0" smtClean="0"/>
              <a:t>Inspiration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91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4022" y="0"/>
            <a:ext cx="10229338" cy="1175657"/>
          </a:xfrm>
        </p:spPr>
        <p:txBody>
          <a:bodyPr>
            <a:normAutofit/>
          </a:bodyPr>
          <a:lstStyle/>
          <a:p>
            <a:r>
              <a:rPr lang="en-GB" dirty="0" smtClean="0"/>
              <a:t>Health tourism – Improve Health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036320"/>
            <a:ext cx="10394707" cy="46503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Wellness tourism</a:t>
            </a:r>
          </a:p>
          <a:p>
            <a:pPr marL="0" indent="0">
              <a:buNone/>
            </a:pPr>
            <a:r>
              <a:rPr lang="en-GB" dirty="0" smtClean="0"/>
              <a:t>“wellness </a:t>
            </a:r>
            <a:r>
              <a:rPr lang="en-GB" dirty="0"/>
              <a:t>tourism satisfies the need to improve one’s health and well- </a:t>
            </a:r>
            <a:r>
              <a:rPr lang="en-GB" dirty="0" smtClean="0"/>
              <a:t>being”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r>
              <a:rPr lang="en-GB" dirty="0"/>
              <a:t>(Mueller &amp; Kaufmann, </a:t>
            </a:r>
            <a:r>
              <a:rPr lang="en-GB" dirty="0" smtClean="0"/>
              <a:t>2001)</a:t>
            </a:r>
          </a:p>
          <a:p>
            <a:pPr marL="0" indent="0">
              <a:buNone/>
            </a:pPr>
            <a:r>
              <a:rPr lang="en-GB" dirty="0" smtClean="0"/>
              <a:t>Improve Health &amp; Well being – Holistic concept</a:t>
            </a:r>
          </a:p>
          <a:p>
            <a:pPr marL="0" indent="0">
              <a:buNone/>
            </a:pPr>
            <a:r>
              <a:rPr lang="en-GB" dirty="0" smtClean="0"/>
              <a:t>Environment &amp; Society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Medical tourism</a:t>
            </a:r>
          </a:p>
          <a:p>
            <a:pPr marL="0" indent="0">
              <a:buNone/>
            </a:pPr>
            <a:r>
              <a:rPr lang="en-GB" dirty="0" smtClean="0"/>
              <a:t>“Medical </a:t>
            </a:r>
            <a:r>
              <a:rPr lang="en-GB" dirty="0"/>
              <a:t>tourism satisfies tourists’ motivation to obtain good </a:t>
            </a:r>
            <a:r>
              <a:rPr lang="en-GB" dirty="0" smtClean="0"/>
              <a:t>health” </a:t>
            </a:r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/>
              <a:t>Hui, </a:t>
            </a:r>
            <a:r>
              <a:rPr lang="en-GB" dirty="0" err="1"/>
              <a:t>Thomgma</a:t>
            </a:r>
            <a:r>
              <a:rPr lang="en-GB" dirty="0"/>
              <a:t>, Chen &amp; Wang, 2012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r>
              <a:rPr lang="en-GB" dirty="0" smtClean="0"/>
              <a:t>Medical treatment</a:t>
            </a:r>
          </a:p>
          <a:p>
            <a:pPr marL="0" indent="0">
              <a:buNone/>
            </a:pPr>
            <a:r>
              <a:rPr lang="en-GB" dirty="0" smtClean="0"/>
              <a:t>Curing disease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8589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4179" y="979753"/>
            <a:ext cx="10396882" cy="291699"/>
          </a:xfrm>
        </p:spPr>
        <p:txBody>
          <a:bodyPr>
            <a:normAutofit fontScale="90000"/>
          </a:bodyPr>
          <a:lstStyle/>
          <a:p>
            <a:r>
              <a:rPr lang="en-GB" sz="2200" dirty="0">
                <a:solidFill>
                  <a:srgbClr val="111111"/>
                </a:solidFill>
                <a:latin typeface="Roboto"/>
              </a:rPr>
              <a:t>The framework of health-related consumption (modified from SRI International, 2010).</a:t>
            </a:r>
            <a:br>
              <a:rPr lang="en-GB" sz="2200" dirty="0">
                <a:solidFill>
                  <a:srgbClr val="111111"/>
                </a:solidFill>
                <a:latin typeface="Roboto"/>
              </a:rPr>
            </a:br>
            <a:r>
              <a:rPr lang="en-GB" dirty="0">
                <a:solidFill>
                  <a:srgbClr val="111111"/>
                </a:solidFill>
                <a:latin typeface="Roboto"/>
              </a:rPr>
              <a:t/>
            </a:r>
            <a:br>
              <a:rPr lang="en-GB" dirty="0">
                <a:solidFill>
                  <a:srgbClr val="111111"/>
                </a:solidFill>
                <a:latin typeface="Roboto"/>
              </a:rPr>
            </a:br>
            <a:endParaRPr lang="en-GB" dirty="0"/>
          </a:p>
        </p:txBody>
      </p:sp>
      <p:pic>
        <p:nvPicPr>
          <p:cNvPr id="1026" name="Picture 2" descr="The framework of health-related consumption (modified from SRI International, 2010).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954" y="979753"/>
            <a:ext cx="5930537" cy="4360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2594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6461" y="631596"/>
            <a:ext cx="5926221" cy="4006392"/>
          </a:xfrm>
        </p:spPr>
        <p:txBody>
          <a:bodyPr/>
          <a:lstStyle/>
          <a:p>
            <a:r>
              <a:rPr lang="en-GB" dirty="0" smtClean="0"/>
              <a:t>Global Trends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631596"/>
            <a:ext cx="10394707" cy="5222449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Chinese medicine </a:t>
            </a:r>
          </a:p>
          <a:p>
            <a:r>
              <a:rPr lang="en-GB" dirty="0" smtClean="0"/>
              <a:t>Greek Spa developments ( Sparta)</a:t>
            </a:r>
          </a:p>
          <a:p>
            <a:r>
              <a:rPr lang="en-GB" dirty="0" smtClean="0"/>
              <a:t>Roman Spa developments</a:t>
            </a:r>
          </a:p>
          <a:p>
            <a:r>
              <a:rPr lang="en-GB" dirty="0" smtClean="0"/>
              <a:t>Turkish baths</a:t>
            </a:r>
          </a:p>
          <a:p>
            <a:r>
              <a:rPr lang="en-GB" dirty="0" smtClean="0"/>
              <a:t>Moorish - Water</a:t>
            </a:r>
          </a:p>
          <a:p>
            <a:r>
              <a:rPr lang="en-GB" dirty="0" smtClean="0"/>
              <a:t>Victorian Spa developments</a:t>
            </a:r>
          </a:p>
          <a:p>
            <a:r>
              <a:rPr lang="en-GB" dirty="0" smtClean="0"/>
              <a:t>Swiss Tourism</a:t>
            </a:r>
          </a:p>
          <a:p>
            <a:r>
              <a:rPr lang="en-GB" dirty="0" smtClean="0"/>
              <a:t>Germany</a:t>
            </a:r>
          </a:p>
          <a:p>
            <a:r>
              <a:rPr lang="en-GB" dirty="0" smtClean="0"/>
              <a:t>Belgium – Spa</a:t>
            </a:r>
          </a:p>
          <a:p>
            <a:r>
              <a:rPr lang="en-GB" dirty="0" smtClean="0"/>
              <a:t>Dead Sea</a:t>
            </a:r>
          </a:p>
          <a:p>
            <a:r>
              <a:rPr lang="en-GB" dirty="0" smtClean="0"/>
              <a:t>India, Thailand &amp; Sweden</a:t>
            </a:r>
          </a:p>
          <a:p>
            <a:r>
              <a:rPr lang="en-GB" dirty="0" err="1" smtClean="0"/>
              <a:t>Hygge</a:t>
            </a:r>
            <a:endParaRPr lang="en-GB" dirty="0" smtClean="0"/>
          </a:p>
          <a:p>
            <a:r>
              <a:rPr lang="en-GB" dirty="0" smtClean="0"/>
              <a:t>Fitness industry </a:t>
            </a:r>
          </a:p>
          <a:p>
            <a:r>
              <a:rPr lang="en-GB" dirty="0" smtClean="0"/>
              <a:t>Red Sea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93441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therapies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750424"/>
            <a:ext cx="10394707" cy="3624162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Commercialism</a:t>
            </a:r>
          </a:p>
          <a:p>
            <a:r>
              <a:rPr lang="en-GB" dirty="0" smtClean="0"/>
              <a:t>Altitude </a:t>
            </a:r>
          </a:p>
          <a:p>
            <a:r>
              <a:rPr lang="en-GB" dirty="0" smtClean="0"/>
              <a:t>Seaside &amp; Thalassotherapy</a:t>
            </a:r>
          </a:p>
          <a:p>
            <a:r>
              <a:rPr lang="en-GB" dirty="0" smtClean="0"/>
              <a:t>Hydro therapy</a:t>
            </a:r>
          </a:p>
          <a:p>
            <a:r>
              <a:rPr lang="en-GB" dirty="0" smtClean="0"/>
              <a:t>Salt Therapy</a:t>
            </a:r>
          </a:p>
          <a:p>
            <a:r>
              <a:rPr lang="en-GB" dirty="0" smtClean="0"/>
              <a:t>Mud Therapy</a:t>
            </a:r>
          </a:p>
          <a:p>
            <a:r>
              <a:rPr lang="en-GB" dirty="0" smtClean="0"/>
              <a:t>Stone Therapy</a:t>
            </a:r>
          </a:p>
          <a:p>
            <a:r>
              <a:rPr lang="en-GB" dirty="0" smtClean="0"/>
              <a:t>Meditation</a:t>
            </a:r>
          </a:p>
          <a:p>
            <a:r>
              <a:rPr lang="en-GB" dirty="0" err="1" smtClean="0"/>
              <a:t>destox</a:t>
            </a:r>
            <a:endParaRPr lang="en-GB" dirty="0" smtClean="0"/>
          </a:p>
          <a:p>
            <a:r>
              <a:rPr lang="en-GB" dirty="0" smtClean="0"/>
              <a:t>Alternative therapies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9027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Development of global health &amp; Wellness Resorts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Niche Resort &amp; Destination Developments</a:t>
            </a:r>
          </a:p>
          <a:p>
            <a:r>
              <a:rPr lang="en-GB" dirty="0" smtClean="0"/>
              <a:t>Global Travel </a:t>
            </a:r>
          </a:p>
          <a:p>
            <a:r>
              <a:rPr lang="en-GB" dirty="0" smtClean="0"/>
              <a:t>wellness </a:t>
            </a:r>
            <a:r>
              <a:rPr lang="en-GB" dirty="0"/>
              <a:t>tourists’ motivation =</a:t>
            </a:r>
            <a:r>
              <a:rPr lang="en-GB" dirty="0" smtClean="0"/>
              <a:t> </a:t>
            </a:r>
            <a:r>
              <a:rPr lang="en-GB" dirty="0"/>
              <a:t>intrinsic or push </a:t>
            </a:r>
            <a:r>
              <a:rPr lang="en-GB" dirty="0" smtClean="0"/>
              <a:t>motivational</a:t>
            </a:r>
          </a:p>
          <a:p>
            <a:r>
              <a:rPr lang="en-GB" dirty="0" smtClean="0"/>
              <a:t>A </a:t>
            </a:r>
            <a:r>
              <a:rPr lang="en-GB" dirty="0"/>
              <a:t>push motivation as a </a:t>
            </a:r>
            <a:r>
              <a:rPr lang="en-GB" dirty="0" err="1"/>
              <a:t>sociopsychological</a:t>
            </a:r>
            <a:r>
              <a:rPr lang="en-GB" dirty="0"/>
              <a:t> motive </a:t>
            </a:r>
            <a:r>
              <a:rPr lang="en-GB" dirty="0" smtClean="0"/>
              <a:t>explaining </a:t>
            </a:r>
            <a:r>
              <a:rPr lang="en-GB" dirty="0"/>
              <a:t>an individual’s desire to </a:t>
            </a:r>
            <a:r>
              <a:rPr lang="en-GB" dirty="0" smtClean="0"/>
              <a:t>travel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53277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smtClean="0"/>
              <a:t>health tourism motivators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385740"/>
            <a:ext cx="10394707" cy="4128940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Niche Destinations</a:t>
            </a:r>
          </a:p>
          <a:p>
            <a:r>
              <a:rPr lang="en-GB" dirty="0" smtClean="0"/>
              <a:t>Primary or secondary motivator</a:t>
            </a:r>
          </a:p>
          <a:p>
            <a:r>
              <a:rPr lang="en-GB" dirty="0" smtClean="0"/>
              <a:t>Health conscious</a:t>
            </a:r>
          </a:p>
          <a:p>
            <a:r>
              <a:rPr lang="en-GB" dirty="0" smtClean="0"/>
              <a:t>Pace of modern life</a:t>
            </a:r>
          </a:p>
          <a:p>
            <a:r>
              <a:rPr lang="en-GB" dirty="0" smtClean="0"/>
              <a:t>Materialistic</a:t>
            </a:r>
          </a:p>
          <a:p>
            <a:r>
              <a:rPr lang="en-GB" dirty="0" smtClean="0"/>
              <a:t>Individualism</a:t>
            </a:r>
          </a:p>
          <a:p>
            <a:r>
              <a:rPr lang="en-GB" dirty="0" smtClean="0"/>
              <a:t>Spirituality</a:t>
            </a:r>
          </a:p>
          <a:p>
            <a:r>
              <a:rPr lang="en-GB" dirty="0" smtClean="0"/>
              <a:t>Generational trends – baby boomers – Affluent &amp; Health Conscious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4349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0140" y="-188535"/>
            <a:ext cx="8782542" cy="1272618"/>
          </a:xfrm>
        </p:spPr>
        <p:txBody>
          <a:bodyPr>
            <a:normAutofit/>
          </a:bodyPr>
          <a:lstStyle/>
          <a:p>
            <a:r>
              <a:rPr lang="en-GB" dirty="0" smtClean="0"/>
              <a:t>Spa Motivators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5988" y="1084083"/>
            <a:ext cx="11896626" cy="432690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   most </a:t>
            </a:r>
            <a:r>
              <a:rPr lang="en-GB" dirty="0"/>
              <a:t>important push motivation factor was to refresh oneself and the least important was the motivation to experience fashionable/ trendy places and aesthetic </a:t>
            </a:r>
            <a:r>
              <a:rPr lang="en-GB" dirty="0" smtClean="0"/>
              <a:t>experiences</a:t>
            </a:r>
          </a:p>
          <a:p>
            <a:r>
              <a:rPr lang="en-GB" dirty="0" err="1" smtClean="0"/>
              <a:t>Konu</a:t>
            </a:r>
            <a:r>
              <a:rPr lang="en-GB" dirty="0" smtClean="0"/>
              <a:t> &amp; </a:t>
            </a:r>
            <a:r>
              <a:rPr lang="en-GB" dirty="0" err="1" smtClean="0"/>
              <a:t>Laukkanen</a:t>
            </a:r>
            <a:r>
              <a:rPr lang="en-GB" dirty="0" smtClean="0"/>
              <a:t> (2010)</a:t>
            </a:r>
          </a:p>
          <a:p>
            <a:endParaRPr lang="en-GB" dirty="0" smtClean="0"/>
          </a:p>
          <a:p>
            <a:pPr lvl="0">
              <a:buClr>
                <a:srgbClr val="B80E0F"/>
              </a:buClr>
            </a:pPr>
            <a:r>
              <a:rPr lang="en-GB" sz="1800" dirty="0" smtClean="0">
                <a:solidFill>
                  <a:prstClr val="black"/>
                </a:solidFill>
              </a:rPr>
              <a:t>1) well-being </a:t>
            </a:r>
            <a:r>
              <a:rPr lang="en-GB" sz="1800" dirty="0">
                <a:solidFill>
                  <a:prstClr val="black"/>
                </a:solidFill>
              </a:rPr>
              <a:t>related (including “get exercise”, “rest &amp; relax”, “physical activity” and “escape routine”); </a:t>
            </a:r>
          </a:p>
          <a:p>
            <a:r>
              <a:rPr lang="en-GB" dirty="0" smtClean="0"/>
              <a:t>2</a:t>
            </a:r>
            <a:r>
              <a:rPr lang="en-GB" dirty="0"/>
              <a:t>) place specific (including “be in a natural place”, “beauty of nature”, “learn about nature”, “learn about coral reefs” and “be in an undeveloped environment”; </a:t>
            </a:r>
            <a:endParaRPr lang="en-GB" dirty="0" smtClean="0"/>
          </a:p>
          <a:p>
            <a:r>
              <a:rPr lang="en-GB" dirty="0" smtClean="0"/>
              <a:t>3</a:t>
            </a:r>
            <a:r>
              <a:rPr lang="en-GB" dirty="0"/>
              <a:t>) inner- directed “experience solitude” </a:t>
            </a:r>
            <a:r>
              <a:rPr lang="en-GB" dirty="0" smtClean="0"/>
              <a:t>;</a:t>
            </a:r>
          </a:p>
          <a:p>
            <a:r>
              <a:rPr lang="en-GB" dirty="0" smtClean="0"/>
              <a:t> </a:t>
            </a:r>
            <a:r>
              <a:rPr lang="en-GB" dirty="0"/>
              <a:t>4) outer-directed “be with family &amp; friends” “be with others who enjoy what I enjoy” and “meet new people”; </a:t>
            </a:r>
            <a:endParaRPr lang="en-GB" dirty="0" smtClean="0"/>
          </a:p>
          <a:p>
            <a:r>
              <a:rPr lang="en-GB" dirty="0" smtClean="0"/>
              <a:t>5</a:t>
            </a:r>
            <a:r>
              <a:rPr lang="en-GB" dirty="0"/>
              <a:t>) and other “develop skills”, “excitement” and “do something new &amp; different”.</a:t>
            </a:r>
            <a:endParaRPr lang="en-GB" dirty="0" smtClean="0"/>
          </a:p>
          <a:p>
            <a:r>
              <a:rPr lang="en-GB" dirty="0" err="1" smtClean="0"/>
              <a:t>Moscardo</a:t>
            </a:r>
            <a:r>
              <a:rPr lang="en-GB" dirty="0" smtClean="0"/>
              <a:t> (2011)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03702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Marketing Wellness Tourism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602558"/>
            <a:ext cx="10394707" cy="3772028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lifestyle  </a:t>
            </a:r>
            <a:r>
              <a:rPr lang="en-GB" dirty="0"/>
              <a:t>“a person's pattern of living as expressed in his or her </a:t>
            </a:r>
            <a:r>
              <a:rPr lang="en-GB" dirty="0" smtClean="0"/>
              <a:t>psychographics”</a:t>
            </a:r>
          </a:p>
          <a:p>
            <a:r>
              <a:rPr lang="en-GB" dirty="0" smtClean="0"/>
              <a:t> activities </a:t>
            </a:r>
            <a:r>
              <a:rPr lang="en-GB" dirty="0"/>
              <a:t>(work, hobbies, shopping, sports, social events</a:t>
            </a:r>
            <a:r>
              <a:rPr lang="en-GB" dirty="0" smtClean="0"/>
              <a:t>)</a:t>
            </a:r>
          </a:p>
          <a:p>
            <a:r>
              <a:rPr lang="en-GB" dirty="0" smtClean="0"/>
              <a:t> </a:t>
            </a:r>
            <a:r>
              <a:rPr lang="en-GB" dirty="0"/>
              <a:t>interests (food, fashion, family, recreation) and </a:t>
            </a:r>
          </a:p>
          <a:p>
            <a:r>
              <a:rPr lang="en-GB" dirty="0" smtClean="0"/>
              <a:t> </a:t>
            </a:r>
            <a:r>
              <a:rPr lang="en-GB" dirty="0"/>
              <a:t>opinions (about themselves, social issues, business products</a:t>
            </a:r>
            <a:r>
              <a:rPr lang="en-GB" dirty="0" smtClean="0"/>
              <a:t>)</a:t>
            </a:r>
          </a:p>
          <a:p>
            <a:r>
              <a:rPr lang="en-GB" dirty="0" smtClean="0"/>
              <a:t>Branding</a:t>
            </a:r>
          </a:p>
          <a:p>
            <a:r>
              <a:rPr lang="en-GB" dirty="0" smtClean="0"/>
              <a:t>Image &amp; Self Image</a:t>
            </a:r>
          </a:p>
          <a:p>
            <a:r>
              <a:rPr lang="en-GB" dirty="0" smtClean="0"/>
              <a:t>Emotion</a:t>
            </a:r>
          </a:p>
          <a:p>
            <a:r>
              <a:rPr lang="en-GB" dirty="0" smtClean="0"/>
              <a:t>Satisfaction</a:t>
            </a:r>
          </a:p>
          <a:p>
            <a:r>
              <a:rPr lang="en-GB" dirty="0" smtClean="0"/>
              <a:t>Perceptions</a:t>
            </a:r>
          </a:p>
          <a:p>
            <a:r>
              <a:rPr lang="en-GB" dirty="0" smtClean="0"/>
              <a:t>Behavioural Intention</a:t>
            </a:r>
          </a:p>
          <a:p>
            <a:r>
              <a:rPr lang="en-GB" dirty="0" smtClean="0"/>
              <a:t>Quality of Life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278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"/>
            <a:ext cx="10396882" cy="1036948"/>
          </a:xfrm>
        </p:spPr>
        <p:txBody>
          <a:bodyPr/>
          <a:lstStyle/>
          <a:p>
            <a:r>
              <a:rPr lang="en-GB" dirty="0" smtClean="0"/>
              <a:t>Industry economic impacts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90194" y="1036949"/>
            <a:ext cx="10925666" cy="4524865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 </a:t>
            </a:r>
            <a:r>
              <a:rPr lang="en-GB" dirty="0"/>
              <a:t>Wellness Economy was worth £2.1 trillion ($3.4 trillion) in 2013: </a:t>
            </a:r>
            <a:endParaRPr lang="en-GB" dirty="0" smtClean="0"/>
          </a:p>
          <a:p>
            <a:r>
              <a:rPr lang="en-GB" dirty="0" smtClean="0"/>
              <a:t>spa </a:t>
            </a:r>
            <a:r>
              <a:rPr lang="en-GB" dirty="0"/>
              <a:t>industry £64.86 billion ($94 billion</a:t>
            </a:r>
            <a:r>
              <a:rPr lang="en-GB" dirty="0" smtClean="0"/>
              <a:t>);</a:t>
            </a:r>
          </a:p>
          <a:p>
            <a:r>
              <a:rPr lang="en-GB" dirty="0" smtClean="0"/>
              <a:t>wellness </a:t>
            </a:r>
            <a:r>
              <a:rPr lang="en-GB" dirty="0"/>
              <a:t>tourism £340.86 billion ($494 billion); </a:t>
            </a:r>
            <a:endParaRPr lang="en-GB" dirty="0" smtClean="0"/>
          </a:p>
          <a:p>
            <a:r>
              <a:rPr lang="en-GB" dirty="0" smtClean="0"/>
              <a:t>thermal/mineral </a:t>
            </a:r>
            <a:r>
              <a:rPr lang="en-GB" dirty="0"/>
              <a:t>springs £34.5 billion ($50 billion); </a:t>
            </a:r>
            <a:endParaRPr lang="en-GB" dirty="0" smtClean="0"/>
          </a:p>
          <a:p>
            <a:r>
              <a:rPr lang="en-GB" dirty="0" smtClean="0"/>
              <a:t>fitness </a:t>
            </a:r>
            <a:r>
              <a:rPr lang="en-GB" dirty="0"/>
              <a:t>and mind-body £307.75 ($446 billion); </a:t>
            </a:r>
            <a:endParaRPr lang="en-GB" dirty="0" smtClean="0"/>
          </a:p>
          <a:p>
            <a:r>
              <a:rPr lang="en-GB" dirty="0" smtClean="0"/>
              <a:t>healthy </a:t>
            </a:r>
            <a:r>
              <a:rPr lang="en-GB" dirty="0"/>
              <a:t>eating, nutrition and weigh loss £396.1 billion ($574 billion</a:t>
            </a:r>
            <a:r>
              <a:rPr lang="en-GB" dirty="0" smtClean="0"/>
              <a:t>);</a:t>
            </a:r>
          </a:p>
          <a:p>
            <a:r>
              <a:rPr lang="en-GB" dirty="0" smtClean="0"/>
              <a:t> </a:t>
            </a:r>
            <a:r>
              <a:rPr lang="en-GB" dirty="0"/>
              <a:t>workplace wellness £28.29 billion ($41 billion); wellness lifestyle real estate £69 billion ($100 billion); </a:t>
            </a:r>
            <a:endParaRPr lang="en-GB" dirty="0" smtClean="0"/>
          </a:p>
          <a:p>
            <a:r>
              <a:rPr lang="en-GB" dirty="0" smtClean="0"/>
              <a:t>prevention </a:t>
            </a:r>
            <a:r>
              <a:rPr lang="en-GB" dirty="0"/>
              <a:t>personalised medicine £298.8 billion ($433 billion); </a:t>
            </a:r>
            <a:endParaRPr lang="en-GB" dirty="0" smtClean="0"/>
          </a:p>
          <a:p>
            <a:r>
              <a:rPr lang="en-GB" dirty="0" smtClean="0"/>
              <a:t>contemporary </a:t>
            </a:r>
            <a:r>
              <a:rPr lang="en-GB" dirty="0"/>
              <a:t>alternative medicine £129 billion ($187 billion); </a:t>
            </a:r>
          </a:p>
          <a:p>
            <a:r>
              <a:rPr lang="en-GB" dirty="0" smtClean="0"/>
              <a:t> </a:t>
            </a:r>
            <a:r>
              <a:rPr lang="en-GB" dirty="0"/>
              <a:t>beauty and anti-aging £708 billion ($1,026 billion</a:t>
            </a:r>
            <a:r>
              <a:rPr lang="en-GB" dirty="0" smtClean="0"/>
              <a:t>).</a:t>
            </a:r>
          </a:p>
          <a:p>
            <a:r>
              <a:rPr lang="en-GB" dirty="0"/>
              <a:t>The Global Wellness Institute (2014)</a:t>
            </a:r>
          </a:p>
        </p:txBody>
      </p:sp>
    </p:spTree>
    <p:extLst>
      <p:ext uri="{BB962C8B-B14F-4D97-AF65-F5344CB8AC3E}">
        <p14:creationId xmlns:p14="http://schemas.microsoft.com/office/powerpoint/2010/main" val="35094040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502" y="-60960"/>
            <a:ext cx="11443063" cy="1079863"/>
          </a:xfrm>
        </p:spPr>
        <p:txBody>
          <a:bodyPr>
            <a:normAutofit/>
          </a:bodyPr>
          <a:lstStyle/>
          <a:p>
            <a:r>
              <a:rPr lang="en-GB" sz="4000" dirty="0" smtClean="0"/>
              <a:t>Increase in supply &amp; Demand of Wellness Tourism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74172" y="670560"/>
            <a:ext cx="11286308" cy="4955177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“ </a:t>
            </a:r>
            <a:r>
              <a:rPr lang="en-GB" dirty="0"/>
              <a:t>popular trend among health- </a:t>
            </a:r>
            <a:r>
              <a:rPr lang="en-GB" dirty="0" smtClean="0"/>
              <a:t>preservation </a:t>
            </a:r>
            <a:r>
              <a:rPr lang="en-GB" dirty="0"/>
              <a:t>(Heung &amp; </a:t>
            </a:r>
            <a:r>
              <a:rPr lang="en-GB" dirty="0" err="1"/>
              <a:t>Kucukusta</a:t>
            </a:r>
            <a:r>
              <a:rPr lang="en-GB" dirty="0"/>
              <a:t>, 2013) 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Active involvement, </a:t>
            </a:r>
            <a:r>
              <a:rPr lang="en-GB" dirty="0" smtClean="0"/>
              <a:t>self responsibility</a:t>
            </a:r>
            <a:r>
              <a:rPr lang="en-GB" dirty="0"/>
              <a:t>, healthy lifestyle and self- actualisation have been noted as particular characteristics of wellness tourists (Voigt &amp; </a:t>
            </a:r>
            <a:r>
              <a:rPr lang="en-GB" dirty="0" err="1"/>
              <a:t>Pforr</a:t>
            </a:r>
            <a:r>
              <a:rPr lang="en-GB" dirty="0"/>
              <a:t>, </a:t>
            </a:r>
            <a:r>
              <a:rPr lang="en-GB" dirty="0" smtClean="0"/>
              <a:t>2014)</a:t>
            </a:r>
          </a:p>
          <a:p>
            <a:r>
              <a:rPr lang="en-GB" dirty="0" smtClean="0"/>
              <a:t>Wellness </a:t>
            </a:r>
            <a:r>
              <a:rPr lang="en-GB" dirty="0"/>
              <a:t>tourism is a form of special-interest tourism (Hall, 2003; </a:t>
            </a:r>
            <a:r>
              <a:rPr lang="en-GB" dirty="0" err="1"/>
              <a:t>Letho</a:t>
            </a:r>
            <a:r>
              <a:rPr lang="en-GB" dirty="0"/>
              <a:t> et al., </a:t>
            </a:r>
            <a:r>
              <a:rPr lang="en-GB" dirty="0" smtClean="0"/>
              <a:t>2006)</a:t>
            </a:r>
          </a:p>
          <a:p>
            <a:r>
              <a:rPr lang="en-GB" dirty="0" smtClean="0"/>
              <a:t>definitions </a:t>
            </a:r>
            <a:r>
              <a:rPr lang="en-GB" dirty="0"/>
              <a:t>are debatable. Activities for wellness tourism are diversified and include beauty treatments, massage- or body-based therapies, sports and fitness, spa- and water- based services, nutritional and detox programmes, herbal and natural remedies, mind and body interventions, holistic retreats and meditation. </a:t>
            </a:r>
            <a:endParaRPr lang="en-GB" dirty="0" smtClean="0"/>
          </a:p>
          <a:p>
            <a:r>
              <a:rPr lang="en-GB" dirty="0" smtClean="0"/>
              <a:t>Some </a:t>
            </a:r>
            <a:r>
              <a:rPr lang="en-GB" dirty="0"/>
              <a:t>of these services are hybrid forms and target specific markets all over the world (Voigt, 2014) </a:t>
            </a:r>
          </a:p>
          <a:p>
            <a:r>
              <a:rPr lang="en-GB" dirty="0" smtClean="0"/>
              <a:t>Wellness </a:t>
            </a:r>
            <a:r>
              <a:rPr lang="en-GB" dirty="0"/>
              <a:t>tourism is forecast as the fastest- growing niche market in the tourism industry (Voigt &amp; </a:t>
            </a:r>
            <a:r>
              <a:rPr lang="en-GB" dirty="0" err="1"/>
              <a:t>Pforr</a:t>
            </a:r>
            <a:r>
              <a:rPr lang="en-GB" dirty="0"/>
              <a:t>, 2014) </a:t>
            </a:r>
          </a:p>
          <a:p>
            <a:r>
              <a:rPr lang="en-GB" dirty="0" smtClean="0"/>
              <a:t> </a:t>
            </a:r>
            <a:r>
              <a:rPr lang="en-GB" dirty="0"/>
              <a:t>largest sector in global health tourism (Yeoman, </a:t>
            </a:r>
            <a:r>
              <a:rPr lang="en-GB" dirty="0" smtClean="0"/>
              <a:t>2008)</a:t>
            </a:r>
          </a:p>
          <a:p>
            <a:r>
              <a:rPr lang="en-GB" dirty="0" smtClean="0"/>
              <a:t> </a:t>
            </a:r>
            <a:r>
              <a:rPr lang="en-GB" dirty="0"/>
              <a:t>popular among well-educated middle- and upper-class consumers; people who want to relax and improve their health by travelling to far- away destinations ( Heung &amp; </a:t>
            </a:r>
            <a:r>
              <a:rPr lang="en-GB" dirty="0" err="1"/>
              <a:t>Kucukusta</a:t>
            </a:r>
            <a:r>
              <a:rPr lang="en-GB" dirty="0"/>
              <a:t>, 2013) </a:t>
            </a:r>
          </a:p>
          <a:p>
            <a:r>
              <a:rPr lang="en-GB" dirty="0" err="1" smtClean="0"/>
              <a:t>Kevan</a:t>
            </a:r>
            <a:r>
              <a:rPr lang="en-GB" dirty="0" smtClean="0"/>
              <a:t> </a:t>
            </a:r>
            <a:r>
              <a:rPr lang="en-GB" dirty="0"/>
              <a:t>( 1993) asserted that the desire to improve health and well- being through travel can be linked to the evolution of </a:t>
            </a:r>
            <a:r>
              <a:rPr lang="en-GB" dirty="0" smtClean="0"/>
              <a:t>civilisation </a:t>
            </a:r>
            <a:r>
              <a:rPr lang="en-GB" dirty="0" err="1" smtClean="0"/>
              <a:t>Kevan</a:t>
            </a:r>
            <a:r>
              <a:rPr lang="en-GB" dirty="0" smtClean="0"/>
              <a:t> (1993)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9288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659875"/>
            <a:ext cx="10396882" cy="2139884"/>
          </a:xfrm>
        </p:spPr>
        <p:txBody>
          <a:bodyPr/>
          <a:lstStyle/>
          <a:p>
            <a:r>
              <a:rPr lang="en-GB" dirty="0" smtClean="0"/>
              <a:t>Destination Developments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31975" y="659875"/>
            <a:ext cx="11349871" cy="5401559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india</a:t>
            </a:r>
            <a:r>
              <a:rPr lang="en-GB" dirty="0"/>
              <a:t>, Thailand, Malaysia and Singapore—that increasingly offer health tourism services to foreign customers (Heung &amp; </a:t>
            </a:r>
            <a:r>
              <a:rPr lang="en-GB" dirty="0" err="1"/>
              <a:t>Kucukusta</a:t>
            </a:r>
            <a:r>
              <a:rPr lang="en-GB" dirty="0"/>
              <a:t>, 2013) </a:t>
            </a:r>
          </a:p>
          <a:p>
            <a:r>
              <a:rPr lang="en-GB" dirty="0" smtClean="0"/>
              <a:t>2013  </a:t>
            </a:r>
            <a:r>
              <a:rPr lang="en-GB" dirty="0"/>
              <a:t>global wellness economy reached £2. 1 trillion </a:t>
            </a:r>
            <a:r>
              <a:rPr lang="en-GB" dirty="0" smtClean="0"/>
              <a:t>(Global </a:t>
            </a:r>
            <a:r>
              <a:rPr lang="en-GB" dirty="0"/>
              <a:t>Wellness Institute, </a:t>
            </a:r>
            <a:r>
              <a:rPr lang="en-GB" dirty="0" smtClean="0"/>
              <a:t>2014)</a:t>
            </a:r>
          </a:p>
          <a:p>
            <a:r>
              <a:rPr lang="en-GB" dirty="0" smtClean="0"/>
              <a:t>The </a:t>
            </a:r>
            <a:r>
              <a:rPr lang="en-GB" dirty="0"/>
              <a:t>major wellness tourism market destination in terms of number of trips, expenditure and expenditure growth was North America with £140. 5 </a:t>
            </a:r>
            <a:r>
              <a:rPr lang="en-GB" dirty="0" smtClean="0"/>
              <a:t>billion</a:t>
            </a:r>
          </a:p>
          <a:p>
            <a:r>
              <a:rPr lang="en-GB" dirty="0" smtClean="0"/>
              <a:t> </a:t>
            </a:r>
            <a:r>
              <a:rPr lang="en-GB" dirty="0"/>
              <a:t>followed by Europe ( £128. 3 billion) and Asia-Pacific ( £60. 6 billion) (Global Spa Summit, 2014). </a:t>
            </a:r>
            <a:endParaRPr lang="en-GB" dirty="0" smtClean="0"/>
          </a:p>
          <a:p>
            <a:r>
              <a:rPr lang="en-GB" dirty="0" err="1" smtClean="0"/>
              <a:t>Euromonitor</a:t>
            </a:r>
            <a:r>
              <a:rPr lang="en-GB" dirty="0" smtClean="0"/>
              <a:t> </a:t>
            </a:r>
            <a:r>
              <a:rPr lang="en-GB" dirty="0"/>
              <a:t>International (2015) reported that the leaders in wellness tourism within the Asia- Pacific region in 2014 were Japan ( £11,682. 4 million</a:t>
            </a:r>
            <a:r>
              <a:rPr lang="en-GB" dirty="0" smtClean="0"/>
              <a:t>)</a:t>
            </a:r>
          </a:p>
          <a:p>
            <a:r>
              <a:rPr lang="en-GB" dirty="0" smtClean="0"/>
              <a:t> </a:t>
            </a:r>
            <a:r>
              <a:rPr lang="en-GB" dirty="0"/>
              <a:t>followed by China (£1,770.2 million) and Thailand (£1,483.5 million). </a:t>
            </a:r>
            <a:endParaRPr lang="en-GB" dirty="0" smtClean="0"/>
          </a:p>
          <a:p>
            <a:r>
              <a:rPr lang="en-GB" dirty="0" err="1" smtClean="0"/>
              <a:t>Euromonitor</a:t>
            </a:r>
            <a:r>
              <a:rPr lang="en-GB" dirty="0" smtClean="0"/>
              <a:t> </a:t>
            </a:r>
            <a:r>
              <a:rPr lang="en-GB" dirty="0"/>
              <a:t>International ( 2012) reported </a:t>
            </a:r>
            <a:r>
              <a:rPr lang="en-GB" dirty="0" smtClean="0"/>
              <a:t> </a:t>
            </a:r>
            <a:r>
              <a:rPr lang="en-GB" dirty="0"/>
              <a:t>health and wellness tourism, including medical, spa and other health and wellness services experienced the highest number of arrivals at 18 million, with the highest incidence of 6% growth in the value of health and wellness tourism in </a:t>
            </a:r>
            <a:r>
              <a:rPr lang="en-GB" dirty="0" smtClean="0"/>
              <a:t>2011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26350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3122" y="150830"/>
            <a:ext cx="11195805" cy="123491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Thailand – </a:t>
            </a:r>
            <a:r>
              <a:rPr lang="en-GB" dirty="0" err="1" smtClean="0"/>
              <a:t>Euromonitor</a:t>
            </a:r>
            <a:r>
              <a:rPr lang="en-GB" dirty="0" smtClean="0"/>
              <a:t> research 2012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88537" y="1300899"/>
            <a:ext cx="11434714" cy="4760536"/>
          </a:xfrm>
        </p:spPr>
        <p:txBody>
          <a:bodyPr>
            <a:normAutofit/>
          </a:bodyPr>
          <a:lstStyle/>
          <a:p>
            <a:pPr lvl="0">
              <a:buClr>
                <a:srgbClr val="B80E0F"/>
              </a:buClr>
            </a:pPr>
            <a:r>
              <a:rPr lang="en-GB" sz="1600" dirty="0">
                <a:solidFill>
                  <a:prstClr val="black"/>
                </a:solidFill>
              </a:rPr>
              <a:t>Cheaper labour </a:t>
            </a:r>
            <a:r>
              <a:rPr lang="en-GB" sz="1600" dirty="0" smtClean="0">
                <a:solidFill>
                  <a:prstClr val="black"/>
                </a:solidFill>
              </a:rPr>
              <a:t>costs,</a:t>
            </a:r>
          </a:p>
          <a:p>
            <a:pPr lvl="0">
              <a:buClr>
                <a:srgbClr val="B80E0F"/>
              </a:buClr>
            </a:pPr>
            <a:r>
              <a:rPr lang="en-GB" sz="1600" dirty="0" smtClean="0">
                <a:solidFill>
                  <a:prstClr val="black"/>
                </a:solidFill>
              </a:rPr>
              <a:t>plentiful </a:t>
            </a:r>
            <a:r>
              <a:rPr lang="en-GB" sz="1600" dirty="0">
                <a:solidFill>
                  <a:prstClr val="black"/>
                </a:solidFill>
              </a:rPr>
              <a:t>of domestic raw materials </a:t>
            </a:r>
          </a:p>
          <a:p>
            <a:pPr lvl="0">
              <a:buClr>
                <a:srgbClr val="B80E0F"/>
              </a:buClr>
            </a:pPr>
            <a:r>
              <a:rPr lang="en-GB" sz="1600" dirty="0" smtClean="0">
                <a:solidFill>
                  <a:prstClr val="black"/>
                </a:solidFill>
              </a:rPr>
              <a:t> </a:t>
            </a:r>
            <a:r>
              <a:rPr lang="en-GB" sz="1600" dirty="0">
                <a:solidFill>
                  <a:prstClr val="black"/>
                </a:solidFill>
              </a:rPr>
              <a:t>international standards of </a:t>
            </a:r>
            <a:r>
              <a:rPr lang="en-GB" sz="1600" dirty="0" smtClean="0">
                <a:solidFill>
                  <a:prstClr val="black"/>
                </a:solidFill>
              </a:rPr>
              <a:t>service</a:t>
            </a:r>
          </a:p>
          <a:p>
            <a:pPr lvl="0">
              <a:buClr>
                <a:srgbClr val="B80E0F"/>
              </a:buClr>
            </a:pPr>
            <a:r>
              <a:rPr lang="en-GB" sz="1600" dirty="0" smtClean="0">
                <a:solidFill>
                  <a:prstClr val="black"/>
                </a:solidFill>
              </a:rPr>
              <a:t> </a:t>
            </a:r>
            <a:r>
              <a:rPr lang="en-GB" sz="1600" dirty="0">
                <a:solidFill>
                  <a:prstClr val="black"/>
                </a:solidFill>
              </a:rPr>
              <a:t>promote Thailand as an excellent health and wellness destination choice for tourists who wish to balance mind and </a:t>
            </a:r>
            <a:r>
              <a:rPr lang="en-GB" sz="1600" dirty="0" smtClean="0">
                <a:solidFill>
                  <a:prstClr val="black"/>
                </a:solidFill>
              </a:rPr>
              <a:t>body</a:t>
            </a:r>
          </a:p>
          <a:p>
            <a:pPr lvl="0">
              <a:buClr>
                <a:srgbClr val="B80E0F"/>
              </a:buClr>
            </a:pPr>
            <a:r>
              <a:rPr lang="en-GB" sz="1600" dirty="0" smtClean="0">
                <a:solidFill>
                  <a:prstClr val="black"/>
                </a:solidFill>
              </a:rPr>
              <a:t> </a:t>
            </a:r>
            <a:r>
              <a:rPr lang="en-GB" sz="1600" dirty="0">
                <a:solidFill>
                  <a:prstClr val="black"/>
                </a:solidFill>
              </a:rPr>
              <a:t>Thailand is </a:t>
            </a:r>
            <a:r>
              <a:rPr lang="en-GB" sz="1600" dirty="0" smtClean="0">
                <a:solidFill>
                  <a:prstClr val="black"/>
                </a:solidFill>
              </a:rPr>
              <a:t>cheaper </a:t>
            </a:r>
            <a:r>
              <a:rPr lang="en-GB" sz="1600" dirty="0">
                <a:solidFill>
                  <a:prstClr val="black"/>
                </a:solidFill>
              </a:rPr>
              <a:t>than other countries in Asia including Hong Kong, Singapore, Malaysia and Japan </a:t>
            </a:r>
            <a:r>
              <a:rPr lang="en-GB" sz="1600" dirty="0" smtClean="0">
                <a:solidFill>
                  <a:prstClr val="black"/>
                </a:solidFill>
              </a:rPr>
              <a:t>Day spas</a:t>
            </a:r>
          </a:p>
          <a:p>
            <a:pPr lvl="0">
              <a:buClr>
                <a:srgbClr val="B80E0F"/>
              </a:buClr>
            </a:pPr>
            <a:r>
              <a:rPr lang="en-GB" sz="1600" dirty="0" smtClean="0">
                <a:solidFill>
                  <a:prstClr val="black"/>
                </a:solidFill>
              </a:rPr>
              <a:t>destination spas</a:t>
            </a:r>
          </a:p>
          <a:p>
            <a:pPr lvl="0">
              <a:buClr>
                <a:srgbClr val="B80E0F"/>
              </a:buClr>
            </a:pPr>
            <a:r>
              <a:rPr lang="en-GB" sz="1600" dirty="0" smtClean="0">
                <a:solidFill>
                  <a:prstClr val="black"/>
                </a:solidFill>
              </a:rPr>
              <a:t>spa </a:t>
            </a:r>
            <a:r>
              <a:rPr lang="en-GB" sz="1600" dirty="0">
                <a:solidFill>
                  <a:prstClr val="black"/>
                </a:solidFill>
              </a:rPr>
              <a:t>resorts and </a:t>
            </a:r>
            <a:r>
              <a:rPr lang="en-GB" sz="1600" dirty="0" smtClean="0">
                <a:solidFill>
                  <a:prstClr val="black"/>
                </a:solidFill>
              </a:rPr>
              <a:t>hotels</a:t>
            </a:r>
          </a:p>
          <a:p>
            <a:pPr lvl="0">
              <a:buClr>
                <a:srgbClr val="B80E0F"/>
              </a:buClr>
            </a:pPr>
            <a:r>
              <a:rPr lang="en-GB" sz="1600" dirty="0" smtClean="0">
                <a:solidFill>
                  <a:prstClr val="black"/>
                </a:solidFill>
              </a:rPr>
              <a:t>Thai </a:t>
            </a:r>
            <a:r>
              <a:rPr lang="en-GB" sz="1600" dirty="0">
                <a:solidFill>
                  <a:prstClr val="black"/>
                </a:solidFill>
              </a:rPr>
              <a:t>spa and traditional Thai massage </a:t>
            </a:r>
            <a:endParaRPr lang="en-GB" sz="1600" dirty="0" smtClean="0">
              <a:solidFill>
                <a:prstClr val="black"/>
              </a:solidFill>
            </a:endParaRPr>
          </a:p>
          <a:p>
            <a:pPr lvl="0">
              <a:buClr>
                <a:srgbClr val="B80E0F"/>
              </a:buClr>
            </a:pPr>
            <a:r>
              <a:rPr lang="en-GB" sz="1600" dirty="0" smtClean="0">
                <a:solidFill>
                  <a:prstClr val="black"/>
                </a:solidFill>
              </a:rPr>
              <a:t>refresh and Relax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453868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Image</a:t>
            </a:r>
          </a:p>
          <a:p>
            <a:r>
              <a:rPr lang="en-GB" dirty="0" smtClean="0"/>
              <a:t>Medical tourism</a:t>
            </a:r>
          </a:p>
          <a:p>
            <a:r>
              <a:rPr lang="en-GB" dirty="0" smtClean="0"/>
              <a:t>Sex tourism links</a:t>
            </a:r>
          </a:p>
          <a:p>
            <a:r>
              <a:rPr lang="en-GB" dirty="0" smtClean="0"/>
              <a:t>Meditation resorts</a:t>
            </a:r>
          </a:p>
          <a:p>
            <a:r>
              <a:rPr lang="en-GB" dirty="0" smtClean="0"/>
              <a:t>Alternative therapies</a:t>
            </a:r>
          </a:p>
          <a:p>
            <a:r>
              <a:rPr lang="en-GB" dirty="0" smtClean="0"/>
              <a:t>Shopping links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10331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13122"/>
            <a:ext cx="10396882" cy="838985"/>
          </a:xfrm>
        </p:spPr>
        <p:txBody>
          <a:bodyPr/>
          <a:lstStyle/>
          <a:p>
            <a:r>
              <a:rPr lang="en-GB" dirty="0" smtClean="0"/>
              <a:t>Thailand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-65988" y="952108"/>
            <a:ext cx="11755225" cy="492079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Leading destination for wellness tourism</a:t>
            </a:r>
          </a:p>
          <a:p>
            <a:r>
              <a:rPr lang="en-GB" dirty="0" smtClean="0"/>
              <a:t>International market not domestic</a:t>
            </a:r>
          </a:p>
          <a:p>
            <a:r>
              <a:rPr lang="en-GB" dirty="0"/>
              <a:t>£1,483 million in 2014 (</a:t>
            </a:r>
            <a:r>
              <a:rPr lang="en-GB" dirty="0" err="1"/>
              <a:t>Euromonitor</a:t>
            </a:r>
            <a:r>
              <a:rPr lang="en-GB" dirty="0"/>
              <a:t> International, 2015</a:t>
            </a:r>
            <a:r>
              <a:rPr lang="en-GB" dirty="0" smtClean="0"/>
              <a:t>)</a:t>
            </a:r>
          </a:p>
          <a:p>
            <a:r>
              <a:rPr lang="en-GB" dirty="0" smtClean="0"/>
              <a:t>2004 Government Strategy – Wellness capital of </a:t>
            </a:r>
            <a:r>
              <a:rPr lang="en-GB" dirty="0" err="1" smtClean="0"/>
              <a:t>asia</a:t>
            </a:r>
            <a:endParaRPr lang="en-GB" dirty="0" smtClean="0"/>
          </a:p>
          <a:p>
            <a:r>
              <a:rPr lang="en-GB" dirty="0"/>
              <a:t>Health Tourism Hub of Asia, the Wellness Capital of Asia and Thai Herbs for </a:t>
            </a:r>
            <a:r>
              <a:rPr lang="en-GB" dirty="0" smtClean="0"/>
              <a:t>Health</a:t>
            </a:r>
          </a:p>
          <a:p>
            <a:r>
              <a:rPr lang="en-GB" dirty="0"/>
              <a:t>Bangkok, Chiang Mai, Phuket and </a:t>
            </a:r>
            <a:r>
              <a:rPr lang="en-GB" dirty="0" err="1"/>
              <a:t>Samui</a:t>
            </a:r>
            <a:r>
              <a:rPr lang="en-GB" dirty="0"/>
              <a:t> have been developed for health and well-being tourism</a:t>
            </a:r>
            <a:endParaRPr lang="en-GB" dirty="0" smtClean="0"/>
          </a:p>
          <a:p>
            <a:r>
              <a:rPr lang="en-GB" dirty="0"/>
              <a:t>2011 marketing strategy focusing on European and Middle East tourists for golf, ecotourism and the health and wellness </a:t>
            </a:r>
            <a:r>
              <a:rPr lang="en-GB" dirty="0" smtClean="0"/>
              <a:t>sectors</a:t>
            </a:r>
          </a:p>
          <a:p>
            <a:r>
              <a:rPr lang="en-GB" dirty="0"/>
              <a:t>In 2015 TAT launched the marketing campaign “Discover </a:t>
            </a:r>
            <a:r>
              <a:rPr lang="en-GB" dirty="0" err="1"/>
              <a:t>Thainess</a:t>
            </a:r>
            <a:r>
              <a:rPr lang="en-GB" dirty="0"/>
              <a:t>” to stimulate the international tourism market. The information of the campaign included Thai culture, Thai massage, Thai festivals and the Thai way of life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0251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37942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Thai Spa Market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914400"/>
            <a:ext cx="10394707" cy="4600280"/>
          </a:xfrm>
        </p:spPr>
        <p:txBody>
          <a:bodyPr>
            <a:normAutofit/>
          </a:bodyPr>
          <a:lstStyle/>
          <a:p>
            <a:r>
              <a:rPr lang="en-GB" dirty="0" smtClean="0"/>
              <a:t>2013  </a:t>
            </a:r>
            <a:r>
              <a:rPr lang="en-GB" dirty="0"/>
              <a:t>518 hotel/resort spa Thai operators </a:t>
            </a:r>
          </a:p>
          <a:p>
            <a:r>
              <a:rPr lang="en-GB" dirty="0" smtClean="0"/>
              <a:t> </a:t>
            </a:r>
            <a:r>
              <a:rPr lang="en-GB" dirty="0"/>
              <a:t>total revenue derived from wellness tourism was £1,151 </a:t>
            </a:r>
            <a:r>
              <a:rPr lang="en-GB" dirty="0" smtClean="0"/>
              <a:t>million</a:t>
            </a:r>
          </a:p>
          <a:p>
            <a:r>
              <a:rPr lang="en-GB" dirty="0" smtClean="0"/>
              <a:t>spa </a:t>
            </a:r>
            <a:r>
              <a:rPr lang="en-GB" dirty="0"/>
              <a:t>trips (4,797.9 number of trips) </a:t>
            </a:r>
          </a:p>
          <a:p>
            <a:r>
              <a:rPr lang="en-GB" dirty="0" smtClean="0"/>
              <a:t>domestic </a:t>
            </a:r>
            <a:r>
              <a:rPr lang="en-GB" dirty="0"/>
              <a:t>tourists (3,524.5 number of trips</a:t>
            </a:r>
            <a:r>
              <a:rPr lang="en-GB" dirty="0" smtClean="0"/>
              <a:t>)</a:t>
            </a:r>
          </a:p>
          <a:p>
            <a:r>
              <a:rPr lang="en-GB" dirty="0" smtClean="0"/>
              <a:t> </a:t>
            </a:r>
            <a:r>
              <a:rPr lang="en-GB" dirty="0"/>
              <a:t>non-spa trips domestic tourists took significantly more trips (49,877.2 number of trips) than international tourists (10,984 number of trips) (</a:t>
            </a:r>
            <a:r>
              <a:rPr lang="en-GB" dirty="0" err="1"/>
              <a:t>Euromonitor</a:t>
            </a:r>
            <a:r>
              <a:rPr lang="en-GB" dirty="0"/>
              <a:t>, 2012</a:t>
            </a:r>
            <a:r>
              <a:rPr lang="en-GB" dirty="0" smtClean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7192372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406</TotalTime>
  <Words>1526</Words>
  <Application>Microsoft Office PowerPoint</Application>
  <PresentationFormat>Widescreen</PresentationFormat>
  <Paragraphs>178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Impact</vt:lpstr>
      <vt:lpstr>Roboto</vt:lpstr>
      <vt:lpstr>Main Event</vt:lpstr>
      <vt:lpstr>Wellness &amp; Health Tourism Resorts</vt:lpstr>
      <vt:lpstr>Wellness Tourism </vt:lpstr>
      <vt:lpstr>Wellness concepts</vt:lpstr>
      <vt:lpstr>Health concepts</vt:lpstr>
      <vt:lpstr>Developments</vt:lpstr>
      <vt:lpstr>Health tourism – Improve Health </vt:lpstr>
      <vt:lpstr>The framework of health-related consumption (modified from SRI International, 2010).  </vt:lpstr>
      <vt:lpstr>Global Trends</vt:lpstr>
      <vt:lpstr>therapies</vt:lpstr>
      <vt:lpstr>Development of global health &amp; Wellness Resorts</vt:lpstr>
      <vt:lpstr> health tourism motivators</vt:lpstr>
      <vt:lpstr>Spa Motivators </vt:lpstr>
      <vt:lpstr>Marketing Wellness Tourism</vt:lpstr>
      <vt:lpstr>Industry economic impacts</vt:lpstr>
      <vt:lpstr>Increase in supply &amp; Demand of Wellness Tourism</vt:lpstr>
      <vt:lpstr>Destination Developments</vt:lpstr>
      <vt:lpstr>Thailand – Euromonitor research 2012</vt:lpstr>
      <vt:lpstr>issues</vt:lpstr>
      <vt:lpstr>Thailand</vt:lpstr>
      <vt:lpstr>Thai Spa Market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Wellness &amp; Health Tourism Resorts</dc:title>
  <dc:creator>Jacqui Jones</dc:creator>
  <cp:lastModifiedBy>Jacqui Jones</cp:lastModifiedBy>
  <cp:revision>1</cp:revision>
  <dcterms:created xsi:type="dcterms:W3CDTF">2020-10-25T11:03:42Z</dcterms:created>
  <dcterms:modified xsi:type="dcterms:W3CDTF">2020-10-25T17:50:31Z</dcterms:modified>
</cp:coreProperties>
</file>