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90" r:id="rId2"/>
    <p:sldId id="256" r:id="rId3"/>
    <p:sldId id="257" r:id="rId4"/>
    <p:sldId id="273" r:id="rId5"/>
    <p:sldId id="270" r:id="rId6"/>
    <p:sldId id="274" r:id="rId7"/>
    <p:sldId id="287" r:id="rId8"/>
    <p:sldId id="275" r:id="rId9"/>
    <p:sldId id="259" r:id="rId10"/>
    <p:sldId id="277" r:id="rId11"/>
    <p:sldId id="291" r:id="rId12"/>
    <p:sldId id="286" r:id="rId13"/>
    <p:sldId id="276" r:id="rId14"/>
    <p:sldId id="289" r:id="rId15"/>
    <p:sldId id="278" r:id="rId16"/>
    <p:sldId id="292" r:id="rId17"/>
    <p:sldId id="284" r:id="rId18"/>
    <p:sldId id="285" r:id="rId19"/>
    <p:sldId id="288" r:id="rId20"/>
    <p:sldId id="280" r:id="rId21"/>
    <p:sldId id="266"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Amner" initials="JA" lastIdx="19" clrIdx="0">
    <p:extLst>
      <p:ext uri="{19B8F6BF-5375-455C-9EA6-DF929625EA0E}">
        <p15:presenceInfo xmlns:p15="http://schemas.microsoft.com/office/powerpoint/2012/main" userId="66ef77b0881a0ba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01" autoAdjust="0"/>
    <p:restoredTop sz="94660"/>
  </p:normalViewPr>
  <p:slideViewPr>
    <p:cSldViewPr snapToGrid="0">
      <p:cViewPr varScale="1">
        <p:scale>
          <a:sx n="70" d="100"/>
          <a:sy n="70" d="100"/>
        </p:scale>
        <p:origin x="66" y="48"/>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DEAAE-DE55-45A3-A4F7-3874E0140D37}"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E4D23657-D1E8-4B22-974B-8DC90813F51B}">
      <dgm:prSet phldrT="[Text]" custT="1"/>
      <dgm:spPr/>
      <dgm:t>
        <a:bodyPr/>
        <a:lstStyle/>
        <a:p>
          <a:r>
            <a:rPr lang="en-US" sz="3400" dirty="0"/>
            <a:t>Step 1 </a:t>
          </a:r>
          <a:br>
            <a:rPr lang="en-US" sz="3400" dirty="0"/>
          </a:br>
          <a:r>
            <a:rPr lang="en-US" sz="2000" dirty="0">
              <a:latin typeface="Arial" panose="020B0604020202020204" pitchFamily="34" charset="0"/>
              <a:cs typeface="Arial" panose="020B0604020202020204" pitchFamily="34" charset="0"/>
            </a:rPr>
            <a:t>Transcribe data</a:t>
          </a:r>
        </a:p>
      </dgm:t>
    </dgm:pt>
    <dgm:pt modelId="{89EF0911-2234-42D0-AEF3-7FADAFD12999}" type="parTrans" cxnId="{99F95D8E-A851-4953-A3C5-9BF7753ED9FA}">
      <dgm:prSet/>
      <dgm:spPr/>
      <dgm:t>
        <a:bodyPr/>
        <a:lstStyle/>
        <a:p>
          <a:endParaRPr lang="en-US"/>
        </a:p>
      </dgm:t>
    </dgm:pt>
    <dgm:pt modelId="{529487B0-19AA-4AAC-8F83-CF2C113EB84D}" type="sibTrans" cxnId="{99F95D8E-A851-4953-A3C5-9BF7753ED9FA}">
      <dgm:prSet/>
      <dgm:spPr/>
      <dgm:t>
        <a:bodyPr/>
        <a:lstStyle/>
        <a:p>
          <a:endParaRPr lang="en-US"/>
        </a:p>
      </dgm:t>
    </dgm:pt>
    <dgm:pt modelId="{EF034794-D109-40B6-8FA2-8971C3123AB6}">
      <dgm:prSet phldrT="[Text]" custT="1"/>
      <dgm:spPr/>
      <dgm:t>
        <a:bodyPr/>
        <a:lstStyle/>
        <a:p>
          <a:r>
            <a:rPr lang="en-US" sz="3400" dirty="0"/>
            <a:t>Step 2</a:t>
          </a:r>
          <a:br>
            <a:rPr lang="en-US" sz="3400" dirty="0"/>
          </a:br>
          <a:r>
            <a:rPr lang="en-US" sz="2000" dirty="0">
              <a:latin typeface="Arial" panose="020B0604020202020204" pitchFamily="34" charset="0"/>
              <a:cs typeface="Arial" panose="020B0604020202020204" pitchFamily="34" charset="0"/>
            </a:rPr>
            <a:t>Generate codes </a:t>
          </a:r>
          <a:endParaRPr lang="en-US" sz="3400" dirty="0"/>
        </a:p>
      </dgm:t>
    </dgm:pt>
    <dgm:pt modelId="{64D09C75-3D44-4CEF-9459-5C91DB44A9EA}" type="parTrans" cxnId="{80FF73C0-9BCD-436E-A85B-D6D7D322462C}">
      <dgm:prSet/>
      <dgm:spPr/>
      <dgm:t>
        <a:bodyPr/>
        <a:lstStyle/>
        <a:p>
          <a:endParaRPr lang="en-US"/>
        </a:p>
      </dgm:t>
    </dgm:pt>
    <dgm:pt modelId="{CDDFC891-FC62-4131-A642-2D94388BCCE2}" type="sibTrans" cxnId="{80FF73C0-9BCD-436E-A85B-D6D7D322462C}">
      <dgm:prSet/>
      <dgm:spPr/>
      <dgm:t>
        <a:bodyPr/>
        <a:lstStyle/>
        <a:p>
          <a:endParaRPr lang="en-US"/>
        </a:p>
      </dgm:t>
    </dgm:pt>
    <dgm:pt modelId="{15E11DBD-E9B5-4BCF-A56C-7AAE26CE30DC}">
      <dgm:prSet phldrT="[Text]" custT="1"/>
      <dgm:spPr/>
      <dgm:t>
        <a:bodyPr/>
        <a:lstStyle/>
        <a:p>
          <a:r>
            <a:rPr lang="en-US" sz="3400" dirty="0"/>
            <a:t>Step 3</a:t>
          </a:r>
          <a:br>
            <a:rPr lang="en-US" sz="3400" dirty="0"/>
          </a:br>
          <a:r>
            <a:rPr lang="en-US" sz="2000" dirty="0">
              <a:latin typeface="Arial" panose="020B0604020202020204" pitchFamily="34" charset="0"/>
              <a:cs typeface="Arial" panose="020B0604020202020204" pitchFamily="34" charset="0"/>
            </a:rPr>
            <a:t>Search for themes </a:t>
          </a:r>
          <a:endParaRPr lang="en-US" sz="3400" dirty="0"/>
        </a:p>
      </dgm:t>
    </dgm:pt>
    <dgm:pt modelId="{B7B43D5B-12E9-44B1-B818-4B50F6AD3C0A}" type="parTrans" cxnId="{5E0737F0-6DE4-4885-BC59-82E10D617E50}">
      <dgm:prSet/>
      <dgm:spPr/>
      <dgm:t>
        <a:bodyPr/>
        <a:lstStyle/>
        <a:p>
          <a:endParaRPr lang="en-US"/>
        </a:p>
      </dgm:t>
    </dgm:pt>
    <dgm:pt modelId="{329BDEDB-415B-4AB3-B964-E819D0C56DBB}" type="sibTrans" cxnId="{5E0737F0-6DE4-4885-BC59-82E10D617E50}">
      <dgm:prSet/>
      <dgm:spPr/>
      <dgm:t>
        <a:bodyPr/>
        <a:lstStyle/>
        <a:p>
          <a:endParaRPr lang="en-US"/>
        </a:p>
      </dgm:t>
    </dgm:pt>
    <dgm:pt modelId="{778AA374-0E17-4AEA-8EB6-0C342D57D8D8}">
      <dgm:prSet phldrT="[Text]" custT="1"/>
      <dgm:spPr/>
      <dgm:t>
        <a:bodyPr/>
        <a:lstStyle/>
        <a:p>
          <a:r>
            <a:rPr lang="en-US" sz="3400" dirty="0"/>
            <a:t>Step 4</a:t>
          </a:r>
          <a:br>
            <a:rPr lang="en-US" sz="3400" dirty="0"/>
          </a:br>
          <a:r>
            <a:rPr lang="en-US" sz="2000" dirty="0">
              <a:latin typeface="Arial" panose="020B0604020202020204" pitchFamily="34" charset="0"/>
              <a:cs typeface="Arial" panose="020B0604020202020204" pitchFamily="34" charset="0"/>
            </a:rPr>
            <a:t>Name the themes </a:t>
          </a:r>
          <a:endParaRPr lang="en-US" sz="3400" dirty="0"/>
        </a:p>
      </dgm:t>
    </dgm:pt>
    <dgm:pt modelId="{5E28F01D-9664-415C-A0CD-EBFDAB29426C}" type="parTrans" cxnId="{6F55886F-2AC8-4F4F-B328-821CB3A2117B}">
      <dgm:prSet/>
      <dgm:spPr/>
      <dgm:t>
        <a:bodyPr/>
        <a:lstStyle/>
        <a:p>
          <a:endParaRPr lang="en-US"/>
        </a:p>
      </dgm:t>
    </dgm:pt>
    <dgm:pt modelId="{1A604594-E883-4DA9-8A2A-16DFACE8640A}" type="sibTrans" cxnId="{6F55886F-2AC8-4F4F-B328-821CB3A2117B}">
      <dgm:prSet/>
      <dgm:spPr/>
      <dgm:t>
        <a:bodyPr/>
        <a:lstStyle/>
        <a:p>
          <a:endParaRPr lang="en-US"/>
        </a:p>
      </dgm:t>
    </dgm:pt>
    <dgm:pt modelId="{05F1A7D0-6E45-49DA-80B3-7FF4B8783E58}">
      <dgm:prSet phldrT="[Text]" custT="1"/>
      <dgm:spPr/>
      <dgm:t>
        <a:bodyPr/>
        <a:lstStyle/>
        <a:p>
          <a:r>
            <a:rPr lang="en-US" sz="3400" dirty="0"/>
            <a:t>Step 5</a:t>
          </a:r>
          <a:br>
            <a:rPr lang="en-US" sz="3400" dirty="0"/>
          </a:br>
          <a:r>
            <a:rPr lang="en-US" sz="2000" dirty="0">
              <a:latin typeface="Arial" panose="020B0604020202020204" pitchFamily="34" charset="0"/>
              <a:cs typeface="Arial" panose="020B0604020202020204" pitchFamily="34" charset="0"/>
            </a:rPr>
            <a:t>Report the findings </a:t>
          </a:r>
          <a:endParaRPr lang="en-US" sz="3400" dirty="0"/>
        </a:p>
      </dgm:t>
    </dgm:pt>
    <dgm:pt modelId="{3ECE110E-B07E-4F19-B2DF-3E42E99B2E8D}" type="parTrans" cxnId="{33A927E1-3C94-4A92-8DB3-42886008240C}">
      <dgm:prSet/>
      <dgm:spPr/>
      <dgm:t>
        <a:bodyPr/>
        <a:lstStyle/>
        <a:p>
          <a:endParaRPr lang="en-US"/>
        </a:p>
      </dgm:t>
    </dgm:pt>
    <dgm:pt modelId="{47B1D0F3-117D-4CE7-9037-3F5A4995054A}" type="sibTrans" cxnId="{33A927E1-3C94-4A92-8DB3-42886008240C}">
      <dgm:prSet/>
      <dgm:spPr/>
      <dgm:t>
        <a:bodyPr/>
        <a:lstStyle/>
        <a:p>
          <a:endParaRPr lang="en-US"/>
        </a:p>
      </dgm:t>
    </dgm:pt>
    <dgm:pt modelId="{EB3CB291-E23A-4667-A32E-A640A76557A1}" type="pres">
      <dgm:prSet presAssocID="{41DDEAAE-DE55-45A3-A4F7-3874E0140D37}" presName="rootnode" presStyleCnt="0">
        <dgm:presLayoutVars>
          <dgm:chMax/>
          <dgm:chPref/>
          <dgm:dir/>
          <dgm:animLvl val="lvl"/>
        </dgm:presLayoutVars>
      </dgm:prSet>
      <dgm:spPr/>
    </dgm:pt>
    <dgm:pt modelId="{01035298-0CF7-4145-8EE2-24DBFEAF33BB}" type="pres">
      <dgm:prSet presAssocID="{E4D23657-D1E8-4B22-974B-8DC90813F51B}" presName="composite" presStyleCnt="0"/>
      <dgm:spPr/>
    </dgm:pt>
    <dgm:pt modelId="{21E1F518-1190-4883-914B-1FB66E6D3A63}" type="pres">
      <dgm:prSet presAssocID="{E4D23657-D1E8-4B22-974B-8DC90813F51B}" presName="LShape" presStyleLbl="alignNode1" presStyleIdx="0" presStyleCnt="9"/>
      <dgm:spPr/>
    </dgm:pt>
    <dgm:pt modelId="{80B372F1-8EF3-4532-ACC6-E65E1D63ACA2}" type="pres">
      <dgm:prSet presAssocID="{E4D23657-D1E8-4B22-974B-8DC90813F51B}" presName="ParentText" presStyleLbl="revTx" presStyleIdx="0" presStyleCnt="5">
        <dgm:presLayoutVars>
          <dgm:chMax val="0"/>
          <dgm:chPref val="0"/>
          <dgm:bulletEnabled val="1"/>
        </dgm:presLayoutVars>
      </dgm:prSet>
      <dgm:spPr/>
    </dgm:pt>
    <dgm:pt modelId="{B746139E-4627-4CCC-9299-5653D77ED24D}" type="pres">
      <dgm:prSet presAssocID="{E4D23657-D1E8-4B22-974B-8DC90813F51B}" presName="Triangle" presStyleLbl="alignNode1" presStyleIdx="1" presStyleCnt="9"/>
      <dgm:spPr/>
    </dgm:pt>
    <dgm:pt modelId="{780BC64D-2F67-498A-99F6-7EB28080D705}" type="pres">
      <dgm:prSet presAssocID="{529487B0-19AA-4AAC-8F83-CF2C113EB84D}" presName="sibTrans" presStyleCnt="0"/>
      <dgm:spPr/>
    </dgm:pt>
    <dgm:pt modelId="{68E230FA-2656-4C78-B827-58AFD214F445}" type="pres">
      <dgm:prSet presAssocID="{529487B0-19AA-4AAC-8F83-CF2C113EB84D}" presName="space" presStyleCnt="0"/>
      <dgm:spPr/>
    </dgm:pt>
    <dgm:pt modelId="{B07824BD-C1CB-4098-8E38-D3E1F721DF31}" type="pres">
      <dgm:prSet presAssocID="{EF034794-D109-40B6-8FA2-8971C3123AB6}" presName="composite" presStyleCnt="0"/>
      <dgm:spPr/>
    </dgm:pt>
    <dgm:pt modelId="{85769F8C-5820-4CB5-B01D-69A648973D8F}" type="pres">
      <dgm:prSet presAssocID="{EF034794-D109-40B6-8FA2-8971C3123AB6}" presName="LShape" presStyleLbl="alignNode1" presStyleIdx="2" presStyleCnt="9"/>
      <dgm:spPr/>
    </dgm:pt>
    <dgm:pt modelId="{18F7A15A-3ED1-4A32-B700-36B8D6BBE441}" type="pres">
      <dgm:prSet presAssocID="{EF034794-D109-40B6-8FA2-8971C3123AB6}" presName="ParentText" presStyleLbl="revTx" presStyleIdx="1" presStyleCnt="5">
        <dgm:presLayoutVars>
          <dgm:chMax val="0"/>
          <dgm:chPref val="0"/>
          <dgm:bulletEnabled val="1"/>
        </dgm:presLayoutVars>
      </dgm:prSet>
      <dgm:spPr/>
    </dgm:pt>
    <dgm:pt modelId="{F6F2BEFC-1674-4E8D-98FF-DE4432BB887C}" type="pres">
      <dgm:prSet presAssocID="{EF034794-D109-40B6-8FA2-8971C3123AB6}" presName="Triangle" presStyleLbl="alignNode1" presStyleIdx="3" presStyleCnt="9"/>
      <dgm:spPr/>
    </dgm:pt>
    <dgm:pt modelId="{E26373E0-D095-405B-9F4A-CC7FBB5BEBD2}" type="pres">
      <dgm:prSet presAssocID="{CDDFC891-FC62-4131-A642-2D94388BCCE2}" presName="sibTrans" presStyleCnt="0"/>
      <dgm:spPr/>
    </dgm:pt>
    <dgm:pt modelId="{8B10941C-73F0-477C-9F3D-EB0A4525ACBE}" type="pres">
      <dgm:prSet presAssocID="{CDDFC891-FC62-4131-A642-2D94388BCCE2}" presName="space" presStyleCnt="0"/>
      <dgm:spPr/>
    </dgm:pt>
    <dgm:pt modelId="{DF2F85E9-6BAE-40EA-8F18-DAFCA3EFFB69}" type="pres">
      <dgm:prSet presAssocID="{15E11DBD-E9B5-4BCF-A56C-7AAE26CE30DC}" presName="composite" presStyleCnt="0"/>
      <dgm:spPr/>
    </dgm:pt>
    <dgm:pt modelId="{A5E67CF4-39ED-4CC8-A27F-E45EA5D3AC44}" type="pres">
      <dgm:prSet presAssocID="{15E11DBD-E9B5-4BCF-A56C-7AAE26CE30DC}" presName="LShape" presStyleLbl="alignNode1" presStyleIdx="4" presStyleCnt="9"/>
      <dgm:spPr/>
    </dgm:pt>
    <dgm:pt modelId="{F0124EB5-2136-46F3-B2F4-41A5196C24A0}" type="pres">
      <dgm:prSet presAssocID="{15E11DBD-E9B5-4BCF-A56C-7AAE26CE30DC}" presName="ParentText" presStyleLbl="revTx" presStyleIdx="2" presStyleCnt="5">
        <dgm:presLayoutVars>
          <dgm:chMax val="0"/>
          <dgm:chPref val="0"/>
          <dgm:bulletEnabled val="1"/>
        </dgm:presLayoutVars>
      </dgm:prSet>
      <dgm:spPr/>
    </dgm:pt>
    <dgm:pt modelId="{D5E82CFA-3F05-41CB-A66C-3A904CCE06CE}" type="pres">
      <dgm:prSet presAssocID="{15E11DBD-E9B5-4BCF-A56C-7AAE26CE30DC}" presName="Triangle" presStyleLbl="alignNode1" presStyleIdx="5" presStyleCnt="9"/>
      <dgm:spPr/>
    </dgm:pt>
    <dgm:pt modelId="{F5574CB1-AC1C-4773-A4A7-C4CE14EF6374}" type="pres">
      <dgm:prSet presAssocID="{329BDEDB-415B-4AB3-B964-E819D0C56DBB}" presName="sibTrans" presStyleCnt="0"/>
      <dgm:spPr/>
    </dgm:pt>
    <dgm:pt modelId="{14FCF07D-F999-4928-B62C-1135C3080FD1}" type="pres">
      <dgm:prSet presAssocID="{329BDEDB-415B-4AB3-B964-E819D0C56DBB}" presName="space" presStyleCnt="0"/>
      <dgm:spPr/>
    </dgm:pt>
    <dgm:pt modelId="{2489F161-D1CF-4A3D-8E95-6382395DC25B}" type="pres">
      <dgm:prSet presAssocID="{778AA374-0E17-4AEA-8EB6-0C342D57D8D8}" presName="composite" presStyleCnt="0"/>
      <dgm:spPr/>
    </dgm:pt>
    <dgm:pt modelId="{06EAFCDC-2041-4C37-BE64-7627BAA16382}" type="pres">
      <dgm:prSet presAssocID="{778AA374-0E17-4AEA-8EB6-0C342D57D8D8}" presName="LShape" presStyleLbl="alignNode1" presStyleIdx="6" presStyleCnt="9"/>
      <dgm:spPr/>
    </dgm:pt>
    <dgm:pt modelId="{AFC6068B-131B-444D-AF53-A5A2A6DC9AE7}" type="pres">
      <dgm:prSet presAssocID="{778AA374-0E17-4AEA-8EB6-0C342D57D8D8}" presName="ParentText" presStyleLbl="revTx" presStyleIdx="3" presStyleCnt="5">
        <dgm:presLayoutVars>
          <dgm:chMax val="0"/>
          <dgm:chPref val="0"/>
          <dgm:bulletEnabled val="1"/>
        </dgm:presLayoutVars>
      </dgm:prSet>
      <dgm:spPr/>
    </dgm:pt>
    <dgm:pt modelId="{F62C0D9F-BF11-4D63-A28B-80FA21343A28}" type="pres">
      <dgm:prSet presAssocID="{778AA374-0E17-4AEA-8EB6-0C342D57D8D8}" presName="Triangle" presStyleLbl="alignNode1" presStyleIdx="7" presStyleCnt="9"/>
      <dgm:spPr/>
    </dgm:pt>
    <dgm:pt modelId="{F5EC4F6A-2B4F-420C-9BEA-A14EFB832731}" type="pres">
      <dgm:prSet presAssocID="{1A604594-E883-4DA9-8A2A-16DFACE8640A}" presName="sibTrans" presStyleCnt="0"/>
      <dgm:spPr/>
    </dgm:pt>
    <dgm:pt modelId="{41DC2B0B-BD37-48C1-BB85-7F75AC60BB5F}" type="pres">
      <dgm:prSet presAssocID="{1A604594-E883-4DA9-8A2A-16DFACE8640A}" presName="space" presStyleCnt="0"/>
      <dgm:spPr/>
    </dgm:pt>
    <dgm:pt modelId="{D2C6C114-9E17-4E64-9FCF-9C4365FE25B7}" type="pres">
      <dgm:prSet presAssocID="{05F1A7D0-6E45-49DA-80B3-7FF4B8783E58}" presName="composite" presStyleCnt="0"/>
      <dgm:spPr/>
    </dgm:pt>
    <dgm:pt modelId="{BA06DEFD-3E20-41CA-8CC7-585BE7A02A00}" type="pres">
      <dgm:prSet presAssocID="{05F1A7D0-6E45-49DA-80B3-7FF4B8783E58}" presName="LShape" presStyleLbl="alignNode1" presStyleIdx="8" presStyleCnt="9"/>
      <dgm:spPr/>
    </dgm:pt>
    <dgm:pt modelId="{D81336A4-814F-45EF-B582-2466B0D2E2A7}" type="pres">
      <dgm:prSet presAssocID="{05F1A7D0-6E45-49DA-80B3-7FF4B8783E58}" presName="ParentText" presStyleLbl="revTx" presStyleIdx="4" presStyleCnt="5">
        <dgm:presLayoutVars>
          <dgm:chMax val="0"/>
          <dgm:chPref val="0"/>
          <dgm:bulletEnabled val="1"/>
        </dgm:presLayoutVars>
      </dgm:prSet>
      <dgm:spPr/>
    </dgm:pt>
  </dgm:ptLst>
  <dgm:cxnLst>
    <dgm:cxn modelId="{144D3C17-9BB9-4853-A637-BAE8CE37705E}" type="presOf" srcId="{EF034794-D109-40B6-8FA2-8971C3123AB6}" destId="{18F7A15A-3ED1-4A32-B700-36B8D6BBE441}" srcOrd="0" destOrd="0" presId="urn:microsoft.com/office/officeart/2009/3/layout/StepUpProcess"/>
    <dgm:cxn modelId="{B9285067-C906-4FDE-AAAC-9EE99F7669E3}" type="presOf" srcId="{E4D23657-D1E8-4B22-974B-8DC90813F51B}" destId="{80B372F1-8EF3-4532-ACC6-E65E1D63ACA2}" srcOrd="0" destOrd="0" presId="urn:microsoft.com/office/officeart/2009/3/layout/StepUpProcess"/>
    <dgm:cxn modelId="{6F55886F-2AC8-4F4F-B328-821CB3A2117B}" srcId="{41DDEAAE-DE55-45A3-A4F7-3874E0140D37}" destId="{778AA374-0E17-4AEA-8EB6-0C342D57D8D8}" srcOrd="3" destOrd="0" parTransId="{5E28F01D-9664-415C-A0CD-EBFDAB29426C}" sibTransId="{1A604594-E883-4DA9-8A2A-16DFACE8640A}"/>
    <dgm:cxn modelId="{686E8776-31B9-4547-B165-83B2470E83E1}" type="presOf" srcId="{778AA374-0E17-4AEA-8EB6-0C342D57D8D8}" destId="{AFC6068B-131B-444D-AF53-A5A2A6DC9AE7}" srcOrd="0" destOrd="0" presId="urn:microsoft.com/office/officeart/2009/3/layout/StepUpProcess"/>
    <dgm:cxn modelId="{6178317C-4B4F-4FC5-8AC2-7ABBDA27CE1F}" type="presOf" srcId="{05F1A7D0-6E45-49DA-80B3-7FF4B8783E58}" destId="{D81336A4-814F-45EF-B582-2466B0D2E2A7}" srcOrd="0" destOrd="0" presId="urn:microsoft.com/office/officeart/2009/3/layout/StepUpProcess"/>
    <dgm:cxn modelId="{99F95D8E-A851-4953-A3C5-9BF7753ED9FA}" srcId="{41DDEAAE-DE55-45A3-A4F7-3874E0140D37}" destId="{E4D23657-D1E8-4B22-974B-8DC90813F51B}" srcOrd="0" destOrd="0" parTransId="{89EF0911-2234-42D0-AEF3-7FADAFD12999}" sibTransId="{529487B0-19AA-4AAC-8F83-CF2C113EB84D}"/>
    <dgm:cxn modelId="{A98402AF-AFAB-470F-9C97-EF1C509D8499}" type="presOf" srcId="{15E11DBD-E9B5-4BCF-A56C-7AAE26CE30DC}" destId="{F0124EB5-2136-46F3-B2F4-41A5196C24A0}" srcOrd="0" destOrd="0" presId="urn:microsoft.com/office/officeart/2009/3/layout/StepUpProcess"/>
    <dgm:cxn modelId="{80FF73C0-9BCD-436E-A85B-D6D7D322462C}" srcId="{41DDEAAE-DE55-45A3-A4F7-3874E0140D37}" destId="{EF034794-D109-40B6-8FA2-8971C3123AB6}" srcOrd="1" destOrd="0" parTransId="{64D09C75-3D44-4CEF-9459-5C91DB44A9EA}" sibTransId="{CDDFC891-FC62-4131-A642-2D94388BCCE2}"/>
    <dgm:cxn modelId="{33A927E1-3C94-4A92-8DB3-42886008240C}" srcId="{41DDEAAE-DE55-45A3-A4F7-3874E0140D37}" destId="{05F1A7D0-6E45-49DA-80B3-7FF4B8783E58}" srcOrd="4" destOrd="0" parTransId="{3ECE110E-B07E-4F19-B2DF-3E42E99B2E8D}" sibTransId="{47B1D0F3-117D-4CE7-9037-3F5A4995054A}"/>
    <dgm:cxn modelId="{5E0737F0-6DE4-4885-BC59-82E10D617E50}" srcId="{41DDEAAE-DE55-45A3-A4F7-3874E0140D37}" destId="{15E11DBD-E9B5-4BCF-A56C-7AAE26CE30DC}" srcOrd="2" destOrd="0" parTransId="{B7B43D5B-12E9-44B1-B818-4B50F6AD3C0A}" sibTransId="{329BDEDB-415B-4AB3-B964-E819D0C56DBB}"/>
    <dgm:cxn modelId="{2607AFFA-E9F8-4160-9AE4-19F4DB2B71C9}" type="presOf" srcId="{41DDEAAE-DE55-45A3-A4F7-3874E0140D37}" destId="{EB3CB291-E23A-4667-A32E-A640A76557A1}" srcOrd="0" destOrd="0" presId="urn:microsoft.com/office/officeart/2009/3/layout/StepUpProcess"/>
    <dgm:cxn modelId="{D3BFF791-8D8E-4FBF-9F59-1FB887121875}" type="presParOf" srcId="{EB3CB291-E23A-4667-A32E-A640A76557A1}" destId="{01035298-0CF7-4145-8EE2-24DBFEAF33BB}" srcOrd="0" destOrd="0" presId="urn:microsoft.com/office/officeart/2009/3/layout/StepUpProcess"/>
    <dgm:cxn modelId="{AFA2BCAD-2F0B-4C3E-86A6-55A260AD16B0}" type="presParOf" srcId="{01035298-0CF7-4145-8EE2-24DBFEAF33BB}" destId="{21E1F518-1190-4883-914B-1FB66E6D3A63}" srcOrd="0" destOrd="0" presId="urn:microsoft.com/office/officeart/2009/3/layout/StepUpProcess"/>
    <dgm:cxn modelId="{AF2B8620-9DC0-4A87-9014-D45C2D1F8B38}" type="presParOf" srcId="{01035298-0CF7-4145-8EE2-24DBFEAF33BB}" destId="{80B372F1-8EF3-4532-ACC6-E65E1D63ACA2}" srcOrd="1" destOrd="0" presId="urn:microsoft.com/office/officeart/2009/3/layout/StepUpProcess"/>
    <dgm:cxn modelId="{4AA5420E-C2A1-4D24-A1DA-DA9E7976427D}" type="presParOf" srcId="{01035298-0CF7-4145-8EE2-24DBFEAF33BB}" destId="{B746139E-4627-4CCC-9299-5653D77ED24D}" srcOrd="2" destOrd="0" presId="urn:microsoft.com/office/officeart/2009/3/layout/StepUpProcess"/>
    <dgm:cxn modelId="{C3204B2A-D9EE-439E-BA61-A2C860BFF519}" type="presParOf" srcId="{EB3CB291-E23A-4667-A32E-A640A76557A1}" destId="{780BC64D-2F67-498A-99F6-7EB28080D705}" srcOrd="1" destOrd="0" presId="urn:microsoft.com/office/officeart/2009/3/layout/StepUpProcess"/>
    <dgm:cxn modelId="{49AEC91A-7C1D-4222-94BA-4D738F2D6C79}" type="presParOf" srcId="{780BC64D-2F67-498A-99F6-7EB28080D705}" destId="{68E230FA-2656-4C78-B827-58AFD214F445}" srcOrd="0" destOrd="0" presId="urn:microsoft.com/office/officeart/2009/3/layout/StepUpProcess"/>
    <dgm:cxn modelId="{B3ADA2AF-BE62-4C22-84A1-F4C5043918A4}" type="presParOf" srcId="{EB3CB291-E23A-4667-A32E-A640A76557A1}" destId="{B07824BD-C1CB-4098-8E38-D3E1F721DF31}" srcOrd="2" destOrd="0" presId="urn:microsoft.com/office/officeart/2009/3/layout/StepUpProcess"/>
    <dgm:cxn modelId="{D55AC698-F4A8-404D-94F4-78DB0A0637AF}" type="presParOf" srcId="{B07824BD-C1CB-4098-8E38-D3E1F721DF31}" destId="{85769F8C-5820-4CB5-B01D-69A648973D8F}" srcOrd="0" destOrd="0" presId="urn:microsoft.com/office/officeart/2009/3/layout/StepUpProcess"/>
    <dgm:cxn modelId="{6DF3D3A6-F203-4587-9E47-85B7CF8CB3D6}" type="presParOf" srcId="{B07824BD-C1CB-4098-8E38-D3E1F721DF31}" destId="{18F7A15A-3ED1-4A32-B700-36B8D6BBE441}" srcOrd="1" destOrd="0" presId="urn:microsoft.com/office/officeart/2009/3/layout/StepUpProcess"/>
    <dgm:cxn modelId="{B0900791-DD10-486B-8501-E09AD6094101}" type="presParOf" srcId="{B07824BD-C1CB-4098-8E38-D3E1F721DF31}" destId="{F6F2BEFC-1674-4E8D-98FF-DE4432BB887C}" srcOrd="2" destOrd="0" presId="urn:microsoft.com/office/officeart/2009/3/layout/StepUpProcess"/>
    <dgm:cxn modelId="{3EE6A66E-230B-46C6-B833-F1FB7D9677BB}" type="presParOf" srcId="{EB3CB291-E23A-4667-A32E-A640A76557A1}" destId="{E26373E0-D095-405B-9F4A-CC7FBB5BEBD2}" srcOrd="3" destOrd="0" presId="urn:microsoft.com/office/officeart/2009/3/layout/StepUpProcess"/>
    <dgm:cxn modelId="{3C46AB4C-8FD6-4F18-89B0-206793A671D9}" type="presParOf" srcId="{E26373E0-D095-405B-9F4A-CC7FBB5BEBD2}" destId="{8B10941C-73F0-477C-9F3D-EB0A4525ACBE}" srcOrd="0" destOrd="0" presId="urn:microsoft.com/office/officeart/2009/3/layout/StepUpProcess"/>
    <dgm:cxn modelId="{BD02CC66-E7B8-4247-B83C-1E49E3A3190F}" type="presParOf" srcId="{EB3CB291-E23A-4667-A32E-A640A76557A1}" destId="{DF2F85E9-6BAE-40EA-8F18-DAFCA3EFFB69}" srcOrd="4" destOrd="0" presId="urn:microsoft.com/office/officeart/2009/3/layout/StepUpProcess"/>
    <dgm:cxn modelId="{73FD8DEB-3FA4-428D-8D3F-4FFB6F588D0C}" type="presParOf" srcId="{DF2F85E9-6BAE-40EA-8F18-DAFCA3EFFB69}" destId="{A5E67CF4-39ED-4CC8-A27F-E45EA5D3AC44}" srcOrd="0" destOrd="0" presId="urn:microsoft.com/office/officeart/2009/3/layout/StepUpProcess"/>
    <dgm:cxn modelId="{1D96201E-2684-4A2C-ABB0-E762F06034DB}" type="presParOf" srcId="{DF2F85E9-6BAE-40EA-8F18-DAFCA3EFFB69}" destId="{F0124EB5-2136-46F3-B2F4-41A5196C24A0}" srcOrd="1" destOrd="0" presId="urn:microsoft.com/office/officeart/2009/3/layout/StepUpProcess"/>
    <dgm:cxn modelId="{24606857-F5A8-4647-9106-43600BEA9834}" type="presParOf" srcId="{DF2F85E9-6BAE-40EA-8F18-DAFCA3EFFB69}" destId="{D5E82CFA-3F05-41CB-A66C-3A904CCE06CE}" srcOrd="2" destOrd="0" presId="urn:microsoft.com/office/officeart/2009/3/layout/StepUpProcess"/>
    <dgm:cxn modelId="{07D8BB63-7C45-4577-8989-CC9573B5B902}" type="presParOf" srcId="{EB3CB291-E23A-4667-A32E-A640A76557A1}" destId="{F5574CB1-AC1C-4773-A4A7-C4CE14EF6374}" srcOrd="5" destOrd="0" presId="urn:microsoft.com/office/officeart/2009/3/layout/StepUpProcess"/>
    <dgm:cxn modelId="{C4CA2C05-C5A2-47D3-932D-7D1B0EE24BEE}" type="presParOf" srcId="{F5574CB1-AC1C-4773-A4A7-C4CE14EF6374}" destId="{14FCF07D-F999-4928-B62C-1135C3080FD1}" srcOrd="0" destOrd="0" presId="urn:microsoft.com/office/officeart/2009/3/layout/StepUpProcess"/>
    <dgm:cxn modelId="{7F15FDE7-0796-409E-8E14-33BDA45130DC}" type="presParOf" srcId="{EB3CB291-E23A-4667-A32E-A640A76557A1}" destId="{2489F161-D1CF-4A3D-8E95-6382395DC25B}" srcOrd="6" destOrd="0" presId="urn:microsoft.com/office/officeart/2009/3/layout/StepUpProcess"/>
    <dgm:cxn modelId="{A311EB17-7B3B-4E73-8877-7EDCECD2CCA9}" type="presParOf" srcId="{2489F161-D1CF-4A3D-8E95-6382395DC25B}" destId="{06EAFCDC-2041-4C37-BE64-7627BAA16382}" srcOrd="0" destOrd="0" presId="urn:microsoft.com/office/officeart/2009/3/layout/StepUpProcess"/>
    <dgm:cxn modelId="{F054D3EE-12ED-41DF-BC28-75AFF24A2011}" type="presParOf" srcId="{2489F161-D1CF-4A3D-8E95-6382395DC25B}" destId="{AFC6068B-131B-444D-AF53-A5A2A6DC9AE7}" srcOrd="1" destOrd="0" presId="urn:microsoft.com/office/officeart/2009/3/layout/StepUpProcess"/>
    <dgm:cxn modelId="{B3F265FC-C9A3-4AB3-9CED-F7D5EE371186}" type="presParOf" srcId="{2489F161-D1CF-4A3D-8E95-6382395DC25B}" destId="{F62C0D9F-BF11-4D63-A28B-80FA21343A28}" srcOrd="2" destOrd="0" presId="urn:microsoft.com/office/officeart/2009/3/layout/StepUpProcess"/>
    <dgm:cxn modelId="{41FBC4D4-7CE4-4553-BFA6-B9C39AFCA8EF}" type="presParOf" srcId="{EB3CB291-E23A-4667-A32E-A640A76557A1}" destId="{F5EC4F6A-2B4F-420C-9BEA-A14EFB832731}" srcOrd="7" destOrd="0" presId="urn:microsoft.com/office/officeart/2009/3/layout/StepUpProcess"/>
    <dgm:cxn modelId="{604F1BFC-D1C1-4B05-9E80-FEB729EF06F6}" type="presParOf" srcId="{F5EC4F6A-2B4F-420C-9BEA-A14EFB832731}" destId="{41DC2B0B-BD37-48C1-BB85-7F75AC60BB5F}" srcOrd="0" destOrd="0" presId="urn:microsoft.com/office/officeart/2009/3/layout/StepUpProcess"/>
    <dgm:cxn modelId="{C8CE4F5C-2D1E-4F23-B70E-3CA4AB9E86D1}" type="presParOf" srcId="{EB3CB291-E23A-4667-A32E-A640A76557A1}" destId="{D2C6C114-9E17-4E64-9FCF-9C4365FE25B7}" srcOrd="8" destOrd="0" presId="urn:microsoft.com/office/officeart/2009/3/layout/StepUpProcess"/>
    <dgm:cxn modelId="{28DAD026-A7ED-4EA6-BA50-86753202B1A1}" type="presParOf" srcId="{D2C6C114-9E17-4E64-9FCF-9C4365FE25B7}" destId="{BA06DEFD-3E20-41CA-8CC7-585BE7A02A00}" srcOrd="0" destOrd="0" presId="urn:microsoft.com/office/officeart/2009/3/layout/StepUpProcess"/>
    <dgm:cxn modelId="{1A762ABB-221E-44D3-9B21-B2EC055FC66D}" type="presParOf" srcId="{D2C6C114-9E17-4E64-9FCF-9C4365FE25B7}" destId="{D81336A4-814F-45EF-B582-2466B0D2E2A7}"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1F518-1190-4883-914B-1FB66E6D3A63}">
      <dsp:nvSpPr>
        <dsp:cNvPr id="0" name=""/>
        <dsp:cNvSpPr/>
      </dsp:nvSpPr>
      <dsp:spPr>
        <a:xfrm rot="5400000">
          <a:off x="345295" y="1888281"/>
          <a:ext cx="1038577" cy="1728170"/>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B372F1-8EF3-4532-ACC6-E65E1D63ACA2}">
      <dsp:nvSpPr>
        <dsp:cNvPr id="0" name=""/>
        <dsp:cNvSpPr/>
      </dsp:nvSpPr>
      <dsp:spPr>
        <a:xfrm>
          <a:off x="171931" y="2404631"/>
          <a:ext cx="1560201" cy="1367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Step 1 </a:t>
          </a:r>
          <a:br>
            <a:rPr lang="en-US" sz="3400" kern="1200" dirty="0"/>
          </a:br>
          <a:r>
            <a:rPr lang="en-US" sz="2000" kern="1200" dirty="0">
              <a:latin typeface="Arial" panose="020B0604020202020204" pitchFamily="34" charset="0"/>
              <a:cs typeface="Arial" panose="020B0604020202020204" pitchFamily="34" charset="0"/>
            </a:rPr>
            <a:t>Transcribe data</a:t>
          </a:r>
        </a:p>
      </dsp:txBody>
      <dsp:txXfrm>
        <a:off x="171931" y="2404631"/>
        <a:ext cx="1560201" cy="1367608"/>
      </dsp:txXfrm>
    </dsp:sp>
    <dsp:sp modelId="{B746139E-4627-4CCC-9299-5653D77ED24D}">
      <dsp:nvSpPr>
        <dsp:cNvPr id="0" name=""/>
        <dsp:cNvSpPr/>
      </dsp:nvSpPr>
      <dsp:spPr>
        <a:xfrm>
          <a:off x="1437755" y="1761051"/>
          <a:ext cx="294377" cy="294377"/>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69F8C-5820-4CB5-B01D-69A648973D8F}">
      <dsp:nvSpPr>
        <dsp:cNvPr id="0" name=""/>
        <dsp:cNvSpPr/>
      </dsp:nvSpPr>
      <dsp:spPr>
        <a:xfrm rot="5400000">
          <a:off x="2255287" y="1415651"/>
          <a:ext cx="1038577" cy="1728170"/>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7A15A-3ED1-4A32-B700-36B8D6BBE441}">
      <dsp:nvSpPr>
        <dsp:cNvPr id="0" name=""/>
        <dsp:cNvSpPr/>
      </dsp:nvSpPr>
      <dsp:spPr>
        <a:xfrm>
          <a:off x="2081923" y="1932002"/>
          <a:ext cx="1560201" cy="1367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Step 2</a:t>
          </a:r>
          <a:br>
            <a:rPr lang="en-US" sz="3400" kern="1200" dirty="0"/>
          </a:br>
          <a:r>
            <a:rPr lang="en-US" sz="2000" kern="1200" dirty="0">
              <a:latin typeface="Arial" panose="020B0604020202020204" pitchFamily="34" charset="0"/>
              <a:cs typeface="Arial" panose="020B0604020202020204" pitchFamily="34" charset="0"/>
            </a:rPr>
            <a:t>Generate codes </a:t>
          </a:r>
          <a:endParaRPr lang="en-US" sz="3400" kern="1200" dirty="0"/>
        </a:p>
      </dsp:txBody>
      <dsp:txXfrm>
        <a:off x="2081923" y="1932002"/>
        <a:ext cx="1560201" cy="1367608"/>
      </dsp:txXfrm>
    </dsp:sp>
    <dsp:sp modelId="{F6F2BEFC-1674-4E8D-98FF-DE4432BB887C}">
      <dsp:nvSpPr>
        <dsp:cNvPr id="0" name=""/>
        <dsp:cNvSpPr/>
      </dsp:nvSpPr>
      <dsp:spPr>
        <a:xfrm>
          <a:off x="3347747" y="1288421"/>
          <a:ext cx="294377" cy="294377"/>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67CF4-39ED-4CC8-A27F-E45EA5D3AC44}">
      <dsp:nvSpPr>
        <dsp:cNvPr id="0" name=""/>
        <dsp:cNvSpPr/>
      </dsp:nvSpPr>
      <dsp:spPr>
        <a:xfrm rot="5400000">
          <a:off x="4165279" y="943022"/>
          <a:ext cx="1038577" cy="1728170"/>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24EB5-2136-46F3-B2F4-41A5196C24A0}">
      <dsp:nvSpPr>
        <dsp:cNvPr id="0" name=""/>
        <dsp:cNvSpPr/>
      </dsp:nvSpPr>
      <dsp:spPr>
        <a:xfrm>
          <a:off x="3991914" y="1459372"/>
          <a:ext cx="1560201" cy="1367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Step 3</a:t>
          </a:r>
          <a:br>
            <a:rPr lang="en-US" sz="3400" kern="1200" dirty="0"/>
          </a:br>
          <a:r>
            <a:rPr lang="en-US" sz="2000" kern="1200" dirty="0">
              <a:latin typeface="Arial" panose="020B0604020202020204" pitchFamily="34" charset="0"/>
              <a:cs typeface="Arial" panose="020B0604020202020204" pitchFamily="34" charset="0"/>
            </a:rPr>
            <a:t>Search for themes </a:t>
          </a:r>
          <a:endParaRPr lang="en-US" sz="3400" kern="1200" dirty="0"/>
        </a:p>
      </dsp:txBody>
      <dsp:txXfrm>
        <a:off x="3991914" y="1459372"/>
        <a:ext cx="1560201" cy="1367608"/>
      </dsp:txXfrm>
    </dsp:sp>
    <dsp:sp modelId="{D5E82CFA-3F05-41CB-A66C-3A904CCE06CE}">
      <dsp:nvSpPr>
        <dsp:cNvPr id="0" name=""/>
        <dsp:cNvSpPr/>
      </dsp:nvSpPr>
      <dsp:spPr>
        <a:xfrm>
          <a:off x="5257739" y="815792"/>
          <a:ext cx="294377" cy="294377"/>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AFCDC-2041-4C37-BE64-7627BAA16382}">
      <dsp:nvSpPr>
        <dsp:cNvPr id="0" name=""/>
        <dsp:cNvSpPr/>
      </dsp:nvSpPr>
      <dsp:spPr>
        <a:xfrm rot="5400000">
          <a:off x="6075271" y="470392"/>
          <a:ext cx="1038577" cy="1728170"/>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6068B-131B-444D-AF53-A5A2A6DC9AE7}">
      <dsp:nvSpPr>
        <dsp:cNvPr id="0" name=""/>
        <dsp:cNvSpPr/>
      </dsp:nvSpPr>
      <dsp:spPr>
        <a:xfrm>
          <a:off x="5901906" y="986743"/>
          <a:ext cx="1560201" cy="1367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Step 4</a:t>
          </a:r>
          <a:br>
            <a:rPr lang="en-US" sz="3400" kern="1200" dirty="0"/>
          </a:br>
          <a:r>
            <a:rPr lang="en-US" sz="2000" kern="1200" dirty="0">
              <a:latin typeface="Arial" panose="020B0604020202020204" pitchFamily="34" charset="0"/>
              <a:cs typeface="Arial" panose="020B0604020202020204" pitchFamily="34" charset="0"/>
            </a:rPr>
            <a:t>Name the themes </a:t>
          </a:r>
          <a:endParaRPr lang="en-US" sz="3400" kern="1200" dirty="0"/>
        </a:p>
      </dsp:txBody>
      <dsp:txXfrm>
        <a:off x="5901906" y="986743"/>
        <a:ext cx="1560201" cy="1367608"/>
      </dsp:txXfrm>
    </dsp:sp>
    <dsp:sp modelId="{F62C0D9F-BF11-4D63-A28B-80FA21343A28}">
      <dsp:nvSpPr>
        <dsp:cNvPr id="0" name=""/>
        <dsp:cNvSpPr/>
      </dsp:nvSpPr>
      <dsp:spPr>
        <a:xfrm>
          <a:off x="7167730" y="343163"/>
          <a:ext cx="294377" cy="294377"/>
        </a:xfrm>
        <a:prstGeom prst="triangle">
          <a:avLst>
            <a:gd name="adj" fmla="val 100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6DEFD-3E20-41CA-8CC7-585BE7A02A00}">
      <dsp:nvSpPr>
        <dsp:cNvPr id="0" name=""/>
        <dsp:cNvSpPr/>
      </dsp:nvSpPr>
      <dsp:spPr>
        <a:xfrm rot="5400000">
          <a:off x="7985263" y="-2236"/>
          <a:ext cx="1038577" cy="1728170"/>
        </a:xfrm>
        <a:prstGeom prst="corner">
          <a:avLst>
            <a:gd name="adj1" fmla="val 16120"/>
            <a:gd name="adj2" fmla="val 161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336A4-814F-45EF-B582-2466B0D2E2A7}">
      <dsp:nvSpPr>
        <dsp:cNvPr id="0" name=""/>
        <dsp:cNvSpPr/>
      </dsp:nvSpPr>
      <dsp:spPr>
        <a:xfrm>
          <a:off x="7811898" y="514114"/>
          <a:ext cx="1560201" cy="1367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Step 5</a:t>
          </a:r>
          <a:br>
            <a:rPr lang="en-US" sz="3400" kern="1200" dirty="0"/>
          </a:br>
          <a:r>
            <a:rPr lang="en-US" sz="2000" kern="1200" dirty="0">
              <a:latin typeface="Arial" panose="020B0604020202020204" pitchFamily="34" charset="0"/>
              <a:cs typeface="Arial" panose="020B0604020202020204" pitchFamily="34" charset="0"/>
            </a:rPr>
            <a:t>Report the findings </a:t>
          </a:r>
          <a:endParaRPr lang="en-US" sz="3400" kern="1200" dirty="0"/>
        </a:p>
      </dsp:txBody>
      <dsp:txXfrm>
        <a:off x="7811898" y="514114"/>
        <a:ext cx="1560201" cy="1367608"/>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8EB33BB8-6C7A-4BE0-9B55-9EAC48D52EC6}" type="datetimeFigureOut">
              <a:rPr lang="en-US"/>
              <a:t>5/13/2019</a:t>
            </a:fld>
            <a:endParaRPr/>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611EF64-F73B-4314-BB6F-BC0937BBDF19}" type="datetimeFigureOut">
              <a:rPr lang="en-US"/>
              <a:t>5/13/2019</a:t>
            </a:fld>
            <a:endParaRPr/>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3</a:t>
            </a:fld>
            <a:endParaRPr lang="en-US"/>
          </a:p>
        </p:txBody>
      </p:sp>
    </p:spTree>
    <p:extLst>
      <p:ext uri="{BB962C8B-B14F-4D97-AF65-F5344CB8AC3E}">
        <p14:creationId xmlns:p14="http://schemas.microsoft.com/office/powerpoint/2010/main" val="6609355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5/13/2019</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5/13/2019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5/13/2019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5/13/2019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5/13/2019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5/13/2019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5/13/2019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5/13/2019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5/13/2019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5/13/2019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5/13/2019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5/13/2019</a:t>
            </a:fld>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8" Type="http://schemas.openxmlformats.org/officeDocument/2006/relationships/hyperlink" Target="https://www.google.com/search?biw=1366&amp;bih=608&amp;tbm=isch&amp;sa=1&amp;ei=Q4XVXIqBOePQxgPEv4vABw&amp;q=quotes+about+peer+support&amp;oq=quotes+about+peer+&amp;gs_l=img.1.2.0l4j0i5i30j0i24l5.13888.27056..30424...1.0..0.77.2612.45......2....1..gws-wiz-img.....0..35i39j0i67.xlppiBPl7xc#imgrc=DghGgGpYaEBLkM:" TargetMode="External"/><Relationship Id="rId3" Type="http://schemas.openxmlformats.org/officeDocument/2006/relationships/hyperlink" Target="http://www.bacp.co.uk/events-and-resources/ethics-and-standards/ethical-framework-for-the-counselling-professions/" TargetMode="External"/><Relationship Id="rId7" Type="http://schemas.openxmlformats.org/officeDocument/2006/relationships/hyperlink" Target="https://www.google.com/search?rlz=1C1GGRV_enGB783GB783&amp;tbm=isch&amp;sa=1&amp;ei=VRPXXOTjFY2eULLEhZAN&amp;q=reflection+&amp;oq=reflection+&amp;gs_l=img.3..35i39j0l9.95053.96451..97739...0.0..0.73.369.6......1....1..gws-wiz-img.......0i67.ypCndTJ7CeY#imgdii=xh6j-mwXHNEUIM:&amp;imgrc=izd6SikHw8gasM:" TargetMode="External"/><Relationship Id="rId2" Type="http://schemas.openxmlformats.org/officeDocument/2006/relationships/hyperlink" Target="https://psycnet.apa.org/record/2006-06991-002" TargetMode="External"/><Relationship Id="rId1" Type="http://schemas.openxmlformats.org/officeDocument/2006/relationships/slideLayout" Target="../slideLayouts/slideLayout7.xml"/><Relationship Id="rId6" Type="http://schemas.openxmlformats.org/officeDocument/2006/relationships/hyperlink" Target="https://www.google.com/search?q=google+images+focus+group&amp;rlz=1C1GGRV_enGB783GB783&amp;source=lnms&amp;tbm=isch&amp;sa=X&amp;ved=0ahUKEwjruuXy1Y7iAhWcWhUIHT8bCMoQ_AUIDigB&amp;biw=1366&amp;bih=657#imgdii=q4L1PmuiAXg1ZM:&amp;imgrc=ADWylyFXwgtQ_M:" TargetMode="External"/><Relationship Id="rId5" Type="http://schemas.openxmlformats.org/officeDocument/2006/relationships/hyperlink" Target="https://www.google.com/search?q=literature+review+images&amp;tbm=isch&amp;tbs=rimg:CRTLDsaO-o_1PIjgEhy1leN9JtIMBnYXj_17TXLN3AcOLv-XOrjEhdqFqUUtqzWppBflIGuLc4AVisWGAJRx93fbNafioSCQSHLWV430m0EV7TEoEBetDYKhIJgwGdheP_1tNcRuRTXejqjmAIqEgks3cBw4u_15cxGEA-OqAtY01CoSCauMSF2oWpRSEfw4Oehtxq3SKhIJ2rNamkF-UgYRHpD-Wezxn1UqEgm4tzgBWKxYYBHYJHPSsQJnLCoSCQlHH3d9s1p-EWJx6rZxqlup&amp;tbo=u&amp;sa=X&amp;ved=2ahUKEwiG6M3F5o7iAhUQ3uAKHWUGBScQ9C96BAgBEBs&amp;biw=1366&amp;bih=657&amp;dpr=1#imgrc=3dKtK__IIdmv6M:" TargetMode="External"/><Relationship Id="rId4" Type="http://schemas.openxmlformats.org/officeDocument/2006/relationships/hyperlink" Target="https://www.independent.co.uk/news/uk/home-news/knife-crime-uk-stabbings-youth-service-cuts-government-austerity-a8901856.html" TargetMode="External"/><Relationship Id="rId9" Type="http://schemas.openxmlformats.org/officeDocument/2006/relationships/hyperlink" Target="http://www.bhevolution.org/public/peer_support_research.p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3CF9AB-3856-4F1E-B5BC-102AC4E2550F}"/>
              </a:ext>
            </a:extLst>
          </p:cNvPr>
          <p:cNvSpPr txBox="1"/>
          <p:nvPr/>
        </p:nvSpPr>
        <p:spPr>
          <a:xfrm>
            <a:off x="0" y="0"/>
            <a:ext cx="4230806" cy="6858000"/>
          </a:xfrm>
          <a:prstGeom prst="rect">
            <a:avLst/>
          </a:prstGeom>
          <a:noFill/>
        </p:spPr>
        <p:txBody>
          <a:bodyPr wrap="square" rtlCol="0">
            <a:spAutoFit/>
          </a:bodyPr>
          <a:lstStyle/>
          <a:p>
            <a:endParaRPr lang="en-GB" dirty="0"/>
          </a:p>
        </p:txBody>
      </p:sp>
      <p:pic>
        <p:nvPicPr>
          <p:cNvPr id="10" name="Content Placeholder 5">
            <a:extLst>
              <a:ext uri="{FF2B5EF4-FFF2-40B4-BE49-F238E27FC236}">
                <a16:creationId xmlns:a16="http://schemas.microsoft.com/office/drawing/2014/main" id="{6279B6B8-F337-4375-8B18-E5419D8C9D99}"/>
              </a:ext>
            </a:extLst>
          </p:cNvPr>
          <p:cNvPicPr>
            <a:picLocks noChangeAspect="1"/>
          </p:cNvPicPr>
          <p:nvPr/>
        </p:nvPicPr>
        <p:blipFill>
          <a:blip r:embed="rId2"/>
          <a:stretch>
            <a:fillRect/>
          </a:stretch>
        </p:blipFill>
        <p:spPr>
          <a:xfrm>
            <a:off x="101736" y="4606659"/>
            <a:ext cx="3305907" cy="1340804"/>
          </a:xfrm>
          <a:prstGeom prst="rect">
            <a:avLst/>
          </a:prstGeom>
        </p:spPr>
      </p:pic>
      <p:sp>
        <p:nvSpPr>
          <p:cNvPr id="11" name="TextBox 10">
            <a:extLst>
              <a:ext uri="{FF2B5EF4-FFF2-40B4-BE49-F238E27FC236}">
                <a16:creationId xmlns:a16="http://schemas.microsoft.com/office/drawing/2014/main" id="{C476B87F-78AD-4DE8-ACDE-ADA22640EEA0}"/>
              </a:ext>
            </a:extLst>
          </p:cNvPr>
          <p:cNvSpPr txBox="1"/>
          <p:nvPr/>
        </p:nvSpPr>
        <p:spPr>
          <a:xfrm>
            <a:off x="245659" y="545910"/>
            <a:ext cx="734249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Ingrid Nicholls P151102 Level 6 Semester 2</a:t>
            </a:r>
          </a:p>
        </p:txBody>
      </p:sp>
      <p:sp>
        <p:nvSpPr>
          <p:cNvPr id="12" name="TextBox 11">
            <a:extLst>
              <a:ext uri="{FF2B5EF4-FFF2-40B4-BE49-F238E27FC236}">
                <a16:creationId xmlns:a16="http://schemas.microsoft.com/office/drawing/2014/main" id="{C2468053-3661-4FD9-BE76-5BE947113C70}"/>
              </a:ext>
            </a:extLst>
          </p:cNvPr>
          <p:cNvSpPr txBox="1"/>
          <p:nvPr/>
        </p:nvSpPr>
        <p:spPr>
          <a:xfrm>
            <a:off x="1433015" y="1553485"/>
            <a:ext cx="10249469" cy="2434641"/>
          </a:xfrm>
          <a:prstGeom prst="rect">
            <a:avLst/>
          </a:prstGeom>
          <a:noFill/>
        </p:spPr>
        <p:txBody>
          <a:bodyPr wrap="square" rtlCol="0">
            <a:spAutoFit/>
          </a:bodyPr>
          <a:lstStyle/>
          <a:p>
            <a:pPr marL="321945" algn="ctr">
              <a:lnSpc>
                <a:spcPct val="107000"/>
              </a:lnSpc>
              <a:spcAft>
                <a:spcPts val="0"/>
              </a:spcAft>
            </a:pPr>
            <a:r>
              <a:rPr lang="en-GB" sz="2400" b="1" dirty="0">
                <a:latin typeface="Arial" panose="020B0604020202020204" pitchFamily="34" charset="0"/>
                <a:ea typeface="Times New Roman" panose="02020603050405020304" pitchFamily="18" charset="0"/>
                <a:cs typeface="Arial" panose="020B0604020202020204" pitchFamily="34" charset="0"/>
              </a:rPr>
              <a:t>MODULE CODE: M6X00966. Empirical Research Skills.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321945" algn="ctr">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15 minute Power Point Presentation of Research Findings.</a:t>
            </a:r>
          </a:p>
          <a:p>
            <a:pPr marL="1266825" indent="-6350" algn="ctr">
              <a:lnSpc>
                <a:spcPct val="107000"/>
              </a:lnSpc>
              <a:spcAft>
                <a:spcPts val="0"/>
              </a:spcAft>
            </a:pPr>
            <a:r>
              <a:rPr lang="en-GB" sz="2400" b="1" dirty="0">
                <a:latin typeface="Arial" panose="020B0604020202020204" pitchFamily="34" charset="0"/>
                <a:cs typeface="Arial" panose="020B0604020202020204" pitchFamily="34" charset="0"/>
              </a:rPr>
              <a:t>COMPONENT WEIGHTING: </a:t>
            </a:r>
            <a:r>
              <a:rPr lang="en-GB" sz="2400" b="1" u="sng" dirty="0">
                <a:latin typeface="Arial" panose="020B0604020202020204" pitchFamily="34" charset="0"/>
                <a:cs typeface="Arial" panose="020B0604020202020204" pitchFamily="34" charset="0"/>
              </a:rPr>
              <a:t>30%</a:t>
            </a:r>
            <a:r>
              <a:rPr lang="en-GB" sz="24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marL="1266825" indent="-6350" algn="ctr">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MODULE TUTOR: Beverly Cole.</a:t>
            </a:r>
          </a:p>
          <a:p>
            <a:pPr marL="1266825" indent="-6350" algn="ctr">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Submission Date: 13 May 2019.</a:t>
            </a:r>
          </a:p>
          <a:p>
            <a:pPr marL="1266825" indent="-6350" algn="ctr">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Presentation Date 14 May 2019.</a:t>
            </a:r>
          </a:p>
        </p:txBody>
      </p:sp>
    </p:spTree>
    <p:extLst>
      <p:ext uri="{BB962C8B-B14F-4D97-AF65-F5344CB8AC3E}">
        <p14:creationId xmlns:p14="http://schemas.microsoft.com/office/powerpoint/2010/main" val="413518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609600"/>
            <a:ext cx="7091361" cy="3379304"/>
          </a:xfrm>
        </p:spPr>
        <p:txBody>
          <a:bodyPr>
            <a:normAutofit/>
          </a:bodyPr>
          <a:lstStyle/>
          <a:p>
            <a:r>
              <a:rPr lang="en-US" sz="4400" dirty="0">
                <a:latin typeface="Arial" panose="020B0604020202020204" pitchFamily="34" charset="0"/>
                <a:cs typeface="Arial" panose="020B0604020202020204" pitchFamily="34" charset="0"/>
              </a:rPr>
              <a:t>DO WE REALLY NEED THE SUPPORT OF OTHERS?</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OR CAN WE COPE ALONE ?</a:t>
            </a:r>
          </a:p>
        </p:txBody>
      </p:sp>
      <p:sp>
        <p:nvSpPr>
          <p:cNvPr id="3" name="Subtitle 2"/>
          <p:cNvSpPr>
            <a:spLocks noGrp="1"/>
          </p:cNvSpPr>
          <p:nvPr>
            <p:ph type="subTitle" idx="1"/>
          </p:nvPr>
        </p:nvSpPr>
        <p:spPr>
          <a:xfrm>
            <a:off x="1065213" y="3108803"/>
            <a:ext cx="7091361" cy="1383683"/>
          </a:xfrm>
        </p:spPr>
        <p:txBody>
          <a:bodyPr>
            <a:normAutofit/>
          </a:bodyPr>
          <a:lstStyle/>
          <a:p>
            <a:r>
              <a:rPr lang="en-US" sz="3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784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8213" y="304800"/>
            <a:ext cx="9372600" cy="2001078"/>
          </a:xfrm>
        </p:spPr>
        <p:txBody>
          <a:bodyPr>
            <a:noAutofit/>
          </a:bodyPr>
          <a:lstStyle/>
          <a:p>
            <a:pPr lvl="0">
              <a:spcBef>
                <a:spcPts val="0"/>
              </a:spcBef>
            </a:pPr>
            <a:r>
              <a:rPr lang="en-US" sz="2800" dirty="0">
                <a:solidFill>
                  <a:srgbClr val="DF5327"/>
                </a:solidFill>
                <a:latin typeface="Arial" panose="020B0604020202020204" pitchFamily="34" charset="0"/>
                <a:ea typeface="+mn-ea"/>
                <a:cs typeface="Arial" panose="020B0604020202020204" pitchFamily="34" charset="0"/>
              </a:rPr>
              <a:t>    HOW BENEFICIAL IS PEER SUPPORT TO AN    INDIVIDUAL’S MENTAL HEALTH AND WELL-BEING? </a:t>
            </a:r>
            <a:br>
              <a:rPr lang="en-US" sz="2800" dirty="0">
                <a:solidFill>
                  <a:srgbClr val="DF5327"/>
                </a:solidFill>
                <a:latin typeface="Arial" panose="020B0604020202020204" pitchFamily="34" charset="0"/>
                <a:ea typeface="+mn-ea"/>
                <a:cs typeface="Arial" panose="020B0604020202020204" pitchFamily="34" charset="0"/>
              </a:rPr>
            </a:br>
            <a:endParaRPr lang="en-US" sz="2800" dirty="0"/>
          </a:p>
        </p:txBody>
      </p:sp>
      <p:sp>
        <p:nvSpPr>
          <p:cNvPr id="3" name="Content Placeholder 2"/>
          <p:cNvSpPr>
            <a:spLocks noGrp="1"/>
          </p:cNvSpPr>
          <p:nvPr>
            <p:ph idx="1"/>
          </p:nvPr>
        </p:nvSpPr>
        <p:spPr>
          <a:xfrm>
            <a:off x="2208213" y="2398644"/>
            <a:ext cx="9372600" cy="3316356"/>
          </a:xfrm>
        </p:spPr>
        <p:txBody>
          <a:bodyPr>
            <a:normAutofit/>
          </a:bodyPr>
          <a:lstStyle/>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What do you think a peer support group could be used for?</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What do you feel the benefits of peer support could be to an   individual?</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When do you feel peer support would not be helpful?</a:t>
            </a:r>
          </a:p>
        </p:txBody>
      </p:sp>
    </p:spTree>
    <p:extLst>
      <p:ext uri="{BB962C8B-B14F-4D97-AF65-F5344CB8AC3E}">
        <p14:creationId xmlns:p14="http://schemas.microsoft.com/office/powerpoint/2010/main" val="2083928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72BF6-19CE-4DF3-AEA2-4DB2EC828AD4}"/>
              </a:ext>
            </a:extLst>
          </p:cNvPr>
          <p:cNvSpPr>
            <a:spLocks noGrp="1"/>
          </p:cNvSpPr>
          <p:nvPr>
            <p:ph type="title"/>
          </p:nvPr>
        </p:nvSpPr>
        <p:spPr>
          <a:xfrm>
            <a:off x="8342142" y="443346"/>
            <a:ext cx="3849858" cy="788731"/>
          </a:xfrm>
        </p:spPr>
        <p:txBody>
          <a:bodyPr>
            <a:normAutofit/>
          </a:bodyPr>
          <a:lstStyle/>
          <a:p>
            <a:r>
              <a:rPr lang="en-GB" sz="3200" dirty="0">
                <a:latin typeface="Arial" panose="020B0604020202020204" pitchFamily="34" charset="0"/>
                <a:cs typeface="Arial" panose="020B0604020202020204" pitchFamily="34" charset="0"/>
              </a:rPr>
              <a:t>Why this topic?</a:t>
            </a:r>
          </a:p>
        </p:txBody>
      </p:sp>
      <p:pic>
        <p:nvPicPr>
          <p:cNvPr id="6" name="Picture Placeholder 5" descr="A close up of a logo&#10;&#10;Description automatically generated">
            <a:extLst>
              <a:ext uri="{FF2B5EF4-FFF2-40B4-BE49-F238E27FC236}">
                <a16:creationId xmlns:a16="http://schemas.microsoft.com/office/drawing/2014/main" id="{61079335-F11A-446C-A0BC-0092280FBC9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8533" b="8533"/>
          <a:stretch>
            <a:fillRect/>
          </a:stretch>
        </p:blipFill>
        <p:spPr>
          <a:xfrm>
            <a:off x="1408112" y="647700"/>
            <a:ext cx="6629400" cy="4572000"/>
          </a:xfrm>
        </p:spPr>
      </p:pic>
      <p:sp>
        <p:nvSpPr>
          <p:cNvPr id="4" name="Text Placeholder 3">
            <a:extLst>
              <a:ext uri="{FF2B5EF4-FFF2-40B4-BE49-F238E27FC236}">
                <a16:creationId xmlns:a16="http://schemas.microsoft.com/office/drawing/2014/main" id="{FA80FF05-5D6A-4063-B53B-ADDD08CBCD9F}"/>
              </a:ext>
            </a:extLst>
          </p:cNvPr>
          <p:cNvSpPr>
            <a:spLocks noGrp="1"/>
          </p:cNvSpPr>
          <p:nvPr>
            <p:ph type="body" sz="half" idx="2"/>
          </p:nvPr>
        </p:nvSpPr>
        <p:spPr>
          <a:xfrm>
            <a:off x="8188036" y="1232078"/>
            <a:ext cx="3849858" cy="5625922"/>
          </a:xfrm>
        </p:spPr>
        <p:txBody>
          <a:bodyPr>
            <a:normAutofit/>
          </a:bodyPr>
          <a:lstStyle/>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Findings within the literature review suggested that  peer support was beneficial to stroke survivors and their families</a:t>
            </a:r>
            <a:r>
              <a:rPr lang="en-GB" dirty="0">
                <a:latin typeface="Arial" panose="020B0604020202020204" pitchFamily="34" charset="0"/>
                <a:cs typeface="Arial" panose="020B0604020202020204" pitchFamily="34" charset="0"/>
              </a:rPr>
              <a:t>. (</a:t>
            </a:r>
            <a:r>
              <a:rPr lang="en-GB" dirty="0" err="1">
                <a:latin typeface="Times New Roman" panose="02020603050405020304" pitchFamily="18" charset="0"/>
                <a:ea typeface="Calibri" panose="020F0502020204030204" pitchFamily="34" charset="0"/>
              </a:rPr>
              <a:t>Hebblethwaite</a:t>
            </a:r>
            <a:r>
              <a:rPr lang="en-GB" dirty="0">
                <a:latin typeface="Times New Roman" panose="02020603050405020304" pitchFamily="18" charset="0"/>
                <a:ea typeface="Calibri" panose="020F0502020204030204" pitchFamily="34" charset="0"/>
              </a:rPr>
              <a:t> and Curley, (2015).</a:t>
            </a:r>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There seemed to be a lack of awareness on how to access peer support groups.</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The review also suggested that the timing of the support was of importance.</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Researchers bias has been acknowledged throughout this piece of work. </a:t>
            </a:r>
          </a:p>
          <a:p>
            <a:r>
              <a:rPr lang="en-GB" sz="20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424CB692-627B-4CF8-B147-91DB3F4BBE63}"/>
              </a:ext>
            </a:extLst>
          </p:cNvPr>
          <p:cNvSpPr txBox="1"/>
          <p:nvPr/>
        </p:nvSpPr>
        <p:spPr>
          <a:xfrm>
            <a:off x="6583680" y="5379702"/>
            <a:ext cx="252297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 1, Google Images) </a:t>
            </a:r>
          </a:p>
        </p:txBody>
      </p:sp>
    </p:spTree>
    <p:extLst>
      <p:ext uri="{BB962C8B-B14F-4D97-AF65-F5344CB8AC3E}">
        <p14:creationId xmlns:p14="http://schemas.microsoft.com/office/powerpoint/2010/main" val="2675990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EB71-C914-4647-B025-3CD017AB45C8}"/>
              </a:ext>
            </a:extLst>
          </p:cNvPr>
          <p:cNvSpPr>
            <a:spLocks noGrp="1"/>
          </p:cNvSpPr>
          <p:nvPr>
            <p:ph type="title"/>
          </p:nvPr>
        </p:nvSpPr>
        <p:spPr>
          <a:xfrm>
            <a:off x="8342313" y="457201"/>
            <a:ext cx="3699632" cy="2382982"/>
          </a:xfrm>
        </p:spPr>
        <p:txBody>
          <a:bodyPr>
            <a:normAutofit/>
          </a:bodyPr>
          <a:lstStyle/>
          <a:p>
            <a:r>
              <a:rPr lang="en-GB" dirty="0">
                <a:latin typeface="Arial" panose="020B0604020202020204" pitchFamily="34" charset="0"/>
                <a:cs typeface="Arial" panose="020B0604020202020204" pitchFamily="34" charset="0"/>
              </a:rPr>
              <a:t>RESEARCH METHOD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FOCUS GROUP</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9" name="Picture Placeholder 8" descr="A group of people sitting in chairs in front of a window&#10;&#10;Description automatically generated">
            <a:extLst>
              <a:ext uri="{FF2B5EF4-FFF2-40B4-BE49-F238E27FC236}">
                <a16:creationId xmlns:a16="http://schemas.microsoft.com/office/drawing/2014/main" id="{CB653B68-885C-42FC-BB18-4BF5E32ACE7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588" r="1588"/>
          <a:stretch>
            <a:fillRect/>
          </a:stretch>
        </p:blipFill>
        <p:spPr/>
      </p:pic>
      <p:sp>
        <p:nvSpPr>
          <p:cNvPr id="4" name="Text Placeholder 3">
            <a:extLst>
              <a:ext uri="{FF2B5EF4-FFF2-40B4-BE49-F238E27FC236}">
                <a16:creationId xmlns:a16="http://schemas.microsoft.com/office/drawing/2014/main" id="{C6D25C83-EB45-41AC-A093-A15F639E1DCA}"/>
              </a:ext>
            </a:extLst>
          </p:cNvPr>
          <p:cNvSpPr>
            <a:spLocks noGrp="1"/>
          </p:cNvSpPr>
          <p:nvPr>
            <p:ph type="body" sz="half" idx="2"/>
          </p:nvPr>
        </p:nvSpPr>
        <p:spPr>
          <a:xfrm>
            <a:off x="8342313" y="1981200"/>
            <a:ext cx="3530820" cy="3859190"/>
          </a:xfrm>
        </p:spPr>
        <p:txBody>
          <a:bodyPr>
            <a:normAutofit/>
          </a:bodyPr>
          <a:lstStyle/>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Aims of the focus group.</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Why a focus group was good for this research project.</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Research findings could be interpreted differently.</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Semantic or Latent analysis.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An alternative research method that could be used, Narrative research.  </a:t>
            </a:r>
          </a:p>
        </p:txBody>
      </p:sp>
      <p:sp>
        <p:nvSpPr>
          <p:cNvPr id="5" name="Picture Placeholder 2">
            <a:extLst>
              <a:ext uri="{FF2B5EF4-FFF2-40B4-BE49-F238E27FC236}">
                <a16:creationId xmlns:a16="http://schemas.microsoft.com/office/drawing/2014/main" id="{A7C1C97B-0382-43FA-A314-88A4BDBB16BB}"/>
              </a:ext>
            </a:extLst>
          </p:cNvPr>
          <p:cNvSpPr txBox="1">
            <a:spLocks/>
          </p:cNvSpPr>
          <p:nvPr/>
        </p:nvSpPr>
        <p:spPr>
          <a:xfrm>
            <a:off x="1560512" y="800100"/>
            <a:ext cx="6629400" cy="4572000"/>
          </a:xfrm>
          <a:prstGeom prst="roundRect">
            <a:avLst>
              <a:gd name="adj" fmla="val 3725"/>
            </a:avLst>
          </a:prstGeom>
        </p:spPr>
      </p:sp>
      <p:sp>
        <p:nvSpPr>
          <p:cNvPr id="6" name="Picture Placeholder 2">
            <a:extLst>
              <a:ext uri="{FF2B5EF4-FFF2-40B4-BE49-F238E27FC236}">
                <a16:creationId xmlns:a16="http://schemas.microsoft.com/office/drawing/2014/main" id="{A950448B-5522-428A-BC5C-45B91A3C756D}"/>
              </a:ext>
            </a:extLst>
          </p:cNvPr>
          <p:cNvSpPr txBox="1">
            <a:spLocks/>
          </p:cNvSpPr>
          <p:nvPr/>
        </p:nvSpPr>
        <p:spPr>
          <a:xfrm>
            <a:off x="1408112" y="577093"/>
            <a:ext cx="6629400" cy="4572000"/>
          </a:xfrm>
          <a:prstGeom prst="roundRect">
            <a:avLst>
              <a:gd name="adj" fmla="val 3725"/>
            </a:avLst>
          </a:prstGeom>
        </p:spPr>
      </p:sp>
      <p:sp>
        <p:nvSpPr>
          <p:cNvPr id="7" name="Picture Placeholder 2">
            <a:extLst>
              <a:ext uri="{FF2B5EF4-FFF2-40B4-BE49-F238E27FC236}">
                <a16:creationId xmlns:a16="http://schemas.microsoft.com/office/drawing/2014/main" id="{0D0C114A-45BB-4BB6-81B1-4E7242D0488D}"/>
              </a:ext>
            </a:extLst>
          </p:cNvPr>
          <p:cNvSpPr txBox="1">
            <a:spLocks/>
          </p:cNvSpPr>
          <p:nvPr/>
        </p:nvSpPr>
        <p:spPr>
          <a:xfrm>
            <a:off x="1408112" y="688597"/>
            <a:ext cx="6629400" cy="4572000"/>
          </a:xfrm>
          <a:prstGeom prst="roundRect">
            <a:avLst>
              <a:gd name="adj" fmla="val 3725"/>
            </a:avLst>
          </a:prstGeom>
        </p:spPr>
      </p:sp>
      <p:sp>
        <p:nvSpPr>
          <p:cNvPr id="11" name="TextBox 10">
            <a:extLst>
              <a:ext uri="{FF2B5EF4-FFF2-40B4-BE49-F238E27FC236}">
                <a16:creationId xmlns:a16="http://schemas.microsoft.com/office/drawing/2014/main" id="{B900FC76-A934-467B-93DD-E71E0ADCC747}"/>
              </a:ext>
            </a:extLst>
          </p:cNvPr>
          <p:cNvSpPr txBox="1"/>
          <p:nvPr/>
        </p:nvSpPr>
        <p:spPr>
          <a:xfrm>
            <a:off x="6696222" y="5331204"/>
            <a:ext cx="2011680" cy="246222"/>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 2, Google Images)</a:t>
            </a:r>
          </a:p>
        </p:txBody>
      </p:sp>
    </p:spTree>
    <p:extLst>
      <p:ext uri="{BB962C8B-B14F-4D97-AF65-F5344CB8AC3E}">
        <p14:creationId xmlns:p14="http://schemas.microsoft.com/office/powerpoint/2010/main" val="1006103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E828C-AFC4-4413-9B9C-DA59816352B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Focus Group Strengths and Limitations </a:t>
            </a:r>
          </a:p>
        </p:txBody>
      </p:sp>
      <p:sp>
        <p:nvSpPr>
          <p:cNvPr id="3" name="Text Placeholder 2">
            <a:extLst>
              <a:ext uri="{FF2B5EF4-FFF2-40B4-BE49-F238E27FC236}">
                <a16:creationId xmlns:a16="http://schemas.microsoft.com/office/drawing/2014/main" id="{EB9A36E8-342A-41B9-9B97-B8500B70184C}"/>
              </a:ext>
            </a:extLst>
          </p:cNvPr>
          <p:cNvSpPr>
            <a:spLocks noGrp="1"/>
          </p:cNvSpPr>
          <p:nvPr>
            <p:ph type="body" idx="1"/>
          </p:nvPr>
        </p:nvSpPr>
        <p:spPr/>
        <p:txBody>
          <a:bodyPr/>
          <a:lstStyle/>
          <a:p>
            <a:r>
              <a:rPr lang="en-GB" sz="2400" dirty="0">
                <a:latin typeface="Arial" panose="020B0604020202020204" pitchFamily="34" charset="0"/>
                <a:cs typeface="Arial" panose="020B0604020202020204" pitchFamily="34" charset="0"/>
              </a:rPr>
              <a:t>   Strengths </a:t>
            </a:r>
          </a:p>
        </p:txBody>
      </p:sp>
      <p:sp>
        <p:nvSpPr>
          <p:cNvPr id="4" name="Content Placeholder 3">
            <a:extLst>
              <a:ext uri="{FF2B5EF4-FFF2-40B4-BE49-F238E27FC236}">
                <a16:creationId xmlns:a16="http://schemas.microsoft.com/office/drawing/2014/main" id="{2FFD6FFE-79AD-4B06-ACA3-6D5FE092752E}"/>
              </a:ext>
            </a:extLst>
          </p:cNvPr>
          <p:cNvSpPr>
            <a:spLocks noGrp="1"/>
          </p:cNvSpPr>
          <p:nvPr>
            <p:ph sz="half" idx="2"/>
          </p:nvPr>
        </p:nvSpPr>
        <p:spPr>
          <a:xfrm>
            <a:off x="2208213" y="2183642"/>
            <a:ext cx="4572000" cy="4369558"/>
          </a:xfrm>
        </p:spPr>
        <p:txBody>
          <a:bodyPr>
            <a:normAutofit fontScale="92500" lnSpcReduction="20000"/>
          </a:bodyPr>
          <a:lstStyle/>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Provides rich data.</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Broad range of information.</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5-8 Participants are a good number for a focus group. </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Good way of obtaining vast amounts of information.</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Not as time consuming as some similar research methods</a:t>
            </a: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marL="45720" indent="0">
              <a:buNone/>
            </a:pP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B64A85D5-4820-4193-8F34-5F8C94DA4D5D}"/>
              </a:ext>
            </a:extLst>
          </p:cNvPr>
          <p:cNvSpPr>
            <a:spLocks noGrp="1"/>
          </p:cNvSpPr>
          <p:nvPr>
            <p:ph type="body" sz="quarter" idx="3"/>
          </p:nvPr>
        </p:nvSpPr>
        <p:spPr/>
        <p:txBody>
          <a:bodyPr/>
          <a:lstStyle/>
          <a:p>
            <a:r>
              <a:rPr lang="en-GB" dirty="0"/>
              <a:t>  </a:t>
            </a:r>
            <a:r>
              <a:rPr lang="en-GB" sz="2400" dirty="0">
                <a:latin typeface="Arial" panose="020B0604020202020204" pitchFamily="34" charset="0"/>
                <a:cs typeface="Arial" panose="020B0604020202020204" pitchFamily="34" charset="0"/>
              </a:rPr>
              <a:t>Limitations </a:t>
            </a:r>
            <a:endParaRPr lang="en-GB" dirty="0"/>
          </a:p>
        </p:txBody>
      </p:sp>
      <p:sp>
        <p:nvSpPr>
          <p:cNvPr id="6" name="Content Placeholder 5">
            <a:extLst>
              <a:ext uri="{FF2B5EF4-FFF2-40B4-BE49-F238E27FC236}">
                <a16:creationId xmlns:a16="http://schemas.microsoft.com/office/drawing/2014/main" id="{04698740-E93C-4405-9DE4-CDE4D652EB98}"/>
              </a:ext>
            </a:extLst>
          </p:cNvPr>
          <p:cNvSpPr>
            <a:spLocks noGrp="1"/>
          </p:cNvSpPr>
          <p:nvPr>
            <p:ph sz="quarter" idx="4"/>
          </p:nvPr>
        </p:nvSpPr>
        <p:spPr>
          <a:xfrm>
            <a:off x="7008813" y="2505075"/>
            <a:ext cx="4572000" cy="3827486"/>
          </a:xfrm>
        </p:spPr>
        <p:txBody>
          <a:bodyPr>
            <a:normAutofit fontScale="92500" lnSpcReduction="20000"/>
          </a:bodyPr>
          <a:lstStyle/>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Homogenous Group. </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No male participants or male perspective.   </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Potential for over dominance or intimidation by one participant or more within the group.   </a:t>
            </a: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Participant may not always admit true feelings in group setting. </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636673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ACE22A8-1495-4437-A65E-C426D9E6AEE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Ethical Considerations </a:t>
            </a:r>
          </a:p>
        </p:txBody>
      </p:sp>
      <p:sp>
        <p:nvSpPr>
          <p:cNvPr id="6" name="Content Placeholder 5">
            <a:extLst>
              <a:ext uri="{FF2B5EF4-FFF2-40B4-BE49-F238E27FC236}">
                <a16:creationId xmlns:a16="http://schemas.microsoft.com/office/drawing/2014/main" id="{5E77583D-B711-4167-A736-8A1762A19801}"/>
              </a:ext>
            </a:extLst>
          </p:cNvPr>
          <p:cNvSpPr>
            <a:spLocks noGrp="1"/>
          </p:cNvSpPr>
          <p:nvPr>
            <p:ph idx="1"/>
          </p:nvPr>
        </p:nvSpPr>
        <p:spPr>
          <a:xfrm>
            <a:off x="2208213" y="1600200"/>
            <a:ext cx="9372600" cy="4773304"/>
          </a:xfrm>
        </p:spPr>
        <p:txBody>
          <a:bodyPr>
            <a:normAutofit lnSpcReduction="1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Ethical Consideration is important in any form of research </a:t>
            </a:r>
            <a:r>
              <a:rPr lang="en-GB" sz="1200" dirty="0">
                <a:latin typeface="Arial" panose="020B0604020202020204" pitchFamily="34" charset="0"/>
                <a:cs typeface="Arial" panose="020B0604020202020204" pitchFamily="34" charset="0"/>
              </a:rPr>
              <a:t>(Bond, 2015 and McLeod, 2007).</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Research followed guidelines of the British Association for Counselling and Psychology </a:t>
            </a:r>
            <a:r>
              <a:rPr lang="en-GB" sz="1200" dirty="0">
                <a:latin typeface="Arial" panose="020B0604020202020204" pitchFamily="34" charset="0"/>
                <a:cs typeface="Arial" panose="020B0604020202020204" pitchFamily="34" charset="0"/>
              </a:rPr>
              <a:t>(BACP, 2018).</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Research complied with the ethical requirements of the University of Wales Trinity Saint David (UWTSD).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Invitation letters sent out to all participants in advance of the focus group describing the process.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Participants were informed of the questions prior to attendance of the focus group meeting.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Consent forms and other relevant documentation sent out and returned ensuring participants gave informed consent.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Verbal consent was also obtained on the day prior to commencement of the focus group.</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873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BEE83A-96F2-4D18-9B9C-03EE0B5FA38E}"/>
              </a:ext>
            </a:extLst>
          </p:cNvPr>
          <p:cNvSpPr txBox="1"/>
          <p:nvPr/>
        </p:nvSpPr>
        <p:spPr>
          <a:xfrm>
            <a:off x="225083" y="112542"/>
            <a:ext cx="3938955" cy="2308324"/>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78184A6D-9597-4473-98A4-A5A9609AEFF9}"/>
              </a:ext>
            </a:extLst>
          </p:cNvPr>
          <p:cNvSpPr txBox="1"/>
          <p:nvPr/>
        </p:nvSpPr>
        <p:spPr>
          <a:xfrm>
            <a:off x="290734" y="295421"/>
            <a:ext cx="4618891" cy="489364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Gather Complex Information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Providing rich data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171D1603-3137-46B4-8521-0AAB9C2C56A1}"/>
              </a:ext>
            </a:extLst>
          </p:cNvPr>
          <p:cNvSpPr txBox="1"/>
          <p:nvPr/>
        </p:nvSpPr>
        <p:spPr>
          <a:xfrm>
            <a:off x="8876716" y="472440"/>
            <a:ext cx="2883874" cy="5262979"/>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Allows a Relativist Methodology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Participants perception </a:t>
            </a: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AD6E8EB-CAB7-4AF2-B154-3D0597F85466}"/>
              </a:ext>
            </a:extLst>
          </p:cNvPr>
          <p:cNvSpPr txBox="1"/>
          <p:nvPr/>
        </p:nvSpPr>
        <p:spPr>
          <a:xfrm>
            <a:off x="4164035" y="689316"/>
            <a:ext cx="3938955" cy="2062103"/>
          </a:xfrm>
          <a:prstGeom prst="rect">
            <a:avLst/>
          </a:prstGeom>
          <a:noFill/>
        </p:spPr>
        <p:txBody>
          <a:bodyPr wrap="square" rtlCol="0">
            <a:spAutoFit/>
          </a:bodyPr>
          <a:lstStyle/>
          <a:p>
            <a:pPr algn="ctr"/>
            <a:r>
              <a:rPr lang="en-GB" sz="3200" dirty="0">
                <a:solidFill>
                  <a:srgbClr val="FF0000"/>
                </a:solidFill>
                <a:latin typeface="Arial" panose="020B0604020202020204" pitchFamily="34" charset="0"/>
                <a:cs typeface="Arial" panose="020B0604020202020204" pitchFamily="34" charset="0"/>
              </a:rPr>
              <a:t>  </a:t>
            </a:r>
            <a:r>
              <a:rPr lang="en-GB" sz="3200" dirty="0">
                <a:solidFill>
                  <a:srgbClr val="C00000"/>
                </a:solidFill>
                <a:latin typeface="Arial" panose="020B0604020202020204" pitchFamily="34" charset="0"/>
                <a:cs typeface="Arial" panose="020B0604020202020204" pitchFamily="34" charset="0"/>
              </a:rPr>
              <a:t>Methodology:</a:t>
            </a:r>
          </a:p>
          <a:p>
            <a:pPr algn="ctr"/>
            <a:r>
              <a:rPr lang="en-GB" sz="3200" dirty="0">
                <a:solidFill>
                  <a:srgbClr val="C00000"/>
                </a:solidFill>
                <a:latin typeface="Arial" panose="020B0604020202020204" pitchFamily="34" charset="0"/>
                <a:cs typeface="Arial" panose="020B0604020202020204" pitchFamily="34" charset="0"/>
              </a:rPr>
              <a:t>  Thematic Analysis</a:t>
            </a:r>
          </a:p>
          <a:p>
            <a:pPr algn="ctr"/>
            <a:r>
              <a:rPr lang="en-GB" sz="3200" dirty="0">
                <a:solidFill>
                  <a:srgbClr val="C00000"/>
                </a:solidFill>
                <a:latin typeface="Arial" panose="020B0604020202020204" pitchFamily="34" charset="0"/>
                <a:cs typeface="Arial" panose="020B0604020202020204" pitchFamily="34" charset="0"/>
              </a:rPr>
              <a:t> Qualitative Approach</a:t>
            </a:r>
          </a:p>
        </p:txBody>
      </p:sp>
      <p:sp>
        <p:nvSpPr>
          <p:cNvPr id="7" name="TextBox 6">
            <a:extLst>
              <a:ext uri="{FF2B5EF4-FFF2-40B4-BE49-F238E27FC236}">
                <a16:creationId xmlns:a16="http://schemas.microsoft.com/office/drawing/2014/main" id="{53B8B00B-5C57-416F-98D6-2D59F82E2095}"/>
              </a:ext>
            </a:extLst>
          </p:cNvPr>
          <p:cNvSpPr txBox="1"/>
          <p:nvPr/>
        </p:nvSpPr>
        <p:spPr>
          <a:xfrm>
            <a:off x="8581293" y="5964702"/>
            <a:ext cx="3319974"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(Creswell, 2013 and Braun and Clarke, 2006).</a:t>
            </a:r>
          </a:p>
        </p:txBody>
      </p:sp>
      <p:sp>
        <p:nvSpPr>
          <p:cNvPr id="12" name="TextBox 11">
            <a:extLst>
              <a:ext uri="{FF2B5EF4-FFF2-40B4-BE49-F238E27FC236}">
                <a16:creationId xmlns:a16="http://schemas.microsoft.com/office/drawing/2014/main" id="{245BEF82-18D8-4770-9DA5-A3BB8CEDE2AC}"/>
              </a:ext>
            </a:extLst>
          </p:cNvPr>
          <p:cNvSpPr txBox="1"/>
          <p:nvPr/>
        </p:nvSpPr>
        <p:spPr>
          <a:xfrm>
            <a:off x="4628272" y="4346491"/>
            <a:ext cx="666808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Lived experiences   </a:t>
            </a:r>
          </a:p>
        </p:txBody>
      </p:sp>
    </p:spTree>
    <p:extLst>
      <p:ext uri="{BB962C8B-B14F-4D97-AF65-F5344CB8AC3E}">
        <p14:creationId xmlns:p14="http://schemas.microsoft.com/office/powerpoint/2010/main" val="374473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7" end="7"/>
                                            </p:txEl>
                                          </p:spTgt>
                                        </p:tgtEl>
                                        <p:attrNameLst>
                                          <p:attrName>style.visibility</p:attrName>
                                        </p:attrNameLst>
                                      </p:cBhvr>
                                      <p:to>
                                        <p:strVal val="visible"/>
                                      </p:to>
                                    </p:set>
                                    <p:animEffect transition="in" filter="fade">
                                      <p:cBhvr>
                                        <p:cTn id="14" dur="1000"/>
                                        <p:tgtEl>
                                          <p:spTgt spid="4">
                                            <p:txEl>
                                              <p:pRg st="7" end="7"/>
                                            </p:txEl>
                                          </p:spTgt>
                                        </p:tgtEl>
                                      </p:cBhvr>
                                    </p:animEffect>
                                    <p:anim calcmode="lin" valueType="num">
                                      <p:cBhvr>
                                        <p:cTn id="1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
                                            <p:txEl>
                                              <p:pRg st="0" end="0"/>
                                            </p:txEl>
                                          </p:spTgt>
                                        </p:tgtEl>
                                        <p:attrNameLst>
                                          <p:attrName>style.visibility</p:attrName>
                                        </p:attrNameLst>
                                      </p:cBhvr>
                                      <p:to>
                                        <p:strVal val="visible"/>
                                      </p:to>
                                    </p:set>
                                    <p:animEffect transition="in" filter="fade">
                                      <p:cBhvr>
                                        <p:cTn id="21" dur="1000"/>
                                        <p:tgtEl>
                                          <p:spTgt spid="12">
                                            <p:txEl>
                                              <p:pRg st="0" end="0"/>
                                            </p:txEl>
                                          </p:spTgt>
                                        </p:tgtEl>
                                      </p:cBhvr>
                                    </p:animEffect>
                                    <p:anim calcmode="lin" valueType="num">
                                      <p:cBhvr>
                                        <p:cTn id="22"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a:t>
            </a:r>
            <a:r>
              <a:rPr lang="en-US" sz="4000" dirty="0">
                <a:solidFill>
                  <a:srgbClr val="FF0000"/>
                </a:solidFill>
                <a:latin typeface="Arial" panose="020B0604020202020204" pitchFamily="34" charset="0"/>
                <a:cs typeface="Arial" panose="020B0604020202020204" pitchFamily="34" charset="0"/>
              </a:rPr>
              <a:t>Data Analysis </a:t>
            </a:r>
          </a:p>
        </p:txBody>
      </p:sp>
      <p:graphicFrame>
        <p:nvGraphicFramePr>
          <p:cNvPr id="15" name="Content Placeholder 14" descr="Step Up Process diagram showing 5 steps ascending" title="SmartArt"/>
          <p:cNvGraphicFramePr>
            <a:graphicFrameLocks noGrp="1"/>
          </p:cNvGraphicFramePr>
          <p:nvPr>
            <p:ph idx="1"/>
            <p:extLst>
              <p:ext uri="{D42A27DB-BD31-4B8C-83A1-F6EECF244321}">
                <p14:modId xmlns:p14="http://schemas.microsoft.com/office/powerpoint/2010/main" val="1381400736"/>
              </p:ext>
            </p:extLst>
          </p:nvPr>
        </p:nvGraphicFramePr>
        <p:xfrm>
          <a:off x="2208213" y="1600200"/>
          <a:ext cx="93726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2506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1521F-220A-48FB-B53D-F0E4D49E9102}"/>
              </a:ext>
            </a:extLst>
          </p:cNvPr>
          <p:cNvSpPr>
            <a:spLocks noGrp="1"/>
          </p:cNvSpPr>
          <p:nvPr>
            <p:ph type="title"/>
          </p:nvPr>
        </p:nvSpPr>
        <p:spPr/>
        <p:txBody>
          <a:bodyPr/>
          <a:lstStyle/>
          <a:p>
            <a:r>
              <a:rPr lang="en-GB" sz="3200" dirty="0">
                <a:solidFill>
                  <a:srgbClr val="595959"/>
                </a:solidFill>
                <a:latin typeface="Arial" panose="020B0604020202020204" pitchFamily="34" charset="0"/>
                <a:cs typeface="Arial" panose="020B0604020202020204" pitchFamily="34" charset="0"/>
              </a:rPr>
              <a:t>                             Theme one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        Walked in my shoes in their own socks</a:t>
            </a: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5D316EED-DB44-4617-95E5-493CD4AB2F20}"/>
              </a:ext>
            </a:extLst>
          </p:cNvPr>
          <p:cNvSpPr>
            <a:spLocks noGrp="1"/>
          </p:cNvSpPr>
          <p:nvPr>
            <p:ph type="body" idx="1"/>
          </p:nvPr>
        </p:nvSpPr>
        <p:spPr>
          <a:xfrm>
            <a:off x="3862315" y="1600200"/>
            <a:ext cx="5281685" cy="823912"/>
          </a:xfrm>
        </p:spPr>
        <p:txBody>
          <a:bodyPr/>
          <a:lstStyle/>
          <a:p>
            <a:r>
              <a:rPr lang="en-GB" sz="2400" dirty="0">
                <a:latin typeface="Arial" panose="020B0604020202020204" pitchFamily="34" charset="0"/>
                <a:cs typeface="Arial" panose="020B0604020202020204" pitchFamily="34" charset="0"/>
              </a:rPr>
              <a:t>      Survivors supporting each other </a:t>
            </a:r>
          </a:p>
        </p:txBody>
      </p:sp>
      <p:sp>
        <p:nvSpPr>
          <p:cNvPr id="4" name="Content Placeholder 3">
            <a:extLst>
              <a:ext uri="{FF2B5EF4-FFF2-40B4-BE49-F238E27FC236}">
                <a16:creationId xmlns:a16="http://schemas.microsoft.com/office/drawing/2014/main" id="{DB0DB2A5-17A0-4E20-8D87-0EC2FDB1C641}"/>
              </a:ext>
            </a:extLst>
          </p:cNvPr>
          <p:cNvSpPr>
            <a:spLocks noGrp="1"/>
          </p:cNvSpPr>
          <p:nvPr>
            <p:ph sz="half" idx="2"/>
          </p:nvPr>
        </p:nvSpPr>
        <p:spPr>
          <a:xfrm>
            <a:off x="2770495" y="2233014"/>
            <a:ext cx="8393374" cy="4468037"/>
          </a:xfrm>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Experiences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Understands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Trauma </a:t>
            </a:r>
            <a:r>
              <a:rPr lang="en-GB" sz="1400" dirty="0">
                <a:latin typeface="Arial" panose="020B0604020202020204" pitchFamily="34" charset="0"/>
                <a:cs typeface="Arial" panose="020B0604020202020204" pitchFamily="34" charset="0"/>
              </a:rPr>
              <a:t>(line 3, PC) and then (line 67,PC), </a:t>
            </a:r>
            <a:r>
              <a:rPr lang="en-GB" dirty="0">
                <a:latin typeface="Arial" panose="020B0604020202020204" pitchFamily="34" charset="0"/>
                <a:cs typeface="Arial" panose="020B0604020202020204" pitchFamily="34" charset="0"/>
              </a:rPr>
              <a:t>Maybe not good for trauma”</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Addiction </a:t>
            </a:r>
            <a:r>
              <a:rPr lang="en-GB" sz="1400" dirty="0">
                <a:latin typeface="Arial" panose="020B0604020202020204" pitchFamily="34" charset="0"/>
                <a:cs typeface="Arial" panose="020B0604020202020204" pitchFamily="34" charset="0"/>
              </a:rPr>
              <a:t>(line 2, PE) and then (line 86, PE) </a:t>
            </a:r>
            <a:r>
              <a:rPr lang="en-GB" dirty="0">
                <a:latin typeface="Arial" panose="020B0604020202020204" pitchFamily="34" charset="0"/>
                <a:cs typeface="Arial" panose="020B0604020202020204" pitchFamily="34" charset="0"/>
              </a:rPr>
              <a:t>Not good for alcoholism due to focus on negatives  </a:t>
            </a: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Learn from them</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Confidence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Resilience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Negative experiences    </a:t>
            </a:r>
            <a:r>
              <a:rPr lang="en-GB" sz="14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A73B0B4D-E03A-4E4D-BCD0-EB3004C6C82D}"/>
              </a:ext>
            </a:extLst>
          </p:cNvPr>
          <p:cNvSpPr>
            <a:spLocks noGrp="1"/>
          </p:cNvSpPr>
          <p:nvPr>
            <p:ph type="body" sz="quarter" idx="3"/>
          </p:nvPr>
        </p:nvSpPr>
        <p:spPr/>
        <p:txBody>
          <a:bodyPr/>
          <a:lstStyle/>
          <a:p>
            <a:r>
              <a:rPr lang="en-GB" sz="2400" dirty="0">
                <a:latin typeface="Arial" panose="020B0604020202020204" pitchFamily="34" charset="0"/>
                <a:cs typeface="Arial" panose="020B0604020202020204" pitchFamily="34" charset="0"/>
              </a:rPr>
              <a:t>         </a:t>
            </a:r>
          </a:p>
        </p:txBody>
      </p:sp>
      <p:sp>
        <p:nvSpPr>
          <p:cNvPr id="6" name="Content Placeholder 5">
            <a:extLst>
              <a:ext uri="{FF2B5EF4-FFF2-40B4-BE49-F238E27FC236}">
                <a16:creationId xmlns:a16="http://schemas.microsoft.com/office/drawing/2014/main" id="{BCA52B41-5793-4DDB-97C1-21895962BD1A}"/>
              </a:ext>
            </a:extLst>
          </p:cNvPr>
          <p:cNvSpPr>
            <a:spLocks noGrp="1"/>
          </p:cNvSpPr>
          <p:nvPr>
            <p:ph sz="quarter" idx="4"/>
          </p:nvPr>
        </p:nvSpPr>
        <p:spPr>
          <a:xfrm>
            <a:off x="6456218" y="2327998"/>
            <a:ext cx="5735782" cy="4211782"/>
          </a:xfrm>
        </p:spPr>
        <p:txBody>
          <a:bodyPr>
            <a:normAutofit/>
          </a:bodyPr>
          <a:lstStyle/>
          <a:p>
            <a:pPr marL="45720" indent="0">
              <a:buNone/>
            </a:pPr>
            <a:endParaRPr lang="en-GB" sz="1400" dirty="0">
              <a:latin typeface="Arial" panose="020B0604020202020204" pitchFamily="34" charset="0"/>
              <a:cs typeface="Arial" panose="020B0604020202020204" pitchFamily="34" charset="0"/>
            </a:endParaRPr>
          </a:p>
          <a:p>
            <a:pPr marL="45720" indent="0">
              <a:buNone/>
            </a:pPr>
            <a:endParaRPr lang="en-GB" sz="1800" dirty="0">
              <a:latin typeface="Arial" panose="020B0604020202020204" pitchFamily="34" charset="0"/>
              <a:cs typeface="Arial" panose="020B0604020202020204" pitchFamily="34" charset="0"/>
            </a:endParaRPr>
          </a:p>
          <a:p>
            <a:pPr marL="4572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2986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5B90C-855D-4E51-9177-493ED025CF82}"/>
              </a:ext>
            </a:extLst>
          </p:cNvPr>
          <p:cNvSpPr>
            <a:spLocks noGrp="1"/>
          </p:cNvSpPr>
          <p:nvPr>
            <p:ph type="title"/>
          </p:nvPr>
        </p:nvSpPr>
        <p:spPr/>
        <p:txBody>
          <a:bodyPr/>
          <a:lstStyle/>
          <a:p>
            <a:pPr algn="ctr"/>
            <a:r>
              <a:rPr lang="en-GB" sz="3600" dirty="0">
                <a:latin typeface="Arial" panose="020B0604020202020204" pitchFamily="34" charset="0"/>
                <a:cs typeface="Arial" panose="020B0604020202020204" pitchFamily="34" charset="0"/>
              </a:rPr>
              <a:t> Theme one continued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Supporting quotes from the participants  </a:t>
            </a:r>
            <a:endParaRPr lang="en-GB" dirty="0"/>
          </a:p>
        </p:txBody>
      </p:sp>
      <p:sp>
        <p:nvSpPr>
          <p:cNvPr id="3" name="Content Placeholder 2">
            <a:extLst>
              <a:ext uri="{FF2B5EF4-FFF2-40B4-BE49-F238E27FC236}">
                <a16:creationId xmlns:a16="http://schemas.microsoft.com/office/drawing/2014/main" id="{27008D9D-0D20-4BD8-9B39-E2465E05542B}"/>
              </a:ext>
            </a:extLst>
          </p:cNvPr>
          <p:cNvSpPr>
            <a:spLocks noGrp="1"/>
          </p:cNvSpPr>
          <p:nvPr>
            <p:ph idx="1"/>
          </p:nvPr>
        </p:nvSpPr>
        <p:spPr>
          <a:xfrm>
            <a:off x="2208213" y="1600200"/>
            <a:ext cx="9372600" cy="5141794"/>
          </a:xfrm>
        </p:spPr>
        <p:txBody>
          <a:bodyPr>
            <a:normAutofit/>
          </a:bodyPr>
          <a:lstStyle/>
          <a:p>
            <a:pPr marL="45720" indent="0">
              <a:buNone/>
            </a:pPr>
            <a:r>
              <a:rPr lang="en-GB" dirty="0">
                <a:latin typeface="Arial" panose="020B0604020202020204" pitchFamily="34" charset="0"/>
                <a:cs typeface="Arial" panose="020B0604020202020204" pitchFamily="34" charset="0"/>
              </a:rPr>
              <a:t>“Within the focus group everybody who’s there should of gone through the same experience” </a:t>
            </a:r>
            <a:r>
              <a:rPr lang="en-GB" sz="1400" dirty="0">
                <a:latin typeface="Arial" panose="020B0604020202020204" pitchFamily="34" charset="0"/>
                <a:cs typeface="Arial" panose="020B0604020202020204" pitchFamily="34" charset="0"/>
              </a:rPr>
              <a:t>(line 4 and 5, PC)</a:t>
            </a:r>
          </a:p>
          <a:p>
            <a:pPr marL="45720" indent="0">
              <a:buNone/>
            </a:pPr>
            <a:r>
              <a:rPr lang="en-GB" dirty="0">
                <a:latin typeface="Arial" panose="020B0604020202020204" pitchFamily="34" charset="0"/>
                <a:cs typeface="Arial" panose="020B0604020202020204" pitchFamily="34" charset="0"/>
              </a:rPr>
              <a:t>“People out there who have actually walked in your shoes too and do actually understand” </a:t>
            </a:r>
            <a:r>
              <a:rPr lang="en-GB" sz="1400" dirty="0">
                <a:latin typeface="Arial" panose="020B0604020202020204" pitchFamily="34" charset="0"/>
                <a:cs typeface="Arial" panose="020B0604020202020204" pitchFamily="34" charset="0"/>
              </a:rPr>
              <a:t>(line 6, PC)</a:t>
            </a:r>
          </a:p>
          <a:p>
            <a:pPr marL="45720" indent="0">
              <a:buNone/>
            </a:pPr>
            <a:r>
              <a:rPr lang="en-GB" dirty="0">
                <a:latin typeface="Arial" panose="020B0604020202020204" pitchFamily="34" charset="0"/>
                <a:cs typeface="Arial" panose="020B0604020202020204" pitchFamily="34" charset="0"/>
              </a:rPr>
              <a:t>“Could be used for addiction” </a:t>
            </a:r>
            <a:r>
              <a:rPr lang="en-GB" sz="1400" dirty="0">
                <a:latin typeface="Arial" panose="020B0604020202020204" pitchFamily="34" charset="0"/>
                <a:cs typeface="Arial" panose="020B0604020202020204" pitchFamily="34" charset="0"/>
              </a:rPr>
              <a:t>(line 2, PE) </a:t>
            </a:r>
          </a:p>
          <a:p>
            <a:pPr marL="45720" indent="0">
              <a:buNone/>
            </a:pPr>
            <a:r>
              <a:rPr lang="en-GB" dirty="0">
                <a:latin typeface="Arial" panose="020B0604020202020204" pitchFamily="34" charset="0"/>
                <a:cs typeface="Arial" panose="020B0604020202020204" pitchFamily="34" charset="0"/>
              </a:rPr>
              <a:t>“maybe not good for alcoholism constantly obsessing over the negative </a:t>
            </a:r>
            <a:r>
              <a:rPr lang="en-GB" sz="1400" dirty="0">
                <a:latin typeface="Arial" panose="020B0604020202020204" pitchFamily="34" charset="0"/>
                <a:cs typeface="Arial" panose="020B0604020202020204" pitchFamily="34" charset="0"/>
              </a:rPr>
              <a:t>(line 86)</a:t>
            </a:r>
          </a:p>
          <a:p>
            <a:pPr marL="45720" indent="0">
              <a:buNone/>
            </a:pPr>
            <a:r>
              <a:rPr lang="en-GB" dirty="0">
                <a:latin typeface="Arial" panose="020B0604020202020204" pitchFamily="34" charset="0"/>
                <a:cs typeface="Arial" panose="020B0604020202020204" pitchFamily="34" charset="0"/>
              </a:rPr>
              <a:t>“If you’ve experienced certain trauma” </a:t>
            </a:r>
            <a:r>
              <a:rPr lang="en-GB" sz="1400" dirty="0">
                <a:latin typeface="Arial" panose="020B0604020202020204" pitchFamily="34" charset="0"/>
                <a:cs typeface="Arial" panose="020B0604020202020204" pitchFamily="34" charset="0"/>
              </a:rPr>
              <a:t>(line 3, PC)</a:t>
            </a:r>
          </a:p>
          <a:p>
            <a:pPr marL="45720" indent="0">
              <a:buNone/>
            </a:pPr>
            <a:r>
              <a:rPr lang="en-GB" dirty="0">
                <a:latin typeface="Arial" panose="020B0604020202020204" pitchFamily="34" charset="0"/>
                <a:cs typeface="Arial" panose="020B0604020202020204" pitchFamily="34" charset="0"/>
              </a:rPr>
              <a:t>“Maybe not good for trauma depending on when you experienced the trauma” </a:t>
            </a:r>
            <a:r>
              <a:rPr lang="en-GB" sz="1400" dirty="0">
                <a:latin typeface="Arial" panose="020B0604020202020204" pitchFamily="34" charset="0"/>
                <a:cs typeface="Arial" panose="020B0604020202020204" pitchFamily="34" charset="0"/>
              </a:rPr>
              <a:t>(line 67PC)</a:t>
            </a:r>
          </a:p>
          <a:p>
            <a:pPr marL="45720" indent="0">
              <a:buNone/>
            </a:pPr>
            <a:r>
              <a:rPr lang="en-GB" dirty="0">
                <a:latin typeface="Arial" panose="020B0604020202020204" pitchFamily="34" charset="0"/>
                <a:cs typeface="Arial" panose="020B0604020202020204" pitchFamily="34" charset="0"/>
              </a:rPr>
              <a:t>“I guess you can learn from them” </a:t>
            </a:r>
            <a:r>
              <a:rPr lang="en-GB" sz="1400" dirty="0">
                <a:latin typeface="Arial" panose="020B0604020202020204" pitchFamily="34" charset="0"/>
                <a:cs typeface="Arial" panose="020B0604020202020204" pitchFamily="34" charset="0"/>
              </a:rPr>
              <a:t>(line 4, PC)</a:t>
            </a:r>
          </a:p>
          <a:p>
            <a:pPr marL="45720" indent="0">
              <a:buNone/>
            </a:pPr>
            <a:r>
              <a:rPr lang="en-GB" dirty="0">
                <a:latin typeface="Arial" panose="020B0604020202020204" pitchFamily="34" charset="0"/>
                <a:cs typeface="Arial" panose="020B0604020202020204" pitchFamily="34" charset="0"/>
              </a:rPr>
              <a:t>“Share with you ways how to deal with it, it can help you as well with your self-esteem and confidence” </a:t>
            </a:r>
            <a:r>
              <a:rPr lang="en-GB" sz="1400" dirty="0">
                <a:latin typeface="Arial" panose="020B0604020202020204" pitchFamily="34" charset="0"/>
                <a:cs typeface="Arial" panose="020B0604020202020204" pitchFamily="34" charset="0"/>
              </a:rPr>
              <a:t>(line 10, PB)</a:t>
            </a:r>
          </a:p>
          <a:p>
            <a:endParaRPr lang="en-GB" dirty="0"/>
          </a:p>
        </p:txBody>
      </p:sp>
    </p:spTree>
    <p:extLst>
      <p:ext uri="{BB962C8B-B14F-4D97-AF65-F5344CB8AC3E}">
        <p14:creationId xmlns:p14="http://schemas.microsoft.com/office/powerpoint/2010/main" val="1360405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3B262C-C8E3-43C7-AF41-B5FA95684A3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Something Interesting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contradiction of responses</a:t>
            </a:r>
          </a:p>
        </p:txBody>
      </p:sp>
      <p:sp>
        <p:nvSpPr>
          <p:cNvPr id="5" name="Content Placeholder 4">
            <a:extLst>
              <a:ext uri="{FF2B5EF4-FFF2-40B4-BE49-F238E27FC236}">
                <a16:creationId xmlns:a16="http://schemas.microsoft.com/office/drawing/2014/main" id="{12C187CD-8408-4B48-BACE-C2F0279DB1EB}"/>
              </a:ext>
            </a:extLst>
          </p:cNvPr>
          <p:cNvSpPr>
            <a:spLocks noGrp="1"/>
          </p:cNvSpPr>
          <p:nvPr>
            <p:ph idx="1"/>
          </p:nvPr>
        </p:nvSpPr>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Addictions</a:t>
            </a: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(line 2 and 86, PE) </a:t>
            </a:r>
            <a:r>
              <a:rPr lang="en-GB" dirty="0">
                <a:latin typeface="Arial" panose="020B0604020202020204" pitchFamily="34" charset="0"/>
                <a:cs typeface="Arial" panose="020B0604020202020204" pitchFamily="34" charset="0"/>
              </a:rPr>
              <a:t> Contradiction of views between first question and last question. Interestingly, it is peer support that is a suggested method to aid individuals with the recovery process from addictions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Hazeldon</a:t>
            </a:r>
            <a:r>
              <a:rPr lang="en-GB" sz="1400" dirty="0">
                <a:latin typeface="Arial" panose="020B0604020202020204" pitchFamily="34" charset="0"/>
                <a:cs typeface="Arial" panose="020B0604020202020204" pitchFamily="34" charset="0"/>
              </a:rPr>
              <a:t> Foundation, 2016).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Trauma</a:t>
            </a: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(Line 3 and 67, PC)  </a:t>
            </a:r>
            <a:r>
              <a:rPr lang="en-GB" dirty="0">
                <a:latin typeface="Arial" panose="020B0604020202020204" pitchFamily="34" charset="0"/>
                <a:cs typeface="Arial" panose="020B0604020202020204" pitchFamily="34" charset="0"/>
              </a:rPr>
              <a:t> Similar contradiction of answer between first question and last question, although this would be consistent with theme 3 where sometimes people need time to come to terms with what has happened to them and understand it themselves before seeking any form of support. </a:t>
            </a:r>
            <a:r>
              <a:rPr lang="en-GB" dirty="0">
                <a:latin typeface="Arial" panose="020B0604020202020204" pitchFamily="34" charset="0"/>
                <a:ea typeface="Calibri" panose="020F0502020204030204" pitchFamily="34" charset="0"/>
                <a:cs typeface="Arial" panose="020B0604020202020204" pitchFamily="34" charset="0"/>
              </a:rPr>
              <a:t>Crowe et al, (2015) supports the theory that trauma or post traumatic stress disorder (PTSD) can benefit from medication to aid in counselling and then time to heal and eventually seek some support from a peer support group.  </a:t>
            </a:r>
            <a:r>
              <a:rPr lang="en-GB" dirty="0">
                <a:latin typeface="Arial" panose="020B0604020202020204" pitchFamily="34" charset="0"/>
                <a:cs typeface="Arial" panose="020B0604020202020204" pitchFamily="34" charset="0"/>
              </a:rPr>
              <a:t>   </a:t>
            </a:r>
          </a:p>
          <a:p>
            <a:pPr marL="45720" indent="0">
              <a:buNone/>
            </a:pPr>
            <a:endParaRPr lang="en-GB" dirty="0">
              <a:latin typeface="Arial" panose="020B0604020202020204" pitchFamily="34" charset="0"/>
              <a:cs typeface="Arial" panose="020B0604020202020204" pitchFamily="34" charset="0"/>
            </a:endParaRPr>
          </a:p>
          <a:p>
            <a:pPr marL="4572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550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D0B9-3DB4-41D0-BFFC-24B0DA29F9C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Theme 2</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The Family You Choose </a:t>
            </a:r>
          </a:p>
        </p:txBody>
      </p:sp>
      <p:sp>
        <p:nvSpPr>
          <p:cNvPr id="3" name="Text Placeholder 2">
            <a:extLst>
              <a:ext uri="{FF2B5EF4-FFF2-40B4-BE49-F238E27FC236}">
                <a16:creationId xmlns:a16="http://schemas.microsoft.com/office/drawing/2014/main" id="{E799564F-8350-4335-B56C-2A92A5FA7E1D}"/>
              </a:ext>
            </a:extLst>
          </p:cNvPr>
          <p:cNvSpPr>
            <a:spLocks noGrp="1"/>
          </p:cNvSpPr>
          <p:nvPr>
            <p:ph type="body" idx="1"/>
          </p:nvPr>
        </p:nvSpPr>
        <p:spPr/>
        <p:txBody>
          <a:bodyPr/>
          <a:lstStyle/>
          <a:p>
            <a:r>
              <a:rPr lang="en-GB" sz="2400" dirty="0">
                <a:latin typeface="Arial" panose="020B0604020202020204" pitchFamily="34" charset="0"/>
                <a:cs typeface="Arial" panose="020B0604020202020204" pitchFamily="34" charset="0"/>
              </a:rPr>
              <a:t>A non-judgemental environment </a:t>
            </a:r>
            <a:endParaRPr lang="en-GB" dirty="0"/>
          </a:p>
        </p:txBody>
      </p:sp>
      <p:sp>
        <p:nvSpPr>
          <p:cNvPr id="4" name="Content Placeholder 3">
            <a:extLst>
              <a:ext uri="{FF2B5EF4-FFF2-40B4-BE49-F238E27FC236}">
                <a16:creationId xmlns:a16="http://schemas.microsoft.com/office/drawing/2014/main" id="{3D70120A-C6D4-4CFF-8C18-05042074044E}"/>
              </a:ext>
            </a:extLst>
          </p:cNvPr>
          <p:cNvSpPr>
            <a:spLocks noGrp="1"/>
          </p:cNvSpPr>
          <p:nvPr>
            <p:ph sz="half" idx="2"/>
          </p:nvPr>
        </p:nvSpPr>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Someone to turn to</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Create friendships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Not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Loneliness fulfilled in older people </a:t>
            </a:r>
            <a:r>
              <a:rPr lang="en-GB" sz="1400" dirty="0">
                <a:latin typeface="Arial" panose="020B0604020202020204" pitchFamily="34" charset="0"/>
                <a:cs typeface="Arial" panose="020B0604020202020204" pitchFamily="34" charset="0"/>
              </a:rPr>
              <a:t>(line 110,PD)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All age groups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Safe place  </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83FB1023-5606-4E09-B065-448D43E566CE}"/>
              </a:ext>
            </a:extLst>
          </p:cNvPr>
          <p:cNvSpPr>
            <a:spLocks noGrp="1"/>
          </p:cNvSpPr>
          <p:nvPr>
            <p:ph type="body" sz="quarter" idx="3"/>
          </p:nvPr>
        </p:nvSpPr>
        <p:spPr/>
        <p:txBody>
          <a:bodyPr/>
          <a:lstStyle/>
          <a:p>
            <a:r>
              <a:rPr lang="en-GB" sz="2400" dirty="0">
                <a:latin typeface="Arial" panose="020B0604020202020204" pitchFamily="34" charset="0"/>
                <a:cs typeface="Arial" panose="020B0604020202020204" pitchFamily="34" charset="0"/>
              </a:rPr>
              <a:t>  Catch them early  </a:t>
            </a:r>
          </a:p>
        </p:txBody>
      </p:sp>
      <p:sp>
        <p:nvSpPr>
          <p:cNvPr id="6" name="Content Placeholder 5">
            <a:extLst>
              <a:ext uri="{FF2B5EF4-FFF2-40B4-BE49-F238E27FC236}">
                <a16:creationId xmlns:a16="http://schemas.microsoft.com/office/drawing/2014/main" id="{90037984-4CD1-4BEB-9EFD-D280E0AC00A7}"/>
              </a:ext>
            </a:extLst>
          </p:cNvPr>
          <p:cNvSpPr>
            <a:spLocks noGrp="1"/>
          </p:cNvSpPr>
          <p:nvPr>
            <p:ph sz="quarter" idx="4"/>
          </p:nvPr>
        </p:nvSpPr>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Influence of Youth clubs </a:t>
            </a:r>
            <a:r>
              <a:rPr lang="en-GB" sz="1200" dirty="0">
                <a:latin typeface="Arial" panose="020B0604020202020204" pitchFamily="34" charset="0"/>
                <a:cs typeface="Arial" panose="020B0604020202020204" pitchFamily="34" charset="0"/>
              </a:rPr>
              <a:t>(Dearden, 2019).</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Gets children of a young age off the streets </a:t>
            </a:r>
            <a:r>
              <a:rPr lang="en-GB" sz="1400" dirty="0">
                <a:latin typeface="Arial" panose="020B0604020202020204" pitchFamily="34" charset="0"/>
                <a:cs typeface="Arial" panose="020B0604020202020204" pitchFamily="34" charset="0"/>
              </a:rPr>
              <a:t>(line 59, PD)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Somewhere to learn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Resilience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Reduces crime </a:t>
            </a:r>
            <a:r>
              <a:rPr lang="en-GB" sz="1400" dirty="0">
                <a:latin typeface="Arial" panose="020B0604020202020204" pitchFamily="34" charset="0"/>
                <a:cs typeface="Arial" panose="020B0604020202020204" pitchFamily="34" charset="0"/>
              </a:rPr>
              <a:t>(line 60, PD) </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Online </a:t>
            </a:r>
          </a:p>
          <a:p>
            <a:pPr marL="45720" indent="0">
              <a:buNone/>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244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DA9B5DD-BF72-4870-A199-4E977FE6C4D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Theme Two Continued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Supporting Quotes from the participants </a:t>
            </a:r>
          </a:p>
        </p:txBody>
      </p:sp>
      <p:sp>
        <p:nvSpPr>
          <p:cNvPr id="8" name="Content Placeholder 7">
            <a:extLst>
              <a:ext uri="{FF2B5EF4-FFF2-40B4-BE49-F238E27FC236}">
                <a16:creationId xmlns:a16="http://schemas.microsoft.com/office/drawing/2014/main" id="{3CE4F635-41CD-40F2-9BCA-BB9A7907B735}"/>
              </a:ext>
            </a:extLst>
          </p:cNvPr>
          <p:cNvSpPr>
            <a:spLocks noGrp="1"/>
          </p:cNvSpPr>
          <p:nvPr>
            <p:ph idx="1"/>
          </p:nvPr>
        </p:nvSpPr>
        <p:spPr/>
        <p:txBody>
          <a:bodyPr>
            <a:normAutofit lnSpcReduction="10000"/>
          </a:bodyPr>
          <a:lstStyle/>
          <a:p>
            <a:pPr marL="45720" indent="0">
              <a:buNone/>
            </a:pPr>
            <a:r>
              <a:rPr lang="en-GB" dirty="0"/>
              <a:t>“</a:t>
            </a:r>
            <a:r>
              <a:rPr lang="en-GB" dirty="0">
                <a:latin typeface="Arial" panose="020B0604020202020204" pitchFamily="34" charset="0"/>
                <a:cs typeface="Arial" panose="020B0604020202020204" pitchFamily="34" charset="0"/>
              </a:rPr>
              <a:t>Create friendships and feel less isolated” </a:t>
            </a:r>
            <a:r>
              <a:rPr lang="en-GB" sz="1400" dirty="0">
                <a:latin typeface="Arial" panose="020B0604020202020204" pitchFamily="34" charset="0"/>
                <a:cs typeface="Arial" panose="020B0604020202020204" pitchFamily="34" charset="0"/>
              </a:rPr>
              <a:t>(line 54, PA), </a:t>
            </a:r>
            <a:r>
              <a:rPr lang="en-GB" dirty="0">
                <a:latin typeface="Arial" panose="020B0604020202020204" pitchFamily="34" charset="0"/>
                <a:cs typeface="Arial" panose="020B0604020202020204" pitchFamily="34" charset="0"/>
              </a:rPr>
              <a:t>this statement is supported by </a:t>
            </a:r>
            <a:r>
              <a:rPr lang="en-GB" sz="1400" dirty="0">
                <a:latin typeface="Arial" panose="020B0604020202020204" pitchFamily="34" charset="0"/>
                <a:cs typeface="Arial" panose="020B0604020202020204" pitchFamily="34" charset="0"/>
              </a:rPr>
              <a:t>   </a:t>
            </a:r>
            <a:r>
              <a:rPr lang="en-GB" sz="1400" dirty="0">
                <a:latin typeface="Times New Roman" panose="02020603050405020304" pitchFamily="18" charset="0"/>
                <a:ea typeface="Calibri" panose="020F0502020204030204" pitchFamily="34" charset="0"/>
              </a:rPr>
              <a:t>(Crowe, et, al, 2015). </a:t>
            </a:r>
            <a:endParaRPr lang="en-GB" sz="1400" dirty="0">
              <a:latin typeface="Arial" panose="020B0604020202020204" pitchFamily="34" charset="0"/>
              <a:cs typeface="Arial" panose="020B0604020202020204" pitchFamily="34" charset="0"/>
            </a:endParaRPr>
          </a:p>
          <a:p>
            <a:pPr marL="45720" indent="0">
              <a:buNone/>
            </a:pPr>
            <a:r>
              <a:rPr lang="en-GB" dirty="0">
                <a:latin typeface="Arial" panose="020B0604020202020204" pitchFamily="34" charset="0"/>
                <a:cs typeface="Arial" panose="020B0604020202020204" pitchFamily="34" charset="0"/>
              </a:rPr>
              <a:t>“ A non-judgemental environment and it helps socialise people” </a:t>
            </a:r>
            <a:r>
              <a:rPr lang="en-GB" sz="1400" dirty="0">
                <a:latin typeface="Arial" panose="020B0604020202020204" pitchFamily="34" charset="0"/>
                <a:cs typeface="Arial" panose="020B0604020202020204" pitchFamily="34" charset="0"/>
              </a:rPr>
              <a:t>(line 53, PA)</a:t>
            </a:r>
          </a:p>
          <a:p>
            <a:pPr marL="45720" indent="0">
              <a:buNone/>
            </a:pPr>
            <a:r>
              <a:rPr lang="en-GB" dirty="0">
                <a:latin typeface="Arial" panose="020B0604020202020204" pitchFamily="34" charset="0"/>
                <a:cs typeface="Arial" panose="020B0604020202020204" pitchFamily="34" charset="0"/>
              </a:rPr>
              <a:t>“Yeah definitely I agree with that it makes like a sense of belonging of having the group” </a:t>
            </a:r>
            <a:r>
              <a:rPr lang="en-GB" sz="1400" dirty="0">
                <a:latin typeface="Arial" panose="020B0604020202020204" pitchFamily="34" charset="0"/>
                <a:cs typeface="Arial" panose="020B0604020202020204" pitchFamily="34" charset="0"/>
              </a:rPr>
              <a:t>(line 55, PB)</a:t>
            </a:r>
          </a:p>
          <a:p>
            <a:pPr marL="45720" indent="0">
              <a:buNone/>
            </a:pPr>
            <a:r>
              <a:rPr lang="en-GB" dirty="0">
                <a:latin typeface="Arial" panose="020B0604020202020204" pitchFamily="34" charset="0"/>
                <a:cs typeface="Arial" panose="020B0604020202020204" pitchFamily="34" charset="0"/>
              </a:rPr>
              <a:t>“you can create friendships from there and it can help with your resilience as well” </a:t>
            </a:r>
            <a:r>
              <a:rPr lang="en-GB" sz="1400" dirty="0">
                <a:latin typeface="Arial" panose="020B0604020202020204" pitchFamily="34" charset="0"/>
                <a:cs typeface="Arial" panose="020B0604020202020204" pitchFamily="34" charset="0"/>
              </a:rPr>
              <a:t>(line 57, PB)</a:t>
            </a:r>
          </a:p>
          <a:p>
            <a:pPr marL="45720" indent="0">
              <a:buNone/>
            </a:pPr>
            <a:r>
              <a:rPr lang="en-GB" dirty="0">
                <a:latin typeface="Arial" panose="020B0604020202020204" pitchFamily="34" charset="0"/>
                <a:cs typeface="Arial" panose="020B0604020202020204" pitchFamily="34" charset="0"/>
              </a:rPr>
              <a:t>“Someone to speak to who wasn’t my parents” </a:t>
            </a:r>
            <a:r>
              <a:rPr lang="en-GB" sz="1400" dirty="0">
                <a:latin typeface="Arial" panose="020B0604020202020204" pitchFamily="34" charset="0"/>
                <a:cs typeface="Arial" panose="020B0604020202020204" pitchFamily="34" charset="0"/>
              </a:rPr>
              <a:t>(line 27, PD)</a:t>
            </a:r>
          </a:p>
          <a:p>
            <a:pPr marL="45720" indent="0">
              <a:buNone/>
            </a:pPr>
            <a:r>
              <a:rPr lang="en-GB" dirty="0">
                <a:latin typeface="Arial" panose="020B0604020202020204" pitchFamily="34" charset="0"/>
                <a:cs typeface="Arial" panose="020B0604020202020204" pitchFamily="34" charset="0"/>
              </a:rPr>
              <a:t>“They become like a family and we still keep in contact now” </a:t>
            </a:r>
            <a:r>
              <a:rPr lang="en-GB" sz="1400" dirty="0">
                <a:latin typeface="Arial" panose="020B0604020202020204" pitchFamily="34" charset="0"/>
                <a:cs typeface="Arial" panose="020B0604020202020204" pitchFamily="34" charset="0"/>
              </a:rPr>
              <a:t>(line 29, PD)</a:t>
            </a:r>
          </a:p>
          <a:p>
            <a:pPr marL="45720" indent="0">
              <a:buNone/>
            </a:pPr>
            <a:r>
              <a:rPr lang="en-GB" dirty="0">
                <a:latin typeface="Arial" panose="020B0604020202020204" pitchFamily="34" charset="0"/>
                <a:cs typeface="Arial" panose="020B0604020202020204" pitchFamily="34" charset="0"/>
              </a:rPr>
              <a:t>“Online if your not as comfortable sharing your problems one on one in person” </a:t>
            </a:r>
            <a:r>
              <a:rPr lang="en-GB" sz="1400" dirty="0">
                <a:latin typeface="Arial" panose="020B0604020202020204" pitchFamily="34" charset="0"/>
                <a:cs typeface="Arial" panose="020B0604020202020204" pitchFamily="34" charset="0"/>
              </a:rPr>
              <a:t>(Line 41, PE)</a:t>
            </a:r>
            <a:endParaRPr lang="en-GB" dirty="0">
              <a:latin typeface="Arial" panose="020B0604020202020204" pitchFamily="34" charset="0"/>
              <a:cs typeface="Arial" panose="020B0604020202020204" pitchFamily="34" charset="0"/>
            </a:endParaRPr>
          </a:p>
          <a:p>
            <a:pPr marL="4572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76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A56670D-73AC-4917-8C50-4F6FDC8167EF}"/>
              </a:ext>
            </a:extLst>
          </p:cNvPr>
          <p:cNvSpPr txBox="1"/>
          <p:nvPr/>
        </p:nvSpPr>
        <p:spPr>
          <a:xfrm>
            <a:off x="2419643" y="787791"/>
            <a:ext cx="7174523" cy="107721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  Theme Three</a:t>
            </a:r>
          </a:p>
          <a:p>
            <a:pPr algn="ctr"/>
            <a:r>
              <a:rPr lang="en-GB" sz="3200" dirty="0">
                <a:latin typeface="Arial" panose="020B0604020202020204" pitchFamily="34" charset="0"/>
                <a:cs typeface="Arial" panose="020B0604020202020204" pitchFamily="34" charset="0"/>
              </a:rPr>
              <a:t>  Duvet Day</a:t>
            </a:r>
          </a:p>
        </p:txBody>
      </p:sp>
      <p:sp>
        <p:nvSpPr>
          <p:cNvPr id="8" name="TextBox 7">
            <a:extLst>
              <a:ext uri="{FF2B5EF4-FFF2-40B4-BE49-F238E27FC236}">
                <a16:creationId xmlns:a16="http://schemas.microsoft.com/office/drawing/2014/main" id="{191051B5-B3B5-4090-B796-5C3452DE4A53}"/>
              </a:ext>
            </a:extLst>
          </p:cNvPr>
          <p:cNvSpPr txBox="1"/>
          <p:nvPr/>
        </p:nvSpPr>
        <p:spPr>
          <a:xfrm>
            <a:off x="1011383" y="2067951"/>
            <a:ext cx="9975272" cy="461665"/>
          </a:xfrm>
          <a:prstGeom prst="rect">
            <a:avLst/>
          </a:prstGeom>
          <a:noFill/>
        </p:spPr>
        <p:txBody>
          <a:bodyPr wrap="square" rtlCol="0">
            <a:spAutoFit/>
          </a:bodyPr>
          <a:lstStyle/>
          <a:p>
            <a:r>
              <a:rPr lang="en-GB" sz="2400" dirty="0">
                <a:solidFill>
                  <a:srgbClr val="FF0000"/>
                </a:solidFill>
                <a:latin typeface="Arial" panose="020B0604020202020204" pitchFamily="34" charset="0"/>
                <a:cs typeface="Arial" panose="020B0604020202020204" pitchFamily="34" charset="0"/>
              </a:rPr>
              <a:t>                                            All about the timing</a:t>
            </a:r>
          </a:p>
        </p:txBody>
      </p:sp>
      <p:sp>
        <p:nvSpPr>
          <p:cNvPr id="13" name="TextBox 12">
            <a:extLst>
              <a:ext uri="{FF2B5EF4-FFF2-40B4-BE49-F238E27FC236}">
                <a16:creationId xmlns:a16="http://schemas.microsoft.com/office/drawing/2014/main" id="{8E24494F-0B9C-4F19-A98C-BF6D03AB516D}"/>
              </a:ext>
            </a:extLst>
          </p:cNvPr>
          <p:cNvSpPr txBox="1"/>
          <p:nvPr/>
        </p:nvSpPr>
        <p:spPr>
          <a:xfrm>
            <a:off x="3261815" y="2455761"/>
            <a:ext cx="7438029" cy="3785652"/>
          </a:xfrm>
          <a:prstGeom prst="rect">
            <a:avLst/>
          </a:prstGeom>
          <a:noFill/>
        </p:spPr>
        <p:txBody>
          <a:bodyPr wrap="square" rtlCol="0">
            <a:spAutoFit/>
          </a:bodyPr>
          <a:lstStyle/>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Not ready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Come to terms with it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Curl up in a ball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Shut myself off</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Sleep on your emotions</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Time to yourself</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Everyone copes differently</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Time to heal</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FF6A7EEE-C83A-4689-B1BE-16EBC954952B}"/>
              </a:ext>
            </a:extLst>
          </p:cNvPr>
          <p:cNvSpPr txBox="1"/>
          <p:nvPr/>
        </p:nvSpPr>
        <p:spPr>
          <a:xfrm>
            <a:off x="6096001" y="2732558"/>
            <a:ext cx="5417126" cy="615553"/>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393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FF8D3-F79F-4FAD-8D08-3909CEF3F7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Theme three continued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Supporting quotes from the participants  </a:t>
            </a:r>
          </a:p>
        </p:txBody>
      </p:sp>
      <p:sp>
        <p:nvSpPr>
          <p:cNvPr id="3" name="Content Placeholder 2">
            <a:extLst>
              <a:ext uri="{FF2B5EF4-FFF2-40B4-BE49-F238E27FC236}">
                <a16:creationId xmlns:a16="http://schemas.microsoft.com/office/drawing/2014/main" id="{547A3778-B476-479D-9116-D078DC1A2369}"/>
              </a:ext>
            </a:extLst>
          </p:cNvPr>
          <p:cNvSpPr>
            <a:spLocks noGrp="1"/>
          </p:cNvSpPr>
          <p:nvPr>
            <p:ph idx="1"/>
          </p:nvPr>
        </p:nvSpPr>
        <p:spPr/>
        <p:txBody>
          <a:bodyPr/>
          <a:lstStyle/>
          <a:p>
            <a:endParaRPr lang="en-GB" dirty="0">
              <a:latin typeface="Arial" panose="020B0604020202020204" pitchFamily="34" charset="0"/>
              <a:cs typeface="Arial" panose="020B0604020202020204" pitchFamily="34" charset="0"/>
            </a:endParaRPr>
          </a:p>
          <a:p>
            <a:pPr marL="45720" indent="0">
              <a:buNone/>
            </a:pPr>
            <a:r>
              <a:rPr lang="en-GB" dirty="0">
                <a:latin typeface="Arial" panose="020B0604020202020204" pitchFamily="34" charset="0"/>
                <a:cs typeface="Arial" panose="020B0604020202020204" pitchFamily="34" charset="0"/>
              </a:rPr>
              <a:t>“sometimes your not ready to talk to people” </a:t>
            </a:r>
            <a:r>
              <a:rPr lang="en-GB" sz="1400" dirty="0">
                <a:latin typeface="Arial" panose="020B0604020202020204" pitchFamily="34" charset="0"/>
                <a:cs typeface="Arial" panose="020B0604020202020204" pitchFamily="34" charset="0"/>
              </a:rPr>
              <a:t>(line 68, PC) </a:t>
            </a:r>
          </a:p>
          <a:p>
            <a:pPr marL="45720" indent="0">
              <a:buNone/>
            </a:pPr>
            <a:r>
              <a:rPr lang="en-GB" dirty="0">
                <a:latin typeface="Arial" panose="020B0604020202020204" pitchFamily="34" charset="0"/>
                <a:cs typeface="Arial" panose="020B0604020202020204" pitchFamily="34" charset="0"/>
              </a:rPr>
              <a:t>“Haven’t had time to come to terms with it yourself” </a:t>
            </a:r>
            <a:r>
              <a:rPr lang="en-GB" sz="1400" dirty="0">
                <a:latin typeface="Arial" panose="020B0604020202020204" pitchFamily="34" charset="0"/>
                <a:cs typeface="Arial" panose="020B0604020202020204" pitchFamily="34" charset="0"/>
              </a:rPr>
              <a:t>(line 69, PC)</a:t>
            </a:r>
          </a:p>
          <a:p>
            <a:pPr marL="45720" indent="0">
              <a:buNone/>
            </a:pPr>
            <a:r>
              <a:rPr lang="en-GB" dirty="0">
                <a:latin typeface="Arial" panose="020B0604020202020204" pitchFamily="34" charset="0"/>
                <a:cs typeface="Arial" panose="020B0604020202020204" pitchFamily="34" charset="0"/>
              </a:rPr>
              <a:t>“Curl up in a ball under the duvet and I literally just can’t communicate” </a:t>
            </a:r>
            <a:r>
              <a:rPr lang="en-GB" sz="1400" dirty="0">
                <a:latin typeface="Arial" panose="020B0604020202020204" pitchFamily="34" charset="0"/>
                <a:cs typeface="Arial" panose="020B0604020202020204" pitchFamily="34" charset="0"/>
              </a:rPr>
              <a:t>(line 98, PA)</a:t>
            </a:r>
          </a:p>
          <a:p>
            <a:pPr marL="45720" indent="0">
              <a:buNone/>
            </a:pPr>
            <a:r>
              <a:rPr lang="en-GB" dirty="0">
                <a:latin typeface="Arial" panose="020B0604020202020204" pitchFamily="34" charset="0"/>
                <a:cs typeface="Arial" panose="020B0604020202020204" pitchFamily="34" charset="0"/>
              </a:rPr>
              <a:t>“Sometimes the best thing for you is just to like sleep on your emotions” </a:t>
            </a:r>
            <a:r>
              <a:rPr lang="en-GB" sz="1400" dirty="0">
                <a:latin typeface="Arial" panose="020B0604020202020204" pitchFamily="34" charset="0"/>
                <a:cs typeface="Arial" panose="020B0604020202020204" pitchFamily="34" charset="0"/>
              </a:rPr>
              <a:t>(line 103, PC)</a:t>
            </a:r>
          </a:p>
          <a:p>
            <a:pPr marL="45720" indent="0">
              <a:buNone/>
            </a:pPr>
            <a:r>
              <a:rPr lang="en-GB" dirty="0">
                <a:latin typeface="Arial" panose="020B0604020202020204" pitchFamily="34" charset="0"/>
                <a:cs typeface="Arial" panose="020B0604020202020204" pitchFamily="34" charset="0"/>
              </a:rPr>
              <a:t>“Keeping in that safe place and you feel safe in your room” </a:t>
            </a:r>
            <a:r>
              <a:rPr lang="en-GB" sz="1400" dirty="0">
                <a:latin typeface="Arial" panose="020B0604020202020204" pitchFamily="34" charset="0"/>
                <a:cs typeface="Arial" panose="020B0604020202020204" pitchFamily="34" charset="0"/>
              </a:rPr>
              <a:t>(line 105, PD)</a:t>
            </a:r>
          </a:p>
          <a:p>
            <a:pPr marL="45720" indent="0">
              <a:buNone/>
            </a:pPr>
            <a:r>
              <a:rPr lang="en-GB" dirty="0">
                <a:latin typeface="Arial" panose="020B0604020202020204" pitchFamily="34" charset="0"/>
                <a:cs typeface="Arial" panose="020B0604020202020204" pitchFamily="34" charset="0"/>
              </a:rPr>
              <a:t>“Some people may not be really ready or wanting to go” </a:t>
            </a:r>
            <a:r>
              <a:rPr lang="en-GB" sz="1400" dirty="0">
                <a:latin typeface="Arial" panose="020B0604020202020204" pitchFamily="34" charset="0"/>
                <a:cs typeface="Arial" panose="020B0604020202020204" pitchFamily="34" charset="0"/>
              </a:rPr>
              <a:t>(Line 72, PB)</a:t>
            </a:r>
          </a:p>
          <a:p>
            <a:endParaRPr lang="en-GB" dirty="0"/>
          </a:p>
        </p:txBody>
      </p:sp>
    </p:spTree>
    <p:extLst>
      <p:ext uri="{BB962C8B-B14F-4D97-AF65-F5344CB8AC3E}">
        <p14:creationId xmlns:p14="http://schemas.microsoft.com/office/powerpoint/2010/main" val="3246215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DC815-F3BC-460F-9777-664CAA568C5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Recommendations for further research</a:t>
            </a:r>
          </a:p>
        </p:txBody>
      </p:sp>
      <p:sp>
        <p:nvSpPr>
          <p:cNvPr id="3" name="Content Placeholder 2">
            <a:extLst>
              <a:ext uri="{FF2B5EF4-FFF2-40B4-BE49-F238E27FC236}">
                <a16:creationId xmlns:a16="http://schemas.microsoft.com/office/drawing/2014/main" id="{C713D4A1-9B1B-47A0-8AF4-3BB7DBD06ED7}"/>
              </a:ext>
            </a:extLst>
          </p:cNvPr>
          <p:cNvSpPr>
            <a:spLocks noGrp="1"/>
          </p:cNvSpPr>
          <p:nvPr>
            <p:ph idx="1"/>
          </p:nvPr>
        </p:nvSpPr>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It would be interesting to research the lived experience on the efficacy of peer support groups in terms of addiction, having looked at the conflicting responses to question one and three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Another area of interesting research would be the impact all the participants felt youth club groups had on children and young people. It would appear on the surface to be an appropriate place for children and young people to achieve good mental health and well-being whilst having the support of others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However analysing participants responses in a latent way, participants would appear to be suggesting  that peer support groups need good facilitators </a:t>
            </a:r>
            <a:r>
              <a:rPr lang="en-GB" sz="1400" dirty="0">
                <a:latin typeface="Arial" panose="020B0604020202020204" pitchFamily="34" charset="0"/>
                <a:cs typeface="Arial" panose="020B0604020202020204" pitchFamily="34" charset="0"/>
              </a:rPr>
              <a:t>(Line 120, PB) </a:t>
            </a:r>
            <a:r>
              <a:rPr lang="en-GB" dirty="0">
                <a:latin typeface="Arial" panose="020B0604020202020204" pitchFamily="34" charset="0"/>
                <a:cs typeface="Arial" panose="020B0604020202020204" pitchFamily="34" charset="0"/>
              </a:rPr>
              <a:t>“Nobody really knew what they were doing” , </a:t>
            </a:r>
            <a:r>
              <a:rPr lang="en-GB" sz="1400" dirty="0">
                <a:latin typeface="Arial" panose="020B0604020202020204" pitchFamily="34" charset="0"/>
                <a:cs typeface="Arial" panose="020B0604020202020204" pitchFamily="34" charset="0"/>
              </a:rPr>
              <a:t>(Line 121, PC) </a:t>
            </a:r>
            <a:r>
              <a:rPr lang="en-GB" dirty="0">
                <a:latin typeface="Arial" panose="020B0604020202020204" pitchFamily="34" charset="0"/>
                <a:cs typeface="Arial" panose="020B0604020202020204" pitchFamily="34" charset="0"/>
              </a:rPr>
              <a:t>“Yeah so was mine” and </a:t>
            </a:r>
            <a:r>
              <a:rPr lang="en-GB" sz="1400" dirty="0">
                <a:latin typeface="Arial" panose="020B0604020202020204" pitchFamily="34" charset="0"/>
                <a:cs typeface="Arial" panose="020B0604020202020204" pitchFamily="34" charset="0"/>
              </a:rPr>
              <a:t>(line 123, PB) </a:t>
            </a:r>
            <a:r>
              <a:rPr lang="en-GB" dirty="0">
                <a:latin typeface="Arial" panose="020B0604020202020204" pitchFamily="34" charset="0"/>
                <a:cs typeface="Arial" panose="020B0604020202020204" pitchFamily="34" charset="0"/>
              </a:rPr>
              <a:t>“So I came in and had the idea of starting activities for the community” </a:t>
            </a:r>
          </a:p>
          <a:p>
            <a:pPr marL="4572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1865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A1A4-5C6F-424D-BBB1-A2D55EFBBB02}"/>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        Findings/Conclusion</a:t>
            </a:r>
            <a:endParaRPr lang="en-GB" dirty="0"/>
          </a:p>
        </p:txBody>
      </p:sp>
      <p:sp>
        <p:nvSpPr>
          <p:cNvPr id="3" name="Content Placeholder 2">
            <a:extLst>
              <a:ext uri="{FF2B5EF4-FFF2-40B4-BE49-F238E27FC236}">
                <a16:creationId xmlns:a16="http://schemas.microsoft.com/office/drawing/2014/main" id="{C2F5ACA1-5B56-42E6-ACCC-230FB55DD984}"/>
              </a:ext>
            </a:extLst>
          </p:cNvPr>
          <p:cNvSpPr>
            <a:spLocks noGrp="1"/>
          </p:cNvSpPr>
          <p:nvPr>
            <p:ph idx="1"/>
          </p:nvPr>
        </p:nvSpPr>
        <p:spPr/>
        <p:txBody>
          <a:bodyPr>
            <a:normAutofit lnSpcReduction="1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How beneficial is peer support to an individual’s mental health and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findings of the focus group would suggest that peer support is very beneficial to an individuals mental health and well-being, at the right time and in a safe place.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Peer support appears to help with an individuals mental health and well-being.  The focus group findings suggested that having support from others who have been through similar experiences helps an individual come to terms with negative experiences (Gladding, 2012), it aids in building confidence, resiliency and gives back a sense of belonging and purpose (Bowlby, 1969). It also helps an individual to learn about themselves and their experiences (Rogers, 1961). </a:t>
            </a: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also suggested that from the experiences participant A and participant D had of youth club groups that on the surface these could also help with confidence and resiliency in children and young people.  </a:t>
            </a:r>
          </a:p>
        </p:txBody>
      </p:sp>
    </p:spTree>
    <p:extLst>
      <p:ext uri="{BB962C8B-B14F-4D97-AF65-F5344CB8AC3E}">
        <p14:creationId xmlns:p14="http://schemas.microsoft.com/office/powerpoint/2010/main" val="2188904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unset in the background&#10;&#10;Description automatically generated">
            <a:extLst>
              <a:ext uri="{FF2B5EF4-FFF2-40B4-BE49-F238E27FC236}">
                <a16:creationId xmlns:a16="http://schemas.microsoft.com/office/drawing/2014/main" id="{887F22E4-A5F2-4AAF-86A0-BDA78AE49C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1999" cy="6858000"/>
          </a:xfrm>
          <a:prstGeom prst="rect">
            <a:avLst/>
          </a:prstGeom>
        </p:spPr>
      </p:pic>
      <p:sp>
        <p:nvSpPr>
          <p:cNvPr id="5" name="TextBox 4">
            <a:extLst>
              <a:ext uri="{FF2B5EF4-FFF2-40B4-BE49-F238E27FC236}">
                <a16:creationId xmlns:a16="http://schemas.microsoft.com/office/drawing/2014/main" id="{B29846D4-3805-4C72-B671-26181F976F46}"/>
              </a:ext>
            </a:extLst>
          </p:cNvPr>
          <p:cNvSpPr txBox="1"/>
          <p:nvPr/>
        </p:nvSpPr>
        <p:spPr>
          <a:xfrm>
            <a:off x="9875521" y="6274191"/>
            <a:ext cx="217580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 3, Google Images).</a:t>
            </a:r>
          </a:p>
        </p:txBody>
      </p:sp>
    </p:spTree>
    <p:extLst>
      <p:ext uri="{BB962C8B-B14F-4D97-AF65-F5344CB8AC3E}">
        <p14:creationId xmlns:p14="http://schemas.microsoft.com/office/powerpoint/2010/main" val="946412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FB67A-F484-422A-9010-119D14455709}"/>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Thank you for listening to my presentation</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F61952D1-B07E-4F59-9FAB-55348BB6B34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2363" y="293660"/>
            <a:ext cx="6246055" cy="4742574"/>
          </a:xfrm>
        </p:spPr>
      </p:pic>
      <p:sp>
        <p:nvSpPr>
          <p:cNvPr id="4" name="Text Placeholder 3">
            <a:extLst>
              <a:ext uri="{FF2B5EF4-FFF2-40B4-BE49-F238E27FC236}">
                <a16:creationId xmlns:a16="http://schemas.microsoft.com/office/drawing/2014/main" id="{3B4712F6-FC66-49EE-8339-EE77A26045C9}"/>
              </a:ext>
            </a:extLst>
          </p:cNvPr>
          <p:cNvSpPr>
            <a:spLocks noGrp="1"/>
          </p:cNvSpPr>
          <p:nvPr>
            <p:ph type="body" sz="half" idx="2"/>
          </p:nvPr>
        </p:nvSpPr>
        <p:spPr>
          <a:xfrm>
            <a:off x="8837614" y="4583187"/>
            <a:ext cx="2743200" cy="1131813"/>
          </a:xfrm>
        </p:spPr>
        <p:txBody>
          <a:bodyPr>
            <a:normAutofit/>
          </a:bodyPr>
          <a:lstStyle/>
          <a:p>
            <a:r>
              <a:rPr lang="en-GB" sz="2400" dirty="0">
                <a:solidFill>
                  <a:schemeClr val="bg2">
                    <a:lumMod val="25000"/>
                  </a:schemeClr>
                </a:solidFill>
                <a:latin typeface="Arial" panose="020B0604020202020204" pitchFamily="34" charset="0"/>
                <a:cs typeface="Arial" panose="020B0604020202020204" pitchFamily="34" charset="0"/>
              </a:rPr>
              <a:t>Are there any questions?</a:t>
            </a:r>
          </a:p>
        </p:txBody>
      </p:sp>
      <p:sp>
        <p:nvSpPr>
          <p:cNvPr id="7" name="TextBox 6">
            <a:extLst>
              <a:ext uri="{FF2B5EF4-FFF2-40B4-BE49-F238E27FC236}">
                <a16:creationId xmlns:a16="http://schemas.microsoft.com/office/drawing/2014/main" id="{1A02BF5C-AC8C-444B-80BE-C7AF70A8CDEE}"/>
              </a:ext>
            </a:extLst>
          </p:cNvPr>
          <p:cNvSpPr txBox="1"/>
          <p:nvPr/>
        </p:nvSpPr>
        <p:spPr>
          <a:xfrm>
            <a:off x="5809957" y="5275385"/>
            <a:ext cx="164592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 4, Google Images)</a:t>
            </a:r>
          </a:p>
        </p:txBody>
      </p:sp>
    </p:spTree>
    <p:extLst>
      <p:ext uri="{BB962C8B-B14F-4D97-AF65-F5344CB8AC3E}">
        <p14:creationId xmlns:p14="http://schemas.microsoft.com/office/powerpoint/2010/main" val="112862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449708-CA73-43A0-84AB-1D45F7A013D4}"/>
              </a:ext>
            </a:extLst>
          </p:cNvPr>
          <p:cNvSpPr txBox="1"/>
          <p:nvPr/>
        </p:nvSpPr>
        <p:spPr>
          <a:xfrm>
            <a:off x="0" y="0"/>
            <a:ext cx="12192000" cy="7731988"/>
          </a:xfrm>
          <a:prstGeom prst="rect">
            <a:avLst/>
          </a:prstGeom>
          <a:noFill/>
        </p:spPr>
        <p:txBody>
          <a:bodyPr wrap="square" rtlCol="0">
            <a:spAutoFit/>
          </a:bodyPr>
          <a:lstStyle/>
          <a:p>
            <a:r>
              <a:rPr lang="en-GB" sz="1000" dirty="0"/>
              <a:t>Reference List:</a:t>
            </a:r>
          </a:p>
          <a:p>
            <a:endParaRPr lang="en-GB" sz="1000" dirty="0"/>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Bond, T. (2015) </a:t>
            </a:r>
            <a:r>
              <a:rPr lang="en-GB" sz="1000" b="1" i="1" dirty="0">
                <a:latin typeface="Arial" panose="020B0604020202020204" pitchFamily="34" charset="0"/>
                <a:ea typeface="Calibri" panose="020F0502020204030204" pitchFamily="34" charset="0"/>
                <a:cs typeface="Times New Roman" panose="02020603050405020304" pitchFamily="18" charset="0"/>
              </a:rPr>
              <a:t>Standards and Ethics for Counselling in Action</a:t>
            </a:r>
            <a:r>
              <a:rPr lang="en-GB" sz="1000" b="1" dirty="0">
                <a:latin typeface="Arial" panose="020B0604020202020204" pitchFamily="34" charset="0"/>
                <a:ea typeface="Calibri" panose="020F0502020204030204" pitchFamily="34" charset="0"/>
                <a:cs typeface="Times New Roman" panose="02020603050405020304" pitchFamily="18" charset="0"/>
              </a:rPr>
              <a:t>. 4</a:t>
            </a:r>
            <a:r>
              <a:rPr lang="en-GB" sz="1000" b="1" baseline="30000" dirty="0">
                <a:latin typeface="Arial" panose="020B0604020202020204" pitchFamily="34" charset="0"/>
                <a:ea typeface="Calibri" panose="020F0502020204030204" pitchFamily="34" charset="0"/>
                <a:cs typeface="Times New Roman" panose="02020603050405020304" pitchFamily="18" charset="0"/>
              </a:rPr>
              <a:t>th</a:t>
            </a:r>
            <a:r>
              <a:rPr lang="en-GB" sz="1000" b="1" dirty="0">
                <a:latin typeface="Arial" panose="020B0604020202020204" pitchFamily="34" charset="0"/>
                <a:ea typeface="Calibri" panose="020F0502020204030204" pitchFamily="34" charset="0"/>
                <a:cs typeface="Times New Roman" panose="02020603050405020304" pitchFamily="18" charset="0"/>
              </a:rPr>
              <a:t> Ed. London: Sage Publications Ltd.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Braun, V. and Clarke, V. (2006) ‘</a:t>
            </a:r>
            <a:r>
              <a:rPr lang="en-GB" sz="1000" b="1" i="1" dirty="0">
                <a:latin typeface="Arial" panose="020B0604020202020204" pitchFamily="34" charset="0"/>
                <a:ea typeface="Calibri" panose="020F0502020204030204" pitchFamily="34" charset="0"/>
                <a:cs typeface="Times New Roman" panose="02020603050405020304" pitchFamily="18" charset="0"/>
              </a:rPr>
              <a:t>Using thematic analysis in psychology</a:t>
            </a:r>
            <a:r>
              <a:rPr lang="en-GB" sz="1000" b="1" dirty="0">
                <a:latin typeface="Arial" panose="020B0604020202020204" pitchFamily="34" charset="0"/>
                <a:ea typeface="Calibri" panose="020F0502020204030204" pitchFamily="34" charset="0"/>
                <a:cs typeface="Times New Roman" panose="02020603050405020304" pitchFamily="18" charset="0"/>
              </a:rPr>
              <a:t>’, Qualitative research in psychology, 3 (2006), pp.77-101. [Online] Available at: </a:t>
            </a:r>
            <a:r>
              <a:rPr lang="en-GB" sz="1000" b="1"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https://psycnet.apa.org/record/2006-06991-002</a:t>
            </a:r>
            <a:r>
              <a:rPr lang="en-GB" sz="1000" b="1" dirty="0">
                <a:latin typeface="Arial" panose="020B0604020202020204" pitchFamily="34" charset="0"/>
                <a:ea typeface="Calibri" panose="020F0502020204030204" pitchFamily="34" charset="0"/>
                <a:cs typeface="Times New Roman" panose="02020603050405020304" pitchFamily="18" charset="0"/>
              </a:rPr>
              <a:t> (Accessed 2 March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British Association for Counselling and Psychotherapy, (2018) </a:t>
            </a:r>
            <a:r>
              <a:rPr lang="en-GB" sz="1000" b="1" i="1" dirty="0">
                <a:latin typeface="Arial" panose="020B0604020202020204" pitchFamily="34" charset="0"/>
                <a:ea typeface="Calibri" panose="020F0502020204030204" pitchFamily="34" charset="0"/>
                <a:cs typeface="Times New Roman" panose="02020603050405020304" pitchFamily="18" charset="0"/>
              </a:rPr>
              <a:t>Ethical Framework for the Counselling Professions</a:t>
            </a:r>
            <a:r>
              <a:rPr lang="en-GB" sz="1000" b="1" dirty="0">
                <a:latin typeface="Arial" panose="020B0604020202020204" pitchFamily="34" charset="0"/>
                <a:ea typeface="Calibri" panose="020F0502020204030204" pitchFamily="34" charset="0"/>
                <a:cs typeface="Times New Roman" panose="02020603050405020304" pitchFamily="18" charset="0"/>
              </a:rPr>
              <a:t>. [Online]. Available at: </a:t>
            </a:r>
            <a:r>
              <a:rPr lang="en-GB" sz="1000" b="1"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www.bacp.co.uk/events-and-resources/ethics-and-standards/ethical-framework-for-the-counselling-professions/</a:t>
            </a:r>
            <a:r>
              <a:rPr lang="en-GB" sz="1000" b="1" dirty="0">
                <a:latin typeface="Arial" panose="020B0604020202020204" pitchFamily="34" charset="0"/>
                <a:ea typeface="Calibri" panose="020F0502020204030204" pitchFamily="34" charset="0"/>
                <a:cs typeface="Times New Roman" panose="02020603050405020304" pitchFamily="18" charset="0"/>
              </a:rPr>
              <a:t> (Accessed 9 May 2019).</a:t>
            </a:r>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Bowlby, J. (1969) </a:t>
            </a:r>
            <a:r>
              <a:rPr lang="en-GB" sz="1000" b="1" i="1" dirty="0">
                <a:latin typeface="Arial" panose="020B0604020202020204" pitchFamily="34" charset="0"/>
                <a:ea typeface="Calibri" panose="020F0502020204030204" pitchFamily="34" charset="0"/>
                <a:cs typeface="Times New Roman" panose="02020603050405020304" pitchFamily="18" charset="0"/>
              </a:rPr>
              <a:t>Attachment and Loss</a:t>
            </a:r>
            <a:r>
              <a:rPr lang="en-GB" sz="1000" b="1" dirty="0">
                <a:latin typeface="Arial" panose="020B0604020202020204" pitchFamily="34" charset="0"/>
                <a:ea typeface="Calibri" panose="020F0502020204030204" pitchFamily="34" charset="0"/>
                <a:cs typeface="Times New Roman" panose="02020603050405020304" pitchFamily="18" charset="0"/>
              </a:rPr>
              <a:t>. America: Basic Books publications.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Creswell, J, W. (2013) </a:t>
            </a:r>
            <a:r>
              <a:rPr lang="en-GB" sz="1000" b="1" i="1" dirty="0">
                <a:latin typeface="Arial" panose="020B0604020202020204" pitchFamily="34" charset="0"/>
                <a:ea typeface="Calibri" panose="020F0502020204030204" pitchFamily="34" charset="0"/>
                <a:cs typeface="Times New Roman" panose="02020603050405020304" pitchFamily="18" charset="0"/>
              </a:rPr>
              <a:t>Qualitative Inquiry and Research Design</a:t>
            </a:r>
            <a:r>
              <a:rPr lang="en-GB" sz="1000" b="1" dirty="0">
                <a:latin typeface="Arial" panose="020B0604020202020204" pitchFamily="34" charset="0"/>
                <a:ea typeface="Calibri" panose="020F0502020204030204" pitchFamily="34" charset="0"/>
                <a:cs typeface="Times New Roman" panose="02020603050405020304" pitchFamily="18" charset="0"/>
              </a:rPr>
              <a:t>. Thousand Oaks, California: Sage Publications Inc.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Crowe, C., Coen, R, F., Kidd, N., </a:t>
            </a:r>
            <a:r>
              <a:rPr lang="en-GB" sz="1000" dirty="0" err="1">
                <a:latin typeface="Arial" panose="020B0604020202020204" pitchFamily="34" charset="0"/>
                <a:ea typeface="Calibri" panose="020F0502020204030204" pitchFamily="34" charset="0"/>
                <a:cs typeface="Times New Roman" panose="02020603050405020304" pitchFamily="18" charset="0"/>
              </a:rPr>
              <a:t>Hevey</a:t>
            </a:r>
            <a:r>
              <a:rPr lang="en-GB" sz="1000" dirty="0">
                <a:latin typeface="Arial" panose="020B0604020202020204" pitchFamily="34" charset="0"/>
                <a:ea typeface="Calibri" panose="020F0502020204030204" pitchFamily="34" charset="0"/>
                <a:cs typeface="Times New Roman" panose="02020603050405020304" pitchFamily="18" charset="0"/>
              </a:rPr>
              <a:t>, D., Cooney, J. and Harbison, J. (2015) </a:t>
            </a:r>
            <a:r>
              <a:rPr lang="en-GB" sz="1000" i="1" dirty="0">
                <a:latin typeface="Arial" panose="020B0604020202020204" pitchFamily="34" charset="0"/>
                <a:ea typeface="Calibri" panose="020F0502020204030204" pitchFamily="34" charset="0"/>
                <a:cs typeface="Times New Roman" panose="02020603050405020304" pitchFamily="18" charset="0"/>
              </a:rPr>
              <a:t>A Qualitative study of the experience of psychological distress post-stroke</a:t>
            </a:r>
            <a:r>
              <a:rPr lang="en-GB" sz="1000" dirty="0">
                <a:latin typeface="Arial" panose="020B0604020202020204" pitchFamily="34" charset="0"/>
                <a:ea typeface="Calibri" panose="020F0502020204030204" pitchFamily="34" charset="0"/>
                <a:cs typeface="Times New Roman" panose="02020603050405020304" pitchFamily="18" charset="0"/>
              </a:rPr>
              <a:t>. Journal of Health, 21(11), pp.2572-2579.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Dearden, L. (2019) </a:t>
            </a:r>
            <a:r>
              <a:rPr lang="en-GB" sz="1000" i="1" dirty="0">
                <a:latin typeface="Arial" panose="020B0604020202020204" pitchFamily="34" charset="0"/>
                <a:ea typeface="Calibri" panose="020F0502020204030204" pitchFamily="34" charset="0"/>
                <a:cs typeface="Times New Roman" panose="02020603050405020304" pitchFamily="18" charset="0"/>
              </a:rPr>
              <a:t>Knife crime rise ‘linked to youth service cuts’, parliamentary report finds</a:t>
            </a:r>
            <a:r>
              <a:rPr lang="en-GB" sz="1000" dirty="0">
                <a:latin typeface="Arial" panose="020B0604020202020204" pitchFamily="34" charset="0"/>
                <a:ea typeface="Calibri" panose="020F0502020204030204" pitchFamily="34" charset="0"/>
                <a:cs typeface="Times New Roman" panose="02020603050405020304" pitchFamily="18" charset="0"/>
              </a:rPr>
              <a:t>. [Online]. Available at: </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https://www.independent.co.uk/news/uk/home-news/knife-crime-uk-stabbings-youth-service-cuts-government-austerity-a8901856.html</a:t>
            </a:r>
            <a:r>
              <a:rPr lang="en-GB" sz="1000" dirty="0">
                <a:latin typeface="Arial" panose="020B0604020202020204" pitchFamily="34" charset="0"/>
                <a:ea typeface="Calibri" panose="020F0502020204030204" pitchFamily="34" charset="0"/>
                <a:cs typeface="Times New Roman" panose="02020603050405020304" pitchFamily="18" charset="0"/>
              </a:rPr>
              <a:t> (Accessed 12 May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Fig 1, Google Images [Online]. Available at: </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ogle.com/search?q=literature+review+images&amp;tbm=isch&amp;tbs=rimg:CRTLDsaO-o_1PIjgEhy1leN9JtIMBnYXj_17TXLN3AcOLv-XOrjEhdqFqUUtqzWppBflIGuLc4AVisWGAJRx93fbNafioSCQSHLWV430m0EV7TEoEBetDYKhIJgwGdheP_1tNcRuRTXejqjmAIqEgks3cBw4u_15cxGEA-OqAtY01CoSCauMSF2oWpRSEfw4Oehtxq3SKhIJ2rNamkF-UgYRHpD-Wezxn1UqEgm4tzgBWKxYYBHYJHPSsQJnLCoSCQlHH3d9s1p-EWJx6rZxqlup&amp;tbo=u&amp;sa=X&amp;ved=2ahUKEwiG6M3F5o7iAhUQ3uAKHWUGBScQ9C96BAgBEBs&amp;biw=1366&amp;bih=657&amp;dpr=1#imgrc=3dKtK__IIdmv6M:</a:t>
            </a:r>
            <a:r>
              <a:rPr lang="en-GB" sz="1000" dirty="0">
                <a:latin typeface="Arial" panose="020B0604020202020204" pitchFamily="34" charset="0"/>
                <a:ea typeface="Calibri" panose="020F0502020204030204" pitchFamily="34" charset="0"/>
                <a:cs typeface="Times New Roman" panose="02020603050405020304" pitchFamily="18" charset="0"/>
              </a:rPr>
              <a:t> (Accessed 9 May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Fig 2, Google Images [Online]. Available at: </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https://www.google.com/search?q=google+images+focus+group&amp;rlz=1C1GGRV_enGB783GB783&amp;source=lnms&amp;tbm=isch&amp;sa=X&amp;ved=0ahUKEwjruuXy1Y7iAhWcWhUIHT8bCMoQ_AUIDigB&amp;biw=1366&amp;bih=657#imgdii=q4L1PmuiAXg1ZM:&amp;imgrc=ADWylyFXwgtQ_M:</a:t>
            </a:r>
            <a:r>
              <a:rPr lang="en-GB" sz="1000" dirty="0">
                <a:latin typeface="Arial" panose="020B0604020202020204" pitchFamily="34" charset="0"/>
                <a:ea typeface="Calibri" panose="020F0502020204030204" pitchFamily="34" charset="0"/>
                <a:cs typeface="Times New Roman" panose="02020603050405020304" pitchFamily="18" charset="0"/>
              </a:rPr>
              <a:t> (Accessed 9 May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Fig 3, Google images [Online]. Available at: </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https://www.google.com/</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search?rlz</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=1C1GGRV_enGB783GB783&amp;tbm=</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isch&amp;sa</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=1&amp;ei=VRPXXOTjFY2eULLEhZAN&amp;q=reflection+&amp;</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oq</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=reflection+&amp;</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gs_l</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=img.3..35i39j0l9.95053.96451..97739...0.0..0.73.369.6......1....1..gws-wiz-img.......0i67.ypCndTJ7CeY#imgdii=xh6j-mwXHNEUIM:&amp;</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imgrc</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=izd6SikHw8gasM:</a:t>
            </a:r>
            <a:r>
              <a:rPr lang="en-GB" sz="1000" dirty="0">
                <a:latin typeface="Arial" panose="020B0604020202020204" pitchFamily="34" charset="0"/>
                <a:ea typeface="Calibri" panose="020F0502020204030204" pitchFamily="34" charset="0"/>
                <a:cs typeface="Times New Roman" panose="02020603050405020304" pitchFamily="18" charset="0"/>
              </a:rPr>
              <a:t> (Accessed 11 May).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Fig 4, Google images [Online]. Available at: </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https://www.google.com/</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search?biw</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=1366&amp;bih=608&amp;tbm=</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isch&amp;sa</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=1&amp;ei=Q4XVXIqBOePQxgPEv4vABw&amp;q=</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quotes+about+peer+support&amp;oq</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quotes+about+peer</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+&amp;</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gs_l</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=img.1.2.0l4j0i5i30j0i24l5.13888.27056..30424...1.0..0.77.2612.45......2....1..gws-wiz-img.....0..35i39j0i67.xlppiBPl7xc#imgrc=</a:t>
            </a:r>
            <a:r>
              <a:rPr lang="en-GB" sz="1000" u="sng" dirty="0" err="1">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DghGgGpYaEBLkM</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a:t>
            </a:r>
            <a:r>
              <a:rPr lang="en-GB" sz="1000" dirty="0">
                <a:latin typeface="Arial" panose="020B0604020202020204" pitchFamily="34" charset="0"/>
                <a:ea typeface="Calibri" panose="020F0502020204030204" pitchFamily="34" charset="0"/>
                <a:cs typeface="Times New Roman" panose="02020603050405020304" pitchFamily="18" charset="0"/>
              </a:rPr>
              <a:t> (Accessed 9 May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latin typeface="Arial" panose="020B0604020202020204" pitchFamily="34" charset="0"/>
                <a:ea typeface="Calibri" panose="020F0502020204030204" pitchFamily="34" charset="0"/>
                <a:cs typeface="Times New Roman" panose="02020603050405020304" pitchFamily="18" charset="0"/>
              </a:rPr>
              <a:t>Gladding, S. (2012) </a:t>
            </a:r>
            <a:r>
              <a:rPr lang="en-GB" sz="1000" i="1" dirty="0">
                <a:latin typeface="Arial" panose="020B0604020202020204" pitchFamily="34" charset="0"/>
                <a:ea typeface="Calibri" panose="020F0502020204030204" pitchFamily="34" charset="0"/>
                <a:cs typeface="Times New Roman" panose="02020603050405020304" pitchFamily="18" charset="0"/>
              </a:rPr>
              <a:t>Groups: A Counselling Speciality</a:t>
            </a:r>
            <a:r>
              <a:rPr lang="en-GB" sz="1000" dirty="0">
                <a:latin typeface="Arial" panose="020B0604020202020204" pitchFamily="34" charset="0"/>
                <a:ea typeface="Calibri" panose="020F0502020204030204" pitchFamily="34" charset="0"/>
                <a:cs typeface="Times New Roman" panose="02020603050405020304" pitchFamily="18" charset="0"/>
              </a:rPr>
              <a:t>. 6</a:t>
            </a:r>
            <a:r>
              <a:rPr lang="en-GB" sz="1000" baseline="30000" dirty="0">
                <a:latin typeface="Arial" panose="020B0604020202020204" pitchFamily="34" charset="0"/>
                <a:ea typeface="Calibri" panose="020F0502020204030204" pitchFamily="34" charset="0"/>
                <a:cs typeface="Times New Roman" panose="02020603050405020304" pitchFamily="18" charset="0"/>
              </a:rPr>
              <a:t>th</a:t>
            </a:r>
            <a:r>
              <a:rPr lang="en-GB" sz="1000" dirty="0">
                <a:latin typeface="Arial" panose="020B0604020202020204" pitchFamily="34" charset="0"/>
                <a:ea typeface="Calibri" panose="020F0502020204030204" pitchFamily="34" charset="0"/>
                <a:cs typeface="Times New Roman" panose="02020603050405020304" pitchFamily="18" charset="0"/>
              </a:rPr>
              <a:t> Ed. Boston: Pearson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latin typeface="Arial" panose="020B0604020202020204" pitchFamily="34" charset="0"/>
                <a:ea typeface="Calibri" panose="020F0502020204030204" pitchFamily="34" charset="0"/>
                <a:cs typeface="Times New Roman" panose="02020603050405020304" pitchFamily="18" charset="0"/>
              </a:rPr>
              <a:t>Hazeldon</a:t>
            </a:r>
            <a:r>
              <a:rPr lang="en-GB" sz="1000" dirty="0">
                <a:latin typeface="Arial" panose="020B0604020202020204" pitchFamily="34" charset="0"/>
                <a:ea typeface="Calibri" panose="020F0502020204030204" pitchFamily="34" charset="0"/>
                <a:cs typeface="Times New Roman" panose="02020603050405020304" pitchFamily="18" charset="0"/>
              </a:rPr>
              <a:t> Foundation, (2016). </a:t>
            </a:r>
            <a:r>
              <a:rPr lang="en-GB" sz="1000" i="1" dirty="0">
                <a:latin typeface="Arial" panose="020B0604020202020204" pitchFamily="34" charset="0"/>
                <a:ea typeface="Calibri" panose="020F0502020204030204" pitchFamily="34" charset="0"/>
                <a:cs typeface="Times New Roman" panose="02020603050405020304" pitchFamily="18" charset="0"/>
              </a:rPr>
              <a:t>Peer Support Key to Sustaining Recovery</a:t>
            </a:r>
            <a:r>
              <a:rPr lang="en-GB" sz="1000" dirty="0">
                <a:latin typeface="Arial" panose="020B0604020202020204" pitchFamily="34" charset="0"/>
                <a:ea typeface="Calibri" panose="020F0502020204030204" pitchFamily="34" charset="0"/>
                <a:cs typeface="Times New Roman" panose="02020603050405020304" pitchFamily="18" charset="0"/>
              </a:rPr>
              <a:t>. [Online]. Available at: </a:t>
            </a:r>
            <a:r>
              <a:rPr lang="en-GB" sz="10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http://www.bhevolution.org/public/peer_support_research.page</a:t>
            </a:r>
            <a:r>
              <a:rPr lang="en-GB" sz="1000" dirty="0">
                <a:latin typeface="Arial" panose="020B0604020202020204" pitchFamily="34" charset="0"/>
                <a:ea typeface="Calibri" panose="020F0502020204030204" pitchFamily="34" charset="0"/>
                <a:cs typeface="Times New Roman" panose="02020603050405020304" pitchFamily="18" charset="0"/>
              </a:rPr>
              <a:t> (Accessed 13 May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latin typeface="Arial" panose="020B0604020202020204" pitchFamily="34" charset="0"/>
                <a:ea typeface="Calibri" panose="020F0502020204030204" pitchFamily="34" charset="0"/>
                <a:cs typeface="Times New Roman" panose="02020603050405020304" pitchFamily="18" charset="0"/>
              </a:rPr>
              <a:t>Hebblethwaite</a:t>
            </a:r>
            <a:r>
              <a:rPr lang="en-GB" sz="1000" dirty="0">
                <a:latin typeface="Arial" panose="020B0604020202020204" pitchFamily="34" charset="0"/>
                <a:ea typeface="Calibri" panose="020F0502020204030204" pitchFamily="34" charset="0"/>
                <a:cs typeface="Times New Roman" panose="02020603050405020304" pitchFamily="18" charset="0"/>
              </a:rPr>
              <a:t>, S. and Curley, L. (2015) </a:t>
            </a:r>
            <a:r>
              <a:rPr lang="en-GB" sz="1000" i="1" dirty="0">
                <a:latin typeface="Arial" panose="020B0604020202020204" pitchFamily="34" charset="0"/>
                <a:ea typeface="Calibri" panose="020F0502020204030204" pitchFamily="34" charset="0"/>
                <a:cs typeface="Times New Roman" panose="02020603050405020304" pitchFamily="18" charset="0"/>
              </a:rPr>
              <a:t>Exploring the Role of Community Recreation in Stroke Recovery Using Participatory Action Research and Photovoice</a:t>
            </a:r>
            <a:r>
              <a:rPr lang="en-GB" sz="1000" dirty="0">
                <a:latin typeface="Arial" panose="020B0604020202020204" pitchFamily="34" charset="0"/>
                <a:ea typeface="Calibri" panose="020F0502020204030204" pitchFamily="34" charset="0"/>
                <a:cs typeface="Times New Roman" panose="02020603050405020304" pitchFamily="18" charset="0"/>
              </a:rPr>
              <a:t>. Therapeutic Recreation Journal. XLIX(1), pp.1-17.</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latin typeface="Arial" panose="020B0604020202020204" pitchFamily="34" charset="0"/>
                <a:ea typeface="Calibri" panose="020F0502020204030204" pitchFamily="34" charset="0"/>
                <a:cs typeface="Times New Roman" panose="02020603050405020304" pitchFamily="18" charset="0"/>
              </a:rPr>
              <a:t>McLeod, J. (2007) </a:t>
            </a:r>
            <a:r>
              <a:rPr lang="en-GB" sz="1000" b="1" i="1" dirty="0">
                <a:latin typeface="Arial" panose="020B0604020202020204" pitchFamily="34" charset="0"/>
                <a:ea typeface="Calibri" panose="020F0502020204030204" pitchFamily="34" charset="0"/>
                <a:cs typeface="Times New Roman" panose="02020603050405020304" pitchFamily="18" charset="0"/>
              </a:rPr>
              <a:t>Counselling Skill</a:t>
            </a:r>
            <a:r>
              <a:rPr lang="en-GB" sz="1000" b="1" dirty="0">
                <a:latin typeface="Arial" panose="020B0604020202020204" pitchFamily="34" charset="0"/>
                <a:ea typeface="Calibri" panose="020F0502020204030204" pitchFamily="34" charset="0"/>
                <a:cs typeface="Times New Roman" panose="02020603050405020304" pitchFamily="18" charset="0"/>
              </a:rPr>
              <a:t>. England: Open University Press.</a:t>
            </a:r>
          </a:p>
          <a:p>
            <a:pPr>
              <a:lnSpc>
                <a:spcPct val="200000"/>
              </a:lnSpc>
              <a:spcAft>
                <a:spcPts val="800"/>
              </a:spcAft>
            </a:pPr>
            <a:r>
              <a:rPr lang="en-GB" sz="1100" dirty="0">
                <a:latin typeface="Arial" panose="020B0604020202020204" pitchFamily="34" charset="0"/>
                <a:ea typeface="Calibri" panose="020F0502020204030204" pitchFamily="34" charset="0"/>
                <a:cs typeface="Times New Roman" panose="02020603050405020304" pitchFamily="18" charset="0"/>
              </a:rPr>
              <a:t>Rogers, C. (1961) </a:t>
            </a:r>
            <a:r>
              <a:rPr lang="en-GB" sz="1100" i="1" dirty="0">
                <a:latin typeface="Arial" panose="020B0604020202020204" pitchFamily="34" charset="0"/>
                <a:ea typeface="Calibri" panose="020F0502020204030204" pitchFamily="34" charset="0"/>
                <a:cs typeface="Times New Roman" panose="02020603050405020304" pitchFamily="18" charset="0"/>
              </a:rPr>
              <a:t>On Becoming a Person: a Therapist’s View of Psychotherapy</a:t>
            </a:r>
            <a:r>
              <a:rPr lang="en-GB" sz="1100" dirty="0">
                <a:latin typeface="Arial" panose="020B0604020202020204" pitchFamily="34" charset="0"/>
                <a:ea typeface="Calibri" panose="020F0502020204030204" pitchFamily="34" charset="0"/>
                <a:cs typeface="Times New Roman" panose="02020603050405020304" pitchFamily="18" charset="0"/>
              </a:rPr>
              <a:t>. Boston: Houghton </a:t>
            </a:r>
            <a:r>
              <a:rPr lang="en-GB" sz="1100" dirty="0" err="1">
                <a:latin typeface="Arial" panose="020B0604020202020204" pitchFamily="34" charset="0"/>
                <a:ea typeface="Calibri" panose="020F0502020204030204" pitchFamily="34" charset="0"/>
                <a:cs typeface="Times New Roman" panose="02020603050405020304" pitchFamily="18" charset="0"/>
              </a:rPr>
              <a:t>Miffin</a:t>
            </a:r>
            <a:r>
              <a:rPr lang="en-GB" sz="1100" dirty="0">
                <a:latin typeface="Arial" panose="020B0604020202020204" pitchFamily="34" charset="0"/>
                <a:ea typeface="Calibri" panose="020F0502020204030204" pitchFamily="34" charset="0"/>
                <a:cs typeface="Times New Roman" panose="02020603050405020304" pitchFamily="18" charset="0"/>
              </a:rPr>
              <a:t> Company.</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dirty="0">
                <a:latin typeface="Calibri" panose="020F050202020403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endParaRPr lang="en-GB" sz="1000" dirty="0"/>
          </a:p>
          <a:p>
            <a:endParaRPr lang="en-GB" sz="1000" dirty="0"/>
          </a:p>
        </p:txBody>
      </p:sp>
    </p:spTree>
    <p:extLst>
      <p:ext uri="{BB962C8B-B14F-4D97-AF65-F5344CB8AC3E}">
        <p14:creationId xmlns:p14="http://schemas.microsoft.com/office/powerpoint/2010/main" val="679647156"/>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5110</TotalTime>
  <Words>2352</Words>
  <Application>Microsoft Office PowerPoint</Application>
  <PresentationFormat>Widescreen</PresentationFormat>
  <Paragraphs>197</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Euphemia</vt:lpstr>
      <vt:lpstr>Times New Roman</vt:lpstr>
      <vt:lpstr>Wingdings</vt:lpstr>
      <vt:lpstr>Children Playing 16x9</vt:lpstr>
      <vt:lpstr>PowerPoint Presentation</vt:lpstr>
      <vt:lpstr>DO WE REALLY NEED THE SUPPORT OF OTHERS? OR CAN WE COPE ALONE ?</vt:lpstr>
      <vt:lpstr>    HOW BENEFICIAL IS PEER SUPPORT TO AN    INDIVIDUAL’S MENTAL HEALTH AND WELL-BEING?  </vt:lpstr>
      <vt:lpstr>Why this topic?</vt:lpstr>
      <vt:lpstr>RESEARCH METHOD       FOCUS GROUP   </vt:lpstr>
      <vt:lpstr>  Focus Group Strengths and Limitations </vt:lpstr>
      <vt:lpstr>                     Ethical Considerations </vt:lpstr>
      <vt:lpstr>PowerPoint Presentation</vt:lpstr>
      <vt:lpstr>                             Data Analysis </vt:lpstr>
      <vt:lpstr>                             Theme one           Walked in my shoes in their own socks</vt:lpstr>
      <vt:lpstr> Theme one continued  Supporting quotes from the participants  </vt:lpstr>
      <vt:lpstr>                  Something Interesting                contradiction of responses</vt:lpstr>
      <vt:lpstr>                           Theme 2                 The Family You Choose </vt:lpstr>
      <vt:lpstr>                  Theme Two Continued           Supporting Quotes from the participants </vt:lpstr>
      <vt:lpstr>PowerPoint Presentation</vt:lpstr>
      <vt:lpstr>                    Theme three continued      Supporting quotes from the participants  </vt:lpstr>
      <vt:lpstr>       Recommendations for further research</vt:lpstr>
      <vt:lpstr>              Findings/Conclusion</vt:lpstr>
      <vt:lpstr>PowerPoint Presentation</vt:lpstr>
      <vt:lpstr>Thank you for listening to my presentation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WE REALLY NEED THE SUPPORT OF OTHERS? OR CAN WE COPE ALONE ?</dc:title>
  <dc:creator>Ingrid Nicholls (P151102)</dc:creator>
  <cp:lastModifiedBy>Ingrid Nicholls (P151102)</cp:lastModifiedBy>
  <cp:revision>90</cp:revision>
  <cp:lastPrinted>2019-05-13T10:50:28Z</cp:lastPrinted>
  <dcterms:created xsi:type="dcterms:W3CDTF">2019-05-09T13:54:09Z</dcterms:created>
  <dcterms:modified xsi:type="dcterms:W3CDTF">2019-05-13T21:33:27Z</dcterms:modified>
</cp:coreProperties>
</file>