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4" r:id="rId3"/>
    <p:sldId id="257" r:id="rId4"/>
    <p:sldId id="265" r:id="rId5"/>
    <p:sldId id="258" r:id="rId6"/>
    <p:sldId id="259" r:id="rId7"/>
    <p:sldId id="275" r:id="rId8"/>
    <p:sldId id="260" r:id="rId9"/>
    <p:sldId id="261" r:id="rId10"/>
    <p:sldId id="262" r:id="rId11"/>
    <p:sldId id="263" r:id="rId12"/>
    <p:sldId id="266" r:id="rId13"/>
    <p:sldId id="267" r:id="rId14"/>
    <p:sldId id="268" r:id="rId15"/>
    <p:sldId id="270" r:id="rId16"/>
    <p:sldId id="271" r:id="rId17"/>
    <p:sldId id="272" r:id="rId18"/>
    <p:sldId id="269" r:id="rId19"/>
    <p:sldId id="276" r:id="rId20"/>
    <p:sldId id="273" r:id="rId21"/>
    <p:sldId id="27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5557"/>
    <p:restoredTop sz="50000"/>
  </p:normalViewPr>
  <p:slideViewPr>
    <p:cSldViewPr snapToGrid="0" snapToObjects="1">
      <p:cViewPr varScale="1">
        <p:scale>
          <a:sx n="51" d="100"/>
          <a:sy n="51" d="100"/>
        </p:scale>
        <p:origin x="216" y="1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26B38B6A-827E-1241-AF91-264C56E7D722}" type="datetimeFigureOut">
              <a:rPr lang="en-US" smtClean="0"/>
              <a:t>2/13/18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1A2E56-2695-0940-A481-778BDA34B64A}" type="slidenum">
              <a:rPr lang="en-US" smtClean="0"/>
              <a:t>‹#›</a:t>
            </a:fld>
            <a:endParaRPr lang="en-US"/>
          </a:p>
        </p:txBody>
      </p:sp>
    </p:spTree>
    <p:extLst>
      <p:ext uri="{BB962C8B-B14F-4D97-AF65-F5344CB8AC3E}">
        <p14:creationId xmlns:p14="http://schemas.microsoft.com/office/powerpoint/2010/main" val="19973151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26B38B6A-827E-1241-AF91-264C56E7D722}" type="datetimeFigureOut">
              <a:rPr lang="en-US" smtClean="0"/>
              <a:t>2/13/18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1A2E56-2695-0940-A481-778BDA34B64A}" type="slidenum">
              <a:rPr lang="en-US" smtClean="0"/>
              <a:t>‹#›</a:t>
            </a:fld>
            <a:endParaRPr lang="en-US"/>
          </a:p>
        </p:txBody>
      </p:sp>
    </p:spTree>
    <p:extLst>
      <p:ext uri="{BB962C8B-B14F-4D97-AF65-F5344CB8AC3E}">
        <p14:creationId xmlns:p14="http://schemas.microsoft.com/office/powerpoint/2010/main" val="6571507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6B38B6A-827E-1241-AF91-264C56E7D722}" type="datetimeFigureOut">
              <a:rPr lang="en-US" smtClean="0"/>
              <a:t>2/13/18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1A2E56-2695-0940-A481-778BDA34B64A}" type="slidenum">
              <a:rPr lang="en-US" smtClean="0"/>
              <a:t>‹#›</a:t>
            </a:fld>
            <a:endParaRPr lang="en-US"/>
          </a:p>
        </p:txBody>
      </p:sp>
    </p:spTree>
    <p:extLst>
      <p:ext uri="{BB962C8B-B14F-4D97-AF65-F5344CB8AC3E}">
        <p14:creationId xmlns:p14="http://schemas.microsoft.com/office/powerpoint/2010/main" val="1788142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26B38B6A-827E-1241-AF91-264C56E7D722}" type="datetimeFigureOut">
              <a:rPr lang="en-US" smtClean="0"/>
              <a:t>2/13/18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61A2E56-2695-0940-A481-778BDA34B64A}" type="slidenum">
              <a:rPr lang="en-US" smtClean="0"/>
              <a:t>‹#›</a:t>
            </a:fld>
            <a:endParaRPr lang="en-US"/>
          </a:p>
        </p:txBody>
      </p:sp>
    </p:spTree>
    <p:extLst>
      <p:ext uri="{BB962C8B-B14F-4D97-AF65-F5344CB8AC3E}">
        <p14:creationId xmlns:p14="http://schemas.microsoft.com/office/powerpoint/2010/main" val="14063857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26B38B6A-827E-1241-AF91-264C56E7D722}" type="datetimeFigureOut">
              <a:rPr lang="en-US" smtClean="0"/>
              <a:t>2/13/18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61A2E56-2695-0940-A481-778BDA34B64A}" type="slidenum">
              <a:rPr lang="en-US" smtClean="0"/>
              <a:t>‹#›</a:t>
            </a:fld>
            <a:endParaRPr lang="en-US"/>
          </a:p>
        </p:txBody>
      </p:sp>
    </p:spTree>
    <p:extLst>
      <p:ext uri="{BB962C8B-B14F-4D97-AF65-F5344CB8AC3E}">
        <p14:creationId xmlns:p14="http://schemas.microsoft.com/office/powerpoint/2010/main" val="16332383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26B38B6A-827E-1241-AF91-264C56E7D722}" type="datetimeFigureOut">
              <a:rPr lang="en-US" smtClean="0"/>
              <a:t>2/13/18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61A2E56-2695-0940-A481-778BDA34B64A}" type="slidenum">
              <a:rPr lang="en-US" smtClean="0"/>
              <a:t>‹#›</a:t>
            </a:fld>
            <a:endParaRPr lang="en-US"/>
          </a:p>
        </p:txBody>
      </p:sp>
    </p:spTree>
    <p:extLst>
      <p:ext uri="{BB962C8B-B14F-4D97-AF65-F5344CB8AC3E}">
        <p14:creationId xmlns:p14="http://schemas.microsoft.com/office/powerpoint/2010/main" val="11184860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6B38B6A-827E-1241-AF91-264C56E7D722}" type="datetimeFigureOut">
              <a:rPr lang="en-US" smtClean="0"/>
              <a:t>2/13/18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61A2E56-2695-0940-A481-778BDA34B64A}" type="slidenum">
              <a:rPr lang="en-US" smtClean="0"/>
              <a:t>‹#›</a:t>
            </a:fld>
            <a:endParaRPr lang="en-US"/>
          </a:p>
        </p:txBody>
      </p:sp>
    </p:spTree>
    <p:extLst>
      <p:ext uri="{BB962C8B-B14F-4D97-AF65-F5344CB8AC3E}">
        <p14:creationId xmlns:p14="http://schemas.microsoft.com/office/powerpoint/2010/main" val="12913192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6B38B6A-827E-1241-AF91-264C56E7D722}" type="datetimeFigureOut">
              <a:rPr lang="en-US" smtClean="0"/>
              <a:t>2/13/18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61A2E56-2695-0940-A481-778BDA34B64A}" type="slidenum">
              <a:rPr lang="en-US" smtClean="0"/>
              <a:t>‹#›</a:t>
            </a:fld>
            <a:endParaRPr lang="en-US"/>
          </a:p>
        </p:txBody>
      </p:sp>
    </p:spTree>
    <p:extLst>
      <p:ext uri="{BB962C8B-B14F-4D97-AF65-F5344CB8AC3E}">
        <p14:creationId xmlns:p14="http://schemas.microsoft.com/office/powerpoint/2010/main" val="8708453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6B38B6A-827E-1241-AF91-264C56E7D722}" type="datetimeFigureOut">
              <a:rPr lang="en-US" smtClean="0"/>
              <a:t>2/13/18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61A2E56-2695-0940-A481-778BDA34B64A}" type="slidenum">
              <a:rPr lang="en-US" smtClean="0"/>
              <a:t>‹#›</a:t>
            </a:fld>
            <a:endParaRPr lang="en-US"/>
          </a:p>
        </p:txBody>
      </p:sp>
    </p:spTree>
    <p:extLst>
      <p:ext uri="{BB962C8B-B14F-4D97-AF65-F5344CB8AC3E}">
        <p14:creationId xmlns:p14="http://schemas.microsoft.com/office/powerpoint/2010/main" val="20301085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26B38B6A-827E-1241-AF91-264C56E7D722}" type="datetimeFigureOut">
              <a:rPr lang="en-US" smtClean="0"/>
              <a:t>2/13/18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1A2E56-2695-0940-A481-778BDA34B64A}" type="slidenum">
              <a:rPr lang="en-US" smtClean="0"/>
              <a:t>‹#›</a:t>
            </a:fld>
            <a:endParaRPr lang="en-US"/>
          </a:p>
        </p:txBody>
      </p:sp>
    </p:spTree>
    <p:extLst>
      <p:ext uri="{BB962C8B-B14F-4D97-AF65-F5344CB8AC3E}">
        <p14:creationId xmlns:p14="http://schemas.microsoft.com/office/powerpoint/2010/main" val="2107955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26B38B6A-827E-1241-AF91-264C56E7D722}" type="datetimeFigureOut">
              <a:rPr lang="en-US" smtClean="0"/>
              <a:t>2/13/18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1A2E56-2695-0940-A481-778BDA34B64A}" type="slidenum">
              <a:rPr lang="en-US" smtClean="0"/>
              <a:t>‹#›</a:t>
            </a:fld>
            <a:endParaRPr lang="en-US"/>
          </a:p>
        </p:txBody>
      </p:sp>
    </p:spTree>
    <p:extLst>
      <p:ext uri="{BB962C8B-B14F-4D97-AF65-F5344CB8AC3E}">
        <p14:creationId xmlns:p14="http://schemas.microsoft.com/office/powerpoint/2010/main" val="125544207"/>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6B38B6A-827E-1241-AF91-264C56E7D722}" type="datetimeFigureOut">
              <a:rPr lang="en-US" smtClean="0"/>
              <a:t>2/13/18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1A2E56-2695-0940-A481-778BDA34B64A}" type="slidenum">
              <a:rPr lang="en-US" smtClean="0"/>
              <a:t>‹#›</a:t>
            </a:fld>
            <a:endParaRPr lang="en-US"/>
          </a:p>
        </p:txBody>
      </p:sp>
    </p:spTree>
    <p:extLst>
      <p:ext uri="{BB962C8B-B14F-4D97-AF65-F5344CB8AC3E}">
        <p14:creationId xmlns:p14="http://schemas.microsoft.com/office/powerpoint/2010/main" val="19020761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tif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1" Type="http://schemas.openxmlformats.org/officeDocument/2006/relationships/hyperlink" Target="https://en.wikipedia.org/wiki/Wastebasket" TargetMode="External"/><Relationship Id="rId12" Type="http://schemas.openxmlformats.org/officeDocument/2006/relationships/hyperlink" Target="https://en.wikipedia.org/wiki/Lion%27s_roar_(instrument)" TargetMode="External"/><Relationship Id="rId13" Type="http://schemas.openxmlformats.org/officeDocument/2006/relationships/hyperlink" Target="https://en.wikipedia.org/wiki/Wire" TargetMode="External"/><Relationship Id="rId14" Type="http://schemas.openxmlformats.org/officeDocument/2006/relationships/hyperlink" Target="https://en.wikipedia.org/wiki/Electronic_oscillator" TargetMode="External"/><Relationship Id="rId15" Type="http://schemas.openxmlformats.org/officeDocument/2006/relationships/hyperlink" Target="https://en.wikipedia.org/wiki/Marimbula" TargetMode="External"/><Relationship Id="rId16" Type="http://schemas.openxmlformats.org/officeDocument/2006/relationships/hyperlink" Target="https://en.wikipedia.org/wiki/Thumb_piano" TargetMode="External"/><Relationship Id="rId17" Type="http://schemas.openxmlformats.org/officeDocument/2006/relationships/hyperlink" Target="https://en.wikipedia.org/wiki/Receiver_(radio)" TargetMode="External"/><Relationship Id="rId18" Type="http://schemas.openxmlformats.org/officeDocument/2006/relationships/hyperlink" Target="https://en.wikipedia.org/wiki/Magnetic_tape_recording" TargetMode="External"/><Relationship Id="rId19" Type="http://schemas.openxmlformats.org/officeDocument/2006/relationships/hyperlink" Target="https://en.wikipedia.org/wiki/Phonograph_record" TargetMode="External"/><Relationship Id="rId1" Type="http://schemas.openxmlformats.org/officeDocument/2006/relationships/slideLayout" Target="../slideLayouts/slideLayout2.xml"/><Relationship Id="rId2" Type="http://schemas.openxmlformats.org/officeDocument/2006/relationships/hyperlink" Target="https://en.wikipedia.org/wiki/Phonograph" TargetMode="External"/><Relationship Id="rId3" Type="http://schemas.openxmlformats.org/officeDocument/2006/relationships/hyperlink" Target="https://en.wikipedia.org/wiki/Piano" TargetMode="External"/><Relationship Id="rId4" Type="http://schemas.openxmlformats.org/officeDocument/2006/relationships/hyperlink" Target="https://en.wikipedia.org/wiki/Cymbal" TargetMode="External"/><Relationship Id="rId5" Type="http://schemas.openxmlformats.org/officeDocument/2006/relationships/hyperlink" Target="https://en.wikipedia.org/wiki/Tin_can" TargetMode="External"/><Relationship Id="rId6" Type="http://schemas.openxmlformats.org/officeDocument/2006/relationships/hyperlink" Target="https://en.wikipedia.org/wiki/Conch_shell" TargetMode="External"/><Relationship Id="rId7" Type="http://schemas.openxmlformats.org/officeDocument/2006/relationships/hyperlink" Target="https://en.wikipedia.org/wiki/Ratchet_(instrument)" TargetMode="External"/><Relationship Id="rId8" Type="http://schemas.openxmlformats.org/officeDocument/2006/relationships/hyperlink" Target="https://en.wikipedia.org/wiki/Bass_drum" TargetMode="External"/><Relationship Id="rId9" Type="http://schemas.openxmlformats.org/officeDocument/2006/relationships/hyperlink" Target="https://en.wikipedia.org/wiki/Buzzer" TargetMode="External"/><Relationship Id="rId10" Type="http://schemas.openxmlformats.org/officeDocument/2006/relationships/hyperlink" Target="https://en.wikipedia.org/wiki/Gong"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tif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tiff"/></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tiff"/></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tif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tiff"/></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tiff"/></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PsAAmDumZzY"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26206"/>
            <a:ext cx="9144000" cy="2387600"/>
          </a:xfrm>
        </p:spPr>
        <p:txBody>
          <a:bodyPr/>
          <a:lstStyle/>
          <a:p>
            <a:r>
              <a:rPr lang="en-US" dirty="0" smtClean="0"/>
              <a:t>IMAGINARY LANSCAPES</a:t>
            </a:r>
            <a:endParaRPr lang="en-US" dirty="0"/>
          </a:p>
        </p:txBody>
      </p:sp>
      <p:sp>
        <p:nvSpPr>
          <p:cNvPr id="3" name="Subtitle 2"/>
          <p:cNvSpPr>
            <a:spLocks noGrp="1"/>
          </p:cNvSpPr>
          <p:nvPr>
            <p:ph type="subTitle" idx="1"/>
          </p:nvPr>
        </p:nvSpPr>
        <p:spPr>
          <a:xfrm>
            <a:off x="4228289" y="2065068"/>
            <a:ext cx="9144000" cy="1655762"/>
          </a:xfrm>
        </p:spPr>
        <p:txBody>
          <a:bodyPr/>
          <a:lstStyle/>
          <a:p>
            <a:r>
              <a:rPr lang="en-US" dirty="0" smtClean="0"/>
              <a:t>BY JOHN CAGE</a:t>
            </a:r>
          </a:p>
          <a:p>
            <a:r>
              <a:rPr lang="en-US" dirty="0" smtClean="0"/>
              <a:t>1939-1952</a:t>
            </a:r>
          </a:p>
          <a:p>
            <a:endParaRPr lang="en-US" dirty="0"/>
          </a:p>
        </p:txBody>
      </p:sp>
      <p:pic>
        <p:nvPicPr>
          <p:cNvPr id="4" name="Picture 3"/>
          <p:cNvPicPr>
            <a:picLocks noChangeAspect="1"/>
          </p:cNvPicPr>
          <p:nvPr/>
        </p:nvPicPr>
        <p:blipFill>
          <a:blip r:embed="rId2"/>
          <a:stretch>
            <a:fillRect/>
          </a:stretch>
        </p:blipFill>
        <p:spPr>
          <a:xfrm>
            <a:off x="3852152" y="2312735"/>
            <a:ext cx="3604233" cy="3604233"/>
          </a:xfrm>
          <a:prstGeom prst="rect">
            <a:avLst/>
          </a:prstGeom>
        </p:spPr>
      </p:pic>
    </p:spTree>
    <p:extLst>
      <p:ext uri="{BB962C8B-B14F-4D97-AF65-F5344CB8AC3E}">
        <p14:creationId xmlns:p14="http://schemas.microsoft.com/office/powerpoint/2010/main" val="68571087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John Cage 1912-1992</a:t>
            </a:r>
            <a:endParaRPr lang="en-US" dirty="0"/>
          </a:p>
        </p:txBody>
      </p:sp>
      <p:sp>
        <p:nvSpPr>
          <p:cNvPr id="3" name="Content Placeholder 2"/>
          <p:cNvSpPr>
            <a:spLocks noGrp="1"/>
          </p:cNvSpPr>
          <p:nvPr>
            <p:ph idx="1"/>
          </p:nvPr>
        </p:nvSpPr>
        <p:spPr/>
        <p:txBody>
          <a:bodyPr/>
          <a:lstStyle/>
          <a:p>
            <a:r>
              <a:rPr lang="en-US" dirty="0"/>
              <a:t>early use of tape recorder or radio as sound sources in </a:t>
            </a:r>
            <a:r>
              <a:rPr lang="en-US" dirty="0" smtClean="0"/>
              <a:t>composition </a:t>
            </a:r>
          </a:p>
          <a:p>
            <a:r>
              <a:rPr lang="en-US" dirty="0" smtClean="0"/>
              <a:t>also </a:t>
            </a:r>
            <a:r>
              <a:rPr lang="en-US" dirty="0"/>
              <a:t>worked with random procedures, </a:t>
            </a:r>
            <a:endParaRPr lang="en-US" dirty="0" smtClean="0"/>
          </a:p>
          <a:p>
            <a:r>
              <a:rPr lang="en-US" dirty="0" smtClean="0"/>
              <a:t>integrated everyday </a:t>
            </a:r>
            <a:r>
              <a:rPr lang="en-US" dirty="0"/>
              <a:t>sounds into music</a:t>
            </a:r>
            <a:r>
              <a:rPr lang="en-US" dirty="0" smtClean="0"/>
              <a:t>.</a:t>
            </a:r>
          </a:p>
          <a:p>
            <a:r>
              <a:rPr lang="en-US" dirty="0" smtClean="0"/>
              <a:t>Mushrooms</a:t>
            </a:r>
            <a:endParaRPr lang="en-US" dirty="0"/>
          </a:p>
        </p:txBody>
      </p:sp>
    </p:spTree>
    <p:extLst>
      <p:ext uri="{BB962C8B-B14F-4D97-AF65-F5344CB8AC3E}">
        <p14:creationId xmlns:p14="http://schemas.microsoft.com/office/powerpoint/2010/main" val="105282075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125233"/>
            <a:ext cx="10515600" cy="4351338"/>
          </a:xfrm>
        </p:spPr>
        <p:txBody>
          <a:bodyPr>
            <a:normAutofit fontScale="70000" lnSpcReduction="20000"/>
          </a:bodyPr>
          <a:lstStyle/>
          <a:p>
            <a:r>
              <a:rPr lang="en-US" i="1" dirty="0"/>
              <a:t>Imaginary Landscape No. 1</a:t>
            </a:r>
            <a:r>
              <a:rPr lang="en-US" dirty="0"/>
              <a:t> (1939)</a:t>
            </a:r>
          </a:p>
          <a:p>
            <a:r>
              <a:rPr lang="en-US" dirty="0"/>
              <a:t>for two variable-speed </a:t>
            </a:r>
            <a:r>
              <a:rPr lang="en-US" dirty="0">
                <a:hlinkClick r:id="rId2"/>
              </a:rPr>
              <a:t>turntables, frequency recordings, muted </a:t>
            </a:r>
            <a:r>
              <a:rPr lang="en-US" dirty="0">
                <a:hlinkClick r:id="rId3"/>
              </a:rPr>
              <a:t>piano, and </a:t>
            </a:r>
            <a:r>
              <a:rPr lang="en-US" dirty="0">
                <a:hlinkClick r:id="rId4"/>
              </a:rPr>
              <a:t>cymbal</a:t>
            </a:r>
          </a:p>
          <a:p>
            <a:r>
              <a:rPr lang="en-US" i="1" dirty="0"/>
              <a:t>Imaginary Landscape No. 2 (March No. 1)</a:t>
            </a:r>
            <a:r>
              <a:rPr lang="en-US" dirty="0"/>
              <a:t> (1942)</a:t>
            </a:r>
          </a:p>
          <a:p>
            <a:r>
              <a:rPr lang="en-US" dirty="0"/>
              <a:t>for </a:t>
            </a:r>
            <a:r>
              <a:rPr lang="en-US" dirty="0">
                <a:hlinkClick r:id="rId5"/>
              </a:rPr>
              <a:t>tin cans, </a:t>
            </a:r>
            <a:r>
              <a:rPr lang="en-US" dirty="0">
                <a:hlinkClick r:id="rId6"/>
              </a:rPr>
              <a:t>conch shell, </a:t>
            </a:r>
            <a:r>
              <a:rPr lang="en-US" dirty="0">
                <a:hlinkClick r:id="rId7"/>
              </a:rPr>
              <a:t>ratchet, </a:t>
            </a:r>
            <a:r>
              <a:rPr lang="en-US" dirty="0">
                <a:hlinkClick r:id="rId8"/>
              </a:rPr>
              <a:t>bass drum, </a:t>
            </a:r>
            <a:r>
              <a:rPr lang="en-US" dirty="0">
                <a:hlinkClick r:id="rId9"/>
              </a:rPr>
              <a:t>buzzers, water </a:t>
            </a:r>
            <a:r>
              <a:rPr lang="en-US" dirty="0">
                <a:hlinkClick r:id="rId10"/>
              </a:rPr>
              <a:t>gong, metal </a:t>
            </a:r>
            <a:r>
              <a:rPr lang="en-US" dirty="0">
                <a:hlinkClick r:id="rId11"/>
              </a:rPr>
              <a:t>wastebasket, </a:t>
            </a:r>
            <a:r>
              <a:rPr lang="en-US" dirty="0">
                <a:hlinkClick r:id="rId12"/>
              </a:rPr>
              <a:t>lion's roar and amplified coil of </a:t>
            </a:r>
            <a:r>
              <a:rPr lang="en-US" dirty="0">
                <a:hlinkClick r:id="rId13"/>
              </a:rPr>
              <a:t>wire</a:t>
            </a:r>
          </a:p>
          <a:p>
            <a:r>
              <a:rPr lang="en-US" i="1" dirty="0"/>
              <a:t>Imaginary Landscape No. 3</a:t>
            </a:r>
            <a:r>
              <a:rPr lang="en-US" dirty="0"/>
              <a:t> (1942)</a:t>
            </a:r>
          </a:p>
          <a:p>
            <a:r>
              <a:rPr lang="en-US" dirty="0"/>
              <a:t>for tin cans, muted gongs, </a:t>
            </a:r>
            <a:r>
              <a:rPr lang="en-US" dirty="0">
                <a:hlinkClick r:id="rId14"/>
              </a:rPr>
              <a:t>audio frequency oscillators, variable speed turntables with frequency recordings and recordings of generator whines, amplified coil of wire, amplified </a:t>
            </a:r>
            <a:r>
              <a:rPr lang="en-US" dirty="0">
                <a:hlinkClick r:id="rId15"/>
              </a:rPr>
              <a:t>marimbula (a Caribbean instrument similar to the African </a:t>
            </a:r>
            <a:r>
              <a:rPr lang="en-US" dirty="0">
                <a:hlinkClick r:id="rId16"/>
              </a:rPr>
              <a:t>thumb piano), and electric buzzer</a:t>
            </a:r>
          </a:p>
          <a:p>
            <a:r>
              <a:rPr lang="en-US" i="1" dirty="0"/>
              <a:t>Imaginary Landscape No. 4 (March No. 2)</a:t>
            </a:r>
            <a:r>
              <a:rPr lang="en-US" dirty="0"/>
              <a:t> (1951)</a:t>
            </a:r>
          </a:p>
          <a:p>
            <a:r>
              <a:rPr lang="en-US" dirty="0"/>
              <a:t>for 24 performers at 12 </a:t>
            </a:r>
            <a:r>
              <a:rPr lang="en-US" dirty="0">
                <a:hlinkClick r:id="rId17"/>
              </a:rPr>
              <a:t>radios</a:t>
            </a:r>
          </a:p>
          <a:p>
            <a:r>
              <a:rPr lang="en-US" i="1" dirty="0"/>
              <a:t>Imaginary Landscape No. 5</a:t>
            </a:r>
            <a:r>
              <a:rPr lang="en-US" dirty="0"/>
              <a:t> (1952)</a:t>
            </a:r>
          </a:p>
          <a:p>
            <a:r>
              <a:rPr lang="en-US" dirty="0"/>
              <a:t>for </a:t>
            </a:r>
            <a:r>
              <a:rPr lang="en-US" dirty="0">
                <a:hlinkClick r:id="rId18"/>
              </a:rPr>
              <a:t>magnetic tape recording of any 42 </a:t>
            </a:r>
            <a:r>
              <a:rPr lang="en-US" dirty="0">
                <a:hlinkClick r:id="rId19"/>
              </a:rPr>
              <a:t>phonograph records</a:t>
            </a:r>
            <a:endParaRPr lang="en-US" dirty="0"/>
          </a:p>
        </p:txBody>
      </p:sp>
    </p:spTree>
    <p:extLst>
      <p:ext uri="{BB962C8B-B14F-4D97-AF65-F5344CB8AC3E}">
        <p14:creationId xmlns:p14="http://schemas.microsoft.com/office/powerpoint/2010/main" val="74952709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stretch>
            <a:fillRect/>
          </a:stretch>
        </p:blipFill>
        <p:spPr>
          <a:xfrm>
            <a:off x="2659062" y="314696"/>
            <a:ext cx="6543304" cy="6543304"/>
          </a:xfrm>
          <a:prstGeom prst="rect">
            <a:avLst/>
          </a:prstGeom>
        </p:spPr>
      </p:pic>
    </p:spTree>
    <p:extLst>
      <p:ext uri="{BB962C8B-B14F-4D97-AF65-F5344CB8AC3E}">
        <p14:creationId xmlns:p14="http://schemas.microsoft.com/office/powerpoint/2010/main" val="98725312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IMAGINARY LANSCAPES No 4</a:t>
            </a:r>
            <a:endParaRPr lang="en-US" dirty="0"/>
          </a:p>
        </p:txBody>
      </p:sp>
      <p:sp>
        <p:nvSpPr>
          <p:cNvPr id="3" name="Content Placeholder 2"/>
          <p:cNvSpPr>
            <a:spLocks noGrp="1"/>
          </p:cNvSpPr>
          <p:nvPr>
            <p:ph idx="1"/>
          </p:nvPr>
        </p:nvSpPr>
        <p:spPr/>
        <p:txBody>
          <a:bodyPr/>
          <a:lstStyle/>
          <a:p>
            <a:r>
              <a:rPr lang="en-US" dirty="0"/>
              <a:t>The piece was scored for radios because Cage had absolutely no idea what sounds would come from their speakers. This was one of his first works that used chance operations to determine structural elements.</a:t>
            </a:r>
          </a:p>
        </p:txBody>
      </p:sp>
    </p:spTree>
    <p:extLst>
      <p:ext uri="{BB962C8B-B14F-4D97-AF65-F5344CB8AC3E}">
        <p14:creationId xmlns:p14="http://schemas.microsoft.com/office/powerpoint/2010/main" val="97347261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His idea was to liberate music from his own taste, his concerns and his ego</a:t>
            </a:r>
            <a:r>
              <a:rPr lang="en-US" dirty="0" smtClean="0"/>
              <a:t>.</a:t>
            </a:r>
          </a:p>
          <a:p>
            <a:endParaRPr lang="en-US" dirty="0" smtClean="0"/>
          </a:p>
          <a:p>
            <a:r>
              <a:rPr lang="en-US" i="1" dirty="0"/>
              <a:t>“I wrote the music for radios feeling sure that no one would be able to discern my taste in that” </a:t>
            </a:r>
            <a:endParaRPr lang="en-US" i="1" dirty="0" smtClean="0"/>
          </a:p>
          <a:p>
            <a:r>
              <a:rPr lang="en-US" dirty="0" smtClean="0"/>
              <a:t>Cage</a:t>
            </a:r>
            <a:endParaRPr lang="en-US" dirty="0"/>
          </a:p>
        </p:txBody>
      </p:sp>
    </p:spTree>
    <p:extLst>
      <p:ext uri="{BB962C8B-B14F-4D97-AF65-F5344CB8AC3E}">
        <p14:creationId xmlns:p14="http://schemas.microsoft.com/office/powerpoint/2010/main" val="185204436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Audio 1</a:t>
            </a:r>
            <a:endParaRPr lang="en-US" dirty="0"/>
          </a:p>
        </p:txBody>
      </p:sp>
      <p:sp>
        <p:nvSpPr>
          <p:cNvPr id="3" name="Content Placeholder 2"/>
          <p:cNvSpPr>
            <a:spLocks noGrp="1"/>
          </p:cNvSpPr>
          <p:nvPr>
            <p:ph idx="1"/>
          </p:nvPr>
        </p:nvSpPr>
        <p:spPr/>
        <p:txBody>
          <a:bodyPr/>
          <a:lstStyle/>
          <a:p>
            <a:endParaRPr lang="en-US" dirty="0"/>
          </a:p>
        </p:txBody>
      </p:sp>
    </p:spTree>
    <p:extLst>
      <p:ext uri="{BB962C8B-B14F-4D97-AF65-F5344CB8AC3E}">
        <p14:creationId xmlns:p14="http://schemas.microsoft.com/office/powerpoint/2010/main" val="17739632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Chance, Random, Indeterminacy</a:t>
            </a:r>
            <a:endParaRPr lang="en-US" dirty="0"/>
          </a:p>
        </p:txBody>
      </p:sp>
      <p:sp>
        <p:nvSpPr>
          <p:cNvPr id="3" name="Content Placeholder 2"/>
          <p:cNvSpPr>
            <a:spLocks noGrp="1"/>
          </p:cNvSpPr>
          <p:nvPr>
            <p:ph idx="1"/>
          </p:nvPr>
        </p:nvSpPr>
        <p:spPr/>
        <p:txBody>
          <a:bodyPr/>
          <a:lstStyle/>
          <a:p>
            <a:r>
              <a:rPr lang="en-US" dirty="0"/>
              <a:t>This embrace of </a:t>
            </a:r>
            <a:r>
              <a:rPr lang="en-US" dirty="0">
                <a:solidFill>
                  <a:srgbClr val="0070C0"/>
                </a:solidFill>
              </a:rPr>
              <a:t>indeterminacy</a:t>
            </a:r>
            <a:r>
              <a:rPr lang="en-US" dirty="0"/>
              <a:t> was commonplace in the arts during the early 50s. As Cage inked random notes on to manuscript paper, Jackson Pollock was splattering house paint on canvas and William Burroughs was folding the pages of magazines to throw up unimaginable combinations of words</a:t>
            </a:r>
            <a:r>
              <a:rPr lang="en-US" dirty="0" smtClean="0"/>
              <a:t>.</a:t>
            </a:r>
          </a:p>
          <a:p>
            <a:endParaRPr lang="en-US" dirty="0"/>
          </a:p>
          <a:p>
            <a:r>
              <a:rPr lang="en-US" dirty="0" err="1" smtClean="0"/>
              <a:t>Aleotoric</a:t>
            </a:r>
            <a:r>
              <a:rPr lang="en-US" dirty="0" smtClean="0"/>
              <a:t> composition</a:t>
            </a:r>
            <a:endParaRPr lang="en-US" dirty="0"/>
          </a:p>
        </p:txBody>
      </p:sp>
    </p:spTree>
    <p:extLst>
      <p:ext uri="{BB962C8B-B14F-4D97-AF65-F5344CB8AC3E}">
        <p14:creationId xmlns:p14="http://schemas.microsoft.com/office/powerpoint/2010/main" val="59344108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i="1" dirty="0" smtClean="0"/>
              <a:t>“It </a:t>
            </a:r>
            <a:r>
              <a:rPr lang="en-US" i="1" dirty="0"/>
              <a:t>is thus possible to make a musical composition the continuity of which is free of individual taste and memory (psychology) and also of the literature and ›traditions‹ of the art</a:t>
            </a:r>
            <a:r>
              <a:rPr lang="en-US" i="1" dirty="0" smtClean="0"/>
              <a:t>.”</a:t>
            </a:r>
          </a:p>
          <a:p>
            <a:endParaRPr lang="en-US" dirty="0"/>
          </a:p>
          <a:p>
            <a:endParaRPr lang="en-US" dirty="0" smtClean="0"/>
          </a:p>
          <a:p>
            <a:endParaRPr lang="en-US" dirty="0"/>
          </a:p>
          <a:p>
            <a:r>
              <a:rPr lang="en-US" dirty="0"/>
              <a:t>(</a:t>
            </a:r>
            <a:r>
              <a:rPr lang="en-US" dirty="0" err="1"/>
              <a:t>Quelle</a:t>
            </a:r>
            <a:r>
              <a:rPr lang="en-US" dirty="0"/>
              <a:t>: John Cage 1952, zit. </a:t>
            </a:r>
            <a:r>
              <a:rPr lang="en-US" dirty="0" err="1"/>
              <a:t>nach</a:t>
            </a:r>
            <a:r>
              <a:rPr lang="en-US" dirty="0"/>
              <a:t>: </a:t>
            </a:r>
            <a:r>
              <a:rPr lang="en-US" dirty="0" err="1"/>
              <a:t>ders</a:t>
            </a:r>
            <a:r>
              <a:rPr lang="en-US" dirty="0"/>
              <a:t>. , Silence, 1967, Cambridge Mass. S. 59.)</a:t>
            </a:r>
          </a:p>
        </p:txBody>
      </p:sp>
    </p:spTree>
    <p:extLst>
      <p:ext uri="{BB962C8B-B14F-4D97-AF65-F5344CB8AC3E}">
        <p14:creationId xmlns:p14="http://schemas.microsoft.com/office/powerpoint/2010/main" val="130471933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buNone/>
            </a:pPr>
            <a:r>
              <a:rPr lang="en-US" i="1" dirty="0" smtClean="0"/>
              <a:t>“The </a:t>
            </a:r>
            <a:r>
              <a:rPr lang="en-US" i="1" dirty="0"/>
              <a:t>sounds enter the time-space centered within themselves, unimpeded by the service to any abstraction, their 360 degrees of </a:t>
            </a:r>
            <a:r>
              <a:rPr lang="en-US" i="1" dirty="0" smtClean="0"/>
              <a:t>circumference </a:t>
            </a:r>
            <a:r>
              <a:rPr lang="en-US" i="1" dirty="0"/>
              <a:t>free for </a:t>
            </a:r>
            <a:r>
              <a:rPr lang="en-US" i="1" dirty="0">
                <a:solidFill>
                  <a:srgbClr val="0070C0"/>
                </a:solidFill>
              </a:rPr>
              <a:t>an infinite play of interpenetration</a:t>
            </a:r>
            <a:r>
              <a:rPr lang="en-US" i="1" dirty="0" smtClean="0"/>
              <a:t>.”</a:t>
            </a:r>
          </a:p>
          <a:p>
            <a:pPr marL="0" indent="0">
              <a:buNone/>
            </a:pPr>
            <a:endParaRPr lang="en-US" i="1" dirty="0"/>
          </a:p>
          <a:p>
            <a:pPr marL="0" indent="0">
              <a:buNone/>
            </a:pPr>
            <a:endParaRPr lang="en-US" i="1" dirty="0" smtClean="0"/>
          </a:p>
          <a:p>
            <a:pPr marL="0" indent="0">
              <a:buNone/>
            </a:pPr>
            <a:endParaRPr lang="en-US" i="1" dirty="0"/>
          </a:p>
          <a:p>
            <a:pPr marL="0" indent="0">
              <a:buNone/>
            </a:pPr>
            <a:r>
              <a:rPr lang="en-US" dirty="0" smtClean="0"/>
              <a:t>(</a:t>
            </a:r>
            <a:r>
              <a:rPr lang="en-US" dirty="0" err="1" smtClean="0"/>
              <a:t>Quelle</a:t>
            </a:r>
            <a:r>
              <a:rPr lang="en-US" dirty="0" smtClean="0"/>
              <a:t>: John Cage 1952, zit. </a:t>
            </a:r>
            <a:r>
              <a:rPr lang="en-US" dirty="0" err="1" smtClean="0"/>
              <a:t>nach</a:t>
            </a:r>
            <a:r>
              <a:rPr lang="en-US" dirty="0" smtClean="0"/>
              <a:t>: </a:t>
            </a:r>
            <a:r>
              <a:rPr lang="en-US" dirty="0" err="1" smtClean="0"/>
              <a:t>ders</a:t>
            </a:r>
            <a:r>
              <a:rPr lang="en-US" dirty="0" smtClean="0"/>
              <a:t>. , Silence, 1967, Cambridge Mass. S. 59.)</a:t>
            </a:r>
          </a:p>
          <a:p>
            <a:pPr marL="0" indent="0">
              <a:buNone/>
            </a:pPr>
            <a:endParaRPr lang="en-US" i="1" dirty="0" smtClean="0"/>
          </a:p>
        </p:txBody>
      </p:sp>
    </p:spTree>
    <p:extLst>
      <p:ext uri="{BB962C8B-B14F-4D97-AF65-F5344CB8AC3E}">
        <p14:creationId xmlns:p14="http://schemas.microsoft.com/office/powerpoint/2010/main" val="153319383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i="1" dirty="0" smtClean="0"/>
              <a:t>“Value </a:t>
            </a:r>
            <a:r>
              <a:rPr lang="en-US" i="1" dirty="0"/>
              <a:t>judgments are not in the nature of this work as regards either composition, performance, or listening. The idea of relation being absent, anything may happen. A ›mistake‹ is beside the point,, for once anything happens it authentically is</a:t>
            </a:r>
            <a:r>
              <a:rPr lang="en-US" i="1" dirty="0" smtClean="0"/>
              <a:t>.”</a:t>
            </a:r>
          </a:p>
          <a:p>
            <a:endParaRPr lang="en-US" i="1" dirty="0"/>
          </a:p>
          <a:p>
            <a:endParaRPr lang="en-US" i="1" dirty="0" smtClean="0"/>
          </a:p>
          <a:p>
            <a:r>
              <a:rPr lang="en-US" dirty="0" smtClean="0"/>
              <a:t>(</a:t>
            </a:r>
            <a:r>
              <a:rPr lang="en-US" dirty="0" err="1" smtClean="0"/>
              <a:t>Quelle</a:t>
            </a:r>
            <a:r>
              <a:rPr lang="en-US" dirty="0" smtClean="0"/>
              <a:t>: John Cage 1952, zit. </a:t>
            </a:r>
            <a:r>
              <a:rPr lang="en-US" dirty="0" err="1" smtClean="0"/>
              <a:t>nach</a:t>
            </a:r>
            <a:r>
              <a:rPr lang="en-US" dirty="0" smtClean="0"/>
              <a:t>: </a:t>
            </a:r>
            <a:r>
              <a:rPr lang="en-US" dirty="0" err="1" smtClean="0"/>
              <a:t>ders</a:t>
            </a:r>
            <a:r>
              <a:rPr lang="en-US" dirty="0" smtClean="0"/>
              <a:t>. , Silence, 1967, Cambridge Mass. S. 59.)</a:t>
            </a:r>
          </a:p>
          <a:p>
            <a:endParaRPr lang="en-US" i="1" dirty="0" smtClean="0"/>
          </a:p>
          <a:p>
            <a:endParaRPr lang="en-US" i="1" dirty="0"/>
          </a:p>
          <a:p>
            <a:endParaRPr lang="en-US" i="1" dirty="0" smtClean="0"/>
          </a:p>
          <a:p>
            <a:endParaRPr lang="en-US" i="1" dirty="0"/>
          </a:p>
        </p:txBody>
      </p:sp>
    </p:spTree>
    <p:extLst>
      <p:ext uri="{BB962C8B-B14F-4D97-AF65-F5344CB8AC3E}">
        <p14:creationId xmlns:p14="http://schemas.microsoft.com/office/powerpoint/2010/main" val="80221624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704291" y="867801"/>
            <a:ext cx="6735576" cy="5309162"/>
          </a:xfrm>
          <a:prstGeom prst="rect">
            <a:avLst/>
          </a:prstGeom>
        </p:spPr>
      </p:pic>
    </p:spTree>
    <p:extLst>
      <p:ext uri="{BB962C8B-B14F-4D97-AF65-F5344CB8AC3E}">
        <p14:creationId xmlns:p14="http://schemas.microsoft.com/office/powerpoint/2010/main" val="9876095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DJ Spooky on Imaginary Landscapes 4</a:t>
            </a:r>
            <a:endParaRPr lang="en-US" dirty="0"/>
          </a:p>
        </p:txBody>
      </p:sp>
      <p:sp>
        <p:nvSpPr>
          <p:cNvPr id="3" name="Content Placeholder 2"/>
          <p:cNvSpPr>
            <a:spLocks noGrp="1"/>
          </p:cNvSpPr>
          <p:nvPr>
            <p:ph idx="1"/>
          </p:nvPr>
        </p:nvSpPr>
        <p:spPr/>
        <p:txBody>
          <a:bodyPr/>
          <a:lstStyle/>
          <a:p>
            <a:r>
              <a:rPr lang="en-US" dirty="0" smtClean="0"/>
              <a:t>https://</a:t>
            </a:r>
            <a:r>
              <a:rPr lang="en-US" dirty="0" err="1" smtClean="0"/>
              <a:t>www.youtube.com</a:t>
            </a:r>
            <a:r>
              <a:rPr lang="en-US" dirty="0" smtClean="0"/>
              <a:t>/</a:t>
            </a:r>
            <a:r>
              <a:rPr lang="en-US" dirty="0" err="1" smtClean="0"/>
              <a:t>watch?v</a:t>
            </a:r>
            <a:r>
              <a:rPr lang="en-US" dirty="0" smtClean="0"/>
              <a:t>=qlGzG4W17uo</a:t>
            </a:r>
            <a:endParaRPr lang="en-US" dirty="0"/>
          </a:p>
        </p:txBody>
      </p:sp>
    </p:spTree>
    <p:extLst>
      <p:ext uri="{BB962C8B-B14F-4D97-AF65-F5344CB8AC3E}">
        <p14:creationId xmlns:p14="http://schemas.microsoft.com/office/powerpoint/2010/main" val="208217750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DJ Spooky</a:t>
            </a:r>
            <a:endParaRPr lang="en-US" dirty="0"/>
          </a:p>
        </p:txBody>
      </p:sp>
      <p:sp>
        <p:nvSpPr>
          <p:cNvPr id="3" name="Content Placeholder 2"/>
          <p:cNvSpPr>
            <a:spLocks noGrp="1"/>
          </p:cNvSpPr>
          <p:nvPr>
            <p:ph idx="1"/>
          </p:nvPr>
        </p:nvSpPr>
        <p:spPr/>
        <p:txBody>
          <a:bodyPr/>
          <a:lstStyle/>
          <a:p>
            <a:r>
              <a:rPr lang="en-US" dirty="0" smtClean="0"/>
              <a:t>Found Sound</a:t>
            </a:r>
          </a:p>
          <a:p>
            <a:r>
              <a:rPr lang="en-US" dirty="0" smtClean="0"/>
              <a:t>Found Memory</a:t>
            </a:r>
          </a:p>
          <a:p>
            <a:r>
              <a:rPr lang="en-US" dirty="0" smtClean="0"/>
              <a:t>The radio was the “campfire” of the time (1952)</a:t>
            </a:r>
          </a:p>
          <a:p>
            <a:r>
              <a:rPr lang="en-US" dirty="0" smtClean="0"/>
              <a:t>Network systems</a:t>
            </a:r>
          </a:p>
          <a:p>
            <a:r>
              <a:rPr lang="en-US" dirty="0" smtClean="0"/>
              <a:t>Creating a theatre of and for new sounds.</a:t>
            </a:r>
          </a:p>
          <a:p>
            <a:r>
              <a:rPr lang="en-US" dirty="0" smtClean="0"/>
              <a:t>Invisible cathedral</a:t>
            </a:r>
          </a:p>
          <a:p>
            <a:r>
              <a:rPr lang="en-US" dirty="0" err="1" smtClean="0"/>
              <a:t>Dematerialisation</a:t>
            </a:r>
            <a:r>
              <a:rPr lang="en-US" dirty="0" smtClean="0"/>
              <a:t> of sound</a:t>
            </a:r>
            <a:endParaRPr lang="en-US" dirty="0"/>
          </a:p>
        </p:txBody>
      </p:sp>
    </p:spTree>
    <p:extLst>
      <p:ext uri="{BB962C8B-B14F-4D97-AF65-F5344CB8AC3E}">
        <p14:creationId xmlns:p14="http://schemas.microsoft.com/office/powerpoint/2010/main" val="175609504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Imaginary Landscapes 4 &amp; 5</a:t>
            </a:r>
            <a:endParaRPr lang="en-US" dirty="0"/>
          </a:p>
        </p:txBody>
      </p:sp>
      <p:sp>
        <p:nvSpPr>
          <p:cNvPr id="3" name="Content Placeholder 2"/>
          <p:cNvSpPr>
            <a:spLocks noGrp="1"/>
          </p:cNvSpPr>
          <p:nvPr>
            <p:ph idx="1"/>
          </p:nvPr>
        </p:nvSpPr>
        <p:spPr/>
        <p:txBody>
          <a:bodyPr/>
          <a:lstStyle/>
          <a:p>
            <a:r>
              <a:rPr lang="en-US" dirty="0" smtClean="0"/>
              <a:t>Every Performance is different</a:t>
            </a:r>
          </a:p>
          <a:p>
            <a:r>
              <a:rPr lang="en-US" dirty="0" smtClean="0"/>
              <a:t>Time and Place</a:t>
            </a:r>
          </a:p>
          <a:p>
            <a:r>
              <a:rPr lang="en-US" dirty="0" smtClean="0"/>
              <a:t>Ever changing-material</a:t>
            </a:r>
          </a:p>
          <a:p>
            <a:r>
              <a:rPr lang="en-US" dirty="0" smtClean="0"/>
              <a:t>The instruments composed for never stand still</a:t>
            </a:r>
            <a:endParaRPr lang="en-US" dirty="0"/>
          </a:p>
        </p:txBody>
      </p:sp>
    </p:spTree>
    <p:extLst>
      <p:ext uri="{BB962C8B-B14F-4D97-AF65-F5344CB8AC3E}">
        <p14:creationId xmlns:p14="http://schemas.microsoft.com/office/powerpoint/2010/main" val="46668689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Picture 3"/>
          <p:cNvPicPr>
            <a:picLocks noChangeAspect="1"/>
          </p:cNvPicPr>
          <p:nvPr/>
        </p:nvPicPr>
        <p:blipFill>
          <a:blip r:embed="rId2"/>
          <a:stretch>
            <a:fillRect/>
          </a:stretch>
        </p:blipFill>
        <p:spPr>
          <a:xfrm>
            <a:off x="838200" y="365125"/>
            <a:ext cx="10306050" cy="5048517"/>
          </a:xfrm>
          <a:prstGeom prst="rect">
            <a:avLst/>
          </a:prstGeom>
        </p:spPr>
      </p:pic>
      <p:sp>
        <p:nvSpPr>
          <p:cNvPr id="5" name="Content Placeholder 4"/>
          <p:cNvSpPr>
            <a:spLocks noGrp="1"/>
          </p:cNvSpPr>
          <p:nvPr>
            <p:ph idx="1"/>
          </p:nvPr>
        </p:nvSpPr>
        <p:spPr>
          <a:xfrm>
            <a:off x="838200" y="5622926"/>
            <a:ext cx="10868025" cy="1017587"/>
          </a:xfrm>
        </p:spPr>
        <p:txBody>
          <a:bodyPr/>
          <a:lstStyle/>
          <a:p>
            <a:r>
              <a:rPr lang="en-US" dirty="0"/>
              <a:t>John Cage's "Imaginary Landscape no. 4" performed at DIY Space for </a:t>
            </a:r>
            <a:r>
              <a:rPr lang="en-US" dirty="0" smtClean="0"/>
              <a:t>London: https://</a:t>
            </a:r>
            <a:r>
              <a:rPr lang="en-US" dirty="0" err="1" smtClean="0"/>
              <a:t>www.youtube.com</a:t>
            </a:r>
            <a:r>
              <a:rPr lang="en-US" dirty="0" smtClean="0"/>
              <a:t>/</a:t>
            </a:r>
            <a:r>
              <a:rPr lang="en-US" dirty="0" err="1" smtClean="0"/>
              <a:t>watch?v</a:t>
            </a:r>
            <a:r>
              <a:rPr lang="en-US" dirty="0" smtClean="0"/>
              <a:t>=yV-kWU1Z5u8</a:t>
            </a:r>
            <a:endParaRPr lang="en-US" dirty="0"/>
          </a:p>
        </p:txBody>
      </p:sp>
    </p:spTree>
    <p:extLst>
      <p:ext uri="{BB962C8B-B14F-4D97-AF65-F5344CB8AC3E}">
        <p14:creationId xmlns:p14="http://schemas.microsoft.com/office/powerpoint/2010/main" val="89011715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891808" y="350332"/>
            <a:ext cx="8408384" cy="4964617"/>
          </a:xfrm>
          <a:prstGeom prst="rect">
            <a:avLst/>
          </a:prstGeom>
        </p:spPr>
      </p:pic>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a:xfrm>
            <a:off x="2000250" y="5572124"/>
            <a:ext cx="9353550" cy="862013"/>
          </a:xfrm>
        </p:spPr>
        <p:txBody>
          <a:bodyPr>
            <a:normAutofit fontScale="92500" lnSpcReduction="10000"/>
          </a:bodyPr>
          <a:lstStyle/>
          <a:p>
            <a:r>
              <a:rPr lang="en-US" dirty="0"/>
              <a:t>John CAGE: Imaginary Landscape no. 4 </a:t>
            </a:r>
            <a:r>
              <a:rPr lang="en-US" dirty="0" smtClean="0"/>
              <a:t>– Ankara 2012</a:t>
            </a:r>
          </a:p>
          <a:p>
            <a:r>
              <a:rPr lang="en-US" dirty="0" smtClean="0"/>
              <a:t>https://</a:t>
            </a:r>
            <a:r>
              <a:rPr lang="en-US" dirty="0" err="1" smtClean="0"/>
              <a:t>www.youtube.com</a:t>
            </a:r>
            <a:r>
              <a:rPr lang="en-US" dirty="0" smtClean="0"/>
              <a:t>/</a:t>
            </a:r>
            <a:r>
              <a:rPr lang="en-US" dirty="0" err="1" smtClean="0"/>
              <a:t>watch?v</a:t>
            </a:r>
            <a:r>
              <a:rPr lang="en-US" dirty="0" smtClean="0"/>
              <a:t>=fz9lRPU51ME</a:t>
            </a:r>
            <a:endParaRPr lang="en-US" dirty="0"/>
          </a:p>
        </p:txBody>
      </p:sp>
    </p:spTree>
    <p:extLst>
      <p:ext uri="{BB962C8B-B14F-4D97-AF65-F5344CB8AC3E}">
        <p14:creationId xmlns:p14="http://schemas.microsoft.com/office/powerpoint/2010/main" val="50078666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6" name="Content Placeholder 5"/>
          <p:cNvPicPr>
            <a:picLocks noGrp="1" noChangeAspect="1"/>
          </p:cNvPicPr>
          <p:nvPr>
            <p:ph idx="1"/>
          </p:nvPr>
        </p:nvPicPr>
        <p:blipFill>
          <a:blip r:embed="rId2"/>
          <a:stretch>
            <a:fillRect/>
          </a:stretch>
        </p:blipFill>
        <p:spPr>
          <a:xfrm>
            <a:off x="3683765" y="0"/>
            <a:ext cx="5080208" cy="6858000"/>
          </a:xfrm>
          <a:prstGeom prst="rect">
            <a:avLst/>
          </a:prstGeom>
        </p:spPr>
      </p:pic>
    </p:spTree>
    <p:extLst>
      <p:ext uri="{BB962C8B-B14F-4D97-AF65-F5344CB8AC3E}">
        <p14:creationId xmlns:p14="http://schemas.microsoft.com/office/powerpoint/2010/main" val="26429945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stretch>
            <a:fillRect/>
          </a:stretch>
        </p:blipFill>
        <p:spPr>
          <a:xfrm>
            <a:off x="838200" y="365125"/>
            <a:ext cx="10332156" cy="5811838"/>
          </a:xfrm>
          <a:prstGeom prst="rect">
            <a:avLst/>
          </a:prstGeom>
        </p:spPr>
      </p:pic>
    </p:spTree>
    <p:extLst>
      <p:ext uri="{BB962C8B-B14F-4D97-AF65-F5344CB8AC3E}">
        <p14:creationId xmlns:p14="http://schemas.microsoft.com/office/powerpoint/2010/main" val="8284890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Imaginary </a:t>
            </a:r>
            <a:r>
              <a:rPr lang="en-US" dirty="0" err="1" smtClean="0"/>
              <a:t>Lanscapes</a:t>
            </a:r>
            <a:r>
              <a:rPr lang="en-US" dirty="0" smtClean="0"/>
              <a:t> 5 – Phonograph recordings</a:t>
            </a:r>
            <a:endParaRPr lang="en-US" dirty="0"/>
          </a:p>
        </p:txBody>
      </p:sp>
      <p:sp>
        <p:nvSpPr>
          <p:cNvPr id="3" name="Content Placeholder 2"/>
          <p:cNvSpPr>
            <a:spLocks noGrp="1"/>
          </p:cNvSpPr>
          <p:nvPr>
            <p:ph idx="1"/>
          </p:nvPr>
        </p:nvSpPr>
        <p:spPr/>
        <p:txBody>
          <a:bodyPr/>
          <a:lstStyle/>
          <a:p>
            <a:endParaRPr lang="en-US" dirty="0" smtClean="0"/>
          </a:p>
          <a:p>
            <a:r>
              <a:rPr lang="en-US" dirty="0" smtClean="0">
                <a:hlinkClick r:id="rId2"/>
              </a:rPr>
              <a:t>https://www.youtube.com/watch?v=PsAAmDumZzY</a:t>
            </a:r>
            <a:endParaRPr lang="en-US" dirty="0" smtClean="0"/>
          </a:p>
          <a:p>
            <a:endParaRPr lang="en-US" dirty="0"/>
          </a:p>
          <a:p>
            <a:endParaRPr lang="en-US" dirty="0"/>
          </a:p>
        </p:txBody>
      </p:sp>
    </p:spTree>
    <p:extLst>
      <p:ext uri="{BB962C8B-B14F-4D97-AF65-F5344CB8AC3E}">
        <p14:creationId xmlns:p14="http://schemas.microsoft.com/office/powerpoint/2010/main" val="136443870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Ways Of Perceiving</a:t>
            </a:r>
            <a:endParaRPr lang="en-US" dirty="0"/>
          </a:p>
        </p:txBody>
      </p:sp>
      <p:sp>
        <p:nvSpPr>
          <p:cNvPr id="3" name="Content Placeholder 2"/>
          <p:cNvSpPr>
            <a:spLocks noGrp="1"/>
          </p:cNvSpPr>
          <p:nvPr>
            <p:ph idx="1"/>
          </p:nvPr>
        </p:nvSpPr>
        <p:spPr/>
        <p:txBody>
          <a:bodyPr>
            <a:normAutofit fontScale="92500"/>
          </a:bodyPr>
          <a:lstStyle/>
          <a:p>
            <a:r>
              <a:rPr lang="en-US" b="1" dirty="0"/>
              <a:t>Key instructions - Choose any combination of the following (A-E):  </a:t>
            </a:r>
            <a:endParaRPr lang="en-US" dirty="0"/>
          </a:p>
          <a:p>
            <a:r>
              <a:rPr lang="en-US" b="1" dirty="0"/>
              <a:t>A - up to 5 artists, designers, practitioners, influencers, Animation characters.</a:t>
            </a:r>
            <a:endParaRPr lang="en-US" dirty="0"/>
          </a:p>
          <a:p>
            <a:r>
              <a:rPr lang="en-US" b="1" dirty="0"/>
              <a:t>B - a physical (existing) or metaphorical (imagined or </a:t>
            </a:r>
            <a:r>
              <a:rPr lang="en-US" b="1" dirty="0" err="1"/>
              <a:t>idealised</a:t>
            </a:r>
            <a:r>
              <a:rPr lang="en-US" b="1" dirty="0"/>
              <a:t>) space,</a:t>
            </a:r>
            <a:endParaRPr lang="en-US" dirty="0"/>
          </a:p>
          <a:p>
            <a:r>
              <a:rPr lang="en-US" b="1" dirty="0"/>
              <a:t>C - theoretical and/or historical perspective </a:t>
            </a:r>
            <a:endParaRPr lang="en-US" dirty="0"/>
          </a:p>
          <a:p>
            <a:r>
              <a:rPr lang="en-US" b="1" dirty="0"/>
              <a:t>D - exhibition format and structure</a:t>
            </a:r>
            <a:endParaRPr lang="en-US" dirty="0"/>
          </a:p>
          <a:p>
            <a:r>
              <a:rPr lang="en-US" b="1" dirty="0"/>
              <a:t>E - writing structure - narrative, report, composition, commentary, comic, Note: all structures require academic writing conventions such as referencing and bibliography, and must engage with relevant images. </a:t>
            </a:r>
            <a:endParaRPr lang="en-US" dirty="0"/>
          </a:p>
        </p:txBody>
      </p:sp>
    </p:spTree>
    <p:extLst>
      <p:ext uri="{BB962C8B-B14F-4D97-AF65-F5344CB8AC3E}">
        <p14:creationId xmlns:p14="http://schemas.microsoft.com/office/powerpoint/2010/main" val="14319735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127</TotalTime>
  <Words>615</Words>
  <Application>Microsoft Macintosh PowerPoint</Application>
  <PresentationFormat>Widescreen</PresentationFormat>
  <Paragraphs>73</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Calibri</vt:lpstr>
      <vt:lpstr>Calibri Light</vt:lpstr>
      <vt:lpstr>Arial</vt:lpstr>
      <vt:lpstr>Office Theme</vt:lpstr>
      <vt:lpstr>IMAGINARY LANSCAPES</vt:lpstr>
      <vt:lpstr>John Cage 1912-1992</vt:lpstr>
      <vt:lpstr>PowerPoint Presentation</vt:lpstr>
      <vt:lpstr>PowerPoint Presentation</vt:lpstr>
      <vt:lpstr>IMAGINARY LANSCAPES No 4</vt:lpstr>
      <vt:lpstr>PowerPoint Presentation</vt:lpstr>
      <vt:lpstr>Audio 1</vt:lpstr>
      <vt:lpstr>Chance, Random, Indeterminacy</vt:lpstr>
      <vt:lpstr>PowerPoint Presentation</vt:lpstr>
      <vt:lpstr>PowerPoint Presentation</vt:lpstr>
      <vt:lpstr>PowerPoint Presentation</vt:lpstr>
      <vt:lpstr>PowerPoint Presentation</vt:lpstr>
      <vt:lpstr>DJ Spooky on Imaginary Landscapes 4</vt:lpstr>
      <vt:lpstr>DJ Spooky</vt:lpstr>
      <vt:lpstr>Imaginary Landscapes 4 &amp; 5</vt:lpstr>
      <vt:lpstr>PowerPoint Presentation</vt:lpstr>
      <vt:lpstr>PowerPoint Presentation</vt:lpstr>
      <vt:lpstr>PowerPoint Presentation</vt:lpstr>
      <vt:lpstr>PowerPoint Presentation</vt:lpstr>
      <vt:lpstr>Imaginary Lanscapes 5 – Phonograph recordings</vt:lpstr>
      <vt:lpstr>Ways Of Perceiving</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IMAGINARY LANSCAPES</dc:title>
  <dc:creator>Simon Kilshaw</dc:creator>
  <cp:lastModifiedBy>Simon Kilshaw</cp:lastModifiedBy>
  <cp:revision>10</cp:revision>
  <dcterms:created xsi:type="dcterms:W3CDTF">2018-02-13T04:22:50Z</dcterms:created>
  <dcterms:modified xsi:type="dcterms:W3CDTF">2018-02-13T06:30:20Z</dcterms:modified>
</cp:coreProperties>
</file>