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changesInfos/changesInfo1.xml" ContentType="application/vnd.ms-powerpoint.changes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9" r:id="rId1"/>
  </p:sldMasterIdLst>
  <p:notesMasterIdLst>
    <p:notesMasterId r:id="rId23"/>
  </p:notesMasterIdLst>
  <p:handoutMasterIdLst>
    <p:handoutMasterId r:id="rId24"/>
  </p:handoutMasterIdLst>
  <p:sldIdLst>
    <p:sldId id="268" r:id="rId2"/>
    <p:sldId id="287" r:id="rId3"/>
    <p:sldId id="288" r:id="rId4"/>
    <p:sldId id="279" r:id="rId5"/>
    <p:sldId id="291" r:id="rId6"/>
    <p:sldId id="290" r:id="rId7"/>
    <p:sldId id="280" r:id="rId8"/>
    <p:sldId id="281" r:id="rId9"/>
    <p:sldId id="294" r:id="rId10"/>
    <p:sldId id="292" r:id="rId11"/>
    <p:sldId id="296" r:id="rId12"/>
    <p:sldId id="297" r:id="rId13"/>
    <p:sldId id="282" r:id="rId14"/>
    <p:sldId id="299" r:id="rId15"/>
    <p:sldId id="301" r:id="rId16"/>
    <p:sldId id="284" r:id="rId17"/>
    <p:sldId id="305" r:id="rId18"/>
    <p:sldId id="286" r:id="rId19"/>
    <p:sldId id="302" r:id="rId20"/>
    <p:sldId id="303" r:id="rId21"/>
    <p:sldId id="30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22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76B729"/>
    <a:srgbClr val="EC6708"/>
    <a:srgbClr val="009DD0"/>
    <a:srgbClr val="4DC9FE"/>
    <a:srgbClr val="0099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16" autoAdjust="0"/>
    <p:restoredTop sz="47411" autoAdjust="0"/>
  </p:normalViewPr>
  <p:slideViewPr>
    <p:cSldViewPr snapToGrid="0">
      <p:cViewPr varScale="1">
        <p:scale>
          <a:sx n="51" d="100"/>
          <a:sy n="51" d="100"/>
        </p:scale>
        <p:origin x="1086" y="78"/>
      </p:cViewPr>
      <p:guideLst>
        <p:guide pos="3840"/>
        <p:guide orient="horz" pos="2228"/>
      </p:guideLst>
    </p:cSldViewPr>
  </p:slideViewPr>
  <p:notesTextViewPr>
    <p:cViewPr>
      <p:scale>
        <a:sx n="1" d="1"/>
        <a:sy n="1" d="1"/>
      </p:scale>
      <p:origin x="0" y="0"/>
    </p:cViewPr>
  </p:notesTextViewPr>
  <p:notesViewPr>
    <p:cSldViewPr snapToGrid="0">
      <p:cViewPr varScale="1">
        <p:scale>
          <a:sx n="82" d="100"/>
          <a:sy n="82" d="100"/>
        </p:scale>
        <p:origin x="3852"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rren jones" userId="71c45a231ab3df89" providerId="Windows Live" clId="Web-{37B04F5D-B2C6-4D8D-88DA-B85449F0C599}"/>
    <pc:docChg chg="delSld modSld">
      <pc:chgData name="darren jones" userId="71c45a231ab3df89" providerId="Windows Live" clId="Web-{37B04F5D-B2C6-4D8D-88DA-B85449F0C599}" dt="2018-01-21T13:43:44.336" v="279"/>
      <pc:docMkLst>
        <pc:docMk/>
      </pc:docMkLst>
      <pc:sldChg chg="addSp delSp modSp modNotes">
        <pc:chgData name="darren jones" userId="71c45a231ab3df89" providerId="Windows Live" clId="Web-{37B04F5D-B2C6-4D8D-88DA-B85449F0C599}" dt="2018-01-21T13:43:44.336" v="279"/>
        <pc:sldMkLst>
          <pc:docMk/>
          <pc:sldMk cId="3808037407" sldId="282"/>
        </pc:sldMkLst>
        <pc:spChg chg="mod">
          <ac:chgData name="darren jones" userId="71c45a231ab3df89" providerId="Windows Live" clId="Web-{37B04F5D-B2C6-4D8D-88DA-B85449F0C599}" dt="2018-01-21T13:26:08.324" v="9"/>
          <ac:spMkLst>
            <pc:docMk/>
            <pc:sldMk cId="3808037407" sldId="282"/>
            <ac:spMk id="2" creationId="{63A26C1F-229A-4FE7-8168-9EA18FCC1F9A}"/>
          </ac:spMkLst>
        </pc:spChg>
        <pc:spChg chg="del mod">
          <ac:chgData name="darren jones" userId="71c45a231ab3df89" providerId="Windows Live" clId="Web-{37B04F5D-B2C6-4D8D-88DA-B85449F0C599}" dt="2018-01-21T13:26:15.668" v="17"/>
          <ac:spMkLst>
            <pc:docMk/>
            <pc:sldMk cId="3808037407" sldId="282"/>
            <ac:spMk id="4" creationId="{D112950B-A1B1-41C4-B2BD-57A420A454AC}"/>
          </ac:spMkLst>
        </pc:spChg>
        <pc:spChg chg="mod">
          <ac:chgData name="darren jones" userId="71c45a231ab3df89" providerId="Windows Live" clId="Web-{37B04F5D-B2C6-4D8D-88DA-B85449F0C599}" dt="2018-01-21T13:40:23.268" v="264"/>
          <ac:spMkLst>
            <pc:docMk/>
            <pc:sldMk cId="3808037407" sldId="282"/>
            <ac:spMk id="5" creationId="{00000000-0000-0000-0000-000000000000}"/>
          </ac:spMkLst>
        </pc:spChg>
        <pc:spChg chg="mod">
          <ac:chgData name="darren jones" userId="71c45a231ab3df89" providerId="Windows Live" clId="Web-{37B04F5D-B2C6-4D8D-88DA-B85449F0C599}" dt="2018-01-21T13:26:13.934" v="15"/>
          <ac:spMkLst>
            <pc:docMk/>
            <pc:sldMk cId="3808037407" sldId="282"/>
            <ac:spMk id="6" creationId="{3BBEF221-21A6-4C52-86E8-90858151328B}"/>
          </ac:spMkLst>
        </pc:spChg>
        <pc:spChg chg="add del mod">
          <ac:chgData name="darren jones" userId="71c45a231ab3df89" providerId="Windows Live" clId="Web-{37B04F5D-B2C6-4D8D-88DA-B85449F0C599}" dt="2018-01-21T13:28:45.735" v="55"/>
          <ac:spMkLst>
            <pc:docMk/>
            <pc:sldMk cId="3808037407" sldId="282"/>
            <ac:spMk id="7" creationId="{FA3E04CC-0FE7-47E8-B30F-9FB9E04E6BE2}"/>
          </ac:spMkLst>
        </pc:spChg>
        <pc:spChg chg="add mod">
          <ac:chgData name="darren jones" userId="71c45a231ab3df89" providerId="Windows Live" clId="Web-{37B04F5D-B2C6-4D8D-88DA-B85449F0C599}" dt="2018-01-21T13:29:14.860" v="73"/>
          <ac:spMkLst>
            <pc:docMk/>
            <pc:sldMk cId="3808037407" sldId="282"/>
            <ac:spMk id="8" creationId="{23CF58D6-1FAE-4A1E-B473-14140D578383}"/>
          </ac:spMkLst>
        </pc:spChg>
      </pc:sldChg>
      <pc:sldChg chg="modSp del">
        <pc:chgData name="darren jones" userId="71c45a231ab3df89" providerId="Windows Live" clId="Web-{37B04F5D-B2C6-4D8D-88DA-B85449F0C599}" dt="2018-01-21T13:29:36.205" v="76"/>
        <pc:sldMkLst>
          <pc:docMk/>
          <pc:sldMk cId="252960948" sldId="283"/>
        </pc:sldMkLst>
        <pc:spChg chg="mod">
          <ac:chgData name="darren jones" userId="71c45a231ab3df89" providerId="Windows Live" clId="Web-{37B04F5D-B2C6-4D8D-88DA-B85449F0C599}" dt="2018-01-21T13:28:21.969" v="47"/>
          <ac:spMkLst>
            <pc:docMk/>
            <pc:sldMk cId="252960948" sldId="283"/>
            <ac:spMk id="2" creationId="{74820DDC-BBF2-49EF-B324-F6BB501BF3BC}"/>
          </ac:spMkLst>
        </pc:spChg>
        <pc:spChg chg="mod">
          <ac:chgData name="darren jones" userId="71c45a231ab3df89" providerId="Windows Live" clId="Web-{37B04F5D-B2C6-4D8D-88DA-B85449F0C599}" dt="2018-01-21T13:27:27.529" v="31"/>
          <ac:spMkLst>
            <pc:docMk/>
            <pc:sldMk cId="252960948" sldId="283"/>
            <ac:spMk id="3" creationId="{034B5C15-B342-4772-9DFD-2BEF06170670}"/>
          </ac:spMkLst>
        </pc:spChg>
      </pc:sldChg>
      <pc:sldChg chg="del">
        <pc:chgData name="darren jones" userId="71c45a231ab3df89" providerId="Windows Live" clId="Web-{37B04F5D-B2C6-4D8D-88DA-B85449F0C599}" dt="2018-01-21T13:29:21.454" v="75"/>
        <pc:sldMkLst>
          <pc:docMk/>
          <pc:sldMk cId="2885249495" sldId="298"/>
        </pc:sldMkLst>
      </pc:sldChg>
      <pc:sldChg chg="addSp delSp modSp modNotes">
        <pc:chgData name="darren jones" userId="71c45a231ab3df89" providerId="Windows Live" clId="Web-{37B04F5D-B2C6-4D8D-88DA-B85449F0C599}" dt="2018-01-21T13:43:31.960" v="278"/>
        <pc:sldMkLst>
          <pc:docMk/>
          <pc:sldMk cId="1330039449" sldId="299"/>
        </pc:sldMkLst>
        <pc:spChg chg="mod">
          <ac:chgData name="darren jones" userId="71c45a231ab3df89" providerId="Windows Live" clId="Web-{37B04F5D-B2C6-4D8D-88DA-B85449F0C599}" dt="2018-01-21T13:32:52.335" v="148"/>
          <ac:spMkLst>
            <pc:docMk/>
            <pc:sldMk cId="1330039449" sldId="299"/>
            <ac:spMk id="2" creationId="{6DBC3222-9598-4078-B193-F03E8EC9544F}"/>
          </ac:spMkLst>
        </pc:spChg>
        <pc:spChg chg="mod">
          <ac:chgData name="darren jones" userId="71c45a231ab3df89" providerId="Windows Live" clId="Web-{37B04F5D-B2C6-4D8D-88DA-B85449F0C599}" dt="2018-01-21T13:34:24.915" v="193"/>
          <ac:spMkLst>
            <pc:docMk/>
            <pc:sldMk cId="1330039449" sldId="299"/>
            <ac:spMk id="3" creationId="{BB8B9F08-D127-4E9D-85A3-67FE3EB172CA}"/>
          </ac:spMkLst>
        </pc:spChg>
        <pc:spChg chg="del mod">
          <ac:chgData name="darren jones" userId="71c45a231ab3df89" providerId="Windows Live" clId="Web-{37B04F5D-B2C6-4D8D-88DA-B85449F0C599}" dt="2018-01-21T13:31:06.238" v="118"/>
          <ac:spMkLst>
            <pc:docMk/>
            <pc:sldMk cId="1330039449" sldId="299"/>
            <ac:spMk id="4" creationId="{056ADAAB-65A9-4B91-A498-D70B88BD676C}"/>
          </ac:spMkLst>
        </pc:spChg>
        <pc:spChg chg="add mod">
          <ac:chgData name="darren jones" userId="71c45a231ab3df89" providerId="Windows Live" clId="Web-{37B04F5D-B2C6-4D8D-88DA-B85449F0C599}" dt="2018-01-21T13:33:54.759" v="167"/>
          <ac:spMkLst>
            <pc:docMk/>
            <pc:sldMk cId="1330039449" sldId="299"/>
            <ac:spMk id="5" creationId="{D9D195F0-CBFA-42E0-96C5-97578C73B71E}"/>
          </ac:spMkLst>
        </pc:spChg>
        <pc:picChg chg="add mod">
          <ac:chgData name="darren jones" userId="71c45a231ab3df89" providerId="Windows Live" clId="Web-{37B04F5D-B2C6-4D8D-88DA-B85449F0C599}" dt="2018-01-21T13:33:18.398" v="154"/>
          <ac:picMkLst>
            <pc:docMk/>
            <pc:sldMk cId="1330039449" sldId="299"/>
            <ac:picMk id="6" creationId="{2FC3EEAD-79AA-4F4F-9F44-BDB2B8AD958A}"/>
          </ac:picMkLst>
        </pc:picChg>
      </pc:sldChg>
      <pc:sldChg chg="del">
        <pc:chgData name="darren jones" userId="71c45a231ab3df89" providerId="Windows Live" clId="Web-{37B04F5D-B2C6-4D8D-88DA-B85449F0C599}" dt="2018-01-21T13:34:29.696" v="195"/>
        <pc:sldMkLst>
          <pc:docMk/>
          <pc:sldMk cId="793314083" sldId="300"/>
        </pc:sldMkLst>
      </pc:sldChg>
      <pc:sldChg chg="addSp modSp modNotes">
        <pc:chgData name="darren jones" userId="71c45a231ab3df89" providerId="Windows Live" clId="Web-{37B04F5D-B2C6-4D8D-88DA-B85449F0C599}" dt="2018-01-21T13:43:07.147" v="277"/>
        <pc:sldMkLst>
          <pc:docMk/>
          <pc:sldMk cId="3454528818" sldId="301"/>
        </pc:sldMkLst>
        <pc:spChg chg="mod">
          <ac:chgData name="darren jones" userId="71c45a231ab3df89" providerId="Windows Live" clId="Web-{37B04F5D-B2C6-4D8D-88DA-B85449F0C599}" dt="2018-01-21T13:43:00.366" v="275"/>
          <ac:spMkLst>
            <pc:docMk/>
            <pc:sldMk cId="3454528818" sldId="301"/>
            <ac:spMk id="2" creationId="{93042049-44B5-45A8-B5A0-AB9AA507B264}"/>
          </ac:spMkLst>
        </pc:spChg>
        <pc:spChg chg="mod">
          <ac:chgData name="darren jones" userId="71c45a231ab3df89" providerId="Windows Live" clId="Web-{37B04F5D-B2C6-4D8D-88DA-B85449F0C599}" dt="2018-01-21T13:37:47.311" v="260"/>
          <ac:spMkLst>
            <pc:docMk/>
            <pc:sldMk cId="3454528818" sldId="301"/>
            <ac:spMk id="3" creationId="{E817A2AF-05B6-472F-B287-25F1BA7C302D}"/>
          </ac:spMkLst>
        </pc:spChg>
        <pc:spChg chg="add mod">
          <ac:chgData name="darren jones" userId="71c45a231ab3df89" providerId="Windows Live" clId="Web-{37B04F5D-B2C6-4D8D-88DA-B85449F0C599}" dt="2018-01-21T13:41:55.927" v="272"/>
          <ac:spMkLst>
            <pc:docMk/>
            <pc:sldMk cId="3454528818" sldId="301"/>
            <ac:spMk id="4" creationId="{9F510AD5-F0E5-464B-99EE-B8D48CEDC592}"/>
          </ac:spMkLst>
        </pc:spChg>
        <pc:picChg chg="add mod">
          <ac:chgData name="darren jones" userId="71c45a231ab3df89" providerId="Windows Live" clId="Web-{37B04F5D-B2C6-4D8D-88DA-B85449F0C599}" dt="2018-01-21T13:41:42.770" v="269"/>
          <ac:picMkLst>
            <pc:docMk/>
            <pc:sldMk cId="3454528818" sldId="301"/>
            <ac:picMk id="5" creationId="{485CB17D-389B-4CD4-B587-8DC990971832}"/>
          </ac:picMkLst>
        </pc:picChg>
      </pc:sldChg>
      <pc:sldChg chg="modSp del">
        <pc:chgData name="darren jones" userId="71c45a231ab3df89" providerId="Windows Live" clId="Web-{37B04F5D-B2C6-4D8D-88DA-B85449F0C599}" dt="2018-01-21T13:40:11.565" v="263"/>
        <pc:sldMkLst>
          <pc:docMk/>
          <pc:sldMk cId="1652801329" sldId="302"/>
        </pc:sldMkLst>
        <pc:spChg chg="mod">
          <ac:chgData name="darren jones" userId="71c45a231ab3df89" providerId="Windows Live" clId="Web-{37B04F5D-B2C6-4D8D-88DA-B85449F0C599}" dt="2018-01-21T13:36:01.714" v="224"/>
          <ac:spMkLst>
            <pc:docMk/>
            <pc:sldMk cId="1652801329" sldId="302"/>
            <ac:spMk id="5" creationId="{806194BD-95E5-4CE4-BF38-87CC576607C4}"/>
          </ac:spMkLst>
        </pc:spChg>
      </pc:sldChg>
    </pc:docChg>
  </pc:docChgLst>
  <pc:docChgLst>
    <pc:chgData name="steve llewellyn" userId="4e0753bf0bd640fd" providerId="Windows Live" clId="Web-{28D8E01F-0437-4383-A3B9-77EF585B3E77}"/>
    <pc:docChg chg="addSld delSld modSld sldOrd">
      <pc:chgData name="steve llewellyn" userId="4e0753bf0bd640fd" providerId="Windows Live" clId="Web-{28D8E01F-0437-4383-A3B9-77EF585B3E77}" dt="2018-01-16T11:37:52.509" v="1590"/>
      <pc:docMkLst>
        <pc:docMk/>
      </pc:docMkLst>
      <pc:sldChg chg="modSp modNotes">
        <pc:chgData name="steve llewellyn" userId="4e0753bf0bd640fd" providerId="Windows Live" clId="Web-{28D8E01F-0437-4383-A3B9-77EF585B3E77}" dt="2018-01-16T09:25:52.646" v="123"/>
        <pc:sldMkLst>
          <pc:docMk/>
          <pc:sldMk cId="612266458" sldId="281"/>
        </pc:sldMkLst>
        <pc:spChg chg="mod">
          <ac:chgData name="steve llewellyn" userId="4e0753bf0bd640fd" providerId="Windows Live" clId="Web-{28D8E01F-0437-4383-A3B9-77EF585B3E77}" dt="2018-01-16T09:25:52.646" v="123"/>
          <ac:spMkLst>
            <pc:docMk/>
            <pc:sldMk cId="612266458" sldId="281"/>
            <ac:spMk id="4" creationId="{00000000-0000-0000-0000-000000000000}"/>
          </ac:spMkLst>
        </pc:spChg>
      </pc:sldChg>
      <pc:sldChg chg="modSp modNotes">
        <pc:chgData name="steve llewellyn" userId="4e0753bf0bd640fd" providerId="Windows Live" clId="Web-{28D8E01F-0437-4383-A3B9-77EF585B3E77}" dt="2018-01-16T09:10:08.601" v="7"/>
        <pc:sldMkLst>
          <pc:docMk/>
          <pc:sldMk cId="1453456360" sldId="291"/>
        </pc:sldMkLst>
        <pc:spChg chg="mod">
          <ac:chgData name="steve llewellyn" userId="4e0753bf0bd640fd" providerId="Windows Live" clId="Web-{28D8E01F-0437-4383-A3B9-77EF585B3E77}" dt="2018-01-16T09:09:47.865" v="2"/>
          <ac:spMkLst>
            <pc:docMk/>
            <pc:sldMk cId="1453456360" sldId="291"/>
            <ac:spMk id="4" creationId="{00000000-0000-0000-0000-000000000000}"/>
          </ac:spMkLst>
        </pc:spChg>
      </pc:sldChg>
      <pc:sldChg chg="delSp modSp modNotes">
        <pc:chgData name="steve llewellyn" userId="4e0753bf0bd640fd" providerId="Windows Live" clId="Web-{28D8E01F-0437-4383-A3B9-77EF585B3E77}" dt="2018-01-16T10:27:28.921" v="1060"/>
        <pc:sldMkLst>
          <pc:docMk/>
          <pc:sldMk cId="2910275678" sldId="292"/>
        </pc:sldMkLst>
        <pc:spChg chg="mod">
          <ac:chgData name="steve llewellyn" userId="4e0753bf0bd640fd" providerId="Windows Live" clId="Web-{28D8E01F-0437-4383-A3B9-77EF585B3E77}" dt="2018-01-16T10:21:38.769" v="1044"/>
          <ac:spMkLst>
            <pc:docMk/>
            <pc:sldMk cId="2910275678" sldId="292"/>
            <ac:spMk id="4" creationId="{00000000-0000-0000-0000-000000000000}"/>
          </ac:spMkLst>
        </pc:spChg>
        <pc:picChg chg="del mod">
          <ac:chgData name="steve llewellyn" userId="4e0753bf0bd640fd" providerId="Windows Live" clId="Web-{28D8E01F-0437-4383-A3B9-77EF585B3E77}" dt="2018-01-16T09:15:54.502" v="39"/>
          <ac:picMkLst>
            <pc:docMk/>
            <pc:sldMk cId="2910275678" sldId="292"/>
            <ac:picMk id="2" creationId="{3F825DFE-91E9-4AA3-8E56-42CD5831206C}"/>
          </ac:picMkLst>
        </pc:picChg>
      </pc:sldChg>
      <pc:sldChg chg="add ord replId modNotes">
        <pc:chgData name="steve llewellyn" userId="4e0753bf0bd640fd" providerId="Windows Live" clId="Web-{28D8E01F-0437-4383-A3B9-77EF585B3E77}" dt="2018-01-16T10:27:46.687" v="1066"/>
        <pc:sldMkLst>
          <pc:docMk/>
          <pc:sldMk cId="387627817" sldId="294"/>
        </pc:sldMkLst>
      </pc:sldChg>
      <pc:sldChg chg="modSp add replId modNotes">
        <pc:chgData name="steve llewellyn" userId="4e0753bf0bd640fd" providerId="Windows Live" clId="Web-{28D8E01F-0437-4383-A3B9-77EF585B3E77}" dt="2018-01-16T11:16:10.561" v="1439"/>
        <pc:sldMkLst>
          <pc:docMk/>
          <pc:sldMk cId="1060058380" sldId="296"/>
        </pc:sldMkLst>
        <pc:spChg chg="mod">
          <ac:chgData name="steve llewellyn" userId="4e0753bf0bd640fd" providerId="Windows Live" clId="Web-{28D8E01F-0437-4383-A3B9-77EF585B3E77}" dt="2018-01-16T10:43:43.171" v="1366"/>
          <ac:spMkLst>
            <pc:docMk/>
            <pc:sldMk cId="1060058380" sldId="296"/>
            <ac:spMk id="4" creationId="{00000000-0000-0000-0000-000000000000}"/>
          </ac:spMkLst>
        </pc:spChg>
      </pc:sldChg>
      <pc:sldChg chg="modSp add replId modNotes">
        <pc:chgData name="steve llewellyn" userId="4e0753bf0bd640fd" providerId="Windows Live" clId="Web-{28D8E01F-0437-4383-A3B9-77EF585B3E77}" dt="2018-01-16T11:37:52.509" v="1590"/>
        <pc:sldMkLst>
          <pc:docMk/>
          <pc:sldMk cId="3450329940" sldId="297"/>
        </pc:sldMkLst>
        <pc:spChg chg="mod">
          <ac:chgData name="steve llewellyn" userId="4e0753bf0bd640fd" providerId="Windows Live" clId="Web-{28D8E01F-0437-4383-A3B9-77EF585B3E77}" dt="2018-01-16T11:35:40.646" v="1573"/>
          <ac:spMkLst>
            <pc:docMk/>
            <pc:sldMk cId="3450329940" sldId="297"/>
            <ac:spMk id="4" creationId="{00000000-0000-0000-0000-000000000000}"/>
          </ac:spMkLst>
        </pc:spChg>
      </pc:sldChg>
    </pc:docChg>
  </pc:docChgLst>
  <pc:docChgLst>
    <pc:chgData name="steve llewellyn" userId="4e0753bf0bd640fd" providerId="Windows Live" clId="Web-{CBD1D6C8-853C-4F2D-800A-A52B3BE01DC4}"/>
    <pc:docChg chg="modSld">
      <pc:chgData name="steve llewellyn" userId="4e0753bf0bd640fd" providerId="Windows Live" clId="Web-{CBD1D6C8-853C-4F2D-800A-A52B3BE01DC4}" dt="2018-01-15T17:08:26.603" v="4"/>
      <pc:docMkLst>
        <pc:docMk/>
      </pc:docMkLst>
      <pc:sldChg chg="modSp">
        <pc:chgData name="steve llewellyn" userId="4e0753bf0bd640fd" providerId="Windows Live" clId="Web-{CBD1D6C8-853C-4F2D-800A-A52B3BE01DC4}" dt="2018-01-15T17:08:25.275" v="2"/>
        <pc:sldMkLst>
          <pc:docMk/>
          <pc:sldMk cId="612266458" sldId="281"/>
        </pc:sldMkLst>
        <pc:spChg chg="mod">
          <ac:chgData name="steve llewellyn" userId="4e0753bf0bd640fd" providerId="Windows Live" clId="Web-{CBD1D6C8-853C-4F2D-800A-A52B3BE01DC4}" dt="2018-01-15T17:08:25.275" v="2"/>
          <ac:spMkLst>
            <pc:docMk/>
            <pc:sldMk cId="612266458" sldId="281"/>
            <ac:spMk id="4" creationId="{00000000-0000-0000-0000-000000000000}"/>
          </ac:spMkLst>
        </pc:spChg>
      </pc:sldChg>
    </pc:docChg>
  </pc:docChgLst>
  <pc:docChgLst>
    <pc:chgData name="darren jones" userId="71c45a231ab3df89" providerId="Windows Live" clId="Web-{62E9FBD3-4EB8-4112-9A61-BCC0388652BA}"/>
    <pc:docChg chg="addSld modSld modSection">
      <pc:chgData name="darren jones" userId="71c45a231ab3df89" providerId="Windows Live" clId="Web-{62E9FBD3-4EB8-4112-9A61-BCC0388652BA}" dt="2018-01-16T13:29:07.110" v="278"/>
      <pc:docMkLst>
        <pc:docMk/>
      </pc:docMkLst>
      <pc:sldChg chg="addSp modSp">
        <pc:chgData name="darren jones" userId="71c45a231ab3df89" providerId="Windows Live" clId="Web-{62E9FBD3-4EB8-4112-9A61-BCC0388652BA}" dt="2018-01-16T13:15:17.615" v="64"/>
        <pc:sldMkLst>
          <pc:docMk/>
          <pc:sldMk cId="3808037407" sldId="282"/>
        </pc:sldMkLst>
        <pc:spChg chg="add mod">
          <ac:chgData name="darren jones" userId="71c45a231ab3df89" providerId="Windows Live" clId="Web-{62E9FBD3-4EB8-4112-9A61-BCC0388652BA}" dt="2018-01-16T13:11:39.607" v="39"/>
          <ac:spMkLst>
            <pc:docMk/>
            <pc:sldMk cId="3808037407" sldId="282"/>
            <ac:spMk id="2" creationId="{63A26C1F-229A-4FE7-8168-9EA18FCC1F9A}"/>
          </ac:spMkLst>
        </pc:spChg>
        <pc:spChg chg="mod">
          <ac:chgData name="darren jones" userId="71c45a231ab3df89" providerId="Windows Live" clId="Web-{62E9FBD3-4EB8-4112-9A61-BCC0388652BA}" dt="2018-01-16T13:11:06.840" v="34"/>
          <ac:spMkLst>
            <pc:docMk/>
            <pc:sldMk cId="3808037407" sldId="282"/>
            <ac:spMk id="3" creationId="{00000000-0000-0000-0000-000000000000}"/>
          </ac:spMkLst>
        </pc:spChg>
        <pc:spChg chg="add mod">
          <ac:chgData name="darren jones" userId="71c45a231ab3df89" providerId="Windows Live" clId="Web-{62E9FBD3-4EB8-4112-9A61-BCC0388652BA}" dt="2018-01-16T13:12:36.890" v="42"/>
          <ac:spMkLst>
            <pc:docMk/>
            <pc:sldMk cId="3808037407" sldId="282"/>
            <ac:spMk id="4" creationId="{D112950B-A1B1-41C4-B2BD-57A420A454AC}"/>
          </ac:spMkLst>
        </pc:spChg>
        <pc:spChg chg="mod">
          <ac:chgData name="darren jones" userId="71c45a231ab3df89" providerId="Windows Live" clId="Web-{62E9FBD3-4EB8-4112-9A61-BCC0388652BA}" dt="2018-01-16T13:15:17.615" v="64"/>
          <ac:spMkLst>
            <pc:docMk/>
            <pc:sldMk cId="3808037407" sldId="282"/>
            <ac:spMk id="5" creationId="{00000000-0000-0000-0000-000000000000}"/>
          </ac:spMkLst>
        </pc:spChg>
        <pc:spChg chg="add mod">
          <ac:chgData name="darren jones" userId="71c45a231ab3df89" providerId="Windows Live" clId="Web-{62E9FBD3-4EB8-4112-9A61-BCC0388652BA}" dt="2018-01-16T13:13:09.172" v="45"/>
          <ac:spMkLst>
            <pc:docMk/>
            <pc:sldMk cId="3808037407" sldId="282"/>
            <ac:spMk id="6" creationId="{3BBEF221-21A6-4C52-86E8-90858151328B}"/>
          </ac:spMkLst>
        </pc:spChg>
      </pc:sldChg>
      <pc:sldChg chg="addSp modSp new">
        <pc:chgData name="darren jones" userId="71c45a231ab3df89" providerId="Windows Live" clId="Web-{62E9FBD3-4EB8-4112-9A61-BCC0388652BA}" dt="2018-01-16T13:22:31.254" v="200"/>
        <pc:sldMkLst>
          <pc:docMk/>
          <pc:sldMk cId="1330039449" sldId="299"/>
        </pc:sldMkLst>
        <pc:spChg chg="add mod">
          <ac:chgData name="darren jones" userId="71c45a231ab3df89" providerId="Windows Live" clId="Web-{62E9FBD3-4EB8-4112-9A61-BCC0388652BA}" dt="2018-01-16T13:21:48.002" v="194"/>
          <ac:spMkLst>
            <pc:docMk/>
            <pc:sldMk cId="1330039449" sldId="299"/>
            <ac:spMk id="2" creationId="{6DBC3222-9598-4078-B193-F03E8EC9544F}"/>
          </ac:spMkLst>
        </pc:spChg>
        <pc:spChg chg="add mod">
          <ac:chgData name="darren jones" userId="71c45a231ab3df89" providerId="Windows Live" clId="Web-{62E9FBD3-4EB8-4112-9A61-BCC0388652BA}" dt="2018-01-16T13:22:11.253" v="197"/>
          <ac:spMkLst>
            <pc:docMk/>
            <pc:sldMk cId="1330039449" sldId="299"/>
            <ac:spMk id="3" creationId="{BB8B9F08-D127-4E9D-85A3-67FE3EB172CA}"/>
          </ac:spMkLst>
        </pc:spChg>
        <pc:spChg chg="add mod">
          <ac:chgData name="darren jones" userId="71c45a231ab3df89" providerId="Windows Live" clId="Web-{62E9FBD3-4EB8-4112-9A61-BCC0388652BA}" dt="2018-01-16T13:22:31.254" v="200"/>
          <ac:spMkLst>
            <pc:docMk/>
            <pc:sldMk cId="1330039449" sldId="299"/>
            <ac:spMk id="4" creationId="{056ADAAB-65A9-4B91-A498-D70B88BD676C}"/>
          </ac:spMkLst>
        </pc:spChg>
      </pc:sldChg>
      <pc:sldChg chg="addSp delSp modSp new">
        <pc:chgData name="darren jones" userId="71c45a231ab3df89" providerId="Windows Live" clId="Web-{62E9FBD3-4EB8-4112-9A61-BCC0388652BA}" dt="2018-01-16T13:29:07.110" v="278"/>
        <pc:sldMkLst>
          <pc:docMk/>
          <pc:sldMk cId="3454528818" sldId="301"/>
        </pc:sldMkLst>
        <pc:spChg chg="add del mod">
          <ac:chgData name="darren jones" userId="71c45a231ab3df89" providerId="Windows Live" clId="Web-{62E9FBD3-4EB8-4112-9A61-BCC0388652BA}" dt="2018-01-16T13:28:43.063" v="245"/>
          <ac:spMkLst>
            <pc:docMk/>
            <pc:sldMk cId="3454528818" sldId="301"/>
            <ac:spMk id="2" creationId="{8A5C831D-5F53-42F2-B116-6866B414EAF7}"/>
          </ac:spMkLst>
        </pc:spChg>
        <pc:spChg chg="add mod">
          <ac:chgData name="darren jones" userId="71c45a231ab3df89" providerId="Windows Live" clId="Web-{62E9FBD3-4EB8-4112-9A61-BCC0388652BA}" dt="2018-01-16T13:29:07.110" v="278"/>
          <ac:spMkLst>
            <pc:docMk/>
            <pc:sldMk cId="3454528818" sldId="301"/>
            <ac:spMk id="3" creationId="{E817A2AF-05B6-472F-B287-25F1BA7C302D}"/>
          </ac:spMkLst>
        </pc:spChg>
      </pc:sldChg>
    </pc:docChg>
  </pc:docChgLst>
  <pc:docChgLst>
    <pc:chgData name="steve llewellyn" userId="4e0753bf0bd640fd" providerId="Windows Live" clId="Web-{79527394-306E-46B8-B736-6C086525B205}"/>
    <pc:docChg chg="addSld delSld modSld modSection">
      <pc:chgData name="steve llewellyn" userId="4e0753bf0bd640fd" providerId="Windows Live" clId="Web-{79527394-306E-46B8-B736-6C086525B205}" dt="2018-01-15T14:39:53.890" v="43"/>
      <pc:docMkLst>
        <pc:docMk/>
      </pc:docMkLst>
      <pc:sldChg chg="modSp new modNotes">
        <pc:chgData name="steve llewellyn" userId="4e0753bf0bd640fd" providerId="Windows Live" clId="Web-{79527394-306E-46B8-B736-6C086525B205}" dt="2018-01-15T14:39:53.890" v="42"/>
        <pc:sldMkLst>
          <pc:docMk/>
          <pc:sldMk cId="2889976232" sldId="287"/>
        </pc:sldMkLst>
        <pc:spChg chg="mod">
          <ac:chgData name="steve llewellyn" userId="4e0753bf0bd640fd" providerId="Windows Live" clId="Web-{79527394-306E-46B8-B736-6C086525B205}" dt="2018-01-15T14:22:53.544" v="20"/>
          <ac:spMkLst>
            <pc:docMk/>
            <pc:sldMk cId="2889976232" sldId="287"/>
            <ac:spMk id="2" creationId="{E8E9C14A-ACDC-412F-9E3E-6440CBA45E5B}"/>
          </ac:spMkLst>
        </pc:spChg>
        <pc:spChg chg="mod">
          <ac:chgData name="steve llewellyn" userId="4e0753bf0bd640fd" providerId="Windows Live" clId="Web-{79527394-306E-46B8-B736-6C086525B205}" dt="2018-01-15T14:39:53.890" v="42"/>
          <ac:spMkLst>
            <pc:docMk/>
            <pc:sldMk cId="2889976232" sldId="287"/>
            <ac:spMk id="3" creationId="{FD26E3E6-2879-4DF4-BD4F-F6275C2F91AE}"/>
          </ac:spMkLst>
        </pc:spChg>
      </pc:sldChg>
    </pc:docChg>
  </pc:docChgLst>
  <pc:docChgLst>
    <pc:chgData name="steve llewellyn" userId="4e0753bf0bd640fd" providerId="Windows Live" clId="Web-{3C1D0E8A-D653-414C-9AE1-64C6103D7D8F}"/>
    <pc:docChg chg="modSld">
      <pc:chgData name="steve llewellyn" userId="4e0753bf0bd640fd" providerId="Windows Live" clId="Web-{3C1D0E8A-D653-414C-9AE1-64C6103D7D8F}" dt="2018-01-16T13:29:03.220" v="228"/>
      <pc:docMkLst>
        <pc:docMk/>
      </pc:docMkLst>
      <pc:sldChg chg="modNotes">
        <pc:chgData name="steve llewellyn" userId="4e0753bf0bd640fd" providerId="Windows Live" clId="Web-{3C1D0E8A-D653-414C-9AE1-64C6103D7D8F}" dt="2018-01-16T13:26:30.308" v="196"/>
        <pc:sldMkLst>
          <pc:docMk/>
          <pc:sldMk cId="1025013040" sldId="279"/>
        </pc:sldMkLst>
      </pc:sldChg>
      <pc:sldChg chg="modNotes">
        <pc:chgData name="steve llewellyn" userId="4e0753bf0bd640fd" providerId="Windows Live" clId="Web-{3C1D0E8A-D653-414C-9AE1-64C6103D7D8F}" dt="2018-01-16T13:25:59.667" v="194"/>
        <pc:sldMkLst>
          <pc:docMk/>
          <pc:sldMk cId="2889976232" sldId="287"/>
        </pc:sldMkLst>
      </pc:sldChg>
      <pc:sldChg chg="modSp">
        <pc:chgData name="steve llewellyn" userId="4e0753bf0bd640fd" providerId="Windows Live" clId="Web-{3C1D0E8A-D653-414C-9AE1-64C6103D7D8F}" dt="2018-01-16T13:20:13.203" v="159"/>
        <pc:sldMkLst>
          <pc:docMk/>
          <pc:sldMk cId="1496485668" sldId="288"/>
        </pc:sldMkLst>
        <pc:spChg chg="mod">
          <ac:chgData name="steve llewellyn" userId="4e0753bf0bd640fd" providerId="Windows Live" clId="Web-{3C1D0E8A-D653-414C-9AE1-64C6103D7D8F}" dt="2018-01-16T13:20:06.827" v="158"/>
          <ac:spMkLst>
            <pc:docMk/>
            <pc:sldMk cId="1496485668" sldId="288"/>
            <ac:spMk id="4" creationId="{F308FCF7-CA1A-4E23-8AA5-4C8B4B0E035A}"/>
          </ac:spMkLst>
        </pc:spChg>
        <pc:spChg chg="mod">
          <ac:chgData name="steve llewellyn" userId="4e0753bf0bd640fd" providerId="Windows Live" clId="Web-{3C1D0E8A-D653-414C-9AE1-64C6103D7D8F}" dt="2018-01-16T13:20:13.203" v="159"/>
          <ac:spMkLst>
            <pc:docMk/>
            <pc:sldMk cId="1496485668" sldId="288"/>
            <ac:spMk id="5" creationId="{80E698FD-C1C5-436C-A909-75C970BDAF2C}"/>
          </ac:spMkLst>
        </pc:spChg>
      </pc:sldChg>
      <pc:sldChg chg="modNotes">
        <pc:chgData name="steve llewellyn" userId="4e0753bf0bd640fd" providerId="Windows Live" clId="Web-{3C1D0E8A-D653-414C-9AE1-64C6103D7D8F}" dt="2018-01-16T13:27:19.669" v="201"/>
        <pc:sldMkLst>
          <pc:docMk/>
          <pc:sldMk cId="1453456360" sldId="291"/>
        </pc:sldMkLst>
      </pc:sldChg>
      <pc:sldChg chg="modNotes">
        <pc:chgData name="steve llewellyn" userId="4e0753bf0bd640fd" providerId="Windows Live" clId="Web-{3C1D0E8A-D653-414C-9AE1-64C6103D7D8F}" dt="2018-01-16T13:27:59.202" v="215"/>
        <pc:sldMkLst>
          <pc:docMk/>
          <pc:sldMk cId="2910275678" sldId="292"/>
        </pc:sldMkLst>
      </pc:sldChg>
      <pc:sldChg chg="modNotes">
        <pc:chgData name="steve llewellyn" userId="4e0753bf0bd640fd" providerId="Windows Live" clId="Web-{3C1D0E8A-D653-414C-9AE1-64C6103D7D8F}" dt="2018-01-16T13:28:35.625" v="225"/>
        <pc:sldMkLst>
          <pc:docMk/>
          <pc:sldMk cId="1060058380" sldId="296"/>
        </pc:sldMkLst>
      </pc:sldChg>
      <pc:sldChg chg="modSp modNotes">
        <pc:chgData name="steve llewellyn" userId="4e0753bf0bd640fd" providerId="Windows Live" clId="Web-{3C1D0E8A-D653-414C-9AE1-64C6103D7D8F}" dt="2018-01-16T13:29:03.220" v="228"/>
        <pc:sldMkLst>
          <pc:docMk/>
          <pc:sldMk cId="3450329940" sldId="297"/>
        </pc:sldMkLst>
        <pc:spChg chg="mod">
          <ac:chgData name="steve llewellyn" userId="4e0753bf0bd640fd" providerId="Windows Live" clId="Web-{3C1D0E8A-D653-414C-9AE1-64C6103D7D8F}" dt="2018-01-16T13:19:59.749" v="156"/>
          <ac:spMkLst>
            <pc:docMk/>
            <pc:sldMk cId="3450329940" sldId="297"/>
            <ac:spMk id="4" creationId="{00000000-0000-0000-0000-000000000000}"/>
          </ac:spMkLst>
        </pc:spChg>
        <pc:picChg chg="mod">
          <ac:chgData name="steve llewellyn" userId="4e0753bf0bd640fd" providerId="Windows Live" clId="Web-{3C1D0E8A-D653-414C-9AE1-64C6103D7D8F}" dt="2018-01-16T13:18:39.262" v="150"/>
          <ac:picMkLst>
            <pc:docMk/>
            <pc:sldMk cId="3450329940" sldId="297"/>
            <ac:picMk id="2" creationId="{CCC05616-3DCB-439D-B078-745C85C0C0B0}"/>
          </ac:picMkLst>
        </pc:picChg>
      </pc:sldChg>
    </pc:docChg>
  </pc:docChgLst>
  <pc:docChgLst>
    <pc:chgData name="steve llewellyn" userId="4e0753bf0bd640fd" providerId="Windows Live" clId="Web-{A02EB42B-969D-4338-B038-3AF0CB46CF75}"/>
    <pc:docChg chg="addSld delSld modSld">
      <pc:chgData name="steve llewellyn" userId="4e0753bf0bd640fd" providerId="Windows Live" clId="Web-{A02EB42B-969D-4338-B038-3AF0CB46CF75}" dt="2018-01-15T16:29:58.401" v="267"/>
      <pc:docMkLst>
        <pc:docMk/>
      </pc:docMkLst>
      <pc:sldChg chg="addSp modSp">
        <pc:chgData name="steve llewellyn" userId="4e0753bf0bd640fd" providerId="Windows Live" clId="Web-{A02EB42B-969D-4338-B038-3AF0CB46CF75}" dt="2018-01-15T15:46:54.112" v="5"/>
        <pc:sldMkLst>
          <pc:docMk/>
          <pc:sldMk cId="2889976232" sldId="287"/>
        </pc:sldMkLst>
        <pc:spChg chg="add mod">
          <ac:chgData name="steve llewellyn" userId="4e0753bf0bd640fd" providerId="Windows Live" clId="Web-{A02EB42B-969D-4338-B038-3AF0CB46CF75}" dt="2018-01-15T15:46:54.112" v="5"/>
          <ac:spMkLst>
            <pc:docMk/>
            <pc:sldMk cId="2889976232" sldId="287"/>
            <ac:spMk id="4" creationId="{C4E68DE5-FE37-4820-A35A-5B74742318D9}"/>
          </ac:spMkLst>
        </pc:spChg>
      </pc:sldChg>
      <pc:sldChg chg="addSp modSp modNotes">
        <pc:chgData name="steve llewellyn" userId="4e0753bf0bd640fd" providerId="Windows Live" clId="Web-{A02EB42B-969D-4338-B038-3AF0CB46CF75}" dt="2018-01-15T15:55:13.831" v="6"/>
        <pc:sldMkLst>
          <pc:docMk/>
          <pc:sldMk cId="1496485668" sldId="288"/>
        </pc:sldMkLst>
        <pc:spChg chg="add mod">
          <ac:chgData name="steve llewellyn" userId="4e0753bf0bd640fd" providerId="Windows Live" clId="Web-{A02EB42B-969D-4338-B038-3AF0CB46CF75}" dt="2018-01-15T15:46:43.690" v="2"/>
          <ac:spMkLst>
            <pc:docMk/>
            <pc:sldMk cId="1496485668" sldId="288"/>
            <ac:spMk id="6" creationId="{A71840BE-4908-42CA-8887-7207F9AB5730}"/>
          </ac:spMkLst>
        </pc:spChg>
      </pc:sldChg>
      <pc:sldChg chg="addSp modSp add replId modNotes">
        <pc:chgData name="steve llewellyn" userId="4e0753bf0bd640fd" providerId="Windows Live" clId="Web-{A02EB42B-969D-4338-B038-3AF0CB46CF75}" dt="2018-01-15T16:29:58.401" v="267"/>
        <pc:sldMkLst>
          <pc:docMk/>
          <pc:sldMk cId="1191478024" sldId="290"/>
        </pc:sldMkLst>
        <pc:spChg chg="mod">
          <ac:chgData name="steve llewellyn" userId="4e0753bf0bd640fd" providerId="Windows Live" clId="Web-{A02EB42B-969D-4338-B038-3AF0CB46CF75}" dt="2018-01-15T16:03:59.898" v="16"/>
          <ac:spMkLst>
            <pc:docMk/>
            <pc:sldMk cId="1191478024" sldId="290"/>
            <ac:spMk id="3" creationId="{FD26E3E6-2879-4DF4-BD4F-F6275C2F91AE}"/>
          </ac:spMkLst>
        </pc:spChg>
        <pc:picChg chg="add mod">
          <ac:chgData name="steve llewellyn" userId="4e0753bf0bd640fd" providerId="Windows Live" clId="Web-{A02EB42B-969D-4338-B038-3AF0CB46CF75}" dt="2018-01-15T16:04:45.915" v="26"/>
          <ac:picMkLst>
            <pc:docMk/>
            <pc:sldMk cId="1191478024" sldId="290"/>
            <ac:picMk id="5" creationId="{4C48CA5C-2941-4BDF-90C4-C2EA575075BF}"/>
          </ac:picMkLst>
        </pc:picChg>
      </pc:sldChg>
    </pc:docChg>
  </pc:docChgLst>
  <pc:docChgLst>
    <pc:chgData name="steve llewellyn" userId="4e0753bf0bd640fd" providerId="Windows Live" clId="Web-{A77029B2-3675-40D9-8C19-D5EB1C9FB99B}"/>
    <pc:docChg chg="delSld modSld">
      <pc:chgData name="steve llewellyn" userId="4e0753bf0bd640fd" providerId="Windows Live" clId="Web-{A77029B2-3675-40D9-8C19-D5EB1C9FB99B}" dt="2018-01-16T12:35:38.332" v="367"/>
      <pc:docMkLst>
        <pc:docMk/>
      </pc:docMkLst>
      <pc:sldChg chg="addSp modSp modNotes">
        <pc:chgData name="steve llewellyn" userId="4e0753bf0bd640fd" providerId="Windows Live" clId="Web-{A77029B2-3675-40D9-8C19-D5EB1C9FB99B}" dt="2018-01-16T12:35:38.332" v="367"/>
        <pc:sldMkLst>
          <pc:docMk/>
          <pc:sldMk cId="3450329940" sldId="297"/>
        </pc:sldMkLst>
        <pc:spChg chg="mod">
          <ac:chgData name="steve llewellyn" userId="4e0753bf0bd640fd" providerId="Windows Live" clId="Web-{A77029B2-3675-40D9-8C19-D5EB1C9FB99B}" dt="2018-01-16T12:16:51.819" v="338"/>
          <ac:spMkLst>
            <pc:docMk/>
            <pc:sldMk cId="3450329940" sldId="297"/>
            <ac:spMk id="4" creationId="{00000000-0000-0000-0000-000000000000}"/>
          </ac:spMkLst>
        </pc:spChg>
        <pc:picChg chg="add mod">
          <ac:chgData name="steve llewellyn" userId="4e0753bf0bd640fd" providerId="Windows Live" clId="Web-{A77029B2-3675-40D9-8C19-D5EB1C9FB99B}" dt="2018-01-16T12:35:38.332" v="367"/>
          <ac:picMkLst>
            <pc:docMk/>
            <pc:sldMk cId="3450329940" sldId="297"/>
            <ac:picMk id="2" creationId="{CCC05616-3DCB-439D-B078-745C85C0C0B0}"/>
          </ac:picMkLst>
        </pc:picChg>
      </pc:sldChg>
    </pc:docChg>
  </pc:docChgLst>
  <pc:docChgLst>
    <pc:chgData name="darren jones" userId="71c45a231ab3df89" providerId="Windows Live" clId="Web-{05D13780-8BEE-452B-A790-AC048D41FD63}"/>
    <pc:docChg chg="modSld">
      <pc:chgData name="darren jones" userId="71c45a231ab3df89" providerId="Windows Live" clId="Web-{05D13780-8BEE-452B-A790-AC048D41FD63}" dt="2018-01-16T14:45:53.226" v="32"/>
      <pc:docMkLst>
        <pc:docMk/>
      </pc:docMkLst>
      <pc:sldChg chg="modNotes">
        <pc:chgData name="darren jones" userId="71c45a231ab3df89" providerId="Windows Live" clId="Web-{05D13780-8BEE-452B-A790-AC048D41FD63}" dt="2018-01-16T14:42:56.752" v="7"/>
        <pc:sldMkLst>
          <pc:docMk/>
          <pc:sldMk cId="3808037407" sldId="282"/>
        </pc:sldMkLst>
      </pc:sldChg>
      <pc:sldChg chg="modNotes">
        <pc:chgData name="darren jones" userId="71c45a231ab3df89" providerId="Windows Live" clId="Web-{05D13780-8BEE-452B-A790-AC048D41FD63}" dt="2018-01-16T14:44:41.193" v="23"/>
        <pc:sldMkLst>
          <pc:docMk/>
          <pc:sldMk cId="1330039449" sldId="299"/>
        </pc:sldMkLst>
      </pc:sldChg>
      <pc:sldChg chg="modNotes">
        <pc:chgData name="darren jones" userId="71c45a231ab3df89" providerId="Windows Live" clId="Web-{05D13780-8BEE-452B-A790-AC048D41FD63}" dt="2018-01-16T14:45:17.163" v="30"/>
        <pc:sldMkLst>
          <pc:docMk/>
          <pc:sldMk cId="3454528818" sldId="301"/>
        </pc:sldMkLst>
      </pc:sldChg>
    </pc:docChg>
  </pc:docChgLst>
  <pc:docChgLst>
    <pc:chgData name="steve llewellyn" userId="4e0753bf0bd640fd" providerId="Windows Live" clId="Web-{2482DB61-C7B8-4673-A84A-104DDA239FD9}"/>
    <pc:docChg chg="addSld modSld modSection">
      <pc:chgData name="steve llewellyn" userId="4e0753bf0bd640fd" providerId="Windows Live" clId="Web-{2482DB61-C7B8-4673-A84A-104DDA239FD9}" dt="2018-01-16T02:21:59.754" v="704"/>
      <pc:docMkLst>
        <pc:docMk/>
      </pc:docMkLst>
      <pc:sldChg chg="modSp">
        <pc:chgData name="steve llewellyn" userId="4e0753bf0bd640fd" providerId="Windows Live" clId="Web-{2482DB61-C7B8-4673-A84A-104DDA239FD9}" dt="2018-01-16T02:19:01.452" v="694"/>
        <pc:sldMkLst>
          <pc:docMk/>
          <pc:sldMk cId="612266458" sldId="281"/>
        </pc:sldMkLst>
        <pc:spChg chg="mod">
          <ac:chgData name="steve llewellyn" userId="4e0753bf0bd640fd" providerId="Windows Live" clId="Web-{2482DB61-C7B8-4673-A84A-104DDA239FD9}" dt="2018-01-16T02:19:01.452" v="694"/>
          <ac:spMkLst>
            <pc:docMk/>
            <pc:sldMk cId="612266458" sldId="281"/>
            <ac:spMk id="4" creationId="{00000000-0000-0000-0000-000000000000}"/>
          </ac:spMkLst>
        </pc:spChg>
      </pc:sldChg>
      <pc:sldChg chg="modSp modNotes">
        <pc:chgData name="steve llewellyn" userId="4e0753bf0bd640fd" providerId="Windows Live" clId="Web-{2482DB61-C7B8-4673-A84A-104DDA239FD9}" dt="2018-01-16T01:48:57.265" v="619"/>
        <pc:sldMkLst>
          <pc:docMk/>
          <pc:sldMk cId="1191478024" sldId="290"/>
        </pc:sldMkLst>
        <pc:picChg chg="mod">
          <ac:chgData name="steve llewellyn" userId="4e0753bf0bd640fd" providerId="Windows Live" clId="Web-{2482DB61-C7B8-4673-A84A-104DDA239FD9}" dt="2018-01-16T01:48:41.296" v="617"/>
          <ac:picMkLst>
            <pc:docMk/>
            <pc:sldMk cId="1191478024" sldId="290"/>
            <ac:picMk id="5" creationId="{4C48CA5C-2941-4BDF-90C4-C2EA575075BF}"/>
          </ac:picMkLst>
        </pc:picChg>
      </pc:sldChg>
      <pc:sldChg chg="modSp modNotes">
        <pc:chgData name="steve llewellyn" userId="4e0753bf0bd640fd" providerId="Windows Live" clId="Web-{2482DB61-C7B8-4673-A84A-104DDA239FD9}" dt="2018-01-16T01:47:26.044" v="615"/>
        <pc:sldMkLst>
          <pc:docMk/>
          <pc:sldMk cId="1453456360" sldId="291"/>
        </pc:sldMkLst>
        <pc:spChg chg="mod">
          <ac:chgData name="steve llewellyn" userId="4e0753bf0bd640fd" providerId="Windows Live" clId="Web-{2482DB61-C7B8-4673-A84A-104DDA239FD9}" dt="2018-01-16T01:41:50.286" v="600"/>
          <ac:spMkLst>
            <pc:docMk/>
            <pc:sldMk cId="1453456360" sldId="291"/>
            <ac:spMk id="4" creationId="{00000000-0000-0000-0000-000000000000}"/>
          </ac:spMkLst>
        </pc:spChg>
      </pc:sldChg>
      <pc:sldChg chg="addSp modSp add replId">
        <pc:chgData name="steve llewellyn" userId="4e0753bf0bd640fd" providerId="Windows Live" clId="Web-{2482DB61-C7B8-4673-A84A-104DDA239FD9}" dt="2018-01-16T01:58:39.390" v="657"/>
        <pc:sldMkLst>
          <pc:docMk/>
          <pc:sldMk cId="2910275678" sldId="292"/>
        </pc:sldMkLst>
        <pc:spChg chg="mod">
          <ac:chgData name="steve llewellyn" userId="4e0753bf0bd640fd" providerId="Windows Live" clId="Web-{2482DB61-C7B8-4673-A84A-104DDA239FD9}" dt="2018-01-16T01:58:21.639" v="651"/>
          <ac:spMkLst>
            <pc:docMk/>
            <pc:sldMk cId="2910275678" sldId="292"/>
            <ac:spMk id="4" creationId="{00000000-0000-0000-0000-000000000000}"/>
          </ac:spMkLst>
        </pc:spChg>
        <pc:picChg chg="add mod">
          <ac:chgData name="steve llewellyn" userId="4e0753bf0bd640fd" providerId="Windows Live" clId="Web-{2482DB61-C7B8-4673-A84A-104DDA239FD9}" dt="2018-01-16T01:58:39.390" v="657"/>
          <ac:picMkLst>
            <pc:docMk/>
            <pc:sldMk cId="2910275678" sldId="292"/>
            <ac:picMk id="2" creationId="{3F825DFE-91E9-4AA3-8E56-42CD5831206C}"/>
          </ac:picMkLst>
        </pc:picChg>
      </pc:sldChg>
    </pc:docChg>
  </pc:docChgLst>
  <pc:docChgLst>
    <pc:chgData name="steve llewellyn" userId="4e0753bf0bd640fd" providerId="Windows Live" clId="Web-{58A8370D-BFC2-47BA-BF4F-89A579030096}"/>
    <pc:docChg chg="modSld">
      <pc:chgData name="steve llewellyn" userId="4e0753bf0bd640fd" providerId="Windows Live" clId="Web-{58A8370D-BFC2-47BA-BF4F-89A579030096}" dt="2018-01-21T22:09:21.179" v="41"/>
      <pc:docMkLst>
        <pc:docMk/>
      </pc:docMkLst>
      <pc:sldChg chg="modNotes">
        <pc:chgData name="steve llewellyn" userId="4e0753bf0bd640fd" providerId="Windows Live" clId="Web-{58A8370D-BFC2-47BA-BF4F-89A579030096}" dt="2018-01-21T22:09:21.179" v="41"/>
        <pc:sldMkLst>
          <pc:docMk/>
          <pc:sldMk cId="1025013040" sldId="279"/>
        </pc:sldMkLst>
      </pc:sldChg>
      <pc:sldChg chg="modSp modNotes">
        <pc:chgData name="steve llewellyn" userId="4e0753bf0bd640fd" providerId="Windows Live" clId="Web-{58A8370D-BFC2-47BA-BF4F-89A579030096}" dt="2018-01-21T22:04:16.843" v="27"/>
        <pc:sldMkLst>
          <pc:docMk/>
          <pc:sldMk cId="2889976232" sldId="287"/>
        </pc:sldMkLst>
        <pc:spChg chg="mod">
          <ac:chgData name="steve llewellyn" userId="4e0753bf0bd640fd" providerId="Windows Live" clId="Web-{58A8370D-BFC2-47BA-BF4F-89A579030096}" dt="2018-01-21T22:03:49.530" v="22"/>
          <ac:spMkLst>
            <pc:docMk/>
            <pc:sldMk cId="2889976232" sldId="287"/>
            <ac:spMk id="3" creationId="{FD26E3E6-2879-4DF4-BD4F-F6275C2F91AE}"/>
          </ac:spMkLst>
        </pc:spChg>
      </pc:sldChg>
    </pc:docChg>
  </pc:docChgLst>
  <pc:docChgLst>
    <pc:chgData name="steve llewellyn" userId="4e0753bf0bd640fd" providerId="Windows Live" clId="Web-{1FB8E74B-C2E4-483B-A78E-1209EA90C85F}"/>
    <pc:docChg chg="modSld">
      <pc:chgData name="steve llewellyn" userId="4e0753bf0bd640fd" providerId="Windows Live" clId="Web-{1FB8E74B-C2E4-483B-A78E-1209EA90C85F}" dt="2018-01-15T16:43:26.471" v="63"/>
      <pc:docMkLst>
        <pc:docMk/>
      </pc:docMkLst>
      <pc:sldChg chg="modSp">
        <pc:chgData name="steve llewellyn" userId="4e0753bf0bd640fd" providerId="Windows Live" clId="Web-{1FB8E74B-C2E4-483B-A78E-1209EA90C85F}" dt="2018-01-15T16:37:44.462" v="57"/>
        <pc:sldMkLst>
          <pc:docMk/>
          <pc:sldMk cId="612266458" sldId="281"/>
        </pc:sldMkLst>
        <pc:spChg chg="mod">
          <ac:chgData name="steve llewellyn" userId="4e0753bf0bd640fd" providerId="Windows Live" clId="Web-{1FB8E74B-C2E4-483B-A78E-1209EA90C85F}" dt="2018-01-15T16:37:44.462" v="57"/>
          <ac:spMkLst>
            <pc:docMk/>
            <pc:sldMk cId="612266458" sldId="281"/>
            <ac:spMk id="4" creationId="{00000000-0000-0000-0000-000000000000}"/>
          </ac:spMkLst>
        </pc:spChg>
      </pc:sldChg>
      <pc:sldChg chg="modNotes">
        <pc:chgData name="steve llewellyn" userId="4e0753bf0bd640fd" providerId="Windows Live" clId="Web-{1FB8E74B-C2E4-483B-A78E-1209EA90C85F}" dt="2018-01-15T16:43:26.471" v="63"/>
        <pc:sldMkLst>
          <pc:docMk/>
          <pc:sldMk cId="2889976232" sldId="287"/>
        </pc:sldMkLst>
      </pc:sldChg>
    </pc:docChg>
  </pc:docChgLst>
  <pc:docChgLst>
    <pc:chgData name="darren jones" userId="71c45a231ab3df89" providerId="Windows Live" clId="Web-{DE52BFF4-EDCB-4A50-8B0A-42D1D0A740DE}"/>
    <pc:docChg chg="addSld modSld modSection">
      <pc:chgData name="darren jones" userId="71c45a231ab3df89" providerId="Windows Live" clId="Web-{DE52BFF4-EDCB-4A50-8B0A-42D1D0A740DE}" dt="2018-01-16T14:19:19.363" v="34"/>
      <pc:docMkLst>
        <pc:docMk/>
      </pc:docMkLst>
      <pc:sldChg chg="addSp modSp">
        <pc:chgData name="darren jones" userId="71c45a231ab3df89" providerId="Windows Live" clId="Web-{DE52BFF4-EDCB-4A50-8B0A-42D1D0A740DE}" dt="2018-01-16T14:09:28.657" v="4"/>
        <pc:sldMkLst>
          <pc:docMk/>
          <pc:sldMk cId="3454528818" sldId="301"/>
        </pc:sldMkLst>
        <pc:spChg chg="add mod">
          <ac:chgData name="darren jones" userId="71c45a231ab3df89" providerId="Windows Live" clId="Web-{DE52BFF4-EDCB-4A50-8B0A-42D1D0A740DE}" dt="2018-01-16T14:09:28.657" v="4"/>
          <ac:spMkLst>
            <pc:docMk/>
            <pc:sldMk cId="3454528818" sldId="301"/>
            <ac:spMk id="2" creationId="{93042049-44B5-45A8-B5A0-AB9AA507B264}"/>
          </ac:spMkLst>
        </pc:spChg>
      </pc:sldChg>
    </pc:docChg>
  </pc:docChgLst>
  <pc:docChgLst>
    <pc:chgData name="steve llewellyn" userId="4e0753bf0bd640fd" providerId="Windows Live" clId="Web-{A725AF4E-2700-43BF-9909-74B1BDCD9857}"/>
    <pc:docChg chg="modSld">
      <pc:chgData name="steve llewellyn" userId="4e0753bf0bd640fd" providerId="Windows Live" clId="Web-{A725AF4E-2700-43BF-9909-74B1BDCD9857}" dt="2018-01-15T15:16:17.834" v="30"/>
      <pc:docMkLst>
        <pc:docMk/>
      </pc:docMkLst>
      <pc:sldChg chg="modSp">
        <pc:chgData name="steve llewellyn" userId="4e0753bf0bd640fd" providerId="Windows Live" clId="Web-{A725AF4E-2700-43BF-9909-74B1BDCD9857}" dt="2018-01-15T15:01:03.102" v="27"/>
        <pc:sldMkLst>
          <pc:docMk/>
          <pc:sldMk cId="1025013040" sldId="279"/>
        </pc:sldMkLst>
        <pc:spChg chg="mod">
          <ac:chgData name="steve llewellyn" userId="4e0753bf0bd640fd" providerId="Windows Live" clId="Web-{A725AF4E-2700-43BF-9909-74B1BDCD9857}" dt="2018-01-15T15:01:03.102" v="27"/>
          <ac:spMkLst>
            <pc:docMk/>
            <pc:sldMk cId="1025013040" sldId="279"/>
            <ac:spMk id="4" creationId="{00000000-0000-0000-0000-000000000000}"/>
          </ac:spMkLst>
        </pc:spChg>
      </pc:sldChg>
      <pc:sldChg chg="modNotes">
        <pc:chgData name="steve llewellyn" userId="4e0753bf0bd640fd" providerId="Windows Live" clId="Web-{A725AF4E-2700-43BF-9909-74B1BDCD9857}" dt="2018-01-15T15:00:21.663" v="1"/>
        <pc:sldMkLst>
          <pc:docMk/>
          <pc:sldMk cId="2889976232" sldId="287"/>
        </pc:sldMkLst>
      </pc:sldChg>
    </pc:docChg>
  </pc:docChgLst>
  <pc:docChgLst>
    <pc:chgData name="steve llewellyn" userId="4e0753bf0bd640fd" providerId="Windows Live" clId="Web-{814B1ED6-20F4-4AD9-B703-995CB70A35D2}"/>
    <pc:docChg chg="modSld">
      <pc:chgData name="steve llewellyn" userId="4e0753bf0bd640fd" providerId="Windows Live" clId="Web-{814B1ED6-20F4-4AD9-B703-995CB70A35D2}" dt="2018-01-15T13:32:32.595" v="38"/>
      <pc:docMkLst>
        <pc:docMk/>
      </pc:docMkLst>
      <pc:sldChg chg="modSp">
        <pc:chgData name="steve llewellyn" userId="4e0753bf0bd640fd" providerId="Windows Live" clId="Web-{814B1ED6-20F4-4AD9-B703-995CB70A35D2}" dt="2018-01-15T13:29:00.995" v="22"/>
        <pc:sldMkLst>
          <pc:docMk/>
          <pc:sldMk cId="1025013040" sldId="279"/>
        </pc:sldMkLst>
        <pc:spChg chg="mod">
          <ac:chgData name="steve llewellyn" userId="4e0753bf0bd640fd" providerId="Windows Live" clId="Web-{814B1ED6-20F4-4AD9-B703-995CB70A35D2}" dt="2018-01-15T13:29:00.995" v="22"/>
          <ac:spMkLst>
            <pc:docMk/>
            <pc:sldMk cId="1025013040" sldId="279"/>
            <ac:spMk id="5" creationId="{00000000-0000-0000-0000-000000000000}"/>
          </ac:spMkLst>
        </pc:spChg>
      </pc:sldChg>
      <pc:sldChg chg="modSp">
        <pc:chgData name="steve llewellyn" userId="4e0753bf0bd640fd" providerId="Windows Live" clId="Web-{814B1ED6-20F4-4AD9-B703-995CB70A35D2}" dt="2018-01-15T13:29:11.199" v="25"/>
        <pc:sldMkLst>
          <pc:docMk/>
          <pc:sldMk cId="612266458" sldId="281"/>
        </pc:sldMkLst>
        <pc:spChg chg="mod">
          <ac:chgData name="steve llewellyn" userId="4e0753bf0bd640fd" providerId="Windows Live" clId="Web-{814B1ED6-20F4-4AD9-B703-995CB70A35D2}" dt="2018-01-15T13:29:11.199" v="25"/>
          <ac:spMkLst>
            <pc:docMk/>
            <pc:sldMk cId="612266458" sldId="281"/>
            <ac:spMk id="5" creationId="{00000000-0000-0000-0000-000000000000}"/>
          </ac:spMkLst>
        </pc:spChg>
      </pc:sldChg>
    </pc:docChg>
  </pc:docChgLst>
  <pc:docChgLst>
    <pc:chgData name="steve llewellyn" userId="4e0753bf0bd640fd" providerId="Windows Live" clId="Web-{C4E1ED01-0138-4D4F-BF9C-1390DD3D3CB3}"/>
    <pc:docChg chg="addSld delSld modSld">
      <pc:chgData name="steve llewellyn" userId="4e0753bf0bd640fd" providerId="Windows Live" clId="Web-{C4E1ED01-0138-4D4F-BF9C-1390DD3D3CB3}" dt="2018-01-15T15:42:03.853" v="113"/>
      <pc:docMkLst>
        <pc:docMk/>
      </pc:docMkLst>
      <pc:sldChg chg="addSp modSp add replId modNotes">
        <pc:chgData name="steve llewellyn" userId="4e0753bf0bd640fd" providerId="Windows Live" clId="Web-{C4E1ED01-0138-4D4F-BF9C-1390DD3D3CB3}" dt="2018-01-15T15:42:03.853" v="113"/>
        <pc:sldMkLst>
          <pc:docMk/>
          <pc:sldMk cId="1496485668" sldId="288"/>
        </pc:sldMkLst>
        <pc:spChg chg="mod">
          <ac:chgData name="steve llewellyn" userId="4e0753bf0bd640fd" providerId="Windows Live" clId="Web-{C4E1ED01-0138-4D4F-BF9C-1390DD3D3CB3}" dt="2018-01-15T15:24:10.943" v="1"/>
          <ac:spMkLst>
            <pc:docMk/>
            <pc:sldMk cId="1496485668" sldId="288"/>
            <ac:spMk id="3" creationId="{FD26E3E6-2879-4DF4-BD4F-F6275C2F91AE}"/>
          </ac:spMkLst>
        </pc:spChg>
        <pc:spChg chg="add mod">
          <ac:chgData name="steve llewellyn" userId="4e0753bf0bd640fd" providerId="Windows Live" clId="Web-{C4E1ED01-0138-4D4F-BF9C-1390DD3D3CB3}" dt="2018-01-15T15:38:33.533" v="71"/>
          <ac:spMkLst>
            <pc:docMk/>
            <pc:sldMk cId="1496485668" sldId="288"/>
            <ac:spMk id="4" creationId="{F308FCF7-CA1A-4E23-8AA5-4C8B4B0E035A}"/>
          </ac:spMkLst>
        </pc:spChg>
        <pc:spChg chg="add mod">
          <ac:chgData name="steve llewellyn" userId="4e0753bf0bd640fd" providerId="Windows Live" clId="Web-{C4E1ED01-0138-4D4F-BF9C-1390DD3D3CB3}" dt="2018-01-15T15:33:40.946" v="43"/>
          <ac:spMkLst>
            <pc:docMk/>
            <pc:sldMk cId="1496485668" sldId="288"/>
            <ac:spMk id="5" creationId="{80E698FD-C1C5-436C-A909-75C970BDAF2C}"/>
          </ac:spMkLst>
        </pc:spChg>
      </pc:sldChg>
    </pc:docChg>
  </pc:docChgLst>
  <pc:docChgLst>
    <pc:chgData name="darren jones" userId="71c45a231ab3df89" providerId="Windows Live" clId="Web-{259C8B9A-CED8-45B5-89D0-D328887394DA}"/>
    <pc:docChg chg="modSld">
      <pc:chgData name="darren jones" userId="71c45a231ab3df89" providerId="Windows Live" clId="Web-{259C8B9A-CED8-45B5-89D0-D328887394DA}" dt="2018-01-21T14:16:33.355" v="14"/>
      <pc:docMkLst>
        <pc:docMk/>
      </pc:docMkLst>
      <pc:sldChg chg="modSp modNotes">
        <pc:chgData name="darren jones" userId="71c45a231ab3df89" providerId="Windows Live" clId="Web-{259C8B9A-CED8-45B5-89D0-D328887394DA}" dt="2018-01-21T14:16:33.355" v="14"/>
        <pc:sldMkLst>
          <pc:docMk/>
          <pc:sldMk cId="3808037407" sldId="282"/>
        </pc:sldMkLst>
        <pc:spChg chg="mod">
          <ac:chgData name="darren jones" userId="71c45a231ab3df89" providerId="Windows Live" clId="Web-{259C8B9A-CED8-45B5-89D0-D328887394DA}" dt="2018-01-21T14:14:38.448" v="10"/>
          <ac:spMkLst>
            <pc:docMk/>
            <pc:sldMk cId="3808037407" sldId="282"/>
            <ac:spMk id="3" creationId="{00000000-0000-0000-0000-000000000000}"/>
          </ac:spMkLst>
        </pc:spChg>
      </pc:sldChg>
    </pc:docChg>
  </pc:docChgLst>
  <pc:docChgLst>
    <pc:chgData name="steve llewellyn" userId="4e0753bf0bd640fd" providerId="Windows Live" clId="Web-{53444AE1-4832-4FA2-A4B7-B57909C0CBE3}"/>
    <pc:docChg chg="modSld">
      <pc:chgData name="steve llewellyn" userId="4e0753bf0bd640fd" providerId="Windows Live" clId="Web-{53444AE1-4832-4FA2-A4B7-B57909C0CBE3}" dt="2018-01-15T22:54:29.675" v="54"/>
      <pc:docMkLst>
        <pc:docMk/>
      </pc:docMkLst>
      <pc:sldChg chg="modNotes">
        <pc:chgData name="steve llewellyn" userId="4e0753bf0bd640fd" providerId="Windows Live" clId="Web-{53444AE1-4832-4FA2-A4B7-B57909C0CBE3}" dt="2018-01-15T22:54:29.675" v="54"/>
        <pc:sldMkLst>
          <pc:docMk/>
          <pc:sldMk cId="1191478024" sldId="290"/>
        </pc:sldMkLst>
      </pc:sldChg>
    </pc:docChg>
  </pc:docChgLst>
  <pc:docChgLst>
    <pc:chgData name="steve llewellyn" userId="4e0753bf0bd640fd" providerId="LiveId" clId="{C5CE50FD-AB19-4DB7-A367-72E92AE510D0}"/>
    <pc:docChg chg="modSld">
      <pc:chgData name="steve llewellyn" userId="4e0753bf0bd640fd" providerId="LiveId" clId="{C5CE50FD-AB19-4DB7-A367-72E92AE510D0}" dt="2018-01-21T22:20:55.960" v="17" actId="20577"/>
      <pc:docMkLst>
        <pc:docMk/>
      </pc:docMkLst>
      <pc:sldChg chg="modSp modNotesTx">
        <pc:chgData name="steve llewellyn" userId="4e0753bf0bd640fd" providerId="LiveId" clId="{C5CE50FD-AB19-4DB7-A367-72E92AE510D0}" dt="2018-01-21T22:20:55.960" v="17" actId="20577"/>
        <pc:sldMkLst>
          <pc:docMk/>
          <pc:sldMk cId="1453456360" sldId="291"/>
        </pc:sldMkLst>
        <pc:spChg chg="mod">
          <ac:chgData name="steve llewellyn" userId="4e0753bf0bd640fd" providerId="LiveId" clId="{C5CE50FD-AB19-4DB7-A367-72E92AE510D0}" dt="2018-01-21T22:20:09.388" v="4" actId="20577"/>
          <ac:spMkLst>
            <pc:docMk/>
            <pc:sldMk cId="1453456360" sldId="291"/>
            <ac:spMk id="4" creationId="{00000000-0000-0000-0000-000000000000}"/>
          </ac:spMkLst>
        </pc:spChg>
      </pc:sldChg>
    </pc:docChg>
  </pc:docChgLst>
  <pc:docChgLst>
    <pc:chgData name="steve llewellyn" userId="4e0753bf0bd640fd" providerId="Windows Live" clId="Web-{BB638365-3F5E-4F0F-B42E-73EC568275FD}"/>
    <pc:docChg chg="modSld">
      <pc:chgData name="steve llewellyn" userId="4e0753bf0bd640fd" providerId="Windows Live" clId="Web-{BB638365-3F5E-4F0F-B42E-73EC568275FD}" dt="2018-01-09T11:55:42.953" v="38"/>
      <pc:docMkLst>
        <pc:docMk/>
      </pc:docMkLst>
      <pc:sldChg chg="modSp">
        <pc:chgData name="steve llewellyn" userId="4e0753bf0bd640fd" providerId="Windows Live" clId="Web-{BB638365-3F5E-4F0F-B42E-73EC568275FD}" dt="2018-01-09T11:40:19.470" v="36"/>
        <pc:sldMkLst>
          <pc:docMk/>
          <pc:sldMk cId="1025013040" sldId="279"/>
        </pc:sldMkLst>
        <pc:spChg chg="mod">
          <ac:chgData name="steve llewellyn" userId="4e0753bf0bd640fd" providerId="Windows Live" clId="Web-{BB638365-3F5E-4F0F-B42E-73EC568275FD}" dt="2018-01-09T11:40:19.470" v="36"/>
          <ac:spMkLst>
            <pc:docMk/>
            <pc:sldMk cId="1025013040" sldId="279"/>
            <ac:spMk id="4" creationId="{00000000-0000-0000-0000-000000000000}"/>
          </ac:spMkLst>
        </pc:spChg>
      </pc:sldChg>
    </pc:docChg>
  </pc:docChgLst>
  <pc:docChgLst>
    <pc:chgData name="darren jones" userId="71c45a231ab3df89" providerId="Windows Live" clId="Web-{53B82602-EEA8-43BF-891A-64A73D5FB0F9}"/>
    <pc:docChg chg="modSld">
      <pc:chgData name="darren jones" userId="71c45a231ab3df89" providerId="Windows Live" clId="Web-{53B82602-EEA8-43BF-891A-64A73D5FB0F9}" dt="2018-01-22T11:12:01.798" v="45"/>
      <pc:docMkLst>
        <pc:docMk/>
      </pc:docMkLst>
      <pc:sldChg chg="modSp">
        <pc:chgData name="darren jones" userId="71c45a231ab3df89" providerId="Windows Live" clId="Web-{53B82602-EEA8-43BF-891A-64A73D5FB0F9}" dt="2018-01-22T10:59:39.524" v="15"/>
        <pc:sldMkLst>
          <pc:docMk/>
          <pc:sldMk cId="1330039449" sldId="299"/>
        </pc:sldMkLst>
        <pc:graphicFrameChg chg="mod modGraphic">
          <ac:chgData name="darren jones" userId="71c45a231ab3df89" providerId="Windows Live" clId="Web-{53B82602-EEA8-43BF-891A-64A73D5FB0F9}" dt="2018-01-22T10:59:39.524" v="15"/>
          <ac:graphicFrameMkLst>
            <pc:docMk/>
            <pc:sldMk cId="1330039449" sldId="299"/>
            <ac:graphicFrameMk id="10" creationId="{00000000-0000-0000-0000-000000000000}"/>
          </ac:graphicFrameMkLst>
        </pc:graphicFrameChg>
      </pc:sldChg>
      <pc:sldChg chg="modSp">
        <pc:chgData name="darren jones" userId="71c45a231ab3df89" providerId="Windows Live" clId="Web-{53B82602-EEA8-43BF-891A-64A73D5FB0F9}" dt="2018-01-22T11:12:01.798" v="45"/>
        <pc:sldMkLst>
          <pc:docMk/>
          <pc:sldMk cId="3454528818" sldId="301"/>
        </pc:sldMkLst>
        <pc:graphicFrameChg chg="mod modGraphic">
          <ac:chgData name="darren jones" userId="71c45a231ab3df89" providerId="Windows Live" clId="Web-{53B82602-EEA8-43BF-891A-64A73D5FB0F9}" dt="2018-01-22T11:12:01.798" v="45"/>
          <ac:graphicFrameMkLst>
            <pc:docMk/>
            <pc:sldMk cId="3454528818" sldId="301"/>
            <ac:graphicFrameMk id="13" creationId="{00000000-0000-0000-0000-000000000000}"/>
          </ac:graphicFrameMkLst>
        </pc:graphicFrameChg>
      </pc:sldChg>
    </pc:docChg>
  </pc:docChgLst>
  <pc:docChgLst>
    <pc:chgData name="steve llewellyn" userId="4e0753bf0bd640fd" providerId="Windows Live" clId="Web-{ECAE44F1-AC53-45B5-A936-8F50BB931497}"/>
    <pc:docChg chg="modSld">
      <pc:chgData name="steve llewellyn" userId="4e0753bf0bd640fd" providerId="Windows Live" clId="Web-{ECAE44F1-AC53-45B5-A936-8F50BB931497}" dt="2018-01-09T13:32:26.217" v="50"/>
      <pc:docMkLst>
        <pc:docMk/>
      </pc:docMkLst>
      <pc:sldChg chg="modSp">
        <pc:chgData name="steve llewellyn" userId="4e0753bf0bd640fd" providerId="Windows Live" clId="Web-{ECAE44F1-AC53-45B5-A936-8F50BB931497}" dt="2018-01-09T13:13:35.415" v="20"/>
        <pc:sldMkLst>
          <pc:docMk/>
          <pc:sldMk cId="1025013040" sldId="279"/>
        </pc:sldMkLst>
        <pc:spChg chg="mod">
          <ac:chgData name="steve llewellyn" userId="4e0753bf0bd640fd" providerId="Windows Live" clId="Web-{ECAE44F1-AC53-45B5-A936-8F50BB931497}" dt="2018-01-09T13:13:35.415" v="20"/>
          <ac:spMkLst>
            <pc:docMk/>
            <pc:sldMk cId="1025013040" sldId="279"/>
            <ac:spMk id="4" creationId="{00000000-0000-0000-0000-000000000000}"/>
          </ac:spMkLst>
        </pc:spChg>
      </pc:sldChg>
      <pc:sldChg chg="modSp">
        <pc:chgData name="steve llewellyn" userId="4e0753bf0bd640fd" providerId="Windows Live" clId="Web-{ECAE44F1-AC53-45B5-A936-8F50BB931497}" dt="2018-01-09T13:17:15.875" v="48"/>
        <pc:sldMkLst>
          <pc:docMk/>
          <pc:sldMk cId="612266458" sldId="281"/>
        </pc:sldMkLst>
        <pc:spChg chg="mod">
          <ac:chgData name="steve llewellyn" userId="4e0753bf0bd640fd" providerId="Windows Live" clId="Web-{ECAE44F1-AC53-45B5-A936-8F50BB931497}" dt="2018-01-09T13:17:15.875" v="48"/>
          <ac:spMkLst>
            <pc:docMk/>
            <pc:sldMk cId="612266458" sldId="281"/>
            <ac:spMk id="4" creationId="{00000000-0000-0000-0000-000000000000}"/>
          </ac:spMkLst>
        </pc:spChg>
      </pc:sldChg>
    </pc:docChg>
  </pc:docChgLst>
  <pc:docChgLst>
    <pc:chgData name="steve llewellyn" userId="4e0753bf0bd640fd" providerId="Windows Live" clId="Web-{BBB69EE8-7785-41CD-B7FD-E4CFC4092DD3}"/>
    <pc:docChg chg="modSld">
      <pc:chgData name="steve llewellyn" userId="4e0753bf0bd640fd" providerId="Windows Live" clId="Web-{BBB69EE8-7785-41CD-B7FD-E4CFC4092DD3}" dt="2018-01-15T14:19:34.085" v="1"/>
      <pc:docMkLst>
        <pc:docMk/>
      </pc:docMkLst>
    </pc:docChg>
  </pc:docChgLst>
  <pc:docChgLst>
    <pc:chgData name="steve llewellyn" userId="4e0753bf0bd640fd" providerId="Windows Live" clId="Web-{72871F71-1400-452F-9D93-E92C38E57E1A}"/>
    <pc:docChg chg="modSld">
      <pc:chgData name="steve llewellyn" userId="4e0753bf0bd640fd" providerId="Windows Live" clId="Web-{72871F71-1400-452F-9D93-E92C38E57E1A}" dt="2018-01-09T14:34:26.164" v="4"/>
      <pc:docMkLst>
        <pc:docMk/>
      </pc:docMkLst>
      <pc:sldChg chg="modSp">
        <pc:chgData name="steve llewellyn" userId="4e0753bf0bd640fd" providerId="Windows Live" clId="Web-{72871F71-1400-452F-9D93-E92C38E57E1A}" dt="2018-01-09T14:19:25.885" v="2"/>
        <pc:sldMkLst>
          <pc:docMk/>
          <pc:sldMk cId="612266458" sldId="281"/>
        </pc:sldMkLst>
        <pc:spChg chg="mod">
          <ac:chgData name="steve llewellyn" userId="4e0753bf0bd640fd" providerId="Windows Live" clId="Web-{72871F71-1400-452F-9D93-E92C38E57E1A}" dt="2018-01-09T14:19:25.885" v="2"/>
          <ac:spMkLst>
            <pc:docMk/>
            <pc:sldMk cId="612266458" sldId="281"/>
            <ac:spMk id="4" creationId="{00000000-0000-0000-0000-000000000000}"/>
          </ac:spMkLst>
        </pc:spChg>
      </pc:sldChg>
    </pc:docChg>
  </pc:docChgLst>
  <pc:docChgLst>
    <pc:chgData name="steve llewellyn" userId="4e0753bf0bd640fd" providerId="Windows Live" clId="Web-{93F8DC34-10D8-40F7-9793-34E09B8EF46D}"/>
    <pc:docChg chg="addSld delSld modSld modSection">
      <pc:chgData name="steve llewellyn" userId="4e0753bf0bd640fd" providerId="Windows Live" clId="Web-{93F8DC34-10D8-40F7-9793-34E09B8EF46D}" dt="2018-01-15T23:42:35.633" v="240"/>
      <pc:docMkLst>
        <pc:docMk/>
      </pc:docMkLst>
      <pc:sldChg chg="modSp modNotes">
        <pc:chgData name="steve llewellyn" userId="4e0753bf0bd640fd" providerId="Windows Live" clId="Web-{93F8DC34-10D8-40F7-9793-34E09B8EF46D}" dt="2018-01-15T23:42:35.633" v="240"/>
        <pc:sldMkLst>
          <pc:docMk/>
          <pc:sldMk cId="1025013040" sldId="279"/>
        </pc:sldMkLst>
        <pc:spChg chg="mod">
          <ac:chgData name="steve llewellyn" userId="4e0753bf0bd640fd" providerId="Windows Live" clId="Web-{93F8DC34-10D8-40F7-9793-34E09B8EF46D}" dt="2018-01-15T23:16:05.691" v="41"/>
          <ac:spMkLst>
            <pc:docMk/>
            <pc:sldMk cId="1025013040" sldId="279"/>
            <ac:spMk id="4" creationId="{00000000-0000-0000-0000-000000000000}"/>
          </ac:spMkLst>
        </pc:spChg>
      </pc:sldChg>
      <pc:sldChg chg="modSp add replId modNotes">
        <pc:chgData name="steve llewellyn" userId="4e0753bf0bd640fd" providerId="Windows Live" clId="Web-{93F8DC34-10D8-40F7-9793-34E09B8EF46D}" dt="2018-01-15T23:26:58.681" v="235"/>
        <pc:sldMkLst>
          <pc:docMk/>
          <pc:sldMk cId="1453456360" sldId="291"/>
        </pc:sldMkLst>
        <pc:spChg chg="mod">
          <ac:chgData name="steve llewellyn" userId="4e0753bf0bd640fd" providerId="Windows Live" clId="Web-{93F8DC34-10D8-40F7-9793-34E09B8EF46D}" dt="2018-01-15T23:26:15.929" v="230"/>
          <ac:spMkLst>
            <pc:docMk/>
            <pc:sldMk cId="1453456360" sldId="291"/>
            <ac:spMk id="4" creationId="{00000000-0000-0000-0000-000000000000}"/>
          </ac:spMkLst>
        </pc:spChg>
      </pc:sldChg>
    </pc:docChg>
  </pc:docChgLst>
  <pc:docChgLst>
    <pc:chgData name="steve llewellyn" userId="4e0753bf0bd640fd" providerId="Windows Live" clId="Web-{5ED3F022-D2A8-4F15-B634-CC05AD31416D}"/>
    <pc:docChg chg="modSld">
      <pc:chgData name="steve llewellyn" userId="4e0753bf0bd640fd" providerId="Windows Live" clId="Web-{5ED3F022-D2A8-4F15-B634-CC05AD31416D}" dt="2018-01-09T11:26:08.006" v="51"/>
      <pc:docMkLst>
        <pc:docMk/>
      </pc:docMkLst>
    </pc:docChg>
  </pc:docChgLst>
  <pc:docChgLst>
    <pc:chgData name="steve llewellyn" userId="4e0753bf0bd640fd" providerId="Windows Live" clId="Web-{8D9E8F07-DAB1-422F-A703-BDA0B32411E8}"/>
    <pc:docChg chg="modSld">
      <pc:chgData name="steve llewellyn" userId="4e0753bf0bd640fd" providerId="Windows Live" clId="Web-{8D9E8F07-DAB1-422F-A703-BDA0B32411E8}" dt="2018-01-15T23:10:34.488" v="261"/>
      <pc:docMkLst>
        <pc:docMk/>
      </pc:docMkLst>
      <pc:sldChg chg="modSp modNotes">
        <pc:chgData name="steve llewellyn" userId="4e0753bf0bd640fd" providerId="Windows Live" clId="Web-{8D9E8F07-DAB1-422F-A703-BDA0B32411E8}" dt="2018-01-15T23:10:34.472" v="260"/>
        <pc:sldMkLst>
          <pc:docMk/>
          <pc:sldMk cId="1025013040" sldId="279"/>
        </pc:sldMkLst>
        <pc:spChg chg="mod">
          <ac:chgData name="steve llewellyn" userId="4e0753bf0bd640fd" providerId="Windows Live" clId="Web-{8D9E8F07-DAB1-422F-A703-BDA0B32411E8}" dt="2018-01-15T23:10:34.472" v="260"/>
          <ac:spMkLst>
            <pc:docMk/>
            <pc:sldMk cId="1025013040" sldId="279"/>
            <ac:spMk id="4"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6AC4FB8F-ED15-48AB-97BD-17129D4E699D}" type="datetimeFigureOut">
              <a:rPr lang="en-US" smtClean="0"/>
              <a:t>1/23/2018</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E6B3739-9081-478F-812E-AE7CE140632E}" type="slidenum">
              <a:rPr lang="en-US" smtClean="0"/>
              <a:t>‹#›</a:t>
            </a:fld>
            <a:endParaRPr lang="en-US" dirty="0"/>
          </a:p>
        </p:txBody>
      </p:sp>
    </p:spTree>
    <p:extLst>
      <p:ext uri="{BB962C8B-B14F-4D97-AF65-F5344CB8AC3E}">
        <p14:creationId xmlns:p14="http://schemas.microsoft.com/office/powerpoint/2010/main" val="4112104981"/>
      </p:ext>
    </p:extLst>
  </p:cSld>
  <p:clrMap bg1="lt1" tx1="dk1" bg2="lt2" tx2="dk2" accent1="accent1" accent2="accent2" accent3="accent3" accent4="accent4" accent5="accent5" accent6="accent6" hlink="hlink" folHlink="folHlink"/>
  <p:hf sldNum="0"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C9D437-CD83-4825-AD0D-5E7B341BC79B}" type="datetimeFigureOut">
              <a:rPr lang="en-US" smtClean="0"/>
              <a:t>1/23/2018</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0CF8BB-EBC7-4B8F-9632-A5A136FBB880}" type="slidenum">
              <a:rPr lang="en-US" smtClean="0"/>
              <a:t>‹#›</a:t>
            </a:fld>
            <a:endParaRPr lang="en-US" dirty="0"/>
          </a:p>
        </p:txBody>
      </p:sp>
    </p:spTree>
    <p:extLst>
      <p:ext uri="{BB962C8B-B14F-4D97-AF65-F5344CB8AC3E}">
        <p14:creationId xmlns:p14="http://schemas.microsoft.com/office/powerpoint/2010/main" val="1170369621"/>
      </p:ext>
    </p:extLst>
  </p:cSld>
  <p:clrMap bg1="lt1" tx1="dk1" bg2="lt2" tx2="dk2" accent1="accent1" accent2="accent2" accent3="accent3" accent4="accent4" accent5="accent5" accent6="accent6" hlink="hlink" folHlink="folHlink"/>
  <p:hf sldNum="0"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zure.microsoft.com/en-gb/overview/what-is-cloud-computing/" TargetMode="External"/><Relationship Id="rId2" Type="http://schemas.openxmlformats.org/officeDocument/2006/relationships/slide" Target="../slides/slide2.xml"/><Relationship Id="rId1" Type="http://schemas.openxmlformats.org/officeDocument/2006/relationships/notesMaster" Target="../notesMasters/notesMaster1.xml"/><Relationship Id="rId5" Type="http://schemas.openxmlformats.org/officeDocument/2006/relationships/hyperlink" Target="https://www.ibm.com/cloud/learn/what-is-cloud-computing" TargetMode="External"/><Relationship Id="rId4" Type="http://schemas.openxmlformats.org/officeDocument/2006/relationships/hyperlink" Target="https://www.us-cert.gov/sites/default/files/publications/CloudComputingHuthCebula.pdf"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nist.gov/news-events/news/2011/10/final-version-nist-cloud-computing-definition-published"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docs.aws.amazon.com/AmazonS3/latest/dev/Welcome.html" TargetMode="External"/><Relationship Id="rId2" Type="http://schemas.openxmlformats.org/officeDocument/2006/relationships/slide" Target="../slides/slide4.xml"/><Relationship Id="rId1" Type="http://schemas.openxmlformats.org/officeDocument/2006/relationships/notesMaster" Target="../notesMasters/notesMaster1.xml"/><Relationship Id="rId4" Type="http://schemas.openxmlformats.org/officeDocument/2006/relationships/hyperlink" Target="https://docs.aws.amazon.com/AWSEC2/latest/UserGuide/concepts.html" TargetMode="Externa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gartner.com/doc/reprints?id=1-2G2O5FC&amp;ct=150519" TargetMode="External"/><Relationship Id="rId2" Type="http://schemas.openxmlformats.org/officeDocument/2006/relationships/slide" Target="../slides/slide5.xml"/><Relationship Id="rId1" Type="http://schemas.openxmlformats.org/officeDocument/2006/relationships/notesMaster" Target="../notesMasters/notesMaster1.xml"/><Relationship Id="rId4" Type="http://schemas.openxmlformats.org/officeDocument/2006/relationships/hyperlink" Target="https://www.canalys.com/newsroom/cloud-infrastructure-services-grow-47-q2-2017-ai-fuel-next-wave-growth" TargetMode="Externa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www.thbs.com/downloads/Cloud-Computing-Overview.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nodetx.com/wp-content/uploads/2017/05/cloud1-big.jpg" TargetMode="External"/><Relationship Id="rId2" Type="http://schemas.openxmlformats.org/officeDocument/2006/relationships/slide" Target="../slides/slide7.xml"/><Relationship Id="rId1" Type="http://schemas.openxmlformats.org/officeDocument/2006/relationships/notesMaster" Target="../notesMasters/notesMaster1.xml"/><Relationship Id="rId4" Type="http://schemas.openxmlformats.org/officeDocument/2006/relationships/hyperlink" Target="https://www.sei.cmu.edu/library/assets/presentations/Cloud%20Computing%20Architecture%20-%20Gerald%20Kaefer.pdf" TargetMode="Externa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azure.microsoft.com/en-gb/overview/what-is-iaas/"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ijmcr.com/wp-content/uploads/2014/08/Paper18779-783.pd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azure.microsoft.com/en-gb/overview/what-is-paas/" TargetMode="External"/><Relationship Id="rId2" Type="http://schemas.openxmlformats.org/officeDocument/2006/relationships/slide" Target="../slides/slide10.xml"/><Relationship Id="rId1" Type="http://schemas.openxmlformats.org/officeDocument/2006/relationships/notesMaster" Target="../notesMasters/notesMaster1.xml"/><Relationship Id="rId5" Type="http://schemas.openxmlformats.org/officeDocument/2006/relationships/hyperlink" Target="https://arxiv.org/ftp/arxiv/papers/1308/1308.1303.pdf" TargetMode="External"/><Relationship Id="rId4" Type="http://schemas.openxmlformats.org/officeDocument/2006/relationships/hyperlink" Target="https://aws.amazon.com/elasticbeanstalk/" TargetMode="External"/></Relationships>
</file>

<file path=ppt/notesSlides/_rels/notesSlide11.xml.rels><?xml version="1.0" encoding="UTF-8" standalone="yes"?>
<Relationships xmlns="http://schemas.openxmlformats.org/package/2006/relationships"><Relationship Id="rId3" Type="http://schemas.openxmlformats.org/officeDocument/2006/relationships/hyperlink" Target="https://aws.amazon.com/partners/saas-on-aws/" TargetMode="External"/><Relationship Id="rId2" Type="http://schemas.openxmlformats.org/officeDocument/2006/relationships/slide" Target="../slides/slide11.xml"/><Relationship Id="rId1" Type="http://schemas.openxmlformats.org/officeDocument/2006/relationships/notesMaster" Target="../notesMasters/notesMaster1.xml"/><Relationship Id="rId5" Type="http://schemas.openxmlformats.org/officeDocument/2006/relationships/hyperlink" Target="https://apprenda.com/library/paas/iaas-paas-saas-explained-compared/" TargetMode="External"/><Relationship Id="rId4" Type="http://schemas.openxmlformats.org/officeDocument/2006/relationships/hyperlink" Target="https://azure.microsoft.com/en-gb/overview/what-is-saas/" TargetMode="Externa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azure.microsoft.com/en-gb/overview/what-is-a-public-cloud/" TargetMode="External"/><Relationship Id="rId7" Type="http://schemas.openxmlformats.org/officeDocument/2006/relationships/hyperlink" Target="https://www.znetlive.com/blog/public-cloud-vs-private-cloud-vs-hybrid-cloud/" TargetMode="External"/><Relationship Id="rId2" Type="http://schemas.openxmlformats.org/officeDocument/2006/relationships/slide" Target="../slides/slide12.xml"/><Relationship Id="rId1" Type="http://schemas.openxmlformats.org/officeDocument/2006/relationships/notesMaster" Target="../notesMasters/notesMaster1.xml"/><Relationship Id="rId6" Type="http://schemas.openxmlformats.org/officeDocument/2006/relationships/hyperlink" Target="https://cloud.illinois.edu/types-of-cloud-computing-private-public-and-hybrid-clouds/" TargetMode="External"/><Relationship Id="rId5" Type="http://schemas.openxmlformats.org/officeDocument/2006/relationships/hyperlink" Target="https://azure.microsoft.com/en-gb/overview/what-is-a-private-cloud/" TargetMode="External"/><Relationship Id="rId4" Type="http://schemas.openxmlformats.org/officeDocument/2006/relationships/hyperlink" Target="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 TargetMode="Externa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www.business.qld.gov.au/running-business/it/cloud-computing/benefits" TargetMode="External"/><Relationship Id="rId2" Type="http://schemas.openxmlformats.org/officeDocument/2006/relationships/slide" Target="../slides/slide13.xml"/><Relationship Id="rId1" Type="http://schemas.openxmlformats.org/officeDocument/2006/relationships/notesMaster" Target="../notesMasters/notesMaster1.xml"/><Relationship Id="rId5" Type="http://schemas.openxmlformats.org/officeDocument/2006/relationships/hyperlink" Target="https://www.cio.gov/fed-it-topics/modernization/cloud/" TargetMode="External"/><Relationship Id="rId4" Type="http://schemas.openxmlformats.org/officeDocument/2006/relationships/hyperlink" Target="https://governmenttechnology.blog.gov.uk/2016/08/02/why-we-use-the-cloud-security-and-efficiency/" TargetMode="External"/></Relationships>
</file>

<file path=ppt/notesSlides/_rels/notesSlide14.xml.rels><?xml version="1.0" encoding="UTF-8" standalone="yes"?>
<Relationships xmlns="http://schemas.openxmlformats.org/package/2006/relationships"><Relationship Id="rId3" Type="http://schemas.openxmlformats.org/officeDocument/2006/relationships/hyperlink" Target="https://www.business.qld.gov.au/running-business/it/cloud-computing/benefits" TargetMode="External"/><Relationship Id="rId2" Type="http://schemas.openxmlformats.org/officeDocument/2006/relationships/slide" Target="../slides/slide14.xml"/><Relationship Id="rId1" Type="http://schemas.openxmlformats.org/officeDocument/2006/relationships/notesMaster" Target="../notesMasters/notesMaster1.xml"/><Relationship Id="rId5" Type="http://schemas.openxmlformats.org/officeDocument/2006/relationships/hyperlink" Target="https://www.cio.gov/fed-it-topics/modernization/cloud/" TargetMode="External"/><Relationship Id="rId4" Type="http://schemas.openxmlformats.org/officeDocument/2006/relationships/hyperlink" Target="https://governmenttechnology.blog.gov.uk/2016/08/02/why-we-use-the-cloud-security-and-efficiency/" TargetMode="External"/></Relationships>
</file>

<file path=ppt/notesSlides/_rels/notesSlide15.xml.rels><?xml version="1.0" encoding="UTF-8" standalone="yes"?>
<Relationships xmlns="http://schemas.openxmlformats.org/package/2006/relationships"><Relationship Id="rId3" Type="http://schemas.openxmlformats.org/officeDocument/2006/relationships/hyperlink" Target="https://azure.microsoft.com/en-gb/overview/what-is-cloud-computing/" TargetMode="External"/><Relationship Id="rId2" Type="http://schemas.openxmlformats.org/officeDocument/2006/relationships/slide" Target="../slides/slide15.xml"/><Relationship Id="rId1" Type="http://schemas.openxmlformats.org/officeDocument/2006/relationships/notesMaster" Target="../notesMasters/notesMaster1.xml"/><Relationship Id="rId4" Type="http://schemas.openxmlformats.org/officeDocument/2006/relationships/hyperlink" Target="https://www.microsoft.com/en-gb/cloud-platform/default.aspx" TargetMode="Externa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statista.com/statistics/227267/global-cloud-ip-traffic-growth-by-segment/" TargetMode="External"/><Relationship Id="rId2" Type="http://schemas.openxmlformats.org/officeDocument/2006/relationships/slide" Target="../slides/slide16.xml"/><Relationship Id="rId1" Type="http://schemas.openxmlformats.org/officeDocument/2006/relationships/notesMaster" Target="../notesMasters/notesMaster1.xml"/><Relationship Id="rId4" Type="http://schemas.openxmlformats.org/officeDocument/2006/relationships/hyperlink" Target="https://www.gartner.com/newsroom/id/3815165" TargetMode="Externa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s://www.statista.com/statistics/227267/global-cloud-ip-traffic-growth-by-segment/" TargetMode="External"/><Relationship Id="rId2" Type="http://schemas.openxmlformats.org/officeDocument/2006/relationships/slide" Target="../slides/slide17.xml"/><Relationship Id="rId1" Type="http://schemas.openxmlformats.org/officeDocument/2006/relationships/notesMaster" Target="../notesMasters/notesMaster1.xml"/><Relationship Id="rId4" Type="http://schemas.openxmlformats.org/officeDocument/2006/relationships/hyperlink" Target="https://www.gartner.com/newsroom/id/3815165" TargetMode="Externa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Jonathan Thomas to</a:t>
            </a:r>
            <a:r>
              <a:rPr lang="en-GB" baseline="0" dirty="0" smtClean="0"/>
              <a:t> introduce the team and the presentation.</a:t>
            </a:r>
            <a:br>
              <a:rPr lang="en-GB" baseline="0" dirty="0" smtClean="0"/>
            </a:br>
            <a:r>
              <a:rPr lang="en-GB" baseline="0" dirty="0" smtClean="0"/>
              <a:t/>
            </a:r>
            <a:br>
              <a:rPr lang="en-GB" baseline="0" dirty="0" smtClean="0"/>
            </a:br>
            <a:r>
              <a:rPr lang="en-GB" baseline="0" dirty="0" smtClean="0"/>
              <a:t>Slide design and formatting – Jonathan Thomas</a:t>
            </a:r>
            <a:endParaRPr lang="en-GB" dirty="0"/>
          </a:p>
        </p:txBody>
      </p:sp>
    </p:spTree>
    <p:extLst>
      <p:ext uri="{BB962C8B-B14F-4D97-AF65-F5344CB8AC3E}">
        <p14:creationId xmlns:p14="http://schemas.microsoft.com/office/powerpoint/2010/main" val="1842966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Char char="•"/>
            </a:pPr>
            <a:r>
              <a:rPr lang="en-US" dirty="0"/>
              <a:t>Cloud computing is a way to offer on-demand services over the internet or network, this could be:  </a:t>
            </a:r>
            <a:r>
              <a:rPr lang="en-US" dirty="0">
                <a:hlinkClick r:id="rId3"/>
              </a:rPr>
              <a:t>https://azure.microsoft.com/en-gb/overview/what-is-cloud-computing/</a:t>
            </a:r>
            <a:r>
              <a:rPr lang="en-US" dirty="0"/>
              <a:t> </a:t>
            </a:r>
            <a:endParaRPr lang="en-US" dirty="0" smtClean="0"/>
          </a:p>
          <a:p>
            <a:pPr marL="742950" lvl="1" indent="-285750">
              <a:buChar char="•"/>
            </a:pPr>
            <a:r>
              <a:rPr lang="en-US" dirty="0" smtClean="0"/>
              <a:t>Servers</a:t>
            </a:r>
            <a:endParaRPr lang="en-GB" dirty="0" smtClean="0"/>
          </a:p>
          <a:p>
            <a:pPr marL="742950" lvl="1" indent="-285750">
              <a:buChar char="•"/>
            </a:pPr>
            <a:r>
              <a:rPr lang="en-US" dirty="0" smtClean="0"/>
              <a:t>Storage </a:t>
            </a:r>
            <a:r>
              <a:rPr lang="en-US" dirty="0"/>
              <a:t>and back </a:t>
            </a:r>
            <a:r>
              <a:rPr lang="en-US" dirty="0" smtClean="0"/>
              <a:t>ups</a:t>
            </a:r>
            <a:endParaRPr lang="en-GB" dirty="0" smtClean="0"/>
          </a:p>
          <a:p>
            <a:pPr marL="742950" lvl="1" indent="-285750">
              <a:buChar char="•"/>
            </a:pPr>
            <a:r>
              <a:rPr lang="en-US" dirty="0" smtClean="0"/>
              <a:t>Databases</a:t>
            </a:r>
            <a:endParaRPr lang="en-GB" dirty="0" smtClean="0"/>
          </a:p>
          <a:p>
            <a:pPr marL="742950" lvl="1" indent="-285750">
              <a:buChar char="•"/>
            </a:pPr>
            <a:r>
              <a:rPr lang="en-US" dirty="0" smtClean="0"/>
              <a:t>Software</a:t>
            </a:r>
            <a:endParaRPr lang="en-GB" dirty="0" smtClean="0"/>
          </a:p>
          <a:p>
            <a:pPr marL="742950" lvl="1" indent="-285750">
              <a:buChar char="•"/>
            </a:pPr>
            <a:r>
              <a:rPr lang="en-US" dirty="0" smtClean="0"/>
              <a:t>Create </a:t>
            </a:r>
            <a:r>
              <a:rPr lang="en-US" dirty="0"/>
              <a:t>app’s and software</a:t>
            </a:r>
            <a:endParaRPr lang="en-GB" dirty="0"/>
          </a:p>
          <a:p>
            <a:pPr marL="342900" indent="-342900">
              <a:spcBef>
                <a:spcPct val="20000"/>
              </a:spcBef>
              <a:buChar char="•"/>
            </a:pPr>
            <a:r>
              <a:rPr lang="en-GB" dirty="0"/>
              <a:t>This is done with a series of severs and computers all linked to offer a fast deliverable service. </a:t>
            </a:r>
            <a:endParaRPr lang="en-US" dirty="0"/>
          </a:p>
          <a:p>
            <a:pPr marL="342900" indent="-342900">
              <a:spcBef>
                <a:spcPct val="20000"/>
              </a:spcBef>
              <a:buChar char="•"/>
            </a:pPr>
            <a:r>
              <a:rPr lang="en-GB" dirty="0"/>
              <a:t>The term “Cloud” is used to describe a many services and people use it every day without realising.  </a:t>
            </a:r>
            <a:r>
              <a:rPr lang="en-US" dirty="0">
                <a:hlinkClick r:id="rId4"/>
              </a:rPr>
              <a:t>https://www.us-cert.gov/sites/default/files/publications/CloudComputingHuthCebula.pdf</a:t>
            </a:r>
            <a:r>
              <a:rPr lang="en-US" dirty="0"/>
              <a:t> </a:t>
            </a:r>
            <a:endParaRPr lang="en-US" dirty="0">
              <a:cs typeface="Calibri"/>
            </a:endParaRPr>
          </a:p>
          <a:p>
            <a:pPr marL="800100" lvl="1" indent="-342900">
              <a:spcBef>
                <a:spcPct val="20000"/>
              </a:spcBef>
              <a:buChar char="•"/>
            </a:pPr>
            <a:r>
              <a:rPr lang="en-GB" dirty="0"/>
              <a:t>This could be saving an image to google photos or backing up your data to one drive</a:t>
            </a:r>
            <a:endParaRPr lang="en-US" dirty="0"/>
          </a:p>
          <a:p>
            <a:pPr marL="342900" indent="-342900">
              <a:spcBef>
                <a:spcPct val="20000"/>
              </a:spcBef>
              <a:buChar char="•"/>
            </a:pPr>
            <a:r>
              <a:rPr lang="en-GB" dirty="0"/>
              <a:t>The Cloud offers, ease of use and accessibility anywhere and anytime with an internet connection. </a:t>
            </a:r>
            <a:r>
              <a:rPr lang="en-US" dirty="0">
                <a:hlinkClick r:id="rId5"/>
              </a:rPr>
              <a:t>https://www.ibm.com/cloud/learn/what-is-cloud-computing</a:t>
            </a:r>
            <a:r>
              <a:rPr lang="en-US" dirty="0"/>
              <a:t>   </a:t>
            </a:r>
            <a:endParaRPr lang="en-GB" dirty="0"/>
          </a:p>
          <a:p>
            <a:pPr marL="800100" lvl="1" indent="-342900">
              <a:spcBef>
                <a:spcPct val="20000"/>
              </a:spcBef>
              <a:buChar char="•"/>
            </a:pPr>
            <a:r>
              <a:rPr lang="en-GB" dirty="0"/>
              <a:t>The internet connection can be wired, wireless or a mobile connection. </a:t>
            </a:r>
            <a:endParaRPr lang="en-US" dirty="0"/>
          </a:p>
        </p:txBody>
      </p:sp>
    </p:spTree>
    <p:extLst>
      <p:ext uri="{BB962C8B-B14F-4D97-AF65-F5344CB8AC3E}">
        <p14:creationId xmlns:p14="http://schemas.microsoft.com/office/powerpoint/2010/main" val="27597389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US" dirty="0">
                <a:hlinkClick r:id="rId3"/>
              </a:rPr>
              <a:t>https://www.nist.gov/news-events/news/2011/10/final-version-nist-cloud-computing-definition-published</a:t>
            </a:r>
            <a:endParaRPr lang="en-US" dirty="0">
              <a:cs typeface="Calibri"/>
            </a:endParaRPr>
          </a:p>
          <a:p>
            <a:pPr marL="285750" indent="-285750">
              <a:buChar char="•"/>
            </a:pPr>
            <a:endParaRPr lang="en-US" dirty="0">
              <a:cs typeface="Calibri"/>
            </a:endParaRPr>
          </a:p>
          <a:p>
            <a:r>
              <a:rPr lang="en-US" dirty="0">
                <a:cs typeface="Calibri"/>
              </a:rPr>
              <a:t>NIST (National institute of standards and technology) has this as a working definition of Cloud Computing. </a:t>
            </a:r>
          </a:p>
          <a:p>
            <a:endParaRPr lang="en-US" dirty="0">
              <a:cs typeface="Calibri"/>
            </a:endParaRPr>
          </a:p>
          <a:p>
            <a:endParaRPr lang="en-US" dirty="0">
              <a:cs typeface="Calibri"/>
            </a:endParaRPr>
          </a:p>
          <a:p>
            <a:endParaRPr lang="en-US" dirty="0">
              <a:cs typeface="Calibri"/>
            </a:endParaRPr>
          </a:p>
        </p:txBody>
      </p:sp>
    </p:spTree>
    <p:extLst>
      <p:ext uri="{BB962C8B-B14F-4D97-AF65-F5344CB8AC3E}">
        <p14:creationId xmlns:p14="http://schemas.microsoft.com/office/powerpoint/2010/main" val="38817323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buChar char="•"/>
            </a:pPr>
            <a:r>
              <a:rPr lang="en-US" dirty="0"/>
              <a:t>In terms of computer models, cloud computing is relatively new.</a:t>
            </a:r>
          </a:p>
          <a:p>
            <a:pPr marL="342900" indent="-342900">
              <a:spcBef>
                <a:spcPct val="20000"/>
              </a:spcBef>
              <a:buChar char="•"/>
            </a:pPr>
            <a:r>
              <a:rPr lang="en-US" dirty="0"/>
              <a:t>The first cloud based breakthrough was in 1999 with salesforce.com </a:t>
            </a:r>
            <a:endParaRPr lang="en-US" dirty="0">
              <a:cs typeface="Calibri"/>
            </a:endParaRPr>
          </a:p>
          <a:p>
            <a:pPr marL="800100" lvl="1" indent="-342900">
              <a:spcBef>
                <a:spcPct val="20000"/>
              </a:spcBef>
              <a:buChar char="•"/>
            </a:pPr>
            <a:r>
              <a:rPr lang="en-US" dirty="0">
                <a:cs typeface="Calibri"/>
              </a:rPr>
              <a:t>They pioneered the concept of offering enterprise applications via a simple web based service.</a:t>
            </a:r>
          </a:p>
          <a:p>
            <a:pPr marL="171450" indent="-171450">
              <a:spcBef>
                <a:spcPct val="20000"/>
              </a:spcBef>
              <a:buFont typeface="Arial"/>
              <a:buChar char="•"/>
            </a:pPr>
            <a:r>
              <a:rPr lang="en-US" dirty="0"/>
              <a:t>Amazon Web Services (AWS) began in 2002 which provided a suite of cloud based services. </a:t>
            </a:r>
            <a:endParaRPr lang="en-US" dirty="0">
              <a:cs typeface="Calibri"/>
            </a:endParaRPr>
          </a:p>
          <a:p>
            <a:pPr marL="628650" lvl="1" indent="-171450">
              <a:spcBef>
                <a:spcPct val="20000"/>
              </a:spcBef>
              <a:buFont typeface="Arial"/>
              <a:buChar char="•"/>
            </a:pPr>
            <a:r>
              <a:rPr lang="en-US" dirty="0">
                <a:cs typeface="Calibri"/>
              </a:rPr>
              <a:t>These services included, storage and the ability for others to incorporate Amazon.com features within their own websites.</a:t>
            </a:r>
          </a:p>
          <a:p>
            <a:pPr marL="171450" indent="-171450">
              <a:spcBef>
                <a:spcPct val="20000"/>
              </a:spcBef>
              <a:buFont typeface="Arial"/>
              <a:buChar char="•"/>
            </a:pPr>
            <a:r>
              <a:rPr lang="en-US" dirty="0"/>
              <a:t>Amazon then released Simple Storage Service (S3), followed by Elastic Compute Cloud (EC2) in 2006</a:t>
            </a:r>
            <a:r>
              <a:rPr lang="en-US" dirty="0">
                <a:cs typeface="Calibri"/>
              </a:rPr>
              <a:t>.</a:t>
            </a:r>
          </a:p>
          <a:p>
            <a:pPr marL="628650" lvl="1" indent="-171450">
              <a:spcBef>
                <a:spcPct val="20000"/>
              </a:spcBef>
              <a:buFont typeface="Arial"/>
              <a:buChar char="•"/>
            </a:pPr>
            <a:r>
              <a:rPr lang="en-US" dirty="0">
                <a:cs typeface="Calibri"/>
              </a:rPr>
              <a:t>S3 is a storage service designed to make web scale computing easier for developers </a:t>
            </a:r>
          </a:p>
          <a:p>
            <a:pPr marL="628650" lvl="1" indent="-171450">
              <a:spcBef>
                <a:spcPct val="20000"/>
              </a:spcBef>
              <a:buFont typeface="Arial"/>
              <a:buChar char="•"/>
            </a:pPr>
            <a:r>
              <a:rPr lang="en-US" dirty="0">
                <a:cs typeface="Calibri"/>
              </a:rPr>
              <a:t>It offers highly scalable, reliable, fast and cheap data storage. </a:t>
            </a:r>
            <a:endParaRPr lang="en-US" dirty="0"/>
          </a:p>
          <a:p>
            <a:pPr lvl="1">
              <a:spcBef>
                <a:spcPct val="20000"/>
              </a:spcBef>
            </a:pPr>
            <a:r>
              <a:rPr lang="en-US" dirty="0">
                <a:hlinkClick r:id="rId3"/>
              </a:rPr>
              <a:t>https://docs.aws.amazon.com/AmazonS3/latest/dev/Welcome.html</a:t>
            </a:r>
            <a:r>
              <a:rPr lang="en-US" dirty="0"/>
              <a:t> </a:t>
            </a:r>
            <a:endParaRPr lang="en-US" dirty="0">
              <a:cs typeface="Calibri"/>
            </a:endParaRPr>
          </a:p>
          <a:p>
            <a:pPr marL="628650" lvl="1" indent="-171450">
              <a:spcBef>
                <a:spcPct val="20000"/>
              </a:spcBef>
              <a:buFont typeface="Arial"/>
              <a:buChar char="•"/>
            </a:pPr>
            <a:r>
              <a:rPr lang="en-US" dirty="0">
                <a:cs typeface="Calibri"/>
              </a:rPr>
              <a:t>EC2 is a scalable virtual computing environment, this could be CPU, memory, storage or networking capacity, again all at an affordable price</a:t>
            </a:r>
          </a:p>
          <a:p>
            <a:pPr lvl="1">
              <a:spcBef>
                <a:spcPct val="20000"/>
              </a:spcBef>
            </a:pPr>
            <a:r>
              <a:rPr lang="en-US" dirty="0">
                <a:hlinkClick r:id="rId4"/>
              </a:rPr>
              <a:t>https://docs.aws.amazon.com/AWSEC2/latest/UserGuide/concepts.html</a:t>
            </a:r>
            <a:r>
              <a:rPr lang="en-US" dirty="0">
                <a:cs typeface="Calibri"/>
              </a:rPr>
              <a:t> </a:t>
            </a:r>
          </a:p>
          <a:p>
            <a:pPr marL="171450" indent="-171450">
              <a:spcBef>
                <a:spcPct val="20000"/>
              </a:spcBef>
              <a:buFont typeface="Arial"/>
              <a:buChar char="•"/>
            </a:pPr>
            <a:r>
              <a:rPr lang="en-US" dirty="0">
                <a:cs typeface="Calibri"/>
              </a:rPr>
              <a:t>Both EC2 and S3 are still available and are highly popular</a:t>
            </a:r>
          </a:p>
        </p:txBody>
      </p:sp>
    </p:spTree>
    <p:extLst>
      <p:ext uri="{BB962C8B-B14F-4D97-AF65-F5344CB8AC3E}">
        <p14:creationId xmlns:p14="http://schemas.microsoft.com/office/powerpoint/2010/main" val="25413300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indent="-342900">
              <a:spcBef>
                <a:spcPct val="20000"/>
              </a:spcBef>
              <a:buChar char="•"/>
            </a:pPr>
            <a:r>
              <a:rPr lang="en-US" dirty="0"/>
              <a:t>The competition started in 2008 with Googles cloud service, and in 2009 with Microsoft Azure. </a:t>
            </a:r>
          </a:p>
          <a:p>
            <a:pPr marL="800100" lvl="1" indent="-342900">
              <a:spcBef>
                <a:spcPct val="20000"/>
              </a:spcBef>
              <a:buChar char="•"/>
            </a:pPr>
            <a:r>
              <a:rPr lang="en-US" dirty="0">
                <a:cs typeface="Calibri"/>
              </a:rPr>
              <a:t>Microsoft was the biggest threat to AWS at the time</a:t>
            </a:r>
          </a:p>
          <a:p>
            <a:pPr marL="800100" lvl="1" indent="-342900">
              <a:spcBef>
                <a:spcPct val="20000"/>
              </a:spcBef>
              <a:buChar char="•"/>
            </a:pPr>
            <a:r>
              <a:rPr lang="en-US" dirty="0">
                <a:cs typeface="Calibri"/>
              </a:rPr>
              <a:t>But AWS still has the top spot followed by Azure then Google </a:t>
            </a:r>
            <a:r>
              <a:rPr lang="en-US" dirty="0">
                <a:hlinkClick r:id="rId3"/>
              </a:rPr>
              <a:t>https://www.gartner.com/doc/reprints?id=1-2G2O5FC&amp;ct=150519</a:t>
            </a:r>
            <a:r>
              <a:rPr lang="en-US" dirty="0">
                <a:cs typeface="Calibri"/>
              </a:rPr>
              <a:t> </a:t>
            </a:r>
          </a:p>
          <a:p>
            <a:pPr marL="800100" lvl="1" indent="-342900">
              <a:spcBef>
                <a:spcPct val="20000"/>
              </a:spcBef>
              <a:buChar char="•"/>
            </a:pPr>
            <a:r>
              <a:rPr lang="en-US" dirty="0">
                <a:cs typeface="Calibri"/>
              </a:rPr>
              <a:t>AWS has a 33.8% market share, with Azure, Goggle, IBM have a total of 30.8% </a:t>
            </a:r>
            <a:r>
              <a:rPr lang="en-US" dirty="0">
                <a:hlinkClick r:id="rId4"/>
              </a:rPr>
              <a:t>https://www.canalys.com/newsroom/cloud-infrastructure-services-grow-47-q2-2017-ai-fuel-next-wave-growth</a:t>
            </a:r>
            <a:r>
              <a:rPr lang="en-US" dirty="0"/>
              <a:t> </a:t>
            </a:r>
          </a:p>
          <a:p>
            <a:pPr marL="342900" indent="-342900">
              <a:spcBef>
                <a:spcPct val="20000"/>
              </a:spcBef>
              <a:buChar char="•"/>
            </a:pPr>
            <a:r>
              <a:rPr lang="en-US" dirty="0"/>
              <a:t>There were no Data Warehousing services until 2012 when Amazon released RedShift.</a:t>
            </a:r>
            <a:endParaRPr lang="en-US" dirty="0">
              <a:cs typeface="Calibri"/>
            </a:endParaRPr>
          </a:p>
          <a:p>
            <a:pPr marL="800100" lvl="1" indent="-342900">
              <a:spcBef>
                <a:spcPct val="20000"/>
              </a:spcBef>
              <a:buChar char="•"/>
            </a:pPr>
            <a:r>
              <a:rPr lang="en-US" dirty="0">
                <a:cs typeface="Calibri"/>
              </a:rPr>
              <a:t>It was the same year that NoSQL and Kinesis joined the warehousing Cloud services</a:t>
            </a:r>
          </a:p>
          <a:p>
            <a:pPr marL="800100" lvl="1" indent="-342900">
              <a:spcBef>
                <a:spcPct val="20000"/>
              </a:spcBef>
              <a:buChar char="•"/>
            </a:pPr>
            <a:r>
              <a:rPr lang="en-US" dirty="0">
                <a:cs typeface="Calibri"/>
              </a:rPr>
              <a:t>RedShift was the fastest growing product in AWS's history so far</a:t>
            </a:r>
          </a:p>
          <a:p>
            <a:pPr marL="342900" indent="-342900">
              <a:spcBef>
                <a:spcPct val="20000"/>
              </a:spcBef>
              <a:buChar char="•"/>
            </a:pPr>
            <a:r>
              <a:rPr lang="en-US" dirty="0"/>
              <a:t>AWS had reportedly achieved $4.6 Billion in 2014</a:t>
            </a:r>
          </a:p>
          <a:p>
            <a:pPr marL="800100" lvl="1" indent="-342900">
              <a:spcBef>
                <a:spcPct val="20000"/>
              </a:spcBef>
              <a:buChar char="•"/>
            </a:pPr>
            <a:r>
              <a:rPr lang="en-US" dirty="0">
                <a:cs typeface="Calibri"/>
              </a:rPr>
              <a:t>AWS has $12.2 Billion revenue in 2016</a:t>
            </a:r>
          </a:p>
          <a:p>
            <a:pPr marL="342900" indent="-342900">
              <a:spcBef>
                <a:spcPct val="20000"/>
              </a:spcBef>
              <a:buChar char="•"/>
            </a:pPr>
            <a:r>
              <a:rPr lang="en-US" dirty="0"/>
              <a:t>Recent times have seen Microsoft and Google focus more on public cloud services.</a:t>
            </a:r>
            <a:endParaRPr lang="en-US" dirty="0">
              <a:cs typeface="Calibri"/>
            </a:endParaRPr>
          </a:p>
          <a:p>
            <a:pPr marL="342900" indent="-342900">
              <a:spcBef>
                <a:spcPct val="20000"/>
              </a:spcBef>
              <a:buChar char="•"/>
            </a:pPr>
            <a:r>
              <a:rPr lang="en-US" dirty="0"/>
              <a:t>By 2020 the global Cloud market is estimated to hit $71.5 Billion the year.</a:t>
            </a:r>
            <a:r>
              <a:rPr lang="en-US" dirty="0">
                <a:cs typeface="Calibri"/>
              </a:rPr>
              <a:t> </a:t>
            </a:r>
            <a:r>
              <a:rPr lang="en-US" dirty="0">
                <a:hlinkClick r:id="rId3"/>
              </a:rPr>
              <a:t>https://www.gartner.com/doc/reprints?id=1-2G2O5FC&amp;ct=150519</a:t>
            </a:r>
            <a:r>
              <a:rPr lang="en-US" dirty="0"/>
              <a:t> </a:t>
            </a:r>
            <a:endParaRPr lang="en-US" dirty="0">
              <a:cs typeface="Calibri"/>
            </a:endParaRPr>
          </a:p>
        </p:txBody>
      </p:sp>
    </p:spTree>
    <p:extLst>
      <p:ext uri="{BB962C8B-B14F-4D97-AF65-F5344CB8AC3E}">
        <p14:creationId xmlns:p14="http://schemas.microsoft.com/office/powerpoint/2010/main" val="333242712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http://www.thbs.com/downloads/Cloud-Computing-Overview.pdf</a:t>
            </a:r>
            <a:endParaRPr lang="en-US" dirty="0">
              <a:cs typeface="Calibri"/>
            </a:endParaRPr>
          </a:p>
          <a:p>
            <a:endParaRPr lang="en-US" dirty="0">
              <a:cs typeface="Calibri"/>
            </a:endParaRPr>
          </a:p>
          <a:p>
            <a:r>
              <a:rPr lang="en-US" dirty="0">
                <a:cs typeface="Calibri"/>
              </a:rPr>
              <a:t>The "Cloud" is where the apps, data, storage and other services are held.</a:t>
            </a:r>
          </a:p>
          <a:p>
            <a:endParaRPr lang="en-US" dirty="0">
              <a:cs typeface="Calibri"/>
            </a:endParaRPr>
          </a:p>
          <a:p>
            <a:r>
              <a:rPr lang="en-US" dirty="0">
                <a:cs typeface="Calibri"/>
              </a:rPr>
              <a:t>It is accessed via many different forms.</a:t>
            </a:r>
          </a:p>
          <a:p>
            <a:pPr marL="171450" indent="-171450">
              <a:buFont typeface="Arial"/>
              <a:buChar char="•"/>
            </a:pPr>
            <a:r>
              <a:rPr lang="en-US" dirty="0">
                <a:cs typeface="Calibri"/>
              </a:rPr>
              <a:t>Mobile applications</a:t>
            </a:r>
          </a:p>
          <a:p>
            <a:pPr marL="628650" lvl="1" indent="-171450">
              <a:buFont typeface="Arial"/>
              <a:buChar char="•"/>
            </a:pPr>
            <a:r>
              <a:rPr lang="en-US" dirty="0">
                <a:cs typeface="Calibri"/>
              </a:rPr>
              <a:t>Google photos</a:t>
            </a:r>
          </a:p>
          <a:p>
            <a:pPr marL="628650" lvl="1" indent="-171450">
              <a:buFont typeface="Arial"/>
              <a:buChar char="•"/>
            </a:pPr>
            <a:r>
              <a:rPr lang="en-US" dirty="0">
                <a:cs typeface="Calibri"/>
              </a:rPr>
              <a:t>One Drive</a:t>
            </a:r>
          </a:p>
          <a:p>
            <a:pPr marL="628650" lvl="1" indent="-171450">
              <a:buFont typeface="Arial"/>
              <a:buChar char="•"/>
            </a:pPr>
            <a:r>
              <a:rPr lang="en-US" dirty="0">
                <a:cs typeface="Calibri"/>
              </a:rPr>
              <a:t>Drop Box</a:t>
            </a:r>
          </a:p>
          <a:p>
            <a:pPr marL="171450" indent="-171450">
              <a:buFont typeface="Arial"/>
              <a:buChar char="•"/>
            </a:pPr>
            <a:r>
              <a:rPr lang="en-US" dirty="0">
                <a:cs typeface="Calibri"/>
              </a:rPr>
              <a:t>Browser apps</a:t>
            </a:r>
          </a:p>
          <a:p>
            <a:pPr marL="628650" lvl="1" indent="-171450">
              <a:buFont typeface="Arial"/>
              <a:buChar char="•"/>
            </a:pPr>
            <a:r>
              <a:rPr lang="en-US" dirty="0">
                <a:cs typeface="Calibri"/>
              </a:rPr>
              <a:t>Spotify</a:t>
            </a:r>
          </a:p>
          <a:p>
            <a:pPr marL="628650" lvl="1" indent="-171450">
              <a:buFont typeface="Arial"/>
              <a:buChar char="•"/>
            </a:pPr>
            <a:r>
              <a:rPr lang="en-US" dirty="0">
                <a:cs typeface="Calibri"/>
              </a:rPr>
              <a:t>Microsoft Office</a:t>
            </a:r>
          </a:p>
          <a:p>
            <a:pPr marL="171450" indent="-171450">
              <a:buFont typeface="Arial"/>
              <a:buChar char="•"/>
            </a:pPr>
            <a:r>
              <a:rPr lang="en-US" dirty="0">
                <a:cs typeface="Calibri"/>
              </a:rPr>
              <a:t>Desktop apps</a:t>
            </a:r>
          </a:p>
          <a:p>
            <a:pPr marL="628650" lvl="1" indent="-171450">
              <a:buFont typeface="Arial"/>
              <a:buChar char="•"/>
            </a:pPr>
            <a:r>
              <a:rPr lang="en-US" dirty="0">
                <a:cs typeface="Calibri"/>
              </a:rPr>
              <a:t>iTunes</a:t>
            </a:r>
          </a:p>
          <a:p>
            <a:pPr marL="628650" lvl="1" indent="-171450">
              <a:buFont typeface="Arial"/>
              <a:buChar char="•"/>
            </a:pPr>
            <a:r>
              <a:rPr lang="en-US" dirty="0">
                <a:cs typeface="Calibri"/>
              </a:rPr>
              <a:t>Spotify</a:t>
            </a:r>
          </a:p>
          <a:p>
            <a:pPr marL="171450" indent="-171450">
              <a:buFont typeface="Arial"/>
              <a:buChar char="•"/>
            </a:pPr>
            <a:endParaRPr lang="en-US" dirty="0">
              <a:cs typeface="Calibri"/>
            </a:endParaRPr>
          </a:p>
          <a:p>
            <a:pPr marL="171450" indent="-171450">
              <a:buFont typeface="Arial"/>
              <a:buChar char="•"/>
            </a:pPr>
            <a:r>
              <a:rPr lang="en-US" dirty="0">
                <a:cs typeface="Calibri"/>
              </a:rPr>
              <a:t>Many browser app's also have desktop counterparts available. </a:t>
            </a:r>
          </a:p>
          <a:p>
            <a:pPr marL="171450" indent="-171450">
              <a:buFont typeface="Arial"/>
              <a:buChar char="•"/>
            </a:pPr>
            <a:endParaRPr lang="en-US" dirty="0">
              <a:cs typeface="Calibri"/>
            </a:endParaRPr>
          </a:p>
          <a:p>
            <a:pPr marL="171450" indent="-171450">
              <a:buFont typeface="Arial"/>
              <a:buChar char="•"/>
            </a:pPr>
            <a:r>
              <a:rPr lang="en-US" dirty="0">
                <a:cs typeface="Calibri"/>
              </a:rPr>
              <a:t>In-House enterprise application building. </a:t>
            </a:r>
          </a:p>
          <a:p>
            <a:pPr marL="628650" lvl="1" indent="-171450">
              <a:buFont typeface="Arial"/>
              <a:buChar char="•"/>
            </a:pPr>
            <a:r>
              <a:rPr lang="en-US" dirty="0">
                <a:cs typeface="Calibri"/>
              </a:rPr>
              <a:t>This is when an app has been created in a software program like Visual studio and then distributed via the cloud. Apple and Azure offer this as a service </a:t>
            </a:r>
          </a:p>
          <a:p>
            <a:pPr marL="171450" indent="-171450">
              <a:buFont typeface="Arial"/>
              <a:buChar char="•"/>
            </a:pPr>
            <a:r>
              <a:rPr lang="en-US" dirty="0">
                <a:cs typeface="Calibri"/>
              </a:rPr>
              <a:t>Cloud computing a</a:t>
            </a:r>
          </a:p>
          <a:p>
            <a:pPr marL="171450" indent="-171450">
              <a:buFont typeface="Arial"/>
              <a:buChar char="•"/>
            </a:pPr>
            <a:r>
              <a:rPr lang="en-US" dirty="0">
                <a:cs typeface="Calibri"/>
              </a:rPr>
              <a:t>Is massively scalable, users just pay for what they need. The infrastructure can be increased or decreased as needed. </a:t>
            </a:r>
          </a:p>
          <a:p>
            <a:pPr marL="171450" indent="-171450">
              <a:buFont typeface="Arial"/>
              <a:buChar char="•"/>
            </a:pPr>
            <a:endParaRPr lang="en-US" dirty="0">
              <a:solidFill>
                <a:srgbClr val="404040"/>
              </a:solidFill>
              <a:cs typeface="Calibri"/>
            </a:endParaRPr>
          </a:p>
          <a:p>
            <a:endParaRPr lang="en-US" dirty="0">
              <a:solidFill>
                <a:srgbClr val="404040"/>
              </a:solidFill>
              <a:cs typeface="Calibri"/>
            </a:endParaRPr>
          </a:p>
        </p:txBody>
      </p:sp>
    </p:spTree>
    <p:extLst>
      <p:ext uri="{BB962C8B-B14F-4D97-AF65-F5344CB8AC3E}">
        <p14:creationId xmlns:p14="http://schemas.microsoft.com/office/powerpoint/2010/main" val="30139904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kern="1200" dirty="0" smtClean="0">
                <a:solidFill>
                  <a:schemeClr val="tx1"/>
                </a:solidFill>
                <a:effectLst/>
                <a:latin typeface="+mn-lt"/>
                <a:ea typeface="+mn-ea"/>
                <a:cs typeface="+mn-cs"/>
              </a:rPr>
              <a:t>Cloud </a:t>
            </a:r>
            <a:r>
              <a:rPr lang="en-GB" sz="1200" i="1" kern="1200" dirty="0">
                <a:solidFill>
                  <a:schemeClr val="tx1"/>
                </a:solidFill>
                <a:effectLst/>
                <a:latin typeface="+mn-lt"/>
                <a:ea typeface="+mn-ea"/>
                <a:cs typeface="+mn-cs"/>
              </a:rPr>
              <a:t>Architecture components</a:t>
            </a:r>
            <a:br>
              <a:rPr lang="en-GB" sz="1200" i="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Cloud architecture refers to the components required to enable successful cloud computing. The necessary components differ according to the service but usually can be broadly divided into the front end and the back end.</a:t>
            </a:r>
          </a:p>
          <a:p>
            <a:r>
              <a:rPr lang="en-GB" sz="1200" kern="1200" dirty="0">
                <a:solidFill>
                  <a:schemeClr val="tx1"/>
                </a:solidFill>
                <a:effectLst/>
                <a:latin typeface="+mn-lt"/>
                <a:ea typeface="+mn-ea"/>
                <a:cs typeface="+mn-cs"/>
              </a:rPr>
              <a:t>Front end – The point of access where the user issues a command, instruction or request of a service. This can be done in a number of ways commonly including fat clients, thin client, web apps etc.</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Back end – The back end is the infrastructure that computes the instructions it has received. It is where the database is stored and where the process takes place. For example, when searching Amazon for a product a query is sent to and processed on Amazon’s server and the result is returned to the end user. The processing takes place on the back end/cloud</a:t>
            </a:r>
            <a:r>
              <a:rPr lang="en-GB" sz="1200" kern="1200" dirty="0" smtClean="0">
                <a:solidFill>
                  <a:schemeClr val="tx1"/>
                </a:solidFill>
                <a:effectLst/>
                <a:latin typeface="+mn-lt"/>
                <a:ea typeface="+mn-ea"/>
                <a:cs typeface="+mn-cs"/>
              </a:rPr>
              <a:t>.</a:t>
            </a:r>
            <a:r>
              <a:rPr lang="en-GB" u="none" dirty="0" smtClean="0"/>
              <a:t>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none" dirty="0" smtClean="0"/>
          </a:p>
          <a:p>
            <a:pPr marL="0" marR="0" lvl="0" indent="0" algn="l" defTabSz="914400" rtl="0" eaLnBrk="1" fontAlgn="auto" latinLnBrk="0" hangingPunct="1">
              <a:lnSpc>
                <a:spcPct val="100000"/>
              </a:lnSpc>
              <a:spcBef>
                <a:spcPts val="0"/>
              </a:spcBef>
              <a:spcAft>
                <a:spcPts val="0"/>
              </a:spcAft>
              <a:buClrTx/>
              <a:buSzTx/>
              <a:buFontTx/>
              <a:buNone/>
              <a:tabLst/>
              <a:defRPr/>
            </a:pPr>
            <a:r>
              <a:rPr lang="en-GB" u="none" dirty="0" smtClean="0"/>
              <a:t>Image source: </a:t>
            </a:r>
            <a:r>
              <a:rPr lang="en-GB" sz="1200" u="none" kern="1200" dirty="0" smtClean="0">
                <a:solidFill>
                  <a:schemeClr val="tx1"/>
                </a:solidFill>
                <a:effectLst/>
                <a:latin typeface="+mn-lt"/>
                <a:ea typeface="+mn-ea"/>
                <a:cs typeface="+mn-cs"/>
                <a:hlinkClick r:id="rId3"/>
              </a:rPr>
              <a:t>https://www.nodetx.com/wp-content/uploads/2017/05/cloud1-big.jpg</a:t>
            </a:r>
            <a:endParaRPr lang="en-GB" sz="1200" u="none"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u="none" kern="1200" dirty="0" smtClean="0">
                <a:solidFill>
                  <a:schemeClr val="tx1"/>
                </a:solidFill>
                <a:effectLst/>
                <a:latin typeface="+mn-lt"/>
                <a:ea typeface="+mn-ea"/>
                <a:cs typeface="+mn-cs"/>
              </a:rPr>
              <a:t>Quote:</a:t>
            </a:r>
            <a:r>
              <a:rPr lang="en-GB" sz="1200" u="none" kern="1200" baseline="0" dirty="0" smtClean="0">
                <a:solidFill>
                  <a:schemeClr val="tx1"/>
                </a:solidFill>
                <a:effectLst/>
                <a:latin typeface="+mn-lt"/>
                <a:ea typeface="+mn-ea"/>
                <a:cs typeface="+mn-cs"/>
              </a:rPr>
              <a:t> </a:t>
            </a:r>
            <a:r>
              <a:rPr lang="en-GB" sz="1200" u="none" kern="1200" dirty="0" smtClean="0">
                <a:solidFill>
                  <a:schemeClr val="tx1"/>
                </a:solidFill>
                <a:effectLst/>
                <a:latin typeface="+mn-lt"/>
                <a:ea typeface="+mn-ea"/>
                <a:cs typeface="+mn-cs"/>
                <a:hlinkClick r:id="rId4"/>
              </a:rPr>
              <a:t>https://www.sei.cmu.edu/library/assets/presentations/Cloud%20Computing%20Architecture%20-%20Gerald%20Kaefer.pdf</a:t>
            </a:r>
            <a:r>
              <a:rPr lang="en-GB" sz="1200" u="none" kern="1200" dirty="0" smtClean="0">
                <a:solidFill>
                  <a:schemeClr val="tx1"/>
                </a:solidFill>
                <a:effectLst/>
                <a:latin typeface="+mn-lt"/>
                <a:ea typeface="+mn-ea"/>
                <a:cs typeface="+mn-cs"/>
              </a:rPr>
              <a:t/>
            </a:r>
            <a:br>
              <a:rPr lang="en-GB" sz="1200" u="none" kern="1200" dirty="0" smtClean="0">
                <a:solidFill>
                  <a:schemeClr val="tx1"/>
                </a:solidFill>
                <a:effectLst/>
                <a:latin typeface="+mn-lt"/>
                <a:ea typeface="+mn-ea"/>
                <a:cs typeface="+mn-cs"/>
              </a:rPr>
            </a:br>
            <a:r>
              <a:rPr lang="en-GB" sz="1200" u="none" kern="1200" dirty="0" smtClean="0">
                <a:solidFill>
                  <a:schemeClr val="tx1"/>
                </a:solidFill>
                <a:effectLst/>
                <a:latin typeface="+mn-lt"/>
                <a:ea typeface="+mn-ea"/>
                <a:cs typeface="+mn-cs"/>
              </a:rPr>
              <a:t>Information: https://www.us-cert.gov/sites/default/files/publications/CloudComputingHuthCebula.pdf</a:t>
            </a:r>
          </a:p>
          <a:p>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0417180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None/>
            </a:pPr>
            <a:r>
              <a:rPr lang="en-GB" dirty="0"/>
              <a:t>There are 3 types of services offered by cloud providers:</a:t>
            </a:r>
          </a:p>
          <a:p>
            <a:pPr>
              <a:spcBef>
                <a:spcPct val="20000"/>
              </a:spcBef>
            </a:pPr>
            <a:endParaRPr lang="en-GB" dirty="0">
              <a:solidFill>
                <a:srgbClr val="FFFFFF"/>
              </a:solidFill>
            </a:endParaRPr>
          </a:p>
          <a:p>
            <a:pPr marL="342900" indent="-342900">
              <a:spcBef>
                <a:spcPct val="20000"/>
              </a:spcBef>
              <a:buChar char="•"/>
            </a:pPr>
            <a:r>
              <a:rPr lang="en-GB" dirty="0"/>
              <a:t>Infrastructure as a service (IaaS)</a:t>
            </a:r>
            <a:endParaRPr lang="en-US" dirty="0"/>
          </a:p>
          <a:p>
            <a:pPr marL="342900" indent="-342900">
              <a:spcBef>
                <a:spcPct val="20000"/>
              </a:spcBef>
              <a:buChar char="•"/>
            </a:pPr>
            <a:r>
              <a:rPr lang="en-GB" dirty="0"/>
              <a:t>Platform as a service (PaaS)</a:t>
            </a:r>
          </a:p>
          <a:p>
            <a:pPr marL="342900" indent="-342900">
              <a:spcBef>
                <a:spcPct val="20000"/>
              </a:spcBef>
              <a:buChar char="•"/>
            </a:pPr>
            <a:r>
              <a:rPr lang="en-GB" dirty="0"/>
              <a:t>Software as a service (SaaS)</a:t>
            </a:r>
          </a:p>
        </p:txBody>
      </p:sp>
    </p:spTree>
    <p:extLst>
      <p:ext uri="{BB962C8B-B14F-4D97-AF65-F5344CB8AC3E}">
        <p14:creationId xmlns:p14="http://schemas.microsoft.com/office/powerpoint/2010/main" val="18638347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None/>
            </a:pPr>
            <a:r>
              <a:rPr lang="en-GB" dirty="0" smtClean="0"/>
              <a:t>Infrastructure</a:t>
            </a:r>
            <a:r>
              <a:rPr lang="en-GB" dirty="0"/>
              <a:t> as a service (IaaS)</a:t>
            </a:r>
            <a:endParaRPr lang="en-US" dirty="0"/>
          </a:p>
          <a:p>
            <a:pPr marL="342900" indent="-342900">
              <a:spcBef>
                <a:spcPct val="20000"/>
              </a:spcBef>
              <a:buChar char="•"/>
            </a:pPr>
            <a:r>
              <a:rPr lang="en-GB" dirty="0"/>
              <a:t>This is the basic service, this is where users will rent the IT services, this could be: </a:t>
            </a:r>
            <a:endParaRPr lang="en-US" dirty="0">
              <a:cs typeface="Calibri"/>
            </a:endParaRPr>
          </a:p>
          <a:p>
            <a:pPr marL="742950" lvl="1" indent="-285750">
              <a:spcBef>
                <a:spcPct val="20000"/>
              </a:spcBef>
              <a:buChar char="•"/>
            </a:pPr>
            <a:r>
              <a:rPr lang="en-GB" dirty="0"/>
              <a:t>Servers </a:t>
            </a:r>
            <a:endParaRPr lang="en-US" dirty="0"/>
          </a:p>
          <a:p>
            <a:pPr marL="742950" lvl="1" indent="-285750">
              <a:spcBef>
                <a:spcPct val="20000"/>
              </a:spcBef>
              <a:buChar char="•"/>
            </a:pPr>
            <a:r>
              <a:rPr lang="en-GB" dirty="0"/>
              <a:t>Virtual machines</a:t>
            </a:r>
            <a:endParaRPr lang="en-GB" dirty="0">
              <a:cs typeface="Calibri"/>
            </a:endParaRPr>
          </a:p>
          <a:p>
            <a:pPr marL="742950" lvl="1" indent="-285750">
              <a:spcBef>
                <a:spcPct val="20000"/>
              </a:spcBef>
              <a:buChar char="•"/>
            </a:pPr>
            <a:r>
              <a:rPr lang="en-GB" dirty="0"/>
              <a:t>Storage</a:t>
            </a:r>
            <a:endParaRPr lang="en-GB" dirty="0">
              <a:cs typeface="Calibri"/>
            </a:endParaRPr>
          </a:p>
          <a:p>
            <a:pPr marL="742950" lvl="1" indent="-285750">
              <a:spcBef>
                <a:spcPct val="20000"/>
              </a:spcBef>
              <a:buChar char="•"/>
            </a:pPr>
            <a:r>
              <a:rPr lang="en-GB" dirty="0"/>
              <a:t>Networking</a:t>
            </a:r>
            <a:endParaRPr lang="en-GB" dirty="0">
              <a:cs typeface="Calibri"/>
            </a:endParaRPr>
          </a:p>
          <a:p>
            <a:pPr marL="742950" lvl="1" indent="-285750">
              <a:spcBef>
                <a:spcPct val="20000"/>
              </a:spcBef>
              <a:buChar char="•"/>
            </a:pPr>
            <a:r>
              <a:rPr lang="en-GB" dirty="0"/>
              <a:t>Firewalls</a:t>
            </a:r>
            <a:endParaRPr lang="en-GB" dirty="0">
              <a:cs typeface="Calibri"/>
            </a:endParaRPr>
          </a:p>
          <a:p>
            <a:pPr marL="742950" lvl="1" indent="-285750">
              <a:spcBef>
                <a:spcPct val="20000"/>
              </a:spcBef>
              <a:buChar char="•"/>
            </a:pPr>
            <a:r>
              <a:rPr lang="en-GB" dirty="0"/>
              <a:t>IP addresses</a:t>
            </a:r>
            <a:endParaRPr lang="en-GB" dirty="0">
              <a:cs typeface="Calibri"/>
            </a:endParaRPr>
          </a:p>
          <a:p>
            <a:pPr marL="285750" indent="-285750">
              <a:spcBef>
                <a:spcPct val="20000"/>
              </a:spcBef>
              <a:buChar char="•"/>
            </a:pPr>
            <a:r>
              <a:rPr lang="en-GB" dirty="0">
                <a:cs typeface="Calibri"/>
              </a:rPr>
              <a:t>Examples are: </a:t>
            </a:r>
          </a:p>
          <a:p>
            <a:pPr marL="742950" lvl="1" indent="-285750">
              <a:spcBef>
                <a:spcPct val="20000"/>
              </a:spcBef>
              <a:buChar char="•"/>
            </a:pPr>
            <a:r>
              <a:rPr lang="en-GB" dirty="0"/>
              <a:t>Amazon EC2, </a:t>
            </a:r>
          </a:p>
          <a:p>
            <a:pPr marL="742950" lvl="1" indent="-285750">
              <a:spcBef>
                <a:spcPct val="20000"/>
              </a:spcBef>
              <a:buChar char="•"/>
            </a:pPr>
            <a:r>
              <a:rPr lang="en-GB" dirty="0"/>
              <a:t>Microsoft Azure, </a:t>
            </a:r>
            <a:endParaRPr lang="en-GB" dirty="0">
              <a:cs typeface="Calibri"/>
            </a:endParaRPr>
          </a:p>
          <a:p>
            <a:pPr marL="742950" lvl="1" indent="-285750">
              <a:spcBef>
                <a:spcPct val="20000"/>
              </a:spcBef>
              <a:buChar char="•"/>
            </a:pPr>
            <a:r>
              <a:rPr lang="en-GB" dirty="0"/>
              <a:t>Google Compute Engine</a:t>
            </a:r>
            <a:r>
              <a:rPr lang="en-GB" dirty="0">
                <a:cs typeface="Calibri"/>
              </a:rPr>
              <a:t>,</a:t>
            </a:r>
          </a:p>
          <a:p>
            <a:pPr marL="285750" indent="-285750">
              <a:spcBef>
                <a:spcPct val="20000"/>
              </a:spcBef>
              <a:buChar char="•"/>
            </a:pPr>
            <a:r>
              <a:rPr lang="en-GB" dirty="0"/>
              <a:t>End users will only pay for the service they require and can be upscaled or downgraded as needed.</a:t>
            </a:r>
            <a:endParaRPr lang="en-GB" dirty="0">
              <a:cs typeface="Calibri"/>
            </a:endParaRPr>
          </a:p>
          <a:p>
            <a:pPr marL="285750" indent="-285750">
              <a:spcBef>
                <a:spcPct val="20000"/>
              </a:spcBef>
              <a:buChar char="•"/>
            </a:pPr>
            <a:r>
              <a:rPr lang="en-GB" dirty="0">
                <a:hlinkClick r:id="rId3"/>
              </a:rPr>
              <a:t>https://azure.microsoft.com/en-gb/overview/what-is-iaas/</a:t>
            </a:r>
            <a:r>
              <a:rPr lang="en-GB" dirty="0"/>
              <a:t> </a:t>
            </a:r>
            <a:endParaRPr lang="en-GB" dirty="0">
              <a:cs typeface="Calibri"/>
            </a:endParaRPr>
          </a:p>
          <a:p>
            <a:pPr marL="285750" indent="-285750">
              <a:spcBef>
                <a:spcPct val="20000"/>
              </a:spcBef>
              <a:buChar char="•"/>
            </a:pPr>
            <a:r>
              <a:rPr lang="en-GB" dirty="0">
                <a:hlinkClick r:id="rId4"/>
              </a:rPr>
              <a:t>http://ijmcr.com/wp-content/uploads/2014/08/Paper18779-783.pdf</a:t>
            </a:r>
            <a:r>
              <a:rPr lang="en-GB" dirty="0"/>
              <a:t> </a:t>
            </a:r>
          </a:p>
          <a:p>
            <a:pPr marL="285750" indent="-285750">
              <a:spcBef>
                <a:spcPct val="20000"/>
              </a:spcBef>
              <a:buChar char="•"/>
            </a:pPr>
            <a:endParaRPr lang="en-GB" dirty="0">
              <a:solidFill>
                <a:srgbClr val="FFFFFF"/>
              </a:solidFill>
            </a:endParaRPr>
          </a:p>
          <a:p>
            <a:pPr marL="285750" indent="-285750">
              <a:spcBef>
                <a:spcPct val="20000"/>
              </a:spcBef>
              <a:buChar char="•"/>
            </a:pPr>
            <a:endParaRPr lang="en-GB" dirty="0">
              <a:cs typeface="Calibri"/>
            </a:endParaRPr>
          </a:p>
        </p:txBody>
      </p:sp>
    </p:spTree>
    <p:extLst>
      <p:ext uri="{BB962C8B-B14F-4D97-AF65-F5344CB8AC3E}">
        <p14:creationId xmlns:p14="http://schemas.microsoft.com/office/powerpoint/2010/main" val="307674745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None/>
            </a:pPr>
            <a:r>
              <a:rPr lang="en-GB" dirty="0"/>
              <a:t>P</a:t>
            </a:r>
            <a:r>
              <a:rPr lang="en-GB" dirty="0" smtClean="0"/>
              <a:t>latform </a:t>
            </a:r>
            <a:r>
              <a:rPr lang="en-GB" dirty="0"/>
              <a:t>as a service (PaaS)</a:t>
            </a:r>
            <a:endParaRPr lang="en-US" dirty="0"/>
          </a:p>
          <a:p>
            <a:pPr marL="114300" indent="-457200">
              <a:spcBef>
                <a:spcPct val="20000"/>
              </a:spcBef>
              <a:buChar char="•"/>
            </a:pPr>
            <a:r>
              <a:rPr lang="en-GB" dirty="0"/>
              <a:t>These providers will supply a full platform of services:</a:t>
            </a:r>
            <a:r>
              <a:rPr lang="en-GB" dirty="0">
                <a:cs typeface="Calibri"/>
              </a:rPr>
              <a:t> </a:t>
            </a:r>
            <a:r>
              <a:rPr lang="en-GB" dirty="0">
                <a:hlinkClick r:id="rId3"/>
              </a:rPr>
              <a:t>https://azure.microsoft.com/en-gb/overview/what-is-paas/</a:t>
            </a:r>
            <a:endParaRPr lang="en-US" dirty="0"/>
          </a:p>
          <a:p>
            <a:pPr marL="742950" lvl="1" indent="-285750">
              <a:spcBef>
                <a:spcPct val="20000"/>
              </a:spcBef>
              <a:buChar char="•"/>
            </a:pPr>
            <a:r>
              <a:rPr lang="en-GB" dirty="0"/>
              <a:t>Web servers</a:t>
            </a:r>
            <a:endParaRPr lang="en-GB" dirty="0">
              <a:cs typeface="Calibri"/>
            </a:endParaRPr>
          </a:p>
          <a:p>
            <a:pPr marL="742950" lvl="1" indent="-285750">
              <a:spcBef>
                <a:spcPct val="20000"/>
              </a:spcBef>
              <a:buChar char="•"/>
            </a:pPr>
            <a:r>
              <a:rPr lang="en-GB" dirty="0"/>
              <a:t>Operating Systems</a:t>
            </a:r>
            <a:endParaRPr lang="en-GB" dirty="0">
              <a:cs typeface="Calibri"/>
            </a:endParaRPr>
          </a:p>
          <a:p>
            <a:pPr marL="742950" lvl="1" indent="-285750">
              <a:spcBef>
                <a:spcPct val="20000"/>
              </a:spcBef>
              <a:buChar char="•"/>
            </a:pPr>
            <a:r>
              <a:rPr lang="en-GB" dirty="0"/>
              <a:t>Data Warehousing</a:t>
            </a:r>
            <a:endParaRPr lang="en-GB" dirty="0">
              <a:cs typeface="Calibri"/>
            </a:endParaRPr>
          </a:p>
          <a:p>
            <a:pPr marL="742950" lvl="1" indent="-285750">
              <a:spcBef>
                <a:spcPct val="20000"/>
              </a:spcBef>
              <a:buChar char="•"/>
            </a:pPr>
            <a:r>
              <a:rPr lang="en-GB" dirty="0"/>
              <a:t>Software testing</a:t>
            </a:r>
            <a:endParaRPr lang="en-GB" dirty="0">
              <a:cs typeface="Calibri"/>
            </a:endParaRPr>
          </a:p>
          <a:p>
            <a:pPr marL="285750" indent="-285750">
              <a:spcBef>
                <a:spcPct val="20000"/>
              </a:spcBef>
              <a:buChar char="•"/>
            </a:pPr>
            <a:r>
              <a:rPr lang="en-GB" dirty="0">
                <a:cs typeface="Calibri"/>
              </a:rPr>
              <a:t>EXAMPLES: </a:t>
            </a:r>
          </a:p>
          <a:p>
            <a:pPr marL="742950" lvl="1" indent="-285750">
              <a:spcBef>
                <a:spcPct val="20000"/>
              </a:spcBef>
              <a:buChar char="•"/>
            </a:pPr>
            <a:r>
              <a:rPr lang="en-GB" dirty="0"/>
              <a:t>AWS Elastic Beanstalk (upload your code and it will handle deployment up to auto scaling),</a:t>
            </a:r>
            <a:r>
              <a:rPr lang="en-GB" dirty="0">
                <a:cs typeface="Calibri"/>
              </a:rPr>
              <a:t> </a:t>
            </a:r>
            <a:r>
              <a:rPr lang="en-GB" dirty="0">
                <a:hlinkClick r:id="rId4"/>
              </a:rPr>
              <a:t>https://aws.amazon.com/elasticbeanstalk/</a:t>
            </a:r>
            <a:endParaRPr lang="en-GB" dirty="0">
              <a:cs typeface="Calibri"/>
            </a:endParaRPr>
          </a:p>
          <a:p>
            <a:pPr marL="742950" lvl="1" indent="-285750">
              <a:spcBef>
                <a:spcPct val="20000"/>
              </a:spcBef>
              <a:buChar char="•"/>
            </a:pPr>
            <a:r>
              <a:rPr lang="en-GB" dirty="0"/>
              <a:t> Microsoft Azure, </a:t>
            </a:r>
            <a:endParaRPr lang="en-GB" dirty="0">
              <a:cs typeface="Calibri"/>
            </a:endParaRPr>
          </a:p>
          <a:p>
            <a:pPr marL="742950" lvl="1" indent="-285750">
              <a:spcBef>
                <a:spcPct val="20000"/>
              </a:spcBef>
              <a:buChar char="•"/>
            </a:pPr>
            <a:r>
              <a:rPr lang="en-GB" dirty="0"/>
              <a:t>Google App Engine,</a:t>
            </a:r>
            <a:endParaRPr lang="en-GB" dirty="0">
              <a:cs typeface="Calibri"/>
            </a:endParaRPr>
          </a:p>
          <a:p>
            <a:r>
              <a:rPr lang="en-GB" dirty="0"/>
              <a:t> This platform will offer a place to build and deploy your applications and services, without having the knowledge or time to deal with servers, storage, databases and networks.  </a:t>
            </a:r>
            <a:endParaRPr lang="en-GB" dirty="0">
              <a:cs typeface="Calibri"/>
            </a:endParaRPr>
          </a:p>
          <a:p>
            <a:r>
              <a:rPr lang="en-GB" dirty="0">
                <a:hlinkClick r:id="rId5"/>
              </a:rPr>
              <a:t>https://arxiv.org/ftp/arxiv/papers/1308/1308.1303.pdf</a:t>
            </a:r>
            <a:r>
              <a:rPr lang="en-GB" dirty="0">
                <a:cs typeface="Calibri"/>
              </a:rPr>
              <a:t> </a:t>
            </a:r>
            <a:endParaRPr lang="en-GB" dirty="0"/>
          </a:p>
        </p:txBody>
      </p:sp>
    </p:spTree>
    <p:extLst>
      <p:ext uri="{BB962C8B-B14F-4D97-AF65-F5344CB8AC3E}">
        <p14:creationId xmlns:p14="http://schemas.microsoft.com/office/powerpoint/2010/main" val="10484914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None/>
            </a:pPr>
            <a:r>
              <a:rPr lang="en-GB" dirty="0"/>
              <a:t>Software as a service (SaaS)</a:t>
            </a:r>
            <a:r>
              <a:rPr lang="en-GB" dirty="0">
                <a:cs typeface="Calibri"/>
              </a:rPr>
              <a:t> </a:t>
            </a:r>
            <a:r>
              <a:rPr lang="en-GB" dirty="0">
                <a:hlinkClick r:id="rId3"/>
              </a:rPr>
              <a:t>https://aws.amazon.com/partners/saas-on-aws/</a:t>
            </a:r>
            <a:r>
              <a:rPr lang="en-GB" dirty="0"/>
              <a:t> </a:t>
            </a:r>
            <a:endParaRPr lang="en-US" dirty="0"/>
          </a:p>
          <a:p>
            <a:pPr marL="114300" indent="-457200">
              <a:spcBef>
                <a:spcPct val="20000"/>
              </a:spcBef>
              <a:buChar char="•"/>
            </a:pPr>
            <a:r>
              <a:rPr lang="en-GB" dirty="0"/>
              <a:t>Cloud providers will host and manage the software and all the underlaying infrastructure, this includes:</a:t>
            </a:r>
            <a:r>
              <a:rPr lang="en-GB" dirty="0">
                <a:cs typeface="Calibri"/>
              </a:rPr>
              <a:t> </a:t>
            </a:r>
            <a:r>
              <a:rPr lang="en-GB" dirty="0">
                <a:hlinkClick r:id="rId4"/>
              </a:rPr>
              <a:t>https://azure.microsoft.com/en-gb/overview/what-is-saas/</a:t>
            </a:r>
            <a:endParaRPr lang="en-US" dirty="0"/>
          </a:p>
          <a:p>
            <a:pPr marL="742950" lvl="1" indent="-285750">
              <a:spcBef>
                <a:spcPct val="20000"/>
              </a:spcBef>
              <a:buChar char="•"/>
            </a:pPr>
            <a:r>
              <a:rPr lang="en-GB" dirty="0"/>
              <a:t>Maintenance</a:t>
            </a:r>
            <a:endParaRPr lang="en-GB" dirty="0">
              <a:cs typeface="Calibri"/>
            </a:endParaRPr>
          </a:p>
          <a:p>
            <a:pPr marL="742950" lvl="1" indent="-285750">
              <a:spcBef>
                <a:spcPct val="20000"/>
              </a:spcBef>
              <a:buChar char="•"/>
            </a:pPr>
            <a:r>
              <a:rPr lang="en-GB" dirty="0"/>
              <a:t>Updates</a:t>
            </a:r>
            <a:endParaRPr lang="en-GB" dirty="0">
              <a:cs typeface="Calibri"/>
            </a:endParaRPr>
          </a:p>
          <a:p>
            <a:pPr marL="742950" lvl="1" indent="-285750">
              <a:spcBef>
                <a:spcPct val="20000"/>
              </a:spcBef>
              <a:buChar char="•"/>
            </a:pPr>
            <a:r>
              <a:rPr lang="en-GB" dirty="0"/>
              <a:t>Security</a:t>
            </a:r>
            <a:endParaRPr lang="en-GB" dirty="0">
              <a:cs typeface="Calibri"/>
            </a:endParaRPr>
          </a:p>
          <a:p>
            <a:pPr marL="742950" lvl="1" indent="-285750">
              <a:spcBef>
                <a:spcPct val="20000"/>
              </a:spcBef>
              <a:buChar char="•"/>
            </a:pPr>
            <a:r>
              <a:rPr lang="en-GB" dirty="0"/>
              <a:t>Deployment</a:t>
            </a:r>
            <a:endParaRPr lang="en-GB" dirty="0">
              <a:cs typeface="Calibri"/>
            </a:endParaRPr>
          </a:p>
          <a:p>
            <a:pPr marL="742950" lvl="1" indent="-285750">
              <a:spcBef>
                <a:spcPct val="20000"/>
              </a:spcBef>
              <a:buChar char="•"/>
            </a:pPr>
            <a:r>
              <a:rPr lang="en-GB" dirty="0"/>
              <a:t>Networking</a:t>
            </a:r>
            <a:endParaRPr lang="en-GB" dirty="0">
              <a:cs typeface="Calibri"/>
            </a:endParaRPr>
          </a:p>
          <a:p>
            <a:pPr marL="342900" indent="-342900">
              <a:spcBef>
                <a:spcPct val="20000"/>
              </a:spcBef>
              <a:buChar char="•"/>
            </a:pPr>
            <a:r>
              <a:rPr lang="en-GB" dirty="0"/>
              <a:t>Users simply connect over the internet via a web browser or mobile app.</a:t>
            </a:r>
            <a:r>
              <a:rPr lang="en-GB" dirty="0">
                <a:cs typeface="Calibri"/>
              </a:rPr>
              <a:t> </a:t>
            </a:r>
            <a:r>
              <a:rPr lang="en-GB" dirty="0">
                <a:hlinkClick r:id="rId5"/>
              </a:rPr>
              <a:t>https://apprenda.com/library/paas/iaas-paas-saas-explained-compared/</a:t>
            </a:r>
            <a:endParaRPr lang="en-GB" dirty="0">
              <a:cs typeface="Calibri"/>
            </a:endParaRPr>
          </a:p>
          <a:p>
            <a:pPr marL="342900" indent="-342900">
              <a:spcBef>
                <a:spcPct val="20000"/>
              </a:spcBef>
              <a:buChar char="•"/>
            </a:pPr>
            <a:r>
              <a:rPr lang="en-GB" dirty="0">
                <a:cs typeface="Calibri"/>
              </a:rPr>
              <a:t>EXAMPLES:</a:t>
            </a:r>
            <a:endParaRPr lang="en-GB" dirty="0"/>
          </a:p>
          <a:p>
            <a:pPr marL="800100" lvl="1" indent="-342900">
              <a:spcBef>
                <a:spcPct val="20000"/>
              </a:spcBef>
              <a:buChar char="•"/>
            </a:pPr>
            <a:r>
              <a:rPr lang="en-GB" dirty="0"/>
              <a:t>Google Apps</a:t>
            </a:r>
            <a:endParaRPr lang="en-GB" dirty="0">
              <a:cs typeface="Calibri"/>
            </a:endParaRPr>
          </a:p>
          <a:p>
            <a:pPr marL="800100" lvl="1" indent="-342900">
              <a:spcBef>
                <a:spcPct val="20000"/>
              </a:spcBef>
              <a:buChar char="•"/>
            </a:pPr>
            <a:r>
              <a:rPr lang="en-GB" dirty="0"/>
              <a:t>Microsoft Office 365</a:t>
            </a:r>
            <a:endParaRPr lang="en-GB" dirty="0">
              <a:cs typeface="Calibri"/>
            </a:endParaRPr>
          </a:p>
          <a:p>
            <a:pPr marL="800100" lvl="1" indent="-342900">
              <a:spcBef>
                <a:spcPct val="20000"/>
              </a:spcBef>
              <a:buChar char="•"/>
            </a:pPr>
            <a:r>
              <a:rPr lang="en-GB" dirty="0">
                <a:cs typeface="Calibri"/>
              </a:rPr>
              <a:t>Outlook</a:t>
            </a:r>
            <a:endParaRPr lang="en-GB" dirty="0"/>
          </a:p>
          <a:p>
            <a:pPr marL="800100" lvl="1" indent="-342900">
              <a:spcBef>
                <a:spcPct val="20000"/>
              </a:spcBef>
              <a:buChar char="•"/>
            </a:pPr>
            <a:r>
              <a:rPr lang="en-GB" dirty="0">
                <a:cs typeface="Calibri"/>
              </a:rPr>
              <a:t>Yahoo</a:t>
            </a:r>
            <a:endParaRPr lang="en-GB" dirty="0"/>
          </a:p>
          <a:p>
            <a:pPr marL="800100" lvl="1" indent="-342900">
              <a:spcBef>
                <a:spcPct val="20000"/>
              </a:spcBef>
              <a:buChar char="•"/>
            </a:pPr>
            <a:r>
              <a:rPr lang="en-GB" dirty="0">
                <a:cs typeface="Calibri"/>
              </a:rPr>
              <a:t>AWS (They offer all 3 services) </a:t>
            </a:r>
            <a:endParaRPr lang="en-GB" dirty="0"/>
          </a:p>
          <a:p>
            <a:pPr>
              <a:spcBef>
                <a:spcPct val="20000"/>
              </a:spcBef>
            </a:pPr>
            <a:endParaRPr lang="en-GB" dirty="0">
              <a:cs typeface="Calibri"/>
            </a:endParaRPr>
          </a:p>
          <a:p>
            <a:endParaRPr lang="en-GB" dirty="0">
              <a:cs typeface="Calibri"/>
            </a:endParaRPr>
          </a:p>
          <a:p>
            <a:endParaRPr lang="en-GB" dirty="0">
              <a:cs typeface="Calibri"/>
            </a:endParaRPr>
          </a:p>
          <a:p>
            <a:endParaRPr lang="en-GB" dirty="0">
              <a:solidFill>
                <a:srgbClr val="FFFFFF"/>
              </a:solidFill>
            </a:endParaRPr>
          </a:p>
        </p:txBody>
      </p:sp>
    </p:spTree>
    <p:extLst>
      <p:ext uri="{BB962C8B-B14F-4D97-AF65-F5344CB8AC3E}">
        <p14:creationId xmlns:p14="http://schemas.microsoft.com/office/powerpoint/2010/main" val="9865055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spcBef>
                <a:spcPct val="20000"/>
              </a:spcBef>
              <a:buNone/>
            </a:pPr>
            <a:r>
              <a:rPr lang="en-GB" dirty="0"/>
              <a:t>Public cloud:</a:t>
            </a:r>
            <a:r>
              <a:rPr lang="en-GB" dirty="0">
                <a:cs typeface="Calibri"/>
              </a:rPr>
              <a:t> </a:t>
            </a:r>
            <a:r>
              <a:rPr lang="en-GB" dirty="0">
                <a:hlinkClick r:id="rId3"/>
              </a:rPr>
              <a:t>https://azure.microsoft.com/en-gb/overview/what-is-a-public-cloud/</a:t>
            </a:r>
            <a:r>
              <a:rPr lang="en-GB" dirty="0"/>
              <a:t> </a:t>
            </a:r>
          </a:p>
          <a:p>
            <a:pPr marL="742950" lvl="1" indent="-285750">
              <a:spcBef>
                <a:spcPct val="20000"/>
              </a:spcBef>
              <a:buChar char="•"/>
            </a:pPr>
            <a:r>
              <a:rPr lang="en-GB" dirty="0"/>
              <a:t>The service provider will make these resources available to the end user </a:t>
            </a:r>
            <a:endParaRPr lang="en-US" dirty="0"/>
          </a:p>
          <a:p>
            <a:pPr marL="1200150" lvl="2" indent="-285750">
              <a:spcBef>
                <a:spcPct val="20000"/>
              </a:spcBef>
              <a:buChar char="•"/>
            </a:pPr>
            <a:r>
              <a:rPr lang="en-GB" dirty="0">
                <a:cs typeface="Calibri"/>
              </a:rPr>
              <a:t>These resources are usually, Virtual machines, Applications or storage</a:t>
            </a:r>
          </a:p>
          <a:p>
            <a:pPr marL="742950" lvl="1" indent="-285750">
              <a:spcBef>
                <a:spcPct val="20000"/>
              </a:spcBef>
              <a:buChar char="•"/>
            </a:pPr>
            <a:r>
              <a:rPr lang="en-GB" dirty="0"/>
              <a:t>Fully virtualised environment</a:t>
            </a:r>
            <a:endParaRPr lang="en-GB" dirty="0">
              <a:cs typeface="Calibri"/>
            </a:endParaRPr>
          </a:p>
          <a:p>
            <a:pPr marL="742950" lvl="1" indent="-285750">
              <a:spcBef>
                <a:spcPct val="20000"/>
              </a:spcBef>
              <a:buChar char="•"/>
            </a:pPr>
            <a:r>
              <a:rPr lang="en-GB" dirty="0"/>
              <a:t>Able to share computing resources </a:t>
            </a:r>
            <a:endParaRPr lang="en-GB" dirty="0">
              <a:cs typeface="Calibri"/>
            </a:endParaRPr>
          </a:p>
          <a:p>
            <a:pPr marL="742950" lvl="1" indent="-285750">
              <a:spcBef>
                <a:spcPct val="20000"/>
              </a:spcBef>
              <a:buChar char="•"/>
            </a:pPr>
            <a:r>
              <a:rPr lang="en-GB" dirty="0"/>
              <a:t>Scalable to meet end users' needs</a:t>
            </a:r>
            <a:endParaRPr lang="en-GB" dirty="0">
              <a:cs typeface="Calibri"/>
            </a:endParaRPr>
          </a:p>
          <a:p>
            <a:pPr marL="742950" lvl="1" indent="-285750">
              <a:spcBef>
                <a:spcPct val="20000"/>
              </a:spcBef>
              <a:buChar char="•"/>
            </a:pPr>
            <a:r>
              <a:rPr lang="en-GB" dirty="0"/>
              <a:t>End users only pay for what they use</a:t>
            </a:r>
            <a:endParaRPr lang="en-GB" dirty="0">
              <a:cs typeface="Calibri"/>
            </a:endParaRPr>
          </a:p>
          <a:p>
            <a:pPr marL="742950" lvl="1" indent="-285750">
              <a:spcBef>
                <a:spcPct val="20000"/>
              </a:spcBef>
              <a:buChar char="•"/>
            </a:pPr>
            <a:r>
              <a:rPr lang="en-GB" dirty="0"/>
              <a:t>Public cloud is split into the 3 service models:</a:t>
            </a:r>
            <a:r>
              <a:rPr lang="en-GB" dirty="0">
                <a:cs typeface="Calibri"/>
              </a:rPr>
              <a:t> IaaS PaaS, SaaS</a:t>
            </a:r>
            <a:endParaRPr lang="en-GB" dirty="0"/>
          </a:p>
          <a:p>
            <a:pPr marL="0" indent="0">
              <a:spcBef>
                <a:spcPct val="20000"/>
              </a:spcBef>
              <a:buNone/>
            </a:pPr>
            <a:r>
              <a:rPr lang="en-GB" dirty="0"/>
              <a:t>Private cloud:</a:t>
            </a:r>
            <a:r>
              <a:rPr lang="en-GB" dirty="0">
                <a:cs typeface="Calibri"/>
              </a:rPr>
              <a:t> </a:t>
            </a:r>
            <a:r>
              <a:rPr lang="en-GB" dirty="0">
                <a:hlinkClick r:id="rId4"/>
              </a:rPr>
              <a:t>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r>
              <a:rPr lang="en-GB" dirty="0">
                <a:cs typeface="Calibri"/>
              </a:rPr>
              <a:t> </a:t>
            </a:r>
          </a:p>
          <a:p>
            <a:pPr marL="342900" indent="-342900">
              <a:spcBef>
                <a:spcPct val="20000"/>
              </a:spcBef>
              <a:buChar char="•"/>
            </a:pPr>
            <a:endParaRPr lang="en-GB" dirty="0"/>
          </a:p>
          <a:p>
            <a:pPr marL="342900" indent="-342900">
              <a:spcBef>
                <a:spcPct val="20000"/>
              </a:spcBef>
              <a:buChar char="•"/>
            </a:pPr>
            <a:r>
              <a:rPr lang="en-GB" dirty="0">
                <a:hlinkClick r:id="rId5"/>
              </a:rPr>
              <a:t>https://azure.microsoft.com/en-gb/overview/what-is-a-private-cloud/</a:t>
            </a:r>
            <a:r>
              <a:rPr lang="en-GB" dirty="0"/>
              <a:t> </a:t>
            </a:r>
          </a:p>
          <a:p>
            <a:pPr marL="742950" lvl="1" indent="-285750">
              <a:spcBef>
                <a:spcPct val="20000"/>
              </a:spcBef>
              <a:buChar char="•"/>
            </a:pPr>
            <a:r>
              <a:rPr lang="en-GB" dirty="0"/>
              <a:t>Offers all the same benefits of a public cloud, but is locked and only used by a single organisation. </a:t>
            </a:r>
            <a:endParaRPr lang="en-US" dirty="0"/>
          </a:p>
          <a:p>
            <a:pPr marL="742950" lvl="1" indent="-285750">
              <a:spcBef>
                <a:spcPct val="20000"/>
              </a:spcBef>
              <a:buChar char="•"/>
            </a:pPr>
            <a:r>
              <a:rPr lang="en-GB" dirty="0"/>
              <a:t>Single tenant architecture </a:t>
            </a:r>
            <a:endParaRPr lang="en-GB" dirty="0">
              <a:cs typeface="Calibri"/>
            </a:endParaRPr>
          </a:p>
          <a:p>
            <a:pPr marL="742950" lvl="1" indent="-285750">
              <a:spcBef>
                <a:spcPct val="20000"/>
              </a:spcBef>
              <a:buChar char="•"/>
            </a:pPr>
            <a:r>
              <a:rPr lang="en-GB" dirty="0"/>
              <a:t>They have direct control over everything within the cloud service</a:t>
            </a:r>
            <a:endParaRPr lang="en-GB" dirty="0">
              <a:cs typeface="Calibri"/>
            </a:endParaRPr>
          </a:p>
          <a:p>
            <a:pPr marL="742950" lvl="1" indent="-285750">
              <a:spcBef>
                <a:spcPct val="20000"/>
              </a:spcBef>
              <a:buChar char="•"/>
            </a:pPr>
            <a:r>
              <a:rPr lang="en-GB" dirty="0"/>
              <a:t>Usually use their own Data centres </a:t>
            </a:r>
            <a:endParaRPr lang="en-GB" dirty="0">
              <a:cs typeface="Calibri"/>
            </a:endParaRPr>
          </a:p>
          <a:p>
            <a:pPr>
              <a:spcBef>
                <a:spcPct val="20000"/>
              </a:spcBef>
            </a:pPr>
            <a:r>
              <a:rPr lang="en-GB" dirty="0"/>
              <a:t>Providers</a:t>
            </a:r>
            <a:r>
              <a:rPr lang="en-GB" dirty="0">
                <a:cs typeface="Calibri"/>
              </a:rPr>
              <a:t> for private clouds are Dell, VMWare, IBM, Oracle</a:t>
            </a:r>
          </a:p>
          <a:p>
            <a:pPr marL="0" indent="0">
              <a:spcBef>
                <a:spcPct val="20000"/>
              </a:spcBef>
              <a:buNone/>
            </a:pPr>
            <a:endParaRPr lang="en-GB" dirty="0" smtClean="0"/>
          </a:p>
          <a:p>
            <a:pPr marL="0" indent="0">
              <a:spcBef>
                <a:spcPct val="20000"/>
              </a:spcBef>
              <a:buNone/>
            </a:pPr>
            <a:r>
              <a:rPr lang="en-GB" dirty="0" smtClean="0"/>
              <a:t>Hybrid </a:t>
            </a:r>
            <a:r>
              <a:rPr lang="en-GB" dirty="0"/>
              <a:t>cloud:</a:t>
            </a:r>
            <a:r>
              <a:rPr lang="en-GB" dirty="0">
                <a:cs typeface="Calibri"/>
              </a:rPr>
              <a:t> </a:t>
            </a:r>
            <a:r>
              <a:rPr lang="en-GB" dirty="0">
                <a:hlinkClick r:id="rId6"/>
              </a:rPr>
              <a:t>https://cloud.illinois.edu/types-of-cloud-computing-private-public-and-hybrid-clouds/</a:t>
            </a:r>
            <a:r>
              <a:rPr lang="en-GB" dirty="0"/>
              <a:t> </a:t>
            </a:r>
            <a:endParaRPr lang="en-US" dirty="0"/>
          </a:p>
          <a:p>
            <a:pPr marL="742950" lvl="1" indent="-285750">
              <a:spcBef>
                <a:spcPct val="20000"/>
              </a:spcBef>
              <a:buChar char="•"/>
            </a:pPr>
            <a:r>
              <a:rPr lang="en-GB" dirty="0"/>
              <a:t>This system offer a mixture of public third party and private on-premises clouds</a:t>
            </a:r>
            <a:endParaRPr lang="en-US" dirty="0"/>
          </a:p>
          <a:p>
            <a:pPr marL="742950" lvl="1" indent="-285750">
              <a:spcBef>
                <a:spcPct val="20000"/>
              </a:spcBef>
              <a:buChar char="•"/>
            </a:pPr>
            <a:r>
              <a:rPr lang="en-GB" dirty="0"/>
              <a:t>Benefits of both public and private clouds</a:t>
            </a:r>
          </a:p>
          <a:p>
            <a:pPr marL="742950" lvl="1" indent="-285750">
              <a:spcBef>
                <a:spcPct val="20000"/>
              </a:spcBef>
              <a:buChar char="•"/>
            </a:pPr>
            <a:r>
              <a:rPr lang="en-GB" dirty="0">
                <a:cs typeface="Calibri"/>
              </a:rPr>
              <a:t>The private cloud can hold the sensitive data and the public can hold the less critical resources. </a:t>
            </a:r>
          </a:p>
          <a:p>
            <a:pPr lvl="1">
              <a:spcBef>
                <a:spcPct val="20000"/>
              </a:spcBef>
            </a:pPr>
            <a:endParaRPr lang="en-GB" dirty="0">
              <a:cs typeface="Calibri"/>
            </a:endParaRPr>
          </a:p>
          <a:p>
            <a:r>
              <a:rPr lang="en-GB" dirty="0">
                <a:cs typeface="Calibri"/>
              </a:rPr>
              <a:t>Image </a:t>
            </a:r>
            <a:r>
              <a:rPr lang="en-GB" dirty="0">
                <a:hlinkClick r:id="rId7"/>
              </a:rPr>
              <a:t>https://www.znetlive.com/blog/public-cloud-vs-private-cloud-vs-hybrid-cloud/</a:t>
            </a:r>
            <a:r>
              <a:rPr lang="en-GB" dirty="0"/>
              <a:t> </a:t>
            </a:r>
          </a:p>
        </p:txBody>
      </p:sp>
    </p:spTree>
    <p:extLst>
      <p:ext uri="{BB962C8B-B14F-4D97-AF65-F5344CB8AC3E}">
        <p14:creationId xmlns:p14="http://schemas.microsoft.com/office/powerpoint/2010/main" val="286868334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Benefits for end users.</a:t>
            </a:r>
            <a:endParaRPr lang="en-US" dirty="0"/>
          </a:p>
          <a:p>
            <a:r>
              <a:rPr lang="en-GB" dirty="0">
                <a:solidFill>
                  <a:srgbClr val="FFFFFF"/>
                </a:solidFill>
              </a:rPr>
              <a:t> </a:t>
            </a:r>
            <a:endParaRPr lang="en-GB" dirty="0"/>
          </a:p>
          <a:p>
            <a:r>
              <a:rPr lang="en-GB" b="1" dirty="0"/>
              <a:t>Lower computer costs.</a:t>
            </a:r>
            <a:endParaRPr lang="en-GB" dirty="0"/>
          </a:p>
          <a:p>
            <a:r>
              <a:rPr lang="en-GB" dirty="0"/>
              <a:t>No need for high-power computer to run cloud-based Applications </a:t>
            </a:r>
            <a:r>
              <a:rPr lang="en-GB" dirty="0" smtClean="0"/>
              <a:t>[25] </a:t>
            </a:r>
            <a:r>
              <a:rPr lang="en-GB" dirty="0"/>
              <a:t>[</a:t>
            </a:r>
            <a:r>
              <a:rPr lang="en-GB" dirty="0" smtClean="0"/>
              <a:t>25].</a:t>
            </a:r>
            <a:endParaRPr lang="en-GB" dirty="0"/>
          </a:p>
          <a:p>
            <a:r>
              <a:rPr lang="en-GB" dirty="0"/>
              <a:t>Because the applications run in the cloud, the computer does not need large hard disk space or high processing power demanded by traditional desktop software </a:t>
            </a:r>
            <a:r>
              <a:rPr lang="en-GB" dirty="0" smtClean="0"/>
              <a:t>[25] </a:t>
            </a:r>
            <a:r>
              <a:rPr lang="en-GB" dirty="0"/>
              <a:t>[</a:t>
            </a:r>
            <a:r>
              <a:rPr lang="en-GB" dirty="0" smtClean="0"/>
              <a:t>26].</a:t>
            </a:r>
            <a:r>
              <a:rPr lang="en-GB" dirty="0"/>
              <a:t> </a:t>
            </a:r>
            <a:endParaRPr lang="en-GB" dirty="0">
              <a:cs typeface="Calibri"/>
            </a:endParaRPr>
          </a:p>
          <a:p>
            <a:r>
              <a:rPr lang="en-GB" b="1" dirty="0"/>
              <a:t>Improved performance.</a:t>
            </a:r>
            <a:endParaRPr lang="en-GB" dirty="0"/>
          </a:p>
          <a:p>
            <a:r>
              <a:rPr lang="en-GB" dirty="0"/>
              <a:t>Because there are less programs using the computer’s memory at the same time, it will perform better </a:t>
            </a:r>
            <a:r>
              <a:rPr lang="en-GB" dirty="0" smtClean="0"/>
              <a:t>[25] </a:t>
            </a:r>
            <a:r>
              <a:rPr lang="en-GB" dirty="0"/>
              <a:t>[</a:t>
            </a:r>
            <a:r>
              <a:rPr lang="en-GB" dirty="0" smtClean="0"/>
              <a:t>26]..</a:t>
            </a:r>
            <a:endParaRPr lang="en-GB" dirty="0"/>
          </a:p>
          <a:p>
            <a:r>
              <a:rPr lang="en-GB" dirty="0"/>
              <a:t>Desktop computers that use cloud base services will boot and run faster because they have not so many programs and processes installed into the memory.</a:t>
            </a:r>
          </a:p>
          <a:p>
            <a:r>
              <a:rPr lang="en-GB" dirty="0"/>
              <a:t>Reduced software costs.</a:t>
            </a:r>
          </a:p>
          <a:p>
            <a:r>
              <a:rPr lang="en-GB" dirty="0"/>
              <a:t>Some cloud application can frequently be obtained for free, Instead of purchasing the software application </a:t>
            </a:r>
            <a:r>
              <a:rPr lang="en-GB" dirty="0" smtClean="0"/>
              <a:t>[25] </a:t>
            </a:r>
            <a:r>
              <a:rPr lang="en-GB" dirty="0"/>
              <a:t>[</a:t>
            </a:r>
            <a:r>
              <a:rPr lang="en-GB" dirty="0" smtClean="0"/>
              <a:t>26].</a:t>
            </a:r>
            <a:r>
              <a:rPr lang="en-GB" dirty="0"/>
              <a:t>  </a:t>
            </a:r>
          </a:p>
          <a:p>
            <a:endParaRPr lang="en-GB" dirty="0"/>
          </a:p>
          <a:p>
            <a:r>
              <a:rPr lang="en-GB" b="1" dirty="0"/>
              <a:t>Instant software updates.</a:t>
            </a:r>
            <a:endParaRPr lang="en-GB" dirty="0"/>
          </a:p>
          <a:p>
            <a:r>
              <a:rPr lang="en-GB" dirty="0"/>
              <a:t>All updates to a cloud-based application are usually automatic and are instantly available when logging into the cloud. Also when opening a web-based application, instantly the latest version will available without the need upgrade </a:t>
            </a:r>
            <a:r>
              <a:rPr lang="en-GB" dirty="0" smtClean="0"/>
              <a:t>[25] </a:t>
            </a:r>
            <a:r>
              <a:rPr lang="en-GB" dirty="0"/>
              <a:t>[</a:t>
            </a:r>
            <a:r>
              <a:rPr lang="en-GB" dirty="0" smtClean="0"/>
              <a:t>26].</a:t>
            </a:r>
            <a:r>
              <a:rPr lang="en-GB" dirty="0"/>
              <a:t> </a:t>
            </a:r>
          </a:p>
          <a:p>
            <a:r>
              <a:rPr lang="en-GB" b="1" dirty="0"/>
              <a:t>Improved document format compatibility.</a:t>
            </a:r>
            <a:endParaRPr lang="en-GB" dirty="0"/>
          </a:p>
          <a:p>
            <a:r>
              <a:rPr lang="en-GB" dirty="0"/>
              <a:t>There are less chance of having format incompatibilities when different documents are being shared by other users in the same cloud </a:t>
            </a:r>
            <a:r>
              <a:rPr lang="en-GB" dirty="0" smtClean="0"/>
              <a:t>[25] </a:t>
            </a:r>
            <a:r>
              <a:rPr lang="en-GB" dirty="0"/>
              <a:t>[</a:t>
            </a:r>
            <a:r>
              <a:rPr lang="en-GB" dirty="0" smtClean="0"/>
              <a:t>26].</a:t>
            </a:r>
            <a:endParaRPr lang="en-GB" dirty="0"/>
          </a:p>
          <a:p>
            <a:r>
              <a:rPr lang="en-GB" b="1" dirty="0"/>
              <a:t>Unlimited storage capacity.</a:t>
            </a:r>
            <a:endParaRPr lang="en-GB" dirty="0"/>
          </a:p>
          <a:p>
            <a:r>
              <a:rPr lang="en-GB" dirty="0"/>
              <a:t>Limitless storage can virtually be offered by cloud computing. Even with high spec computer the hard drive is relatively small compared to the storage available on the cloud. However large scale storage is not normally free </a:t>
            </a:r>
            <a:r>
              <a:rPr lang="en-GB" dirty="0" smtClean="0"/>
              <a:t>[25] </a:t>
            </a:r>
            <a:r>
              <a:rPr lang="en-GB" dirty="0"/>
              <a:t>[</a:t>
            </a:r>
            <a:r>
              <a:rPr lang="en-GB" dirty="0" smtClean="0"/>
              <a:t>26].</a:t>
            </a:r>
            <a:endParaRPr lang="en-GB" dirty="0"/>
          </a:p>
          <a:p>
            <a:r>
              <a:rPr lang="en-GB" dirty="0">
                <a:solidFill>
                  <a:srgbClr val="FFFFFF"/>
                </a:solidFill>
              </a:rPr>
              <a:t> </a:t>
            </a:r>
            <a:endParaRPr lang="en-GB" dirty="0"/>
          </a:p>
          <a:p>
            <a:r>
              <a:rPr lang="en-GB" b="1" dirty="0"/>
              <a:t>Increased data reliability.</a:t>
            </a:r>
            <a:endParaRPr lang="en-GB" dirty="0"/>
          </a:p>
          <a:p>
            <a:r>
              <a:rPr lang="en-GB" dirty="0"/>
              <a:t>Multiple layers of security are provide unlike desktop computing where if a hard disk crashes it can destroy personal data, if a computer crashes in the cloud it won’t affect the storage of </a:t>
            </a:r>
            <a:r>
              <a:rPr lang="en-GB" dirty="0" smtClean="0"/>
              <a:t>data [25] [26].</a:t>
            </a:r>
            <a:r>
              <a:rPr lang="en-GB" dirty="0">
                <a:solidFill>
                  <a:srgbClr val="FFFFFF"/>
                </a:solidFill>
              </a:rPr>
              <a:t> </a:t>
            </a:r>
            <a:endParaRPr lang="en-GB" dirty="0"/>
          </a:p>
          <a:p>
            <a:r>
              <a:rPr lang="en-GB" b="1" dirty="0"/>
              <a:t>Universal document access.</a:t>
            </a:r>
            <a:endParaRPr lang="en-GB" dirty="0"/>
          </a:p>
          <a:p>
            <a:r>
              <a:rPr lang="en-GB" dirty="0"/>
              <a:t>Documents in the cloud can be accessed whenever and wherever there is an internet-capable device and an internet </a:t>
            </a:r>
            <a:r>
              <a:rPr lang="en-GB" dirty="0" smtClean="0"/>
              <a:t>connection [25] [26].</a:t>
            </a:r>
          </a:p>
          <a:p>
            <a:r>
              <a:rPr lang="en-GB" b="1" dirty="0" smtClean="0"/>
              <a:t>Latest </a:t>
            </a:r>
            <a:r>
              <a:rPr lang="en-GB" b="1" dirty="0"/>
              <a:t>version availability.</a:t>
            </a:r>
            <a:endParaRPr lang="en-GB" dirty="0"/>
          </a:p>
          <a:p>
            <a:r>
              <a:rPr lang="en-GB" dirty="0"/>
              <a:t>Any documents that edited from one location on the cloud (for example on holidays) this edited version will be identical to the documents accessed from another location (for example at home</a:t>
            </a:r>
            <a:r>
              <a:rPr lang="en-GB" dirty="0" smtClean="0"/>
              <a:t>) [25] [26].</a:t>
            </a:r>
            <a:endParaRPr lang="en-GB" dirty="0"/>
          </a:p>
          <a:p>
            <a:r>
              <a:rPr lang="en-GB" b="1" dirty="0"/>
              <a:t>Easier group collaboration.</a:t>
            </a:r>
            <a:endParaRPr lang="en-GB" dirty="0"/>
          </a:p>
          <a:p>
            <a:r>
              <a:rPr lang="en-GB" dirty="0"/>
              <a:t>A lot easier to collaborate on documents between multiple users because the documents are not on induvial computers, and are hosted in the cloud, all is needed is an internet </a:t>
            </a:r>
            <a:r>
              <a:rPr lang="en-GB" dirty="0" smtClean="0"/>
              <a:t>connection [25] [26].</a:t>
            </a:r>
            <a:endParaRPr lang="en-GB" dirty="0"/>
          </a:p>
          <a:p>
            <a:r>
              <a:rPr lang="en-GB" b="1" dirty="0"/>
              <a:t>Device independence.</a:t>
            </a:r>
            <a:endParaRPr lang="en-GB" dirty="0"/>
          </a:p>
          <a:p>
            <a:r>
              <a:rPr lang="en-GB" dirty="0"/>
              <a:t>There is no need for a special version of a program for a particular device or to save a document in a device when changing computers or moving portable </a:t>
            </a:r>
            <a:r>
              <a:rPr lang="en-GB" dirty="0" smtClean="0"/>
              <a:t>devices [25] [26].</a:t>
            </a:r>
            <a:endParaRPr lang="en-GB" dirty="0"/>
          </a:p>
          <a:p>
            <a:r>
              <a:rPr lang="en-GB" dirty="0">
                <a:solidFill>
                  <a:srgbClr val="FFFFFF"/>
                </a:solidFill>
              </a:rPr>
              <a:t> </a:t>
            </a:r>
            <a:endParaRPr lang="en-GB" dirty="0"/>
          </a:p>
          <a:p>
            <a:r>
              <a:rPr lang="en-GB" dirty="0"/>
              <a:t>Source: Fielder A. et al., Cloud computing, Study prepared for the European Parliament's Committee on Internal Market and Consumer Protection, 2012</a:t>
            </a:r>
          </a:p>
          <a:p>
            <a:endParaRPr lang="en-GB" dirty="0"/>
          </a:p>
          <a:p>
            <a:r>
              <a:rPr lang="en-GB" b="1" dirty="0"/>
              <a:t>Disadvantages </a:t>
            </a:r>
            <a:endParaRPr lang="en-GB" dirty="0"/>
          </a:p>
          <a:p>
            <a:r>
              <a:rPr lang="en-GB" dirty="0"/>
              <a:t>A constant internet connection is required. </a:t>
            </a:r>
          </a:p>
          <a:p>
            <a:r>
              <a:rPr lang="en-GB" dirty="0"/>
              <a:t>Cloud computing is not possible if there is no internet connection. This means that any applications and documents that needs to be accessed cant without an internet connection and can make this sometimes </a:t>
            </a:r>
            <a:r>
              <a:rPr lang="en-GB" dirty="0" smtClean="0"/>
              <a:t>unreliable [25] [26].</a:t>
            </a:r>
          </a:p>
          <a:p>
            <a:r>
              <a:rPr lang="en-GB" dirty="0" smtClean="0"/>
              <a:t>Very </a:t>
            </a:r>
            <a:r>
              <a:rPr lang="en-GB" dirty="0"/>
              <a:t>limited when there is low-speed connection. </a:t>
            </a:r>
          </a:p>
          <a:p>
            <a:r>
              <a:rPr lang="en-GB" dirty="0"/>
              <a:t>Low speed connection makes cloud computing very painful to work with at best and is often impossible. Large documents and web based applications require a lot of bandwidth to download. If there is low speed connection a simple task like for example just turning a page to a page in a document may take a very long time. High feature-rich cloud application are virtually impossible to work </a:t>
            </a:r>
            <a:r>
              <a:rPr lang="en-GB" dirty="0" smtClean="0"/>
              <a:t>with [25] [26].</a:t>
            </a:r>
            <a:r>
              <a:rPr lang="en-GB" dirty="0"/>
              <a:t> </a:t>
            </a:r>
          </a:p>
          <a:p>
            <a:r>
              <a:rPr lang="en-GB" dirty="0"/>
              <a:t> </a:t>
            </a:r>
            <a:r>
              <a:rPr lang="en-GB" dirty="0" smtClean="0"/>
              <a:t> </a:t>
            </a:r>
            <a:r>
              <a:rPr lang="en-GB" dirty="0"/>
              <a:t>In other words, cloud computing isn't for the broadband-impaired.</a:t>
            </a:r>
          </a:p>
          <a:p>
            <a:r>
              <a:rPr lang="en-GB" dirty="0">
                <a:solidFill>
                  <a:srgbClr val="FFFFFF"/>
                </a:solidFill>
              </a:rPr>
              <a:t> </a:t>
            </a:r>
            <a:endParaRPr lang="en-GB" dirty="0"/>
          </a:p>
          <a:p>
            <a:r>
              <a:rPr lang="en-GB" dirty="0"/>
              <a:t>Even with fast connection it can be slow</a:t>
            </a:r>
          </a:p>
          <a:p>
            <a:r>
              <a:rPr lang="en-GB" dirty="0"/>
              <a:t>Compared to accessing the same software program on your desktop PC the same cloud web-based application can be slower. Everything that is on the program from the interface to the current document, is sent back and forth from your computer to the cloud. Also you may not get that instantaneous access that you get from a desktop computer if the internet is having a slow day or the cloud servers may be being backed up at the moment you’re using </a:t>
            </a:r>
            <a:r>
              <a:rPr lang="en-GB" dirty="0" smtClean="0"/>
              <a:t>it [25] [26].</a:t>
            </a:r>
            <a:endParaRPr lang="en-GB" dirty="0"/>
          </a:p>
          <a:p>
            <a:r>
              <a:rPr lang="en-GB" dirty="0"/>
              <a:t>Stored data might not be secure. </a:t>
            </a:r>
          </a:p>
          <a:p>
            <a:r>
              <a:rPr lang="en-GB" dirty="0"/>
              <a:t>With cloud computing, all your data is stored on the cloud. How secure is the cloud? Can unauthorized users gain access to your confidential data? Cloud computing companies say that data is secure, but it's too early in the game to be completely sure of that. Only time will tell if your data is secure in the </a:t>
            </a:r>
            <a:r>
              <a:rPr lang="en-GB" dirty="0" smtClean="0"/>
              <a:t>cloud [25] [26].</a:t>
            </a:r>
            <a:endParaRPr lang="en-GB" dirty="0"/>
          </a:p>
          <a:p>
            <a:r>
              <a:rPr lang="en-GB" dirty="0"/>
              <a:t>Stored data can be lost. </a:t>
            </a:r>
          </a:p>
          <a:p>
            <a:r>
              <a:rPr lang="en-GB" dirty="0"/>
              <a:t>Theoretically, data stored in the cloud is unusually safe, replicated across multiple machines. But on the off chance that your data goes missing, you have no physical or local backup. (Unless you methodically download all your cloud documents to your own desktop—which few users do.) Put simply, relying on the cloud puts you at </a:t>
            </a:r>
            <a:r>
              <a:rPr lang="en-GB" dirty="0" smtClean="0"/>
              <a:t>risk [25] [26].</a:t>
            </a:r>
            <a:endParaRPr lang="en-GB" dirty="0"/>
          </a:p>
          <a:p>
            <a:r>
              <a:rPr lang="en-GB" dirty="0">
                <a:solidFill>
                  <a:srgbClr val="FFFFFF"/>
                </a:solidFill>
              </a:rPr>
              <a:t> </a:t>
            </a:r>
            <a:endParaRPr lang="en-GB" dirty="0"/>
          </a:p>
          <a:p>
            <a:r>
              <a:rPr lang="en-GB" dirty="0"/>
              <a:t>Reference  </a:t>
            </a:r>
          </a:p>
          <a:p>
            <a:pPr marL="0" indent="0">
              <a:buNone/>
            </a:pPr>
            <a:r>
              <a:rPr lang="en-GB" dirty="0" smtClean="0"/>
              <a:t>25. </a:t>
            </a:r>
            <a:r>
              <a:rPr lang="en-GB" dirty="0"/>
              <a:t>Benefits of cloud computing | Business Queensland [Internet]. Business.qld.gov.au. 2018 [cited 21 January 2018]. Available from: </a:t>
            </a:r>
            <a:r>
              <a:rPr lang="en-GB" dirty="0">
                <a:hlinkClick r:id="rId3"/>
              </a:rPr>
              <a:t>https://www.business.qld.gov.au/running-business/it/cloud-computing/benefits</a:t>
            </a:r>
            <a:endParaRPr lang="en-GB" dirty="0"/>
          </a:p>
          <a:p>
            <a:pPr marL="0" indent="0">
              <a:buNone/>
            </a:pPr>
            <a:r>
              <a:rPr lang="en-GB" dirty="0" smtClean="0"/>
              <a:t>26. </a:t>
            </a:r>
            <a:r>
              <a:rPr lang="en-GB" dirty="0"/>
              <a:t>Law G. Why we use the cloud: security and efficiency - Government technology [Internet]. Governmenttechnology.blog.gov.uk. 2018 [cited 21 January 2018]. Available from: </a:t>
            </a:r>
            <a:r>
              <a:rPr lang="en-GB" dirty="0">
                <a:hlinkClick r:id="rId4"/>
              </a:rPr>
              <a:t>https://governmenttechnology.blog.gov.uk/2016/08/02/why-we-use-the-cloud-security-and-efficiency/</a:t>
            </a:r>
            <a:r>
              <a:rPr lang="en-GB" dirty="0"/>
              <a:t> </a:t>
            </a:r>
            <a:endParaRPr lang="en-GB" dirty="0" smtClean="0"/>
          </a:p>
          <a:p>
            <a:pPr marL="0" indent="0">
              <a:buNone/>
            </a:pPr>
            <a:r>
              <a:rPr lang="en-GB" dirty="0" smtClean="0"/>
              <a:t>27. </a:t>
            </a:r>
            <a:r>
              <a:rPr lang="en-GB" dirty="0"/>
              <a:t>Cloud [Internet]. CIO.gov. 2018 [cited 21 January 2018]. Available from: </a:t>
            </a:r>
            <a:r>
              <a:rPr lang="en-GB" dirty="0">
                <a:hlinkClick r:id="rId5"/>
              </a:rPr>
              <a:t>https://www.cio.gov/fed-it-topics/modernization/cloud/</a:t>
            </a:r>
            <a:r>
              <a:rPr lang="en-GB" dirty="0"/>
              <a:t> </a:t>
            </a:r>
          </a:p>
        </p:txBody>
      </p:sp>
    </p:spTree>
    <p:extLst>
      <p:ext uri="{BB962C8B-B14F-4D97-AF65-F5344CB8AC3E}">
        <p14:creationId xmlns:p14="http://schemas.microsoft.com/office/powerpoint/2010/main" val="5177176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 of Cloud Computing for business </a:t>
            </a:r>
          </a:p>
          <a:p>
            <a:r>
              <a:rPr lang="en-GB" dirty="0">
                <a:solidFill>
                  <a:srgbClr val="FFFFFF"/>
                </a:solidFill>
              </a:rPr>
              <a:t> </a:t>
            </a:r>
            <a:endParaRPr lang="en-GB" dirty="0"/>
          </a:p>
          <a:p>
            <a:r>
              <a:rPr lang="en-GB" dirty="0"/>
              <a:t>Accessibility: </a:t>
            </a:r>
          </a:p>
          <a:p>
            <a:r>
              <a:rPr lang="en-GB" dirty="0"/>
              <a:t>Accessed from anywhere any files stored on the cloud can be accessed when there is an internet connection. This stops any geographical location issues when </a:t>
            </a:r>
            <a:r>
              <a:rPr lang="en-GB" dirty="0" smtClean="0"/>
              <a:t>travelling [25][26][27].</a:t>
            </a:r>
          </a:p>
          <a:p>
            <a:r>
              <a:rPr lang="en-GB" dirty="0" smtClean="0"/>
              <a:t>Cost </a:t>
            </a:r>
            <a:r>
              <a:rPr lang="en-GB" dirty="0"/>
              <a:t>savings:</a:t>
            </a:r>
          </a:p>
          <a:p>
            <a:r>
              <a:rPr lang="en-GB" dirty="0"/>
              <a:t>Reduced annual operating costs for example because it does not depend on internal power to store information remotely. Cloud storage for business will come at little or to no costs for small to medium business </a:t>
            </a:r>
            <a:r>
              <a:rPr lang="en-GB" dirty="0" smtClean="0"/>
              <a:t>[25][26][27].</a:t>
            </a:r>
          </a:p>
          <a:p>
            <a:r>
              <a:rPr lang="en-GB" dirty="0" smtClean="0"/>
              <a:t>Disaster </a:t>
            </a:r>
            <a:r>
              <a:rPr lang="en-GB" dirty="0"/>
              <a:t>recovery:</a:t>
            </a:r>
          </a:p>
          <a:p>
            <a:r>
              <a:rPr lang="en-GB" dirty="0"/>
              <a:t>Cloud storage can be used as emergency backup plan by creating a second copy of important files. These files then can be stored at a remote location so they can be accessed through an internet connection </a:t>
            </a:r>
            <a:r>
              <a:rPr lang="en-GB" dirty="0" smtClean="0"/>
              <a:t>[25][26][27].</a:t>
            </a:r>
            <a:r>
              <a:rPr lang="en-GB" dirty="0"/>
              <a:t> </a:t>
            </a:r>
          </a:p>
          <a:p>
            <a:r>
              <a:rPr lang="en-GB" dirty="0"/>
              <a:t>Scalability: </a:t>
            </a:r>
          </a:p>
          <a:p>
            <a:r>
              <a:rPr lang="en-GB" dirty="0"/>
              <a:t>Only pay for the amount of storage you require with the cloud storage. The cloud operators can accommodate your business if it experience growth with the extra data storage it needs. The extra cost for this will vary how much you pay but also works in the same way it will reduce in rates if the business shrinks and requires less storage space </a:t>
            </a:r>
            <a:r>
              <a:rPr lang="en-GB" dirty="0" smtClean="0"/>
              <a:t>[25][26][27].</a:t>
            </a:r>
          </a:p>
          <a:p>
            <a:r>
              <a:rPr lang="en-GB" dirty="0" smtClean="0"/>
              <a:t>Speed</a:t>
            </a:r>
            <a:r>
              <a:rPr lang="en-GB" dirty="0"/>
              <a:t>: </a:t>
            </a:r>
          </a:p>
          <a:p>
            <a:r>
              <a:rPr lang="en-GB" dirty="0"/>
              <a:t>When the cloud is supported by right technologies tests have shown the speeds achieved can rival onsite scores. For example, there may be multiple servers an enterprise has backing up data simultaneously this makes it much quicker than backing up onto disk </a:t>
            </a:r>
            <a:r>
              <a:rPr lang="en-GB" dirty="0" smtClean="0"/>
              <a:t>[25][26][27].</a:t>
            </a:r>
          </a:p>
          <a:p>
            <a:r>
              <a:rPr lang="en-GB" dirty="0" smtClean="0"/>
              <a:t>Storage </a:t>
            </a:r>
            <a:r>
              <a:rPr lang="en-GB" dirty="0"/>
              <a:t>immortality:</a:t>
            </a:r>
          </a:p>
          <a:p>
            <a:r>
              <a:rPr lang="en-GB" dirty="0"/>
              <a:t>It gives the business opportunity to bypass the risk of purchasing hardware that may be soon obsolete. Buy paying for the capacity the business requires the cloud provider can upgrade the environment to keep pace with the latest technology </a:t>
            </a:r>
            <a:r>
              <a:rPr lang="en-GB" dirty="0" smtClean="0"/>
              <a:t>[25][26][27].</a:t>
            </a:r>
          </a:p>
          <a:p>
            <a:r>
              <a:rPr lang="en-GB" dirty="0">
                <a:solidFill>
                  <a:srgbClr val="FFFFFF"/>
                </a:solidFill>
              </a:rPr>
              <a:t> </a:t>
            </a:r>
            <a:endParaRPr lang="en-GB" dirty="0"/>
          </a:p>
          <a:p>
            <a:r>
              <a:rPr lang="en-GB" dirty="0"/>
              <a:t>The disadvantages</a:t>
            </a:r>
          </a:p>
          <a:p>
            <a:r>
              <a:rPr lang="en-GB" dirty="0"/>
              <a:t> Security and privacy in the cloud: </a:t>
            </a:r>
          </a:p>
          <a:p>
            <a:r>
              <a:rPr lang="en-GB" dirty="0"/>
              <a:t>Choose a reliable cloud service provider when giving sensitive business information to a third-party cloud service provider as this could potentially put your company at risk. This make it very important to choose a reliable service provider that will keep your information secure </a:t>
            </a:r>
            <a:r>
              <a:rPr lang="en-GB" dirty="0" smtClean="0"/>
              <a:t>[25][26][27].</a:t>
            </a:r>
            <a:endParaRPr lang="en-GB" dirty="0"/>
          </a:p>
          <a:p>
            <a:r>
              <a:rPr lang="en-GB" dirty="0"/>
              <a:t>Bandwidth limitations: </a:t>
            </a:r>
          </a:p>
          <a:p>
            <a:r>
              <a:rPr lang="en-GB" dirty="0"/>
              <a:t>There may be bandwidth allowance depending on what service you choose. This can become very costly for a business if it surpasses the allowance as the charges can become very high. It best to choose a provider that provides unlimited bandwidth </a:t>
            </a:r>
            <a:r>
              <a:rPr lang="en-GB" dirty="0" smtClean="0"/>
              <a:t>[25][26][27].</a:t>
            </a:r>
            <a:endParaRPr lang="en-GB" dirty="0"/>
          </a:p>
          <a:p>
            <a:r>
              <a:rPr lang="en-GB" dirty="0"/>
              <a:t>Vulnerability to Attacks: </a:t>
            </a:r>
          </a:p>
          <a:p>
            <a:r>
              <a:rPr lang="en-GB" dirty="0"/>
              <a:t>The internet is certainly not completely secure, and when business information is stored on the cloud, it is vulnerable to external hackers. The business should choose the best possible way to make the sensitive data as stealth as possible </a:t>
            </a:r>
            <a:r>
              <a:rPr lang="en-GB" dirty="0" smtClean="0"/>
              <a:t>[25][26][27].</a:t>
            </a:r>
            <a:endParaRPr lang="en-GB" dirty="0"/>
          </a:p>
          <a:p>
            <a:r>
              <a:rPr lang="en-GB" dirty="0">
                <a:solidFill>
                  <a:srgbClr val="FFFFFF"/>
                </a:solidFill>
              </a:rPr>
              <a:t> </a:t>
            </a:r>
            <a:endParaRPr lang="en-GB" dirty="0"/>
          </a:p>
          <a:p>
            <a:r>
              <a:rPr lang="en-GB" dirty="0"/>
              <a:t>Data Management: </a:t>
            </a:r>
          </a:p>
          <a:p>
            <a:r>
              <a:rPr lang="en-GB" dirty="0"/>
              <a:t>Cloud storage systems have their structures for managing data this can make this hassle because the existing storage management system for the business may not integrate well with the cloud vendor system </a:t>
            </a:r>
            <a:r>
              <a:rPr lang="en-GB" dirty="0" smtClean="0"/>
              <a:t>[25][26][27].</a:t>
            </a:r>
            <a:endParaRPr lang="en-GB" dirty="0"/>
          </a:p>
          <a:p>
            <a:r>
              <a:rPr lang="en-GB" dirty="0"/>
              <a:t>Lifetime costs:</a:t>
            </a:r>
          </a:p>
          <a:p>
            <a:r>
              <a:rPr lang="en-GB" dirty="0"/>
              <a:t>Cost might increase and tend to add up over the years. You can look at it the same as buying a new vehicle with large upfront cost. Even though the lease payments look convenient at the start but you will end up paying for going over the mileage and pay a lot to keep the car. This can be the same with cloud as the networking cost add up </a:t>
            </a:r>
            <a:r>
              <a:rPr lang="en-GB" dirty="0" smtClean="0"/>
              <a:t>[25][26][27].</a:t>
            </a:r>
            <a:endParaRPr lang="en-GB" dirty="0"/>
          </a:p>
          <a:p>
            <a:r>
              <a:rPr lang="en-GB" dirty="0"/>
              <a:t>Compliance</a:t>
            </a:r>
          </a:p>
          <a:p>
            <a:r>
              <a:rPr lang="en-GB" dirty="0"/>
              <a:t>Sometimes it may not be possible to work within the public cloud dew to the level of regulation within your industry. This is usually the case when working for the healthcare, financial and public trade companies </a:t>
            </a:r>
            <a:r>
              <a:rPr lang="en-GB" dirty="0" smtClean="0"/>
              <a:t>[25][26][27].</a:t>
            </a:r>
            <a:endParaRPr lang="en-GB" dirty="0"/>
          </a:p>
          <a:p>
            <a:r>
              <a:rPr lang="en-GB" dirty="0">
                <a:solidFill>
                  <a:srgbClr val="FFFFFF"/>
                </a:solidFill>
              </a:rPr>
              <a:t> </a:t>
            </a:r>
            <a:endParaRPr lang="en-GB" dirty="0"/>
          </a:p>
          <a:p>
            <a:r>
              <a:rPr lang="en-GB" dirty="0">
                <a:solidFill>
                  <a:srgbClr val="FFFFFF"/>
                </a:solidFill>
              </a:rPr>
              <a:t> </a:t>
            </a:r>
            <a:endParaRPr lang="en-GB" dirty="0"/>
          </a:p>
          <a:p>
            <a:pPr marL="0" indent="0">
              <a:buNone/>
            </a:pPr>
            <a:r>
              <a:rPr lang="en-GB" dirty="0" smtClean="0"/>
              <a:t>25. </a:t>
            </a:r>
            <a:r>
              <a:rPr lang="en-GB" dirty="0"/>
              <a:t>Benefits of cloud computing | Business Queensland [Internet]. Business.qld.gov.au. 2018 [cited 21 January 2018]. Available from: </a:t>
            </a:r>
            <a:r>
              <a:rPr lang="en-GB" dirty="0">
                <a:hlinkClick r:id="rId3"/>
              </a:rPr>
              <a:t>https://www.business.qld.gov.au/running-business/it/cloud-computing/benefits</a:t>
            </a:r>
            <a:endParaRPr lang="en-GB" dirty="0"/>
          </a:p>
          <a:p>
            <a:pPr marL="0" indent="0">
              <a:buNone/>
            </a:pPr>
            <a:r>
              <a:rPr lang="en-GB" dirty="0" smtClean="0"/>
              <a:t>26. </a:t>
            </a:r>
            <a:r>
              <a:rPr lang="en-GB" dirty="0"/>
              <a:t>Law G. Why we use the cloud: security and efficiency - Government technology [Internet]. Governmenttechnology.blog.gov.uk. 2018 [cited 21 January 2018]. Available from: </a:t>
            </a:r>
            <a:r>
              <a:rPr lang="en-GB" dirty="0">
                <a:hlinkClick r:id="rId4"/>
              </a:rPr>
              <a:t>https://governmenttechnology.blog.gov.uk/2016/08/02/why-we-use-the-cloud-security-and-efficiency/</a:t>
            </a:r>
            <a:r>
              <a:rPr lang="en-GB" dirty="0"/>
              <a:t> </a:t>
            </a:r>
          </a:p>
          <a:p>
            <a:pPr marL="0" indent="0">
              <a:buNone/>
            </a:pPr>
            <a:r>
              <a:rPr lang="en-GB" dirty="0" smtClean="0"/>
              <a:t>27. </a:t>
            </a:r>
            <a:r>
              <a:rPr lang="en-GB" dirty="0"/>
              <a:t>Cloud [Internet]. CIO.gov. 2018 [cited 21 January 2018]. Available from: </a:t>
            </a:r>
            <a:r>
              <a:rPr lang="en-GB" dirty="0">
                <a:hlinkClick r:id="rId5"/>
              </a:rPr>
              <a:t>https://www.cio.gov/fed-it-topics/modernization/cloud/</a:t>
            </a:r>
            <a:r>
              <a:rPr lang="en-GB" dirty="0"/>
              <a:t> </a:t>
            </a:r>
          </a:p>
          <a:p>
            <a:endParaRPr lang="en-GB" dirty="0"/>
          </a:p>
          <a:p>
            <a:r>
              <a:rPr lang="en-GB" dirty="0">
                <a:solidFill>
                  <a:srgbClr val="FFFFFF"/>
                </a:solidFill>
              </a:rPr>
              <a:t> </a:t>
            </a:r>
            <a:endParaRPr lang="en-GB" dirty="0"/>
          </a:p>
          <a:p>
            <a:r>
              <a:rPr lang="en-GB" dirty="0">
                <a:solidFill>
                  <a:srgbClr val="FFFFFF"/>
                </a:solidFill>
              </a:rPr>
              <a:t> </a:t>
            </a:r>
            <a:endParaRPr lang="en-GB" dirty="0"/>
          </a:p>
          <a:p>
            <a:endParaRPr lang="en-GB" dirty="0">
              <a:cs typeface="Calibri"/>
            </a:endParaRPr>
          </a:p>
        </p:txBody>
      </p:sp>
    </p:spTree>
    <p:extLst>
      <p:ext uri="{BB962C8B-B14F-4D97-AF65-F5344CB8AC3E}">
        <p14:creationId xmlns:p14="http://schemas.microsoft.com/office/powerpoint/2010/main" val="282879201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Azure Business Benefits</a:t>
            </a:r>
          </a:p>
          <a:p>
            <a:r>
              <a:rPr lang="en-GB" dirty="0">
                <a:solidFill>
                  <a:srgbClr val="FFFFFF"/>
                </a:solidFill>
              </a:rPr>
              <a:t> </a:t>
            </a:r>
            <a:endParaRPr lang="en-GB" dirty="0"/>
          </a:p>
          <a:p>
            <a:r>
              <a:rPr lang="en-GB" dirty="0"/>
              <a:t>Ability to Scale on Demand </a:t>
            </a:r>
          </a:p>
          <a:p>
            <a:r>
              <a:rPr lang="en-GB" dirty="0"/>
              <a:t>Unlike most traditional hosting models that can’t handle increase growth and short term burst of traffic or transaction volume. Azures has a big advantage because it was built to scale alongside a business. Azures uses the cloud to its advantage by loading your applications as a cluster that allocates a web application to an exact set of </a:t>
            </a:r>
            <a:r>
              <a:rPr lang="en-GB" dirty="0" smtClean="0"/>
              <a:t>process [1][28].</a:t>
            </a:r>
            <a:endParaRPr lang="en-GB" dirty="0"/>
          </a:p>
          <a:p>
            <a:r>
              <a:rPr lang="en-GB" dirty="0"/>
              <a:t>This means for the business because they are never running off one single server means you will never run out of server space </a:t>
            </a:r>
            <a:r>
              <a:rPr lang="en-GB" dirty="0" smtClean="0"/>
              <a:t>[1][28].</a:t>
            </a:r>
          </a:p>
          <a:p>
            <a:r>
              <a:rPr lang="en-GB" dirty="0" smtClean="0"/>
              <a:t>As </a:t>
            </a:r>
            <a:r>
              <a:rPr lang="en-GB" dirty="0"/>
              <a:t>a bonus, Azure can even be managed to auto scale based on load or schedule.</a:t>
            </a:r>
          </a:p>
          <a:p>
            <a:r>
              <a:rPr lang="en-GB" dirty="0">
                <a:solidFill>
                  <a:srgbClr val="FFFFFF"/>
                </a:solidFill>
              </a:rPr>
              <a:t> </a:t>
            </a:r>
            <a:endParaRPr lang="en-GB" dirty="0"/>
          </a:p>
          <a:p>
            <a:r>
              <a:rPr lang="en-GB" dirty="0"/>
              <a:t>Flexibility </a:t>
            </a:r>
          </a:p>
          <a:p>
            <a:r>
              <a:rPr lang="en-GB" dirty="0"/>
              <a:t>The cloud can help Azures easily to be able to adapt and offers a host of applications building blocks and servers that will allow it to be easily customise. It can quickly evolve for the business service </a:t>
            </a:r>
            <a:r>
              <a:rPr lang="en-GB" dirty="0" smtClean="0"/>
              <a:t>[1][28].</a:t>
            </a:r>
            <a:endParaRPr lang="en-GB" dirty="0"/>
          </a:p>
          <a:p>
            <a:r>
              <a:rPr lang="en-GB" dirty="0"/>
              <a:t>Cost Competitive</a:t>
            </a:r>
          </a:p>
          <a:p>
            <a:r>
              <a:rPr lang="en-GB" dirty="0"/>
              <a:t>The use of the cloud Azures can offer their customers discounts and also azures works of a pay as you go model, this offers small business a reduced upfront fees. And for large business they can have greater discounts when signing up to a contract </a:t>
            </a:r>
            <a:r>
              <a:rPr lang="en-GB" dirty="0" smtClean="0"/>
              <a:t>[1][28].</a:t>
            </a:r>
            <a:r>
              <a:rPr lang="en-GB" dirty="0">
                <a:solidFill>
                  <a:srgbClr val="FFFFFF"/>
                </a:solidFill>
              </a:rPr>
              <a:t> </a:t>
            </a:r>
            <a:endParaRPr lang="en-GB" dirty="0"/>
          </a:p>
          <a:p>
            <a:r>
              <a:rPr lang="en-GB" dirty="0">
                <a:solidFill>
                  <a:srgbClr val="FFFFFF"/>
                </a:solidFill>
              </a:rPr>
              <a:t> </a:t>
            </a:r>
            <a:endParaRPr lang="en-GB" dirty="0"/>
          </a:p>
          <a:p>
            <a:r>
              <a:rPr lang="en-GB" dirty="0"/>
              <a:t>Drawbacks</a:t>
            </a:r>
          </a:p>
          <a:p>
            <a:r>
              <a:rPr lang="en-GB" dirty="0"/>
              <a:t>Requires Management</a:t>
            </a:r>
          </a:p>
          <a:p>
            <a:r>
              <a:rPr lang="en-GB" dirty="0"/>
              <a:t>Needs to be expertly managed and maintained this involves patching of servers and monitoring.  </a:t>
            </a:r>
          </a:p>
          <a:p>
            <a:r>
              <a:rPr lang="en-GB" dirty="0"/>
              <a:t>As with most cloud service providers, Azure needs to be expertly managed and maintained, which includes patching and server monitoring </a:t>
            </a:r>
            <a:r>
              <a:rPr lang="en-GB" dirty="0" smtClean="0"/>
              <a:t>[1][28].</a:t>
            </a:r>
            <a:endParaRPr lang="en-GB" dirty="0"/>
          </a:p>
          <a:p>
            <a:r>
              <a:rPr lang="en-GB" dirty="0"/>
              <a:t>Requires Platform Expertise</a:t>
            </a:r>
          </a:p>
          <a:p>
            <a:r>
              <a:rPr lang="en-GB" dirty="0"/>
              <a:t>All moving parts need to work together efficiently. Unlike local servers this requires expertise.</a:t>
            </a:r>
          </a:p>
          <a:p>
            <a:r>
              <a:rPr lang="en-GB" dirty="0"/>
              <a:t>By administrators that are not full engaged in how well (or how bad) their cloud servers are operating can potentially cost business thousands of pounds per year. </a:t>
            </a:r>
          </a:p>
          <a:p>
            <a:r>
              <a:rPr lang="en-GB" dirty="0"/>
              <a:t>Unlike local servers, Azure requires expertise to ensure all moving parts work together efficiently. A common mistake by business administrators that are not fully engaged in how well (or poorly) their cloud servers are operating is to over-provision cloud services. While a common mistake, on premise servers’ compute power does not translate equivocally in the cloud, potentially costing businesses thousands of dollars per year </a:t>
            </a:r>
            <a:r>
              <a:rPr lang="en-GB" dirty="0" smtClean="0"/>
              <a:t>[1][28].</a:t>
            </a:r>
            <a:endParaRPr lang="en-GB" dirty="0"/>
          </a:p>
          <a:p>
            <a:r>
              <a:rPr lang="en-GB" dirty="0"/>
              <a:t>As more and more businesses continue to move their data to the cloud, it can be difficult to track which provider is best for your business. As an IT company serving small and mid-size businesses, </a:t>
            </a:r>
            <a:r>
              <a:rPr lang="en-GB" dirty="0" err="1"/>
              <a:t>iCorps</a:t>
            </a:r>
            <a:r>
              <a:rPr lang="en-GB" dirty="0"/>
              <a:t> had to conduct its own proof of concept, migrating core business applications to Azure to ensure maximum efficiency. With a seamless migration and continued usage, </a:t>
            </a:r>
            <a:r>
              <a:rPr lang="en-GB" dirty="0" err="1"/>
              <a:t>iCorps</a:t>
            </a:r>
            <a:r>
              <a:rPr lang="en-GB" dirty="0"/>
              <a:t> hasn’t looked back, saving nearly $4,000 per month on licensing, hardware, and support </a:t>
            </a:r>
            <a:r>
              <a:rPr lang="en-GB" dirty="0" smtClean="0"/>
              <a:t>[1][28].</a:t>
            </a:r>
            <a:endParaRPr lang="en-GB" dirty="0"/>
          </a:p>
          <a:p>
            <a:endParaRPr lang="en-GB" dirty="0"/>
          </a:p>
          <a:p>
            <a:pPr marL="0" indent="0">
              <a:buNone/>
            </a:pPr>
            <a:r>
              <a:rPr lang="en-GB" dirty="0" smtClean="0"/>
              <a:t>1. </a:t>
            </a:r>
            <a:r>
              <a:rPr lang="en-GB" dirty="0"/>
              <a:t>What is cloud computing? A beginner’s guide | Microsoft Azure [Internet]. Azure.microsoft.com. 2018 [cited 21 January 2018]. Available from: </a:t>
            </a:r>
            <a:r>
              <a:rPr lang="en-GB" dirty="0">
                <a:hlinkClick r:id="rId3"/>
              </a:rPr>
              <a:t>https://azure.microsoft.com/en-gb/overview/what-is-cloud-computing/</a:t>
            </a:r>
            <a:r>
              <a:rPr lang="en-GB" dirty="0"/>
              <a:t> </a:t>
            </a:r>
          </a:p>
          <a:p>
            <a:pPr marL="0" indent="0">
              <a:buNone/>
            </a:pPr>
            <a:r>
              <a:rPr lang="en-GB" dirty="0" smtClean="0"/>
              <a:t>28. </a:t>
            </a:r>
            <a:r>
              <a:rPr lang="en-GB" dirty="0"/>
              <a:t>Microsoft Cloud Platform - Advantages of Cloud Computing | Microsoft [Internet]. Microsoft Cloud-Platform - GB (English). 2018 [cited 21 January 2018]. Available from: </a:t>
            </a:r>
            <a:r>
              <a:rPr lang="en-GB" dirty="0">
                <a:hlinkClick r:id="rId4"/>
              </a:rPr>
              <a:t>https://www.microsoft.com/en-gb/cloud-platform/default.aspx</a:t>
            </a:r>
            <a:r>
              <a:rPr lang="en-GB" dirty="0"/>
              <a:t> </a:t>
            </a:r>
          </a:p>
          <a:p>
            <a:endParaRPr lang="en-GB" dirty="0">
              <a:cs typeface="Calibri"/>
            </a:endParaRPr>
          </a:p>
        </p:txBody>
      </p:sp>
    </p:spTree>
    <p:extLst>
      <p:ext uri="{BB962C8B-B14F-4D97-AF65-F5344CB8AC3E}">
        <p14:creationId xmlns:p14="http://schemas.microsoft.com/office/powerpoint/2010/main" val="202721986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The </a:t>
            </a:r>
            <a:r>
              <a:rPr lang="en-GB" sz="1200" b="1" kern="1200" dirty="0">
                <a:solidFill>
                  <a:schemeClr val="tx1"/>
                </a:solidFill>
                <a:effectLst/>
                <a:latin typeface="+mn-lt"/>
                <a:ea typeface="+mn-ea"/>
                <a:cs typeface="+mn-cs"/>
              </a:rPr>
              <a:t>future of Cloud Computing</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Cloud computing is transforming the way we manage and utilise data. In the last 2 years alone cloud data centre traffic has doubled (</a:t>
            </a:r>
            <a:r>
              <a:rPr lang="en-GB" sz="1200" u="sng" kern="1200" dirty="0">
                <a:solidFill>
                  <a:schemeClr val="tx1"/>
                </a:solidFill>
                <a:effectLst/>
                <a:latin typeface="+mn-lt"/>
                <a:ea typeface="+mn-ea"/>
                <a:cs typeface="+mn-cs"/>
                <a:hlinkClick r:id="rId3"/>
              </a:rPr>
              <a:t>https://www.statista.com/statistics/227267/global-cloud-ip-traffic-growth-by-segment/</a:t>
            </a:r>
            <a:r>
              <a:rPr lang="en-GB" sz="1200" kern="1200" dirty="0">
                <a:solidFill>
                  <a:schemeClr val="tx1"/>
                </a:solidFill>
                <a:effectLst/>
                <a:latin typeface="+mn-lt"/>
                <a:ea typeface="+mn-ea"/>
                <a:cs typeface="+mn-cs"/>
              </a:rPr>
              <a:t>) and all reputable sources are predicting the growth is set to continue.</a:t>
            </a:r>
          </a:p>
          <a:p>
            <a:pPr lvl="0"/>
            <a:r>
              <a:rPr lang="en-GB" sz="1200" kern="1200" dirty="0">
                <a:solidFill>
                  <a:schemeClr val="tx1"/>
                </a:solidFill>
                <a:effectLst/>
                <a:latin typeface="+mn-lt"/>
                <a:ea typeface="+mn-ea"/>
                <a:cs typeface="+mn-cs"/>
              </a:rPr>
              <a:t>Microsoft reported a 14% growth in their Intelligent Cloud revenue in Q1 of 2017. (https://www.forbes.com/sites/greatspeculations/2017/10/27/microsofts-cloud-services-growth-continues/#556f39e12f5c)</a:t>
            </a:r>
          </a:p>
          <a:p>
            <a:pPr lvl="0"/>
            <a:r>
              <a:rPr lang="en-GB" sz="1200" kern="1200" dirty="0">
                <a:solidFill>
                  <a:schemeClr val="tx1"/>
                </a:solidFill>
                <a:effectLst/>
                <a:latin typeface="+mn-lt"/>
                <a:ea typeface="+mn-ea"/>
                <a:cs typeface="+mn-cs"/>
              </a:rPr>
              <a:t>Gartner (advisory and research firm in information</a:t>
            </a:r>
            <a:r>
              <a:rPr lang="en-GB" sz="1200" kern="1200" baseline="0" dirty="0">
                <a:solidFill>
                  <a:schemeClr val="tx1"/>
                </a:solidFill>
                <a:effectLst/>
                <a:latin typeface="+mn-lt"/>
                <a:ea typeface="+mn-ea"/>
                <a:cs typeface="+mn-cs"/>
              </a:rPr>
              <a:t> technology sector)</a:t>
            </a:r>
            <a:r>
              <a:rPr lang="en-GB" sz="1200" kern="1200" dirty="0">
                <a:solidFill>
                  <a:schemeClr val="tx1"/>
                </a:solidFill>
                <a:effectLst/>
                <a:latin typeface="+mn-lt"/>
                <a:ea typeface="+mn-ea"/>
                <a:cs typeface="+mn-cs"/>
              </a:rPr>
              <a:t> predict public cloud services revenue reached $260B in 2017 (</a:t>
            </a:r>
            <a:r>
              <a:rPr lang="en-GB" sz="1200" u="sng" kern="1200" dirty="0">
                <a:solidFill>
                  <a:schemeClr val="tx1"/>
                </a:solidFill>
                <a:effectLst/>
                <a:latin typeface="+mn-lt"/>
                <a:ea typeface="+mn-ea"/>
                <a:cs typeface="+mn-cs"/>
                <a:hlinkClick r:id="rId4"/>
              </a:rPr>
              <a:t>https://www.gartner.com/newsroom/id/3815165</a:t>
            </a:r>
            <a:r>
              <a:rPr lang="en-GB" sz="1200" kern="1200" dirty="0">
                <a:solidFill>
                  <a:schemeClr val="tx1"/>
                </a:solidFill>
                <a:effectLst/>
                <a:latin typeface="+mn-lt"/>
                <a:ea typeface="+mn-ea"/>
                <a:cs typeface="+mn-cs"/>
              </a:rPr>
              <a:t>) and that it could exceed $400B by 2020.</a:t>
            </a:r>
          </a:p>
          <a:p>
            <a:pPr lvl="0"/>
            <a:r>
              <a:rPr lang="en-GB" sz="1200" kern="1200" dirty="0">
                <a:solidFill>
                  <a:schemeClr val="tx1"/>
                </a:solidFill>
                <a:effectLst/>
                <a:latin typeface="+mn-lt"/>
                <a:ea typeface="+mn-ea"/>
                <a:cs typeface="+mn-cs"/>
              </a:rPr>
              <a:t>Cloud computing spending is growing at 4.5 times the rate of IT spending since 2009. (http://www.salesforce.com/assets/pdf/misc/IDC-salesforce-economy-study-2016.pdf)</a:t>
            </a:r>
          </a:p>
          <a:p>
            <a:pPr lvl="0"/>
            <a:endParaRPr lang="en-GB" sz="1200" kern="1200" dirty="0">
              <a:solidFill>
                <a:schemeClr val="tx1"/>
              </a:solidFill>
              <a:effectLst/>
              <a:latin typeface="+mn-lt"/>
              <a:ea typeface="+mn-ea"/>
              <a:cs typeface="+mn-cs"/>
            </a:endParaRPr>
          </a:p>
          <a:p>
            <a:pPr lvl="0"/>
            <a:r>
              <a:rPr lang="en-GB" sz="1200" b="0" i="0" kern="1200" dirty="0">
                <a:solidFill>
                  <a:schemeClr val="tx1"/>
                </a:solidFill>
                <a:effectLst/>
                <a:latin typeface="+mn-lt"/>
                <a:ea typeface="+mn-ea"/>
                <a:cs typeface="+mn-cs"/>
              </a:rPr>
              <a:t>“There was a time when every household, town, farm or village had its own water well. Today, shared public utilities give us access to clean water by simply turning on the tap; cloud computing works in a similar fashion. Just like water from the tap in your kitchen, cloud computing services can be turned on or off quickly as needed. Like at the water company, there is a team of dedicated professionals making sure the service provided is safe, secure and available on a 24/7 basis. When the tap isn’t on, not only are you saving water, but you aren’t paying for resources you don’t currently need.” –</a:t>
            </a:r>
            <a:r>
              <a:rPr lang="en-GB" sz="1200" b="1" i="0" kern="1200" dirty="0" err="1">
                <a:solidFill>
                  <a:schemeClr val="tx1"/>
                </a:solidFill>
                <a:effectLst/>
                <a:latin typeface="+mn-lt"/>
                <a:ea typeface="+mn-ea"/>
                <a:cs typeface="+mn-cs"/>
              </a:rPr>
              <a:t>Vivek</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Kundra</a:t>
            </a:r>
            <a:r>
              <a:rPr lang="en-GB" sz="1200" b="0" i="0" kern="1200" dirty="0">
                <a:solidFill>
                  <a:schemeClr val="tx1"/>
                </a:solidFill>
                <a:effectLst/>
                <a:latin typeface="+mn-lt"/>
                <a:ea typeface="+mn-ea"/>
                <a:cs typeface="+mn-cs"/>
              </a:rPr>
              <a:t>, Federal Chief Information Officer (CIO) under Barrack Obama, United States Government, 2010</a:t>
            </a:r>
            <a:r>
              <a:rPr lang="en-GB" sz="1200" b="0" i="0" kern="1200" dirty="0" smtClean="0">
                <a:solidFill>
                  <a:schemeClr val="tx1"/>
                </a:solidFill>
                <a:effectLst/>
                <a:latin typeface="+mn-lt"/>
                <a:ea typeface="+mn-ea"/>
                <a:cs typeface="+mn-cs"/>
              </a:rPr>
              <a:t>.</a:t>
            </a:r>
          </a:p>
          <a:p>
            <a:pPr lvl="0"/>
            <a:endParaRPr lang="en-GB" sz="1200" b="0" i="0" kern="1200" dirty="0" smtClean="0">
              <a:solidFill>
                <a:schemeClr val="tx1"/>
              </a:solidFill>
              <a:effectLst/>
              <a:latin typeface="+mn-lt"/>
              <a:ea typeface="+mn-ea"/>
              <a:cs typeface="+mn-cs"/>
            </a:endParaRPr>
          </a:p>
          <a:p>
            <a:r>
              <a:rPr lang="en-GB" dirty="0" smtClean="0"/>
              <a:t>Fact 1: </a:t>
            </a:r>
            <a:r>
              <a:rPr lang="en-GB" dirty="0" smtClean="0">
                <a:hlinkClick r:id="rId3"/>
              </a:rPr>
              <a:t>https://www.statista.com/statistics/227267/global-cloud-ip-traffic-growth-by-segment/</a:t>
            </a:r>
            <a:endParaRPr lang="en-GB" dirty="0" smtClean="0"/>
          </a:p>
          <a:p>
            <a:r>
              <a:rPr lang="en-GB" dirty="0" smtClean="0"/>
              <a:t>Fact 2: https://www.forbes.com/sites/greatspeculations/2017/10/27/microsofts-cloud-services-growth-continues/#556f39e12f5c</a:t>
            </a:r>
          </a:p>
          <a:p>
            <a:r>
              <a:rPr lang="en-GB" dirty="0" smtClean="0"/>
              <a:t>Fact 3: </a:t>
            </a:r>
            <a:r>
              <a:rPr lang="en-GB" dirty="0" smtClean="0">
                <a:hlinkClick r:id="rId4"/>
              </a:rPr>
              <a:t>https://www.gartner.com/newsroom/id/3815165</a:t>
            </a:r>
            <a:endParaRPr lang="en-GB" dirty="0" smtClean="0"/>
          </a:p>
          <a:p>
            <a:r>
              <a:rPr lang="en-GB" dirty="0" smtClean="0"/>
              <a:t>Fact 4: http://www.salesforce.com/assets/pdf/misc/IDC-salesforce-economy-study-2016.pdf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General info: </a:t>
            </a:r>
            <a:r>
              <a:rPr lang="en-GB" sz="1200" kern="1200" dirty="0" smtClean="0">
                <a:solidFill>
                  <a:schemeClr val="tx1"/>
                </a:solidFill>
                <a:effectLst/>
                <a:latin typeface="+mn-lt"/>
                <a:ea typeface="+mn-ea"/>
                <a:cs typeface="+mn-cs"/>
              </a:rPr>
              <a:t>https://www.forbes.com/sites/louiscolumbus/2017/04/29/roundup-of-cloud-computing-forecasts-2017/#</a:t>
            </a:r>
            <a:r>
              <a:rPr lang="en-GB" sz="1200" kern="1200" dirty="0" smtClean="0">
                <a:solidFill>
                  <a:schemeClr val="tx1"/>
                </a:solidFill>
                <a:effectLst/>
                <a:latin typeface="+mn-lt"/>
                <a:ea typeface="+mn-ea"/>
                <a:cs typeface="+mn-cs"/>
              </a:rPr>
              <a:t>50f54b2831e8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Jonathan Thomas to conclude</a:t>
            </a:r>
            <a:r>
              <a:rPr lang="en-GB" sz="1200" kern="1200" baseline="0" dirty="0" smtClean="0">
                <a:solidFill>
                  <a:schemeClr val="tx1"/>
                </a:solidFill>
                <a:effectLst/>
                <a:latin typeface="+mn-lt"/>
                <a:ea typeface="+mn-ea"/>
                <a:cs typeface="+mn-cs"/>
              </a:rPr>
              <a:t> the group presentation.</a:t>
            </a:r>
            <a:endParaRPr lang="en-GB" sz="1200" kern="1200" dirty="0" smtClean="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218005281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The </a:t>
            </a:r>
            <a:r>
              <a:rPr lang="en-GB" sz="1200" b="1" kern="1200" dirty="0">
                <a:solidFill>
                  <a:schemeClr val="tx1"/>
                </a:solidFill>
                <a:effectLst/>
                <a:latin typeface="+mn-lt"/>
                <a:ea typeface="+mn-ea"/>
                <a:cs typeface="+mn-cs"/>
              </a:rPr>
              <a:t>future of Cloud Computing</a:t>
            </a:r>
            <a:br>
              <a:rPr lang="en-GB" sz="1200" b="1"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Cloud computing is transforming the way we manage and utilise data. In the last 2 years alone cloud data centre traffic has doubled (</a:t>
            </a:r>
            <a:r>
              <a:rPr lang="en-GB" sz="1200" u="sng" kern="1200" dirty="0">
                <a:solidFill>
                  <a:schemeClr val="tx1"/>
                </a:solidFill>
                <a:effectLst/>
                <a:latin typeface="+mn-lt"/>
                <a:ea typeface="+mn-ea"/>
                <a:cs typeface="+mn-cs"/>
                <a:hlinkClick r:id="rId3"/>
              </a:rPr>
              <a:t>https://www.statista.com/statistics/227267/global-cloud-ip-traffic-growth-by-segment/</a:t>
            </a:r>
            <a:r>
              <a:rPr lang="en-GB" sz="1200" kern="1200" dirty="0">
                <a:solidFill>
                  <a:schemeClr val="tx1"/>
                </a:solidFill>
                <a:effectLst/>
                <a:latin typeface="+mn-lt"/>
                <a:ea typeface="+mn-ea"/>
                <a:cs typeface="+mn-cs"/>
              </a:rPr>
              <a:t>) and all reputable sources are predicting the growth is set to continue.</a:t>
            </a:r>
          </a:p>
          <a:p>
            <a:pPr lvl="0"/>
            <a:r>
              <a:rPr lang="en-GB" sz="1200" kern="1200" dirty="0">
                <a:solidFill>
                  <a:schemeClr val="tx1"/>
                </a:solidFill>
                <a:effectLst/>
                <a:latin typeface="+mn-lt"/>
                <a:ea typeface="+mn-ea"/>
                <a:cs typeface="+mn-cs"/>
              </a:rPr>
              <a:t>Microsoft reported a 14% growth in their Intelligent Cloud revenue in Q1 of 2017. (https://www.forbes.com/sites/greatspeculations/2017/10/27/microsofts-cloud-services-growth-continues/#556f39e12f5c)</a:t>
            </a:r>
          </a:p>
          <a:p>
            <a:pPr lvl="0"/>
            <a:r>
              <a:rPr lang="en-GB" sz="1200" kern="1200" dirty="0">
                <a:solidFill>
                  <a:schemeClr val="tx1"/>
                </a:solidFill>
                <a:effectLst/>
                <a:latin typeface="+mn-lt"/>
                <a:ea typeface="+mn-ea"/>
                <a:cs typeface="+mn-cs"/>
              </a:rPr>
              <a:t>Gartner (advisory and research firm in information</a:t>
            </a:r>
            <a:r>
              <a:rPr lang="en-GB" sz="1200" kern="1200" baseline="0" dirty="0">
                <a:solidFill>
                  <a:schemeClr val="tx1"/>
                </a:solidFill>
                <a:effectLst/>
                <a:latin typeface="+mn-lt"/>
                <a:ea typeface="+mn-ea"/>
                <a:cs typeface="+mn-cs"/>
              </a:rPr>
              <a:t> technology sector)</a:t>
            </a:r>
            <a:r>
              <a:rPr lang="en-GB" sz="1200" kern="1200" dirty="0">
                <a:solidFill>
                  <a:schemeClr val="tx1"/>
                </a:solidFill>
                <a:effectLst/>
                <a:latin typeface="+mn-lt"/>
                <a:ea typeface="+mn-ea"/>
                <a:cs typeface="+mn-cs"/>
              </a:rPr>
              <a:t> predict public cloud services revenue reached $260B in 2017 (</a:t>
            </a:r>
            <a:r>
              <a:rPr lang="en-GB" sz="1200" u="sng" kern="1200" dirty="0">
                <a:solidFill>
                  <a:schemeClr val="tx1"/>
                </a:solidFill>
                <a:effectLst/>
                <a:latin typeface="+mn-lt"/>
                <a:ea typeface="+mn-ea"/>
                <a:cs typeface="+mn-cs"/>
                <a:hlinkClick r:id="rId4"/>
              </a:rPr>
              <a:t>https://www.gartner.com/newsroom/id/3815165</a:t>
            </a:r>
            <a:r>
              <a:rPr lang="en-GB" sz="1200" kern="1200" dirty="0">
                <a:solidFill>
                  <a:schemeClr val="tx1"/>
                </a:solidFill>
                <a:effectLst/>
                <a:latin typeface="+mn-lt"/>
                <a:ea typeface="+mn-ea"/>
                <a:cs typeface="+mn-cs"/>
              </a:rPr>
              <a:t>) and that it could exceed $400B by 2020.</a:t>
            </a:r>
          </a:p>
          <a:p>
            <a:pPr lvl="0"/>
            <a:r>
              <a:rPr lang="en-GB" sz="1200" kern="1200" dirty="0">
                <a:solidFill>
                  <a:schemeClr val="tx1"/>
                </a:solidFill>
                <a:effectLst/>
                <a:latin typeface="+mn-lt"/>
                <a:ea typeface="+mn-ea"/>
                <a:cs typeface="+mn-cs"/>
              </a:rPr>
              <a:t>Cloud computing spending is growing at 4.5 times the rate of IT spending since 2009. (http://www.salesforce.com/assets/pdf/misc/IDC-salesforce-economy-study-2016.pdf)</a:t>
            </a:r>
          </a:p>
          <a:p>
            <a:pPr lvl="0"/>
            <a:endParaRPr lang="en-GB" sz="1200" kern="1200" dirty="0">
              <a:solidFill>
                <a:schemeClr val="tx1"/>
              </a:solidFill>
              <a:effectLst/>
              <a:latin typeface="+mn-lt"/>
              <a:ea typeface="+mn-ea"/>
              <a:cs typeface="+mn-cs"/>
            </a:endParaRPr>
          </a:p>
          <a:p>
            <a:pPr lvl="0"/>
            <a:r>
              <a:rPr lang="en-GB" sz="1200" b="0" i="0" kern="1200" dirty="0">
                <a:solidFill>
                  <a:schemeClr val="tx1"/>
                </a:solidFill>
                <a:effectLst/>
                <a:latin typeface="+mn-lt"/>
                <a:ea typeface="+mn-ea"/>
                <a:cs typeface="+mn-cs"/>
              </a:rPr>
              <a:t>“There was a time when every household, town, farm or village had its own water well. Today, shared public utilities give us access to clean water by simply turning on the tap; cloud computing works in a similar fashion. Just like water from the tap in your kitchen, cloud computing services can be turned on or off quickly as needed. Like at the water company, there is a team of dedicated professionals making sure the service provided is safe, secure and available on a 24/7 basis. When the tap isn’t on, not only are you saving water, but you aren’t paying for resources you don’t currently need.” –</a:t>
            </a:r>
            <a:r>
              <a:rPr lang="en-GB" sz="1200" b="1" i="0" kern="1200" dirty="0" err="1">
                <a:solidFill>
                  <a:schemeClr val="tx1"/>
                </a:solidFill>
                <a:effectLst/>
                <a:latin typeface="+mn-lt"/>
                <a:ea typeface="+mn-ea"/>
                <a:cs typeface="+mn-cs"/>
              </a:rPr>
              <a:t>Vivek</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Kundra</a:t>
            </a:r>
            <a:r>
              <a:rPr lang="en-GB" sz="1200" b="0" i="0" kern="1200" dirty="0">
                <a:solidFill>
                  <a:schemeClr val="tx1"/>
                </a:solidFill>
                <a:effectLst/>
                <a:latin typeface="+mn-lt"/>
                <a:ea typeface="+mn-ea"/>
                <a:cs typeface="+mn-cs"/>
              </a:rPr>
              <a:t>, Federal Chief Information Officer (CIO) under Barrack Obama, United States Government, 2010</a:t>
            </a:r>
            <a:r>
              <a:rPr lang="en-GB" sz="1200" b="0" i="0" kern="1200" dirty="0" smtClean="0">
                <a:solidFill>
                  <a:schemeClr val="tx1"/>
                </a:solidFill>
                <a:effectLst/>
                <a:latin typeface="+mn-lt"/>
                <a:ea typeface="+mn-ea"/>
                <a:cs typeface="+mn-cs"/>
              </a:rPr>
              <a:t>.</a:t>
            </a:r>
          </a:p>
          <a:p>
            <a:pPr lvl="0"/>
            <a:endParaRPr lang="en-GB" sz="1200" b="0" i="0" kern="1200" dirty="0" smtClean="0">
              <a:solidFill>
                <a:schemeClr val="tx1"/>
              </a:solidFill>
              <a:effectLst/>
              <a:latin typeface="+mn-lt"/>
              <a:ea typeface="+mn-ea"/>
              <a:cs typeface="+mn-cs"/>
            </a:endParaRPr>
          </a:p>
          <a:p>
            <a:r>
              <a:rPr lang="en-GB" dirty="0" smtClean="0"/>
              <a:t>Fact 1: </a:t>
            </a:r>
            <a:r>
              <a:rPr lang="en-GB" dirty="0" smtClean="0">
                <a:hlinkClick r:id="rId3"/>
              </a:rPr>
              <a:t>https://www.statista.com/statistics/227267/global-cloud-ip-traffic-growth-by-segment/</a:t>
            </a:r>
            <a:endParaRPr lang="en-GB" dirty="0" smtClean="0"/>
          </a:p>
          <a:p>
            <a:r>
              <a:rPr lang="en-GB" dirty="0" smtClean="0"/>
              <a:t>Fact 2: https://www.forbes.com/sites/greatspeculations/2017/10/27/microsofts-cloud-services-growth-continues/#556f39e12f5c</a:t>
            </a:r>
          </a:p>
          <a:p>
            <a:r>
              <a:rPr lang="en-GB" dirty="0" smtClean="0"/>
              <a:t>Fact 3: </a:t>
            </a:r>
            <a:r>
              <a:rPr lang="en-GB" dirty="0" smtClean="0">
                <a:hlinkClick r:id="rId4"/>
              </a:rPr>
              <a:t>https://www.gartner.com/newsroom/id/3815165</a:t>
            </a:r>
            <a:endParaRPr lang="en-GB" dirty="0" smtClean="0"/>
          </a:p>
          <a:p>
            <a:r>
              <a:rPr lang="en-GB" dirty="0" smtClean="0"/>
              <a:t>Fact 4: http://www.salesforce.com/assets/pdf/misc/IDC-salesforce-economy-study-2016.pdf</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General info: </a:t>
            </a:r>
            <a:r>
              <a:rPr lang="en-GB" sz="1200" kern="1200" dirty="0" smtClean="0">
                <a:solidFill>
                  <a:schemeClr val="tx1"/>
                </a:solidFill>
                <a:effectLst/>
                <a:latin typeface="+mn-lt"/>
                <a:ea typeface="+mn-ea"/>
                <a:cs typeface="+mn-cs"/>
              </a:rPr>
              <a:t>https://www.forbes.com/sites/louiscolumbus/2017/04/29/roundup-of-cloud-computing-forecasts-2017/#</a:t>
            </a:r>
            <a:r>
              <a:rPr lang="en-GB" sz="1200" kern="1200" dirty="0" smtClean="0">
                <a:solidFill>
                  <a:schemeClr val="tx1"/>
                </a:solidFill>
                <a:effectLst/>
                <a:latin typeface="+mn-lt"/>
                <a:ea typeface="+mn-ea"/>
                <a:cs typeface="+mn-cs"/>
              </a:rPr>
              <a:t>50f54b2831e8</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1200" dirty="0" smtClean="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Jonathan Thomas to conclude</a:t>
            </a:r>
            <a:r>
              <a:rPr lang="en-GB" sz="1200" kern="1200" baseline="0" dirty="0" smtClean="0">
                <a:solidFill>
                  <a:schemeClr val="tx1"/>
                </a:solidFill>
                <a:effectLst/>
                <a:latin typeface="+mn-lt"/>
                <a:ea typeface="+mn-ea"/>
                <a:cs typeface="+mn-cs"/>
              </a:rPr>
              <a:t> the </a:t>
            </a:r>
            <a:r>
              <a:rPr lang="en-GB" sz="1200" kern="1200" baseline="0" smtClean="0">
                <a:solidFill>
                  <a:schemeClr val="tx1"/>
                </a:solidFill>
                <a:effectLst/>
                <a:latin typeface="+mn-lt"/>
                <a:ea typeface="+mn-ea"/>
                <a:cs typeface="+mn-cs"/>
              </a:rPr>
              <a:t>group presentation.</a:t>
            </a:r>
            <a:endParaRPr lang="en-GB" sz="1200" kern="1200" dirty="0" smtClean="0">
              <a:solidFill>
                <a:schemeClr val="tx1"/>
              </a:solidFill>
              <a:effectLst/>
              <a:latin typeface="+mn-lt"/>
              <a:ea typeface="+mn-ea"/>
              <a:cs typeface="+mn-cs"/>
            </a:endParaRPr>
          </a:p>
          <a:p>
            <a:pPr lvl="0"/>
            <a:endParaRPr lang="en-GB" sz="1200" kern="1200" dirty="0">
              <a:solidFill>
                <a:schemeClr val="tx1"/>
              </a:solidFill>
              <a:effectLst/>
              <a:latin typeface="+mn-lt"/>
              <a:ea typeface="+mn-ea"/>
              <a:cs typeface="+mn-cs"/>
            </a:endParaRPr>
          </a:p>
        </p:txBody>
      </p:sp>
    </p:spTree>
    <p:extLst>
      <p:ext uri="{BB962C8B-B14F-4D97-AF65-F5344CB8AC3E}">
        <p14:creationId xmlns:p14="http://schemas.microsoft.com/office/powerpoint/2010/main" val="34544269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 What is cloud computing? A beginner’s guide | Microsoft Azure [Internet]. Azure.microsoft.com. [cited 22 January 2018]. Available from: https://azure.microsoft.com/en-gb/overview/what-is-cloud-computing/</a:t>
            </a:r>
          </a:p>
          <a:p>
            <a:r>
              <a:rPr lang="en-GB" sz="1200" kern="1200" dirty="0" smtClean="0">
                <a:solidFill>
                  <a:schemeClr val="tx1"/>
                </a:solidFill>
                <a:effectLst/>
                <a:latin typeface="+mn-lt"/>
                <a:ea typeface="+mn-ea"/>
                <a:cs typeface="+mn-cs"/>
              </a:rPr>
              <a:t>2. </a:t>
            </a:r>
            <a:r>
              <a:rPr lang="en-GB" sz="1200" kern="1200" dirty="0" err="1" smtClean="0">
                <a:solidFill>
                  <a:schemeClr val="tx1"/>
                </a:solidFill>
                <a:effectLst/>
                <a:latin typeface="+mn-lt"/>
                <a:ea typeface="+mn-ea"/>
                <a:cs typeface="+mn-cs"/>
              </a:rPr>
              <a:t>Huth</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Cebula</a:t>
            </a:r>
            <a:r>
              <a:rPr lang="en-GB" sz="1200" kern="1200" dirty="0" smtClean="0">
                <a:solidFill>
                  <a:schemeClr val="tx1"/>
                </a:solidFill>
                <a:effectLst/>
                <a:latin typeface="+mn-lt"/>
                <a:ea typeface="+mn-ea"/>
                <a:cs typeface="+mn-cs"/>
              </a:rPr>
              <a:t> J. The Basics of Cloud Computing [Internet]. Pittsburgh: Carnegie Mellon University; 2011 [cited 22 January 2018]. Available from: https://www.us-cert.gov/sites/default/files/publications/CloudComputingHuthCebula.pdf</a:t>
            </a:r>
          </a:p>
          <a:p>
            <a:r>
              <a:rPr lang="en-GB" sz="1200" kern="1200" dirty="0" smtClean="0">
                <a:solidFill>
                  <a:schemeClr val="tx1"/>
                </a:solidFill>
                <a:effectLst/>
                <a:latin typeface="+mn-lt"/>
                <a:ea typeface="+mn-ea"/>
                <a:cs typeface="+mn-cs"/>
              </a:rPr>
              <a:t>3. What is cloud computing? | IBM Cloud [Internet]. Ibm.com. [cited 22 January 2018]. Available from: https://www.ibm.com/cloud/learn/what-is-cloud-computing</a:t>
            </a:r>
          </a:p>
          <a:p>
            <a:r>
              <a:rPr lang="en-GB" sz="1200" kern="1200" dirty="0" smtClean="0">
                <a:solidFill>
                  <a:schemeClr val="tx1"/>
                </a:solidFill>
                <a:effectLst/>
                <a:latin typeface="+mn-lt"/>
                <a:ea typeface="+mn-ea"/>
                <a:cs typeface="+mn-cs"/>
              </a:rPr>
              <a:t>4. Final Version of NIST Cloud Computing Definition Published [Internet]. NIST. 2011 [cited 22 January 2018]. Available from: https://www.nist.gov/news-events/news/2011/10/final-version-nist-cloud-computing-definition-published</a:t>
            </a:r>
          </a:p>
          <a:p>
            <a:r>
              <a:rPr lang="en-GB" sz="1200" kern="1200" dirty="0" smtClean="0">
                <a:solidFill>
                  <a:schemeClr val="tx1"/>
                </a:solidFill>
                <a:effectLst/>
                <a:latin typeface="+mn-lt"/>
                <a:ea typeface="+mn-ea"/>
                <a:cs typeface="+mn-cs"/>
              </a:rPr>
              <a:t>5. What Is Amazon S3? - Amazon Simple Storage Service [Internet]. Docs.aws.amazon.com. [cited 22 January 2018]. Available from: https://docs.aws.amazon.com/AmazonS3/latest/dev/Welcome.html</a:t>
            </a:r>
          </a:p>
          <a:p>
            <a:r>
              <a:rPr lang="en-GB" sz="1200" kern="1200" dirty="0" smtClean="0">
                <a:solidFill>
                  <a:schemeClr val="tx1"/>
                </a:solidFill>
                <a:effectLst/>
                <a:latin typeface="+mn-lt"/>
                <a:ea typeface="+mn-ea"/>
                <a:cs typeface="+mn-cs"/>
              </a:rPr>
              <a:t>6. What Is Amazon EC2? - Amazon Elastic Compute Cloud [Internet]. Docs.aws.amazon.com. [cited 22 January 2018]. Available from: https://docs.aws.amazon.com/AWSEC2/latest/UserGuide/concepts.html</a:t>
            </a:r>
          </a:p>
          <a:p>
            <a:r>
              <a:rPr lang="en-GB" sz="1200" kern="1200" dirty="0" smtClean="0">
                <a:solidFill>
                  <a:schemeClr val="tx1"/>
                </a:solidFill>
                <a:effectLst/>
                <a:latin typeface="+mn-lt"/>
                <a:ea typeface="+mn-ea"/>
                <a:cs typeface="+mn-cs"/>
              </a:rPr>
              <a:t>7. Leong L, </a:t>
            </a:r>
            <a:r>
              <a:rPr lang="en-GB" sz="1200" kern="1200" dirty="0" err="1" smtClean="0">
                <a:solidFill>
                  <a:schemeClr val="tx1"/>
                </a:solidFill>
                <a:effectLst/>
                <a:latin typeface="+mn-lt"/>
                <a:ea typeface="+mn-ea"/>
                <a:cs typeface="+mn-cs"/>
              </a:rPr>
              <a:t>Bala</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Lowery</a:t>
            </a:r>
            <a:r>
              <a:rPr lang="en-GB" sz="1200" kern="1200" dirty="0" smtClean="0">
                <a:solidFill>
                  <a:schemeClr val="tx1"/>
                </a:solidFill>
                <a:effectLst/>
                <a:latin typeface="+mn-lt"/>
                <a:ea typeface="+mn-ea"/>
                <a:cs typeface="+mn-cs"/>
              </a:rPr>
              <a:t> C, Smith D. Gartner Reprint [Internet]. Gartner.com. 2017 [cited 22 January 2018]. Available from: https://www.gartner.com/doc/reprints?id=1-2G2O5FC&amp;ct=150519</a:t>
            </a:r>
          </a:p>
          <a:p>
            <a:r>
              <a:rPr lang="en-GB" sz="1200" kern="1200" dirty="0" smtClean="0">
                <a:solidFill>
                  <a:schemeClr val="tx1"/>
                </a:solidFill>
                <a:effectLst/>
                <a:latin typeface="+mn-lt"/>
                <a:ea typeface="+mn-ea"/>
                <a:cs typeface="+mn-cs"/>
              </a:rPr>
              <a:t>8. Alto P. Cloud infrastructure services grow 47% in Q2 2017, with AI to fuel next wave of growth | </a:t>
            </a:r>
            <a:r>
              <a:rPr lang="en-GB" sz="1200" kern="1200" dirty="0" err="1" smtClean="0">
                <a:solidFill>
                  <a:schemeClr val="tx1"/>
                </a:solidFill>
                <a:effectLst/>
                <a:latin typeface="+mn-lt"/>
                <a:ea typeface="+mn-ea"/>
                <a:cs typeface="+mn-cs"/>
              </a:rPr>
              <a:t>Canalys</a:t>
            </a:r>
            <a:r>
              <a:rPr lang="en-GB" sz="1200" kern="1200" dirty="0" smtClean="0">
                <a:solidFill>
                  <a:schemeClr val="tx1"/>
                </a:solidFill>
                <a:effectLst/>
                <a:latin typeface="+mn-lt"/>
                <a:ea typeface="+mn-ea"/>
                <a:cs typeface="+mn-cs"/>
              </a:rPr>
              <a:t> [Internet]. Canalys.com. 2017 [cited 22 January 2018]. Available from: https://www.canalys.com/newsroom/cloud-infrastructure-services-grow-47-q2-2017-ai-fuel-next-wave-growth</a:t>
            </a:r>
          </a:p>
          <a:p>
            <a:r>
              <a:rPr lang="en-GB" sz="1200" kern="1200" dirty="0" smtClean="0">
                <a:solidFill>
                  <a:schemeClr val="tx1"/>
                </a:solidFill>
                <a:effectLst/>
                <a:latin typeface="+mn-lt"/>
                <a:ea typeface="+mn-ea"/>
                <a:cs typeface="+mn-cs"/>
              </a:rPr>
              <a:t>9. Harris T. Cloud Computing - An Overview [Internet]. [cited 22 January 2018]. Available from: http://www.thbs.com/downloads/Cloud-Computing-Overview.pdf</a:t>
            </a:r>
          </a:p>
          <a:p>
            <a:r>
              <a:rPr lang="en-GB" sz="1200" kern="1200" dirty="0" smtClean="0">
                <a:solidFill>
                  <a:schemeClr val="tx1"/>
                </a:solidFill>
                <a:effectLst/>
                <a:latin typeface="+mn-lt"/>
                <a:ea typeface="+mn-ea"/>
                <a:cs typeface="+mn-cs"/>
              </a:rPr>
              <a:t>10. Cloud Computing - Diagram [Internet]. [cited 22 January 2018]. Available from: https://www.nodetx.com/wp-content/uploads/2017/05/cloud1-big.jpg</a:t>
            </a:r>
          </a:p>
          <a:p>
            <a:r>
              <a:rPr lang="en-GB" sz="1200" kern="1200" dirty="0" smtClean="0">
                <a:solidFill>
                  <a:schemeClr val="tx1"/>
                </a:solidFill>
                <a:effectLst/>
                <a:latin typeface="+mn-lt"/>
                <a:ea typeface="+mn-ea"/>
                <a:cs typeface="+mn-cs"/>
              </a:rPr>
              <a:t>11. Cloud Computing Architecture [Internet]. Siemens; 2010 [cited 22 January 2018]. Available from: https://www.sei.cmu.edu/library/assets/presentations/Cloud%20Computing%20Architecture%20-%20Gerald%20Kaefer.pdf</a:t>
            </a:r>
          </a:p>
          <a:p>
            <a:r>
              <a:rPr lang="en-GB" sz="1200" kern="1200" dirty="0" smtClean="0">
                <a:solidFill>
                  <a:schemeClr val="tx1"/>
                </a:solidFill>
                <a:effectLst/>
                <a:latin typeface="+mn-lt"/>
                <a:ea typeface="+mn-ea"/>
                <a:cs typeface="+mn-cs"/>
              </a:rPr>
              <a:t>12. What is IaaS? Infrastructure as a Service | Microsoft Azure [Internet]. Azure.microsoft.com. [cited 22 January 2018]. Available from: https://azure.microsoft.com/en-gb/overview/what-is-iaas/</a:t>
            </a:r>
          </a:p>
          <a:p>
            <a:r>
              <a:rPr lang="en-GB" sz="1200" kern="1200" dirty="0" smtClean="0">
                <a:solidFill>
                  <a:schemeClr val="tx1"/>
                </a:solidFill>
                <a:effectLst/>
                <a:latin typeface="+mn-lt"/>
                <a:ea typeface="+mn-ea"/>
                <a:cs typeface="+mn-cs"/>
              </a:rPr>
              <a:t>13. Ashraf I. An Overview of Service Models of Cloud Computing [Internet]. Pakistan: University of The Punjab; 2014 [cited 22 January 2018]. Available from: http://ijmcr.com/wp-content/uploads/2014/08/Paper18779-783.pdf</a:t>
            </a:r>
          </a:p>
          <a:p>
            <a:r>
              <a:rPr lang="en-GB" sz="1200" kern="1200" dirty="0" smtClean="0">
                <a:solidFill>
                  <a:schemeClr val="tx1"/>
                </a:solidFill>
                <a:effectLst/>
                <a:latin typeface="+mn-lt"/>
                <a:ea typeface="+mn-ea"/>
                <a:cs typeface="+mn-cs"/>
              </a:rPr>
              <a:t>14. What is PaaS? Platform as a Service | Microsoft Azure [Internet]. Azure.microsoft.com. [cited 22 January 2018]. Available from: https://azure.microsoft.com/en-gb/overview/what-is-paas/</a:t>
            </a:r>
          </a:p>
          <a:p>
            <a:r>
              <a:rPr lang="en-GB" sz="1200" kern="1200" dirty="0" smtClean="0">
                <a:solidFill>
                  <a:schemeClr val="tx1"/>
                </a:solidFill>
                <a:effectLst/>
                <a:latin typeface="+mn-lt"/>
                <a:ea typeface="+mn-ea"/>
                <a:cs typeface="+mn-cs"/>
              </a:rPr>
              <a:t>15. AWS Elastic Beanstalk – Deploy Web Applications [Internet]. Amazon Web Services, Inc. [cited 22 January 2018]. Available from: https://aws.amazon.com/elasticbeanstalk/</a:t>
            </a:r>
          </a:p>
          <a:p>
            <a:r>
              <a:rPr lang="en-GB" sz="1200" kern="1200" dirty="0" smtClean="0">
                <a:solidFill>
                  <a:schemeClr val="tx1"/>
                </a:solidFill>
                <a:effectLst/>
                <a:latin typeface="+mn-lt"/>
                <a:ea typeface="+mn-ea"/>
                <a:cs typeface="+mn-cs"/>
              </a:rPr>
              <a:t>16. </a:t>
            </a:r>
            <a:r>
              <a:rPr lang="en-GB" sz="1200" kern="1200" dirty="0" err="1" smtClean="0">
                <a:solidFill>
                  <a:schemeClr val="tx1"/>
                </a:solidFill>
                <a:effectLst/>
                <a:latin typeface="+mn-lt"/>
                <a:ea typeface="+mn-ea"/>
                <a:cs typeface="+mn-cs"/>
              </a:rPr>
              <a:t>Rajan</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Shanmugapriyaa</a:t>
            </a:r>
            <a:r>
              <a:rPr lang="en-GB" sz="1200" kern="1200" dirty="0" smtClean="0">
                <a:solidFill>
                  <a:schemeClr val="tx1"/>
                </a:solidFill>
                <a:effectLst/>
                <a:latin typeface="+mn-lt"/>
                <a:ea typeface="+mn-ea"/>
                <a:cs typeface="+mn-cs"/>
              </a:rPr>
              <a:t> S. Evolution of Cloud Storage as Cloud Computing Infrastructure Service [Internet]. IOSR Journal of Computer Engineering; 2012 [cited 22 January 2018]. Available from: https://arxiv.org/ftp/arxiv/papers/1308/1308.1303.pdf</a:t>
            </a:r>
          </a:p>
          <a:p>
            <a:r>
              <a:rPr lang="en-GB" sz="1200" kern="1200" dirty="0" smtClean="0">
                <a:solidFill>
                  <a:schemeClr val="tx1"/>
                </a:solidFill>
                <a:effectLst/>
                <a:latin typeface="+mn-lt"/>
                <a:ea typeface="+mn-ea"/>
                <a:cs typeface="+mn-cs"/>
              </a:rPr>
              <a:t>17. SaaS on AWS [Internet]. Amazon Web Services, Inc. [cited 22 January 2018]. Available from: https://aws.amazon.com/partners/saas-on-aws/</a:t>
            </a:r>
          </a:p>
          <a:p>
            <a:r>
              <a:rPr lang="en-GB" sz="1200" kern="1200" dirty="0" smtClean="0">
                <a:solidFill>
                  <a:schemeClr val="tx1"/>
                </a:solidFill>
                <a:effectLst/>
                <a:latin typeface="+mn-lt"/>
                <a:ea typeface="+mn-ea"/>
                <a:cs typeface="+mn-cs"/>
              </a:rPr>
              <a:t>18. What is SaaS? Software as a Service | Microsoft Azure [Internet]. Azure.microsoft.com. [cited 22 January 2018]. Available from: https://azure.microsoft.com/en-gb/overview/what-is-saas/</a:t>
            </a:r>
          </a:p>
          <a:p>
            <a:r>
              <a:rPr lang="en-GB" sz="1200" kern="1200" dirty="0" smtClean="0">
                <a:solidFill>
                  <a:schemeClr val="tx1"/>
                </a:solidFill>
                <a:effectLst/>
                <a:latin typeface="+mn-lt"/>
                <a:ea typeface="+mn-ea"/>
                <a:cs typeface="+mn-cs"/>
              </a:rPr>
              <a:t>19. IaaS, PaaS, SaaS (Explained and Compared) [Internet]. </a:t>
            </a:r>
            <a:r>
              <a:rPr lang="en-GB" sz="1200" kern="1200" dirty="0" err="1" smtClean="0">
                <a:solidFill>
                  <a:schemeClr val="tx1"/>
                </a:solidFill>
                <a:effectLst/>
                <a:latin typeface="+mn-lt"/>
                <a:ea typeface="+mn-ea"/>
                <a:cs typeface="+mn-cs"/>
              </a:rPr>
              <a:t>Apprenda</a:t>
            </a:r>
            <a:r>
              <a:rPr lang="en-GB" sz="1200" kern="1200" dirty="0" smtClean="0">
                <a:solidFill>
                  <a:schemeClr val="tx1"/>
                </a:solidFill>
                <a:effectLst/>
                <a:latin typeface="+mn-lt"/>
                <a:ea typeface="+mn-ea"/>
                <a:cs typeface="+mn-cs"/>
              </a:rPr>
              <a:t>. [cited 22 January 2018]. Available from: https://apprenda.com/library/paas/iaas-paas-saas-explained-compared/</a:t>
            </a:r>
          </a:p>
          <a:p>
            <a:r>
              <a:rPr lang="en-GB" sz="1200" kern="1200" dirty="0" smtClean="0">
                <a:solidFill>
                  <a:schemeClr val="tx1"/>
                </a:solidFill>
                <a:effectLst/>
                <a:latin typeface="+mn-lt"/>
                <a:ea typeface="+mn-ea"/>
                <a:cs typeface="+mn-cs"/>
              </a:rPr>
              <a:t>20. Public Cloud – Definition | Microsoft Azure [Internet]. Azure.microsoft.com. [cited 22 January 2018]. Available from: https://azure.microsoft.com/en-gb/overview/what-is-a-public-cloud/</a:t>
            </a:r>
          </a:p>
          <a:p>
            <a:r>
              <a:rPr lang="en-GB" sz="1200" kern="1200" dirty="0" smtClean="0">
                <a:solidFill>
                  <a:schemeClr val="tx1"/>
                </a:solidFill>
                <a:effectLst/>
                <a:latin typeface="+mn-lt"/>
                <a:ea typeface="+mn-ea"/>
                <a:cs typeface="+mn-cs"/>
              </a:rPr>
              <a:t>21. Cloud I. IBM Cloud Private [Internet]. Ibm.com. [cited 22 January 2018]. Available from: 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p>
          <a:p>
            <a:r>
              <a:rPr lang="en-GB" sz="1200" kern="1200" dirty="0" smtClean="0">
                <a:solidFill>
                  <a:schemeClr val="tx1"/>
                </a:solidFill>
                <a:effectLst/>
                <a:latin typeface="+mn-lt"/>
                <a:ea typeface="+mn-ea"/>
                <a:cs typeface="+mn-cs"/>
              </a:rPr>
              <a:t>22. Private Cloud – Definition | Microsoft Azure [Internet]. Azure.microsoft.com. [cited 22 January 2018]. Available from: https://azure.microsoft.com/en-gb/overview/what-is-a-private-cloud/</a:t>
            </a:r>
          </a:p>
          <a:p>
            <a:r>
              <a:rPr lang="en-GB" sz="1200" kern="1200" dirty="0" smtClean="0">
                <a:solidFill>
                  <a:schemeClr val="tx1"/>
                </a:solidFill>
                <a:effectLst/>
                <a:latin typeface="+mn-lt"/>
                <a:ea typeface="+mn-ea"/>
                <a:cs typeface="+mn-cs"/>
              </a:rPr>
              <a:t>23. Types of Cloud Computing: Private, Public, and Hybrid Clouds | Cloud Services at Illinois - University of Illinois at Urbana-Champaign [Internet]. Cloud.illinois.edu. [cited 22 January 2018]. Available from: https://cloud.illinois.edu/types-of-cloud-computing-private-public-and-hybrid-clouds/</a:t>
            </a:r>
          </a:p>
          <a:p>
            <a:r>
              <a:rPr lang="en-GB" sz="1200" kern="1200" dirty="0" smtClean="0">
                <a:solidFill>
                  <a:schemeClr val="tx1"/>
                </a:solidFill>
                <a:effectLst/>
                <a:latin typeface="+mn-lt"/>
                <a:ea typeface="+mn-ea"/>
                <a:cs typeface="+mn-cs"/>
              </a:rPr>
              <a:t>24. ZNET LIVE. Public Cloud vs Private Cloud vs Hybrid Cloud [Internet]. 2015 [cited 22 January 2018]. Available from: https://www.znetlive.com/blog/public-cloud-vs-private-cloud-vs-hybrid-cloud/</a:t>
            </a:r>
          </a:p>
          <a:p>
            <a:r>
              <a:rPr lang="en-GB" sz="1200" kern="1200" dirty="0" smtClean="0">
                <a:solidFill>
                  <a:schemeClr val="tx1"/>
                </a:solidFill>
                <a:effectLst/>
                <a:latin typeface="+mn-lt"/>
                <a:ea typeface="+mn-ea"/>
                <a:cs typeface="+mn-cs"/>
              </a:rPr>
              <a:t>25. Benefits of cloud computing | Business Queensland [Internet]. Business.qld.gov.au. [cited 22 January 2018]. Available from: https://www.business.qld.gov.au/running-business/it/cloud-computing/benefits</a:t>
            </a:r>
          </a:p>
          <a:p>
            <a:r>
              <a:rPr lang="en-GB" sz="1200" kern="1200" dirty="0" smtClean="0">
                <a:solidFill>
                  <a:schemeClr val="tx1"/>
                </a:solidFill>
                <a:effectLst/>
                <a:latin typeface="+mn-lt"/>
                <a:ea typeface="+mn-ea"/>
                <a:cs typeface="+mn-cs"/>
              </a:rPr>
              <a:t>26. Law G. Why we use the cloud: security and efficiency - Government technology [Internet]. Governmenttechnology.blog.gov.uk. 2016 [cited 22 January 2018]. Available from: https://governmenttechnology.blog.gov.uk/2016/08/02/why-we-use-the-cloud-security-and-efficiency/</a:t>
            </a:r>
          </a:p>
          <a:p>
            <a:r>
              <a:rPr lang="en-GB" sz="1200" kern="1200" dirty="0" smtClean="0">
                <a:solidFill>
                  <a:schemeClr val="tx1"/>
                </a:solidFill>
                <a:effectLst/>
                <a:latin typeface="+mn-lt"/>
                <a:ea typeface="+mn-ea"/>
                <a:cs typeface="+mn-cs"/>
              </a:rPr>
              <a:t>27. Cloud [Internet]. CIO.gov. [cited 22 January 2018]. Available from: https://www.cio.gov/fed-it-topics/modernization/cloud/</a:t>
            </a:r>
          </a:p>
          <a:p>
            <a:r>
              <a:rPr lang="en-GB" sz="1200" kern="1200" dirty="0" smtClean="0">
                <a:solidFill>
                  <a:schemeClr val="tx1"/>
                </a:solidFill>
                <a:effectLst/>
                <a:latin typeface="+mn-lt"/>
                <a:ea typeface="+mn-ea"/>
                <a:cs typeface="+mn-cs"/>
              </a:rPr>
              <a:t>28. Microsoft Cloud Platform - Advantages of Cloud Computing | Microsoft [Internet]. Microsoft Cloud-Platform - GB (English). [cited 22 January 2018]. Available from: https://www.microsoft.com/en-gb/cloud-platform/default.aspx</a:t>
            </a:r>
          </a:p>
          <a:p>
            <a:r>
              <a:rPr lang="en-GB" sz="1200" kern="1200" dirty="0" smtClean="0">
                <a:solidFill>
                  <a:schemeClr val="tx1"/>
                </a:solidFill>
                <a:effectLst/>
                <a:latin typeface="+mn-lt"/>
                <a:ea typeface="+mn-ea"/>
                <a:cs typeface="+mn-cs"/>
              </a:rPr>
              <a:t>29. Global cloud traffic by segment 2015-2020 | Statistic [Internet]. Statista. [cited 22 January 2018]. Available from: https://www.statista.com/statistics/227267/global-cloud-ip-traffic-growth-by-segment/</a:t>
            </a:r>
          </a:p>
          <a:p>
            <a:r>
              <a:rPr lang="en-GB" sz="1200" kern="1200" dirty="0" smtClean="0">
                <a:solidFill>
                  <a:schemeClr val="tx1"/>
                </a:solidFill>
                <a:effectLst/>
                <a:latin typeface="+mn-lt"/>
                <a:ea typeface="+mn-ea"/>
                <a:cs typeface="+mn-cs"/>
              </a:rPr>
              <a:t>30. Forbes [Internet]. Forbes.com. 2017 [cited 22 January 2018]. Available from: https://www.forbes.com/sites/greatspeculations/2017/10/27/microsofts-cloud-services-growth-continues/#556f39e12f5c</a:t>
            </a:r>
          </a:p>
          <a:p>
            <a:r>
              <a:rPr lang="en-GB" sz="1200" kern="1200" dirty="0" smtClean="0">
                <a:solidFill>
                  <a:schemeClr val="tx1"/>
                </a:solidFill>
                <a:effectLst/>
                <a:latin typeface="+mn-lt"/>
                <a:ea typeface="+mn-ea"/>
                <a:cs typeface="+mn-cs"/>
              </a:rPr>
              <a:t>31. Gartner Forecasts Worldwide Public Cloud Services Revenue to Reach $260 Billion in 2017 [Internet]. Gartner.com. 2017 [cited 22 January 2018]. Available from: https://www.gartner.com/newsroom/id/3815165</a:t>
            </a:r>
          </a:p>
          <a:p>
            <a:r>
              <a:rPr lang="en-GB" sz="1200" kern="1200" dirty="0" smtClean="0">
                <a:solidFill>
                  <a:schemeClr val="tx1"/>
                </a:solidFill>
                <a:effectLst/>
                <a:latin typeface="+mn-lt"/>
                <a:ea typeface="+mn-ea"/>
                <a:cs typeface="+mn-cs"/>
              </a:rPr>
              <a:t>32. </a:t>
            </a:r>
            <a:r>
              <a:rPr lang="en-GB" sz="1200" kern="1200" dirty="0" err="1" smtClean="0">
                <a:solidFill>
                  <a:schemeClr val="tx1"/>
                </a:solidFill>
                <a:effectLst/>
                <a:latin typeface="+mn-lt"/>
                <a:ea typeface="+mn-ea"/>
                <a:cs typeface="+mn-cs"/>
              </a:rPr>
              <a:t>Gantz</a:t>
            </a:r>
            <a:r>
              <a:rPr lang="en-GB" sz="1200" kern="1200" dirty="0" smtClean="0">
                <a:solidFill>
                  <a:schemeClr val="tx1"/>
                </a:solidFill>
                <a:effectLst/>
                <a:latin typeface="+mn-lt"/>
                <a:ea typeface="+mn-ea"/>
                <a:cs typeface="+mn-cs"/>
              </a:rPr>
              <a:t> J, Miller P. The Salesforce Economy: Enabling 1.9 Million New Jobs and $389 Billion in New Revenue Over the Next Five Years [Internet]. </a:t>
            </a:r>
            <a:r>
              <a:rPr lang="en-GB" sz="1200" kern="1200" dirty="0" err="1" smtClean="0">
                <a:solidFill>
                  <a:schemeClr val="tx1"/>
                </a:solidFill>
                <a:effectLst/>
                <a:latin typeface="+mn-lt"/>
                <a:ea typeface="+mn-ea"/>
                <a:cs typeface="+mn-cs"/>
              </a:rPr>
              <a:t>SalesForce</a:t>
            </a:r>
            <a:r>
              <a:rPr lang="en-GB" sz="1200" kern="1200" dirty="0" smtClean="0">
                <a:solidFill>
                  <a:schemeClr val="tx1"/>
                </a:solidFill>
                <a:effectLst/>
                <a:latin typeface="+mn-lt"/>
                <a:ea typeface="+mn-ea"/>
                <a:cs typeface="+mn-cs"/>
              </a:rPr>
              <a:t>; 2016 [cited 22 January 2018]. Available from: https://www.salesforce.com/assets/pdf/misc/IDC-salesforce-economy-study-2016.pdf</a:t>
            </a:r>
          </a:p>
          <a:p>
            <a:r>
              <a:rPr lang="en-GB" sz="1200" kern="1200" dirty="0" smtClean="0">
                <a:solidFill>
                  <a:schemeClr val="tx1"/>
                </a:solidFill>
                <a:effectLst/>
                <a:latin typeface="+mn-lt"/>
                <a:ea typeface="+mn-ea"/>
                <a:cs typeface="+mn-cs"/>
              </a:rPr>
              <a:t>33. Columbus L. Forbes [Internet]. Forbes.com. 2017 [cited 22 January 2018]. Available from: https://www.forbes.com/sites/louiscolumbus/2017/04/29/roundup-of-cloud-computing-forecasts-2017/#50f54b2831e8</a:t>
            </a:r>
          </a:p>
          <a:p>
            <a:endParaRPr lang="en-GB" dirty="0"/>
          </a:p>
        </p:txBody>
      </p:sp>
    </p:spTree>
    <p:extLst>
      <p:ext uri="{BB962C8B-B14F-4D97-AF65-F5344CB8AC3E}">
        <p14:creationId xmlns:p14="http://schemas.microsoft.com/office/powerpoint/2010/main" val="300175397"/>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 What is cloud computing? A beginner’s guide | Microsoft Azure [Internet]. Azure.microsoft.com. [cited 22 January 2018]. Available from: https://azure.microsoft.com/en-gb/overview/what-is-cloud-computing/</a:t>
            </a:r>
          </a:p>
          <a:p>
            <a:r>
              <a:rPr lang="en-GB" sz="1200" kern="1200" dirty="0" smtClean="0">
                <a:solidFill>
                  <a:schemeClr val="tx1"/>
                </a:solidFill>
                <a:effectLst/>
                <a:latin typeface="+mn-lt"/>
                <a:ea typeface="+mn-ea"/>
                <a:cs typeface="+mn-cs"/>
              </a:rPr>
              <a:t>2. </a:t>
            </a:r>
            <a:r>
              <a:rPr lang="en-GB" sz="1200" kern="1200" dirty="0" err="1" smtClean="0">
                <a:solidFill>
                  <a:schemeClr val="tx1"/>
                </a:solidFill>
                <a:effectLst/>
                <a:latin typeface="+mn-lt"/>
                <a:ea typeface="+mn-ea"/>
                <a:cs typeface="+mn-cs"/>
              </a:rPr>
              <a:t>Huth</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Cebula</a:t>
            </a:r>
            <a:r>
              <a:rPr lang="en-GB" sz="1200" kern="1200" dirty="0" smtClean="0">
                <a:solidFill>
                  <a:schemeClr val="tx1"/>
                </a:solidFill>
                <a:effectLst/>
                <a:latin typeface="+mn-lt"/>
                <a:ea typeface="+mn-ea"/>
                <a:cs typeface="+mn-cs"/>
              </a:rPr>
              <a:t> J. The Basics of Cloud Computing [Internet]. Pittsburgh: Carnegie Mellon University; 2011 [cited 22 January 2018]. Available from: https://www.us-cert.gov/sites/default/files/publications/CloudComputingHuthCebula.pdf</a:t>
            </a:r>
          </a:p>
          <a:p>
            <a:r>
              <a:rPr lang="en-GB" sz="1200" kern="1200" dirty="0" smtClean="0">
                <a:solidFill>
                  <a:schemeClr val="tx1"/>
                </a:solidFill>
                <a:effectLst/>
                <a:latin typeface="+mn-lt"/>
                <a:ea typeface="+mn-ea"/>
                <a:cs typeface="+mn-cs"/>
              </a:rPr>
              <a:t>3. What is cloud computing? | IBM Cloud [Internet]. Ibm.com. [cited 22 January 2018]. Available from: https://www.ibm.com/cloud/learn/what-is-cloud-computing</a:t>
            </a:r>
          </a:p>
          <a:p>
            <a:r>
              <a:rPr lang="en-GB" sz="1200" kern="1200" dirty="0" smtClean="0">
                <a:solidFill>
                  <a:schemeClr val="tx1"/>
                </a:solidFill>
                <a:effectLst/>
                <a:latin typeface="+mn-lt"/>
                <a:ea typeface="+mn-ea"/>
                <a:cs typeface="+mn-cs"/>
              </a:rPr>
              <a:t>4. Final Version of NIST Cloud Computing Definition Published [Internet]. NIST. 2011 [cited 22 January 2018]. Available from: https://www.nist.gov/news-events/news/2011/10/final-version-nist-cloud-computing-definition-published</a:t>
            </a:r>
          </a:p>
          <a:p>
            <a:r>
              <a:rPr lang="en-GB" sz="1200" kern="1200" dirty="0" smtClean="0">
                <a:solidFill>
                  <a:schemeClr val="tx1"/>
                </a:solidFill>
                <a:effectLst/>
                <a:latin typeface="+mn-lt"/>
                <a:ea typeface="+mn-ea"/>
                <a:cs typeface="+mn-cs"/>
              </a:rPr>
              <a:t>5. What Is Amazon S3? - Amazon Simple Storage Service [Internet]. Docs.aws.amazon.com. [cited 22 January 2018]. Available from: https://docs.aws.amazon.com/AmazonS3/latest/dev/Welcome.html</a:t>
            </a:r>
          </a:p>
          <a:p>
            <a:r>
              <a:rPr lang="en-GB" sz="1200" kern="1200" dirty="0" smtClean="0">
                <a:solidFill>
                  <a:schemeClr val="tx1"/>
                </a:solidFill>
                <a:effectLst/>
                <a:latin typeface="+mn-lt"/>
                <a:ea typeface="+mn-ea"/>
                <a:cs typeface="+mn-cs"/>
              </a:rPr>
              <a:t>6. What Is Amazon EC2? - Amazon Elastic Compute Cloud [Internet]. Docs.aws.amazon.com. [cited 22 January 2018]. Available from: https://docs.aws.amazon.com/AWSEC2/latest/UserGuide/concepts.html</a:t>
            </a:r>
          </a:p>
          <a:p>
            <a:r>
              <a:rPr lang="en-GB" sz="1200" kern="1200" dirty="0" smtClean="0">
                <a:solidFill>
                  <a:schemeClr val="tx1"/>
                </a:solidFill>
                <a:effectLst/>
                <a:latin typeface="+mn-lt"/>
                <a:ea typeface="+mn-ea"/>
                <a:cs typeface="+mn-cs"/>
              </a:rPr>
              <a:t>7. Leong L, </a:t>
            </a:r>
            <a:r>
              <a:rPr lang="en-GB" sz="1200" kern="1200" dirty="0" err="1" smtClean="0">
                <a:solidFill>
                  <a:schemeClr val="tx1"/>
                </a:solidFill>
                <a:effectLst/>
                <a:latin typeface="+mn-lt"/>
                <a:ea typeface="+mn-ea"/>
                <a:cs typeface="+mn-cs"/>
              </a:rPr>
              <a:t>Bala</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Lowery</a:t>
            </a:r>
            <a:r>
              <a:rPr lang="en-GB" sz="1200" kern="1200" dirty="0" smtClean="0">
                <a:solidFill>
                  <a:schemeClr val="tx1"/>
                </a:solidFill>
                <a:effectLst/>
                <a:latin typeface="+mn-lt"/>
                <a:ea typeface="+mn-ea"/>
                <a:cs typeface="+mn-cs"/>
              </a:rPr>
              <a:t> C, Smith D. Gartner Reprint [Internet]. Gartner.com. 2017 [cited 22 January 2018]. Available from: https://www.gartner.com/doc/reprints?id=1-2G2O5FC&amp;ct=150519</a:t>
            </a:r>
          </a:p>
          <a:p>
            <a:r>
              <a:rPr lang="en-GB" sz="1200" kern="1200" dirty="0" smtClean="0">
                <a:solidFill>
                  <a:schemeClr val="tx1"/>
                </a:solidFill>
                <a:effectLst/>
                <a:latin typeface="+mn-lt"/>
                <a:ea typeface="+mn-ea"/>
                <a:cs typeface="+mn-cs"/>
              </a:rPr>
              <a:t>8. Alto P. Cloud infrastructure services grow 47% in Q2 2017, with AI to fuel next wave of growth | </a:t>
            </a:r>
            <a:r>
              <a:rPr lang="en-GB" sz="1200" kern="1200" dirty="0" err="1" smtClean="0">
                <a:solidFill>
                  <a:schemeClr val="tx1"/>
                </a:solidFill>
                <a:effectLst/>
                <a:latin typeface="+mn-lt"/>
                <a:ea typeface="+mn-ea"/>
                <a:cs typeface="+mn-cs"/>
              </a:rPr>
              <a:t>Canalys</a:t>
            </a:r>
            <a:r>
              <a:rPr lang="en-GB" sz="1200" kern="1200" dirty="0" smtClean="0">
                <a:solidFill>
                  <a:schemeClr val="tx1"/>
                </a:solidFill>
                <a:effectLst/>
                <a:latin typeface="+mn-lt"/>
                <a:ea typeface="+mn-ea"/>
                <a:cs typeface="+mn-cs"/>
              </a:rPr>
              <a:t> [Internet]. Canalys.com. 2017 [cited 22 January 2018]. Available from: https://www.canalys.com/newsroom/cloud-infrastructure-services-grow-47-q2-2017-ai-fuel-next-wave-growth</a:t>
            </a:r>
          </a:p>
          <a:p>
            <a:r>
              <a:rPr lang="en-GB" sz="1200" kern="1200" dirty="0" smtClean="0">
                <a:solidFill>
                  <a:schemeClr val="tx1"/>
                </a:solidFill>
                <a:effectLst/>
                <a:latin typeface="+mn-lt"/>
                <a:ea typeface="+mn-ea"/>
                <a:cs typeface="+mn-cs"/>
              </a:rPr>
              <a:t>9. Harris T. Cloud Computing - An Overview [Internet]. [cited 22 January 2018]. Available from: http://www.thbs.com/downloads/Cloud-Computing-Overview.pdf</a:t>
            </a:r>
          </a:p>
          <a:p>
            <a:r>
              <a:rPr lang="en-GB" sz="1200" kern="1200" dirty="0" smtClean="0">
                <a:solidFill>
                  <a:schemeClr val="tx1"/>
                </a:solidFill>
                <a:effectLst/>
                <a:latin typeface="+mn-lt"/>
                <a:ea typeface="+mn-ea"/>
                <a:cs typeface="+mn-cs"/>
              </a:rPr>
              <a:t>10. Cloud Computing - Diagram [Internet]. [cited 22 January 2018]. Available from: https://www.nodetx.com/wp-content/uploads/2017/05/cloud1-big.jpg</a:t>
            </a:r>
          </a:p>
          <a:p>
            <a:r>
              <a:rPr lang="en-GB" sz="1200" kern="1200" dirty="0" smtClean="0">
                <a:solidFill>
                  <a:schemeClr val="tx1"/>
                </a:solidFill>
                <a:effectLst/>
                <a:latin typeface="+mn-lt"/>
                <a:ea typeface="+mn-ea"/>
                <a:cs typeface="+mn-cs"/>
              </a:rPr>
              <a:t>11. Cloud Computing Architecture [Internet]. Siemens; 2010 [cited 22 January 2018]. Available from: https://www.sei.cmu.edu/library/assets/presentations/Cloud%20Computing%20Architecture%20-%20Gerald%20Kaefer.pdf</a:t>
            </a:r>
          </a:p>
          <a:p>
            <a:r>
              <a:rPr lang="en-GB" sz="1200" kern="1200" dirty="0" smtClean="0">
                <a:solidFill>
                  <a:schemeClr val="tx1"/>
                </a:solidFill>
                <a:effectLst/>
                <a:latin typeface="+mn-lt"/>
                <a:ea typeface="+mn-ea"/>
                <a:cs typeface="+mn-cs"/>
              </a:rPr>
              <a:t>12. What is IaaS? Infrastructure as a Service | Microsoft Azure [Internet]. Azure.microsoft.com. [cited 22 January 2018]. Available from: https://azure.microsoft.com/en-gb/overview/what-is-iaas/</a:t>
            </a:r>
          </a:p>
          <a:p>
            <a:r>
              <a:rPr lang="en-GB" sz="1200" kern="1200" dirty="0" smtClean="0">
                <a:solidFill>
                  <a:schemeClr val="tx1"/>
                </a:solidFill>
                <a:effectLst/>
                <a:latin typeface="+mn-lt"/>
                <a:ea typeface="+mn-ea"/>
                <a:cs typeface="+mn-cs"/>
              </a:rPr>
              <a:t>13. Ashraf I. An Overview of Service Models of Cloud Computing [Internet]. Pakistan: University of The Punjab; 2014 [cited 22 January 2018]. Available from: http://ijmcr.com/wp-content/uploads/2014/08/Paper18779-783.pdf</a:t>
            </a:r>
          </a:p>
          <a:p>
            <a:r>
              <a:rPr lang="en-GB" sz="1200" kern="1200" dirty="0" smtClean="0">
                <a:solidFill>
                  <a:schemeClr val="tx1"/>
                </a:solidFill>
                <a:effectLst/>
                <a:latin typeface="+mn-lt"/>
                <a:ea typeface="+mn-ea"/>
                <a:cs typeface="+mn-cs"/>
              </a:rPr>
              <a:t>14. What is PaaS? Platform as a Service | Microsoft Azure [Internet]. Azure.microsoft.com. [cited 22 January 2018]. Available from: https://azure.microsoft.com/en-gb/overview/what-is-paas/</a:t>
            </a:r>
          </a:p>
          <a:p>
            <a:r>
              <a:rPr lang="en-GB" sz="1200" kern="1200" dirty="0" smtClean="0">
                <a:solidFill>
                  <a:schemeClr val="tx1"/>
                </a:solidFill>
                <a:effectLst/>
                <a:latin typeface="+mn-lt"/>
                <a:ea typeface="+mn-ea"/>
                <a:cs typeface="+mn-cs"/>
              </a:rPr>
              <a:t>15. AWS Elastic Beanstalk – Deploy Web Applications [Internet]. Amazon Web Services, Inc. [cited 22 January 2018]. Available from: https://aws.amazon.com/elasticbeanstalk/</a:t>
            </a:r>
          </a:p>
          <a:p>
            <a:r>
              <a:rPr lang="en-GB" sz="1200" kern="1200" dirty="0" smtClean="0">
                <a:solidFill>
                  <a:schemeClr val="tx1"/>
                </a:solidFill>
                <a:effectLst/>
                <a:latin typeface="+mn-lt"/>
                <a:ea typeface="+mn-ea"/>
                <a:cs typeface="+mn-cs"/>
              </a:rPr>
              <a:t>16. </a:t>
            </a:r>
            <a:r>
              <a:rPr lang="en-GB" sz="1200" kern="1200" dirty="0" err="1" smtClean="0">
                <a:solidFill>
                  <a:schemeClr val="tx1"/>
                </a:solidFill>
                <a:effectLst/>
                <a:latin typeface="+mn-lt"/>
                <a:ea typeface="+mn-ea"/>
                <a:cs typeface="+mn-cs"/>
              </a:rPr>
              <a:t>Rajan</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Shanmugapriyaa</a:t>
            </a:r>
            <a:r>
              <a:rPr lang="en-GB" sz="1200" kern="1200" dirty="0" smtClean="0">
                <a:solidFill>
                  <a:schemeClr val="tx1"/>
                </a:solidFill>
                <a:effectLst/>
                <a:latin typeface="+mn-lt"/>
                <a:ea typeface="+mn-ea"/>
                <a:cs typeface="+mn-cs"/>
              </a:rPr>
              <a:t> S. Evolution of Cloud Storage as Cloud Computing Infrastructure Service [Internet]. IOSR Journal of Computer Engineering; 2012 [cited 22 January 2018]. Available from: https://arxiv.org/ftp/arxiv/papers/1308/1308.1303.pdf</a:t>
            </a:r>
          </a:p>
          <a:p>
            <a:r>
              <a:rPr lang="en-GB" sz="1200" kern="1200" dirty="0" smtClean="0">
                <a:solidFill>
                  <a:schemeClr val="tx1"/>
                </a:solidFill>
                <a:effectLst/>
                <a:latin typeface="+mn-lt"/>
                <a:ea typeface="+mn-ea"/>
                <a:cs typeface="+mn-cs"/>
              </a:rPr>
              <a:t>17. SaaS on AWS [Internet]. Amazon Web Services, Inc. [cited 22 January 2018]. Available from: https://aws.amazon.com/partners/saas-on-aws/</a:t>
            </a:r>
          </a:p>
          <a:p>
            <a:r>
              <a:rPr lang="en-GB" sz="1200" kern="1200" dirty="0" smtClean="0">
                <a:solidFill>
                  <a:schemeClr val="tx1"/>
                </a:solidFill>
                <a:effectLst/>
                <a:latin typeface="+mn-lt"/>
                <a:ea typeface="+mn-ea"/>
                <a:cs typeface="+mn-cs"/>
              </a:rPr>
              <a:t>18. What is SaaS? Software as a Service | Microsoft Azure [Internet]. Azure.microsoft.com. [cited 22 January 2018]. Available from: https://azure.microsoft.com/en-gb/overview/what-is-saas/</a:t>
            </a:r>
          </a:p>
          <a:p>
            <a:r>
              <a:rPr lang="en-GB" sz="1200" kern="1200" dirty="0" smtClean="0">
                <a:solidFill>
                  <a:schemeClr val="tx1"/>
                </a:solidFill>
                <a:effectLst/>
                <a:latin typeface="+mn-lt"/>
                <a:ea typeface="+mn-ea"/>
                <a:cs typeface="+mn-cs"/>
              </a:rPr>
              <a:t>19. IaaS, PaaS, SaaS (Explained and Compared) [Internet]. </a:t>
            </a:r>
            <a:r>
              <a:rPr lang="en-GB" sz="1200" kern="1200" dirty="0" err="1" smtClean="0">
                <a:solidFill>
                  <a:schemeClr val="tx1"/>
                </a:solidFill>
                <a:effectLst/>
                <a:latin typeface="+mn-lt"/>
                <a:ea typeface="+mn-ea"/>
                <a:cs typeface="+mn-cs"/>
              </a:rPr>
              <a:t>Apprenda</a:t>
            </a:r>
            <a:r>
              <a:rPr lang="en-GB" sz="1200" kern="1200" dirty="0" smtClean="0">
                <a:solidFill>
                  <a:schemeClr val="tx1"/>
                </a:solidFill>
                <a:effectLst/>
                <a:latin typeface="+mn-lt"/>
                <a:ea typeface="+mn-ea"/>
                <a:cs typeface="+mn-cs"/>
              </a:rPr>
              <a:t>. [cited 22 January 2018]. Available from: https://apprenda.com/library/paas/iaas-paas-saas-explained-compared/</a:t>
            </a:r>
          </a:p>
          <a:p>
            <a:r>
              <a:rPr lang="en-GB" sz="1200" kern="1200" dirty="0" smtClean="0">
                <a:solidFill>
                  <a:schemeClr val="tx1"/>
                </a:solidFill>
                <a:effectLst/>
                <a:latin typeface="+mn-lt"/>
                <a:ea typeface="+mn-ea"/>
                <a:cs typeface="+mn-cs"/>
              </a:rPr>
              <a:t>20. Public Cloud – Definition | Microsoft Azure [Internet]. Azure.microsoft.com. [cited 22 January 2018]. Available from: https://azure.microsoft.com/en-gb/overview/what-is-a-public-cloud/</a:t>
            </a:r>
          </a:p>
          <a:p>
            <a:r>
              <a:rPr lang="en-GB" sz="1200" kern="1200" dirty="0" smtClean="0">
                <a:solidFill>
                  <a:schemeClr val="tx1"/>
                </a:solidFill>
                <a:effectLst/>
                <a:latin typeface="+mn-lt"/>
                <a:ea typeface="+mn-ea"/>
                <a:cs typeface="+mn-cs"/>
              </a:rPr>
              <a:t>21. Cloud I. IBM Cloud Private [Internet]. Ibm.com. [cited 22 January 2018]. Available from: 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p>
          <a:p>
            <a:r>
              <a:rPr lang="en-GB" sz="1200" kern="1200" dirty="0" smtClean="0">
                <a:solidFill>
                  <a:schemeClr val="tx1"/>
                </a:solidFill>
                <a:effectLst/>
                <a:latin typeface="+mn-lt"/>
                <a:ea typeface="+mn-ea"/>
                <a:cs typeface="+mn-cs"/>
              </a:rPr>
              <a:t>22. Private Cloud – Definition | Microsoft Azure [Internet]. Azure.microsoft.com. [cited 22 January 2018]. Available from: https://azure.microsoft.com/en-gb/overview/what-is-a-private-cloud/</a:t>
            </a:r>
          </a:p>
          <a:p>
            <a:r>
              <a:rPr lang="en-GB" sz="1200" kern="1200" dirty="0" smtClean="0">
                <a:solidFill>
                  <a:schemeClr val="tx1"/>
                </a:solidFill>
                <a:effectLst/>
                <a:latin typeface="+mn-lt"/>
                <a:ea typeface="+mn-ea"/>
                <a:cs typeface="+mn-cs"/>
              </a:rPr>
              <a:t>23. Types of Cloud Computing: Private, Public, and Hybrid Clouds | Cloud Services at Illinois - University of Illinois at Urbana-Champaign [Internet]. Cloud.illinois.edu. [cited 22 January 2018]. Available from: https://cloud.illinois.edu/types-of-cloud-computing-private-public-and-hybrid-clouds/</a:t>
            </a:r>
          </a:p>
          <a:p>
            <a:r>
              <a:rPr lang="en-GB" sz="1200" kern="1200" dirty="0" smtClean="0">
                <a:solidFill>
                  <a:schemeClr val="tx1"/>
                </a:solidFill>
                <a:effectLst/>
                <a:latin typeface="+mn-lt"/>
                <a:ea typeface="+mn-ea"/>
                <a:cs typeface="+mn-cs"/>
              </a:rPr>
              <a:t>24. ZNET LIVE. Public Cloud vs Private Cloud vs Hybrid Cloud [Internet]. 2015 [cited 22 January 2018]. Available from: https://www.znetlive.com/blog/public-cloud-vs-private-cloud-vs-hybrid-cloud/</a:t>
            </a:r>
          </a:p>
          <a:p>
            <a:r>
              <a:rPr lang="en-GB" sz="1200" kern="1200" dirty="0" smtClean="0">
                <a:solidFill>
                  <a:schemeClr val="tx1"/>
                </a:solidFill>
                <a:effectLst/>
                <a:latin typeface="+mn-lt"/>
                <a:ea typeface="+mn-ea"/>
                <a:cs typeface="+mn-cs"/>
              </a:rPr>
              <a:t>25. Benefits of cloud computing | Business Queensland [Internet]. Business.qld.gov.au. [cited 22 January 2018]. Available from: https://www.business.qld.gov.au/running-business/it/cloud-computing/benefits</a:t>
            </a:r>
          </a:p>
          <a:p>
            <a:r>
              <a:rPr lang="en-GB" sz="1200" kern="1200" dirty="0" smtClean="0">
                <a:solidFill>
                  <a:schemeClr val="tx1"/>
                </a:solidFill>
                <a:effectLst/>
                <a:latin typeface="+mn-lt"/>
                <a:ea typeface="+mn-ea"/>
                <a:cs typeface="+mn-cs"/>
              </a:rPr>
              <a:t>26. Law G. Why we use the cloud: security and efficiency - Government technology [Internet]. Governmenttechnology.blog.gov.uk. 2016 [cited 22 January 2018]. Available from: https://governmenttechnology.blog.gov.uk/2016/08/02/why-we-use-the-cloud-security-and-efficiency/</a:t>
            </a:r>
          </a:p>
          <a:p>
            <a:r>
              <a:rPr lang="en-GB" sz="1200" kern="1200" dirty="0" smtClean="0">
                <a:solidFill>
                  <a:schemeClr val="tx1"/>
                </a:solidFill>
                <a:effectLst/>
                <a:latin typeface="+mn-lt"/>
                <a:ea typeface="+mn-ea"/>
                <a:cs typeface="+mn-cs"/>
              </a:rPr>
              <a:t>27. Cloud [Internet]. CIO.gov. [cited 22 January 2018]. Available from: https://www.cio.gov/fed-it-topics/modernization/cloud/</a:t>
            </a:r>
          </a:p>
          <a:p>
            <a:r>
              <a:rPr lang="en-GB" sz="1200" kern="1200" dirty="0" smtClean="0">
                <a:solidFill>
                  <a:schemeClr val="tx1"/>
                </a:solidFill>
                <a:effectLst/>
                <a:latin typeface="+mn-lt"/>
                <a:ea typeface="+mn-ea"/>
                <a:cs typeface="+mn-cs"/>
              </a:rPr>
              <a:t>28. Microsoft Cloud Platform - Advantages of Cloud Computing | Microsoft [Internet]. Microsoft Cloud-Platform - GB (English). [cited 22 January 2018]. Available from: https://www.microsoft.com/en-gb/cloud-platform/default.aspx</a:t>
            </a:r>
          </a:p>
          <a:p>
            <a:r>
              <a:rPr lang="en-GB" sz="1200" kern="1200" dirty="0" smtClean="0">
                <a:solidFill>
                  <a:schemeClr val="tx1"/>
                </a:solidFill>
                <a:effectLst/>
                <a:latin typeface="+mn-lt"/>
                <a:ea typeface="+mn-ea"/>
                <a:cs typeface="+mn-cs"/>
              </a:rPr>
              <a:t>29. Global cloud traffic by segment 2015-2020 | Statistic [Internet]. Statista. [cited 22 January 2018]. Available from: https://www.statista.com/statistics/227267/global-cloud-ip-traffic-growth-by-segment/</a:t>
            </a:r>
          </a:p>
          <a:p>
            <a:r>
              <a:rPr lang="en-GB" sz="1200" kern="1200" dirty="0" smtClean="0">
                <a:solidFill>
                  <a:schemeClr val="tx1"/>
                </a:solidFill>
                <a:effectLst/>
                <a:latin typeface="+mn-lt"/>
                <a:ea typeface="+mn-ea"/>
                <a:cs typeface="+mn-cs"/>
              </a:rPr>
              <a:t>30. Forbes [Internet]. Forbes.com. 2017 [cited 22 January 2018]. Available from: https://www.forbes.com/sites/greatspeculations/2017/10/27/microsofts-cloud-services-growth-continues/#556f39e12f5c</a:t>
            </a:r>
          </a:p>
          <a:p>
            <a:r>
              <a:rPr lang="en-GB" sz="1200" kern="1200" dirty="0" smtClean="0">
                <a:solidFill>
                  <a:schemeClr val="tx1"/>
                </a:solidFill>
                <a:effectLst/>
                <a:latin typeface="+mn-lt"/>
                <a:ea typeface="+mn-ea"/>
                <a:cs typeface="+mn-cs"/>
              </a:rPr>
              <a:t>31. Gartner Forecasts Worldwide Public Cloud Services Revenue to Reach $260 Billion in 2017 [Internet]. Gartner.com. 2017 [cited 22 January 2018]. Available from: https://www.gartner.com/newsroom/id/3815165</a:t>
            </a:r>
          </a:p>
          <a:p>
            <a:r>
              <a:rPr lang="en-GB" sz="1200" kern="1200" dirty="0" smtClean="0">
                <a:solidFill>
                  <a:schemeClr val="tx1"/>
                </a:solidFill>
                <a:effectLst/>
                <a:latin typeface="+mn-lt"/>
                <a:ea typeface="+mn-ea"/>
                <a:cs typeface="+mn-cs"/>
              </a:rPr>
              <a:t>32. </a:t>
            </a:r>
            <a:r>
              <a:rPr lang="en-GB" sz="1200" kern="1200" dirty="0" err="1" smtClean="0">
                <a:solidFill>
                  <a:schemeClr val="tx1"/>
                </a:solidFill>
                <a:effectLst/>
                <a:latin typeface="+mn-lt"/>
                <a:ea typeface="+mn-ea"/>
                <a:cs typeface="+mn-cs"/>
              </a:rPr>
              <a:t>Gantz</a:t>
            </a:r>
            <a:r>
              <a:rPr lang="en-GB" sz="1200" kern="1200" dirty="0" smtClean="0">
                <a:solidFill>
                  <a:schemeClr val="tx1"/>
                </a:solidFill>
                <a:effectLst/>
                <a:latin typeface="+mn-lt"/>
                <a:ea typeface="+mn-ea"/>
                <a:cs typeface="+mn-cs"/>
              </a:rPr>
              <a:t> J, Miller P. The Salesforce Economy: Enabling 1.9 Million New Jobs and $389 Billion in New Revenue Over the Next Five Years [Internet]. </a:t>
            </a:r>
            <a:r>
              <a:rPr lang="en-GB" sz="1200" kern="1200" dirty="0" err="1" smtClean="0">
                <a:solidFill>
                  <a:schemeClr val="tx1"/>
                </a:solidFill>
                <a:effectLst/>
                <a:latin typeface="+mn-lt"/>
                <a:ea typeface="+mn-ea"/>
                <a:cs typeface="+mn-cs"/>
              </a:rPr>
              <a:t>SalesForce</a:t>
            </a:r>
            <a:r>
              <a:rPr lang="en-GB" sz="1200" kern="1200" dirty="0" smtClean="0">
                <a:solidFill>
                  <a:schemeClr val="tx1"/>
                </a:solidFill>
                <a:effectLst/>
                <a:latin typeface="+mn-lt"/>
                <a:ea typeface="+mn-ea"/>
                <a:cs typeface="+mn-cs"/>
              </a:rPr>
              <a:t>; 2016 [cited 22 January 2018]. Available from: https://www.salesforce.com/assets/pdf/misc/IDC-salesforce-economy-study-2016.pdf</a:t>
            </a:r>
          </a:p>
          <a:p>
            <a:r>
              <a:rPr lang="en-GB" sz="1200" kern="1200" dirty="0" smtClean="0">
                <a:solidFill>
                  <a:schemeClr val="tx1"/>
                </a:solidFill>
                <a:effectLst/>
                <a:latin typeface="+mn-lt"/>
                <a:ea typeface="+mn-ea"/>
                <a:cs typeface="+mn-cs"/>
              </a:rPr>
              <a:t>33. Columbus L. Forbes [Internet]. Forbes.com. 2017 [cited 22 January 2018]. Available from: https://www.forbes.com/sites/louiscolumbus/2017/04/29/roundup-of-cloud-computing-forecasts-2017/#50f54b2831e8</a:t>
            </a:r>
          </a:p>
          <a:p>
            <a:endParaRPr lang="en-GB" dirty="0"/>
          </a:p>
        </p:txBody>
      </p:sp>
    </p:spTree>
    <p:extLst>
      <p:ext uri="{BB962C8B-B14F-4D97-AF65-F5344CB8AC3E}">
        <p14:creationId xmlns:p14="http://schemas.microsoft.com/office/powerpoint/2010/main" val="219176390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 What is cloud computing? A beginner’s guide | Microsoft Azure [Internet]. Azure.microsoft.com. [cited 22 January 2018]. Available from: https://azure.microsoft.com/en-gb/overview/what-is-cloud-computing/</a:t>
            </a:r>
          </a:p>
          <a:p>
            <a:r>
              <a:rPr lang="en-GB" sz="1200" kern="1200" dirty="0" smtClean="0">
                <a:solidFill>
                  <a:schemeClr val="tx1"/>
                </a:solidFill>
                <a:effectLst/>
                <a:latin typeface="+mn-lt"/>
                <a:ea typeface="+mn-ea"/>
                <a:cs typeface="+mn-cs"/>
              </a:rPr>
              <a:t>2. </a:t>
            </a:r>
            <a:r>
              <a:rPr lang="en-GB" sz="1200" kern="1200" dirty="0" err="1" smtClean="0">
                <a:solidFill>
                  <a:schemeClr val="tx1"/>
                </a:solidFill>
                <a:effectLst/>
                <a:latin typeface="+mn-lt"/>
                <a:ea typeface="+mn-ea"/>
                <a:cs typeface="+mn-cs"/>
              </a:rPr>
              <a:t>Huth</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Cebula</a:t>
            </a:r>
            <a:r>
              <a:rPr lang="en-GB" sz="1200" kern="1200" dirty="0" smtClean="0">
                <a:solidFill>
                  <a:schemeClr val="tx1"/>
                </a:solidFill>
                <a:effectLst/>
                <a:latin typeface="+mn-lt"/>
                <a:ea typeface="+mn-ea"/>
                <a:cs typeface="+mn-cs"/>
              </a:rPr>
              <a:t> J. The Basics of Cloud Computing [Internet]. Pittsburgh: Carnegie Mellon University; 2011 [cited 22 January 2018]. Available from: https://www.us-cert.gov/sites/default/files/publications/CloudComputingHuthCebula.pdf</a:t>
            </a:r>
          </a:p>
          <a:p>
            <a:r>
              <a:rPr lang="en-GB" sz="1200" kern="1200" dirty="0" smtClean="0">
                <a:solidFill>
                  <a:schemeClr val="tx1"/>
                </a:solidFill>
                <a:effectLst/>
                <a:latin typeface="+mn-lt"/>
                <a:ea typeface="+mn-ea"/>
                <a:cs typeface="+mn-cs"/>
              </a:rPr>
              <a:t>3. What is cloud computing? | IBM Cloud [Internet]. Ibm.com. [cited 22 January 2018]. Available from: https://www.ibm.com/cloud/learn/what-is-cloud-computing</a:t>
            </a:r>
          </a:p>
          <a:p>
            <a:r>
              <a:rPr lang="en-GB" sz="1200" kern="1200" dirty="0" smtClean="0">
                <a:solidFill>
                  <a:schemeClr val="tx1"/>
                </a:solidFill>
                <a:effectLst/>
                <a:latin typeface="+mn-lt"/>
                <a:ea typeface="+mn-ea"/>
                <a:cs typeface="+mn-cs"/>
              </a:rPr>
              <a:t>4. Final Version of NIST Cloud Computing Definition Published [Internet]. NIST. 2011 [cited 22 January 2018]. Available from: https://www.nist.gov/news-events/news/2011/10/final-version-nist-cloud-computing-definition-published</a:t>
            </a:r>
          </a:p>
          <a:p>
            <a:r>
              <a:rPr lang="en-GB" sz="1200" kern="1200" dirty="0" smtClean="0">
                <a:solidFill>
                  <a:schemeClr val="tx1"/>
                </a:solidFill>
                <a:effectLst/>
                <a:latin typeface="+mn-lt"/>
                <a:ea typeface="+mn-ea"/>
                <a:cs typeface="+mn-cs"/>
              </a:rPr>
              <a:t>5. What Is Amazon S3? - Amazon Simple Storage Service [Internet]. Docs.aws.amazon.com. [cited 22 January 2018]. Available from: https://docs.aws.amazon.com/AmazonS3/latest/dev/Welcome.html</a:t>
            </a:r>
          </a:p>
          <a:p>
            <a:r>
              <a:rPr lang="en-GB" sz="1200" kern="1200" dirty="0" smtClean="0">
                <a:solidFill>
                  <a:schemeClr val="tx1"/>
                </a:solidFill>
                <a:effectLst/>
                <a:latin typeface="+mn-lt"/>
                <a:ea typeface="+mn-ea"/>
                <a:cs typeface="+mn-cs"/>
              </a:rPr>
              <a:t>6. What Is Amazon EC2? - Amazon Elastic Compute Cloud [Internet]. Docs.aws.amazon.com. [cited 22 January 2018]. Available from: https://docs.aws.amazon.com/AWSEC2/latest/UserGuide/concepts.html</a:t>
            </a:r>
          </a:p>
          <a:p>
            <a:r>
              <a:rPr lang="en-GB" sz="1200" kern="1200" dirty="0" smtClean="0">
                <a:solidFill>
                  <a:schemeClr val="tx1"/>
                </a:solidFill>
                <a:effectLst/>
                <a:latin typeface="+mn-lt"/>
                <a:ea typeface="+mn-ea"/>
                <a:cs typeface="+mn-cs"/>
              </a:rPr>
              <a:t>7. Leong L, </a:t>
            </a:r>
            <a:r>
              <a:rPr lang="en-GB" sz="1200" kern="1200" dirty="0" err="1" smtClean="0">
                <a:solidFill>
                  <a:schemeClr val="tx1"/>
                </a:solidFill>
                <a:effectLst/>
                <a:latin typeface="+mn-lt"/>
                <a:ea typeface="+mn-ea"/>
                <a:cs typeface="+mn-cs"/>
              </a:rPr>
              <a:t>Bala</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Lowery</a:t>
            </a:r>
            <a:r>
              <a:rPr lang="en-GB" sz="1200" kern="1200" dirty="0" smtClean="0">
                <a:solidFill>
                  <a:schemeClr val="tx1"/>
                </a:solidFill>
                <a:effectLst/>
                <a:latin typeface="+mn-lt"/>
                <a:ea typeface="+mn-ea"/>
                <a:cs typeface="+mn-cs"/>
              </a:rPr>
              <a:t> C, Smith D. Gartner Reprint [Internet]. Gartner.com. 2017 [cited 22 January 2018]. Available from: https://www.gartner.com/doc/reprints?id=1-2G2O5FC&amp;ct=150519</a:t>
            </a:r>
          </a:p>
          <a:p>
            <a:r>
              <a:rPr lang="en-GB" sz="1200" kern="1200" dirty="0" smtClean="0">
                <a:solidFill>
                  <a:schemeClr val="tx1"/>
                </a:solidFill>
                <a:effectLst/>
                <a:latin typeface="+mn-lt"/>
                <a:ea typeface="+mn-ea"/>
                <a:cs typeface="+mn-cs"/>
              </a:rPr>
              <a:t>8. Alto P. Cloud infrastructure services grow 47% in Q2 2017, with AI to fuel next wave of growth | </a:t>
            </a:r>
            <a:r>
              <a:rPr lang="en-GB" sz="1200" kern="1200" dirty="0" err="1" smtClean="0">
                <a:solidFill>
                  <a:schemeClr val="tx1"/>
                </a:solidFill>
                <a:effectLst/>
                <a:latin typeface="+mn-lt"/>
                <a:ea typeface="+mn-ea"/>
                <a:cs typeface="+mn-cs"/>
              </a:rPr>
              <a:t>Canalys</a:t>
            </a:r>
            <a:r>
              <a:rPr lang="en-GB" sz="1200" kern="1200" dirty="0" smtClean="0">
                <a:solidFill>
                  <a:schemeClr val="tx1"/>
                </a:solidFill>
                <a:effectLst/>
                <a:latin typeface="+mn-lt"/>
                <a:ea typeface="+mn-ea"/>
                <a:cs typeface="+mn-cs"/>
              </a:rPr>
              <a:t> [Internet]. Canalys.com. 2017 [cited 22 January 2018]. Available from: https://www.canalys.com/newsroom/cloud-infrastructure-services-grow-47-q2-2017-ai-fuel-next-wave-growth</a:t>
            </a:r>
          </a:p>
          <a:p>
            <a:r>
              <a:rPr lang="en-GB" sz="1200" kern="1200" dirty="0" smtClean="0">
                <a:solidFill>
                  <a:schemeClr val="tx1"/>
                </a:solidFill>
                <a:effectLst/>
                <a:latin typeface="+mn-lt"/>
                <a:ea typeface="+mn-ea"/>
                <a:cs typeface="+mn-cs"/>
              </a:rPr>
              <a:t>9. Harris T. Cloud Computing - An Overview [Internet]. [cited 22 January 2018]. Available from: http://www.thbs.com/downloads/Cloud-Computing-Overview.pdf</a:t>
            </a:r>
          </a:p>
          <a:p>
            <a:r>
              <a:rPr lang="en-GB" sz="1200" kern="1200" dirty="0" smtClean="0">
                <a:solidFill>
                  <a:schemeClr val="tx1"/>
                </a:solidFill>
                <a:effectLst/>
                <a:latin typeface="+mn-lt"/>
                <a:ea typeface="+mn-ea"/>
                <a:cs typeface="+mn-cs"/>
              </a:rPr>
              <a:t>10. Cloud Computing - Diagram [Internet]. [cited 22 January 2018]. Available from: https://www.nodetx.com/wp-content/uploads/2017/05/cloud1-big.jpg</a:t>
            </a:r>
          </a:p>
          <a:p>
            <a:r>
              <a:rPr lang="en-GB" sz="1200" kern="1200" dirty="0" smtClean="0">
                <a:solidFill>
                  <a:schemeClr val="tx1"/>
                </a:solidFill>
                <a:effectLst/>
                <a:latin typeface="+mn-lt"/>
                <a:ea typeface="+mn-ea"/>
                <a:cs typeface="+mn-cs"/>
              </a:rPr>
              <a:t>11. Cloud Computing Architecture [Internet]. Siemens; 2010 [cited 22 January 2018]. Available from: https://www.sei.cmu.edu/library/assets/presentations/Cloud%20Computing%20Architecture%20-%20Gerald%20Kaefer.pdf</a:t>
            </a:r>
          </a:p>
          <a:p>
            <a:r>
              <a:rPr lang="en-GB" sz="1200" kern="1200" dirty="0" smtClean="0">
                <a:solidFill>
                  <a:schemeClr val="tx1"/>
                </a:solidFill>
                <a:effectLst/>
                <a:latin typeface="+mn-lt"/>
                <a:ea typeface="+mn-ea"/>
                <a:cs typeface="+mn-cs"/>
              </a:rPr>
              <a:t>12. What is IaaS? Infrastructure as a Service | Microsoft Azure [Internet]. Azure.microsoft.com. [cited 22 January 2018]. Available from: https://azure.microsoft.com/en-gb/overview/what-is-iaas/</a:t>
            </a:r>
          </a:p>
          <a:p>
            <a:r>
              <a:rPr lang="en-GB" sz="1200" kern="1200" dirty="0" smtClean="0">
                <a:solidFill>
                  <a:schemeClr val="tx1"/>
                </a:solidFill>
                <a:effectLst/>
                <a:latin typeface="+mn-lt"/>
                <a:ea typeface="+mn-ea"/>
                <a:cs typeface="+mn-cs"/>
              </a:rPr>
              <a:t>13. Ashraf I. An Overview of Service Models of Cloud Computing [Internet]. Pakistan: University of The Punjab; 2014 [cited 22 January 2018]. Available from: http://ijmcr.com/wp-content/uploads/2014/08/Paper18779-783.pdf</a:t>
            </a:r>
          </a:p>
          <a:p>
            <a:r>
              <a:rPr lang="en-GB" sz="1200" kern="1200" dirty="0" smtClean="0">
                <a:solidFill>
                  <a:schemeClr val="tx1"/>
                </a:solidFill>
                <a:effectLst/>
                <a:latin typeface="+mn-lt"/>
                <a:ea typeface="+mn-ea"/>
                <a:cs typeface="+mn-cs"/>
              </a:rPr>
              <a:t>14. What is PaaS? Platform as a Service | Microsoft Azure [Internet]. Azure.microsoft.com. [cited 22 January 2018]. Available from: https://azure.microsoft.com/en-gb/overview/what-is-paas/</a:t>
            </a:r>
          </a:p>
          <a:p>
            <a:r>
              <a:rPr lang="en-GB" sz="1200" kern="1200" dirty="0" smtClean="0">
                <a:solidFill>
                  <a:schemeClr val="tx1"/>
                </a:solidFill>
                <a:effectLst/>
                <a:latin typeface="+mn-lt"/>
                <a:ea typeface="+mn-ea"/>
                <a:cs typeface="+mn-cs"/>
              </a:rPr>
              <a:t>15. AWS Elastic Beanstalk – Deploy Web Applications [Internet]. Amazon Web Services, Inc. [cited 22 January 2018]. Available from: https://aws.amazon.com/elasticbeanstalk/</a:t>
            </a:r>
          </a:p>
          <a:p>
            <a:r>
              <a:rPr lang="en-GB" sz="1200" kern="1200" dirty="0" smtClean="0">
                <a:solidFill>
                  <a:schemeClr val="tx1"/>
                </a:solidFill>
                <a:effectLst/>
                <a:latin typeface="+mn-lt"/>
                <a:ea typeface="+mn-ea"/>
                <a:cs typeface="+mn-cs"/>
              </a:rPr>
              <a:t>16. </a:t>
            </a:r>
            <a:r>
              <a:rPr lang="en-GB" sz="1200" kern="1200" dirty="0" err="1" smtClean="0">
                <a:solidFill>
                  <a:schemeClr val="tx1"/>
                </a:solidFill>
                <a:effectLst/>
                <a:latin typeface="+mn-lt"/>
                <a:ea typeface="+mn-ea"/>
                <a:cs typeface="+mn-cs"/>
              </a:rPr>
              <a:t>Rajan</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Shanmugapriyaa</a:t>
            </a:r>
            <a:r>
              <a:rPr lang="en-GB" sz="1200" kern="1200" dirty="0" smtClean="0">
                <a:solidFill>
                  <a:schemeClr val="tx1"/>
                </a:solidFill>
                <a:effectLst/>
                <a:latin typeface="+mn-lt"/>
                <a:ea typeface="+mn-ea"/>
                <a:cs typeface="+mn-cs"/>
              </a:rPr>
              <a:t> S. Evolution of Cloud Storage as Cloud Computing Infrastructure Service [Internet]. IOSR Journal of Computer Engineering; 2012 [cited 22 January 2018]. Available from: https://arxiv.org/ftp/arxiv/papers/1308/1308.1303.pdf</a:t>
            </a:r>
          </a:p>
          <a:p>
            <a:r>
              <a:rPr lang="en-GB" sz="1200" kern="1200" dirty="0" smtClean="0">
                <a:solidFill>
                  <a:schemeClr val="tx1"/>
                </a:solidFill>
                <a:effectLst/>
                <a:latin typeface="+mn-lt"/>
                <a:ea typeface="+mn-ea"/>
                <a:cs typeface="+mn-cs"/>
              </a:rPr>
              <a:t>17. SaaS on AWS [Internet]. Amazon Web Services, Inc. [cited 22 January 2018]. Available from: https://aws.amazon.com/partners/saas-on-aws/</a:t>
            </a:r>
          </a:p>
          <a:p>
            <a:r>
              <a:rPr lang="en-GB" sz="1200" kern="1200" dirty="0" smtClean="0">
                <a:solidFill>
                  <a:schemeClr val="tx1"/>
                </a:solidFill>
                <a:effectLst/>
                <a:latin typeface="+mn-lt"/>
                <a:ea typeface="+mn-ea"/>
                <a:cs typeface="+mn-cs"/>
              </a:rPr>
              <a:t>18. What is SaaS? Software as a Service | Microsoft Azure [Internet]. Azure.microsoft.com. [cited 22 January 2018]. Available from: https://azure.microsoft.com/en-gb/overview/what-is-saas/</a:t>
            </a:r>
          </a:p>
          <a:p>
            <a:r>
              <a:rPr lang="en-GB" sz="1200" kern="1200" dirty="0" smtClean="0">
                <a:solidFill>
                  <a:schemeClr val="tx1"/>
                </a:solidFill>
                <a:effectLst/>
                <a:latin typeface="+mn-lt"/>
                <a:ea typeface="+mn-ea"/>
                <a:cs typeface="+mn-cs"/>
              </a:rPr>
              <a:t>19. IaaS, PaaS, SaaS (Explained and Compared) [Internet]. </a:t>
            </a:r>
            <a:r>
              <a:rPr lang="en-GB" sz="1200" kern="1200" dirty="0" err="1" smtClean="0">
                <a:solidFill>
                  <a:schemeClr val="tx1"/>
                </a:solidFill>
                <a:effectLst/>
                <a:latin typeface="+mn-lt"/>
                <a:ea typeface="+mn-ea"/>
                <a:cs typeface="+mn-cs"/>
              </a:rPr>
              <a:t>Apprenda</a:t>
            </a:r>
            <a:r>
              <a:rPr lang="en-GB" sz="1200" kern="1200" dirty="0" smtClean="0">
                <a:solidFill>
                  <a:schemeClr val="tx1"/>
                </a:solidFill>
                <a:effectLst/>
                <a:latin typeface="+mn-lt"/>
                <a:ea typeface="+mn-ea"/>
                <a:cs typeface="+mn-cs"/>
              </a:rPr>
              <a:t>. [cited 22 January 2018]. Available from: https://apprenda.com/library/paas/iaas-paas-saas-explained-compared/</a:t>
            </a:r>
          </a:p>
          <a:p>
            <a:r>
              <a:rPr lang="en-GB" sz="1200" kern="1200" dirty="0" smtClean="0">
                <a:solidFill>
                  <a:schemeClr val="tx1"/>
                </a:solidFill>
                <a:effectLst/>
                <a:latin typeface="+mn-lt"/>
                <a:ea typeface="+mn-ea"/>
                <a:cs typeface="+mn-cs"/>
              </a:rPr>
              <a:t>20. Public Cloud – Definition | Microsoft Azure [Internet]. Azure.microsoft.com. [cited 22 January 2018]. Available from: https://azure.microsoft.com/en-gb/overview/what-is-a-public-cloud/</a:t>
            </a:r>
          </a:p>
          <a:p>
            <a:r>
              <a:rPr lang="en-GB" sz="1200" kern="1200" dirty="0" smtClean="0">
                <a:solidFill>
                  <a:schemeClr val="tx1"/>
                </a:solidFill>
                <a:effectLst/>
                <a:latin typeface="+mn-lt"/>
                <a:ea typeface="+mn-ea"/>
                <a:cs typeface="+mn-cs"/>
              </a:rPr>
              <a:t>21. Cloud I. IBM Cloud Private [Internet]. Ibm.com. [cited 22 January 2018]. Available from: 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p>
          <a:p>
            <a:r>
              <a:rPr lang="en-GB" sz="1200" kern="1200" dirty="0" smtClean="0">
                <a:solidFill>
                  <a:schemeClr val="tx1"/>
                </a:solidFill>
                <a:effectLst/>
                <a:latin typeface="+mn-lt"/>
                <a:ea typeface="+mn-ea"/>
                <a:cs typeface="+mn-cs"/>
              </a:rPr>
              <a:t>22. Private Cloud – Definition | Microsoft Azure [Internet]. Azure.microsoft.com. [cited 22 January 2018]. Available from: https://azure.microsoft.com/en-gb/overview/what-is-a-private-cloud/</a:t>
            </a:r>
          </a:p>
          <a:p>
            <a:r>
              <a:rPr lang="en-GB" sz="1200" kern="1200" dirty="0" smtClean="0">
                <a:solidFill>
                  <a:schemeClr val="tx1"/>
                </a:solidFill>
                <a:effectLst/>
                <a:latin typeface="+mn-lt"/>
                <a:ea typeface="+mn-ea"/>
                <a:cs typeface="+mn-cs"/>
              </a:rPr>
              <a:t>23. Types of Cloud Computing: Private, Public, and Hybrid Clouds | Cloud Services at Illinois - University of Illinois at Urbana-Champaign [Internet]. Cloud.illinois.edu. [cited 22 January 2018]. Available from: https://cloud.illinois.edu/types-of-cloud-computing-private-public-and-hybrid-clouds/</a:t>
            </a:r>
          </a:p>
          <a:p>
            <a:r>
              <a:rPr lang="en-GB" sz="1200" kern="1200" dirty="0" smtClean="0">
                <a:solidFill>
                  <a:schemeClr val="tx1"/>
                </a:solidFill>
                <a:effectLst/>
                <a:latin typeface="+mn-lt"/>
                <a:ea typeface="+mn-ea"/>
                <a:cs typeface="+mn-cs"/>
              </a:rPr>
              <a:t>24. ZNET LIVE. Public Cloud vs Private Cloud vs Hybrid Cloud [Internet]. 2015 [cited 22 January 2018]. Available from: https://www.znetlive.com/blog/public-cloud-vs-private-cloud-vs-hybrid-cloud/</a:t>
            </a:r>
          </a:p>
          <a:p>
            <a:r>
              <a:rPr lang="en-GB" sz="1200" kern="1200" dirty="0" smtClean="0">
                <a:solidFill>
                  <a:schemeClr val="tx1"/>
                </a:solidFill>
                <a:effectLst/>
                <a:latin typeface="+mn-lt"/>
                <a:ea typeface="+mn-ea"/>
                <a:cs typeface="+mn-cs"/>
              </a:rPr>
              <a:t>25. Benefits of cloud computing | Business Queensland [Internet]. Business.qld.gov.au. [cited 22 January 2018]. Available from: https://www.business.qld.gov.au/running-business/it/cloud-computing/benefits</a:t>
            </a:r>
          </a:p>
          <a:p>
            <a:r>
              <a:rPr lang="en-GB" sz="1200" kern="1200" dirty="0" smtClean="0">
                <a:solidFill>
                  <a:schemeClr val="tx1"/>
                </a:solidFill>
                <a:effectLst/>
                <a:latin typeface="+mn-lt"/>
                <a:ea typeface="+mn-ea"/>
                <a:cs typeface="+mn-cs"/>
              </a:rPr>
              <a:t>26. Law G. Why we use the cloud: security and efficiency - Government technology [Internet]. Governmenttechnology.blog.gov.uk. 2016 [cited 22 January 2018]. Available from: https://governmenttechnology.blog.gov.uk/2016/08/02/why-we-use-the-cloud-security-and-efficiency/</a:t>
            </a:r>
          </a:p>
          <a:p>
            <a:r>
              <a:rPr lang="en-GB" sz="1200" kern="1200" dirty="0" smtClean="0">
                <a:solidFill>
                  <a:schemeClr val="tx1"/>
                </a:solidFill>
                <a:effectLst/>
                <a:latin typeface="+mn-lt"/>
                <a:ea typeface="+mn-ea"/>
                <a:cs typeface="+mn-cs"/>
              </a:rPr>
              <a:t>27. Cloud [Internet]. CIO.gov. [cited 22 January 2018]. Available from: https://www.cio.gov/fed-it-topics/modernization/cloud/</a:t>
            </a:r>
          </a:p>
          <a:p>
            <a:r>
              <a:rPr lang="en-GB" sz="1200" kern="1200" dirty="0" smtClean="0">
                <a:solidFill>
                  <a:schemeClr val="tx1"/>
                </a:solidFill>
                <a:effectLst/>
                <a:latin typeface="+mn-lt"/>
                <a:ea typeface="+mn-ea"/>
                <a:cs typeface="+mn-cs"/>
              </a:rPr>
              <a:t>28. Microsoft Cloud Platform - Advantages of Cloud Computing | Microsoft [Internet]. Microsoft Cloud-Platform - GB (English). [cited 22 January 2018]. Available from: https://www.microsoft.com/en-gb/cloud-platform/default.aspx</a:t>
            </a:r>
          </a:p>
          <a:p>
            <a:r>
              <a:rPr lang="en-GB" sz="1200" kern="1200" dirty="0" smtClean="0">
                <a:solidFill>
                  <a:schemeClr val="tx1"/>
                </a:solidFill>
                <a:effectLst/>
                <a:latin typeface="+mn-lt"/>
                <a:ea typeface="+mn-ea"/>
                <a:cs typeface="+mn-cs"/>
              </a:rPr>
              <a:t>29. Global cloud traffic by segment 2015-2020 | Statistic [Internet]. Statista. [cited 22 January 2018]. Available from: https://www.statista.com/statistics/227267/global-cloud-ip-traffic-growth-by-segment/</a:t>
            </a:r>
          </a:p>
          <a:p>
            <a:r>
              <a:rPr lang="en-GB" sz="1200" kern="1200" dirty="0" smtClean="0">
                <a:solidFill>
                  <a:schemeClr val="tx1"/>
                </a:solidFill>
                <a:effectLst/>
                <a:latin typeface="+mn-lt"/>
                <a:ea typeface="+mn-ea"/>
                <a:cs typeface="+mn-cs"/>
              </a:rPr>
              <a:t>30. Forbes [Internet]. Forbes.com. 2017 [cited 22 January 2018]. Available from: https://www.forbes.com/sites/greatspeculations/2017/10/27/microsofts-cloud-services-growth-continues/#556f39e12f5c</a:t>
            </a:r>
          </a:p>
          <a:p>
            <a:r>
              <a:rPr lang="en-GB" sz="1200" kern="1200" dirty="0" smtClean="0">
                <a:solidFill>
                  <a:schemeClr val="tx1"/>
                </a:solidFill>
                <a:effectLst/>
                <a:latin typeface="+mn-lt"/>
                <a:ea typeface="+mn-ea"/>
                <a:cs typeface="+mn-cs"/>
              </a:rPr>
              <a:t>31. Gartner Forecasts Worldwide Public Cloud Services Revenue to Reach $260 Billion in 2017 [Internet]. Gartner.com. 2017 [cited 22 January 2018]. Available from: https://www.gartner.com/newsroom/id/3815165</a:t>
            </a:r>
          </a:p>
          <a:p>
            <a:r>
              <a:rPr lang="en-GB" sz="1200" kern="1200" dirty="0" smtClean="0">
                <a:solidFill>
                  <a:schemeClr val="tx1"/>
                </a:solidFill>
                <a:effectLst/>
                <a:latin typeface="+mn-lt"/>
                <a:ea typeface="+mn-ea"/>
                <a:cs typeface="+mn-cs"/>
              </a:rPr>
              <a:t>32. </a:t>
            </a:r>
            <a:r>
              <a:rPr lang="en-GB" sz="1200" kern="1200" dirty="0" err="1" smtClean="0">
                <a:solidFill>
                  <a:schemeClr val="tx1"/>
                </a:solidFill>
                <a:effectLst/>
                <a:latin typeface="+mn-lt"/>
                <a:ea typeface="+mn-ea"/>
                <a:cs typeface="+mn-cs"/>
              </a:rPr>
              <a:t>Gantz</a:t>
            </a:r>
            <a:r>
              <a:rPr lang="en-GB" sz="1200" kern="1200" dirty="0" smtClean="0">
                <a:solidFill>
                  <a:schemeClr val="tx1"/>
                </a:solidFill>
                <a:effectLst/>
                <a:latin typeface="+mn-lt"/>
                <a:ea typeface="+mn-ea"/>
                <a:cs typeface="+mn-cs"/>
              </a:rPr>
              <a:t> J, Miller P. The Salesforce Economy: Enabling 1.9 Million New Jobs and $389 Billion in New Revenue Over the Next Five Years [Internet]. </a:t>
            </a:r>
            <a:r>
              <a:rPr lang="en-GB" sz="1200" kern="1200" dirty="0" err="1" smtClean="0">
                <a:solidFill>
                  <a:schemeClr val="tx1"/>
                </a:solidFill>
                <a:effectLst/>
                <a:latin typeface="+mn-lt"/>
                <a:ea typeface="+mn-ea"/>
                <a:cs typeface="+mn-cs"/>
              </a:rPr>
              <a:t>SalesForce</a:t>
            </a:r>
            <a:r>
              <a:rPr lang="en-GB" sz="1200" kern="1200" dirty="0" smtClean="0">
                <a:solidFill>
                  <a:schemeClr val="tx1"/>
                </a:solidFill>
                <a:effectLst/>
                <a:latin typeface="+mn-lt"/>
                <a:ea typeface="+mn-ea"/>
                <a:cs typeface="+mn-cs"/>
              </a:rPr>
              <a:t>; 2016 [cited 22 January 2018]. Available from: https://www.salesforce.com/assets/pdf/misc/IDC-salesforce-economy-study-2016.pdf</a:t>
            </a:r>
          </a:p>
          <a:p>
            <a:r>
              <a:rPr lang="en-GB" sz="1200" kern="1200" dirty="0" smtClean="0">
                <a:solidFill>
                  <a:schemeClr val="tx1"/>
                </a:solidFill>
                <a:effectLst/>
                <a:latin typeface="+mn-lt"/>
                <a:ea typeface="+mn-ea"/>
                <a:cs typeface="+mn-cs"/>
              </a:rPr>
              <a:t>33. Columbus L. Forbes [Internet]. Forbes.com. 2017 [cited 22 January 2018]. Available from: https://www.forbes.com/sites/louiscolumbus/2017/04/29/roundup-of-cloud-computing-forecasts-2017/#50f54b2831e8</a:t>
            </a:r>
          </a:p>
          <a:p>
            <a:endParaRPr lang="en-GB" dirty="0"/>
          </a:p>
        </p:txBody>
      </p:sp>
    </p:spTree>
    <p:extLst>
      <p:ext uri="{BB962C8B-B14F-4D97-AF65-F5344CB8AC3E}">
        <p14:creationId xmlns:p14="http://schemas.microsoft.com/office/powerpoint/2010/main" val="220798502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1. What is cloud computing? A beginner’s guide | Microsoft Azure [Internet]. Azure.microsoft.com. [cited 22 January 2018]. Available from: https://azure.microsoft.com/en-gb/overview/what-is-cloud-computing/</a:t>
            </a:r>
          </a:p>
          <a:p>
            <a:r>
              <a:rPr lang="en-GB" sz="1200" kern="1200" dirty="0" smtClean="0">
                <a:solidFill>
                  <a:schemeClr val="tx1"/>
                </a:solidFill>
                <a:effectLst/>
                <a:latin typeface="+mn-lt"/>
                <a:ea typeface="+mn-ea"/>
                <a:cs typeface="+mn-cs"/>
              </a:rPr>
              <a:t>2. </a:t>
            </a:r>
            <a:r>
              <a:rPr lang="en-GB" sz="1200" kern="1200" dirty="0" err="1" smtClean="0">
                <a:solidFill>
                  <a:schemeClr val="tx1"/>
                </a:solidFill>
                <a:effectLst/>
                <a:latin typeface="+mn-lt"/>
                <a:ea typeface="+mn-ea"/>
                <a:cs typeface="+mn-cs"/>
              </a:rPr>
              <a:t>Huth</a:t>
            </a:r>
            <a:r>
              <a:rPr lang="en-GB" sz="1200" kern="1200" dirty="0" smtClean="0">
                <a:solidFill>
                  <a:schemeClr val="tx1"/>
                </a:solidFill>
                <a:effectLst/>
                <a:latin typeface="+mn-lt"/>
                <a:ea typeface="+mn-ea"/>
                <a:cs typeface="+mn-cs"/>
              </a:rPr>
              <a:t> A, </a:t>
            </a:r>
            <a:r>
              <a:rPr lang="en-GB" sz="1200" kern="1200" dirty="0" err="1" smtClean="0">
                <a:solidFill>
                  <a:schemeClr val="tx1"/>
                </a:solidFill>
                <a:effectLst/>
                <a:latin typeface="+mn-lt"/>
                <a:ea typeface="+mn-ea"/>
                <a:cs typeface="+mn-cs"/>
              </a:rPr>
              <a:t>Cebula</a:t>
            </a:r>
            <a:r>
              <a:rPr lang="en-GB" sz="1200" kern="1200" dirty="0" smtClean="0">
                <a:solidFill>
                  <a:schemeClr val="tx1"/>
                </a:solidFill>
                <a:effectLst/>
                <a:latin typeface="+mn-lt"/>
                <a:ea typeface="+mn-ea"/>
                <a:cs typeface="+mn-cs"/>
              </a:rPr>
              <a:t> J. The Basics of Cloud Computing [Internet]. Pittsburgh: Carnegie Mellon University; 2011 [cited 22 January 2018]. Available from: https://www.us-cert.gov/sites/default/files/publications/CloudComputingHuthCebula.pdf</a:t>
            </a:r>
          </a:p>
          <a:p>
            <a:r>
              <a:rPr lang="en-GB" sz="1200" kern="1200" dirty="0" smtClean="0">
                <a:solidFill>
                  <a:schemeClr val="tx1"/>
                </a:solidFill>
                <a:effectLst/>
                <a:latin typeface="+mn-lt"/>
                <a:ea typeface="+mn-ea"/>
                <a:cs typeface="+mn-cs"/>
              </a:rPr>
              <a:t>3. What is cloud computing? | IBM Cloud [Internet]. Ibm.com. [cited 22 January 2018]. Available from: https://www.ibm.com/cloud/learn/what-is-cloud-computing</a:t>
            </a:r>
          </a:p>
          <a:p>
            <a:r>
              <a:rPr lang="en-GB" sz="1200" kern="1200" dirty="0" smtClean="0">
                <a:solidFill>
                  <a:schemeClr val="tx1"/>
                </a:solidFill>
                <a:effectLst/>
                <a:latin typeface="+mn-lt"/>
                <a:ea typeface="+mn-ea"/>
                <a:cs typeface="+mn-cs"/>
              </a:rPr>
              <a:t>4. Final Version of NIST Cloud Computing Definition Published [Internet]. NIST. 2011 [cited 22 January 2018]. Available from: https://www.nist.gov/news-events/news/2011/10/final-version-nist-cloud-computing-definition-published</a:t>
            </a:r>
          </a:p>
          <a:p>
            <a:r>
              <a:rPr lang="en-GB" sz="1200" kern="1200" dirty="0" smtClean="0">
                <a:solidFill>
                  <a:schemeClr val="tx1"/>
                </a:solidFill>
                <a:effectLst/>
                <a:latin typeface="+mn-lt"/>
                <a:ea typeface="+mn-ea"/>
                <a:cs typeface="+mn-cs"/>
              </a:rPr>
              <a:t>5. What Is Amazon S3? - Amazon Simple Storage Service [Internet]. Docs.aws.amazon.com. [cited 22 January 2018]. Available from: https://docs.aws.amazon.com/AmazonS3/latest/dev/Welcome.html</a:t>
            </a:r>
          </a:p>
          <a:p>
            <a:r>
              <a:rPr lang="en-GB" sz="1200" kern="1200" dirty="0" smtClean="0">
                <a:solidFill>
                  <a:schemeClr val="tx1"/>
                </a:solidFill>
                <a:effectLst/>
                <a:latin typeface="+mn-lt"/>
                <a:ea typeface="+mn-ea"/>
                <a:cs typeface="+mn-cs"/>
              </a:rPr>
              <a:t>6. What Is Amazon EC2? - Amazon Elastic Compute Cloud [Internet]. Docs.aws.amazon.com. [cited 22 January 2018]. Available from: https://docs.aws.amazon.com/AWSEC2/latest/UserGuide/concepts.html</a:t>
            </a:r>
          </a:p>
          <a:p>
            <a:r>
              <a:rPr lang="en-GB" sz="1200" kern="1200" dirty="0" smtClean="0">
                <a:solidFill>
                  <a:schemeClr val="tx1"/>
                </a:solidFill>
                <a:effectLst/>
                <a:latin typeface="+mn-lt"/>
                <a:ea typeface="+mn-ea"/>
                <a:cs typeface="+mn-cs"/>
              </a:rPr>
              <a:t>7. Leong L, </a:t>
            </a:r>
            <a:r>
              <a:rPr lang="en-GB" sz="1200" kern="1200" dirty="0" err="1" smtClean="0">
                <a:solidFill>
                  <a:schemeClr val="tx1"/>
                </a:solidFill>
                <a:effectLst/>
                <a:latin typeface="+mn-lt"/>
                <a:ea typeface="+mn-ea"/>
                <a:cs typeface="+mn-cs"/>
              </a:rPr>
              <a:t>Bala</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Lowery</a:t>
            </a:r>
            <a:r>
              <a:rPr lang="en-GB" sz="1200" kern="1200" dirty="0" smtClean="0">
                <a:solidFill>
                  <a:schemeClr val="tx1"/>
                </a:solidFill>
                <a:effectLst/>
                <a:latin typeface="+mn-lt"/>
                <a:ea typeface="+mn-ea"/>
                <a:cs typeface="+mn-cs"/>
              </a:rPr>
              <a:t> C, Smith D. Gartner Reprint [Internet]. Gartner.com. 2017 [cited 22 January 2018]. Available from: https://www.gartner.com/doc/reprints?id=1-2G2O5FC&amp;ct=150519</a:t>
            </a:r>
          </a:p>
          <a:p>
            <a:r>
              <a:rPr lang="en-GB" sz="1200" kern="1200" dirty="0" smtClean="0">
                <a:solidFill>
                  <a:schemeClr val="tx1"/>
                </a:solidFill>
                <a:effectLst/>
                <a:latin typeface="+mn-lt"/>
                <a:ea typeface="+mn-ea"/>
                <a:cs typeface="+mn-cs"/>
              </a:rPr>
              <a:t>8. Alto P. Cloud infrastructure services grow 47% in Q2 2017, with AI to fuel next wave of growth | </a:t>
            </a:r>
            <a:r>
              <a:rPr lang="en-GB" sz="1200" kern="1200" dirty="0" err="1" smtClean="0">
                <a:solidFill>
                  <a:schemeClr val="tx1"/>
                </a:solidFill>
                <a:effectLst/>
                <a:latin typeface="+mn-lt"/>
                <a:ea typeface="+mn-ea"/>
                <a:cs typeface="+mn-cs"/>
              </a:rPr>
              <a:t>Canalys</a:t>
            </a:r>
            <a:r>
              <a:rPr lang="en-GB" sz="1200" kern="1200" dirty="0" smtClean="0">
                <a:solidFill>
                  <a:schemeClr val="tx1"/>
                </a:solidFill>
                <a:effectLst/>
                <a:latin typeface="+mn-lt"/>
                <a:ea typeface="+mn-ea"/>
                <a:cs typeface="+mn-cs"/>
              </a:rPr>
              <a:t> [Internet]. Canalys.com. 2017 [cited 22 January 2018]. Available from: https://www.canalys.com/newsroom/cloud-infrastructure-services-grow-47-q2-2017-ai-fuel-next-wave-growth</a:t>
            </a:r>
          </a:p>
          <a:p>
            <a:r>
              <a:rPr lang="en-GB" sz="1200" kern="1200" dirty="0" smtClean="0">
                <a:solidFill>
                  <a:schemeClr val="tx1"/>
                </a:solidFill>
                <a:effectLst/>
                <a:latin typeface="+mn-lt"/>
                <a:ea typeface="+mn-ea"/>
                <a:cs typeface="+mn-cs"/>
              </a:rPr>
              <a:t>9. Harris T. Cloud Computing - An Overview [Internet]. [cited 22 January 2018]. Available from: http://www.thbs.com/downloads/Cloud-Computing-Overview.pdf</a:t>
            </a:r>
          </a:p>
          <a:p>
            <a:r>
              <a:rPr lang="en-GB" sz="1200" kern="1200" dirty="0" smtClean="0">
                <a:solidFill>
                  <a:schemeClr val="tx1"/>
                </a:solidFill>
                <a:effectLst/>
                <a:latin typeface="+mn-lt"/>
                <a:ea typeface="+mn-ea"/>
                <a:cs typeface="+mn-cs"/>
              </a:rPr>
              <a:t>10. Cloud Computing - Diagram [Internet]. [cited 22 January 2018]. Available from: https://www.nodetx.com/wp-content/uploads/2017/05/cloud1-big.jpg</a:t>
            </a:r>
          </a:p>
          <a:p>
            <a:r>
              <a:rPr lang="en-GB" sz="1200" kern="1200" dirty="0" smtClean="0">
                <a:solidFill>
                  <a:schemeClr val="tx1"/>
                </a:solidFill>
                <a:effectLst/>
                <a:latin typeface="+mn-lt"/>
                <a:ea typeface="+mn-ea"/>
                <a:cs typeface="+mn-cs"/>
              </a:rPr>
              <a:t>11. Cloud Computing Architecture [Internet]. Siemens; 2010 [cited 22 January 2018]. Available from: https://www.sei.cmu.edu/library/assets/presentations/Cloud%20Computing%20Architecture%20-%20Gerald%20Kaefer.pdf</a:t>
            </a:r>
          </a:p>
          <a:p>
            <a:r>
              <a:rPr lang="en-GB" sz="1200" kern="1200" dirty="0" smtClean="0">
                <a:solidFill>
                  <a:schemeClr val="tx1"/>
                </a:solidFill>
                <a:effectLst/>
                <a:latin typeface="+mn-lt"/>
                <a:ea typeface="+mn-ea"/>
                <a:cs typeface="+mn-cs"/>
              </a:rPr>
              <a:t>12. What is IaaS? Infrastructure as a Service | Microsoft Azure [Internet]. Azure.microsoft.com. [cited 22 January 2018]. Available from: https://azure.microsoft.com/en-gb/overview/what-is-iaas/</a:t>
            </a:r>
          </a:p>
          <a:p>
            <a:r>
              <a:rPr lang="en-GB" sz="1200" kern="1200" dirty="0" smtClean="0">
                <a:solidFill>
                  <a:schemeClr val="tx1"/>
                </a:solidFill>
                <a:effectLst/>
                <a:latin typeface="+mn-lt"/>
                <a:ea typeface="+mn-ea"/>
                <a:cs typeface="+mn-cs"/>
              </a:rPr>
              <a:t>13. Ashraf I. An Overview of Service Models of Cloud Computing [Internet]. Pakistan: University of The Punjab; 2014 [cited 22 January 2018]. Available from: http://ijmcr.com/wp-content/uploads/2014/08/Paper18779-783.pdf</a:t>
            </a:r>
          </a:p>
          <a:p>
            <a:r>
              <a:rPr lang="en-GB" sz="1200" kern="1200" dirty="0" smtClean="0">
                <a:solidFill>
                  <a:schemeClr val="tx1"/>
                </a:solidFill>
                <a:effectLst/>
                <a:latin typeface="+mn-lt"/>
                <a:ea typeface="+mn-ea"/>
                <a:cs typeface="+mn-cs"/>
              </a:rPr>
              <a:t>14. What is PaaS? Platform as a Service | Microsoft Azure [Internet]. Azure.microsoft.com. [cited 22 January 2018]. Available from: https://azure.microsoft.com/en-gb/overview/what-is-paas/</a:t>
            </a:r>
          </a:p>
          <a:p>
            <a:r>
              <a:rPr lang="en-GB" sz="1200" kern="1200" dirty="0" smtClean="0">
                <a:solidFill>
                  <a:schemeClr val="tx1"/>
                </a:solidFill>
                <a:effectLst/>
                <a:latin typeface="+mn-lt"/>
                <a:ea typeface="+mn-ea"/>
                <a:cs typeface="+mn-cs"/>
              </a:rPr>
              <a:t>15. AWS Elastic Beanstalk – Deploy Web Applications [Internet]. Amazon Web Services, Inc. [cited 22 January 2018]. Available from: https://aws.amazon.com/elasticbeanstalk/</a:t>
            </a:r>
          </a:p>
          <a:p>
            <a:r>
              <a:rPr lang="en-GB" sz="1200" kern="1200" dirty="0" smtClean="0">
                <a:solidFill>
                  <a:schemeClr val="tx1"/>
                </a:solidFill>
                <a:effectLst/>
                <a:latin typeface="+mn-lt"/>
                <a:ea typeface="+mn-ea"/>
                <a:cs typeface="+mn-cs"/>
              </a:rPr>
              <a:t>16. </a:t>
            </a:r>
            <a:r>
              <a:rPr lang="en-GB" sz="1200" kern="1200" dirty="0" err="1" smtClean="0">
                <a:solidFill>
                  <a:schemeClr val="tx1"/>
                </a:solidFill>
                <a:effectLst/>
                <a:latin typeface="+mn-lt"/>
                <a:ea typeface="+mn-ea"/>
                <a:cs typeface="+mn-cs"/>
              </a:rPr>
              <a:t>Rajan</a:t>
            </a:r>
            <a:r>
              <a:rPr lang="en-GB" sz="1200" kern="1200" dirty="0" smtClean="0">
                <a:solidFill>
                  <a:schemeClr val="tx1"/>
                </a:solidFill>
                <a:effectLst/>
                <a:latin typeface="+mn-lt"/>
                <a:ea typeface="+mn-ea"/>
                <a:cs typeface="+mn-cs"/>
              </a:rPr>
              <a:t> R, </a:t>
            </a:r>
            <a:r>
              <a:rPr lang="en-GB" sz="1200" kern="1200" dirty="0" err="1" smtClean="0">
                <a:solidFill>
                  <a:schemeClr val="tx1"/>
                </a:solidFill>
                <a:effectLst/>
                <a:latin typeface="+mn-lt"/>
                <a:ea typeface="+mn-ea"/>
                <a:cs typeface="+mn-cs"/>
              </a:rPr>
              <a:t>Shanmugapriyaa</a:t>
            </a:r>
            <a:r>
              <a:rPr lang="en-GB" sz="1200" kern="1200" dirty="0" smtClean="0">
                <a:solidFill>
                  <a:schemeClr val="tx1"/>
                </a:solidFill>
                <a:effectLst/>
                <a:latin typeface="+mn-lt"/>
                <a:ea typeface="+mn-ea"/>
                <a:cs typeface="+mn-cs"/>
              </a:rPr>
              <a:t> S. Evolution of Cloud Storage as Cloud Computing Infrastructure Service [Internet]. IOSR Journal of Computer Engineering; 2012 [cited 22 January 2018]. Available from: https://arxiv.org/ftp/arxiv/papers/1308/1308.1303.pdf</a:t>
            </a:r>
          </a:p>
          <a:p>
            <a:r>
              <a:rPr lang="en-GB" sz="1200" kern="1200" dirty="0" smtClean="0">
                <a:solidFill>
                  <a:schemeClr val="tx1"/>
                </a:solidFill>
                <a:effectLst/>
                <a:latin typeface="+mn-lt"/>
                <a:ea typeface="+mn-ea"/>
                <a:cs typeface="+mn-cs"/>
              </a:rPr>
              <a:t>17. SaaS on AWS [Internet]. Amazon Web Services, Inc. [cited 22 January 2018]. Available from: https://aws.amazon.com/partners/saas-on-aws/</a:t>
            </a:r>
          </a:p>
          <a:p>
            <a:r>
              <a:rPr lang="en-GB" sz="1200" kern="1200" dirty="0" smtClean="0">
                <a:solidFill>
                  <a:schemeClr val="tx1"/>
                </a:solidFill>
                <a:effectLst/>
                <a:latin typeface="+mn-lt"/>
                <a:ea typeface="+mn-ea"/>
                <a:cs typeface="+mn-cs"/>
              </a:rPr>
              <a:t>18. What is SaaS? Software as a Service | Microsoft Azure [Internet]. Azure.microsoft.com. [cited 22 January 2018]. Available from: https://azure.microsoft.com/en-gb/overview/what-is-saas/</a:t>
            </a:r>
          </a:p>
          <a:p>
            <a:r>
              <a:rPr lang="en-GB" sz="1200" kern="1200" dirty="0" smtClean="0">
                <a:solidFill>
                  <a:schemeClr val="tx1"/>
                </a:solidFill>
                <a:effectLst/>
                <a:latin typeface="+mn-lt"/>
                <a:ea typeface="+mn-ea"/>
                <a:cs typeface="+mn-cs"/>
              </a:rPr>
              <a:t>19. IaaS, PaaS, SaaS (Explained and Compared) [Internet]. </a:t>
            </a:r>
            <a:r>
              <a:rPr lang="en-GB" sz="1200" kern="1200" dirty="0" err="1" smtClean="0">
                <a:solidFill>
                  <a:schemeClr val="tx1"/>
                </a:solidFill>
                <a:effectLst/>
                <a:latin typeface="+mn-lt"/>
                <a:ea typeface="+mn-ea"/>
                <a:cs typeface="+mn-cs"/>
              </a:rPr>
              <a:t>Apprenda</a:t>
            </a:r>
            <a:r>
              <a:rPr lang="en-GB" sz="1200" kern="1200" dirty="0" smtClean="0">
                <a:solidFill>
                  <a:schemeClr val="tx1"/>
                </a:solidFill>
                <a:effectLst/>
                <a:latin typeface="+mn-lt"/>
                <a:ea typeface="+mn-ea"/>
                <a:cs typeface="+mn-cs"/>
              </a:rPr>
              <a:t>. [cited 22 January 2018]. Available from: https://apprenda.com/library/paas/iaas-paas-saas-explained-compared/</a:t>
            </a:r>
          </a:p>
          <a:p>
            <a:r>
              <a:rPr lang="en-GB" sz="1200" kern="1200" dirty="0" smtClean="0">
                <a:solidFill>
                  <a:schemeClr val="tx1"/>
                </a:solidFill>
                <a:effectLst/>
                <a:latin typeface="+mn-lt"/>
                <a:ea typeface="+mn-ea"/>
                <a:cs typeface="+mn-cs"/>
              </a:rPr>
              <a:t>20. Public Cloud – Definition | Microsoft Azure [Internet]. Azure.microsoft.com. [cited 22 January 2018]. Available from: https://azure.microsoft.com/en-gb/overview/what-is-a-public-cloud/</a:t>
            </a:r>
          </a:p>
          <a:p>
            <a:r>
              <a:rPr lang="en-GB" sz="1200" kern="1200" dirty="0" smtClean="0">
                <a:solidFill>
                  <a:schemeClr val="tx1"/>
                </a:solidFill>
                <a:effectLst/>
                <a:latin typeface="+mn-lt"/>
                <a:ea typeface="+mn-ea"/>
                <a:cs typeface="+mn-cs"/>
              </a:rPr>
              <a:t>21. Cloud I. IBM Cloud Private [Internet]. Ibm.com. [cited 22 January 2018]. Available from: 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p>
          <a:p>
            <a:r>
              <a:rPr lang="en-GB" sz="1200" kern="1200" dirty="0" smtClean="0">
                <a:solidFill>
                  <a:schemeClr val="tx1"/>
                </a:solidFill>
                <a:effectLst/>
                <a:latin typeface="+mn-lt"/>
                <a:ea typeface="+mn-ea"/>
                <a:cs typeface="+mn-cs"/>
              </a:rPr>
              <a:t>22. Private Cloud – Definition | Microsoft Azure [Internet]. Azure.microsoft.com. [cited 22 January 2018]. Available from: https://azure.microsoft.com/en-gb/overview/what-is-a-private-cloud/</a:t>
            </a:r>
          </a:p>
          <a:p>
            <a:r>
              <a:rPr lang="en-GB" sz="1200" kern="1200" dirty="0" smtClean="0">
                <a:solidFill>
                  <a:schemeClr val="tx1"/>
                </a:solidFill>
                <a:effectLst/>
                <a:latin typeface="+mn-lt"/>
                <a:ea typeface="+mn-ea"/>
                <a:cs typeface="+mn-cs"/>
              </a:rPr>
              <a:t>23. Types of Cloud Computing: Private, Public, and Hybrid Clouds | Cloud Services at Illinois - University of Illinois at Urbana-Champaign [Internet]. Cloud.illinois.edu. [cited 22 January 2018]. Available from: https://cloud.illinois.edu/types-of-cloud-computing-private-public-and-hybrid-clouds/</a:t>
            </a:r>
          </a:p>
          <a:p>
            <a:r>
              <a:rPr lang="en-GB" sz="1200" kern="1200" dirty="0" smtClean="0">
                <a:solidFill>
                  <a:schemeClr val="tx1"/>
                </a:solidFill>
                <a:effectLst/>
                <a:latin typeface="+mn-lt"/>
                <a:ea typeface="+mn-ea"/>
                <a:cs typeface="+mn-cs"/>
              </a:rPr>
              <a:t>24. ZNET LIVE. Public Cloud vs Private Cloud vs Hybrid Cloud [Internet]. 2015 [cited 22 January 2018]. Available from: https://www.znetlive.com/blog/public-cloud-vs-private-cloud-vs-hybrid-cloud/</a:t>
            </a:r>
          </a:p>
          <a:p>
            <a:r>
              <a:rPr lang="en-GB" sz="1200" kern="1200" dirty="0" smtClean="0">
                <a:solidFill>
                  <a:schemeClr val="tx1"/>
                </a:solidFill>
                <a:effectLst/>
                <a:latin typeface="+mn-lt"/>
                <a:ea typeface="+mn-ea"/>
                <a:cs typeface="+mn-cs"/>
              </a:rPr>
              <a:t>25. Benefits of cloud computing | Business Queensland [Internet]. Business.qld.gov.au. [cited 22 January 2018]. Available from: https://www.business.qld.gov.au/running-business/it/cloud-computing/benefits</a:t>
            </a:r>
          </a:p>
          <a:p>
            <a:r>
              <a:rPr lang="en-GB" sz="1200" kern="1200" dirty="0" smtClean="0">
                <a:solidFill>
                  <a:schemeClr val="tx1"/>
                </a:solidFill>
                <a:effectLst/>
                <a:latin typeface="+mn-lt"/>
                <a:ea typeface="+mn-ea"/>
                <a:cs typeface="+mn-cs"/>
              </a:rPr>
              <a:t>26. Law G. Why we use the cloud: security and efficiency - Government technology [Internet]. Governmenttechnology.blog.gov.uk. 2016 [cited 22 January 2018]. Available from: https://governmenttechnology.blog.gov.uk/2016/08/02/why-we-use-the-cloud-security-and-efficiency/</a:t>
            </a:r>
          </a:p>
          <a:p>
            <a:r>
              <a:rPr lang="en-GB" sz="1200" kern="1200" dirty="0" smtClean="0">
                <a:solidFill>
                  <a:schemeClr val="tx1"/>
                </a:solidFill>
                <a:effectLst/>
                <a:latin typeface="+mn-lt"/>
                <a:ea typeface="+mn-ea"/>
                <a:cs typeface="+mn-cs"/>
              </a:rPr>
              <a:t>27. Cloud [Internet]. CIO.gov. [cited 22 January 2018]. Available from: https://www.cio.gov/fed-it-topics/modernization/cloud/</a:t>
            </a:r>
          </a:p>
          <a:p>
            <a:r>
              <a:rPr lang="en-GB" sz="1200" kern="1200" dirty="0" smtClean="0">
                <a:solidFill>
                  <a:schemeClr val="tx1"/>
                </a:solidFill>
                <a:effectLst/>
                <a:latin typeface="+mn-lt"/>
                <a:ea typeface="+mn-ea"/>
                <a:cs typeface="+mn-cs"/>
              </a:rPr>
              <a:t>28. Microsoft Cloud Platform - Advantages of Cloud Computing | Microsoft [Internet]. Microsoft Cloud-Platform - GB (English). [cited 22 January 2018]. Available from: https://www.microsoft.com/en-gb/cloud-platform/default.aspx</a:t>
            </a:r>
          </a:p>
          <a:p>
            <a:r>
              <a:rPr lang="en-GB" sz="1200" kern="1200" dirty="0" smtClean="0">
                <a:solidFill>
                  <a:schemeClr val="tx1"/>
                </a:solidFill>
                <a:effectLst/>
                <a:latin typeface="+mn-lt"/>
                <a:ea typeface="+mn-ea"/>
                <a:cs typeface="+mn-cs"/>
              </a:rPr>
              <a:t>29. Global cloud traffic by segment 2015-2020 | Statistic [Internet]. Statista. [cited 22 January 2018]. Available from: https://www.statista.com/statistics/227267/global-cloud-ip-traffic-growth-by-segment/</a:t>
            </a:r>
          </a:p>
          <a:p>
            <a:r>
              <a:rPr lang="en-GB" sz="1200" kern="1200" dirty="0" smtClean="0">
                <a:solidFill>
                  <a:schemeClr val="tx1"/>
                </a:solidFill>
                <a:effectLst/>
                <a:latin typeface="+mn-lt"/>
                <a:ea typeface="+mn-ea"/>
                <a:cs typeface="+mn-cs"/>
              </a:rPr>
              <a:t>30. Forbes [Internet]. Forbes.com. 2017 [cited 22 January 2018]. Available from: https://www.forbes.com/sites/greatspeculations/2017/10/27/microsofts-cloud-services-growth-continues/#556f39e12f5c</a:t>
            </a:r>
          </a:p>
          <a:p>
            <a:r>
              <a:rPr lang="en-GB" sz="1200" kern="1200" dirty="0" smtClean="0">
                <a:solidFill>
                  <a:schemeClr val="tx1"/>
                </a:solidFill>
                <a:effectLst/>
                <a:latin typeface="+mn-lt"/>
                <a:ea typeface="+mn-ea"/>
                <a:cs typeface="+mn-cs"/>
              </a:rPr>
              <a:t>31. Gartner Forecasts Worldwide Public Cloud Services Revenue to Reach $260 Billion in 2017 [Internet]. Gartner.com. 2017 [cited 22 January 2018]. Available from: https://www.gartner.com/newsroom/id/3815165</a:t>
            </a:r>
          </a:p>
          <a:p>
            <a:r>
              <a:rPr lang="en-GB" sz="1200" kern="1200" dirty="0" smtClean="0">
                <a:solidFill>
                  <a:schemeClr val="tx1"/>
                </a:solidFill>
                <a:effectLst/>
                <a:latin typeface="+mn-lt"/>
                <a:ea typeface="+mn-ea"/>
                <a:cs typeface="+mn-cs"/>
              </a:rPr>
              <a:t>32. </a:t>
            </a:r>
            <a:r>
              <a:rPr lang="en-GB" sz="1200" kern="1200" dirty="0" err="1" smtClean="0">
                <a:solidFill>
                  <a:schemeClr val="tx1"/>
                </a:solidFill>
                <a:effectLst/>
                <a:latin typeface="+mn-lt"/>
                <a:ea typeface="+mn-ea"/>
                <a:cs typeface="+mn-cs"/>
              </a:rPr>
              <a:t>Gantz</a:t>
            </a:r>
            <a:r>
              <a:rPr lang="en-GB" sz="1200" kern="1200" dirty="0" smtClean="0">
                <a:solidFill>
                  <a:schemeClr val="tx1"/>
                </a:solidFill>
                <a:effectLst/>
                <a:latin typeface="+mn-lt"/>
                <a:ea typeface="+mn-ea"/>
                <a:cs typeface="+mn-cs"/>
              </a:rPr>
              <a:t> J, Miller P. The Salesforce Economy: Enabling 1.9 Million New Jobs and $389 Billion in New Revenue Over the Next Five Years [Internet]. </a:t>
            </a:r>
            <a:r>
              <a:rPr lang="en-GB" sz="1200" kern="1200" dirty="0" err="1" smtClean="0">
                <a:solidFill>
                  <a:schemeClr val="tx1"/>
                </a:solidFill>
                <a:effectLst/>
                <a:latin typeface="+mn-lt"/>
                <a:ea typeface="+mn-ea"/>
                <a:cs typeface="+mn-cs"/>
              </a:rPr>
              <a:t>SalesForce</a:t>
            </a:r>
            <a:r>
              <a:rPr lang="en-GB" sz="1200" kern="1200" dirty="0" smtClean="0">
                <a:solidFill>
                  <a:schemeClr val="tx1"/>
                </a:solidFill>
                <a:effectLst/>
                <a:latin typeface="+mn-lt"/>
                <a:ea typeface="+mn-ea"/>
                <a:cs typeface="+mn-cs"/>
              </a:rPr>
              <a:t>; 2016 [cited 22 January 2018]. Available from: https://www.salesforce.com/assets/pdf/misc/IDC-salesforce-economy-study-2016.pdf</a:t>
            </a:r>
          </a:p>
          <a:p>
            <a:r>
              <a:rPr lang="en-GB" sz="1200" kern="1200" dirty="0" smtClean="0">
                <a:solidFill>
                  <a:schemeClr val="tx1"/>
                </a:solidFill>
                <a:effectLst/>
                <a:latin typeface="+mn-lt"/>
                <a:ea typeface="+mn-ea"/>
                <a:cs typeface="+mn-cs"/>
              </a:rPr>
              <a:t>33. Columbus L. Forbes [Internet]. Forbes.com. 2017 [cited 22 January 2018]. Available from: https://www.forbes.com/sites/louiscolumbus/2017/04/29/roundup-of-cloud-computing-forecasts-2017/#50f54b2831e8</a:t>
            </a:r>
          </a:p>
          <a:p>
            <a:endParaRPr lang="en-GB" dirty="0"/>
          </a:p>
        </p:txBody>
      </p:sp>
    </p:spTree>
    <p:extLst>
      <p:ext uri="{BB962C8B-B14F-4D97-AF65-F5344CB8AC3E}">
        <p14:creationId xmlns:p14="http://schemas.microsoft.com/office/powerpoint/2010/main" val="34664394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EA033D78-CACD-400C-85B1-D98E3E50C163}" type="datetime1">
              <a:rPr lang="en-US" smtClean="0"/>
              <a:t>1/23/2018</a:t>
            </a:fld>
            <a:endParaRPr lang="en-US" dirty="0"/>
          </a:p>
        </p:txBody>
      </p:sp>
      <p:sp>
        <p:nvSpPr>
          <p:cNvPr id="5" name="Footer Placeholder 4"/>
          <p:cNvSpPr>
            <a:spLocks noGrp="1"/>
          </p:cNvSpPr>
          <p:nvPr>
            <p:ph type="ftr" sz="quarter" idx="11"/>
          </p:nvPr>
        </p:nvSpPr>
        <p:spPr/>
        <p:txBody>
          <a:bodyPr/>
          <a:lstStyle/>
          <a:p>
            <a:r>
              <a:rPr lang="en-US"/>
              <a:t>*Insert our name*</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3590236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F160F7D-D597-48BD-A17A-0DDB6771CA53}" type="datetime1">
              <a:rPr lang="en-US" smtClean="0"/>
              <a:t>1/23/2018</a:t>
            </a:fld>
            <a:endParaRPr lang="en-US" dirty="0"/>
          </a:p>
        </p:txBody>
      </p:sp>
      <p:sp>
        <p:nvSpPr>
          <p:cNvPr id="5" name="Footer Placeholder 4"/>
          <p:cNvSpPr>
            <a:spLocks noGrp="1"/>
          </p:cNvSpPr>
          <p:nvPr>
            <p:ph type="ftr" sz="quarter" idx="11"/>
          </p:nvPr>
        </p:nvSpPr>
        <p:spPr/>
        <p:txBody>
          <a:bodyPr/>
          <a:lstStyle/>
          <a:p>
            <a:r>
              <a:rPr lang="en-US"/>
              <a:t>*Insert our name*</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244819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CD5785-8A43-4CC4-A705-D4AA7E8DB57F}" type="datetimeFigureOut">
              <a:rPr lang="en-US" smtClean="0">
                <a:solidFill>
                  <a:prstClr val="black">
                    <a:tint val="75000"/>
                  </a:prstClr>
                </a:solidFill>
              </a:rPr>
              <a:pPr/>
              <a:t>1/23/2018</a:t>
            </a:fld>
            <a:endParaRPr lang="en-US" dirty="0">
              <a:solidFill>
                <a:prstClr val="black">
                  <a:tint val="75000"/>
                </a:prstClr>
              </a:solidFill>
            </a:endParaRPr>
          </a:p>
        </p:txBody>
      </p:sp>
      <p:sp>
        <p:nvSpPr>
          <p:cNvPr id="5" name="Footer Placeholder 4"/>
          <p:cNvSpPr>
            <a:spLocks noGrp="1"/>
          </p:cNvSpPr>
          <p:nvPr>
            <p:ph type="ftr" sz="quarter" idx="11"/>
          </p:nvPr>
        </p:nvSpPr>
        <p:spPr/>
        <p:txBody>
          <a:bodyPr/>
          <a:lstStyle/>
          <a:p>
            <a:endParaRPr lang="en-US" dirty="0">
              <a:solidFill>
                <a:prstClr val="black">
                  <a:tint val="75000"/>
                </a:prstClr>
              </a:solidFill>
            </a:endParaRPr>
          </a:p>
        </p:txBody>
      </p:sp>
      <p:sp>
        <p:nvSpPr>
          <p:cNvPr id="6" name="Slide Number Placeholder 5"/>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Tree>
    <p:extLst>
      <p:ext uri="{BB962C8B-B14F-4D97-AF65-F5344CB8AC3E}">
        <p14:creationId xmlns:p14="http://schemas.microsoft.com/office/powerpoint/2010/main" val="270239477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428A60-450A-4340-A79F-4647F5D2C55B}" type="datetime1">
              <a:rPr lang="en-US" smtClean="0"/>
              <a:t>1/23/2018</a:t>
            </a:fld>
            <a:endParaRPr lang="en-US" dirty="0"/>
          </a:p>
        </p:txBody>
      </p:sp>
      <p:sp>
        <p:nvSpPr>
          <p:cNvPr id="6" name="Footer Placeholder 5"/>
          <p:cNvSpPr>
            <a:spLocks noGrp="1"/>
          </p:cNvSpPr>
          <p:nvPr>
            <p:ph type="ftr" sz="quarter" idx="11"/>
          </p:nvPr>
        </p:nvSpPr>
        <p:spPr/>
        <p:txBody>
          <a:bodyPr/>
          <a:lstStyle/>
          <a:p>
            <a:r>
              <a:rPr lang="en-US"/>
              <a:t>*Insert our name*</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2436539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D1873D0-082D-458E-ADCC-91B7532F6B31}" type="datetime1">
              <a:rPr lang="en-US" smtClean="0"/>
              <a:t>1/23/2018</a:t>
            </a:fld>
            <a:endParaRPr lang="en-US" dirty="0"/>
          </a:p>
        </p:txBody>
      </p:sp>
      <p:sp>
        <p:nvSpPr>
          <p:cNvPr id="8" name="Footer Placeholder 7"/>
          <p:cNvSpPr>
            <a:spLocks noGrp="1"/>
          </p:cNvSpPr>
          <p:nvPr>
            <p:ph type="ftr" sz="quarter" idx="11"/>
          </p:nvPr>
        </p:nvSpPr>
        <p:spPr/>
        <p:txBody>
          <a:bodyPr/>
          <a:lstStyle/>
          <a:p>
            <a:r>
              <a:rPr lang="en-US"/>
              <a:t>*Insert our name*</a:t>
            </a:r>
            <a:endParaRPr lang="en-US" dirty="0"/>
          </a:p>
        </p:txBody>
      </p:sp>
      <p:sp>
        <p:nvSpPr>
          <p:cNvPr id="9" name="Slide Number Placeholder 8"/>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38602421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3AAABDE-DD5F-4FA2-A38A-DA6C8E84A158}" type="datetime1">
              <a:rPr lang="en-US" smtClean="0"/>
              <a:t>1/23/2018</a:t>
            </a:fld>
            <a:endParaRPr lang="en-US" dirty="0"/>
          </a:p>
        </p:txBody>
      </p:sp>
      <p:sp>
        <p:nvSpPr>
          <p:cNvPr id="4" name="Footer Placeholder 3"/>
          <p:cNvSpPr>
            <a:spLocks noGrp="1"/>
          </p:cNvSpPr>
          <p:nvPr>
            <p:ph type="ftr" sz="quarter" idx="11"/>
          </p:nvPr>
        </p:nvSpPr>
        <p:spPr/>
        <p:txBody>
          <a:bodyPr/>
          <a:lstStyle/>
          <a:p>
            <a:r>
              <a:rPr lang="en-US"/>
              <a:t>*Insert our name*</a:t>
            </a:r>
            <a:endParaRPr lang="en-US" dirty="0"/>
          </a:p>
        </p:txBody>
      </p:sp>
      <p:sp>
        <p:nvSpPr>
          <p:cNvPr id="5" name="Slide Number Placeholder 4"/>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40713351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D3E2B3-DDA1-4371-A306-BA6EA566F23B}" type="datetime1">
              <a:rPr lang="en-US" smtClean="0"/>
              <a:t>1/23/2018</a:t>
            </a:fld>
            <a:endParaRPr lang="en-US" dirty="0"/>
          </a:p>
        </p:txBody>
      </p:sp>
      <p:sp>
        <p:nvSpPr>
          <p:cNvPr id="3" name="Footer Placeholder 2"/>
          <p:cNvSpPr>
            <a:spLocks noGrp="1"/>
          </p:cNvSpPr>
          <p:nvPr>
            <p:ph type="ftr" sz="quarter" idx="11"/>
          </p:nvPr>
        </p:nvSpPr>
        <p:spPr/>
        <p:txBody>
          <a:bodyPr/>
          <a:lstStyle/>
          <a:p>
            <a:r>
              <a:rPr lang="en-US"/>
              <a:t>*Insert our name*</a:t>
            </a:r>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1209394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1EB0EFB-D871-495F-9F30-72A0740BD2F8}" type="datetime1">
              <a:rPr lang="en-US" smtClean="0"/>
              <a:t>1/23/2018</a:t>
            </a:fld>
            <a:endParaRPr lang="en-US" dirty="0"/>
          </a:p>
        </p:txBody>
      </p:sp>
      <p:sp>
        <p:nvSpPr>
          <p:cNvPr id="6" name="Footer Placeholder 5"/>
          <p:cNvSpPr>
            <a:spLocks noGrp="1"/>
          </p:cNvSpPr>
          <p:nvPr>
            <p:ph type="ftr" sz="quarter" idx="11"/>
          </p:nvPr>
        </p:nvSpPr>
        <p:spPr/>
        <p:txBody>
          <a:bodyPr/>
          <a:lstStyle/>
          <a:p>
            <a:r>
              <a:rPr lang="en-US"/>
              <a:t>*Insert our name*</a:t>
            </a:r>
            <a:endParaRPr lang="en-US" dirty="0"/>
          </a:p>
        </p:txBody>
      </p:sp>
      <p:sp>
        <p:nvSpPr>
          <p:cNvPr id="7" name="Slide Number Placeholder 6"/>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4516754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CD5785-8A43-4CC4-A705-D4AA7E8DB57F}" type="datetimeFigureOut">
              <a:rPr lang="en-US" smtClean="0">
                <a:solidFill>
                  <a:prstClr val="black">
                    <a:tint val="75000"/>
                  </a:prstClr>
                </a:solidFill>
              </a:rPr>
              <a:pPr/>
              <a:t>1/23/2018</a:t>
            </a:fld>
            <a:endParaRPr lang="en-US" dirty="0">
              <a:solidFill>
                <a:prstClr val="black">
                  <a:tint val="75000"/>
                </a:prstClr>
              </a:solidFill>
            </a:endParaRPr>
          </a:p>
        </p:txBody>
      </p:sp>
      <p:sp>
        <p:nvSpPr>
          <p:cNvPr id="6" name="Footer Placeholder 5"/>
          <p:cNvSpPr>
            <a:spLocks noGrp="1"/>
          </p:cNvSpPr>
          <p:nvPr>
            <p:ph type="ftr" sz="quarter" idx="11"/>
          </p:nvPr>
        </p:nvSpPr>
        <p:spPr/>
        <p:txBody>
          <a:bodyPr/>
          <a:lstStyle/>
          <a:p>
            <a:endParaRPr lang="en-US" dirty="0">
              <a:solidFill>
                <a:prstClr val="black">
                  <a:tint val="75000"/>
                </a:prstClr>
              </a:solidFill>
            </a:endParaRPr>
          </a:p>
        </p:txBody>
      </p:sp>
      <p:sp>
        <p:nvSpPr>
          <p:cNvPr id="7" name="Slide Number Placeholder 6"/>
          <p:cNvSpPr>
            <a:spLocks noGrp="1"/>
          </p:cNvSpPr>
          <p:nvPr>
            <p:ph type="sldNum" sz="quarter" idx="12"/>
          </p:nvPr>
        </p:nvSpPr>
        <p:spPr/>
        <p:txBody>
          <a:bodyPr/>
          <a:lstStyle/>
          <a:p>
            <a:fld id="{FF75B4CE-5129-41CA-A75E-F2AE589D1F47}" type="slidenum">
              <a:rPr lang="en-US" smtClean="0">
                <a:solidFill>
                  <a:prstClr val="black">
                    <a:tint val="75000"/>
                  </a:prstClr>
                </a:solidFill>
              </a:rPr>
              <a:pPr/>
              <a:t>‹#›</a:t>
            </a:fld>
            <a:endParaRPr lang="en-US" dirty="0">
              <a:solidFill>
                <a:prstClr val="black">
                  <a:tint val="75000"/>
                </a:prstClr>
              </a:solidFill>
            </a:endParaRPr>
          </a:p>
        </p:txBody>
      </p:sp>
      <p:sp>
        <p:nvSpPr>
          <p:cNvPr id="8" name="Rectangle 7"/>
          <p:cNvSpPr/>
          <p:nvPr userDrawn="1"/>
        </p:nvSpPr>
        <p:spPr>
          <a:xfrm>
            <a:off x="0" y="0"/>
            <a:ext cx="6096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001189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8A86A10-6DB0-4DEE-92ED-91CD054C3EC4}" type="datetime1">
              <a:rPr lang="en-US" smtClean="0"/>
              <a:t>1/23/2018</a:t>
            </a:fld>
            <a:endParaRPr lang="en-US" dirty="0"/>
          </a:p>
        </p:txBody>
      </p:sp>
      <p:sp>
        <p:nvSpPr>
          <p:cNvPr id="5" name="Footer Placeholder 4"/>
          <p:cNvSpPr>
            <a:spLocks noGrp="1"/>
          </p:cNvSpPr>
          <p:nvPr>
            <p:ph type="ftr" sz="quarter" idx="11"/>
          </p:nvPr>
        </p:nvSpPr>
        <p:spPr/>
        <p:txBody>
          <a:bodyPr/>
          <a:lstStyle/>
          <a:p>
            <a:r>
              <a:rPr lang="en-US"/>
              <a:t>*Insert our name*</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1338106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A57DC0D-B1E7-4293-8823-78CD865D01A0}" type="datetime1">
              <a:rPr lang="en-US" smtClean="0"/>
              <a:t>1/23/2018</a:t>
            </a:fld>
            <a:endParaRPr lang="en-US" dirty="0"/>
          </a:p>
        </p:txBody>
      </p:sp>
      <p:sp>
        <p:nvSpPr>
          <p:cNvPr id="5" name="Footer Placeholder 4"/>
          <p:cNvSpPr>
            <a:spLocks noGrp="1"/>
          </p:cNvSpPr>
          <p:nvPr>
            <p:ph type="ftr" sz="quarter" idx="11"/>
          </p:nvPr>
        </p:nvSpPr>
        <p:spPr/>
        <p:txBody>
          <a:bodyPr/>
          <a:lstStyle/>
          <a:p>
            <a:r>
              <a:rPr lang="en-US"/>
              <a:t>*Insert our name*</a:t>
            </a:r>
            <a:endParaRPr lang="en-US" dirty="0"/>
          </a:p>
        </p:txBody>
      </p:sp>
      <p:sp>
        <p:nvSpPr>
          <p:cNvPr id="6" name="Slide Number Placeholder 5"/>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499979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_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D3E2B3-DDA1-4371-A306-BA6EA566F23B}" type="datetime1">
              <a:rPr lang="en-US" smtClean="0"/>
              <a:t>1/23/2018</a:t>
            </a:fld>
            <a:endParaRPr lang="en-US" dirty="0"/>
          </a:p>
        </p:txBody>
      </p:sp>
      <p:sp>
        <p:nvSpPr>
          <p:cNvPr id="3" name="Footer Placeholder 2"/>
          <p:cNvSpPr>
            <a:spLocks noGrp="1"/>
          </p:cNvSpPr>
          <p:nvPr>
            <p:ph type="ftr" sz="quarter" idx="11"/>
          </p:nvPr>
        </p:nvSpPr>
        <p:spPr/>
        <p:txBody>
          <a:bodyPr/>
          <a:lstStyle/>
          <a:p>
            <a:r>
              <a:rPr lang="en-US"/>
              <a:t>*Insert our name*</a:t>
            </a:r>
            <a:endParaRPr lang="en-US" dirty="0"/>
          </a:p>
        </p:txBody>
      </p:sp>
      <p:sp>
        <p:nvSpPr>
          <p:cNvPr id="4" name="Slide Number Placeholder 3"/>
          <p:cNvSpPr>
            <a:spLocks noGrp="1"/>
          </p:cNvSpPr>
          <p:nvPr>
            <p:ph type="sldNum" sz="quarter" idx="12"/>
          </p:nvPr>
        </p:nvSpPr>
        <p:spPr/>
        <p:txBody>
          <a:bodyPr/>
          <a:lstStyle/>
          <a:p>
            <a:fld id="{E31375A4-56A4-47D6-9801-1991572033F7}" type="slidenum">
              <a:rPr lang="en-US" smtClean="0"/>
              <a:t>‹#›</a:t>
            </a:fld>
            <a:endParaRPr lang="en-US" dirty="0"/>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 xmlns:a16="http://schemas.microsoft.com/office/drawing/2014/main" id="{E270C43B-8CF6-41E8-A609-A6398BA7A34C}"/>
              </a:ext>
            </a:extLst>
          </p:cNvPr>
          <p:cNvSpPr/>
          <p:nvPr/>
        </p:nvSpPr>
        <p:spPr>
          <a:xfrm>
            <a:off x="2957459" y="-900"/>
            <a:ext cx="1603484" cy="6858900"/>
          </a:xfrm>
          <a:custGeom>
            <a:avLst/>
            <a:gdLst>
              <a:gd name="connsiteX0" fmla="*/ 0 w 1752600"/>
              <a:gd name="connsiteY0" fmla="*/ 0 h 6858000"/>
              <a:gd name="connsiteX1" fmla="*/ 1752600 w 1752600"/>
              <a:gd name="connsiteY1" fmla="*/ 0 h 6858000"/>
              <a:gd name="connsiteX2" fmla="*/ 1752600 w 1752600"/>
              <a:gd name="connsiteY2" fmla="*/ 6858000 h 6858000"/>
              <a:gd name="connsiteX3" fmla="*/ 0 w 1752600"/>
              <a:gd name="connsiteY3" fmla="*/ 6858000 h 6858000"/>
              <a:gd name="connsiteX4" fmla="*/ 0 w 1752600"/>
              <a:gd name="connsiteY4" fmla="*/ 0 h 6858000"/>
              <a:gd name="connsiteX0" fmla="*/ 0 w 2748776"/>
              <a:gd name="connsiteY0" fmla="*/ 0 h 6858000"/>
              <a:gd name="connsiteX1" fmla="*/ 1752600 w 2748776"/>
              <a:gd name="connsiteY1" fmla="*/ 0 h 6858000"/>
              <a:gd name="connsiteX2" fmla="*/ 2748776 w 2748776"/>
              <a:gd name="connsiteY2" fmla="*/ 6843132 h 6858000"/>
              <a:gd name="connsiteX3" fmla="*/ 0 w 2748776"/>
              <a:gd name="connsiteY3" fmla="*/ 6858000 h 6858000"/>
              <a:gd name="connsiteX4" fmla="*/ 0 w 2748776"/>
              <a:gd name="connsiteY4" fmla="*/ 0 h 6858000"/>
              <a:gd name="connsiteX0" fmla="*/ 0 w 2771078"/>
              <a:gd name="connsiteY0" fmla="*/ 0 h 6858000"/>
              <a:gd name="connsiteX1" fmla="*/ 1752600 w 2771078"/>
              <a:gd name="connsiteY1" fmla="*/ 0 h 6858000"/>
              <a:gd name="connsiteX2" fmla="*/ 2771078 w 2771078"/>
              <a:gd name="connsiteY2" fmla="*/ 6835698 h 6858000"/>
              <a:gd name="connsiteX3" fmla="*/ 0 w 2771078"/>
              <a:gd name="connsiteY3" fmla="*/ 6858000 h 6858000"/>
              <a:gd name="connsiteX4" fmla="*/ 0 w 2771078"/>
              <a:gd name="connsiteY4" fmla="*/ 0 h 6858000"/>
              <a:gd name="connsiteX0" fmla="*/ 0 w 2771078"/>
              <a:gd name="connsiteY0" fmla="*/ 0 h 6858001"/>
              <a:gd name="connsiteX1" fmla="*/ 1752600 w 2771078"/>
              <a:gd name="connsiteY1" fmla="*/ 0 h 6858001"/>
              <a:gd name="connsiteX2" fmla="*/ 2771078 w 2771078"/>
              <a:gd name="connsiteY2" fmla="*/ 6858001 h 6858001"/>
              <a:gd name="connsiteX3" fmla="*/ 0 w 2771078"/>
              <a:gd name="connsiteY3" fmla="*/ 6858000 h 6858001"/>
              <a:gd name="connsiteX4" fmla="*/ 0 w 2771078"/>
              <a:gd name="connsiteY4" fmla="*/ 0 h 6858001"/>
              <a:gd name="connsiteX0" fmla="*/ 0 w 2771078"/>
              <a:gd name="connsiteY0" fmla="*/ 0 h 6858001"/>
              <a:gd name="connsiteX1" fmla="*/ 1752600 w 2771078"/>
              <a:gd name="connsiteY1" fmla="*/ 0 h 6858001"/>
              <a:gd name="connsiteX2" fmla="*/ 2771078 w 2771078"/>
              <a:gd name="connsiteY2" fmla="*/ 6858001 h 6858001"/>
              <a:gd name="connsiteX3" fmla="*/ 0 w 2771078"/>
              <a:gd name="connsiteY3" fmla="*/ 6858000 h 6858001"/>
              <a:gd name="connsiteX4" fmla="*/ 0 w 2771078"/>
              <a:gd name="connsiteY4" fmla="*/ 0 h 6858001"/>
              <a:gd name="connsiteX0" fmla="*/ 0 w 2771078"/>
              <a:gd name="connsiteY0" fmla="*/ 0 h 6858001"/>
              <a:gd name="connsiteX1" fmla="*/ 1752600 w 2771078"/>
              <a:gd name="connsiteY1" fmla="*/ 0 h 6858001"/>
              <a:gd name="connsiteX2" fmla="*/ 2771078 w 2771078"/>
              <a:gd name="connsiteY2" fmla="*/ 6858001 h 6858001"/>
              <a:gd name="connsiteX3" fmla="*/ 2609386 w 2771078"/>
              <a:gd name="connsiteY3" fmla="*/ 6850566 h 6858001"/>
              <a:gd name="connsiteX4" fmla="*/ 0 w 2771078"/>
              <a:gd name="connsiteY4" fmla="*/ 0 h 6858001"/>
              <a:gd name="connsiteX0" fmla="*/ 0 w 1157868"/>
              <a:gd name="connsiteY0" fmla="*/ 22303 h 6858001"/>
              <a:gd name="connsiteX1" fmla="*/ 139390 w 1157868"/>
              <a:gd name="connsiteY1" fmla="*/ 0 h 6858001"/>
              <a:gd name="connsiteX2" fmla="*/ 1157868 w 1157868"/>
              <a:gd name="connsiteY2" fmla="*/ 6858001 h 6858001"/>
              <a:gd name="connsiteX3" fmla="*/ 996176 w 1157868"/>
              <a:gd name="connsiteY3" fmla="*/ 6850566 h 6858001"/>
              <a:gd name="connsiteX4" fmla="*/ 0 w 1157868"/>
              <a:gd name="connsiteY4" fmla="*/ 22303 h 6858001"/>
              <a:gd name="connsiteX0" fmla="*/ 0 w 1157868"/>
              <a:gd name="connsiteY0" fmla="*/ 22303 h 6858001"/>
              <a:gd name="connsiteX1" fmla="*/ 139390 w 1157868"/>
              <a:gd name="connsiteY1" fmla="*/ 0 h 6858001"/>
              <a:gd name="connsiteX2" fmla="*/ 1157868 w 1157868"/>
              <a:gd name="connsiteY2" fmla="*/ 6858001 h 6858001"/>
              <a:gd name="connsiteX3" fmla="*/ 1040781 w 1157868"/>
              <a:gd name="connsiteY3" fmla="*/ 6858000 h 6858001"/>
              <a:gd name="connsiteX4" fmla="*/ 0 w 1157868"/>
              <a:gd name="connsiteY4" fmla="*/ 22303 h 6858001"/>
              <a:gd name="connsiteX0" fmla="*/ 0 w 1150434"/>
              <a:gd name="connsiteY0" fmla="*/ 0 h 6865435"/>
              <a:gd name="connsiteX1" fmla="*/ 131956 w 1150434"/>
              <a:gd name="connsiteY1" fmla="*/ 7434 h 6865435"/>
              <a:gd name="connsiteX2" fmla="*/ 1150434 w 1150434"/>
              <a:gd name="connsiteY2" fmla="*/ 6865435 h 6865435"/>
              <a:gd name="connsiteX3" fmla="*/ 1033347 w 1150434"/>
              <a:gd name="connsiteY3" fmla="*/ 6865434 h 6865435"/>
              <a:gd name="connsiteX4" fmla="*/ 0 w 1150434"/>
              <a:gd name="connsiteY4" fmla="*/ 0 h 6865435"/>
              <a:gd name="connsiteX0" fmla="*/ 0 w 1140909"/>
              <a:gd name="connsiteY0" fmla="*/ 2091 h 6858001"/>
              <a:gd name="connsiteX1" fmla="*/ 122431 w 1140909"/>
              <a:gd name="connsiteY1" fmla="*/ 0 h 6858001"/>
              <a:gd name="connsiteX2" fmla="*/ 1140909 w 1140909"/>
              <a:gd name="connsiteY2" fmla="*/ 6858001 h 6858001"/>
              <a:gd name="connsiteX3" fmla="*/ 1023822 w 1140909"/>
              <a:gd name="connsiteY3" fmla="*/ 6858000 h 6858001"/>
              <a:gd name="connsiteX4" fmla="*/ 0 w 1140909"/>
              <a:gd name="connsiteY4" fmla="*/ 2091 h 6858001"/>
              <a:gd name="connsiteX0" fmla="*/ 0 w 1140909"/>
              <a:gd name="connsiteY0" fmla="*/ 2091 h 6858001"/>
              <a:gd name="connsiteX1" fmla="*/ 345455 w 1140909"/>
              <a:gd name="connsiteY1" fmla="*/ 0 h 6858001"/>
              <a:gd name="connsiteX2" fmla="*/ 1140909 w 1140909"/>
              <a:gd name="connsiteY2" fmla="*/ 6858001 h 6858001"/>
              <a:gd name="connsiteX3" fmla="*/ 1023822 w 1140909"/>
              <a:gd name="connsiteY3" fmla="*/ 6858000 h 6858001"/>
              <a:gd name="connsiteX4" fmla="*/ 0 w 1140909"/>
              <a:gd name="connsiteY4" fmla="*/ 2091 h 6858001"/>
              <a:gd name="connsiteX0" fmla="*/ 0 w 1423407"/>
              <a:gd name="connsiteY0" fmla="*/ 2091 h 6858001"/>
              <a:gd name="connsiteX1" fmla="*/ 345455 w 1423407"/>
              <a:gd name="connsiteY1" fmla="*/ 0 h 6858001"/>
              <a:gd name="connsiteX2" fmla="*/ 1423407 w 1423407"/>
              <a:gd name="connsiteY2" fmla="*/ 6858001 h 6858001"/>
              <a:gd name="connsiteX3" fmla="*/ 1023822 w 1423407"/>
              <a:gd name="connsiteY3" fmla="*/ 6858000 h 6858001"/>
              <a:gd name="connsiteX4" fmla="*/ 0 w 1423407"/>
              <a:gd name="connsiteY4" fmla="*/ 2091 h 6858001"/>
              <a:gd name="connsiteX0" fmla="*/ 0 w 1423407"/>
              <a:gd name="connsiteY0" fmla="*/ 0 h 6855910"/>
              <a:gd name="connsiteX1" fmla="*/ 397494 w 1423407"/>
              <a:gd name="connsiteY1" fmla="*/ 12779 h 6855910"/>
              <a:gd name="connsiteX2" fmla="*/ 1423407 w 1423407"/>
              <a:gd name="connsiteY2" fmla="*/ 6855910 h 6855910"/>
              <a:gd name="connsiteX3" fmla="*/ 1023822 w 1423407"/>
              <a:gd name="connsiteY3" fmla="*/ 6855909 h 6855910"/>
              <a:gd name="connsiteX4" fmla="*/ 0 w 1423407"/>
              <a:gd name="connsiteY4" fmla="*/ 0 h 6855910"/>
              <a:gd name="connsiteX0" fmla="*/ 0 w 1423407"/>
              <a:gd name="connsiteY0" fmla="*/ 0 h 6855910"/>
              <a:gd name="connsiteX1" fmla="*/ 397494 w 1423407"/>
              <a:gd name="connsiteY1" fmla="*/ 5344 h 6855910"/>
              <a:gd name="connsiteX2" fmla="*/ 1423407 w 1423407"/>
              <a:gd name="connsiteY2" fmla="*/ 6855910 h 6855910"/>
              <a:gd name="connsiteX3" fmla="*/ 1023822 w 1423407"/>
              <a:gd name="connsiteY3" fmla="*/ 6855909 h 6855910"/>
              <a:gd name="connsiteX4" fmla="*/ 0 w 1423407"/>
              <a:gd name="connsiteY4" fmla="*/ 0 h 6855910"/>
              <a:gd name="connsiteX0" fmla="*/ 0 w 1415973"/>
              <a:gd name="connsiteY0" fmla="*/ 0 h 6855910"/>
              <a:gd name="connsiteX1" fmla="*/ 397494 w 1415973"/>
              <a:gd name="connsiteY1" fmla="*/ 5344 h 6855910"/>
              <a:gd name="connsiteX2" fmla="*/ 1415973 w 1415973"/>
              <a:gd name="connsiteY2" fmla="*/ 6855910 h 6855910"/>
              <a:gd name="connsiteX3" fmla="*/ 1023822 w 1415973"/>
              <a:gd name="connsiteY3" fmla="*/ 6855909 h 6855910"/>
              <a:gd name="connsiteX4" fmla="*/ 0 w 1415973"/>
              <a:gd name="connsiteY4" fmla="*/ 0 h 6855910"/>
              <a:gd name="connsiteX0" fmla="*/ 0 w 1415973"/>
              <a:gd name="connsiteY0" fmla="*/ 0 h 6863344"/>
              <a:gd name="connsiteX1" fmla="*/ 397494 w 1415973"/>
              <a:gd name="connsiteY1" fmla="*/ 5344 h 6863344"/>
              <a:gd name="connsiteX2" fmla="*/ 1415973 w 1415973"/>
              <a:gd name="connsiteY2" fmla="*/ 6855910 h 6863344"/>
              <a:gd name="connsiteX3" fmla="*/ 1016387 w 1415973"/>
              <a:gd name="connsiteY3" fmla="*/ 6863344 h 6863344"/>
              <a:gd name="connsiteX4" fmla="*/ 0 w 1415973"/>
              <a:gd name="connsiteY4" fmla="*/ 0 h 6863344"/>
              <a:gd name="connsiteX0" fmla="*/ 0 w 1415973"/>
              <a:gd name="connsiteY0" fmla="*/ 9526 h 6872870"/>
              <a:gd name="connsiteX1" fmla="*/ 397494 w 1415973"/>
              <a:gd name="connsiteY1" fmla="*/ 0 h 6872870"/>
              <a:gd name="connsiteX2" fmla="*/ 1415973 w 1415973"/>
              <a:gd name="connsiteY2" fmla="*/ 6865436 h 6872870"/>
              <a:gd name="connsiteX3" fmla="*/ 1016387 w 1415973"/>
              <a:gd name="connsiteY3" fmla="*/ 6872870 h 6872870"/>
              <a:gd name="connsiteX4" fmla="*/ 0 w 1415973"/>
              <a:gd name="connsiteY4" fmla="*/ 9526 h 6872870"/>
              <a:gd name="connsiteX0" fmla="*/ 0 w 1415973"/>
              <a:gd name="connsiteY0" fmla="*/ 2090 h 6865434"/>
              <a:gd name="connsiteX1" fmla="*/ 397494 w 1415973"/>
              <a:gd name="connsiteY1" fmla="*/ 0 h 6865434"/>
              <a:gd name="connsiteX2" fmla="*/ 1415973 w 1415973"/>
              <a:gd name="connsiteY2" fmla="*/ 6858000 h 6865434"/>
              <a:gd name="connsiteX3" fmla="*/ 1016387 w 1415973"/>
              <a:gd name="connsiteY3" fmla="*/ 6865434 h 6865434"/>
              <a:gd name="connsiteX4" fmla="*/ 0 w 1415973"/>
              <a:gd name="connsiteY4" fmla="*/ 2090 h 6865434"/>
              <a:gd name="connsiteX0" fmla="*/ 0 w 1415973"/>
              <a:gd name="connsiteY0" fmla="*/ 2090 h 6858000"/>
              <a:gd name="connsiteX1" fmla="*/ 397494 w 1415973"/>
              <a:gd name="connsiteY1" fmla="*/ 0 h 6858000"/>
              <a:gd name="connsiteX2" fmla="*/ 1415973 w 1415973"/>
              <a:gd name="connsiteY2" fmla="*/ 6858000 h 6858000"/>
              <a:gd name="connsiteX3" fmla="*/ 1023821 w 1415973"/>
              <a:gd name="connsiteY3" fmla="*/ 6857999 h 6858000"/>
              <a:gd name="connsiteX4" fmla="*/ 0 w 1415973"/>
              <a:gd name="connsiteY4" fmla="*/ 2090 h 6858000"/>
              <a:gd name="connsiteX0" fmla="*/ 0 w 1415973"/>
              <a:gd name="connsiteY0" fmla="*/ 2090 h 6858000"/>
              <a:gd name="connsiteX1" fmla="*/ 397494 w 1415973"/>
              <a:gd name="connsiteY1" fmla="*/ 0 h 6858000"/>
              <a:gd name="connsiteX2" fmla="*/ 1415973 w 1415973"/>
              <a:gd name="connsiteY2" fmla="*/ 6858000 h 6858000"/>
              <a:gd name="connsiteX3" fmla="*/ 1016387 w 1415973"/>
              <a:gd name="connsiteY3" fmla="*/ 6857999 h 6858000"/>
              <a:gd name="connsiteX4" fmla="*/ 0 w 1415973"/>
              <a:gd name="connsiteY4" fmla="*/ 2090 h 6858000"/>
              <a:gd name="connsiteX0" fmla="*/ 0 w 1415973"/>
              <a:gd name="connsiteY0" fmla="*/ 0 h 6855910"/>
              <a:gd name="connsiteX1" fmla="*/ 199374 w 1415973"/>
              <a:gd name="connsiteY1" fmla="*/ 5531 h 6855910"/>
              <a:gd name="connsiteX2" fmla="*/ 1415973 w 1415973"/>
              <a:gd name="connsiteY2" fmla="*/ 6855910 h 6855910"/>
              <a:gd name="connsiteX3" fmla="*/ 1016387 w 1415973"/>
              <a:gd name="connsiteY3" fmla="*/ 6855909 h 6855910"/>
              <a:gd name="connsiteX4" fmla="*/ 0 w 1415973"/>
              <a:gd name="connsiteY4" fmla="*/ 0 h 6855910"/>
              <a:gd name="connsiteX0" fmla="*/ 0 w 1202613"/>
              <a:gd name="connsiteY0" fmla="*/ 0 h 6855910"/>
              <a:gd name="connsiteX1" fmla="*/ 199374 w 1202613"/>
              <a:gd name="connsiteY1" fmla="*/ 5531 h 6855910"/>
              <a:gd name="connsiteX2" fmla="*/ 1202613 w 1202613"/>
              <a:gd name="connsiteY2" fmla="*/ 6855910 h 6855910"/>
              <a:gd name="connsiteX3" fmla="*/ 1016387 w 1202613"/>
              <a:gd name="connsiteY3" fmla="*/ 6855909 h 6855910"/>
              <a:gd name="connsiteX4" fmla="*/ 0 w 1202613"/>
              <a:gd name="connsiteY4" fmla="*/ 0 h 6855910"/>
              <a:gd name="connsiteX0" fmla="*/ 0 w 1202613"/>
              <a:gd name="connsiteY0" fmla="*/ 820 h 6856730"/>
              <a:gd name="connsiteX1" fmla="*/ 199374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 name="connsiteX0" fmla="*/ 0 w 1202613"/>
              <a:gd name="connsiteY0" fmla="*/ 820 h 6856730"/>
              <a:gd name="connsiteX1" fmla="*/ 192230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 name="connsiteX0" fmla="*/ 0 w 1202613"/>
              <a:gd name="connsiteY0" fmla="*/ 820 h 6856730"/>
              <a:gd name="connsiteX1" fmla="*/ 182705 w 1202613"/>
              <a:gd name="connsiteY1" fmla="*/ 0 h 6856730"/>
              <a:gd name="connsiteX2" fmla="*/ 1202613 w 1202613"/>
              <a:gd name="connsiteY2" fmla="*/ 6856730 h 6856730"/>
              <a:gd name="connsiteX3" fmla="*/ 1016387 w 1202613"/>
              <a:gd name="connsiteY3" fmla="*/ 6856729 h 6856730"/>
              <a:gd name="connsiteX4" fmla="*/ 0 w 1202613"/>
              <a:gd name="connsiteY4" fmla="*/ 820 h 68567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2613" h="6856730">
                <a:moveTo>
                  <a:pt x="0" y="820"/>
                </a:moveTo>
                <a:lnTo>
                  <a:pt x="182705" y="0"/>
                </a:lnTo>
                <a:lnTo>
                  <a:pt x="1202613" y="6856730"/>
                </a:lnTo>
                <a:lnTo>
                  <a:pt x="1016387" y="6856729"/>
                </a:lnTo>
                <a:lnTo>
                  <a:pt x="0" y="82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7" name="Rectangle 6">
            <a:extLst>
              <a:ext uri="{FF2B5EF4-FFF2-40B4-BE49-F238E27FC236}">
                <a16:creationId xmlns="" xmlns:a16="http://schemas.microsoft.com/office/drawing/2014/main" id="{E7229E2C-D6D8-4B38-AF5F-BC580ED5237E}"/>
              </a:ext>
            </a:extLst>
          </p:cNvPr>
          <p:cNvSpPr/>
          <p:nvPr/>
        </p:nvSpPr>
        <p:spPr>
          <a:xfrm>
            <a:off x="4152384" y="-1798"/>
            <a:ext cx="8039616" cy="6859798"/>
          </a:xfrm>
          <a:custGeom>
            <a:avLst/>
            <a:gdLst>
              <a:gd name="connsiteX0" fmla="*/ 0 w 5181600"/>
              <a:gd name="connsiteY0" fmla="*/ 0 h 6858000"/>
              <a:gd name="connsiteX1" fmla="*/ 5181600 w 5181600"/>
              <a:gd name="connsiteY1" fmla="*/ 0 h 6858000"/>
              <a:gd name="connsiteX2" fmla="*/ 5181600 w 5181600"/>
              <a:gd name="connsiteY2" fmla="*/ 6858000 h 6858000"/>
              <a:gd name="connsiteX3" fmla="*/ 0 w 5181600"/>
              <a:gd name="connsiteY3" fmla="*/ 6858000 h 6858000"/>
              <a:gd name="connsiteX4" fmla="*/ 0 w 5181600"/>
              <a:gd name="connsiteY4" fmla="*/ 0 h 6858000"/>
              <a:gd name="connsiteX0" fmla="*/ 1159727 w 6341327"/>
              <a:gd name="connsiteY0" fmla="*/ 0 h 6858000"/>
              <a:gd name="connsiteX1" fmla="*/ 6341327 w 6341327"/>
              <a:gd name="connsiteY1" fmla="*/ 0 h 6858000"/>
              <a:gd name="connsiteX2" fmla="*/ 6341327 w 6341327"/>
              <a:gd name="connsiteY2" fmla="*/ 6858000 h 6858000"/>
              <a:gd name="connsiteX3" fmla="*/ 0 w 6341327"/>
              <a:gd name="connsiteY3" fmla="*/ 6843132 h 6858000"/>
              <a:gd name="connsiteX4" fmla="*/ 1159727 w 6341327"/>
              <a:gd name="connsiteY4" fmla="*/ 0 h 6858000"/>
              <a:gd name="connsiteX0" fmla="*/ 0 w 7367239"/>
              <a:gd name="connsiteY0" fmla="*/ 0 h 6858000"/>
              <a:gd name="connsiteX1" fmla="*/ 7367239 w 7367239"/>
              <a:gd name="connsiteY1" fmla="*/ 0 h 6858000"/>
              <a:gd name="connsiteX2" fmla="*/ 7367239 w 7367239"/>
              <a:gd name="connsiteY2" fmla="*/ 6858000 h 6858000"/>
              <a:gd name="connsiteX3" fmla="*/ 1025912 w 7367239"/>
              <a:gd name="connsiteY3" fmla="*/ 6843132 h 6858000"/>
              <a:gd name="connsiteX4" fmla="*/ 0 w 7367239"/>
              <a:gd name="connsiteY4" fmla="*/ 0 h 6858000"/>
              <a:gd name="connsiteX0" fmla="*/ 0 w 7359805"/>
              <a:gd name="connsiteY0" fmla="*/ 7434 h 6858000"/>
              <a:gd name="connsiteX1" fmla="*/ 7359805 w 7359805"/>
              <a:gd name="connsiteY1" fmla="*/ 0 h 6858000"/>
              <a:gd name="connsiteX2" fmla="*/ 7359805 w 7359805"/>
              <a:gd name="connsiteY2" fmla="*/ 6858000 h 6858000"/>
              <a:gd name="connsiteX3" fmla="*/ 1018478 w 7359805"/>
              <a:gd name="connsiteY3" fmla="*/ 6843132 h 6858000"/>
              <a:gd name="connsiteX4" fmla="*/ 0 w 7359805"/>
              <a:gd name="connsiteY4" fmla="*/ 7434 h 6858000"/>
              <a:gd name="connsiteX0" fmla="*/ 0 w 7359805"/>
              <a:gd name="connsiteY0" fmla="*/ 291 h 6858000"/>
              <a:gd name="connsiteX1" fmla="*/ 7359805 w 7359805"/>
              <a:gd name="connsiteY1" fmla="*/ 0 h 6858000"/>
              <a:gd name="connsiteX2" fmla="*/ 7359805 w 7359805"/>
              <a:gd name="connsiteY2" fmla="*/ 6858000 h 6858000"/>
              <a:gd name="connsiteX3" fmla="*/ 1018478 w 7359805"/>
              <a:gd name="connsiteY3" fmla="*/ 6843132 h 6858000"/>
              <a:gd name="connsiteX4" fmla="*/ 0 w 7359805"/>
              <a:gd name="connsiteY4" fmla="*/ 291 h 6858000"/>
              <a:gd name="connsiteX0" fmla="*/ 0 w 7359805"/>
              <a:gd name="connsiteY0" fmla="*/ 291 h 6859801"/>
              <a:gd name="connsiteX1" fmla="*/ 7359805 w 7359805"/>
              <a:gd name="connsiteY1" fmla="*/ 0 h 6859801"/>
              <a:gd name="connsiteX2" fmla="*/ 7359805 w 7359805"/>
              <a:gd name="connsiteY2" fmla="*/ 6858000 h 6859801"/>
              <a:gd name="connsiteX3" fmla="*/ 1018478 w 7359805"/>
              <a:gd name="connsiteY3" fmla="*/ 6859801 h 6859801"/>
              <a:gd name="connsiteX4" fmla="*/ 0 w 7359805"/>
              <a:gd name="connsiteY4" fmla="*/ 291 h 6859801"/>
              <a:gd name="connsiteX0" fmla="*/ 0 w 7731512"/>
              <a:gd name="connsiteY0" fmla="*/ 291 h 6859801"/>
              <a:gd name="connsiteX1" fmla="*/ 7731512 w 7731512"/>
              <a:gd name="connsiteY1" fmla="*/ 0 h 6859801"/>
              <a:gd name="connsiteX2" fmla="*/ 7359805 w 7731512"/>
              <a:gd name="connsiteY2" fmla="*/ 6858000 h 6859801"/>
              <a:gd name="connsiteX3" fmla="*/ 1018478 w 7731512"/>
              <a:gd name="connsiteY3" fmla="*/ 6859801 h 6859801"/>
              <a:gd name="connsiteX4" fmla="*/ 0 w 7731512"/>
              <a:gd name="connsiteY4" fmla="*/ 291 h 6859801"/>
              <a:gd name="connsiteX0" fmla="*/ 0 w 7731512"/>
              <a:gd name="connsiteY0" fmla="*/ 291 h 6859801"/>
              <a:gd name="connsiteX1" fmla="*/ 7731512 w 7731512"/>
              <a:gd name="connsiteY1" fmla="*/ 0 h 6859801"/>
              <a:gd name="connsiteX2" fmla="*/ 7731512 w 7731512"/>
              <a:gd name="connsiteY2" fmla="*/ 6858001 h 6859801"/>
              <a:gd name="connsiteX3" fmla="*/ 1018478 w 7731512"/>
              <a:gd name="connsiteY3" fmla="*/ 6859801 h 6859801"/>
              <a:gd name="connsiteX4" fmla="*/ 0 w 7731512"/>
              <a:gd name="connsiteY4" fmla="*/ 291 h 6859801"/>
              <a:gd name="connsiteX0" fmla="*/ 0 w 7731512"/>
              <a:gd name="connsiteY0" fmla="*/ 291 h 6858001"/>
              <a:gd name="connsiteX1" fmla="*/ 7731512 w 7731512"/>
              <a:gd name="connsiteY1" fmla="*/ 0 h 6858001"/>
              <a:gd name="connsiteX2" fmla="*/ 7731512 w 7731512"/>
              <a:gd name="connsiteY2" fmla="*/ 6858001 h 6858001"/>
              <a:gd name="connsiteX3" fmla="*/ 2132903 w 7731512"/>
              <a:gd name="connsiteY3" fmla="*/ 6831219 h 6858001"/>
              <a:gd name="connsiteX4" fmla="*/ 0 w 773151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437453 w 6036062"/>
              <a:gd name="connsiteY3" fmla="*/ 6831219 h 6858001"/>
              <a:gd name="connsiteX4" fmla="*/ 0 w 6036062"/>
              <a:gd name="connsiteY4" fmla="*/ 291 h 6858001"/>
              <a:gd name="connsiteX0" fmla="*/ 0 w 6036062"/>
              <a:gd name="connsiteY0" fmla="*/ 291 h 6869329"/>
              <a:gd name="connsiteX1" fmla="*/ 6036062 w 6036062"/>
              <a:gd name="connsiteY1" fmla="*/ 0 h 6869329"/>
              <a:gd name="connsiteX2" fmla="*/ 6036062 w 6036062"/>
              <a:gd name="connsiteY2" fmla="*/ 6858001 h 6869329"/>
              <a:gd name="connsiteX3" fmla="*/ 1847153 w 6036062"/>
              <a:gd name="connsiteY3" fmla="*/ 6869329 h 6869329"/>
              <a:gd name="connsiteX4" fmla="*/ 0 w 6036062"/>
              <a:gd name="connsiteY4" fmla="*/ 291 h 6869329"/>
              <a:gd name="connsiteX0" fmla="*/ 0 w 6036062"/>
              <a:gd name="connsiteY0" fmla="*/ 291 h 6858001"/>
              <a:gd name="connsiteX1" fmla="*/ 6036062 w 6036062"/>
              <a:gd name="connsiteY1" fmla="*/ 0 h 6858001"/>
              <a:gd name="connsiteX2" fmla="*/ 6036062 w 6036062"/>
              <a:gd name="connsiteY2" fmla="*/ 6858001 h 6858001"/>
              <a:gd name="connsiteX3" fmla="*/ 1799528 w 6036062"/>
              <a:gd name="connsiteY3" fmla="*/ 6831219 h 6858001"/>
              <a:gd name="connsiteX4" fmla="*/ 0 w 6036062"/>
              <a:gd name="connsiteY4" fmla="*/ 291 h 6858001"/>
              <a:gd name="connsiteX0" fmla="*/ 0 w 6036062"/>
              <a:gd name="connsiteY0" fmla="*/ 291 h 6859801"/>
              <a:gd name="connsiteX1" fmla="*/ 6036062 w 6036062"/>
              <a:gd name="connsiteY1" fmla="*/ 0 h 6859801"/>
              <a:gd name="connsiteX2" fmla="*/ 6036062 w 6036062"/>
              <a:gd name="connsiteY2" fmla="*/ 6858001 h 6859801"/>
              <a:gd name="connsiteX3" fmla="*/ 1818578 w 6036062"/>
              <a:gd name="connsiteY3" fmla="*/ 6859801 h 6859801"/>
              <a:gd name="connsiteX4" fmla="*/ 0 w 6036062"/>
              <a:gd name="connsiteY4" fmla="*/ 291 h 6859801"/>
              <a:gd name="connsiteX0" fmla="*/ 0 w 6036062"/>
              <a:gd name="connsiteY0" fmla="*/ 291 h 6858001"/>
              <a:gd name="connsiteX1" fmla="*/ 6036062 w 6036062"/>
              <a:gd name="connsiteY1" fmla="*/ 0 h 6858001"/>
              <a:gd name="connsiteX2" fmla="*/ 6036062 w 6036062"/>
              <a:gd name="connsiteY2" fmla="*/ 6858001 h 6858001"/>
              <a:gd name="connsiteX3" fmla="*/ 1215328 w 6036062"/>
              <a:gd name="connsiteY3" fmla="*/ 6840746 h 6858001"/>
              <a:gd name="connsiteX4" fmla="*/ 0 w 603606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1005778 w 6036062"/>
              <a:gd name="connsiteY3" fmla="*/ 6847098 h 6858001"/>
              <a:gd name="connsiteX4" fmla="*/ 0 w 6036062"/>
              <a:gd name="connsiteY4" fmla="*/ 291 h 6858001"/>
              <a:gd name="connsiteX0" fmla="*/ 0 w 6036062"/>
              <a:gd name="connsiteY0" fmla="*/ 291 h 6858001"/>
              <a:gd name="connsiteX1" fmla="*/ 6036062 w 6036062"/>
              <a:gd name="connsiteY1" fmla="*/ 0 h 6858001"/>
              <a:gd name="connsiteX2" fmla="*/ 6036062 w 6036062"/>
              <a:gd name="connsiteY2" fmla="*/ 6858001 h 6858001"/>
              <a:gd name="connsiteX3" fmla="*/ 1005778 w 6036062"/>
              <a:gd name="connsiteY3" fmla="*/ 6847098 h 6858001"/>
              <a:gd name="connsiteX4" fmla="*/ 0 w 6036062"/>
              <a:gd name="connsiteY4" fmla="*/ 291 h 6858001"/>
              <a:gd name="connsiteX0" fmla="*/ 0 w 6036062"/>
              <a:gd name="connsiteY0" fmla="*/ 0 h 6864062"/>
              <a:gd name="connsiteX1" fmla="*/ 6036062 w 6036062"/>
              <a:gd name="connsiteY1" fmla="*/ 6061 h 6864062"/>
              <a:gd name="connsiteX2" fmla="*/ 6036062 w 6036062"/>
              <a:gd name="connsiteY2" fmla="*/ 6864062 h 6864062"/>
              <a:gd name="connsiteX3" fmla="*/ 1005778 w 6036062"/>
              <a:gd name="connsiteY3" fmla="*/ 6853159 h 6864062"/>
              <a:gd name="connsiteX4" fmla="*/ 0 w 6036062"/>
              <a:gd name="connsiteY4" fmla="*/ 0 h 6864062"/>
              <a:gd name="connsiteX0" fmla="*/ 0 w 6036062"/>
              <a:gd name="connsiteY0" fmla="*/ 0 h 6864062"/>
              <a:gd name="connsiteX1" fmla="*/ 6036062 w 6036062"/>
              <a:gd name="connsiteY1" fmla="*/ 6061 h 6864062"/>
              <a:gd name="connsiteX2" fmla="*/ 6036062 w 6036062"/>
              <a:gd name="connsiteY2" fmla="*/ 6864062 h 6864062"/>
              <a:gd name="connsiteX3" fmla="*/ 1024828 w 6036062"/>
              <a:gd name="connsiteY3" fmla="*/ 6853159 h 6864062"/>
              <a:gd name="connsiteX4" fmla="*/ 0 w 6036062"/>
              <a:gd name="connsiteY4" fmla="*/ 0 h 6864062"/>
              <a:gd name="connsiteX0" fmla="*/ 0 w 6036062"/>
              <a:gd name="connsiteY0" fmla="*/ 0 h 6865862"/>
              <a:gd name="connsiteX1" fmla="*/ 6036062 w 6036062"/>
              <a:gd name="connsiteY1" fmla="*/ 6061 h 6865862"/>
              <a:gd name="connsiteX2" fmla="*/ 6036062 w 6036062"/>
              <a:gd name="connsiteY2" fmla="*/ 6864062 h 6865862"/>
              <a:gd name="connsiteX3" fmla="*/ 1031178 w 6036062"/>
              <a:gd name="connsiteY3" fmla="*/ 6865862 h 6865862"/>
              <a:gd name="connsiteX4" fmla="*/ 0 w 6036062"/>
              <a:gd name="connsiteY4" fmla="*/ 0 h 6865862"/>
              <a:gd name="connsiteX0" fmla="*/ 0 w 6029712"/>
              <a:gd name="connsiteY0" fmla="*/ 291 h 6859801"/>
              <a:gd name="connsiteX1" fmla="*/ 6029712 w 6029712"/>
              <a:gd name="connsiteY1" fmla="*/ 0 h 6859801"/>
              <a:gd name="connsiteX2" fmla="*/ 6029712 w 6029712"/>
              <a:gd name="connsiteY2" fmla="*/ 6858001 h 6859801"/>
              <a:gd name="connsiteX3" fmla="*/ 1024828 w 6029712"/>
              <a:gd name="connsiteY3" fmla="*/ 6859801 h 6859801"/>
              <a:gd name="connsiteX4" fmla="*/ 0 w 6029712"/>
              <a:gd name="connsiteY4" fmla="*/ 291 h 6859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9712" h="6859801">
                <a:moveTo>
                  <a:pt x="0" y="291"/>
                </a:moveTo>
                <a:lnTo>
                  <a:pt x="6029712" y="0"/>
                </a:lnTo>
                <a:lnTo>
                  <a:pt x="6029712" y="6858001"/>
                </a:lnTo>
                <a:lnTo>
                  <a:pt x="1024828" y="6859801"/>
                </a:lnTo>
                <a:lnTo>
                  <a:pt x="0" y="291"/>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a:p>
        </p:txBody>
      </p:sp>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170E50A-A66E-4373-B62B-92EE8F42F9D6}" type="datetime1">
              <a:rPr lang="en-US" smtClean="0"/>
              <a:t>1/23/2018</a:t>
            </a:fld>
            <a:endParaRPr lang="en-US"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*Insert our name*</a:t>
            </a:r>
            <a:endParaRPr lang="en-US"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31375A4-56A4-47D6-9801-1991572033F7}" type="slidenum">
              <a:rPr lang="en-US" smtClean="0"/>
              <a:pPr/>
              <a:t>‹#›</a:t>
            </a:fld>
            <a:endParaRPr lang="en-US" dirty="0"/>
          </a:p>
        </p:txBody>
      </p:sp>
    </p:spTree>
    <p:extLst>
      <p:ext uri="{BB962C8B-B14F-4D97-AF65-F5344CB8AC3E}">
        <p14:creationId xmlns:p14="http://schemas.microsoft.com/office/powerpoint/2010/main" val="2629154279"/>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73" r:id="rId4"/>
    <p:sldLayoutId id="2147483674" r:id="rId5"/>
    <p:sldLayoutId id="2147483675" r:id="rId6"/>
    <p:sldLayoutId id="2147483676" r:id="rId7"/>
    <p:sldLayoutId id="2147483677" r:id="rId8"/>
    <p:sldLayoutId id="2147483678" r:id="rId9"/>
    <p:sldLayoutId id="2147483679" r:id="rId10"/>
    <p:sldLayoutId id="2147483680" r:id="rId11"/>
    <p:sldLayoutId id="2147483655"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F26B43"/>
          </p15:clr>
        </p15:guide>
        <p15:guide id="2" pos="3840"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7.xml"/><Relationship Id="rId1" Type="http://schemas.openxmlformats.org/officeDocument/2006/relationships/slideLayout" Target="../slideLayouts/slideLayout3.xml"/><Relationship Id="rId5" Type="http://schemas.openxmlformats.org/officeDocument/2006/relationships/image" Target="../media/image16.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3.xml"/><Relationship Id="rId1" Type="http://schemas.openxmlformats.org/officeDocument/2006/relationships/slideLayout" Target="../slideLayouts/slideLayout3.xml"/><Relationship Id="rId5" Type="http://schemas.openxmlformats.org/officeDocument/2006/relationships/image" Target="../media/image21.jpeg"/><Relationship Id="rId4" Type="http://schemas.openxmlformats.org/officeDocument/2006/relationships/image" Target="../media/image20.jpeg"/></Relationships>
</file>

<file path=ppt/slides/_rels/slide1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5.xml"/><Relationship Id="rId1" Type="http://schemas.openxmlformats.org/officeDocument/2006/relationships/slideLayout" Target="../slideLayouts/slideLayout7.xml"/><Relationship Id="rId5" Type="http://schemas.openxmlformats.org/officeDocument/2006/relationships/image" Target="../media/image21.jpeg"/><Relationship Id="rId4" Type="http://schemas.openxmlformats.org/officeDocument/2006/relationships/image" Target="../media/image20.jpeg"/></Relationships>
</file>

<file path=ppt/slides/_rels/slide1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6.xml"/><Relationship Id="rId1" Type="http://schemas.openxmlformats.org/officeDocument/2006/relationships/slideLayout" Target="../slideLayouts/slideLayout3.xml"/><Relationship Id="rId5" Type="http://schemas.openxmlformats.org/officeDocument/2006/relationships/image" Target="../media/image24.png"/><Relationship Id="rId4" Type="http://schemas.openxmlformats.org/officeDocument/2006/relationships/image" Target="../media/image23.png"/></Relationships>
</file>

<file path=ppt/slides/_rels/slide17.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7.xml"/><Relationship Id="rId1" Type="http://schemas.openxmlformats.org/officeDocument/2006/relationships/slideLayout" Target="../slideLayouts/slideLayout3.xml"/><Relationship Id="rId5" Type="http://schemas.openxmlformats.org/officeDocument/2006/relationships/image" Target="../media/image24.png"/><Relationship Id="rId4" Type="http://schemas.openxmlformats.org/officeDocument/2006/relationships/image" Target="../media/image23.png"/></Relationships>
</file>

<file path=ppt/slides/_rels/slide1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2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0" y="1816522"/>
            <a:ext cx="12192000" cy="1470025"/>
          </a:xfrm>
        </p:spPr>
        <p:txBody>
          <a:bodyPr>
            <a:noAutofit/>
          </a:bodyPr>
          <a:lstStyle/>
          <a:p>
            <a:r>
              <a:rPr lang="en-US" sz="5400" dirty="0">
                <a:solidFill>
                  <a:schemeClr val="accent1">
                    <a:lumMod val="50000"/>
                  </a:schemeClr>
                </a:solidFill>
              </a:rPr>
              <a:t>An Introduction to</a:t>
            </a:r>
            <a:br>
              <a:rPr lang="en-US" sz="5400" dirty="0">
                <a:solidFill>
                  <a:schemeClr val="accent1">
                    <a:lumMod val="50000"/>
                  </a:schemeClr>
                </a:solidFill>
              </a:rPr>
            </a:br>
            <a:r>
              <a:rPr lang="en-US" sz="5400" dirty="0">
                <a:solidFill>
                  <a:schemeClr val="accent1">
                    <a:lumMod val="50000"/>
                  </a:schemeClr>
                </a:solidFill>
              </a:rPr>
              <a:t>Cloud Computing</a:t>
            </a:r>
          </a:p>
        </p:txBody>
      </p:sp>
      <p:sp>
        <p:nvSpPr>
          <p:cNvPr id="3" name="Subtitle 2"/>
          <p:cNvSpPr>
            <a:spLocks noGrp="1"/>
          </p:cNvSpPr>
          <p:nvPr>
            <p:ph type="subTitle" idx="1"/>
          </p:nvPr>
        </p:nvSpPr>
        <p:spPr>
          <a:xfrm>
            <a:off x="1828800" y="3886200"/>
            <a:ext cx="8534400" cy="2438400"/>
          </a:xfrm>
        </p:spPr>
        <p:txBody>
          <a:bodyPr>
            <a:normAutofit fontScale="92500" lnSpcReduction="20000"/>
          </a:bodyPr>
          <a:lstStyle/>
          <a:p>
            <a:r>
              <a:rPr lang="en-US" sz="4200" dirty="0">
                <a:solidFill>
                  <a:schemeClr val="tx1"/>
                </a:solidFill>
              </a:rPr>
              <a:t>Presented by</a:t>
            </a:r>
            <a:br>
              <a:rPr lang="en-US" sz="4200" dirty="0">
                <a:solidFill>
                  <a:schemeClr val="tx1"/>
                </a:solidFill>
              </a:rPr>
            </a:br>
            <a:r>
              <a:rPr lang="en-US" dirty="0">
                <a:solidFill>
                  <a:schemeClr val="tx1"/>
                </a:solidFill>
              </a:rPr>
              <a:t/>
            </a:r>
            <a:br>
              <a:rPr lang="en-US" dirty="0">
                <a:solidFill>
                  <a:schemeClr val="tx1"/>
                </a:solidFill>
              </a:rPr>
            </a:br>
            <a:r>
              <a:rPr lang="en-US" dirty="0">
                <a:solidFill>
                  <a:schemeClr val="tx1"/>
                </a:solidFill>
              </a:rPr>
              <a:t>Jonathan Thomas</a:t>
            </a:r>
          </a:p>
          <a:p>
            <a:r>
              <a:rPr lang="en-US" dirty="0">
                <a:solidFill>
                  <a:schemeClr val="tx1"/>
                </a:solidFill>
              </a:rPr>
              <a:t>Steve Llewellyn</a:t>
            </a:r>
          </a:p>
          <a:p>
            <a:r>
              <a:rPr lang="en-US" dirty="0">
                <a:solidFill>
                  <a:schemeClr val="tx1"/>
                </a:solidFill>
              </a:rPr>
              <a:t>Darren Jones</a:t>
            </a:r>
          </a:p>
        </p:txBody>
      </p:sp>
      <p:sp>
        <p:nvSpPr>
          <p:cNvPr id="4" name="TextBox 3">
            <a:extLst>
              <a:ext uri="{FF2B5EF4-FFF2-40B4-BE49-F238E27FC236}">
                <a16:creationId xmlns="" xmlns:a16="http://schemas.microsoft.com/office/drawing/2014/main" id="{A71840BE-4908-42CA-8887-7207F9AB5730}"/>
              </a:ext>
            </a:extLst>
          </p:cNvPr>
          <p:cNvSpPr txBox="1"/>
          <p:nvPr/>
        </p:nvSpPr>
        <p:spPr>
          <a:xfrm>
            <a:off x="14377" y="6438900"/>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smtClean="0"/>
              <a:t>Jonathan Thomas</a:t>
            </a:r>
            <a:endParaRPr lang="en-GB" dirty="0"/>
          </a:p>
        </p:txBody>
      </p:sp>
    </p:spTree>
    <p:extLst>
      <p:ext uri="{BB962C8B-B14F-4D97-AF65-F5344CB8AC3E}">
        <p14:creationId xmlns:p14="http://schemas.microsoft.com/office/powerpoint/2010/main" val="24132519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D26E3E6-2879-4DF4-BD4F-F6275C2F91AE}"/>
              </a:ext>
            </a:extLst>
          </p:cNvPr>
          <p:cNvSpPr>
            <a:spLocks noGrp="1"/>
          </p:cNvSpPr>
          <p:nvPr>
            <p:ph idx="1"/>
          </p:nvPr>
        </p:nvSpPr>
        <p:spPr/>
        <p:txBody>
          <a:bodyPr vert="horz" lIns="91440" tIns="45720" rIns="91440" bIns="45720" rtlCol="0" anchor="t">
            <a:normAutofit/>
          </a:bodyPr>
          <a:lstStyle/>
          <a:p>
            <a:r>
              <a:rPr lang="en-GB" dirty="0">
                <a:cs typeface="Calibri"/>
              </a:rPr>
              <a:t>Cloud computing is a way to offer on-demand services over the internet or network</a:t>
            </a:r>
            <a:r>
              <a:rPr lang="en-GB" dirty="0">
                <a:solidFill>
                  <a:srgbClr val="000000"/>
                </a:solidFill>
                <a:cs typeface="Calibri"/>
              </a:rPr>
              <a:t>.</a:t>
            </a:r>
            <a:endParaRPr lang="en-US" dirty="0"/>
          </a:p>
          <a:p>
            <a:r>
              <a:rPr lang="en-GB" dirty="0">
                <a:cs typeface="Calibri"/>
              </a:rPr>
              <a:t>This is done with a series of servers and computers all linked to offer a fast deliverable service.</a:t>
            </a:r>
          </a:p>
          <a:p>
            <a:pPr>
              <a:buFont typeface="Arial"/>
            </a:pPr>
            <a:r>
              <a:rPr lang="en-GB" dirty="0">
                <a:cs typeface="Calibri"/>
              </a:rPr>
              <a:t>The term </a:t>
            </a:r>
            <a:r>
              <a:rPr lang="en-GB" i="1" dirty="0">
                <a:cs typeface="Calibri"/>
              </a:rPr>
              <a:t>“Cloud” </a:t>
            </a:r>
            <a:r>
              <a:rPr lang="en-GB" dirty="0">
                <a:cs typeface="Calibri"/>
              </a:rPr>
              <a:t>is used to describe many services and people use it every day without realising.  </a:t>
            </a:r>
            <a:endParaRPr lang="en-GB" dirty="0"/>
          </a:p>
          <a:p>
            <a:pPr>
              <a:buFont typeface="Arial"/>
            </a:pPr>
            <a:r>
              <a:rPr lang="en-GB" dirty="0">
                <a:cs typeface="Calibri"/>
              </a:rPr>
              <a:t>The Cloud offers, ease of use and accessibility anytime and anywhere with an internet connection.</a:t>
            </a:r>
            <a:endParaRPr lang="en-GB" dirty="0"/>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 xmlns:a16="http://schemas.microsoft.com/office/drawing/2014/main" id="{C4E68DE5-FE37-4820-A35A-5B74742318D9}"/>
              </a:ext>
            </a:extLst>
          </p:cNvPr>
          <p:cNvSpPr txBox="1"/>
          <p:nvPr/>
        </p:nvSpPr>
        <p:spPr>
          <a:xfrm>
            <a:off x="1137111" y="6488668"/>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Steve Llewellyn</a:t>
            </a:r>
          </a:p>
        </p:txBody>
      </p:sp>
      <p:pic>
        <p:nvPicPr>
          <p:cNvPr id="2050" name="Picture 2" descr="Image result for question"/>
          <p:cNvPicPr>
            <a:picLocks noChangeAspect="1" noChangeArrowheads="1"/>
          </p:cNvPicPr>
          <p:nvPr/>
        </p:nvPicPr>
        <p:blipFill rotWithShape="1">
          <a:blip r:embed="rId3">
            <a:extLst>
              <a:ext uri="{28A0092B-C50C-407E-A947-70E740481C1C}">
                <a14:useLocalDpi xmlns:a14="http://schemas.microsoft.com/office/drawing/2010/main" val="0"/>
              </a:ext>
            </a:extLst>
          </a:blip>
          <a:srcRect l="33534" r="31132"/>
          <a:stretch/>
        </p:blipFill>
        <p:spPr bwMode="auto">
          <a:xfrm>
            <a:off x="0" y="5678488"/>
            <a:ext cx="1137111" cy="1260478"/>
          </a:xfrm>
          <a:prstGeom prst="rect">
            <a:avLst/>
          </a:prstGeom>
          <a:noFill/>
          <a:extLst>
            <a:ext uri="{909E8E84-426E-40DD-AFC4-6F175D3DCCD1}">
              <a14:hiddenFill xmlns:a14="http://schemas.microsoft.com/office/drawing/2010/main">
                <a:solidFill>
                  <a:srgbClr val="FFFFFF"/>
                </a:solidFill>
              </a14:hiddenFill>
            </a:ext>
          </a:extLst>
        </p:spPr>
      </p:pic>
      <p:sp>
        <p:nvSpPr>
          <p:cNvPr id="7"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What is cloud computing</a:t>
            </a:r>
            <a:r>
              <a:rPr lang="en-US" sz="4400" dirty="0" smtClean="0"/>
              <a:t>?</a:t>
            </a:r>
            <a:r>
              <a:rPr lang="en-US" sz="1400" i="1" dirty="0" smtClean="0"/>
              <a:t>(1-3)</a:t>
            </a:r>
            <a:endParaRPr lang="en-US" sz="4400" i="1" dirty="0"/>
          </a:p>
        </p:txBody>
      </p:sp>
    </p:spTree>
    <p:extLst>
      <p:ext uri="{BB962C8B-B14F-4D97-AF65-F5344CB8AC3E}">
        <p14:creationId xmlns:p14="http://schemas.microsoft.com/office/powerpoint/2010/main" val="2889976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D26E3E6-2879-4DF4-BD4F-F6275C2F91AE}"/>
              </a:ext>
            </a:extLst>
          </p:cNvPr>
          <p:cNvSpPr>
            <a:spLocks noGrp="1"/>
          </p:cNvSpPr>
          <p:nvPr>
            <p:ph idx="1"/>
          </p:nvPr>
        </p:nvSpPr>
        <p:spPr>
          <a:xfrm>
            <a:off x="808892" y="4726775"/>
            <a:ext cx="9325317" cy="3837789"/>
          </a:xfrm>
        </p:spPr>
        <p:txBody>
          <a:bodyPr vert="horz" lIns="91440" tIns="45720" rIns="91440" bIns="45720" rtlCol="0" anchor="t">
            <a:normAutofit/>
          </a:bodyPr>
          <a:lstStyle/>
          <a:p>
            <a:pPr>
              <a:buFont typeface="Arial"/>
            </a:pPr>
            <a:endParaRPr lang="en-GB" dirty="0"/>
          </a:p>
          <a:p>
            <a:endParaRPr lang="en-GB" dirty="0">
              <a:cs typeface="Calibri"/>
            </a:endParaRPr>
          </a:p>
          <a:p>
            <a:endParaRPr lang="en-GB" dirty="0">
              <a:cs typeface="Calibri"/>
            </a:endParaRPr>
          </a:p>
          <a:p>
            <a:endParaRPr lang="en-GB" dirty="0">
              <a:cs typeface="Calibri"/>
            </a:endParaRPr>
          </a:p>
        </p:txBody>
      </p:sp>
      <p:sp>
        <p:nvSpPr>
          <p:cNvPr id="4" name="TextBox 3">
            <a:extLst>
              <a:ext uri="{FF2B5EF4-FFF2-40B4-BE49-F238E27FC236}">
                <a16:creationId xmlns="" xmlns:a16="http://schemas.microsoft.com/office/drawing/2014/main" id="{F308FCF7-CA1A-4E23-8AA5-4C8B4B0E035A}"/>
              </a:ext>
            </a:extLst>
          </p:cNvPr>
          <p:cNvSpPr txBox="1"/>
          <p:nvPr/>
        </p:nvSpPr>
        <p:spPr>
          <a:xfrm>
            <a:off x="2477983" y="2876480"/>
            <a:ext cx="10014268" cy="224676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i="1" dirty="0">
                <a:latin typeface="Calibri"/>
                <a:cs typeface="Calibri"/>
              </a:rPr>
              <a:t>“Cloud computing is a model for enabling ubiquitous, convenient, on-demand network access to a shared pool of configurable computing resources (e.g. networks, servers, storage, applications and services) that can be rapidly provisioned and released with minimal management effort or service provider interaction."</a:t>
            </a:r>
          </a:p>
        </p:txBody>
      </p:sp>
      <p:sp>
        <p:nvSpPr>
          <p:cNvPr id="5" name="TextBox 4">
            <a:extLst>
              <a:ext uri="{FF2B5EF4-FFF2-40B4-BE49-F238E27FC236}">
                <a16:creationId xmlns="" xmlns:a16="http://schemas.microsoft.com/office/drawing/2014/main" id="{80E698FD-C1C5-436C-A909-75C970BDAF2C}"/>
              </a:ext>
            </a:extLst>
          </p:cNvPr>
          <p:cNvSpPr txBox="1"/>
          <p:nvPr/>
        </p:nvSpPr>
        <p:spPr>
          <a:xfrm>
            <a:off x="119400" y="1759101"/>
            <a:ext cx="8135772" cy="95410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latin typeface="Calibri"/>
                <a:cs typeface="Calibri"/>
              </a:rPr>
              <a:t>The National Institute of Standards and Technology's (NIST) working definition of cloud computing:</a:t>
            </a:r>
          </a:p>
        </p:txBody>
      </p:sp>
      <p:sp>
        <p:nvSpPr>
          <p:cNvPr id="6" name="TextBox 5">
            <a:extLst>
              <a:ext uri="{FF2B5EF4-FFF2-40B4-BE49-F238E27FC236}">
                <a16:creationId xmlns="" xmlns:a16="http://schemas.microsoft.com/office/drawing/2014/main" id="{A71840BE-4908-42CA-8887-7207F9AB5730}"/>
              </a:ext>
            </a:extLst>
          </p:cNvPr>
          <p:cNvSpPr txBox="1"/>
          <p:nvPr/>
        </p:nvSpPr>
        <p:spPr>
          <a:xfrm>
            <a:off x="14377" y="6438900"/>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Steve Llewellyn</a:t>
            </a:r>
          </a:p>
        </p:txBody>
      </p:sp>
      <p:pic>
        <p:nvPicPr>
          <p:cNvPr id="1026" name="Picture 2" descr="Image result for nist"/>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b="25271"/>
          <a:stretch/>
        </p:blipFill>
        <p:spPr bwMode="auto">
          <a:xfrm>
            <a:off x="8678252" y="5532684"/>
            <a:ext cx="3642702" cy="1252191"/>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What is cloud computing</a:t>
            </a:r>
            <a:r>
              <a:rPr lang="en-US" sz="4400" dirty="0" smtClean="0"/>
              <a:t>?</a:t>
            </a:r>
            <a:r>
              <a:rPr lang="en-US" sz="1400" i="1" dirty="0" smtClean="0"/>
              <a:t>(4)</a:t>
            </a:r>
            <a:endParaRPr lang="en-US" sz="4400" i="1" dirty="0"/>
          </a:p>
        </p:txBody>
      </p:sp>
    </p:spTree>
    <p:extLst>
      <p:ext uri="{BB962C8B-B14F-4D97-AF65-F5344CB8AC3E}">
        <p14:creationId xmlns:p14="http://schemas.microsoft.com/office/powerpoint/2010/main" val="1496485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38000" r="-38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lIns="91440" tIns="45720" rIns="91440" bIns="45720" rtlCol="0" anchor="t">
            <a:normAutofit/>
          </a:bodyPr>
          <a:lstStyle/>
          <a:p>
            <a:r>
              <a:rPr lang="en-US" dirty="0">
                <a:cs typeface="Calibri"/>
              </a:rPr>
              <a:t>In terms of computer models, cloud computing is relatively new.</a:t>
            </a:r>
          </a:p>
          <a:p>
            <a:pPr>
              <a:buFont typeface="Arial"/>
            </a:pPr>
            <a:r>
              <a:rPr lang="en-US" dirty="0">
                <a:cs typeface="Calibri"/>
              </a:rPr>
              <a:t>The first cloud based breakthrough was in 1999 with SalesForce.com </a:t>
            </a:r>
          </a:p>
          <a:p>
            <a:pPr>
              <a:buFont typeface="Arial"/>
              <a:buChar char="•"/>
            </a:pPr>
            <a:r>
              <a:rPr lang="en-US" dirty="0">
                <a:cs typeface="Calibri"/>
              </a:rPr>
              <a:t>Amazon Web Services (AWS) began in 2002 which provided a suite of cloud based services. </a:t>
            </a:r>
          </a:p>
          <a:p>
            <a:pPr>
              <a:buFont typeface="Arial"/>
              <a:buChar char="•"/>
            </a:pPr>
            <a:r>
              <a:rPr lang="en-US" dirty="0">
                <a:cs typeface="Calibri"/>
              </a:rPr>
              <a:t>Amazon then released Simple Storage Service (S3), followed by Elastic Compute Cloud (EC2) in 2006.</a:t>
            </a:r>
          </a:p>
          <a:p>
            <a:pPr>
              <a:buNone/>
            </a:pPr>
            <a:endParaRPr lang="en-GB" dirty="0">
              <a:cs typeface="Calibri"/>
            </a:endParaRPr>
          </a:p>
          <a:p>
            <a:pPr>
              <a:buNone/>
            </a:pPr>
            <a:endParaRPr lang="en-GB"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History of cloud </a:t>
            </a:r>
            <a:r>
              <a:rPr lang="en-US" sz="4400" dirty="0" smtClean="0"/>
              <a:t>computing</a:t>
            </a:r>
            <a:r>
              <a:rPr lang="en-US" sz="1400" i="1" dirty="0" smtClean="0"/>
              <a:t>(5-6)</a:t>
            </a:r>
            <a:endParaRPr lang="en-US" sz="4400" i="1" dirty="0"/>
          </a:p>
        </p:txBody>
      </p:sp>
      <p:grpSp>
        <p:nvGrpSpPr>
          <p:cNvPr id="2" name="Group 1"/>
          <p:cNvGrpSpPr/>
          <p:nvPr/>
        </p:nvGrpSpPr>
        <p:grpSpPr>
          <a:xfrm>
            <a:off x="5938345" y="5746458"/>
            <a:ext cx="6391258" cy="1084736"/>
            <a:chOff x="3704597" y="5782100"/>
            <a:chExt cx="6391258" cy="1084736"/>
          </a:xfrm>
        </p:grpSpPr>
        <p:pic>
          <p:nvPicPr>
            <p:cNvPr id="4100" name="Picture 4" descr="Image result for amazon clo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04597" y="6040296"/>
              <a:ext cx="2036076" cy="76556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Image result for google clou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03025" y="5782100"/>
              <a:ext cx="2192830" cy="1084736"/>
            </a:xfrm>
            <a:prstGeom prst="rect">
              <a:avLst/>
            </a:prstGeom>
            <a:noFill/>
            <a:extLst>
              <a:ext uri="{909E8E84-426E-40DD-AFC4-6F175D3DCCD1}">
                <a14:hiddenFill xmlns:a14="http://schemas.microsoft.com/office/drawing/2010/main">
                  <a:solidFill>
                    <a:srgbClr val="FFFFFF"/>
                  </a:solidFill>
                </a14:hiddenFill>
              </a:ext>
            </a:extLst>
          </p:spPr>
        </p:pic>
        <p:pic>
          <p:nvPicPr>
            <p:cNvPr id="4104" name="Picture 8" descr="Image result for microsoft azure"/>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33463" b="28686"/>
            <a:stretch/>
          </p:blipFill>
          <p:spPr bwMode="auto">
            <a:xfrm>
              <a:off x="5766799" y="6132291"/>
              <a:ext cx="2501990" cy="67645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025013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38000" r="-38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lIns="91440" tIns="45720" rIns="91440" bIns="45720" rtlCol="0" anchor="t">
            <a:normAutofit/>
          </a:bodyPr>
          <a:lstStyle/>
          <a:p>
            <a:r>
              <a:rPr lang="en-US" dirty="0">
                <a:cs typeface="Calibri"/>
              </a:rPr>
              <a:t>The competition started in 2008 with Google’s cloud service, and in 2009 with Microsoft Azure. </a:t>
            </a:r>
          </a:p>
          <a:p>
            <a:r>
              <a:rPr lang="en-US" dirty="0">
                <a:cs typeface="Calibri"/>
              </a:rPr>
              <a:t>There were no Data Warehousing services until 2012 when Amazon released RedShift.</a:t>
            </a:r>
          </a:p>
          <a:p>
            <a:r>
              <a:rPr lang="en-US" dirty="0">
                <a:cs typeface="Calibri"/>
              </a:rPr>
              <a:t>AWS had reportedly achieved $4.6 Billion in 2014</a:t>
            </a:r>
          </a:p>
          <a:p>
            <a:r>
              <a:rPr lang="en-US" dirty="0">
                <a:cs typeface="Calibri"/>
              </a:rPr>
              <a:t>Recent times have seen Microsoft and Google focus more on public cloud services.</a:t>
            </a: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History of cloud </a:t>
            </a:r>
            <a:r>
              <a:rPr lang="en-US" sz="4400" dirty="0" smtClean="0"/>
              <a:t>computing</a:t>
            </a:r>
            <a:r>
              <a:rPr lang="en-US" sz="1400" i="1" dirty="0" smtClean="0"/>
              <a:t>(7-8)</a:t>
            </a:r>
            <a:endParaRPr lang="en-US" sz="4400" i="1" dirty="0"/>
          </a:p>
        </p:txBody>
      </p:sp>
      <p:grpSp>
        <p:nvGrpSpPr>
          <p:cNvPr id="7" name="Group 6"/>
          <p:cNvGrpSpPr/>
          <p:nvPr/>
        </p:nvGrpSpPr>
        <p:grpSpPr>
          <a:xfrm>
            <a:off x="5938345" y="5746458"/>
            <a:ext cx="6391258" cy="1084736"/>
            <a:chOff x="3704597" y="5782100"/>
            <a:chExt cx="6391258" cy="1084736"/>
          </a:xfrm>
        </p:grpSpPr>
        <p:pic>
          <p:nvPicPr>
            <p:cNvPr id="8" name="Picture 4" descr="Image result for amazon cloud"/>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3704597" y="6040296"/>
              <a:ext cx="2036076" cy="765565"/>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6" descr="Image result for google cloud"/>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7903025" y="5782100"/>
              <a:ext cx="2192830" cy="108473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8" descr="Image result for microsoft azure"/>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33463" b="28686"/>
            <a:stretch/>
          </p:blipFill>
          <p:spPr bwMode="auto">
            <a:xfrm>
              <a:off x="5766799" y="6132291"/>
              <a:ext cx="2501990" cy="676457"/>
            </a:xfrm>
            <a:prstGeom prst="rect">
              <a:avLst/>
            </a:prstGeom>
            <a:noFill/>
            <a:extLst>
              <a:ext uri="{909E8E84-426E-40DD-AFC4-6F175D3DCCD1}">
                <a14:hiddenFill xmlns:a14="http://schemas.microsoft.com/office/drawing/2010/main">
                  <a:solidFill>
                    <a:srgbClr val="FFFFFF"/>
                  </a:solidFill>
                </a14:hiddenFill>
              </a:ext>
            </a:extLst>
          </p:spPr>
        </p:pic>
      </p:grpSp>
    </p:spTree>
    <p:extLst>
      <p:ext uri="{BB962C8B-B14F-4D97-AF65-F5344CB8AC3E}">
        <p14:creationId xmlns:p14="http://schemas.microsoft.com/office/powerpoint/2010/main" val="14534563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 xmlns:a16="http://schemas.microsoft.com/office/drawing/2014/main" id="{C4E68DE5-FE37-4820-A35A-5B74742318D9}"/>
              </a:ext>
            </a:extLst>
          </p:cNvPr>
          <p:cNvSpPr txBox="1"/>
          <p:nvPr/>
        </p:nvSpPr>
        <p:spPr>
          <a:xfrm>
            <a:off x="-38100" y="6484189"/>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Steve Llewellyn</a:t>
            </a:r>
            <a:r>
              <a:rPr lang="en-GB" dirty="0"/>
              <a:t> / Jonathan Thomas</a:t>
            </a:r>
            <a:endParaRPr lang="en-GB"/>
          </a:p>
        </p:txBody>
      </p:sp>
      <p:pic>
        <p:nvPicPr>
          <p:cNvPr id="1026" name="Picture 2" descr="Image result for google photos"/>
          <p:cNvPicPr>
            <a:picLocks noChangeAspect="1" noChangeArrowheads="1"/>
          </p:cNvPicPr>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l="20226" r="22511"/>
          <a:stretch/>
        </p:blipFill>
        <p:spPr bwMode="auto">
          <a:xfrm>
            <a:off x="723331" y="1417638"/>
            <a:ext cx="3071702" cy="3218530"/>
          </a:xfrm>
          <a:prstGeom prst="rect">
            <a:avLst/>
          </a:prstGeom>
          <a:noFill/>
          <a:ln>
            <a:noFill/>
          </a:ln>
          <a:extLst>
            <a:ext uri="{909E8E84-426E-40DD-AFC4-6F175D3DCCD1}">
              <a14:hiddenFill xmlns:a14="http://schemas.microsoft.com/office/drawing/2010/main">
                <a:solidFill>
                  <a:srgbClr val="FFFFFF"/>
                </a:solidFill>
              </a14:hiddenFill>
            </a:ext>
          </a:extLst>
        </p:spPr>
      </p:pic>
      <p:pic>
        <p:nvPicPr>
          <p:cNvPr id="1028" name="Picture 4" descr="Image result for one drive"/>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4576" t="18473" r="4142" b="20033"/>
          <a:stretch/>
        </p:blipFill>
        <p:spPr bwMode="auto">
          <a:xfrm>
            <a:off x="1812758" y="5069305"/>
            <a:ext cx="4684295" cy="994611"/>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Image result for dropbox"/>
          <p:cNvPicPr>
            <a:picLocks noChangeAspect="1" noChangeArrowheads="1"/>
          </p:cNvPicPr>
          <p:nvPr/>
        </p:nvPicPr>
        <p:blipFill>
          <a:blip r:embed="rId5" cstate="print">
            <a:clrChange>
              <a:clrFrom>
                <a:srgbClr val="000000">
                  <a:alpha val="0"/>
                </a:srgbClr>
              </a:clrFrom>
              <a:clrTo>
                <a:srgbClr val="000000">
                  <a:alpha val="0"/>
                </a:srgbClr>
              </a:clrTo>
            </a:clrChange>
            <a:extLst>
              <a:ext uri="{28A0092B-C50C-407E-A947-70E740481C1C}">
                <a14:useLocalDpi xmlns:a14="http://schemas.microsoft.com/office/drawing/2010/main" val="0"/>
              </a:ext>
            </a:extLst>
          </a:blip>
          <a:srcRect/>
          <a:stretch>
            <a:fillRect/>
          </a:stretch>
        </p:blipFill>
        <p:spPr bwMode="auto">
          <a:xfrm>
            <a:off x="9302665" y="1468446"/>
            <a:ext cx="2482467" cy="2482467"/>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Related image"/>
          <p:cNvPicPr>
            <a:picLocks noChangeAspect="1" noChangeArrowheads="1"/>
          </p:cNvPicPr>
          <p:nvPr/>
        </p:nvPicPr>
        <p:blipFill rotWithShape="1">
          <a:blip r:embed="rId6">
            <a:extLst>
              <a:ext uri="{28A0092B-C50C-407E-A947-70E740481C1C}">
                <a14:useLocalDpi xmlns:a14="http://schemas.microsoft.com/office/drawing/2010/main" val="0"/>
              </a:ext>
            </a:extLst>
          </a:blip>
          <a:srcRect l="4509" t="16484" r="3642" b="15077"/>
          <a:stretch/>
        </p:blipFill>
        <p:spPr bwMode="auto">
          <a:xfrm>
            <a:off x="8334943" y="5398265"/>
            <a:ext cx="3450189" cy="1163282"/>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a:extLst/>
        </p:spPr>
      </p:pic>
      <p:pic>
        <p:nvPicPr>
          <p:cNvPr id="1038" name="Picture 14" descr="Image result for office 365"/>
          <p:cNvPicPr>
            <a:picLocks noChangeAspect="1" noChangeArrowheads="1"/>
          </p:cNvPicPr>
          <p:nvPr/>
        </p:nvPicPr>
        <p:blipFill rotWithShape="1">
          <a:blip r:embed="rId7" cstate="print">
            <a:clrChange>
              <a:clrFrom>
                <a:srgbClr val="FFFFFF"/>
              </a:clrFrom>
              <a:clrTo>
                <a:srgbClr val="FFFFFF">
                  <a:alpha val="0"/>
                </a:srgbClr>
              </a:clrTo>
            </a:clrChange>
            <a:extLst>
              <a:ext uri="{28A0092B-C50C-407E-A947-70E740481C1C}">
                <a14:useLocalDpi xmlns:a14="http://schemas.microsoft.com/office/drawing/2010/main" val="0"/>
              </a:ext>
            </a:extLst>
          </a:blip>
          <a:srcRect l="5369" t="21660" r="4566" b="17906"/>
          <a:stretch/>
        </p:blipFill>
        <p:spPr bwMode="auto">
          <a:xfrm>
            <a:off x="4195658" y="2881591"/>
            <a:ext cx="4706382" cy="1093915"/>
          </a:xfrm>
          <a:prstGeom prst="rect">
            <a:avLst/>
          </a:prstGeom>
          <a:noFill/>
          <a:extLst>
            <a:ext uri="{909E8E84-426E-40DD-AFC4-6F175D3DCCD1}">
              <a14:hiddenFill xmlns:a14="http://schemas.microsoft.com/office/drawing/2010/main">
                <a:solidFill>
                  <a:srgbClr val="FFFFFF"/>
                </a:solidFill>
              </a14:hiddenFill>
            </a:ext>
          </a:extLst>
        </p:spPr>
      </p:pic>
      <p:sp>
        <p:nvSpPr>
          <p:cNvPr id="9"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Everyday cloud </a:t>
            </a:r>
            <a:r>
              <a:rPr lang="en-US" sz="4400" dirty="0" smtClean="0"/>
              <a:t>computing</a:t>
            </a:r>
            <a:r>
              <a:rPr lang="en-US" sz="1400" i="1" dirty="0" smtClean="0"/>
              <a:t>(9)</a:t>
            </a:r>
            <a:endParaRPr lang="en-US" sz="4400" i="1" dirty="0"/>
          </a:p>
        </p:txBody>
      </p:sp>
    </p:spTree>
    <p:extLst>
      <p:ext uri="{BB962C8B-B14F-4D97-AF65-F5344CB8AC3E}">
        <p14:creationId xmlns:p14="http://schemas.microsoft.com/office/powerpoint/2010/main" val="11914780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pic>
        <p:nvPicPr>
          <p:cNvPr id="2" name="Picture 1"/>
          <p:cNvPicPr>
            <a:picLocks noChangeAspect="1"/>
          </p:cNvPicPr>
          <p:nvPr/>
        </p:nvPicPr>
        <p:blipFill rotWithShape="1">
          <a:blip r:embed="rId4">
            <a:clrChange>
              <a:clrFrom>
                <a:srgbClr val="FFFFFF"/>
              </a:clrFrom>
              <a:clrTo>
                <a:srgbClr val="FFFFFF">
                  <a:alpha val="0"/>
                </a:srgbClr>
              </a:clrTo>
            </a:clrChange>
          </a:blip>
          <a:srcRect l="8869" r="8580"/>
          <a:stretch/>
        </p:blipFill>
        <p:spPr>
          <a:xfrm>
            <a:off x="4982817" y="1159951"/>
            <a:ext cx="5049078" cy="4134177"/>
          </a:xfrm>
          <a:prstGeom prst="rect">
            <a:avLst/>
          </a:prstGeom>
          <a:noFill/>
          <a:ln>
            <a:noFill/>
          </a:ln>
        </p:spPr>
      </p:pic>
      <p:sp>
        <p:nvSpPr>
          <p:cNvPr id="5" name="TextBox 4"/>
          <p:cNvSpPr txBox="1"/>
          <p:nvPr/>
        </p:nvSpPr>
        <p:spPr>
          <a:xfrm>
            <a:off x="5563760" y="5824189"/>
            <a:ext cx="6705600" cy="646331"/>
          </a:xfrm>
          <a:prstGeom prst="rect">
            <a:avLst/>
          </a:prstGeom>
          <a:noFill/>
        </p:spPr>
        <p:txBody>
          <a:bodyPr wrap="square" rtlCol="0">
            <a:spAutoFit/>
          </a:bodyPr>
          <a:lstStyle/>
          <a:p>
            <a:r>
              <a:rPr lang="en-GB" i="1" dirty="0">
                <a:solidFill>
                  <a:srgbClr val="009999"/>
                </a:solidFill>
              </a:rPr>
              <a:t>“Cloud computing is a model for enabling convenient, on-demand network access to a shared pool of configurable computing resources”</a:t>
            </a:r>
          </a:p>
        </p:txBody>
      </p:sp>
      <p:sp>
        <p:nvSpPr>
          <p:cNvPr id="6" name="TextBox 5"/>
          <p:cNvSpPr txBox="1"/>
          <p:nvPr/>
        </p:nvSpPr>
        <p:spPr>
          <a:xfrm>
            <a:off x="719418" y="3577582"/>
            <a:ext cx="4766982" cy="1938992"/>
          </a:xfrm>
          <a:prstGeom prst="rect">
            <a:avLst/>
          </a:prstGeom>
          <a:noFill/>
        </p:spPr>
        <p:txBody>
          <a:bodyPr wrap="square" rtlCol="0">
            <a:spAutoFit/>
          </a:bodyPr>
          <a:lstStyle/>
          <a:p>
            <a:r>
              <a:rPr lang="en-GB" sz="2400" b="1" dirty="0"/>
              <a:t>Frontend</a:t>
            </a:r>
            <a:br>
              <a:rPr lang="en-GB" sz="2400" b="1" dirty="0"/>
            </a:br>
            <a:r>
              <a:rPr lang="en-GB" sz="2400" dirty="0"/>
              <a:t>The frontend is what is seen and interacted with by the user. For example a website, a software interface or a mobile app.</a:t>
            </a:r>
          </a:p>
        </p:txBody>
      </p:sp>
      <p:sp>
        <p:nvSpPr>
          <p:cNvPr id="7" name="TextBox 6"/>
          <p:cNvSpPr txBox="1"/>
          <p:nvPr/>
        </p:nvSpPr>
        <p:spPr>
          <a:xfrm>
            <a:off x="717217" y="1972495"/>
            <a:ext cx="4675425" cy="1200329"/>
          </a:xfrm>
          <a:prstGeom prst="rect">
            <a:avLst/>
          </a:prstGeom>
          <a:noFill/>
        </p:spPr>
        <p:txBody>
          <a:bodyPr wrap="square" rtlCol="0">
            <a:spAutoFit/>
          </a:bodyPr>
          <a:lstStyle/>
          <a:p>
            <a:r>
              <a:rPr lang="en-GB" sz="2400" b="1" dirty="0"/>
              <a:t>Backend</a:t>
            </a:r>
            <a:br>
              <a:rPr lang="en-GB" sz="2400" b="1" dirty="0"/>
            </a:br>
            <a:r>
              <a:rPr lang="en-GB" sz="2400" dirty="0"/>
              <a:t>The backend is where the storage and processing of data takes place.</a:t>
            </a:r>
            <a:endParaRPr lang="en-GB" sz="2400" b="1" dirty="0"/>
          </a:p>
        </p:txBody>
      </p:sp>
      <p:pic>
        <p:nvPicPr>
          <p:cNvPr id="1026" name="Picture 2" descr="Image result for siemens logo"/>
          <p:cNvPicPr>
            <a:picLocks noChangeAspect="1" noChangeArrowheads="1"/>
          </p:cNvPicPr>
          <p:nvPr/>
        </p:nvPicPr>
        <p:blipFill rotWithShape="1">
          <a:blip r:embed="rId5" cstate="print">
            <a:extLst>
              <a:ext uri="{28A0092B-C50C-407E-A947-70E740481C1C}">
                <a14:useLocalDpi xmlns:a14="http://schemas.microsoft.com/office/drawing/2010/main" val="0"/>
              </a:ext>
            </a:extLst>
          </a:blip>
          <a:srcRect l="1601" t="15801" r="2516" b="13696"/>
          <a:stretch/>
        </p:blipFill>
        <p:spPr bwMode="auto">
          <a:xfrm>
            <a:off x="10031895" y="6470520"/>
            <a:ext cx="2046355" cy="358112"/>
          </a:xfrm>
          <a:prstGeom prst="rect">
            <a:avLst/>
          </a:prstGeom>
          <a:noFill/>
          <a:extLst>
            <a:ext uri="{909E8E84-426E-40DD-AFC4-6F175D3DCCD1}">
              <a14:hiddenFill xmlns:a14="http://schemas.microsoft.com/office/drawing/2010/main">
                <a:solidFill>
                  <a:srgbClr val="FFFFFF"/>
                </a:solidFill>
              </a14:hiddenFill>
            </a:ext>
          </a:extLst>
        </p:spPr>
      </p:pic>
      <p:sp>
        <p:nvSpPr>
          <p:cNvPr id="8" name="Right Arrow 7"/>
          <p:cNvSpPr/>
          <p:nvPr/>
        </p:nvSpPr>
        <p:spPr>
          <a:xfrm>
            <a:off x="5280553" y="2480385"/>
            <a:ext cx="821634" cy="470345"/>
          </a:xfrm>
          <a:prstGeom prst="rightArrow">
            <a:avLst/>
          </a:prstGeom>
          <a:solidFill>
            <a:srgbClr val="4DC9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ight Arrow 9"/>
          <p:cNvSpPr/>
          <p:nvPr/>
        </p:nvSpPr>
        <p:spPr>
          <a:xfrm>
            <a:off x="5274366" y="4652759"/>
            <a:ext cx="821634" cy="470345"/>
          </a:xfrm>
          <a:prstGeom prst="rightArrow">
            <a:avLst/>
          </a:prstGeom>
          <a:solidFill>
            <a:srgbClr val="4DC9F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a:t>
            </a:r>
            <a:r>
              <a:rPr lang="en-US" sz="4400" dirty="0" smtClean="0"/>
              <a:t>architecture</a:t>
            </a:r>
            <a:r>
              <a:rPr lang="en-US" sz="1400" i="1" dirty="0" smtClean="0"/>
              <a:t>(10-12)</a:t>
            </a:r>
            <a:endParaRPr lang="en-US" sz="1400" i="1" dirty="0"/>
          </a:p>
        </p:txBody>
      </p:sp>
    </p:spTree>
    <p:extLst>
      <p:ext uri="{BB962C8B-B14F-4D97-AF65-F5344CB8AC3E}">
        <p14:creationId xmlns:p14="http://schemas.microsoft.com/office/powerpoint/2010/main" val="15852758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0" presetClass="path" presetSubtype="0" accel="50000" decel="50000" fill="hold" nodeType="clickEffect">
                                  <p:stCondLst>
                                    <p:cond delay="0"/>
                                  </p:stCondLst>
                                  <p:childTnLst>
                                    <p:animMotion origin="layout" path="M -6.25E-7 -1.48148E-6 L 0.18059 -0.00787 " pathEditMode="relative" rAng="0" ptsTypes="AA">
                                      <p:cBhvr>
                                        <p:cTn id="6" dur="2000" fill="hold"/>
                                        <p:tgtEl>
                                          <p:spTgt spid="2"/>
                                        </p:tgtEl>
                                        <p:attrNameLst>
                                          <p:attrName>ppt_x</p:attrName>
                                          <p:attrName>ppt_y</p:attrName>
                                        </p:attrNameLst>
                                      </p:cBhvr>
                                      <p:rCtr x="9167" y="0"/>
                                    </p:animMotion>
                                  </p:childTnLst>
                                </p:cTn>
                              </p:par>
                              <p:par>
                                <p:cTn id="7" presetID="10" presetClass="entr" presetSubtype="0" fill="hold" grpId="0" nodeType="withEffect">
                                  <p:stCondLst>
                                    <p:cond delay="750"/>
                                  </p:stCondLst>
                                  <p:childTnLst>
                                    <p:set>
                                      <p:cBhvr>
                                        <p:cTn id="8" dur="1" fill="hold">
                                          <p:stCondLst>
                                            <p:cond delay="0"/>
                                          </p:stCondLst>
                                        </p:cTn>
                                        <p:tgtEl>
                                          <p:spTgt spid="5"/>
                                        </p:tgtEl>
                                        <p:attrNameLst>
                                          <p:attrName>style.visibility</p:attrName>
                                        </p:attrNameLst>
                                      </p:cBhvr>
                                      <p:to>
                                        <p:strVal val="visible"/>
                                      </p:to>
                                    </p:set>
                                    <p:animEffect transition="in" filter="fade">
                                      <p:cBhvr>
                                        <p:cTn id="9" dur="500"/>
                                        <p:tgtEl>
                                          <p:spTgt spid="5"/>
                                        </p:tgtEl>
                                      </p:cBhvr>
                                    </p:animEffect>
                                  </p:childTnLst>
                                </p:cTn>
                              </p:par>
                              <p:par>
                                <p:cTn id="10" presetID="10" presetClass="entr" presetSubtype="0" fill="hold" nodeType="withEffect">
                                  <p:stCondLst>
                                    <p:cond delay="0"/>
                                  </p:stCondLst>
                                  <p:childTnLst>
                                    <p:set>
                                      <p:cBhvr>
                                        <p:cTn id="11" dur="1" fill="hold">
                                          <p:stCondLst>
                                            <p:cond delay="0"/>
                                          </p:stCondLst>
                                        </p:cTn>
                                        <p:tgtEl>
                                          <p:spTgt spid="1026"/>
                                        </p:tgtEl>
                                        <p:attrNameLst>
                                          <p:attrName>style.visibility</p:attrName>
                                        </p:attrNameLst>
                                      </p:cBhvr>
                                      <p:to>
                                        <p:strVal val="visible"/>
                                      </p:to>
                                    </p:set>
                                    <p:animEffect transition="in" filter="fade">
                                      <p:cBhvr>
                                        <p:cTn id="12" dur="500"/>
                                        <p:tgtEl>
                                          <p:spTgt spid="1026"/>
                                        </p:tgtEl>
                                      </p:cBhvr>
                                    </p:animEffect>
                                  </p:childTnLst>
                                </p:cTn>
                              </p:par>
                              <p:par>
                                <p:cTn id="13" presetID="10" presetClass="entr" presetSubtype="0" fill="hold" grpId="0" nodeType="withEffect">
                                  <p:stCondLst>
                                    <p:cond delay="75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1000"/>
                                        <p:tgtEl>
                                          <p:spTgt spid="6"/>
                                        </p:tgtEl>
                                      </p:cBhvr>
                                    </p:animEffect>
                                  </p:childTnLst>
                                </p:cTn>
                              </p:par>
                              <p:par>
                                <p:cTn id="16" presetID="10" presetClass="entr" presetSubtype="0" fill="hold" grpId="0" nodeType="withEffect">
                                  <p:stCondLst>
                                    <p:cond delay="750"/>
                                  </p:stCondLst>
                                  <p:childTnLst>
                                    <p:set>
                                      <p:cBhvr>
                                        <p:cTn id="17" dur="1" fill="hold">
                                          <p:stCondLst>
                                            <p:cond delay="0"/>
                                          </p:stCondLst>
                                        </p:cTn>
                                        <p:tgtEl>
                                          <p:spTgt spid="10"/>
                                        </p:tgtEl>
                                        <p:attrNameLst>
                                          <p:attrName>style.visibility</p:attrName>
                                        </p:attrNameLst>
                                      </p:cBhvr>
                                      <p:to>
                                        <p:strVal val="visible"/>
                                      </p:to>
                                    </p:set>
                                    <p:animEffect transition="in" filter="fade">
                                      <p:cBhvr>
                                        <p:cTn id="18" dur="500"/>
                                        <p:tgtEl>
                                          <p:spTgt spid="10"/>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tgtEl>
                                        <p:attrNameLst>
                                          <p:attrName>style.visibility</p:attrName>
                                        </p:attrNameLst>
                                      </p:cBhvr>
                                      <p:to>
                                        <p:strVal val="visible"/>
                                      </p:to>
                                    </p:set>
                                    <p:animEffect transition="in" filter="fade">
                                      <p:cBhvr>
                                        <p:cTn id="23" dur="500"/>
                                        <p:tgtEl>
                                          <p:spTgt spid="7"/>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8"/>
                                        </p:tgtEl>
                                        <p:attrNameLst>
                                          <p:attrName>style.visibility</p:attrName>
                                        </p:attrNameLst>
                                      </p:cBhvr>
                                      <p:to>
                                        <p:strVal val="visible"/>
                                      </p:to>
                                    </p:set>
                                    <p:animEffect transition="in" filter="fade">
                                      <p:cBhvr>
                                        <p:cTn id="2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P spid="7" grpId="0"/>
      <p:bldP spid="8" grpId="0" animBg="1"/>
      <p:bldP spid="10"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lIns="91440" tIns="45720" rIns="91440" bIns="45720" rtlCol="0" anchor="t">
            <a:normAutofit/>
          </a:bodyPr>
          <a:lstStyle/>
          <a:p>
            <a:pPr marL="0" indent="0">
              <a:buNone/>
            </a:pPr>
            <a:endParaRPr lang="en-GB" dirty="0">
              <a:cs typeface="Calibri"/>
            </a:endParaRPr>
          </a:p>
          <a:p>
            <a:r>
              <a:rPr lang="en-GB" sz="4000" dirty="0">
                <a:cs typeface="Calibri"/>
              </a:rPr>
              <a:t>Infrastructure</a:t>
            </a:r>
            <a:r>
              <a:rPr lang="en-GB" sz="4000" dirty="0"/>
              <a:t> as a service (IaaS)</a:t>
            </a:r>
            <a:endParaRPr lang="en-GB" sz="4000" dirty="0">
              <a:cs typeface="Calibri"/>
            </a:endParaRPr>
          </a:p>
          <a:p>
            <a:endParaRPr lang="en-GB" sz="4000" dirty="0">
              <a:cs typeface="Calibri"/>
            </a:endParaRPr>
          </a:p>
          <a:p>
            <a:r>
              <a:rPr lang="en-GB" sz="4000" dirty="0"/>
              <a:t>Platform as a service (PaaS)</a:t>
            </a:r>
            <a:endParaRPr lang="en-GB" sz="4000" dirty="0">
              <a:cs typeface="Calibri"/>
            </a:endParaRPr>
          </a:p>
          <a:p>
            <a:endParaRPr lang="en-GB" sz="4000" dirty="0">
              <a:cs typeface="Calibri"/>
            </a:endParaRPr>
          </a:p>
          <a:p>
            <a:r>
              <a:rPr lang="en-GB" sz="4000" dirty="0"/>
              <a:t>Software as a service (SaaS)</a:t>
            </a:r>
            <a:endParaRPr lang="en-GB" sz="4000" dirty="0">
              <a:cs typeface="Calibri"/>
            </a:endParaRPr>
          </a:p>
          <a:p>
            <a:endParaRPr lang="en-GB" dirty="0">
              <a:cs typeface="Calibri"/>
            </a:endParaRPr>
          </a:p>
          <a:p>
            <a:pPr>
              <a:buNone/>
            </a:pPr>
            <a:endParaRPr lang="en-GB" dirty="0">
              <a:cs typeface="Calibri"/>
            </a:endParaRPr>
          </a:p>
          <a:p>
            <a:pPr>
              <a:buNone/>
            </a:pPr>
            <a:endParaRPr lang="en-GB" dirty="0">
              <a:cs typeface="Calibri"/>
            </a:endParaRPr>
          </a:p>
          <a:p>
            <a:pPr>
              <a:buNone/>
            </a:pPr>
            <a:endParaRPr lang="en-GB" dirty="0">
              <a:cs typeface="Calibri"/>
            </a:endParaRPr>
          </a:p>
          <a:p>
            <a:pPr marL="0">
              <a:buNone/>
            </a:pPr>
            <a:endParaRPr lang="en-GB" dirty="0">
              <a:cs typeface="Calibri"/>
            </a:endParaRPr>
          </a:p>
          <a:p>
            <a:pPr marL="0">
              <a:buNone/>
            </a:pPr>
            <a:endParaRPr lang="en-GB" dirty="0">
              <a:cs typeface="Calibri"/>
            </a:endParaRPr>
          </a:p>
          <a:p>
            <a:pPr>
              <a:buNone/>
            </a:pPr>
            <a:endParaRPr lang="en-GB" dirty="0">
              <a:cs typeface="Calibri"/>
            </a:endParaRPr>
          </a:p>
          <a:p>
            <a:pPr>
              <a:buNone/>
            </a:pPr>
            <a:endParaRPr lang="en-GB" dirty="0">
              <a:cs typeface="Calibri"/>
            </a:endParaRPr>
          </a:p>
          <a:p>
            <a:pPr>
              <a:buNone/>
            </a:pPr>
            <a:endParaRPr lang="en-GB" dirty="0">
              <a:cs typeface="Calibri"/>
            </a:endParaRPr>
          </a:p>
          <a:p>
            <a:pPr>
              <a:buNone/>
            </a:pPr>
            <a:endParaRPr lang="en-GB"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service models</a:t>
            </a:r>
          </a:p>
        </p:txBody>
      </p:sp>
      <p:pic>
        <p:nvPicPr>
          <p:cNvPr id="3074" name="Picture 2" descr="Image result for iaas paas saas"/>
          <p:cNvPicPr>
            <a:picLocks noChangeAspect="1" noChangeArrowheads="1"/>
          </p:cNvPicPr>
          <p:nvPr/>
        </p:nvPicPr>
        <p:blipFill rotWithShape="1">
          <a:blip r:embed="rId4">
            <a:extLst>
              <a:ext uri="{28A0092B-C50C-407E-A947-70E740481C1C}">
                <a14:useLocalDpi xmlns:a14="http://schemas.microsoft.com/office/drawing/2010/main" val="0"/>
              </a:ext>
            </a:extLst>
          </a:blip>
          <a:srcRect l="2605" t="11684" r="72667" b="65857"/>
          <a:stretch/>
        </p:blipFill>
        <p:spPr bwMode="auto">
          <a:xfrm>
            <a:off x="8058150" y="1553203"/>
            <a:ext cx="2590800" cy="1409700"/>
          </a:xfrm>
          <a:prstGeom prst="rect">
            <a:avLst/>
          </a:prstGeom>
          <a:noFill/>
          <a:extLst>
            <a:ext uri="{909E8E84-426E-40DD-AFC4-6F175D3DCCD1}">
              <a14:hiddenFill xmlns:a14="http://schemas.microsoft.com/office/drawing/2010/main">
                <a:solidFill>
                  <a:srgbClr val="FFFFFF"/>
                </a:solidFill>
              </a14:hiddenFill>
            </a:ext>
          </a:extLst>
        </p:spPr>
      </p:pic>
      <p:pic>
        <p:nvPicPr>
          <p:cNvPr id="7" name="Picture 2" descr="Image result for iaas paas saas"/>
          <p:cNvPicPr>
            <a:picLocks noChangeAspect="1" noChangeArrowheads="1"/>
          </p:cNvPicPr>
          <p:nvPr/>
        </p:nvPicPr>
        <p:blipFill rotWithShape="1">
          <a:blip r:embed="rId4">
            <a:extLst>
              <a:ext uri="{28A0092B-C50C-407E-A947-70E740481C1C}">
                <a14:useLocalDpi xmlns:a14="http://schemas.microsoft.com/office/drawing/2010/main" val="0"/>
              </a:ext>
            </a:extLst>
          </a:blip>
          <a:srcRect l="37788" t="11532" r="37485" b="65858"/>
          <a:stretch/>
        </p:blipFill>
        <p:spPr bwMode="auto">
          <a:xfrm>
            <a:off x="8058150" y="3264448"/>
            <a:ext cx="2590800" cy="1419225"/>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2" descr="Image result for iaas paas saas"/>
          <p:cNvPicPr>
            <a:picLocks noChangeAspect="1" noChangeArrowheads="1"/>
          </p:cNvPicPr>
          <p:nvPr/>
        </p:nvPicPr>
        <p:blipFill rotWithShape="1">
          <a:blip r:embed="rId4">
            <a:extLst>
              <a:ext uri="{28A0092B-C50C-407E-A947-70E740481C1C}">
                <a14:useLocalDpi xmlns:a14="http://schemas.microsoft.com/office/drawing/2010/main" val="0"/>
              </a:ext>
            </a:extLst>
          </a:blip>
          <a:srcRect l="72985" t="10774" r="1379" b="65858"/>
          <a:stretch/>
        </p:blipFill>
        <p:spPr bwMode="auto">
          <a:xfrm>
            <a:off x="8058150" y="4913835"/>
            <a:ext cx="2686051" cy="146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122664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vert="horz" lIns="91440" tIns="45720" rIns="91440" bIns="45720" rtlCol="0" anchor="t">
            <a:normAutofit fontScale="92500" lnSpcReduction="20000"/>
          </a:bodyPr>
          <a:lstStyle/>
          <a:p>
            <a:r>
              <a:rPr lang="en-GB" dirty="0">
                <a:cs typeface="Calibri"/>
              </a:rPr>
              <a:t>Infrastructure as a service (IaaS)</a:t>
            </a:r>
            <a:endParaRPr lang="en-US" dirty="0"/>
          </a:p>
          <a:p>
            <a:r>
              <a:rPr lang="en-GB" dirty="0">
                <a:cs typeface="Calibri"/>
              </a:rPr>
              <a:t>This is the basic service, this is where users will rent the IT services from providers, this could be: </a:t>
            </a:r>
          </a:p>
          <a:p>
            <a:pPr lvl="1"/>
            <a:r>
              <a:rPr lang="en-GB" dirty="0">
                <a:cs typeface="Calibri"/>
              </a:rPr>
              <a:t>Servers </a:t>
            </a:r>
          </a:p>
          <a:p>
            <a:pPr lvl="1"/>
            <a:r>
              <a:rPr lang="en-GB" dirty="0">
                <a:cs typeface="Calibri"/>
              </a:rPr>
              <a:t>Virtual machines</a:t>
            </a:r>
            <a:endParaRPr lang="en-GB" dirty="0"/>
          </a:p>
          <a:p>
            <a:pPr lvl="1"/>
            <a:r>
              <a:rPr lang="en-GB" dirty="0">
                <a:cs typeface="Calibri"/>
              </a:rPr>
              <a:t>Storage</a:t>
            </a:r>
          </a:p>
          <a:p>
            <a:pPr lvl="1"/>
            <a:r>
              <a:rPr lang="en-GB" dirty="0">
                <a:solidFill>
                  <a:srgbClr val="000000"/>
                </a:solidFill>
                <a:cs typeface="Calibri"/>
              </a:rPr>
              <a:t>Networking</a:t>
            </a:r>
          </a:p>
          <a:p>
            <a:pPr lvl="1"/>
            <a:r>
              <a:rPr lang="en-GB" dirty="0">
                <a:solidFill>
                  <a:srgbClr val="000000"/>
                </a:solidFill>
                <a:cs typeface="Calibri"/>
              </a:rPr>
              <a:t>Firewalls</a:t>
            </a:r>
          </a:p>
          <a:p>
            <a:pPr lvl="1"/>
            <a:r>
              <a:rPr lang="en-GB" dirty="0">
                <a:solidFill>
                  <a:srgbClr val="000000"/>
                </a:solidFill>
                <a:cs typeface="Calibri"/>
              </a:rPr>
              <a:t>IP addresses</a:t>
            </a:r>
          </a:p>
          <a:p>
            <a:r>
              <a:rPr lang="en-GB" dirty="0">
                <a:solidFill>
                  <a:srgbClr val="000000"/>
                </a:solidFill>
                <a:cs typeface="Calibri"/>
              </a:rPr>
              <a:t>End users will only pay for the service they require and can be upscaled or downgraded as needed.</a:t>
            </a:r>
          </a:p>
          <a:p>
            <a:endParaRPr lang="en-GB" dirty="0">
              <a:solidFill>
                <a:srgbClr val="000000"/>
              </a:solidFill>
              <a:cs typeface="Calibri"/>
            </a:endParaRPr>
          </a:p>
          <a:p>
            <a:endParaRPr lang="en-GB" dirty="0">
              <a:solidFill>
                <a:srgbClr val="000000"/>
              </a:solidFill>
              <a:cs typeface="Calibri"/>
            </a:endParaRPr>
          </a:p>
          <a:p>
            <a:pPr>
              <a:buNone/>
            </a:pPr>
            <a:endParaRPr lang="en-GB" dirty="0">
              <a:solidFill>
                <a:srgbClr val="000000"/>
              </a:solidFill>
              <a:cs typeface="Calibri"/>
            </a:endParaRPr>
          </a:p>
          <a:p>
            <a:pPr>
              <a:buNone/>
            </a:pPr>
            <a:endParaRPr lang="en-GB" dirty="0">
              <a:solidFill>
                <a:srgbClr val="000000"/>
              </a:solidFill>
              <a:cs typeface="Calibri"/>
            </a:endParaRPr>
          </a:p>
          <a:p>
            <a:pPr>
              <a:buNone/>
            </a:pPr>
            <a:endParaRPr lang="en-GB" dirty="0">
              <a:solidFill>
                <a:srgbClr val="000000"/>
              </a:solidFill>
              <a:cs typeface="Calibri"/>
            </a:endParaRPr>
          </a:p>
          <a:p>
            <a:pPr marL="0">
              <a:buNone/>
            </a:pPr>
            <a:endParaRPr lang="en-GB" dirty="0">
              <a:solidFill>
                <a:srgbClr val="FF0000"/>
              </a:solidFill>
              <a:cs typeface="Calibri"/>
            </a:endParaRPr>
          </a:p>
          <a:p>
            <a:pPr marL="0">
              <a:buNone/>
            </a:pPr>
            <a:endParaRPr lang="en-GB" dirty="0">
              <a:solidFill>
                <a:srgbClr val="FF0000"/>
              </a:solidFill>
              <a:cs typeface="Calibri"/>
            </a:endParaRPr>
          </a:p>
          <a:p>
            <a:pPr>
              <a:buNone/>
            </a:pPr>
            <a:endParaRPr lang="en-GB" dirty="0">
              <a:solidFill>
                <a:srgbClr val="FF0000"/>
              </a:solidFill>
              <a:cs typeface="Calibri"/>
            </a:endParaRPr>
          </a:p>
          <a:p>
            <a:pPr>
              <a:buNone/>
            </a:pPr>
            <a:endParaRPr lang="en-GB" dirty="0">
              <a:cs typeface="Calibri"/>
            </a:endParaRPr>
          </a:p>
          <a:p>
            <a:pPr>
              <a:buNone/>
            </a:pPr>
            <a:endParaRPr lang="en-GB" dirty="0">
              <a:cs typeface="Calibri"/>
            </a:endParaRPr>
          </a:p>
          <a:p>
            <a:pPr>
              <a:buNone/>
            </a:pPr>
            <a:endParaRPr lang="en-GB"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service </a:t>
            </a:r>
            <a:r>
              <a:rPr lang="en-US" sz="4400" dirty="0" smtClean="0"/>
              <a:t>models</a:t>
            </a:r>
            <a:r>
              <a:rPr lang="en-US" sz="1400" i="1" dirty="0" smtClean="0"/>
              <a:t>(12-13)</a:t>
            </a:r>
            <a:endParaRPr lang="en-US" sz="4400" i="1" dirty="0"/>
          </a:p>
        </p:txBody>
      </p:sp>
      <p:pic>
        <p:nvPicPr>
          <p:cNvPr id="7" name="Picture 2" descr="Image result for iaas paas saas"/>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2605" t="11684" r="72667" b="65857"/>
          <a:stretch/>
        </p:blipFill>
        <p:spPr bwMode="auto">
          <a:xfrm>
            <a:off x="9363075" y="484175"/>
            <a:ext cx="259080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76278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609600" y="1432530"/>
            <a:ext cx="10972800" cy="4525963"/>
          </a:xfrm>
        </p:spPr>
        <p:txBody>
          <a:bodyPr vert="horz" lIns="91440" tIns="45720" rIns="91440" bIns="45720" rtlCol="0" anchor="t">
            <a:normAutofit fontScale="92500" lnSpcReduction="10000"/>
          </a:bodyPr>
          <a:lstStyle/>
          <a:p>
            <a:pPr marL="114300" indent="-457200"/>
            <a:r>
              <a:rPr lang="en-GB" dirty="0">
                <a:cs typeface="Calibri"/>
              </a:rPr>
              <a:t>Platform as a service (PaaS)</a:t>
            </a:r>
            <a:endParaRPr lang="en-US" dirty="0">
              <a:cs typeface="Calibri"/>
            </a:endParaRPr>
          </a:p>
          <a:p>
            <a:pPr marL="114300" indent="-457200"/>
            <a:r>
              <a:rPr lang="en-GB" dirty="0">
                <a:cs typeface="Calibri"/>
              </a:rPr>
              <a:t>These providers will supply a full platform of services:</a:t>
            </a:r>
          </a:p>
          <a:p>
            <a:pPr lvl="1"/>
            <a:r>
              <a:rPr lang="en-GB" dirty="0">
                <a:cs typeface="Calibri"/>
              </a:rPr>
              <a:t>Web servers</a:t>
            </a:r>
          </a:p>
          <a:p>
            <a:pPr lvl="1"/>
            <a:r>
              <a:rPr lang="en-GB" dirty="0">
                <a:cs typeface="Calibri"/>
              </a:rPr>
              <a:t>Operating Systems</a:t>
            </a:r>
          </a:p>
          <a:p>
            <a:pPr lvl="1"/>
            <a:r>
              <a:rPr lang="en-GB" dirty="0">
                <a:cs typeface="Calibri"/>
              </a:rPr>
              <a:t>Data Warehousing</a:t>
            </a:r>
          </a:p>
          <a:p>
            <a:pPr lvl="1"/>
            <a:r>
              <a:rPr lang="en-GB" dirty="0">
                <a:cs typeface="Calibri"/>
              </a:rPr>
              <a:t>Software testing</a:t>
            </a:r>
          </a:p>
          <a:p>
            <a:pPr lvl="1"/>
            <a:r>
              <a:rPr lang="en-GB" dirty="0">
                <a:cs typeface="Calibri"/>
              </a:rPr>
              <a:t>Development tools </a:t>
            </a:r>
          </a:p>
          <a:p>
            <a:r>
              <a:rPr lang="en-GB" dirty="0">
                <a:cs typeface="Calibri"/>
              </a:rPr>
              <a:t> This platform will offer a place to build and deploy your applications and services, without having the knowledge or time to deal with servers, storage, databases and networks. </a:t>
            </a:r>
          </a:p>
          <a:p>
            <a:pPr lvl="1"/>
            <a:endParaRPr lang="en-GB" dirty="0">
              <a:cs typeface="Calibri"/>
            </a:endParaRPr>
          </a:p>
          <a:p>
            <a:pPr marL="114300" indent="-457200"/>
            <a:endParaRPr lang="en-GB" dirty="0">
              <a:cs typeface="Calibri"/>
            </a:endParaRPr>
          </a:p>
          <a:p>
            <a:pPr>
              <a:buNone/>
            </a:pPr>
            <a:endParaRPr lang="en-GB" dirty="0">
              <a:cs typeface="Calibri"/>
            </a:endParaRPr>
          </a:p>
          <a:p>
            <a:pPr>
              <a:buNone/>
            </a:pPr>
            <a:endParaRPr lang="en-GB"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service </a:t>
            </a:r>
            <a:r>
              <a:rPr lang="en-US" sz="4400" dirty="0" smtClean="0"/>
              <a:t>models</a:t>
            </a:r>
            <a:r>
              <a:rPr lang="en-US" sz="1400" i="1" dirty="0" smtClean="0"/>
              <a:t>(14-16)</a:t>
            </a:r>
            <a:endParaRPr lang="en-US" sz="4400" i="1" dirty="0"/>
          </a:p>
        </p:txBody>
      </p:sp>
      <p:pic>
        <p:nvPicPr>
          <p:cNvPr id="7" name="Picture 2" descr="Image result for iaas paas saas"/>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37788" t="11532" r="37485" b="65858"/>
          <a:stretch/>
        </p:blipFill>
        <p:spPr bwMode="auto">
          <a:xfrm>
            <a:off x="9363075" y="484175"/>
            <a:ext cx="2590800" cy="14192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027567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590551" y="1364456"/>
            <a:ext cx="9239250" cy="4525963"/>
          </a:xfrm>
        </p:spPr>
        <p:txBody>
          <a:bodyPr vert="horz" lIns="91440" tIns="45720" rIns="91440" bIns="45720" rtlCol="0" anchor="t">
            <a:normAutofit fontScale="92500" lnSpcReduction="10000"/>
          </a:bodyPr>
          <a:lstStyle/>
          <a:p>
            <a:pPr marL="114300" indent="-457200"/>
            <a:r>
              <a:rPr lang="en-GB" dirty="0">
                <a:cs typeface="Calibri"/>
              </a:rPr>
              <a:t>Software as a service (SaaS)</a:t>
            </a:r>
            <a:endParaRPr lang="en-US" dirty="0">
              <a:cs typeface="Calibri"/>
            </a:endParaRPr>
          </a:p>
          <a:p>
            <a:pPr marL="114300" indent="-457200"/>
            <a:r>
              <a:rPr lang="en-GB" dirty="0">
                <a:cs typeface="Calibri"/>
              </a:rPr>
              <a:t>Cloud providers will host and manage the software and all the underlying infrastructure, this includes:</a:t>
            </a:r>
          </a:p>
          <a:p>
            <a:pPr lvl="1"/>
            <a:r>
              <a:rPr lang="en-GB" dirty="0">
                <a:cs typeface="Calibri"/>
              </a:rPr>
              <a:t>Maintenance</a:t>
            </a:r>
          </a:p>
          <a:p>
            <a:pPr lvl="1"/>
            <a:r>
              <a:rPr lang="en-GB" dirty="0">
                <a:cs typeface="Calibri"/>
              </a:rPr>
              <a:t>Updates</a:t>
            </a:r>
          </a:p>
          <a:p>
            <a:pPr lvl="1"/>
            <a:r>
              <a:rPr lang="en-GB" dirty="0">
                <a:cs typeface="Calibri"/>
              </a:rPr>
              <a:t>Security</a:t>
            </a:r>
          </a:p>
          <a:p>
            <a:pPr lvl="1"/>
            <a:r>
              <a:rPr lang="en-GB" dirty="0">
                <a:cs typeface="Calibri"/>
              </a:rPr>
              <a:t>Deployment</a:t>
            </a:r>
          </a:p>
          <a:p>
            <a:pPr lvl="1"/>
            <a:r>
              <a:rPr lang="en-GB" dirty="0">
                <a:cs typeface="Calibri"/>
              </a:rPr>
              <a:t>Networking</a:t>
            </a:r>
          </a:p>
          <a:p>
            <a:r>
              <a:rPr lang="en-GB" dirty="0">
                <a:cs typeface="Calibri"/>
              </a:rPr>
              <a:t>Users simply connect over the internet via a web browser or mobile app.</a:t>
            </a:r>
          </a:p>
          <a:p>
            <a:pPr lvl="1"/>
            <a:endParaRPr lang="en-GB" dirty="0">
              <a:cs typeface="Calibri"/>
            </a:endParaRPr>
          </a:p>
          <a:p>
            <a:pPr marL="114300" indent="-457200"/>
            <a:endParaRPr lang="en-GB" dirty="0">
              <a:cs typeface="Calibri"/>
            </a:endParaRPr>
          </a:p>
          <a:p>
            <a:pPr>
              <a:buNone/>
            </a:pPr>
            <a:endParaRPr lang="en-GB" dirty="0">
              <a:cs typeface="Calibri"/>
            </a:endParaRPr>
          </a:p>
          <a:p>
            <a:pPr>
              <a:buNone/>
            </a:pPr>
            <a:endParaRPr lang="en-GB"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service </a:t>
            </a:r>
            <a:r>
              <a:rPr lang="en-US" sz="4400" dirty="0" smtClean="0"/>
              <a:t>models</a:t>
            </a:r>
            <a:r>
              <a:rPr lang="en-US" sz="1400" i="1" dirty="0" smtClean="0"/>
              <a:t>(17-19)</a:t>
            </a:r>
            <a:endParaRPr lang="en-US" sz="4400" i="1" dirty="0"/>
          </a:p>
        </p:txBody>
      </p:sp>
      <p:pic>
        <p:nvPicPr>
          <p:cNvPr id="7" name="Picture 2" descr="Image result for iaas paas saas"/>
          <p:cNvPicPr>
            <a:picLocks noChangeAspect="1" noChangeArrowheads="1"/>
          </p:cNvPicPr>
          <p:nvPr/>
        </p:nvPicPr>
        <p:blipFill rotWithShape="1">
          <a:blip r:embed="rId4">
            <a:clrChange>
              <a:clrFrom>
                <a:srgbClr val="FFFFFF"/>
              </a:clrFrom>
              <a:clrTo>
                <a:srgbClr val="FFFFFF">
                  <a:alpha val="0"/>
                </a:srgbClr>
              </a:clrTo>
            </a:clrChange>
            <a:extLst>
              <a:ext uri="{28A0092B-C50C-407E-A947-70E740481C1C}">
                <a14:useLocalDpi xmlns:a14="http://schemas.microsoft.com/office/drawing/2010/main" val="0"/>
              </a:ext>
            </a:extLst>
          </a:blip>
          <a:srcRect l="72985" t="10774" r="1379" b="65858"/>
          <a:stretch/>
        </p:blipFill>
        <p:spPr bwMode="auto">
          <a:xfrm>
            <a:off x="9363075" y="427025"/>
            <a:ext cx="2686051" cy="14668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600583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4" name="Content Placeholder 3"/>
          <p:cNvSpPr>
            <a:spLocks noGrp="1"/>
          </p:cNvSpPr>
          <p:nvPr>
            <p:ph idx="1"/>
          </p:nvPr>
        </p:nvSpPr>
        <p:spPr>
          <a:xfrm>
            <a:off x="609600" y="809626"/>
            <a:ext cx="10972800" cy="4525963"/>
          </a:xfrm>
        </p:spPr>
        <p:txBody>
          <a:bodyPr vert="horz" lIns="91440" tIns="45720" rIns="91440" bIns="45720" rtlCol="0" anchor="t">
            <a:noAutofit/>
          </a:bodyPr>
          <a:lstStyle/>
          <a:p>
            <a:r>
              <a:rPr lang="en-GB" sz="2400" dirty="0"/>
              <a:t>Public cloud</a:t>
            </a:r>
            <a:r>
              <a:rPr lang="en-GB" sz="2400" dirty="0">
                <a:cs typeface="Calibri"/>
              </a:rPr>
              <a:t>:</a:t>
            </a:r>
            <a:endParaRPr lang="en-GB" sz="2400" dirty="0"/>
          </a:p>
          <a:p>
            <a:pPr lvl="1"/>
            <a:r>
              <a:rPr lang="en-GB" sz="2000" dirty="0">
                <a:cs typeface="Calibri"/>
              </a:rPr>
              <a:t>The service provider will make these resources available to the end user </a:t>
            </a:r>
          </a:p>
          <a:p>
            <a:pPr lvl="1"/>
            <a:r>
              <a:rPr lang="en-GB" sz="2000" dirty="0">
                <a:cs typeface="Calibri"/>
              </a:rPr>
              <a:t>Fully virtualised environment</a:t>
            </a:r>
            <a:endParaRPr lang="en-GB" sz="2000" dirty="0"/>
          </a:p>
          <a:p>
            <a:pPr lvl="1"/>
            <a:r>
              <a:rPr lang="en-GB" sz="2000" dirty="0">
                <a:cs typeface="Calibri"/>
              </a:rPr>
              <a:t>Able to share computing resources </a:t>
            </a:r>
            <a:endParaRPr lang="en-GB" sz="2000" dirty="0"/>
          </a:p>
          <a:p>
            <a:pPr lvl="1"/>
            <a:r>
              <a:rPr lang="en-GB" sz="2000" dirty="0">
                <a:cs typeface="Calibri"/>
              </a:rPr>
              <a:t>Scalable to meet end users' needs</a:t>
            </a:r>
            <a:endParaRPr lang="en-GB" sz="2000" dirty="0"/>
          </a:p>
          <a:p>
            <a:pPr lvl="1"/>
            <a:r>
              <a:rPr lang="en-GB" sz="2000" dirty="0">
                <a:cs typeface="Calibri"/>
              </a:rPr>
              <a:t>End users only pay for what they use</a:t>
            </a:r>
          </a:p>
          <a:p>
            <a:r>
              <a:rPr lang="en-GB" sz="2400" dirty="0"/>
              <a:t>Private cloud:</a:t>
            </a:r>
            <a:endParaRPr lang="en-GB" sz="2400" dirty="0">
              <a:cs typeface="Calibri"/>
            </a:endParaRPr>
          </a:p>
          <a:p>
            <a:pPr lvl="1"/>
            <a:r>
              <a:rPr lang="en-GB" sz="2000" dirty="0">
                <a:cs typeface="Calibri"/>
              </a:rPr>
              <a:t>Offers all the same benefits of a public cloud, but is locked and only used by a single organisation. </a:t>
            </a:r>
          </a:p>
          <a:p>
            <a:pPr lvl="1"/>
            <a:r>
              <a:rPr lang="en-GB" sz="2000" dirty="0">
                <a:cs typeface="Calibri"/>
              </a:rPr>
              <a:t>Single tenant architecture </a:t>
            </a:r>
            <a:endParaRPr lang="en-GB" sz="2000" dirty="0"/>
          </a:p>
          <a:p>
            <a:pPr lvl="1"/>
            <a:r>
              <a:rPr lang="en-GB" sz="2000" dirty="0">
                <a:cs typeface="Calibri"/>
              </a:rPr>
              <a:t>They have direct control over everything within the cloud service</a:t>
            </a:r>
          </a:p>
          <a:p>
            <a:pPr lvl="1"/>
            <a:r>
              <a:rPr lang="en-GB" sz="2000" dirty="0">
                <a:cs typeface="Calibri"/>
              </a:rPr>
              <a:t>Usually use their own Data centres </a:t>
            </a:r>
          </a:p>
          <a:p>
            <a:r>
              <a:rPr lang="en-GB" sz="2400" dirty="0"/>
              <a:t>Hybrid cloud</a:t>
            </a:r>
            <a:r>
              <a:rPr lang="en-GB" sz="2400" dirty="0">
                <a:cs typeface="Calibri"/>
              </a:rPr>
              <a:t>:</a:t>
            </a:r>
          </a:p>
          <a:p>
            <a:pPr lvl="1"/>
            <a:r>
              <a:rPr lang="en-GB" sz="2000" dirty="0">
                <a:cs typeface="Calibri"/>
              </a:rPr>
              <a:t>This system offer a mixture of public third party and private on-premises clouds</a:t>
            </a:r>
          </a:p>
          <a:p>
            <a:pPr lvl="1"/>
            <a:r>
              <a:rPr lang="en-GB" sz="2000" dirty="0">
                <a:cs typeface="Calibri"/>
              </a:rPr>
              <a:t>Benefits of both public and private clouds</a:t>
            </a:r>
            <a:endParaRPr lang="en-GB" sz="2000" dirty="0"/>
          </a:p>
          <a:p>
            <a:pPr lvl="1"/>
            <a:endParaRPr lang="en-GB" sz="2000" dirty="0">
              <a:cs typeface="Calibri"/>
            </a:endParaRPr>
          </a:p>
          <a:p>
            <a:pPr lvl="1"/>
            <a:endParaRPr lang="en-GB" sz="2000" dirty="0">
              <a:cs typeface="Calibri"/>
            </a:endParaRPr>
          </a:p>
          <a:p>
            <a:endParaRPr lang="en-GB" sz="2400" dirty="0">
              <a:cs typeface="Calibri"/>
            </a:endParaRPr>
          </a:p>
          <a:p>
            <a:pPr>
              <a:buNone/>
            </a:pPr>
            <a:endParaRPr lang="en-GB" sz="2400" dirty="0">
              <a:cs typeface="Calibri"/>
            </a:endParaRPr>
          </a:p>
          <a:p>
            <a:pPr>
              <a:buNone/>
            </a:pPr>
            <a:endParaRPr lang="en-GB" sz="2400" dirty="0">
              <a:cs typeface="Calibri"/>
            </a:endParaRPr>
          </a:p>
        </p:txBody>
      </p:sp>
      <p:sp>
        <p:nvSpPr>
          <p:cNvPr id="5" name="TextBox 4"/>
          <p:cNvSpPr txBox="1"/>
          <p:nvPr/>
        </p:nvSpPr>
        <p:spPr>
          <a:xfrm>
            <a:off x="0" y="6470520"/>
            <a:ext cx="3403600" cy="369332"/>
          </a:xfrm>
          <a:prstGeom prst="rect">
            <a:avLst/>
          </a:prstGeom>
          <a:noFill/>
        </p:spPr>
        <p:txBody>
          <a:bodyPr wrap="square" rtlCol="0" anchor="t">
            <a:spAutoFit/>
          </a:bodyPr>
          <a:lstStyle/>
          <a:p>
            <a:r>
              <a:rPr lang="en-GB" dirty="0"/>
              <a:t>Steve Llewellyn</a:t>
            </a:r>
            <a:endParaRPr lang="en-US" dirty="0"/>
          </a:p>
        </p:txBody>
      </p:sp>
      <p:sp>
        <p:nvSpPr>
          <p:cNvPr id="6"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Cloud service </a:t>
            </a:r>
            <a:r>
              <a:rPr lang="en-US" sz="4400" dirty="0" smtClean="0"/>
              <a:t>models</a:t>
            </a:r>
            <a:r>
              <a:rPr lang="en-US" sz="1400" i="1" dirty="0" smtClean="0"/>
              <a:t>(20-24)</a:t>
            </a:r>
            <a:endParaRPr lang="en-US" sz="4400" i="1" dirty="0"/>
          </a:p>
        </p:txBody>
      </p:sp>
      <p:pic>
        <p:nvPicPr>
          <p:cNvPr id="2" name="Picture 2">
            <a:extLst>
              <a:ext uri="{FF2B5EF4-FFF2-40B4-BE49-F238E27FC236}">
                <a16:creationId xmlns="" xmlns:a16="http://schemas.microsoft.com/office/drawing/2014/main" id="{CCC05616-3DCB-439D-B078-745C85C0C0B0}"/>
              </a:ext>
            </a:extLst>
          </p:cNvPr>
          <p:cNvPicPr>
            <a:picLocks noChangeAspect="1"/>
          </p:cNvPicPr>
          <p:nvPr/>
        </p:nvPicPr>
        <p:blipFill>
          <a:blip r:embed="rId4">
            <a:clrChange>
              <a:clrFrom>
                <a:srgbClr val="FFFFFF"/>
              </a:clrFrom>
              <a:clrTo>
                <a:srgbClr val="FFFFFF">
                  <a:alpha val="0"/>
                </a:srgbClr>
              </a:clrTo>
            </a:clrChange>
          </a:blip>
          <a:stretch>
            <a:fillRect/>
          </a:stretch>
        </p:blipFill>
        <p:spPr>
          <a:xfrm>
            <a:off x="8646846" y="1200151"/>
            <a:ext cx="3545154" cy="2106976"/>
          </a:xfrm>
          <a:prstGeom prst="rect">
            <a:avLst/>
          </a:prstGeom>
        </p:spPr>
      </p:pic>
    </p:spTree>
    <p:extLst>
      <p:ext uri="{BB962C8B-B14F-4D97-AF65-F5344CB8AC3E}">
        <p14:creationId xmlns:p14="http://schemas.microsoft.com/office/powerpoint/2010/main" val="3450329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nchor="t">
            <a:spAutoFit/>
          </a:bodyPr>
          <a:lstStyle/>
          <a:p>
            <a:r>
              <a:rPr lang="en-GB" dirty="0"/>
              <a:t>Darren Jones</a:t>
            </a:r>
          </a:p>
        </p:txBody>
      </p:sp>
      <p:sp>
        <p:nvSpPr>
          <p:cNvPr id="6" name="TextBox 5">
            <a:extLst>
              <a:ext uri="{FF2B5EF4-FFF2-40B4-BE49-F238E27FC236}">
                <a16:creationId xmlns="" xmlns:a16="http://schemas.microsoft.com/office/drawing/2014/main" id="{3BBEF221-21A6-4C52-86E8-90858151328B}"/>
              </a:ext>
            </a:extLst>
          </p:cNvPr>
          <p:cNvSpPr txBox="1"/>
          <p:nvPr/>
        </p:nvSpPr>
        <p:spPr>
          <a:xfrm>
            <a:off x="6098698" y="5376502"/>
            <a:ext cx="60960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b="1" dirty="0">
              <a:solidFill>
                <a:srgbClr val="FF0000"/>
              </a:solidFill>
              <a:cs typeface="Calibri"/>
            </a:endParaRPr>
          </a:p>
        </p:txBody>
      </p:sp>
      <p:sp>
        <p:nvSpPr>
          <p:cNvPr id="9" name="Title 1"/>
          <p:cNvSpPr txBox="1">
            <a:spLocks/>
          </p:cNvSpPr>
          <p:nvPr/>
        </p:nvSpPr>
        <p:spPr>
          <a:xfrm>
            <a:off x="152400" y="200247"/>
            <a:ext cx="12192000" cy="1246006"/>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Benefits and </a:t>
            </a:r>
            <a:r>
              <a:rPr lang="en-US" sz="4400" dirty="0" smtClean="0"/>
              <a:t>drawbacks</a:t>
            </a:r>
            <a:r>
              <a:rPr lang="en-US" sz="1400" i="1" dirty="0" smtClean="0"/>
              <a:t>(25-27)</a:t>
            </a:r>
            <a:r>
              <a:rPr lang="en-US" sz="4400" dirty="0"/>
              <a:t/>
            </a:r>
            <a:br>
              <a:rPr lang="en-US" sz="4400" dirty="0"/>
            </a:br>
            <a:r>
              <a:rPr lang="en-US" sz="4000" dirty="0"/>
              <a:t>end user</a:t>
            </a:r>
          </a:p>
        </p:txBody>
      </p:sp>
      <p:graphicFrame>
        <p:nvGraphicFramePr>
          <p:cNvPr id="4" name="Table 3"/>
          <p:cNvGraphicFramePr>
            <a:graphicFrameLocks noGrp="1"/>
          </p:cNvGraphicFramePr>
          <p:nvPr>
            <p:extLst>
              <p:ext uri="{D42A27DB-BD31-4B8C-83A1-F6EECF244321}">
                <p14:modId xmlns:p14="http://schemas.microsoft.com/office/powerpoint/2010/main" val="1179874069"/>
              </p:ext>
            </p:extLst>
          </p:nvPr>
        </p:nvGraphicFramePr>
        <p:xfrm>
          <a:off x="253069" y="2418127"/>
          <a:ext cx="11691258" cy="3627120"/>
        </p:xfrm>
        <a:graphic>
          <a:graphicData uri="http://schemas.openxmlformats.org/drawingml/2006/table">
            <a:tbl>
              <a:tblPr firstRow="1" bandRow="1">
                <a:tableStyleId>{5C22544A-7EE6-4342-B048-85BDC9FD1C3A}</a:tableStyleId>
              </a:tblPr>
              <a:tblGrid>
                <a:gridCol w="5845629">
                  <a:extLst>
                    <a:ext uri="{9D8B030D-6E8A-4147-A177-3AD203B41FA5}">
                      <a16:colId xmlns="" xmlns:a16="http://schemas.microsoft.com/office/drawing/2014/main" val="20000"/>
                    </a:ext>
                  </a:extLst>
                </a:gridCol>
                <a:gridCol w="5845629">
                  <a:extLst>
                    <a:ext uri="{9D8B030D-6E8A-4147-A177-3AD203B41FA5}">
                      <a16:colId xmlns="" xmlns:a16="http://schemas.microsoft.com/office/drawing/2014/main" val="20001"/>
                    </a:ext>
                  </a:extLst>
                </a:gridCol>
              </a:tblGrid>
              <a:tr h="370840">
                <a:tc>
                  <a:txBody>
                    <a:bodyPr/>
                    <a:lstStyle/>
                    <a:p>
                      <a:r>
                        <a:rPr lang="en-GB" sz="2000" b="1" dirty="0">
                          <a:solidFill>
                            <a:schemeClr val="tx1"/>
                          </a:solidFill>
                        </a:rPr>
                        <a:t>Lower computer costs.</a:t>
                      </a:r>
                      <a:endParaRPr lang="en-GB" sz="2000" b="1" dirty="0">
                        <a:solidFill>
                          <a:schemeClr val="tx1"/>
                        </a:solidFill>
                        <a:cs typeface="Calibri"/>
                      </a:endParaRPr>
                    </a:p>
                    <a:p>
                      <a:r>
                        <a:rPr lang="en-GB" sz="2000" b="0" dirty="0">
                          <a:solidFill>
                            <a:schemeClr val="tx1"/>
                          </a:solidFill>
                        </a:rPr>
                        <a:t>No need for high-power computer to run cloud-based Applications.</a:t>
                      </a:r>
                      <a:endParaRPr lang="en-GB" sz="2000" b="0" dirty="0">
                        <a:solidFill>
                          <a:schemeClr val="tx1"/>
                        </a:solidFill>
                        <a:cs typeface="Calibri"/>
                      </a:endParaRPr>
                    </a:p>
                    <a:p>
                      <a:endParaRPr lang="en-GB" sz="2000" b="0" dirty="0">
                        <a:solidFill>
                          <a:schemeClr val="tx1"/>
                        </a:solidFill>
                      </a:endParaRPr>
                    </a:p>
                  </a:txBody>
                  <a:tcPr>
                    <a:solidFill>
                      <a:schemeClr val="accent3">
                        <a:lumMod val="60000"/>
                        <a:lumOff val="40000"/>
                      </a:schemeClr>
                    </a:solidFill>
                  </a:tcPr>
                </a:tc>
                <a:tc>
                  <a:txBody>
                    <a:bodyPr/>
                    <a:lstStyle/>
                    <a:p>
                      <a:pPr algn="r"/>
                      <a:r>
                        <a:rPr lang="en-GB" sz="2000" b="1" dirty="0">
                          <a:solidFill>
                            <a:schemeClr val="tx1"/>
                          </a:solidFill>
                        </a:rPr>
                        <a:t>A constant internet connection is required.</a:t>
                      </a:r>
                      <a:r>
                        <a:rPr lang="en-GB" sz="2000" b="0" dirty="0">
                          <a:solidFill>
                            <a:schemeClr val="tx1"/>
                          </a:solidFill>
                        </a:rPr>
                        <a:t> ​</a:t>
                      </a:r>
                      <a:endParaRPr lang="en-GB" sz="2000" b="0" dirty="0">
                        <a:solidFill>
                          <a:schemeClr val="tx1"/>
                        </a:solidFill>
                        <a:cs typeface="Calibri"/>
                      </a:endParaRPr>
                    </a:p>
                    <a:p>
                      <a:pPr algn="r"/>
                      <a:r>
                        <a:rPr lang="en-GB" sz="2000" b="0" dirty="0">
                          <a:solidFill>
                            <a:schemeClr val="tx1"/>
                          </a:solidFill>
                        </a:rPr>
                        <a:t>Cloud computing is not possible if there is no internet connection. ​</a:t>
                      </a:r>
                      <a:endParaRPr lang="en-GB" sz="2000" b="0" dirty="0">
                        <a:solidFill>
                          <a:schemeClr val="tx1"/>
                        </a:solidFill>
                        <a:cs typeface="Calibri"/>
                      </a:endParaRPr>
                    </a:p>
                    <a:p>
                      <a:pPr algn="r"/>
                      <a:endParaRPr lang="en-GB" sz="2000" b="0" dirty="0">
                        <a:solidFill>
                          <a:schemeClr val="tx1"/>
                        </a:solidFill>
                      </a:endParaRPr>
                    </a:p>
                  </a:txBody>
                  <a:tcPr>
                    <a:solidFill>
                      <a:schemeClr val="accent2">
                        <a:lumMod val="20000"/>
                        <a:lumOff val="80000"/>
                      </a:schemeClr>
                    </a:solidFill>
                  </a:tcPr>
                </a:tc>
                <a:extLst>
                  <a:ext uri="{0D108BD9-81ED-4DB2-BD59-A6C34878D82A}">
                    <a16:rowId xmlns="" xmlns:a16="http://schemas.microsoft.com/office/drawing/2014/main" val="10000"/>
                  </a:ext>
                </a:extLst>
              </a:tr>
              <a:tr h="370840">
                <a:tc>
                  <a:txBody>
                    <a:bodyPr/>
                    <a:lstStyle/>
                    <a:p>
                      <a:r>
                        <a:rPr lang="en-GB" sz="2000" b="1" dirty="0">
                          <a:solidFill>
                            <a:schemeClr val="tx1"/>
                          </a:solidFill>
                        </a:rPr>
                        <a:t>Improved performance.</a:t>
                      </a:r>
                      <a:endParaRPr lang="en-GB" sz="2000" b="1" dirty="0">
                        <a:solidFill>
                          <a:schemeClr val="tx1"/>
                        </a:solidFill>
                        <a:cs typeface="Calibri"/>
                      </a:endParaRPr>
                    </a:p>
                    <a:p>
                      <a:r>
                        <a:rPr lang="en-GB" sz="2000" b="0" dirty="0">
                          <a:solidFill>
                            <a:schemeClr val="tx1"/>
                          </a:solidFill>
                        </a:rPr>
                        <a:t>Because there are less programs using the computer’s memory at the same time, it will perform better</a:t>
                      </a:r>
                    </a:p>
                  </a:txBody>
                  <a:tcPr>
                    <a:solidFill>
                      <a:schemeClr val="accent3">
                        <a:lumMod val="20000"/>
                        <a:lumOff val="80000"/>
                      </a:schemeClr>
                    </a:solidFill>
                  </a:tcPr>
                </a:tc>
                <a:tc>
                  <a:txBody>
                    <a:bodyPr/>
                    <a:lstStyle/>
                    <a:p>
                      <a:pPr algn="r"/>
                      <a:r>
                        <a:rPr lang="en-GB" sz="2000" b="1" dirty="0">
                          <a:solidFill>
                            <a:schemeClr val="tx1"/>
                          </a:solidFill>
                        </a:rPr>
                        <a:t>Very limited when there is low-speed connection.</a:t>
                      </a:r>
                      <a:r>
                        <a:rPr lang="en-GB" sz="2000" b="0" dirty="0">
                          <a:solidFill>
                            <a:schemeClr val="tx1"/>
                          </a:solidFill>
                        </a:rPr>
                        <a:t> ​</a:t>
                      </a:r>
                      <a:endParaRPr lang="en-GB" sz="2000" b="0" dirty="0">
                        <a:solidFill>
                          <a:schemeClr val="tx1"/>
                        </a:solidFill>
                        <a:cs typeface="Calibri"/>
                      </a:endParaRPr>
                    </a:p>
                    <a:p>
                      <a:pPr algn="r"/>
                      <a:r>
                        <a:rPr lang="en-GB" sz="2000" b="0" dirty="0">
                          <a:solidFill>
                            <a:schemeClr val="tx1"/>
                          </a:solidFill>
                        </a:rPr>
                        <a:t>Low speed connection makes cloud computing very painful to work with at best and is often impossible. ​</a:t>
                      </a:r>
                      <a:endParaRPr lang="en-GB" sz="2000" b="0" dirty="0">
                        <a:solidFill>
                          <a:schemeClr val="tx1"/>
                        </a:solidFill>
                        <a:cs typeface="Calibri"/>
                      </a:endParaRPr>
                    </a:p>
                  </a:txBody>
                  <a:tcPr>
                    <a:solidFill>
                      <a:schemeClr val="accent2">
                        <a:lumMod val="60000"/>
                        <a:lumOff val="40000"/>
                      </a:schemeClr>
                    </a:solidFill>
                  </a:tcPr>
                </a:tc>
                <a:extLst>
                  <a:ext uri="{0D108BD9-81ED-4DB2-BD59-A6C34878D82A}">
                    <a16:rowId xmlns="" xmlns:a16="http://schemas.microsoft.com/office/drawing/2014/main" val="10001"/>
                  </a:ext>
                </a:extLst>
              </a:tr>
              <a:tr h="370840">
                <a:tc>
                  <a:txBody>
                    <a:bodyPr/>
                    <a:lstStyle/>
                    <a:p>
                      <a:r>
                        <a:rPr lang="en-GB" sz="2000" b="1" dirty="0">
                          <a:solidFill>
                            <a:schemeClr val="tx1"/>
                          </a:solidFill>
                        </a:rPr>
                        <a:t>Reduced software costs.</a:t>
                      </a:r>
                      <a:endParaRPr lang="en-GB" sz="2000" b="1" dirty="0">
                        <a:solidFill>
                          <a:schemeClr val="tx1"/>
                        </a:solidFill>
                        <a:cs typeface="Calibri"/>
                      </a:endParaRPr>
                    </a:p>
                    <a:p>
                      <a:r>
                        <a:rPr lang="en-GB" sz="2000" b="0" dirty="0">
                          <a:solidFill>
                            <a:schemeClr val="tx1"/>
                          </a:solidFill>
                        </a:rPr>
                        <a:t>Some cloud </a:t>
                      </a:r>
                      <a:r>
                        <a:rPr lang="en-GB" sz="2000" b="0" dirty="0" smtClean="0">
                          <a:solidFill>
                            <a:schemeClr val="tx1"/>
                          </a:solidFill>
                        </a:rPr>
                        <a:t>applications </a:t>
                      </a:r>
                      <a:r>
                        <a:rPr lang="en-GB" sz="2000" b="0" dirty="0">
                          <a:solidFill>
                            <a:schemeClr val="tx1"/>
                          </a:solidFill>
                        </a:rPr>
                        <a:t>can frequently be obtained for free, Instead of purchasing the software application.</a:t>
                      </a:r>
                    </a:p>
                  </a:txBody>
                  <a:tcPr>
                    <a:solidFill>
                      <a:schemeClr val="accent3">
                        <a:lumMod val="60000"/>
                        <a:lumOff val="40000"/>
                      </a:schemeClr>
                    </a:solidFill>
                  </a:tcPr>
                </a:tc>
                <a:tc>
                  <a:txBody>
                    <a:bodyPr/>
                    <a:lstStyle/>
                    <a:p>
                      <a:pPr algn="r"/>
                      <a:r>
                        <a:rPr lang="en-GB" sz="2000" b="1" dirty="0">
                          <a:solidFill>
                            <a:schemeClr val="tx1"/>
                          </a:solidFill>
                        </a:rPr>
                        <a:t>Even with fast connection it can be slow.</a:t>
                      </a:r>
                      <a:r>
                        <a:rPr lang="en-GB" sz="2000" b="0" dirty="0">
                          <a:solidFill>
                            <a:schemeClr val="tx1"/>
                          </a:solidFill>
                        </a:rPr>
                        <a:t/>
                      </a:r>
                      <a:br>
                        <a:rPr lang="en-GB" sz="2000" b="0" dirty="0">
                          <a:solidFill>
                            <a:schemeClr val="tx1"/>
                          </a:solidFill>
                        </a:rPr>
                      </a:br>
                      <a:r>
                        <a:rPr lang="en-GB" sz="2000" b="0" dirty="0">
                          <a:solidFill>
                            <a:schemeClr val="tx1"/>
                          </a:solidFill>
                        </a:rPr>
                        <a:t>Compared to accessing the same software program on your desktop PC the same cloud web-based application can be slower.</a:t>
                      </a:r>
                    </a:p>
                  </a:txBody>
                  <a:tcPr>
                    <a:solidFill>
                      <a:schemeClr val="accent2">
                        <a:lumMod val="20000"/>
                        <a:lumOff val="80000"/>
                      </a:schemeClr>
                    </a:solidFill>
                  </a:tcPr>
                </a:tc>
                <a:extLst>
                  <a:ext uri="{0D108BD9-81ED-4DB2-BD59-A6C34878D82A}">
                    <a16:rowId xmlns="" xmlns:a16="http://schemas.microsoft.com/office/drawing/2014/main" val="10002"/>
                  </a:ext>
                </a:extLst>
              </a:tr>
            </a:tbl>
          </a:graphicData>
        </a:graphic>
      </p:graphicFrame>
      <p:pic>
        <p:nvPicPr>
          <p:cNvPr id="8194" name="Picture 2" descr="https://www.acpcomputer.edu.sg/wp-content/uploads/2013/08/banner.jpg"/>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55608" t="5000" r="1900" b="4749"/>
          <a:stretch/>
        </p:blipFill>
        <p:spPr bwMode="auto">
          <a:xfrm>
            <a:off x="10504327" y="790230"/>
            <a:ext cx="1440000" cy="1360838"/>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2" descr="https://www.acpcomputer.edu.sg/wp-content/uploads/2013/08/banner.jp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1659" t="5500" r="55628" b="4750"/>
          <a:stretch/>
        </p:blipFill>
        <p:spPr bwMode="auto">
          <a:xfrm>
            <a:off x="253070" y="804818"/>
            <a:ext cx="1440000" cy="134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080374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 name="Table 9"/>
          <p:cNvGraphicFramePr>
            <a:graphicFrameLocks noGrp="1"/>
          </p:cNvGraphicFramePr>
          <p:nvPr>
            <p:extLst>
              <p:ext uri="{D42A27DB-BD31-4B8C-83A1-F6EECF244321}">
                <p14:modId xmlns:p14="http://schemas.microsoft.com/office/powerpoint/2010/main" val="2187321106"/>
              </p:ext>
            </p:extLst>
          </p:nvPr>
        </p:nvGraphicFramePr>
        <p:xfrm>
          <a:off x="253069" y="2418127"/>
          <a:ext cx="11691258" cy="3749040"/>
        </p:xfrm>
        <a:graphic>
          <a:graphicData uri="http://schemas.openxmlformats.org/drawingml/2006/table">
            <a:tbl>
              <a:tblPr firstRow="1" bandRow="1">
                <a:tableStyleId>{5C22544A-7EE6-4342-B048-85BDC9FD1C3A}</a:tableStyleId>
              </a:tblPr>
              <a:tblGrid>
                <a:gridCol w="5845629">
                  <a:extLst>
                    <a:ext uri="{9D8B030D-6E8A-4147-A177-3AD203B41FA5}">
                      <a16:colId xmlns="" xmlns:a16="http://schemas.microsoft.com/office/drawing/2014/main" val="20000"/>
                    </a:ext>
                  </a:extLst>
                </a:gridCol>
                <a:gridCol w="5845629">
                  <a:extLst>
                    <a:ext uri="{9D8B030D-6E8A-4147-A177-3AD203B41FA5}">
                      <a16:colId xmlns="" xmlns:a16="http://schemas.microsoft.com/office/drawing/2014/main" val="20001"/>
                    </a:ext>
                  </a:extLst>
                </a:gridCol>
              </a:tblGrid>
              <a:tr h="370840">
                <a:tc>
                  <a:txBody>
                    <a:bodyPr/>
                    <a:lstStyle/>
                    <a:p>
                      <a:pPr>
                        <a:buNone/>
                      </a:pPr>
                      <a:r>
                        <a:rPr lang="en-GB" sz="1900" b="1" dirty="0">
                          <a:solidFill>
                            <a:schemeClr val="tx1"/>
                          </a:solidFill>
                        </a:rPr>
                        <a:t>Accessibility</a:t>
                      </a:r>
                    </a:p>
                    <a:p>
                      <a:pPr>
                        <a:buNone/>
                      </a:pPr>
                      <a:r>
                        <a:rPr lang="en-GB" sz="1900" b="0" dirty="0">
                          <a:solidFill>
                            <a:schemeClr val="tx1"/>
                          </a:solidFill>
                        </a:rPr>
                        <a:t>Accessed from anywhere any files stored on the cloud can be accessed when there is an internet connection.</a:t>
                      </a:r>
                      <a:endParaRPr lang="en-GB" sz="1900" b="0" dirty="0">
                        <a:solidFill>
                          <a:schemeClr val="tx1"/>
                        </a:solidFill>
                        <a:cs typeface="Calibri"/>
                      </a:endParaRPr>
                    </a:p>
                  </a:txBody>
                  <a:tcPr>
                    <a:solidFill>
                      <a:schemeClr val="accent3">
                        <a:lumMod val="60000"/>
                        <a:lumOff val="40000"/>
                      </a:schemeClr>
                    </a:solidFill>
                  </a:tcPr>
                </a:tc>
                <a:tc>
                  <a:txBody>
                    <a:bodyPr/>
                    <a:lstStyle/>
                    <a:p>
                      <a:pPr algn="r"/>
                      <a:r>
                        <a:rPr lang="en-GB" sz="1900" b="1" dirty="0">
                          <a:solidFill>
                            <a:schemeClr val="tx1"/>
                          </a:solidFill>
                        </a:rPr>
                        <a:t>Security and Privacy</a:t>
                      </a:r>
                      <a:r>
                        <a:rPr lang="en-US" sz="1900" b="1" dirty="0">
                          <a:solidFill>
                            <a:schemeClr val="tx1"/>
                          </a:solidFill>
                        </a:rPr>
                        <a:t/>
                      </a:r>
                      <a:br>
                        <a:rPr lang="en-US" sz="1900" b="1" dirty="0">
                          <a:solidFill>
                            <a:schemeClr val="tx1"/>
                          </a:solidFill>
                        </a:rPr>
                      </a:br>
                      <a:r>
                        <a:rPr lang="en-GB" sz="1900" b="0" dirty="0">
                          <a:solidFill>
                            <a:schemeClr val="tx1"/>
                          </a:solidFill>
                        </a:rPr>
                        <a:t>Choose a reliable cloud service provider when giving sensitive business information to a third-party cloud</a:t>
                      </a:r>
                      <a:r>
                        <a:rPr lang="en-GB" sz="1900" b="0" baseline="0" dirty="0">
                          <a:solidFill>
                            <a:schemeClr val="tx1"/>
                          </a:solidFill>
                        </a:rPr>
                        <a:t> </a:t>
                      </a:r>
                      <a:r>
                        <a:rPr lang="en-GB" sz="1900" b="0" dirty="0">
                          <a:solidFill>
                            <a:schemeClr val="tx1"/>
                          </a:solidFill>
                        </a:rPr>
                        <a:t>service provider as this could potentially put your company at risk. </a:t>
                      </a:r>
                    </a:p>
                  </a:txBody>
                  <a:tcPr>
                    <a:solidFill>
                      <a:schemeClr val="accent2">
                        <a:lumMod val="20000"/>
                        <a:lumOff val="80000"/>
                      </a:schemeClr>
                    </a:solidFill>
                  </a:tcPr>
                </a:tc>
                <a:extLst>
                  <a:ext uri="{0D108BD9-81ED-4DB2-BD59-A6C34878D82A}">
                    <a16:rowId xmlns="" xmlns:a16="http://schemas.microsoft.com/office/drawing/2014/main" val="10000"/>
                  </a:ext>
                </a:extLst>
              </a:tr>
              <a:tr h="370840">
                <a:tc>
                  <a:txBody>
                    <a:bodyPr/>
                    <a:lstStyle/>
                    <a:p>
                      <a:pPr lvl="0" algn="l">
                        <a:buNone/>
                      </a:pPr>
                      <a:r>
                        <a:rPr lang="en-GB" sz="1900" b="1" i="0" u="none" strike="noStrike" noProof="0" dirty="0">
                          <a:solidFill>
                            <a:srgbClr val="000000"/>
                          </a:solidFill>
                          <a:latin typeface="Calibri"/>
                        </a:rPr>
                        <a:t>Disaster recovery</a:t>
                      </a:r>
                      <a:endParaRPr lang="en-US" b="1" dirty="0">
                        <a:solidFill>
                          <a:srgbClr val="000000"/>
                        </a:solidFill>
                      </a:endParaRPr>
                    </a:p>
                    <a:p>
                      <a:pPr lvl="0" algn="l">
                        <a:buNone/>
                      </a:pPr>
                      <a:r>
                        <a:rPr lang="en-GB" sz="1900" b="0" i="0" u="none" strike="noStrike" noProof="0" dirty="0">
                          <a:solidFill>
                            <a:srgbClr val="000000"/>
                          </a:solidFill>
                          <a:latin typeface="Calibri"/>
                        </a:rPr>
                        <a:t>Cloud storage can be used as emergency backup plan by creating a second copy of important files. </a:t>
                      </a:r>
                      <a:endParaRPr lang="en-GB"/>
                    </a:p>
                  </a:txBody>
                  <a:tcPr>
                    <a:solidFill>
                      <a:schemeClr val="accent3">
                        <a:lumMod val="20000"/>
                        <a:lumOff val="80000"/>
                      </a:schemeClr>
                    </a:solidFill>
                  </a:tcPr>
                </a:tc>
                <a:tc>
                  <a:txBody>
                    <a:bodyPr/>
                    <a:lstStyle/>
                    <a:p>
                      <a:pPr algn="r"/>
                      <a:r>
                        <a:rPr lang="en-GB" sz="1900" b="1" dirty="0">
                          <a:solidFill>
                            <a:schemeClr val="tx1"/>
                          </a:solidFill>
                        </a:rPr>
                        <a:t>Bandwidth limitations</a:t>
                      </a:r>
                      <a:endParaRPr lang="en-US" sz="1900" b="1" dirty="0">
                        <a:solidFill>
                          <a:schemeClr val="tx1"/>
                        </a:solidFill>
                        <a:cs typeface="Calibri"/>
                      </a:endParaRPr>
                    </a:p>
                    <a:p>
                      <a:pPr algn="r"/>
                      <a:r>
                        <a:rPr lang="en-GB" sz="1900" b="0" dirty="0">
                          <a:solidFill>
                            <a:schemeClr val="tx1"/>
                          </a:solidFill>
                        </a:rPr>
                        <a:t>There may be bandwidth allowance depending on what service you choose. </a:t>
                      </a:r>
                      <a:endParaRPr lang="en-US" sz="1900" b="0" dirty="0">
                        <a:solidFill>
                          <a:schemeClr val="tx1"/>
                        </a:solidFill>
                      </a:endParaRPr>
                    </a:p>
                  </a:txBody>
                  <a:tcPr>
                    <a:solidFill>
                      <a:schemeClr val="accent2">
                        <a:lumMod val="60000"/>
                        <a:lumOff val="40000"/>
                      </a:schemeClr>
                    </a:solidFill>
                  </a:tcPr>
                </a:tc>
                <a:extLst>
                  <a:ext uri="{0D108BD9-81ED-4DB2-BD59-A6C34878D82A}">
                    <a16:rowId xmlns="" xmlns:a16="http://schemas.microsoft.com/office/drawing/2014/main" val="10001"/>
                  </a:ext>
                </a:extLst>
              </a:tr>
              <a:tr h="370840">
                <a:tc>
                  <a:txBody>
                    <a:bodyPr/>
                    <a:lstStyle/>
                    <a:p>
                      <a:r>
                        <a:rPr lang="en-GB" sz="1900" b="1" dirty="0">
                          <a:solidFill>
                            <a:schemeClr val="tx1"/>
                          </a:solidFill>
                          <a:cs typeface="Calibri"/>
                        </a:rPr>
                        <a:t>Scalability</a:t>
                      </a:r>
                      <a:endParaRPr lang="en-US" sz="1900" b="1" dirty="0">
                        <a:solidFill>
                          <a:schemeClr val="tx1"/>
                        </a:solidFill>
                        <a:cs typeface="Calibri"/>
                      </a:endParaRPr>
                    </a:p>
                    <a:p>
                      <a:r>
                        <a:rPr lang="en-GB" sz="1900" b="0" dirty="0">
                          <a:solidFill>
                            <a:schemeClr val="tx1"/>
                          </a:solidFill>
                          <a:cs typeface="Calibri"/>
                        </a:rPr>
                        <a:t>Only pay for the amount of storage you require </a:t>
                      </a:r>
                      <a:r>
                        <a:rPr lang="en-GB" sz="1900" b="0" dirty="0" smtClean="0">
                          <a:solidFill>
                            <a:schemeClr val="tx1"/>
                          </a:solidFill>
                          <a:cs typeface="Calibri"/>
                        </a:rPr>
                        <a:t>with</a:t>
                      </a:r>
                      <a:r>
                        <a:rPr lang="en-GB" sz="1900" b="0" baseline="0" dirty="0" smtClean="0">
                          <a:solidFill>
                            <a:schemeClr val="tx1"/>
                          </a:solidFill>
                          <a:cs typeface="Calibri"/>
                        </a:rPr>
                        <a:t> </a:t>
                      </a:r>
                      <a:r>
                        <a:rPr lang="en-GB" sz="1900" b="0" dirty="0" smtClean="0">
                          <a:solidFill>
                            <a:schemeClr val="tx1"/>
                          </a:solidFill>
                          <a:cs typeface="Calibri"/>
                        </a:rPr>
                        <a:t>cloud </a:t>
                      </a:r>
                      <a:r>
                        <a:rPr lang="en-GB" sz="1900" b="0" dirty="0">
                          <a:solidFill>
                            <a:schemeClr val="tx1"/>
                          </a:solidFill>
                          <a:cs typeface="Calibri"/>
                        </a:rPr>
                        <a:t>storage.</a:t>
                      </a:r>
                      <a:endParaRPr lang="en-US" sz="1900" b="0" dirty="0">
                        <a:solidFill>
                          <a:schemeClr val="tx1"/>
                        </a:solidFill>
                        <a:cs typeface="Calibri"/>
                      </a:endParaRPr>
                    </a:p>
                  </a:txBody>
                  <a:tcPr>
                    <a:solidFill>
                      <a:schemeClr val="accent3">
                        <a:lumMod val="60000"/>
                        <a:lumOff val="40000"/>
                      </a:schemeClr>
                    </a:solidFill>
                  </a:tcPr>
                </a:tc>
                <a:tc>
                  <a:txBody>
                    <a:bodyPr/>
                    <a:lstStyle/>
                    <a:p>
                      <a:pPr algn="r"/>
                      <a:r>
                        <a:rPr lang="en-GB" sz="1900" b="1" dirty="0">
                          <a:solidFill>
                            <a:schemeClr val="tx1"/>
                          </a:solidFill>
                        </a:rPr>
                        <a:t>Vulnerability to Attacks</a:t>
                      </a:r>
                      <a:endParaRPr lang="en-US" sz="1900" b="1" dirty="0">
                        <a:solidFill>
                          <a:schemeClr val="tx1"/>
                        </a:solidFill>
                        <a:cs typeface="Calibri"/>
                      </a:endParaRPr>
                    </a:p>
                    <a:p>
                      <a:pPr algn="r"/>
                      <a:r>
                        <a:rPr lang="en-GB" sz="1900" b="0" dirty="0">
                          <a:solidFill>
                            <a:schemeClr val="tx1"/>
                          </a:solidFill>
                        </a:rPr>
                        <a:t>The internet is certainly not completely secure, and when business information is stored on the cloud, it is vulnerable to external hackers. </a:t>
                      </a:r>
                      <a:endParaRPr lang="en-US" sz="1900" b="0" dirty="0">
                        <a:solidFill>
                          <a:schemeClr val="tx1"/>
                        </a:solidFill>
                      </a:endParaRPr>
                    </a:p>
                  </a:txBody>
                  <a:tcPr>
                    <a:solidFill>
                      <a:schemeClr val="accent2">
                        <a:lumMod val="20000"/>
                        <a:lumOff val="80000"/>
                      </a:schemeClr>
                    </a:solidFill>
                  </a:tcPr>
                </a:tc>
                <a:extLst>
                  <a:ext uri="{0D108BD9-81ED-4DB2-BD59-A6C34878D82A}">
                    <a16:rowId xmlns="" xmlns:a16="http://schemas.microsoft.com/office/drawing/2014/main" val="10002"/>
                  </a:ext>
                </a:extLst>
              </a:tr>
            </a:tbl>
          </a:graphicData>
        </a:graphic>
      </p:graphicFrame>
      <p:pic>
        <p:nvPicPr>
          <p:cNvPr id="6" name="Picture 6">
            <a:extLst>
              <a:ext uri="{FF2B5EF4-FFF2-40B4-BE49-F238E27FC236}">
                <a16:creationId xmlns="" xmlns:a16="http://schemas.microsoft.com/office/drawing/2014/main" id="{2FC3EEAD-79AA-4F4F-9F44-BDB2B8AD958A}"/>
              </a:ext>
            </a:extLst>
          </p:cNvPr>
          <p:cNvPicPr>
            <a:picLocks noChangeAspect="1"/>
          </p:cNvPicPr>
          <p:nvPr/>
        </p:nvPicPr>
        <p:blipFill>
          <a:blip r:embed="rId3">
            <a:clrChange>
              <a:clrFrom>
                <a:srgbClr val="FFFFFF"/>
              </a:clrFrom>
              <a:clrTo>
                <a:srgbClr val="FFFFFF">
                  <a:alpha val="0"/>
                </a:srgbClr>
              </a:clrTo>
            </a:clrChange>
          </a:blip>
          <a:stretch>
            <a:fillRect/>
          </a:stretch>
        </p:blipFill>
        <p:spPr>
          <a:xfrm>
            <a:off x="4847213" y="902803"/>
            <a:ext cx="2502971" cy="686258"/>
          </a:xfrm>
          <a:prstGeom prst="rect">
            <a:avLst/>
          </a:prstGeom>
        </p:spPr>
      </p:pic>
      <p:sp>
        <p:nvSpPr>
          <p:cNvPr id="7" name="TextBox 6"/>
          <p:cNvSpPr txBox="1"/>
          <p:nvPr/>
        </p:nvSpPr>
        <p:spPr>
          <a:xfrm>
            <a:off x="0" y="6470520"/>
            <a:ext cx="3403600" cy="369332"/>
          </a:xfrm>
          <a:prstGeom prst="rect">
            <a:avLst/>
          </a:prstGeom>
          <a:noFill/>
        </p:spPr>
        <p:txBody>
          <a:bodyPr wrap="square" rtlCol="0" anchor="t">
            <a:spAutoFit/>
          </a:bodyPr>
          <a:lstStyle/>
          <a:p>
            <a:r>
              <a:rPr lang="en-GB" dirty="0"/>
              <a:t>Darren Jones</a:t>
            </a:r>
          </a:p>
        </p:txBody>
      </p:sp>
      <p:sp>
        <p:nvSpPr>
          <p:cNvPr id="9" name="Title 1"/>
          <p:cNvSpPr txBox="1">
            <a:spLocks/>
          </p:cNvSpPr>
          <p:nvPr/>
        </p:nvSpPr>
        <p:spPr>
          <a:xfrm>
            <a:off x="152400" y="200247"/>
            <a:ext cx="12192000" cy="1246006"/>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Benefits and </a:t>
            </a:r>
            <a:r>
              <a:rPr lang="en-US" sz="4400" dirty="0" smtClean="0"/>
              <a:t>drawbacks</a:t>
            </a:r>
            <a:r>
              <a:rPr lang="en-US" sz="1400" i="1" dirty="0"/>
              <a:t>(25-27)</a:t>
            </a:r>
            <a:r>
              <a:rPr lang="en-US" sz="4400" dirty="0"/>
              <a:t/>
            </a:r>
            <a:br>
              <a:rPr lang="en-US" sz="4400" dirty="0"/>
            </a:br>
            <a:endParaRPr lang="en-US" sz="4000" dirty="0"/>
          </a:p>
        </p:txBody>
      </p:sp>
      <p:pic>
        <p:nvPicPr>
          <p:cNvPr id="11" name="Picture 2" descr="https://www.acpcomputer.edu.sg/wp-content/uploads/2013/08/banner.jpg"/>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55608" t="5000" r="1900" b="4749"/>
          <a:stretch/>
        </p:blipFill>
        <p:spPr bwMode="auto">
          <a:xfrm>
            <a:off x="10504327" y="790230"/>
            <a:ext cx="1440000" cy="1360838"/>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2" descr="https://www.acpcomputer.edu.sg/wp-content/uploads/2013/08/banner.jp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1659" t="5500" r="55628" b="4750"/>
          <a:stretch/>
        </p:blipFill>
        <p:spPr bwMode="auto">
          <a:xfrm>
            <a:off x="253070" y="804818"/>
            <a:ext cx="1440000" cy="134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30039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0" y="6470520"/>
            <a:ext cx="3403600" cy="369332"/>
          </a:xfrm>
          <a:prstGeom prst="rect">
            <a:avLst/>
          </a:prstGeom>
          <a:noFill/>
        </p:spPr>
        <p:txBody>
          <a:bodyPr wrap="square" rtlCol="0" anchor="t">
            <a:spAutoFit/>
          </a:bodyPr>
          <a:lstStyle/>
          <a:p>
            <a:r>
              <a:rPr lang="en-GB" dirty="0"/>
              <a:t>Darren Jones</a:t>
            </a:r>
          </a:p>
        </p:txBody>
      </p:sp>
      <p:sp>
        <p:nvSpPr>
          <p:cNvPr id="8" name="Title 1"/>
          <p:cNvSpPr txBox="1">
            <a:spLocks/>
          </p:cNvSpPr>
          <p:nvPr/>
        </p:nvSpPr>
        <p:spPr>
          <a:xfrm>
            <a:off x="152400" y="200247"/>
            <a:ext cx="12192000" cy="1246006"/>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Benefits and </a:t>
            </a:r>
            <a:r>
              <a:rPr lang="en-US" sz="4400" dirty="0" smtClean="0"/>
              <a:t>drawbacks</a:t>
            </a:r>
            <a:r>
              <a:rPr lang="en-US" sz="1400" i="1" dirty="0" smtClean="0"/>
              <a:t>(1)(28)</a:t>
            </a:r>
            <a:r>
              <a:rPr lang="en-US" sz="4400" dirty="0"/>
              <a:t/>
            </a:r>
            <a:br>
              <a:rPr lang="en-US" sz="4400" dirty="0"/>
            </a:br>
            <a:endParaRPr lang="en-US" sz="4000" dirty="0"/>
          </a:p>
        </p:txBody>
      </p:sp>
      <p:pic>
        <p:nvPicPr>
          <p:cNvPr id="9" name="Picture 8" descr="Image result for microsoft azure"/>
          <p:cNvPicPr>
            <a:picLocks noChangeAspect="1" noChangeArrowheads="1"/>
          </p:cNvPicPr>
          <p:nvPr/>
        </p:nvPicPr>
        <p:blipFill rotWithShape="1">
          <a:blip r:embed="rId3">
            <a:extLst>
              <a:ext uri="{28A0092B-C50C-407E-A947-70E740481C1C}">
                <a14:useLocalDpi xmlns:a14="http://schemas.microsoft.com/office/drawing/2010/main" val="0"/>
              </a:ext>
            </a:extLst>
          </a:blip>
          <a:srcRect t="33463" b="28686"/>
          <a:stretch/>
        </p:blipFill>
        <p:spPr bwMode="auto">
          <a:xfrm>
            <a:off x="4366507" y="804818"/>
            <a:ext cx="3240621" cy="876159"/>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13" name="Table 12"/>
          <p:cNvGraphicFramePr>
            <a:graphicFrameLocks noGrp="1"/>
          </p:cNvGraphicFramePr>
          <p:nvPr>
            <p:extLst>
              <p:ext uri="{D42A27DB-BD31-4B8C-83A1-F6EECF244321}">
                <p14:modId xmlns:p14="http://schemas.microsoft.com/office/powerpoint/2010/main" val="2044191219"/>
              </p:ext>
            </p:extLst>
          </p:nvPr>
        </p:nvGraphicFramePr>
        <p:xfrm>
          <a:off x="253069" y="2363535"/>
          <a:ext cx="11691258" cy="3566160"/>
        </p:xfrm>
        <a:graphic>
          <a:graphicData uri="http://schemas.openxmlformats.org/drawingml/2006/table">
            <a:tbl>
              <a:tblPr firstRow="1" bandRow="1">
                <a:tableStyleId>{5C22544A-7EE6-4342-B048-85BDC9FD1C3A}</a:tableStyleId>
              </a:tblPr>
              <a:tblGrid>
                <a:gridCol w="5845629">
                  <a:extLst>
                    <a:ext uri="{9D8B030D-6E8A-4147-A177-3AD203B41FA5}">
                      <a16:colId xmlns="" xmlns:a16="http://schemas.microsoft.com/office/drawing/2014/main" val="20000"/>
                    </a:ext>
                  </a:extLst>
                </a:gridCol>
                <a:gridCol w="5845629">
                  <a:extLst>
                    <a:ext uri="{9D8B030D-6E8A-4147-A177-3AD203B41FA5}">
                      <a16:colId xmlns="" xmlns:a16="http://schemas.microsoft.com/office/drawing/2014/main" val="20001"/>
                    </a:ext>
                  </a:extLst>
                </a:gridCol>
              </a:tblGrid>
              <a:tr h="370840">
                <a:tc>
                  <a:txBody>
                    <a:bodyPr/>
                    <a:lstStyle/>
                    <a:p>
                      <a:pPr algn="l"/>
                      <a:r>
                        <a:rPr lang="en-GB" sz="1800" b="1" dirty="0">
                          <a:solidFill>
                            <a:schemeClr val="tx1"/>
                          </a:solidFill>
                        </a:rPr>
                        <a:t>Ability to Scale on Demand </a:t>
                      </a:r>
                      <a:endParaRPr lang="en-GB" sz="1800" b="1" dirty="0">
                        <a:solidFill>
                          <a:schemeClr val="tx1"/>
                        </a:solidFill>
                        <a:cs typeface="Calibri"/>
                      </a:endParaRPr>
                    </a:p>
                    <a:p>
                      <a:pPr algn="l"/>
                      <a:r>
                        <a:rPr lang="en-GB" sz="1800" b="0" dirty="0">
                          <a:solidFill>
                            <a:schemeClr val="tx1"/>
                          </a:solidFill>
                        </a:rPr>
                        <a:t>Unlike most traditional hosting models that can’t handle increased growth and short term bursts of traffic or transaction volume. As a bonus, Azure can even be managed to auto scale based on load or schedule.</a:t>
                      </a:r>
                      <a:endParaRPr lang="en-GB" sz="1800" b="0" dirty="0">
                        <a:solidFill>
                          <a:schemeClr val="tx1"/>
                        </a:solidFill>
                        <a:cs typeface="Calibri"/>
                      </a:endParaRPr>
                    </a:p>
                  </a:txBody>
                  <a:tcPr>
                    <a:solidFill>
                      <a:schemeClr val="accent3">
                        <a:lumMod val="60000"/>
                        <a:lumOff val="40000"/>
                      </a:schemeClr>
                    </a:solidFill>
                  </a:tcPr>
                </a:tc>
                <a:tc>
                  <a:txBody>
                    <a:bodyPr/>
                    <a:lstStyle/>
                    <a:p>
                      <a:pPr algn="r"/>
                      <a:r>
                        <a:rPr lang="en-GB" sz="1800" b="1" dirty="0">
                          <a:solidFill>
                            <a:schemeClr val="tx1"/>
                          </a:solidFill>
                        </a:rPr>
                        <a:t>Requires Management​</a:t>
                      </a:r>
                      <a:endParaRPr lang="en-GB" sz="1800" b="1" dirty="0">
                        <a:solidFill>
                          <a:schemeClr val="tx1"/>
                        </a:solidFill>
                        <a:cs typeface="Calibri"/>
                      </a:endParaRPr>
                    </a:p>
                    <a:p>
                      <a:pPr algn="r"/>
                      <a:r>
                        <a:rPr lang="en-GB" sz="1800" b="0" dirty="0">
                          <a:solidFill>
                            <a:schemeClr val="tx1"/>
                          </a:solidFill>
                        </a:rPr>
                        <a:t>Needs to be expertly managed and maintained. This involves monitoring and patching servers as necessary.​</a:t>
                      </a:r>
                      <a:endParaRPr lang="en-GB" sz="1800" b="0" dirty="0">
                        <a:solidFill>
                          <a:schemeClr val="tx1"/>
                        </a:solidFill>
                        <a:cs typeface="Calibri"/>
                      </a:endParaRPr>
                    </a:p>
                  </a:txBody>
                  <a:tcPr>
                    <a:solidFill>
                      <a:schemeClr val="accent2">
                        <a:lumMod val="20000"/>
                        <a:lumOff val="80000"/>
                      </a:schemeClr>
                    </a:solidFill>
                  </a:tcPr>
                </a:tc>
                <a:extLst>
                  <a:ext uri="{0D108BD9-81ED-4DB2-BD59-A6C34878D82A}">
                    <a16:rowId xmlns="" xmlns:a16="http://schemas.microsoft.com/office/drawing/2014/main" val="10000"/>
                  </a:ext>
                </a:extLst>
              </a:tr>
              <a:tr h="370840">
                <a:tc>
                  <a:txBody>
                    <a:bodyPr/>
                    <a:lstStyle/>
                    <a:p>
                      <a:pPr algn="l"/>
                      <a:r>
                        <a:rPr lang="en-GB" sz="1800" b="1" dirty="0">
                          <a:solidFill>
                            <a:schemeClr val="tx1"/>
                          </a:solidFill>
                        </a:rPr>
                        <a:t>Flexibility </a:t>
                      </a:r>
                      <a:endParaRPr lang="en-GB" sz="1800" b="1" dirty="0">
                        <a:solidFill>
                          <a:schemeClr val="tx1"/>
                        </a:solidFill>
                        <a:cs typeface="Calibri"/>
                      </a:endParaRPr>
                    </a:p>
                    <a:p>
                      <a:pPr algn="l"/>
                      <a:r>
                        <a:rPr lang="en-GB" sz="1800" b="0" dirty="0" smtClean="0">
                          <a:solidFill>
                            <a:srgbClr val="000000"/>
                          </a:solidFill>
                        </a:rPr>
                        <a:t>It </a:t>
                      </a:r>
                      <a:r>
                        <a:rPr lang="en-GB" sz="1800" b="0" dirty="0">
                          <a:solidFill>
                            <a:srgbClr val="000000"/>
                          </a:solidFill>
                        </a:rPr>
                        <a:t>can quickly evolve for the business service. </a:t>
                      </a:r>
                      <a:endParaRPr lang="en-GB" sz="1800" b="0" dirty="0">
                        <a:solidFill>
                          <a:srgbClr val="000000"/>
                        </a:solidFill>
                        <a:cs typeface="Calibri"/>
                      </a:endParaRPr>
                    </a:p>
                  </a:txBody>
                  <a:tcPr>
                    <a:solidFill>
                      <a:schemeClr val="accent3">
                        <a:lumMod val="20000"/>
                        <a:lumOff val="80000"/>
                      </a:schemeClr>
                    </a:solidFill>
                  </a:tcPr>
                </a:tc>
                <a:tc>
                  <a:txBody>
                    <a:bodyPr/>
                    <a:lstStyle/>
                    <a:p>
                      <a:pPr lvl="0" algn="r">
                        <a:buNone/>
                      </a:pPr>
                      <a:r>
                        <a:rPr lang="en-GB" sz="1800" b="1" dirty="0">
                          <a:solidFill>
                            <a:srgbClr val="000000"/>
                          </a:solidFill>
                        </a:rPr>
                        <a:t>Requires Platform Expertise​</a:t>
                      </a:r>
                      <a:endParaRPr lang="en-GB" sz="1800" b="1" dirty="0">
                        <a:solidFill>
                          <a:srgbClr val="000000"/>
                        </a:solidFill>
                        <a:cs typeface="Calibri"/>
                      </a:endParaRPr>
                    </a:p>
                    <a:p>
                      <a:pPr lvl="0" algn="r">
                        <a:buNone/>
                      </a:pPr>
                      <a:r>
                        <a:rPr lang="en-GB" sz="1800" b="0" i="0" u="none" strike="noStrike" noProof="0" dirty="0">
                          <a:solidFill>
                            <a:srgbClr val="000000"/>
                          </a:solidFill>
                          <a:latin typeface="Calibri"/>
                        </a:rPr>
                        <a:t>By using administrators that are not full engaged in how well (or how bad) their cloud servers are operating can potentially cost business thousands of pounds per Year. </a:t>
                      </a:r>
                      <a:endParaRPr lang="en-GB" dirty="0">
                        <a:solidFill>
                          <a:srgbClr val="000000"/>
                        </a:solidFill>
                      </a:endParaRPr>
                    </a:p>
                  </a:txBody>
                  <a:tcPr>
                    <a:solidFill>
                      <a:schemeClr val="accent2">
                        <a:lumMod val="60000"/>
                        <a:lumOff val="40000"/>
                      </a:schemeClr>
                    </a:solidFill>
                  </a:tcPr>
                </a:tc>
                <a:extLst>
                  <a:ext uri="{0D108BD9-81ED-4DB2-BD59-A6C34878D82A}">
                    <a16:rowId xmlns="" xmlns:a16="http://schemas.microsoft.com/office/drawing/2014/main" val="10001"/>
                  </a:ext>
                </a:extLst>
              </a:tr>
              <a:tr h="370840">
                <a:tc>
                  <a:txBody>
                    <a:bodyPr/>
                    <a:lstStyle/>
                    <a:p>
                      <a:pPr algn="l"/>
                      <a:r>
                        <a:rPr lang="en-GB" sz="1800" b="1" dirty="0">
                          <a:solidFill>
                            <a:srgbClr val="000000"/>
                          </a:solidFill>
                        </a:rPr>
                        <a:t>Cost Competitive</a:t>
                      </a:r>
                      <a:endParaRPr lang="en-GB" sz="1800" b="0" dirty="0">
                        <a:solidFill>
                          <a:srgbClr val="000000"/>
                        </a:solidFill>
                        <a:cs typeface="Calibri"/>
                      </a:endParaRPr>
                    </a:p>
                    <a:p>
                      <a:pPr lvl="0" algn="l">
                        <a:buNone/>
                      </a:pPr>
                      <a:r>
                        <a:rPr lang="en-GB" sz="1800" b="0" dirty="0" smtClean="0">
                          <a:solidFill>
                            <a:srgbClr val="000000"/>
                          </a:solidFill>
                        </a:rPr>
                        <a:t>Azure </a:t>
                      </a:r>
                      <a:r>
                        <a:rPr lang="en-GB" sz="1800" b="0" dirty="0">
                          <a:solidFill>
                            <a:srgbClr val="000000"/>
                          </a:solidFill>
                        </a:rPr>
                        <a:t>works </a:t>
                      </a:r>
                      <a:r>
                        <a:rPr lang="en-GB" sz="1800" b="0" dirty="0" smtClean="0">
                          <a:solidFill>
                            <a:srgbClr val="000000"/>
                          </a:solidFill>
                        </a:rPr>
                        <a:t>on a </a:t>
                      </a:r>
                      <a:r>
                        <a:rPr lang="en-GB" sz="1800" b="0" dirty="0">
                          <a:solidFill>
                            <a:srgbClr val="000000"/>
                          </a:solidFill>
                        </a:rPr>
                        <a:t>pay as you go model, this offers small business a reduced upfront fees.</a:t>
                      </a:r>
                      <a:endParaRPr lang="en-GB" sz="1800" b="0" dirty="0">
                        <a:solidFill>
                          <a:srgbClr val="000000"/>
                        </a:solidFill>
                        <a:cs typeface="Calibri"/>
                      </a:endParaRPr>
                    </a:p>
                  </a:txBody>
                  <a:tcPr>
                    <a:solidFill>
                      <a:schemeClr val="accent3">
                        <a:lumMod val="60000"/>
                        <a:lumOff val="40000"/>
                      </a:schemeClr>
                    </a:solidFill>
                  </a:tcPr>
                </a:tc>
                <a:tc>
                  <a:txBody>
                    <a:bodyPr/>
                    <a:lstStyle/>
                    <a:p>
                      <a:pPr algn="r"/>
                      <a:endParaRPr lang="en-US" sz="1800" b="0" dirty="0">
                        <a:solidFill>
                          <a:schemeClr val="tx1"/>
                        </a:solidFill>
                      </a:endParaRPr>
                    </a:p>
                  </a:txBody>
                  <a:tcPr>
                    <a:solidFill>
                      <a:schemeClr val="accent2">
                        <a:lumMod val="20000"/>
                        <a:lumOff val="80000"/>
                      </a:schemeClr>
                    </a:solidFill>
                  </a:tcPr>
                </a:tc>
                <a:extLst>
                  <a:ext uri="{0D108BD9-81ED-4DB2-BD59-A6C34878D82A}">
                    <a16:rowId xmlns="" xmlns:a16="http://schemas.microsoft.com/office/drawing/2014/main" val="10002"/>
                  </a:ext>
                </a:extLst>
              </a:tr>
            </a:tbl>
          </a:graphicData>
        </a:graphic>
      </p:graphicFrame>
      <p:pic>
        <p:nvPicPr>
          <p:cNvPr id="14" name="Picture 2" descr="https://www.acpcomputer.edu.sg/wp-content/uploads/2013/08/banner.jpg"/>
          <p:cNvPicPr>
            <a:picLocks noChangeAspect="1" noChangeArrowheads="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l="55608" t="5000" r="1900" b="4749"/>
          <a:stretch/>
        </p:blipFill>
        <p:spPr bwMode="auto">
          <a:xfrm>
            <a:off x="10504327" y="790230"/>
            <a:ext cx="1440000" cy="1360838"/>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2" descr="https://www.acpcomputer.edu.sg/wp-content/uploads/2013/08/banner.jpg"/>
          <p:cNvPicPr>
            <a:picLocks noChangeAspect="1" noChangeArrowheads="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l="1659" t="5500" r="55628" b="4750"/>
          <a:stretch/>
        </p:blipFill>
        <p:spPr bwMode="auto">
          <a:xfrm>
            <a:off x="253070" y="804818"/>
            <a:ext cx="1440000" cy="13462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54528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8" name="Rectangle 7"/>
          <p:cNvSpPr/>
          <p:nvPr/>
        </p:nvSpPr>
        <p:spPr>
          <a:xfrm>
            <a:off x="-1297759" y="4554361"/>
            <a:ext cx="7393759" cy="2919663"/>
          </a:xfrm>
          <a:prstGeom prst="rect">
            <a:avLst/>
          </a:prstGeom>
          <a:blipFill dpi="0" rotWithShape="1">
            <a:blip r:embed="rId4" cstate="print">
              <a:alphaModFix amt="15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The future of cloud </a:t>
            </a:r>
            <a:r>
              <a:rPr lang="en-US" sz="4400" dirty="0" smtClean="0"/>
              <a:t>computing</a:t>
            </a:r>
            <a:r>
              <a:rPr lang="en-US" sz="1400" i="1" dirty="0" smtClean="0"/>
              <a:t>(29-33)</a:t>
            </a:r>
            <a:endParaRPr lang="en-US" sz="4400" i="1" dirty="0"/>
          </a:p>
        </p:txBody>
      </p:sp>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5" name="TextBox 4"/>
          <p:cNvSpPr txBox="1"/>
          <p:nvPr/>
        </p:nvSpPr>
        <p:spPr>
          <a:xfrm>
            <a:off x="1484235" y="1404337"/>
            <a:ext cx="8003360" cy="4154984"/>
          </a:xfrm>
          <a:prstGeom prst="rect">
            <a:avLst/>
          </a:prstGeom>
          <a:noFill/>
        </p:spPr>
        <p:txBody>
          <a:bodyPr wrap="square" rtlCol="0">
            <a:spAutoFit/>
          </a:bodyPr>
          <a:lstStyle/>
          <a:p>
            <a:pPr marL="342900" indent="-342900">
              <a:buFont typeface="Arial" panose="020B0604020202020204" pitchFamily="34" charset="0"/>
              <a:buChar char="•"/>
            </a:pPr>
            <a:r>
              <a:rPr lang="en-GB" sz="2400" dirty="0"/>
              <a:t>Cloud data centre traffic has doubled in the last 2 years.</a:t>
            </a:r>
            <a:br>
              <a:rPr lang="en-GB" sz="2400" dirty="0"/>
            </a:br>
            <a:endParaRPr lang="en-GB" sz="2400" dirty="0"/>
          </a:p>
          <a:p>
            <a:pPr marL="342900" indent="-342900">
              <a:buFont typeface="Arial" panose="020B0604020202020204" pitchFamily="34" charset="0"/>
              <a:buChar char="•"/>
            </a:pPr>
            <a:r>
              <a:rPr lang="en-GB" sz="2400" dirty="0"/>
              <a:t>Microsoft reported 14</a:t>
            </a:r>
            <a:r>
              <a:rPr lang="en-GB" sz="2400" baseline="30000" dirty="0"/>
              <a:t>%</a:t>
            </a:r>
            <a:r>
              <a:rPr lang="en-GB" sz="2400" dirty="0"/>
              <a:t> growth in Intelligent Cloud revenue (Q1 2017).</a:t>
            </a:r>
            <a:br>
              <a:rPr lang="en-GB" sz="2400" dirty="0"/>
            </a:br>
            <a:endParaRPr lang="en-GB" sz="2400" dirty="0"/>
          </a:p>
          <a:p>
            <a:pPr marL="342900" indent="-342900">
              <a:buFont typeface="Arial" panose="020B0604020202020204" pitchFamily="34" charset="0"/>
              <a:buChar char="•"/>
            </a:pPr>
            <a:r>
              <a:rPr lang="en-GB" sz="2400" dirty="0"/>
              <a:t>Gartner predicted that 2017’s public cloud services revenue will reach $260B and by 2020 shall top $400B.</a:t>
            </a:r>
            <a:br>
              <a:rPr lang="en-GB" sz="2400" dirty="0"/>
            </a:br>
            <a:endParaRPr lang="en-GB" sz="2400" dirty="0"/>
          </a:p>
          <a:p>
            <a:pPr marL="342900" indent="-342900">
              <a:buFont typeface="Arial" panose="020B0604020202020204" pitchFamily="34" charset="0"/>
              <a:buChar char="•"/>
            </a:pPr>
            <a:r>
              <a:rPr lang="en-GB" sz="2400" dirty="0"/>
              <a:t>Cloud computing spending is growing at a rate of 4.5 times that of IT spending since 2009.</a:t>
            </a:r>
          </a:p>
          <a:p>
            <a:pPr marL="342900" indent="-342900">
              <a:buFont typeface="Arial" panose="020B0604020202020204" pitchFamily="34" charset="0"/>
              <a:buChar char="•"/>
            </a:pPr>
            <a:endParaRPr lang="en-GB" sz="2400" dirty="0"/>
          </a:p>
        </p:txBody>
      </p:sp>
      <p:sp>
        <p:nvSpPr>
          <p:cNvPr id="6" name="Rectangle 5"/>
          <p:cNvSpPr/>
          <p:nvPr/>
        </p:nvSpPr>
        <p:spPr>
          <a:xfrm>
            <a:off x="4467747" y="1173818"/>
            <a:ext cx="8153390" cy="4510364"/>
          </a:xfrm>
          <a:prstGeom prst="rect">
            <a:avLst/>
          </a:prstGeom>
          <a:blipFill dpi="0" rotWithShape="1">
            <a:blip r:embed="rId5">
              <a:alphaModFix amt="10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p:cNvSpPr txBox="1"/>
          <p:nvPr/>
        </p:nvSpPr>
        <p:spPr>
          <a:xfrm>
            <a:off x="5606715" y="5655741"/>
            <a:ext cx="6638581" cy="1292662"/>
          </a:xfrm>
          <a:prstGeom prst="rect">
            <a:avLst/>
          </a:prstGeom>
          <a:noFill/>
        </p:spPr>
        <p:txBody>
          <a:bodyPr wrap="square" rtlCol="0">
            <a:spAutoFit/>
          </a:bodyPr>
          <a:lstStyle/>
          <a:p>
            <a:r>
              <a:rPr lang="en-GB" i="1" dirty="0"/>
              <a:t>“Just like water from the tap in your kitchen, cloud computing services can be turned on or off quickly as needed… When the tap isn’t on you aren’t paying for resources you don’t currently need.”</a:t>
            </a:r>
          </a:p>
          <a:p>
            <a:pPr algn="r"/>
            <a:r>
              <a:rPr lang="en-GB" sz="2400" b="1" dirty="0">
                <a:solidFill>
                  <a:srgbClr val="009999"/>
                </a:solidFill>
              </a:rPr>
              <a:t>- </a:t>
            </a:r>
            <a:r>
              <a:rPr lang="en-GB" sz="2400" b="1" dirty="0" err="1">
                <a:solidFill>
                  <a:srgbClr val="009999"/>
                </a:solidFill>
              </a:rPr>
              <a:t>Vivek</a:t>
            </a:r>
            <a:r>
              <a:rPr lang="en-GB" sz="2400" b="1" dirty="0">
                <a:solidFill>
                  <a:srgbClr val="009999"/>
                </a:solidFill>
              </a:rPr>
              <a:t> </a:t>
            </a:r>
            <a:r>
              <a:rPr lang="en-GB" sz="2400" b="1" dirty="0" err="1">
                <a:solidFill>
                  <a:srgbClr val="009999"/>
                </a:solidFill>
              </a:rPr>
              <a:t>Kundra</a:t>
            </a:r>
            <a:endParaRPr lang="en-GB" sz="2400" b="1" dirty="0">
              <a:solidFill>
                <a:srgbClr val="009999"/>
              </a:solidFill>
            </a:endParaRPr>
          </a:p>
        </p:txBody>
      </p:sp>
    </p:spTree>
    <p:extLst>
      <p:ext uri="{BB962C8B-B14F-4D97-AF65-F5344CB8AC3E}">
        <p14:creationId xmlns:p14="http://schemas.microsoft.com/office/powerpoint/2010/main" val="34442918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l="-6000" r="-6000"/>
          </a:stretch>
        </a:blipFill>
        <a:effectLst/>
      </p:bgPr>
    </p:bg>
    <p:spTree>
      <p:nvGrpSpPr>
        <p:cNvPr id="1" name=""/>
        <p:cNvGrpSpPr/>
        <p:nvPr/>
      </p:nvGrpSpPr>
      <p:grpSpPr>
        <a:xfrm>
          <a:off x="0" y="0"/>
          <a:ext cx="0" cy="0"/>
          <a:chOff x="0" y="0"/>
          <a:chExt cx="0" cy="0"/>
        </a:xfrm>
      </p:grpSpPr>
      <p:sp>
        <p:nvSpPr>
          <p:cNvPr id="8" name="Rectangle 7"/>
          <p:cNvSpPr/>
          <p:nvPr/>
        </p:nvSpPr>
        <p:spPr>
          <a:xfrm>
            <a:off x="-1297759" y="4554361"/>
            <a:ext cx="7393759" cy="2919663"/>
          </a:xfrm>
          <a:prstGeom prst="rect">
            <a:avLst/>
          </a:prstGeom>
          <a:blipFill dpi="0" rotWithShape="1">
            <a:blip r:embed="rId4" cstate="print">
              <a:alphaModFix amt="15000"/>
              <a:extLst>
                <a:ext uri="{28A0092B-C50C-407E-A947-70E740481C1C}">
                  <a14:useLocalDpi xmlns:a14="http://schemas.microsoft.com/office/drawing/2010/main" val="0"/>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itle 1"/>
          <p:cNvSpPr txBox="1">
            <a:spLocks/>
          </p:cNvSpPr>
          <p:nvPr/>
        </p:nvSpPr>
        <p:spPr>
          <a:xfrm>
            <a:off x="0" y="2764519"/>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smtClean="0"/>
              <a:t>Any questions?</a:t>
            </a:r>
            <a:endParaRPr lang="en-US" sz="4400" i="1" dirty="0"/>
          </a:p>
        </p:txBody>
      </p:sp>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6" name="Rectangle 5"/>
          <p:cNvSpPr/>
          <p:nvPr/>
        </p:nvSpPr>
        <p:spPr>
          <a:xfrm>
            <a:off x="4467747" y="1173818"/>
            <a:ext cx="8153390" cy="4510364"/>
          </a:xfrm>
          <a:prstGeom prst="rect">
            <a:avLst/>
          </a:prstGeom>
          <a:blipFill dpi="0" rotWithShape="1">
            <a:blip r:embed="rId5">
              <a:alphaModFix amt="10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7564038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5"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Reference list</a:t>
            </a:r>
          </a:p>
        </p:txBody>
      </p:sp>
      <p:sp>
        <p:nvSpPr>
          <p:cNvPr id="2" name="TextBox 1"/>
          <p:cNvSpPr txBox="1"/>
          <p:nvPr/>
        </p:nvSpPr>
        <p:spPr>
          <a:xfrm>
            <a:off x="281354" y="920504"/>
            <a:ext cx="11693769" cy="5355312"/>
          </a:xfrm>
          <a:prstGeom prst="rect">
            <a:avLst/>
          </a:prstGeom>
          <a:noFill/>
        </p:spPr>
        <p:txBody>
          <a:bodyPr wrap="square" rtlCol="0">
            <a:spAutoFit/>
          </a:bodyPr>
          <a:lstStyle/>
          <a:p>
            <a:r>
              <a:rPr lang="en-GB" dirty="0"/>
              <a:t>1. What is cloud computing? A beginner’s guide | Microsoft Azure [Internet]. Azure.microsoft.com. [cited 22 January 2018]. Available from: https://azure.microsoft.com/en-gb/overview/what-is-cloud-computing/</a:t>
            </a:r>
          </a:p>
          <a:p>
            <a:r>
              <a:rPr lang="en-GB" dirty="0"/>
              <a:t>2. </a:t>
            </a:r>
            <a:r>
              <a:rPr lang="en-GB" dirty="0" err="1"/>
              <a:t>Huth</a:t>
            </a:r>
            <a:r>
              <a:rPr lang="en-GB" dirty="0"/>
              <a:t> A, </a:t>
            </a:r>
            <a:r>
              <a:rPr lang="en-GB" dirty="0" err="1"/>
              <a:t>Cebula</a:t>
            </a:r>
            <a:r>
              <a:rPr lang="en-GB" dirty="0"/>
              <a:t> J. The Basics of Cloud Computing [Internet]. Pittsburgh: Carnegie Mellon University; 2011 [cited 22 January 2018]. Available from: https://www.us-cert.gov/sites/default/files/publications/CloudComputingHuthCebula.pdf</a:t>
            </a:r>
          </a:p>
          <a:p>
            <a:r>
              <a:rPr lang="en-GB" dirty="0"/>
              <a:t>3. What is cloud computing? | IBM Cloud [Internet]. Ibm.com. [cited 22 January 2018]. Available from: https://www.ibm.com/cloud/learn/what-is-cloud-computing</a:t>
            </a:r>
          </a:p>
          <a:p>
            <a:r>
              <a:rPr lang="en-GB" dirty="0"/>
              <a:t>4. Final Version of NIST Cloud Computing Definition Published [Internet]. NIST. 2011 [cited 22 January 2018]. Available from: https://www.nist.gov/news-events/news/2011/10/final-version-nist-cloud-computing-definition-published</a:t>
            </a:r>
          </a:p>
          <a:p>
            <a:r>
              <a:rPr lang="en-GB" dirty="0"/>
              <a:t>5. What Is Amazon S3? - Amazon Simple Storage Service [Internet]. Docs.aws.amazon.com. [cited 22 January 2018]. Available from: https://docs.aws.amazon.com/AmazonS3/latest/dev/Welcome.html</a:t>
            </a:r>
          </a:p>
          <a:p>
            <a:r>
              <a:rPr lang="en-GB" dirty="0"/>
              <a:t>6. What Is Amazon EC2? - Amazon Elastic Compute Cloud [Internet]. Docs.aws.amazon.com. [cited 22 January 2018]. Available from: https://docs.aws.amazon.com/AWSEC2/latest/UserGuide/concepts.html</a:t>
            </a:r>
          </a:p>
          <a:p>
            <a:r>
              <a:rPr lang="en-GB" dirty="0"/>
              <a:t>7. Leong L, </a:t>
            </a:r>
            <a:r>
              <a:rPr lang="en-GB" dirty="0" err="1"/>
              <a:t>Bala</a:t>
            </a:r>
            <a:r>
              <a:rPr lang="en-GB" dirty="0"/>
              <a:t> R, </a:t>
            </a:r>
            <a:r>
              <a:rPr lang="en-GB" dirty="0" err="1"/>
              <a:t>Lowery</a:t>
            </a:r>
            <a:r>
              <a:rPr lang="en-GB" dirty="0"/>
              <a:t> C, Smith D. Gartner Reprint [Internet]. Gartner.com. 2017 [cited 22 January 2018]. Available from: https://www.gartner.com/doc/reprints?id=1-2G2O5FC&amp;ct=150519</a:t>
            </a:r>
          </a:p>
          <a:p>
            <a:r>
              <a:rPr lang="en-GB" dirty="0"/>
              <a:t>8. Alto P. Cloud infrastructure services grow 47% in Q2 2017, with AI to fuel next wave of growth | </a:t>
            </a:r>
            <a:r>
              <a:rPr lang="en-GB" dirty="0" err="1"/>
              <a:t>Canalys</a:t>
            </a:r>
            <a:r>
              <a:rPr lang="en-GB" dirty="0"/>
              <a:t> [Internet]. Canalys.com. 2017 [cited 22 January 2018]. Available from: https://www.canalys.com/newsroom/cloud-infrastructure-services-grow-47-q2-2017-ai-fuel-next-wave-growth</a:t>
            </a:r>
          </a:p>
          <a:p>
            <a:r>
              <a:rPr lang="en-GB" dirty="0"/>
              <a:t>9. Harris T. Cloud Computing - An Overview [Internet]. [cited 22 January 2018]. Available from: http://</a:t>
            </a:r>
            <a:r>
              <a:rPr lang="en-GB" dirty="0" smtClean="0"/>
              <a:t>www.thbs.com/downloads/Cloud-Computing-Overview.pdf</a:t>
            </a:r>
            <a:endParaRPr lang="en-GB" dirty="0"/>
          </a:p>
        </p:txBody>
      </p:sp>
    </p:spTree>
    <p:extLst>
      <p:ext uri="{BB962C8B-B14F-4D97-AF65-F5344CB8AC3E}">
        <p14:creationId xmlns:p14="http://schemas.microsoft.com/office/powerpoint/2010/main" val="3126434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5"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Reference </a:t>
            </a:r>
            <a:r>
              <a:rPr lang="en-US" sz="4400" dirty="0" smtClean="0"/>
              <a:t>list cont.</a:t>
            </a:r>
            <a:endParaRPr lang="en-US" sz="4400" dirty="0"/>
          </a:p>
        </p:txBody>
      </p:sp>
      <p:sp>
        <p:nvSpPr>
          <p:cNvPr id="2" name="TextBox 1"/>
          <p:cNvSpPr txBox="1"/>
          <p:nvPr/>
        </p:nvSpPr>
        <p:spPr>
          <a:xfrm>
            <a:off x="281354" y="920504"/>
            <a:ext cx="11693769" cy="5355312"/>
          </a:xfrm>
          <a:prstGeom prst="rect">
            <a:avLst/>
          </a:prstGeom>
          <a:noFill/>
        </p:spPr>
        <p:txBody>
          <a:bodyPr wrap="square" rtlCol="0">
            <a:spAutoFit/>
          </a:bodyPr>
          <a:lstStyle/>
          <a:p>
            <a:r>
              <a:rPr lang="en-GB" dirty="0"/>
              <a:t>10. Cloud Computing - Diagram [Internet]. [cited 22 January 2018]. Available from: https://www.nodetx.com/wp-content/uploads/2017/05/cloud1-big.jpg</a:t>
            </a:r>
          </a:p>
          <a:p>
            <a:r>
              <a:rPr lang="en-GB" dirty="0"/>
              <a:t>11. Cloud Computing Architecture [Internet]. Siemens; 2010 [cited 22 January 2018]. Available from: https://www.sei.cmu.edu/library/assets/presentations/Cloud%20Computing%20Architecture%20-%20Gerald%20Kaefer.pdf</a:t>
            </a:r>
          </a:p>
          <a:p>
            <a:r>
              <a:rPr lang="en-GB" dirty="0"/>
              <a:t>12. What is IaaS? Infrastructure as a Service | Microsoft Azure [Internet]. Azure.microsoft.com. [cited 22 January 2018]. Available from: https://azure.microsoft.com/en-gb/overview/what-is-iaas/</a:t>
            </a:r>
          </a:p>
          <a:p>
            <a:r>
              <a:rPr lang="en-GB" dirty="0"/>
              <a:t>13. Ashraf I. An Overview of Service Models of Cloud Computing [Internet]. Pakistan: University of The Punjab; 2014 [cited 22 January 2018]. Available from: http://ijmcr.com/wp-content/uploads/2014/08/Paper18779-783.pdf</a:t>
            </a:r>
          </a:p>
          <a:p>
            <a:r>
              <a:rPr lang="en-GB" dirty="0"/>
              <a:t>14. What is PaaS? Platform as a Service | Microsoft Azure [Internet]. Azure.microsoft.com. [cited 22 January 2018]. Available from: https://azure.microsoft.com/en-gb/overview/what-is-paas/</a:t>
            </a:r>
          </a:p>
          <a:p>
            <a:r>
              <a:rPr lang="en-GB" dirty="0"/>
              <a:t>15. AWS Elastic Beanstalk – Deploy Web Applications [Internet]. Amazon Web Services, Inc. [cited 22 January 2018]. Available from: https://aws.amazon.com/elasticbeanstalk/</a:t>
            </a:r>
          </a:p>
          <a:p>
            <a:r>
              <a:rPr lang="en-GB" dirty="0"/>
              <a:t>16. </a:t>
            </a:r>
            <a:r>
              <a:rPr lang="en-GB" dirty="0" err="1"/>
              <a:t>Rajan</a:t>
            </a:r>
            <a:r>
              <a:rPr lang="en-GB" dirty="0"/>
              <a:t> R, </a:t>
            </a:r>
            <a:r>
              <a:rPr lang="en-GB" dirty="0" err="1"/>
              <a:t>Shanmugapriyaa</a:t>
            </a:r>
            <a:r>
              <a:rPr lang="en-GB" dirty="0"/>
              <a:t> S. Evolution of Cloud Storage as Cloud Computing Infrastructure Service [Internet]. IOSR Journal of Computer Engineering; 2012 [cited 22 January 2018]. Available from: https://arxiv.org/ftp/arxiv/papers/1308/1308.1303.pdf</a:t>
            </a:r>
          </a:p>
          <a:p>
            <a:r>
              <a:rPr lang="en-GB" dirty="0"/>
              <a:t>17. SaaS on AWS [Internet]. Amazon Web Services, Inc. [cited 22 January 2018]. Available from: https://aws.amazon.com/partners/saas-on-aws/</a:t>
            </a:r>
          </a:p>
          <a:p>
            <a:r>
              <a:rPr lang="en-GB" dirty="0"/>
              <a:t>18. What is SaaS? Software as a Service | Microsoft Azure [Internet]. Azure.microsoft.com. [cited 22 January 2018]. Available from: https://azure.microsoft.com/en-gb/overview/what-is-saas</a:t>
            </a:r>
            <a:r>
              <a:rPr lang="en-GB" dirty="0" smtClean="0"/>
              <a:t>/</a:t>
            </a:r>
            <a:endParaRPr lang="en-GB" dirty="0"/>
          </a:p>
        </p:txBody>
      </p:sp>
    </p:spTree>
    <p:extLst>
      <p:ext uri="{BB962C8B-B14F-4D97-AF65-F5344CB8AC3E}">
        <p14:creationId xmlns:p14="http://schemas.microsoft.com/office/powerpoint/2010/main" val="22409597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5"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Reference </a:t>
            </a:r>
            <a:r>
              <a:rPr lang="en-US" sz="4400" dirty="0" smtClean="0"/>
              <a:t>list cont.</a:t>
            </a:r>
            <a:endParaRPr lang="en-US" sz="4400" dirty="0"/>
          </a:p>
        </p:txBody>
      </p:sp>
      <p:sp>
        <p:nvSpPr>
          <p:cNvPr id="2" name="TextBox 1"/>
          <p:cNvSpPr txBox="1"/>
          <p:nvPr/>
        </p:nvSpPr>
        <p:spPr>
          <a:xfrm>
            <a:off x="281354" y="920504"/>
            <a:ext cx="11693769" cy="5078313"/>
          </a:xfrm>
          <a:prstGeom prst="rect">
            <a:avLst/>
          </a:prstGeom>
          <a:noFill/>
        </p:spPr>
        <p:txBody>
          <a:bodyPr wrap="square" rtlCol="0">
            <a:spAutoFit/>
          </a:bodyPr>
          <a:lstStyle/>
          <a:p>
            <a:r>
              <a:rPr lang="en-GB" dirty="0"/>
              <a:t>19. IaaS, PaaS, SaaS (Explained and Compared) [Internet]. </a:t>
            </a:r>
            <a:r>
              <a:rPr lang="en-GB" dirty="0" err="1"/>
              <a:t>Apprenda</a:t>
            </a:r>
            <a:r>
              <a:rPr lang="en-GB" dirty="0"/>
              <a:t>. [cited 22 January 2018]. Available from: https://apprenda.com/library/paas/iaas-paas-saas-explained-compared/</a:t>
            </a:r>
          </a:p>
          <a:p>
            <a:r>
              <a:rPr lang="en-GB" dirty="0"/>
              <a:t>20. Public Cloud – Definition | Microsoft Azure [Internet]. Azure.microsoft.com. [cited 22 January 2018]. Available from: https://azure.microsoft.com/en-gb/overview/what-is-a-public-cloud/</a:t>
            </a:r>
          </a:p>
          <a:p>
            <a:r>
              <a:rPr lang="en-GB" dirty="0"/>
              <a:t>21. Cloud I. IBM Cloud Private [Internet]. Ibm.com. [cited 22 January 2018]. Available from: https://www.ibm.com/cloud-computing/products/ibm-cloud-private/?S_PKG=&amp;cm_mmc=Search_Google-_-Cloud_Cloud+Platform-_-WW_GB-_-private%20cloud_e_&amp;cm_mmca1=000005UJ&amp;cm_mmca2=10002430&amp;cm_mmca7=1007446&amp;cm_mmca8=kwd-295977845467&amp;cm_mmca9=075ca7d5-0ac2-4163-9c26-dbf5efb6dadd&amp;cm_mmca10=232546575008&amp;cm_mmca11=e&amp;mkwid=075ca7d5-0ac2-4163-9c26-dbf5efb6dadd|1151|232546575008&amp;cvosrc=ppc.google.private%20cloud&amp;cvo_campaign=000005UJ&amp;cvo_crid=232546575008&amp;Matchtype=e</a:t>
            </a:r>
          </a:p>
          <a:p>
            <a:r>
              <a:rPr lang="en-GB" dirty="0"/>
              <a:t>22. Private Cloud – Definition | Microsoft Azure [Internet]. Azure.microsoft.com. [cited 22 January 2018]. Available from: https://azure.microsoft.com/en-gb/overview/what-is-a-private-cloud/</a:t>
            </a:r>
          </a:p>
          <a:p>
            <a:r>
              <a:rPr lang="en-GB" dirty="0"/>
              <a:t>23. Types of Cloud Computing: Private, Public, and Hybrid Clouds | Cloud Services at Illinois - University of Illinois at Urbana-Champaign [Internet]. Cloud.illinois.edu. [cited 22 January 2018]. Available from: https://cloud.illinois.edu/types-of-cloud-computing-private-public-and-hybrid-clouds/</a:t>
            </a:r>
          </a:p>
          <a:p>
            <a:r>
              <a:rPr lang="en-GB" dirty="0"/>
              <a:t>24. ZNET LIVE. Public Cloud vs Private Cloud vs Hybrid Cloud [Internet]. 2015 [cited 22 January 2018]. Available from: https://www.znetlive.com/blog/public-cloud-vs-private-cloud-vs-hybrid-cloud</a:t>
            </a:r>
            <a:r>
              <a:rPr lang="en-GB" dirty="0" smtClean="0"/>
              <a:t>/</a:t>
            </a:r>
            <a:endParaRPr lang="en-GB" dirty="0"/>
          </a:p>
        </p:txBody>
      </p:sp>
    </p:spTree>
    <p:extLst>
      <p:ext uri="{BB962C8B-B14F-4D97-AF65-F5344CB8AC3E}">
        <p14:creationId xmlns:p14="http://schemas.microsoft.com/office/powerpoint/2010/main" val="35483500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0"/>
            <a:lum/>
          </a:blip>
          <a:srcRect/>
          <a:stretch>
            <a:fillRect t="-9000" b="-9000"/>
          </a:stretch>
        </a:blipFill>
        <a:effectLst/>
      </p:bgPr>
    </p:bg>
    <p:spTree>
      <p:nvGrpSpPr>
        <p:cNvPr id="1" name=""/>
        <p:cNvGrpSpPr/>
        <p:nvPr/>
      </p:nvGrpSpPr>
      <p:grpSpPr>
        <a:xfrm>
          <a:off x="0" y="0"/>
          <a:ext cx="0" cy="0"/>
          <a:chOff x="0" y="0"/>
          <a:chExt cx="0" cy="0"/>
        </a:xfrm>
      </p:grpSpPr>
      <p:sp>
        <p:nvSpPr>
          <p:cNvPr id="3" name="TextBox 2"/>
          <p:cNvSpPr txBox="1"/>
          <p:nvPr/>
        </p:nvSpPr>
        <p:spPr>
          <a:xfrm>
            <a:off x="0" y="6470520"/>
            <a:ext cx="3403600" cy="369332"/>
          </a:xfrm>
          <a:prstGeom prst="rect">
            <a:avLst/>
          </a:prstGeom>
          <a:noFill/>
        </p:spPr>
        <p:txBody>
          <a:bodyPr wrap="square" rtlCol="0">
            <a:spAutoFit/>
          </a:bodyPr>
          <a:lstStyle/>
          <a:p>
            <a:r>
              <a:rPr lang="en-GB" dirty="0"/>
              <a:t>Jonathan Thomas</a:t>
            </a:r>
          </a:p>
        </p:txBody>
      </p:sp>
      <p:sp>
        <p:nvSpPr>
          <p:cNvPr id="5" name="Title 1"/>
          <p:cNvSpPr txBox="1">
            <a:spLocks/>
          </p:cNvSpPr>
          <p:nvPr/>
        </p:nvSpPr>
        <p:spPr>
          <a:xfrm>
            <a:off x="0" y="47847"/>
            <a:ext cx="12192000" cy="872657"/>
          </a:xfrm>
          <a:prstGeom prst="rect">
            <a:avLst/>
          </a:prstGeom>
        </p:spPr>
        <p:txBody>
          <a:bodyPr vert="horz" lIns="91440" tIns="45720" rIns="91440" bIns="45720" rtlCol="0" anchor="b">
            <a:noAutofit/>
          </a:bodyPr>
          <a:lstStyle>
            <a:lvl1pPr algn="l" defTabSz="914400" rtl="0" eaLnBrk="1" latinLnBrk="0" hangingPunct="1">
              <a:lnSpc>
                <a:spcPct val="85000"/>
              </a:lnSpc>
              <a:spcBef>
                <a:spcPct val="0"/>
              </a:spcBef>
              <a:buNone/>
              <a:defRPr sz="6600" kern="1200" cap="all" baseline="0">
                <a:solidFill>
                  <a:schemeClr val="accent1">
                    <a:lumMod val="50000"/>
                  </a:schemeClr>
                </a:solidFill>
                <a:latin typeface="+mj-lt"/>
                <a:ea typeface="+mj-ea"/>
                <a:cs typeface="+mj-cs"/>
              </a:defRPr>
            </a:lvl1pPr>
          </a:lstStyle>
          <a:p>
            <a:pPr algn="ctr"/>
            <a:r>
              <a:rPr lang="en-US" sz="4400" dirty="0"/>
              <a:t>Reference </a:t>
            </a:r>
            <a:r>
              <a:rPr lang="en-US" sz="4400" dirty="0" smtClean="0"/>
              <a:t>list cont.</a:t>
            </a:r>
            <a:endParaRPr lang="en-US" sz="4400" dirty="0"/>
          </a:p>
        </p:txBody>
      </p:sp>
      <p:sp>
        <p:nvSpPr>
          <p:cNvPr id="2" name="TextBox 1"/>
          <p:cNvSpPr txBox="1"/>
          <p:nvPr/>
        </p:nvSpPr>
        <p:spPr>
          <a:xfrm>
            <a:off x="281354" y="920504"/>
            <a:ext cx="11693769" cy="5632311"/>
          </a:xfrm>
          <a:prstGeom prst="rect">
            <a:avLst/>
          </a:prstGeom>
          <a:noFill/>
        </p:spPr>
        <p:txBody>
          <a:bodyPr wrap="square" rtlCol="0">
            <a:spAutoFit/>
          </a:bodyPr>
          <a:lstStyle/>
          <a:p>
            <a:r>
              <a:rPr lang="en-GB" dirty="0"/>
              <a:t>25. Benefits of cloud computing | Business Queensland [Internet]. Business.qld.gov.au. [cited 22 January 2018]. Available from: https://www.business.qld.gov.au/running-business/it/cloud-computing/benefits</a:t>
            </a:r>
          </a:p>
          <a:p>
            <a:r>
              <a:rPr lang="en-GB" dirty="0"/>
              <a:t>26. Law G. Why we use the cloud: security and efficiency - Government technology [Internet]. Governmenttechnology.blog.gov.uk. 2016 [cited 22 January 2018]. Available from: https://governmenttechnology.blog.gov.uk/2016/08/02/why-we-use-the-cloud-security-and-efficiency/</a:t>
            </a:r>
          </a:p>
          <a:p>
            <a:r>
              <a:rPr lang="en-GB" dirty="0"/>
              <a:t>27. Cloud [Internet]. CIO.gov. [cited 22 January 2018]. Available from: https://www.cio.gov/fed-it-topics/modernization/cloud/</a:t>
            </a:r>
          </a:p>
          <a:p>
            <a:r>
              <a:rPr lang="en-GB" dirty="0"/>
              <a:t>28. Microsoft Cloud Platform - Advantages of Cloud Computing | Microsoft [Internet]. Microsoft Cloud-Platform - GB (English). [cited 22 January 2018]. Available from: https://www.microsoft.com/en-gb/cloud-platform/default.aspx</a:t>
            </a:r>
          </a:p>
          <a:p>
            <a:r>
              <a:rPr lang="en-GB" dirty="0"/>
              <a:t>29. Global cloud traffic by segment 2015-2020 | Statistic [Internet]. Statista. [cited 22 January 2018]. Available from: https://www.statista.com/statistics/227267/global-cloud-ip-traffic-growth-by-segment/</a:t>
            </a:r>
          </a:p>
          <a:p>
            <a:r>
              <a:rPr lang="en-GB" dirty="0"/>
              <a:t>30. Forbes [Internet]. Forbes.com. 2017 [cited 22 January 2018]. Available from: https://www.forbes.com/sites/greatspeculations/2017/10/27/microsofts-cloud-services-growth-continues/#556f39e12f5c</a:t>
            </a:r>
          </a:p>
          <a:p>
            <a:r>
              <a:rPr lang="en-GB" dirty="0"/>
              <a:t>31. Gartner Forecasts Worldwide Public Cloud Services Revenue to Reach $260 Billion in 2017 [Internet]. Gartner.com. 2017 [cited 22 January 2018]. Available from: https://www.gartner.com/newsroom/id/3815165</a:t>
            </a:r>
          </a:p>
          <a:p>
            <a:r>
              <a:rPr lang="en-GB" dirty="0"/>
              <a:t>32. </a:t>
            </a:r>
            <a:r>
              <a:rPr lang="en-GB" dirty="0" err="1"/>
              <a:t>Gantz</a:t>
            </a:r>
            <a:r>
              <a:rPr lang="en-GB" dirty="0"/>
              <a:t> J, Miller P. The Salesforce Economy: Enabling 1.9 Million New Jobs and $389 Billion in New Revenue Over the Next Five Years [Internet]. </a:t>
            </a:r>
            <a:r>
              <a:rPr lang="en-GB" dirty="0" err="1"/>
              <a:t>SalesForce</a:t>
            </a:r>
            <a:r>
              <a:rPr lang="en-GB" dirty="0"/>
              <a:t>; 2016 [cited 22 January 2018]. Available from: https://www.salesforce.com/assets/pdf/misc/IDC-salesforce-economy-study-2016.pdf</a:t>
            </a:r>
          </a:p>
          <a:p>
            <a:r>
              <a:rPr lang="en-GB" dirty="0"/>
              <a:t>33. Columbus L. Forbes [Internet]. Forbes.com. 2017 [cited 22 January 2018]. Available from: https://www.forbes.com/sites/louiscolumbus/2017/04/29/roundup-of-cloud-computing-forecasts-2017/#50f54b2831e8</a:t>
            </a:r>
          </a:p>
        </p:txBody>
      </p:sp>
    </p:spTree>
    <p:extLst>
      <p:ext uri="{BB962C8B-B14F-4D97-AF65-F5344CB8AC3E}">
        <p14:creationId xmlns:p14="http://schemas.microsoft.com/office/powerpoint/2010/main" val="8128250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tf02011643">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Custom 3">
      <a:majorFont>
        <a:latin typeface="Gill Sans MT"/>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M02011643 Faded background picture NEW.potx" id="{1A31D81A-E860-460C-8458-1D2F342492E3}" vid="{F49CFCCE-42BD-4122-B601-93D16A9225CD}"/>
    </a:ext>
  </a:extLst>
</a:theme>
</file>

<file path=ppt/theme/theme2.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WireframeBuilding">
      <a:dk1>
        <a:srgbClr val="404040"/>
      </a:dk1>
      <a:lt1>
        <a:sysClr val="window" lastClr="FFFFFF"/>
      </a:lt1>
      <a:dk2>
        <a:srgbClr val="000000"/>
      </a:dk2>
      <a:lt2>
        <a:srgbClr val="E4F9F9"/>
      </a:lt2>
      <a:accent1>
        <a:srgbClr val="1BDCFF"/>
      </a:accent1>
      <a:accent2>
        <a:srgbClr val="3AC673"/>
      </a:accent2>
      <a:accent3>
        <a:srgbClr val="F6BD1E"/>
      </a:accent3>
      <a:accent4>
        <a:srgbClr val="C74167"/>
      </a:accent4>
      <a:accent5>
        <a:srgbClr val="F17E1F"/>
      </a:accent5>
      <a:accent6>
        <a:srgbClr val="6681CC"/>
      </a:accent6>
      <a:hlink>
        <a:srgbClr val="F17E1F"/>
      </a:hlink>
      <a:folHlink>
        <a:srgbClr val="969696"/>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tf02011643</Template>
  <TotalTime>244</TotalTime>
  <Words>6047</Words>
  <Application>Microsoft Office PowerPoint</Application>
  <PresentationFormat>Widescreen</PresentationFormat>
  <Paragraphs>613</Paragraphs>
  <Slides>21</Slides>
  <Notes>21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21</vt:i4>
      </vt:variant>
    </vt:vector>
  </HeadingPairs>
  <TitlesOfParts>
    <vt:vector size="25" baseType="lpstr">
      <vt:lpstr>Arial</vt:lpstr>
      <vt:lpstr>Calibri</vt:lpstr>
      <vt:lpstr>Gill Sans MT</vt:lpstr>
      <vt:lpstr>tf02011643</vt:lpstr>
      <vt:lpstr>An Introduction to Cloud Computing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NPTC Group</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introduction to Cloud Computing</dc:title>
  <dc:creator>241978</dc:creator>
  <cp:lastModifiedBy>241978</cp:lastModifiedBy>
  <cp:revision>56</cp:revision>
  <dcterms:created xsi:type="dcterms:W3CDTF">2018-01-09T10:34:19Z</dcterms:created>
  <dcterms:modified xsi:type="dcterms:W3CDTF">2018-01-23T09:31:32Z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0x010100AA3F7D94069FF64A86F7DFF56D60E3BE</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