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4825" cy="975042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1179" y="-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3025" y="0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48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1475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48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3025" y="9261475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7D484A9-9818-4DAE-920A-A073ED6C3A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0600" y="731838"/>
            <a:ext cx="4875213" cy="36560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30738"/>
            <a:ext cx="5483225" cy="438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1475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40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9261475"/>
            <a:ext cx="29702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7175C9A-1D61-4384-BB49-B1D443E064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37BF3EF-8627-4280-A7F1-DB7FF094EBB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02549AD-DE52-4088-9FB6-9102651D80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9644A09-6BF9-4665-A796-C1134F1BF3D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7D4DAA3-5825-42AB-B08B-2DFDF3B123B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2336BC-5111-4B5F-8239-46076AA0F07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D6FA13-2B2B-4C48-8036-9334C3D483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8C3A1E9-E13E-4C53-88D8-50CFA0BE175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DE841E4-58C2-41D9-AB86-FB9C4782059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79C4DC0-3650-4B8E-8B47-A5803C8C9E1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4F7E85E-10AA-4694-8822-7C7D579A4BA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7F29C3-3E9A-48AB-A2B6-8FDC3EBC3AA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 alt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3B13298-3C43-49CE-AF55-F4F14563D03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873125"/>
            <a:ext cx="7496175" cy="1187450"/>
          </a:xfrm>
        </p:spPr>
        <p:txBody>
          <a:bodyPr/>
          <a:lstStyle/>
          <a:p>
            <a:pPr algn="l" eaLnBrk="1" hangingPunct="1"/>
            <a:r>
              <a:rPr lang="en-GB" sz="4000" smtClean="0"/>
              <a:t>The Stack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550" y="3141663"/>
            <a:ext cx="6248400" cy="777875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074" name="Rectangle 7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B06AB11-4866-4C01-A5AA-DAEE0254342C}" type="slidenum">
              <a:rPr lang="en-GB" altLang="en-US" smtClean="0"/>
              <a:pPr/>
              <a:t>1</a:t>
            </a:fld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600" smtClean="0"/>
              <a:t>The stack is an area in memory (RAM) used to store return locations (addresses) in the main program, when subroutines or interrupts are executed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smtClean="0"/>
              <a:t>The stack grows backwards in memory – think of each stack location as placing pieces of paper on top of one another. Each sheet contains address information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smtClean="0"/>
              <a:t>The last location used on the stack is indicated by a special CPU register – the ‘stack pointer’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smtClean="0"/>
              <a:t>In an 8 bit processor – the stack is typically a 16 bit register – as these devices typically have 16 address lines</a:t>
            </a:r>
          </a:p>
        </p:txBody>
      </p:sp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72E6D7C-029C-4500-96B8-46EE54801DF4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Stack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19263"/>
            <a:ext cx="3106738" cy="4411662"/>
          </a:xfrm>
        </p:spPr>
        <p:txBody>
          <a:bodyPr/>
          <a:lstStyle/>
          <a:p>
            <a:pPr eaLnBrk="1" hangingPunct="1"/>
            <a:r>
              <a:rPr lang="en-GB" sz="2000" smtClean="0"/>
              <a:t>A typical memory map showing program location and resulting stack structure and contents</a:t>
            </a:r>
          </a:p>
        </p:txBody>
      </p:sp>
      <p:sp>
        <p:nvSpPr>
          <p:cNvPr id="51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778532F-6DAD-47A1-866D-751E3A5F8867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Stack</a:t>
            </a:r>
          </a:p>
        </p:txBody>
      </p:sp>
      <p:pic>
        <p:nvPicPr>
          <p:cNvPr id="5125" name="Picture 4" descr="stac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6963" y="1268413"/>
            <a:ext cx="5111750" cy="487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 Box 5"/>
          <p:cNvSpPr txBox="1">
            <a:spLocks noChangeArrowheads="1"/>
          </p:cNvSpPr>
          <p:nvPr/>
        </p:nvSpPr>
        <p:spPr bwMode="auto">
          <a:xfrm>
            <a:off x="755650" y="4005263"/>
            <a:ext cx="252095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Note that the CALL instruction is a three byte instruction!</a:t>
            </a:r>
          </a:p>
          <a:p>
            <a:pPr>
              <a:spcBef>
                <a:spcPct val="50000"/>
              </a:spcBef>
            </a:pPr>
            <a:r>
              <a:rPr lang="en-GB"/>
              <a:t>Hence the next memory location is 2073!</a:t>
            </a:r>
          </a:p>
        </p:txBody>
      </p:sp>
      <p:sp>
        <p:nvSpPr>
          <p:cNvPr id="5127" name="Line 6"/>
          <p:cNvSpPr>
            <a:spLocks noChangeShapeType="1"/>
          </p:cNvSpPr>
          <p:nvPr/>
        </p:nvSpPr>
        <p:spPr bwMode="auto">
          <a:xfrm flipV="1">
            <a:off x="2843213" y="2636838"/>
            <a:ext cx="1873250" cy="1512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100" smtClean="0"/>
              <a:t>When a CALL instruction is executed the return address to the main program is placed on the stack in two memory locations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100" smtClean="0"/>
              <a:t>The stack pointer is adjusted - decremented by two</a:t>
            </a:r>
          </a:p>
          <a:p>
            <a:pPr eaLnBrk="1" hangingPunct="1">
              <a:lnSpc>
                <a:spcPct val="90000"/>
              </a:lnSpc>
            </a:pPr>
            <a:r>
              <a:rPr lang="en-GB" sz="2100" smtClean="0"/>
              <a:t>Because the stack in is RAM – one location will only hold 8 bits (there are other architectures!) – hence why two locations are necessary to store a whole 16-bit address</a:t>
            </a:r>
          </a:p>
          <a:p>
            <a:pPr eaLnBrk="1" hangingPunct="1">
              <a:lnSpc>
                <a:spcPct val="90000"/>
              </a:lnSpc>
            </a:pPr>
            <a:r>
              <a:rPr lang="en-GB" sz="2100" smtClean="0"/>
              <a:t>Furthermore a subroutine could very well overwrite the contents of the CPUs work registers</a:t>
            </a:r>
          </a:p>
          <a:p>
            <a:pPr eaLnBrk="1" hangingPunct="1">
              <a:lnSpc>
                <a:spcPct val="90000"/>
              </a:lnSpc>
            </a:pPr>
            <a:r>
              <a:rPr lang="en-GB" sz="2100" smtClean="0"/>
              <a:t>An interrupt service routine (ISR) would certainly do this!!</a:t>
            </a:r>
          </a:p>
          <a:p>
            <a:pPr eaLnBrk="1" hangingPunct="1">
              <a:lnSpc>
                <a:spcPct val="90000"/>
              </a:lnSpc>
            </a:pPr>
            <a:r>
              <a:rPr lang="en-GB" sz="2100" smtClean="0"/>
              <a:t>This then illustrates another use for the stack – to temporally store the contents of these register whilst the subroutine or ISR executes</a:t>
            </a:r>
          </a:p>
          <a:p>
            <a:pPr eaLnBrk="1" hangingPunct="1">
              <a:lnSpc>
                <a:spcPct val="90000"/>
              </a:lnSpc>
            </a:pPr>
            <a:endParaRPr lang="en-GB" sz="2100" smtClean="0"/>
          </a:p>
        </p:txBody>
      </p:sp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F1C1DCE-8BE9-4C60-8BBC-7196F76B9651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stack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The most convenient way to access the stack is to use PUSH and POP instructions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PUSH will store registers on the stack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POP reinstates registers off the stack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The stack pointer is automatically adjusted after each PUSH and POP instruction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The example on slide 3 illustrates how the stack would look in a typical situation</a:t>
            </a:r>
          </a:p>
        </p:txBody>
      </p:sp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1942DE4-289E-4A5A-8571-BACB634BD60E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Stack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smtClean="0"/>
              <a:t>It should also be noted that a subroutine can call another subroutine – a ‘nested’ subroutine</a:t>
            </a:r>
          </a:p>
          <a:p>
            <a:pPr eaLnBrk="1" hangingPunct="1"/>
            <a:r>
              <a:rPr lang="en-GB" sz="2000" smtClean="0"/>
              <a:t>Under these circumstances the second return address is placed on top of the first return address in the stack</a:t>
            </a:r>
          </a:p>
        </p:txBody>
      </p:sp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131C4CE-41F1-484E-A7FB-6D27DB4EEBCB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Stack</a:t>
            </a: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1116013" y="3716338"/>
            <a:ext cx="1511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Main Prog.</a:t>
            </a:r>
          </a:p>
        </p:txBody>
      </p:sp>
      <p:sp>
        <p:nvSpPr>
          <p:cNvPr id="8198" name="Rectangle 5"/>
          <p:cNvSpPr>
            <a:spLocks noChangeArrowheads="1"/>
          </p:cNvSpPr>
          <p:nvPr/>
        </p:nvSpPr>
        <p:spPr bwMode="auto">
          <a:xfrm>
            <a:off x="1116013" y="4052888"/>
            <a:ext cx="1295400" cy="2087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9" name="Text Box 6"/>
          <p:cNvSpPr txBox="1">
            <a:spLocks noChangeArrowheads="1"/>
          </p:cNvSpPr>
          <p:nvPr/>
        </p:nvSpPr>
        <p:spPr bwMode="auto">
          <a:xfrm>
            <a:off x="1116013" y="4508500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CALL 5000</a:t>
            </a:r>
          </a:p>
        </p:txBody>
      </p:sp>
      <p:sp>
        <p:nvSpPr>
          <p:cNvPr id="8200" name="Text Box 7"/>
          <p:cNvSpPr txBox="1">
            <a:spLocks noChangeArrowheads="1"/>
          </p:cNvSpPr>
          <p:nvPr/>
        </p:nvSpPr>
        <p:spPr bwMode="auto">
          <a:xfrm>
            <a:off x="1116013" y="5516563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CALL 5000</a:t>
            </a:r>
          </a:p>
        </p:txBody>
      </p:sp>
      <p:sp>
        <p:nvSpPr>
          <p:cNvPr id="8201" name="Text Box 8"/>
          <p:cNvSpPr txBox="1">
            <a:spLocks noChangeArrowheads="1"/>
          </p:cNvSpPr>
          <p:nvPr/>
        </p:nvSpPr>
        <p:spPr bwMode="auto">
          <a:xfrm>
            <a:off x="468313" y="3925888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1000</a:t>
            </a:r>
          </a:p>
        </p:txBody>
      </p:sp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468313" y="4492625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1200</a:t>
            </a:r>
          </a:p>
        </p:txBody>
      </p:sp>
      <p:sp>
        <p:nvSpPr>
          <p:cNvPr id="8203" name="Text Box 10"/>
          <p:cNvSpPr txBox="1">
            <a:spLocks noChangeArrowheads="1"/>
          </p:cNvSpPr>
          <p:nvPr/>
        </p:nvSpPr>
        <p:spPr bwMode="auto">
          <a:xfrm>
            <a:off x="468313" y="4779963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1203</a:t>
            </a:r>
          </a:p>
        </p:txBody>
      </p:sp>
      <p:sp>
        <p:nvSpPr>
          <p:cNvPr id="8204" name="Text Box 11"/>
          <p:cNvSpPr txBox="1">
            <a:spLocks noChangeArrowheads="1"/>
          </p:cNvSpPr>
          <p:nvPr/>
        </p:nvSpPr>
        <p:spPr bwMode="auto">
          <a:xfrm>
            <a:off x="3636963" y="3716338"/>
            <a:ext cx="1511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Subroutine</a:t>
            </a:r>
          </a:p>
        </p:txBody>
      </p:sp>
      <p:sp>
        <p:nvSpPr>
          <p:cNvPr id="8205" name="Rectangle 12"/>
          <p:cNvSpPr>
            <a:spLocks noChangeArrowheads="1"/>
          </p:cNvSpPr>
          <p:nvPr/>
        </p:nvSpPr>
        <p:spPr bwMode="auto">
          <a:xfrm>
            <a:off x="3636963" y="4046538"/>
            <a:ext cx="1295400" cy="13985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206" name="Text Box 13"/>
          <p:cNvSpPr txBox="1">
            <a:spLocks noChangeArrowheads="1"/>
          </p:cNvSpPr>
          <p:nvPr/>
        </p:nvSpPr>
        <p:spPr bwMode="auto">
          <a:xfrm>
            <a:off x="3636963" y="4437063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CALL 9000</a:t>
            </a:r>
          </a:p>
        </p:txBody>
      </p:sp>
      <p:sp>
        <p:nvSpPr>
          <p:cNvPr id="8207" name="Text Box 14"/>
          <p:cNvSpPr txBox="1">
            <a:spLocks noChangeArrowheads="1"/>
          </p:cNvSpPr>
          <p:nvPr/>
        </p:nvSpPr>
        <p:spPr bwMode="auto">
          <a:xfrm>
            <a:off x="3635375" y="5130800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RETURN</a:t>
            </a:r>
          </a:p>
        </p:txBody>
      </p:sp>
      <p:sp>
        <p:nvSpPr>
          <p:cNvPr id="8208" name="Line 15"/>
          <p:cNvSpPr>
            <a:spLocks noChangeShapeType="1"/>
          </p:cNvSpPr>
          <p:nvPr/>
        </p:nvSpPr>
        <p:spPr bwMode="auto">
          <a:xfrm flipH="1" flipV="1">
            <a:off x="2484438" y="4941888"/>
            <a:ext cx="1150937" cy="358775"/>
          </a:xfrm>
          <a:prstGeom prst="line">
            <a:avLst/>
          </a:prstGeom>
          <a:noFill/>
          <a:ln w="9525">
            <a:solidFill>
              <a:srgbClr val="008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09" name="Line 16"/>
          <p:cNvSpPr>
            <a:spLocks noChangeShapeType="1"/>
          </p:cNvSpPr>
          <p:nvPr/>
        </p:nvSpPr>
        <p:spPr bwMode="auto">
          <a:xfrm flipH="1">
            <a:off x="2484438" y="5300663"/>
            <a:ext cx="1150937" cy="720725"/>
          </a:xfrm>
          <a:prstGeom prst="line">
            <a:avLst/>
          </a:prstGeom>
          <a:noFill/>
          <a:ln w="9525">
            <a:solidFill>
              <a:srgbClr val="008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10" name="Text Box 18"/>
          <p:cNvSpPr txBox="1">
            <a:spLocks noChangeArrowheads="1"/>
          </p:cNvSpPr>
          <p:nvPr/>
        </p:nvSpPr>
        <p:spPr bwMode="auto">
          <a:xfrm>
            <a:off x="3059113" y="3933825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5000</a:t>
            </a:r>
          </a:p>
        </p:txBody>
      </p:sp>
      <p:sp>
        <p:nvSpPr>
          <p:cNvPr id="8211" name="Line 19"/>
          <p:cNvSpPr>
            <a:spLocks noChangeShapeType="1"/>
          </p:cNvSpPr>
          <p:nvPr/>
        </p:nvSpPr>
        <p:spPr bwMode="auto">
          <a:xfrm flipV="1">
            <a:off x="2411413" y="4076700"/>
            <a:ext cx="720725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 flipV="1">
            <a:off x="2411413" y="4221163"/>
            <a:ext cx="720725" cy="1439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13" name="Text Box 21"/>
          <p:cNvSpPr txBox="1">
            <a:spLocks noChangeArrowheads="1"/>
          </p:cNvSpPr>
          <p:nvPr/>
        </p:nvSpPr>
        <p:spPr bwMode="auto">
          <a:xfrm>
            <a:off x="5868988" y="3716338"/>
            <a:ext cx="23034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Nested Subroutine</a:t>
            </a:r>
          </a:p>
        </p:txBody>
      </p:sp>
      <p:sp>
        <p:nvSpPr>
          <p:cNvPr id="8214" name="Rectangle 22"/>
          <p:cNvSpPr>
            <a:spLocks noChangeArrowheads="1"/>
          </p:cNvSpPr>
          <p:nvPr/>
        </p:nvSpPr>
        <p:spPr bwMode="auto">
          <a:xfrm>
            <a:off x="6227763" y="4046538"/>
            <a:ext cx="1295400" cy="1254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3059113" y="4435475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5090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3059113" y="4683125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5093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5653088" y="3933825"/>
            <a:ext cx="935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9000</a:t>
            </a:r>
          </a:p>
        </p:txBody>
      </p:sp>
      <p:sp>
        <p:nvSpPr>
          <p:cNvPr id="8218" name="Text Box 26"/>
          <p:cNvSpPr txBox="1">
            <a:spLocks noChangeArrowheads="1"/>
          </p:cNvSpPr>
          <p:nvPr/>
        </p:nvSpPr>
        <p:spPr bwMode="auto">
          <a:xfrm>
            <a:off x="6229350" y="4981575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RETURN</a:t>
            </a:r>
          </a:p>
        </p:txBody>
      </p:sp>
      <p:sp>
        <p:nvSpPr>
          <p:cNvPr id="8219" name="Line 27"/>
          <p:cNvSpPr>
            <a:spLocks noChangeShapeType="1"/>
          </p:cNvSpPr>
          <p:nvPr/>
        </p:nvSpPr>
        <p:spPr bwMode="auto">
          <a:xfrm flipV="1">
            <a:off x="4932363" y="4149725"/>
            <a:ext cx="7921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20" name="Line 28"/>
          <p:cNvSpPr>
            <a:spLocks noChangeShapeType="1"/>
          </p:cNvSpPr>
          <p:nvPr/>
        </p:nvSpPr>
        <p:spPr bwMode="auto">
          <a:xfrm flipH="1" flipV="1">
            <a:off x="4932363" y="4868863"/>
            <a:ext cx="1295400" cy="288925"/>
          </a:xfrm>
          <a:prstGeom prst="line">
            <a:avLst/>
          </a:prstGeom>
          <a:noFill/>
          <a:ln w="9525">
            <a:solidFill>
              <a:srgbClr val="008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For the previous nested subroutine example see if you can sketch the stack and its contents</a:t>
            </a:r>
          </a:p>
          <a:p>
            <a:pPr eaLnBrk="1" hangingPunct="1"/>
            <a:r>
              <a:rPr lang="en-GB" smtClean="0"/>
              <a:t>Assume that the stack has been initialised at the last location of RAM FFFF</a:t>
            </a:r>
          </a:p>
          <a:p>
            <a:pPr eaLnBrk="1" hangingPunct="1"/>
            <a:r>
              <a:rPr lang="en-GB" smtClean="0"/>
              <a:t>Show the value of the stack pointer </a:t>
            </a:r>
          </a:p>
          <a:p>
            <a:pPr lvl="1" eaLnBrk="1" hangingPunct="1"/>
            <a:r>
              <a:rPr lang="en-GB" smtClean="0"/>
              <a:t>When the nested subroutine has been entered</a:t>
            </a:r>
          </a:p>
          <a:p>
            <a:pPr lvl="1" eaLnBrk="1" hangingPunct="1"/>
            <a:r>
              <a:rPr lang="en-GB" smtClean="0"/>
              <a:t>When the return instruction in the nested subroutine has been executed</a:t>
            </a:r>
          </a:p>
        </p:txBody>
      </p:sp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9E16294-5A47-4F6E-B8EF-5715A8B7E7AD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Stack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12116BC-D6A7-4E98-83EC-A9690CCC3943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Solution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266950" y="2979738"/>
            <a:ext cx="1295400" cy="2087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5" name="Text Box 6"/>
          <p:cNvSpPr txBox="1">
            <a:spLocks noChangeArrowheads="1"/>
          </p:cNvSpPr>
          <p:nvPr/>
        </p:nvSpPr>
        <p:spPr bwMode="auto">
          <a:xfrm>
            <a:off x="2266950" y="4427538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12</a:t>
            </a:r>
          </a:p>
        </p:txBody>
      </p:sp>
      <p:sp>
        <p:nvSpPr>
          <p:cNvPr id="10246" name="Text Box 7"/>
          <p:cNvSpPr txBox="1">
            <a:spLocks noChangeArrowheads="1"/>
          </p:cNvSpPr>
          <p:nvPr/>
        </p:nvSpPr>
        <p:spPr bwMode="auto">
          <a:xfrm>
            <a:off x="1619250" y="3789363"/>
            <a:ext cx="9350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FFFC</a:t>
            </a:r>
          </a:p>
        </p:txBody>
      </p:sp>
      <p:sp>
        <p:nvSpPr>
          <p:cNvPr id="10247" name="Text Box 9"/>
          <p:cNvSpPr txBox="1">
            <a:spLocks noChangeArrowheads="1"/>
          </p:cNvSpPr>
          <p:nvPr/>
        </p:nvSpPr>
        <p:spPr bwMode="auto">
          <a:xfrm>
            <a:off x="1619250" y="4756150"/>
            <a:ext cx="9350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FFFF</a:t>
            </a:r>
          </a:p>
        </p:txBody>
      </p:sp>
      <p:sp>
        <p:nvSpPr>
          <p:cNvPr id="10248" name="Text Box 10"/>
          <p:cNvSpPr txBox="1">
            <a:spLocks noChangeArrowheads="1"/>
          </p:cNvSpPr>
          <p:nvPr/>
        </p:nvSpPr>
        <p:spPr bwMode="auto">
          <a:xfrm>
            <a:off x="2266950" y="4754563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03</a:t>
            </a:r>
          </a:p>
        </p:txBody>
      </p:sp>
      <p:sp>
        <p:nvSpPr>
          <p:cNvPr id="10249" name="Text Box 11"/>
          <p:cNvSpPr txBox="1">
            <a:spLocks noChangeArrowheads="1"/>
          </p:cNvSpPr>
          <p:nvPr/>
        </p:nvSpPr>
        <p:spPr bwMode="auto">
          <a:xfrm>
            <a:off x="2266950" y="4108450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93</a:t>
            </a:r>
          </a:p>
        </p:txBody>
      </p:sp>
      <p:sp>
        <p:nvSpPr>
          <p:cNvPr id="10250" name="Text Box 12"/>
          <p:cNvSpPr txBox="1">
            <a:spLocks noChangeArrowheads="1"/>
          </p:cNvSpPr>
          <p:nvPr/>
        </p:nvSpPr>
        <p:spPr bwMode="auto">
          <a:xfrm>
            <a:off x="2266950" y="3789363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50</a:t>
            </a:r>
          </a:p>
        </p:txBody>
      </p:sp>
      <p:sp>
        <p:nvSpPr>
          <p:cNvPr id="10251" name="Text Box 13"/>
          <p:cNvSpPr txBox="1">
            <a:spLocks noChangeArrowheads="1"/>
          </p:cNvSpPr>
          <p:nvPr/>
        </p:nvSpPr>
        <p:spPr bwMode="auto">
          <a:xfrm>
            <a:off x="4643438" y="3789363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FFFC</a:t>
            </a:r>
          </a:p>
        </p:txBody>
      </p:sp>
      <p:sp>
        <p:nvSpPr>
          <p:cNvPr id="10252" name="Line 14"/>
          <p:cNvSpPr>
            <a:spLocks noChangeShapeType="1"/>
          </p:cNvSpPr>
          <p:nvPr/>
        </p:nvSpPr>
        <p:spPr bwMode="auto">
          <a:xfrm flipH="1">
            <a:off x="3562350" y="3933825"/>
            <a:ext cx="10810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53" name="Text Box 15"/>
          <p:cNvSpPr txBox="1">
            <a:spLocks noChangeArrowheads="1"/>
          </p:cNvSpPr>
          <p:nvPr/>
        </p:nvSpPr>
        <p:spPr bwMode="auto">
          <a:xfrm>
            <a:off x="5035550" y="3422650"/>
            <a:ext cx="5762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SP</a:t>
            </a:r>
          </a:p>
        </p:txBody>
      </p:sp>
      <p:sp>
        <p:nvSpPr>
          <p:cNvPr id="10254" name="Text Box 16"/>
          <p:cNvSpPr txBox="1">
            <a:spLocks noChangeArrowheads="1"/>
          </p:cNvSpPr>
          <p:nvPr/>
        </p:nvSpPr>
        <p:spPr bwMode="auto">
          <a:xfrm>
            <a:off x="4643438" y="4451350"/>
            <a:ext cx="12954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FFFE</a:t>
            </a:r>
          </a:p>
        </p:txBody>
      </p:sp>
      <p:sp>
        <p:nvSpPr>
          <p:cNvPr id="10255" name="Line 17"/>
          <p:cNvSpPr>
            <a:spLocks noChangeShapeType="1"/>
          </p:cNvSpPr>
          <p:nvPr/>
        </p:nvSpPr>
        <p:spPr bwMode="auto">
          <a:xfrm flipH="1">
            <a:off x="3562350" y="4595813"/>
            <a:ext cx="10810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56" name="Text Box 18"/>
          <p:cNvSpPr txBox="1">
            <a:spLocks noChangeArrowheads="1"/>
          </p:cNvSpPr>
          <p:nvPr/>
        </p:nvSpPr>
        <p:spPr bwMode="auto">
          <a:xfrm>
            <a:off x="5035550" y="4084638"/>
            <a:ext cx="5762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SP</a:t>
            </a:r>
          </a:p>
        </p:txBody>
      </p:sp>
      <p:sp>
        <p:nvSpPr>
          <p:cNvPr id="10257" name="Text Box 19"/>
          <p:cNvSpPr txBox="1">
            <a:spLocks noChangeArrowheads="1"/>
          </p:cNvSpPr>
          <p:nvPr/>
        </p:nvSpPr>
        <p:spPr bwMode="auto">
          <a:xfrm>
            <a:off x="2443163" y="2636838"/>
            <a:ext cx="10080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STACK</a:t>
            </a:r>
          </a:p>
        </p:txBody>
      </p:sp>
      <p:sp>
        <p:nvSpPr>
          <p:cNvPr id="10258" name="Text Box 20"/>
          <p:cNvSpPr txBox="1">
            <a:spLocks noChangeArrowheads="1"/>
          </p:cNvSpPr>
          <p:nvPr/>
        </p:nvSpPr>
        <p:spPr bwMode="auto">
          <a:xfrm>
            <a:off x="6084888" y="3589338"/>
            <a:ext cx="2736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Nested subroutine entered</a:t>
            </a:r>
          </a:p>
        </p:txBody>
      </p:sp>
      <p:sp>
        <p:nvSpPr>
          <p:cNvPr id="10259" name="Text Box 21"/>
          <p:cNvSpPr txBox="1">
            <a:spLocks noChangeArrowheads="1"/>
          </p:cNvSpPr>
          <p:nvPr/>
        </p:nvSpPr>
        <p:spPr bwMode="auto">
          <a:xfrm>
            <a:off x="6084888" y="4300538"/>
            <a:ext cx="2736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Returned to first subroutine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1523</TotalTime>
  <Words>453</Words>
  <Application>Microsoft PowerPoint</Application>
  <PresentationFormat>On-screen Show (4:3)</PresentationFormat>
  <Paragraphs>69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Wingdings</vt:lpstr>
      <vt:lpstr>Times New Roman</vt:lpstr>
      <vt:lpstr>Concourse</vt:lpstr>
      <vt:lpstr>The Stack</vt:lpstr>
      <vt:lpstr>Stack</vt:lpstr>
      <vt:lpstr>The Stack</vt:lpstr>
      <vt:lpstr>The stack</vt:lpstr>
      <vt:lpstr>The Stack</vt:lpstr>
      <vt:lpstr>The Stack</vt:lpstr>
      <vt:lpstr>The Stack</vt:lpstr>
      <vt:lpstr>Solution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Paul Kear</dc:creator>
  <cp:lastModifiedBy>gary</cp:lastModifiedBy>
  <cp:revision>130</cp:revision>
  <dcterms:created xsi:type="dcterms:W3CDTF">2005-11-20T11:47:46Z</dcterms:created>
  <dcterms:modified xsi:type="dcterms:W3CDTF">2013-11-21T12:07:42Z</dcterms:modified>
</cp:coreProperties>
</file>