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27"/>
  </p:notesMasterIdLst>
  <p:sldIdLst>
    <p:sldId id="256" r:id="rId2"/>
    <p:sldId id="257" r:id="rId3"/>
    <p:sldId id="261" r:id="rId4"/>
    <p:sldId id="290" r:id="rId5"/>
    <p:sldId id="289" r:id="rId6"/>
    <p:sldId id="260" r:id="rId7"/>
    <p:sldId id="309" r:id="rId8"/>
    <p:sldId id="310" r:id="rId9"/>
    <p:sldId id="346" r:id="rId10"/>
    <p:sldId id="340" r:id="rId11"/>
    <p:sldId id="343" r:id="rId12"/>
    <p:sldId id="341" r:id="rId13"/>
    <p:sldId id="342" r:id="rId14"/>
    <p:sldId id="345" r:id="rId15"/>
    <p:sldId id="339" r:id="rId16"/>
    <p:sldId id="338" r:id="rId17"/>
    <p:sldId id="334" r:id="rId18"/>
    <p:sldId id="300" r:id="rId19"/>
    <p:sldId id="349" r:id="rId20"/>
    <p:sldId id="328" r:id="rId21"/>
    <p:sldId id="329" r:id="rId22"/>
    <p:sldId id="330" r:id="rId23"/>
    <p:sldId id="331" r:id="rId24"/>
    <p:sldId id="332" r:id="rId25"/>
    <p:sldId id="302" r:id="rId2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6641" autoAdjust="0"/>
    <p:restoredTop sz="94660"/>
  </p:normalViewPr>
  <p:slideViewPr>
    <p:cSldViewPr>
      <p:cViewPr varScale="1">
        <p:scale>
          <a:sx n="45" d="100"/>
          <a:sy n="45" d="100"/>
        </p:scale>
        <p:origin x="48" y="48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63F43F6-CD6B-432A-97E9-4A7AC72B5D25}" type="datetimeFigureOut">
              <a:rPr lang="en-GB" smtClean="0"/>
              <a:t>29/03/2018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BCC0FB-9531-4D55-8240-129CD00806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3244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media.licdn.com/mpr/mpr/shrinknp_800_800/p/8/005/06a/0c9/1a1e9ca.jpg" TargetMode="External"/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 err="1" smtClean="0"/>
              <a:t>Img</a:t>
            </a:r>
            <a:r>
              <a:rPr lang="en-GB" sz="1200" dirty="0" smtClean="0"/>
              <a:t> ref: </a:t>
            </a:r>
            <a:r>
              <a:rPr lang="en-GB" sz="1200" dirty="0" smtClean="0">
                <a:hlinkClick r:id="rId3"/>
              </a:rPr>
              <a:t>https://media.licdn.com/mpr/mpr/shrinknp_800_800/p/8/005/06a/0c9/1a1e9ca.jpg</a:t>
            </a:r>
            <a:r>
              <a:rPr lang="en-GB" sz="1200" dirty="0" smtClean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BCC0FB-9531-4D55-8240-129CD008067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25563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AFFD4-0192-4C29-80F9-5AFF918A2D9A}" type="datetimeFigureOut">
              <a:rPr lang="en-GB" smtClean="0"/>
              <a:t>29/03/2018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ECFA0-0692-441F-BF3D-7A9421BE586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AFFD4-0192-4C29-80F9-5AFF918A2D9A}" type="datetimeFigureOut">
              <a:rPr lang="en-GB" smtClean="0"/>
              <a:t>29/03/2018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ECFA0-0692-441F-BF3D-7A9421BE586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AFFD4-0192-4C29-80F9-5AFF918A2D9A}" type="datetimeFigureOut">
              <a:rPr lang="en-GB" smtClean="0"/>
              <a:t>29/03/2018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ECFA0-0692-441F-BF3D-7A9421BE586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AFFD4-0192-4C29-80F9-5AFF918A2D9A}" type="datetimeFigureOut">
              <a:rPr lang="en-GB" smtClean="0"/>
              <a:t>29/03/2018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ECFA0-0692-441F-BF3D-7A9421BE586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AFFD4-0192-4C29-80F9-5AFF918A2D9A}" type="datetimeFigureOut">
              <a:rPr lang="en-GB" smtClean="0"/>
              <a:t>29/03/2018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ECFA0-0692-441F-BF3D-7A9421BE586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AFFD4-0192-4C29-80F9-5AFF918A2D9A}" type="datetimeFigureOut">
              <a:rPr lang="en-GB" smtClean="0"/>
              <a:t>29/03/2018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ECFA0-0692-441F-BF3D-7A9421BE586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AFFD4-0192-4C29-80F9-5AFF918A2D9A}" type="datetimeFigureOut">
              <a:rPr lang="en-GB" smtClean="0"/>
              <a:t>29/03/2018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ECFA0-0692-441F-BF3D-7A9421BE586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AFFD4-0192-4C29-80F9-5AFF918A2D9A}" type="datetimeFigureOut">
              <a:rPr lang="en-GB" smtClean="0"/>
              <a:t>29/03/2018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ECFA0-0692-441F-BF3D-7A9421BE586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AFFD4-0192-4C29-80F9-5AFF918A2D9A}" type="datetimeFigureOut">
              <a:rPr lang="en-GB" smtClean="0"/>
              <a:t>29/03/2018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ECFA0-0692-441F-BF3D-7A9421BE586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AFFD4-0192-4C29-80F9-5AFF918A2D9A}" type="datetimeFigureOut">
              <a:rPr lang="en-GB" smtClean="0"/>
              <a:t>29/03/2018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ECFA0-0692-441F-BF3D-7A9421BE586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AFFD4-0192-4C29-80F9-5AFF918A2D9A}" type="datetimeFigureOut">
              <a:rPr lang="en-GB" smtClean="0"/>
              <a:t>29/03/2018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ECFA0-0692-441F-BF3D-7A9421BE586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5AFFD4-0192-4C29-80F9-5AFF918A2D9A}" type="datetimeFigureOut">
              <a:rPr lang="en-GB" smtClean="0"/>
              <a:t>29/03/2018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7ECFA0-0692-441F-BF3D-7A9421BE5867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leadingstrategicinitiatives.wordpress.com/2010/07/14/hello-world/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836712"/>
            <a:ext cx="7772400" cy="1470025"/>
          </a:xfrm>
        </p:spPr>
        <p:txBody>
          <a:bodyPr>
            <a:normAutofit/>
          </a:bodyPr>
          <a:lstStyle/>
          <a:p>
            <a:r>
              <a:rPr lang="en-GB" sz="6600" dirty="0"/>
              <a:t>Strategic </a:t>
            </a:r>
            <a:r>
              <a:rPr lang="en-GB" sz="6600" dirty="0" smtClean="0"/>
              <a:t>initiatives</a:t>
            </a:r>
            <a:endParaRPr lang="en-GB" sz="6600" dirty="0"/>
          </a:p>
        </p:txBody>
      </p:sp>
      <p:pic>
        <p:nvPicPr>
          <p:cNvPr id="1026" name="Picture 2" descr="https://media.licdn.com/mpr/mpr/shrinknp_800_800/p/8/005/06a/0c9/1a1e9ca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983" b="4598"/>
          <a:stretch/>
        </p:blipFill>
        <p:spPr bwMode="auto">
          <a:xfrm>
            <a:off x="1403648" y="2564904"/>
            <a:ext cx="6413399" cy="33664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b="1" dirty="0" smtClean="0"/>
              <a:t>Q. Strategic initiative?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</a:t>
            </a:r>
            <a:r>
              <a:rPr lang="en-GB" dirty="0"/>
              <a:t>is a </a:t>
            </a:r>
            <a:r>
              <a:rPr lang="en-GB" b="1" dirty="0"/>
              <a:t>Strategic initiative</a:t>
            </a:r>
            <a:r>
              <a:rPr lang="en-GB" dirty="0" smtClean="0"/>
              <a:t>? </a:t>
            </a:r>
            <a:r>
              <a:rPr lang="en-GB" sz="2000" dirty="0" smtClean="0"/>
              <a:t>research document and cite a definition.</a:t>
            </a:r>
            <a:endParaRPr lang="en-GB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200" u="sng" dirty="0"/>
              <a:t>Bg: </a:t>
            </a:r>
            <a:r>
              <a:rPr lang="en-GB" u="sng" dirty="0" smtClean="0"/>
              <a:t>Evolve and enhance:</a:t>
            </a:r>
            <a:endParaRPr lang="en-GB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Strategic initiatives </a:t>
            </a:r>
            <a:r>
              <a:rPr lang="en-GB" dirty="0"/>
              <a:t>are new projects or </a:t>
            </a:r>
            <a:r>
              <a:rPr lang="en-GB" dirty="0" smtClean="0"/>
              <a:t>programs</a:t>
            </a:r>
            <a:r>
              <a:rPr lang="en-GB" dirty="0"/>
              <a:t>, outside of the </a:t>
            </a:r>
            <a:r>
              <a:rPr lang="en-GB" dirty="0" smtClean="0"/>
              <a:t>organisation's </a:t>
            </a:r>
            <a:r>
              <a:rPr lang="en-GB" dirty="0"/>
              <a:t>day-to-day operational activities, that are designed to help the organization evolve and enhance it’s </a:t>
            </a:r>
            <a:r>
              <a:rPr lang="en-GB" b="1" dirty="0"/>
              <a:t>performance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en-GB" b="1" dirty="0" smtClean="0"/>
              <a:t>Q. 3 Outcomes - Strategic initiatives?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are the </a:t>
            </a:r>
            <a:r>
              <a:rPr lang="en-GB" dirty="0"/>
              <a:t>3 interrelated </a:t>
            </a:r>
            <a:r>
              <a:rPr lang="en-GB" b="1" dirty="0" smtClean="0"/>
              <a:t>outcomes of Strategic initiatives</a:t>
            </a:r>
            <a:r>
              <a:rPr lang="en-GB" dirty="0" smtClean="0"/>
              <a:t>? </a:t>
            </a:r>
            <a:r>
              <a:rPr lang="en-GB" sz="1800" dirty="0" smtClean="0"/>
              <a:t>Research document and cite a definition.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2238604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600" u="sng" dirty="0" smtClean="0"/>
              <a:t>Bg: </a:t>
            </a:r>
            <a:r>
              <a:rPr lang="en-GB" u="sng" dirty="0" smtClean="0"/>
              <a:t>3 Outcomes of Strategic initiatives</a:t>
            </a:r>
            <a:endParaRPr lang="en-GB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</a:t>
            </a:r>
            <a:r>
              <a:rPr lang="en-GB" b="1" dirty="0" smtClean="0"/>
              <a:t>strategic initiative </a:t>
            </a:r>
            <a:r>
              <a:rPr lang="en-GB" dirty="0" smtClean="0"/>
              <a:t>is </a:t>
            </a:r>
            <a:r>
              <a:rPr lang="en-GB" dirty="0"/>
              <a:t>an </a:t>
            </a:r>
            <a:r>
              <a:rPr lang="en-GB" dirty="0" smtClean="0"/>
              <a:t>endeavour </a:t>
            </a:r>
            <a:r>
              <a:rPr lang="en-GB" dirty="0"/>
              <a:t>intended to achieve three interrelated outcomes: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 boundary-spanning </a:t>
            </a:r>
            <a:r>
              <a:rPr lang="en-GB" dirty="0" smtClean="0"/>
              <a:t>vision</a:t>
            </a: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Realization of important benefits </a:t>
            </a:r>
            <a:r>
              <a:rPr lang="en-GB" dirty="0" smtClean="0"/>
              <a:t>to stakeholders</a:t>
            </a: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Transformation </a:t>
            </a:r>
            <a:r>
              <a:rPr lang="en-GB" dirty="0" smtClean="0"/>
              <a:t>of </a:t>
            </a:r>
            <a:r>
              <a:rPr lang="en-GB" dirty="0"/>
              <a:t>the </a:t>
            </a:r>
            <a:r>
              <a:rPr lang="en-GB" dirty="0" smtClean="0"/>
              <a:t>organization.</a:t>
            </a:r>
            <a:endParaRPr lang="en-GB" dirty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22491" y="6627226"/>
            <a:ext cx="6048672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 smtClean="0"/>
              <a:t>(1) </a:t>
            </a:r>
            <a:r>
              <a:rPr lang="en-GB" sz="800" dirty="0" err="1"/>
              <a:t>Githens</a:t>
            </a:r>
            <a:r>
              <a:rPr lang="en-GB" sz="800" dirty="0"/>
              <a:t>, Gregory D. </a:t>
            </a:r>
            <a:r>
              <a:rPr lang="en-GB" sz="800" dirty="0">
                <a:hlinkClick r:id="rId2"/>
              </a:rPr>
              <a:t>"Vision into Results….Introducing Leading Strategic Initiatives"</a:t>
            </a:r>
            <a:r>
              <a:rPr lang="en-GB" sz="800" dirty="0"/>
              <a:t>. Retrieved 7 </a:t>
            </a:r>
            <a:r>
              <a:rPr lang="en-GB" sz="800" dirty="0" smtClean="0"/>
              <a:t>April </a:t>
            </a:r>
            <a:r>
              <a:rPr lang="en-GB" sz="800" dirty="0"/>
              <a:t> </a:t>
            </a:r>
            <a:r>
              <a:rPr lang="en-GB" sz="800" dirty="0" smtClean="0"/>
              <a:t>2014</a:t>
            </a:r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965850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/>
              <a:t>Q. HRM Strategic </a:t>
            </a:r>
            <a:r>
              <a:rPr lang="en-GB" dirty="0" smtClean="0"/>
              <a:t>initiatives?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are </a:t>
            </a:r>
            <a:r>
              <a:rPr lang="en-GB" b="1" dirty="0"/>
              <a:t>HRM </a:t>
            </a:r>
            <a:r>
              <a:rPr lang="en-GB" b="1" dirty="0" smtClean="0"/>
              <a:t>Strategic initiatives</a:t>
            </a:r>
            <a:r>
              <a:rPr lang="en-GB" dirty="0" smtClean="0"/>
              <a:t>?</a:t>
            </a:r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686800" cy="1143000"/>
          </a:xfrm>
        </p:spPr>
        <p:txBody>
          <a:bodyPr>
            <a:normAutofit/>
          </a:bodyPr>
          <a:lstStyle/>
          <a:p>
            <a:pPr algn="l"/>
            <a:r>
              <a:rPr lang="en-GB" b="1" dirty="0" smtClean="0"/>
              <a:t>Q</a:t>
            </a:r>
            <a:r>
              <a:rPr lang="en-GB" b="1" dirty="0"/>
              <a:t>. Strategic Initiative Charter?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Research Document and cite a definition for a </a:t>
            </a:r>
            <a:r>
              <a:rPr lang="en-GB" b="1" dirty="0"/>
              <a:t>Strategic </a:t>
            </a:r>
            <a:r>
              <a:rPr lang="en-GB" b="1" dirty="0" smtClean="0"/>
              <a:t>Initiative proposal / charter</a:t>
            </a:r>
            <a:r>
              <a:rPr lang="en-GB" dirty="0" smtClean="0"/>
              <a:t>? </a:t>
            </a:r>
            <a:endParaRPr lang="en-GB" dirty="0"/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 smtClean="0"/>
              <a:t>aka Strategic Initiative Document (SID</a:t>
            </a:r>
            <a:r>
              <a:rPr lang="en-GB" dirty="0" smtClean="0"/>
              <a:t>), Strategic </a:t>
            </a:r>
            <a:r>
              <a:rPr lang="en-GB" dirty="0"/>
              <a:t>Initiative </a:t>
            </a:r>
            <a:r>
              <a:rPr lang="en-GB" dirty="0" smtClean="0"/>
              <a:t>Plan (SIP</a:t>
            </a:r>
            <a:r>
              <a:rPr lang="en-GB" dirty="0"/>
              <a:t>) </a:t>
            </a:r>
            <a:r>
              <a:rPr lang="en-GB" dirty="0" smtClean="0"/>
              <a:t>or Strategic Planning </a:t>
            </a:r>
            <a:r>
              <a:rPr lang="en-GB" dirty="0"/>
              <a:t>D</a:t>
            </a:r>
            <a:r>
              <a:rPr lang="en-GB" dirty="0" smtClean="0"/>
              <a:t>ocument </a:t>
            </a:r>
            <a:r>
              <a:rPr lang="en-GB" dirty="0" smtClean="0"/>
              <a:t>(SPD).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2951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686800" cy="1143000"/>
          </a:xfrm>
        </p:spPr>
        <p:txBody>
          <a:bodyPr>
            <a:normAutofit/>
          </a:bodyPr>
          <a:lstStyle/>
          <a:p>
            <a:pPr algn="l"/>
            <a:r>
              <a:rPr lang="en-GB" b="1" dirty="0" smtClean="0"/>
              <a:t>Q</a:t>
            </a:r>
            <a:r>
              <a:rPr lang="en-GB" b="1" dirty="0"/>
              <a:t>. Strategic Initiative </a:t>
            </a:r>
            <a:r>
              <a:rPr lang="en-GB" b="1" dirty="0" smtClean="0"/>
              <a:t>Charter?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Find an example </a:t>
            </a:r>
            <a:r>
              <a:rPr lang="en-GB" b="1" dirty="0" smtClean="0"/>
              <a:t>Strategic </a:t>
            </a:r>
            <a:r>
              <a:rPr lang="en-GB" b="1" dirty="0"/>
              <a:t>Initiative </a:t>
            </a:r>
            <a:r>
              <a:rPr lang="en-GB" b="1" dirty="0" smtClean="0"/>
              <a:t>proposal?</a:t>
            </a:r>
            <a:endParaRPr lang="en-GB" dirty="0" smtClean="0"/>
          </a:p>
          <a:p>
            <a:r>
              <a:rPr lang="en-GB" dirty="0" smtClean="0"/>
              <a:t>What are the </a:t>
            </a:r>
            <a:r>
              <a:rPr lang="en-GB" b="1" dirty="0" smtClean="0"/>
              <a:t>Elements </a:t>
            </a:r>
            <a:r>
              <a:rPr lang="en-GB" b="1" dirty="0"/>
              <a:t>of a Strategic </a:t>
            </a:r>
            <a:r>
              <a:rPr lang="en-GB" b="1" dirty="0" smtClean="0"/>
              <a:t>Initiative proposal</a:t>
            </a:r>
            <a:r>
              <a:rPr lang="en-GB" dirty="0" smtClean="0"/>
              <a:t>? </a:t>
            </a:r>
            <a:r>
              <a:rPr lang="en-GB" sz="2000" dirty="0" smtClean="0"/>
              <a:t>research document </a:t>
            </a:r>
            <a:r>
              <a:rPr lang="en-GB" sz="2000" dirty="0"/>
              <a:t>and cite your answer.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 smtClean="0"/>
              <a:t>aka Business Transformation Charter.</a:t>
            </a:r>
            <a:br>
              <a:rPr lang="en-GB" dirty="0" smtClean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89621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686800" cy="1143000"/>
          </a:xfrm>
        </p:spPr>
        <p:txBody>
          <a:bodyPr>
            <a:normAutofit/>
          </a:bodyPr>
          <a:lstStyle/>
          <a:p>
            <a:pPr algn="l"/>
            <a:r>
              <a:rPr lang="en-GB" dirty="0" smtClean="0"/>
              <a:t>Q.</a:t>
            </a:r>
            <a:r>
              <a:rPr lang="en-GB" b="1" dirty="0"/>
              <a:t> </a:t>
            </a:r>
            <a:r>
              <a:rPr lang="en-GB" b="1" dirty="0" smtClean="0"/>
              <a:t>Program Management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Research </a:t>
            </a:r>
            <a:r>
              <a:rPr lang="en-GB" dirty="0"/>
              <a:t>Document and </a:t>
            </a:r>
            <a:r>
              <a:rPr lang="en-GB" dirty="0" smtClean="0"/>
              <a:t>cite a definition for </a:t>
            </a:r>
            <a:r>
              <a:rPr lang="en-GB" b="1" dirty="0" smtClean="0"/>
              <a:t>Program </a:t>
            </a:r>
            <a:r>
              <a:rPr lang="en-GB" b="1" dirty="0" smtClean="0"/>
              <a:t>Management?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47951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686800" cy="1143000"/>
          </a:xfrm>
        </p:spPr>
        <p:txBody>
          <a:bodyPr>
            <a:normAutofit/>
          </a:bodyPr>
          <a:lstStyle/>
          <a:p>
            <a:pPr algn="l"/>
            <a:r>
              <a:rPr lang="en-GB" dirty="0" smtClean="0"/>
              <a:t>Q.</a:t>
            </a:r>
            <a:r>
              <a:rPr lang="en-GB" b="1" dirty="0"/>
              <a:t> Project Management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Research </a:t>
            </a:r>
            <a:r>
              <a:rPr lang="en-GB" dirty="0"/>
              <a:t>Document and </a:t>
            </a:r>
            <a:r>
              <a:rPr lang="en-GB" dirty="0" smtClean="0"/>
              <a:t>cite a definition for </a:t>
            </a:r>
            <a:r>
              <a:rPr lang="en-GB" b="1" dirty="0"/>
              <a:t>Project </a:t>
            </a:r>
            <a:r>
              <a:rPr lang="en-GB" b="1" dirty="0" smtClean="0"/>
              <a:t>Management?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44013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 smtClean="0"/>
              <a:t>Project </a:t>
            </a:r>
            <a:r>
              <a:rPr lang="en-GB" b="1" dirty="0"/>
              <a:t>and program </a:t>
            </a:r>
            <a:r>
              <a:rPr lang="en-GB" b="1" dirty="0" smtClean="0"/>
              <a:t>management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</a:t>
            </a:r>
            <a:r>
              <a:rPr lang="en-GB" dirty="0" smtClean="0"/>
              <a:t>hat </a:t>
            </a:r>
            <a:r>
              <a:rPr lang="en-GB" dirty="0"/>
              <a:t>is the difference between </a:t>
            </a:r>
            <a:r>
              <a:rPr lang="en-GB" b="1" dirty="0"/>
              <a:t>project and program </a:t>
            </a:r>
            <a:r>
              <a:rPr lang="en-GB" b="1" dirty="0" smtClean="0"/>
              <a:t>management</a:t>
            </a:r>
            <a:r>
              <a:rPr lang="en-GB" dirty="0" smtClean="0"/>
              <a:t>? Research document and cite your answer.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2000" dirty="0" smtClean="0"/>
              <a:t>Tip</a:t>
            </a:r>
            <a:r>
              <a:rPr lang="en-GB" sz="2000" dirty="0"/>
              <a:t>: </a:t>
            </a:r>
            <a:r>
              <a:rPr lang="en-GB" sz="2000" dirty="0" smtClean="0"/>
              <a:t>Project usually have a tangible end-result programs don’t always, </a:t>
            </a:r>
            <a:r>
              <a:rPr lang="en-GB" sz="2000" dirty="0"/>
              <a:t>however Programs </a:t>
            </a:r>
            <a:r>
              <a:rPr lang="en-GB" sz="2000" dirty="0" smtClean="0"/>
              <a:t>can include </a:t>
            </a:r>
            <a:r>
              <a:rPr lang="en-GB" sz="2000" dirty="0"/>
              <a:t>1 or more projects.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316033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686800" cy="1143000"/>
          </a:xfrm>
        </p:spPr>
        <p:txBody>
          <a:bodyPr>
            <a:normAutofit/>
          </a:bodyPr>
          <a:lstStyle/>
          <a:p>
            <a:pPr algn="l"/>
            <a:r>
              <a:rPr lang="en-GB" dirty="0" smtClean="0"/>
              <a:t>Q.</a:t>
            </a:r>
            <a:r>
              <a:rPr lang="en-GB" b="1" dirty="0"/>
              <a:t> Project Management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are the key stages of </a:t>
            </a:r>
            <a:r>
              <a:rPr lang="en-GB" b="1" dirty="0" smtClean="0"/>
              <a:t>Traditional</a:t>
            </a:r>
            <a:r>
              <a:rPr lang="en-GB" dirty="0" smtClean="0"/>
              <a:t> </a:t>
            </a:r>
            <a:r>
              <a:rPr lang="en-GB" b="1" dirty="0" smtClean="0"/>
              <a:t>Project Management?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932910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Q. Gantt Chart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Research and document an answer to the following: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What is a Gantt chart? </a:t>
            </a:r>
            <a:r>
              <a:rPr lang="en-GB" dirty="0"/>
              <a:t>a</a:t>
            </a:r>
            <a:r>
              <a:rPr lang="en-GB" dirty="0" smtClean="0"/>
              <a:t>nd why use one?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Example </a:t>
            </a:r>
            <a:r>
              <a:rPr lang="en-GB" dirty="0" smtClean="0"/>
              <a:t>Gantt </a:t>
            </a:r>
            <a:r>
              <a:rPr lang="en-GB" dirty="0" smtClean="0"/>
              <a:t>software?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564436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686800" cy="1143000"/>
          </a:xfrm>
        </p:spPr>
        <p:txBody>
          <a:bodyPr>
            <a:normAutofit/>
          </a:bodyPr>
          <a:lstStyle/>
          <a:p>
            <a:pPr algn="l"/>
            <a:r>
              <a:rPr lang="en-GB" dirty="0" smtClean="0"/>
              <a:t>Q.</a:t>
            </a:r>
            <a:r>
              <a:rPr lang="en-GB" b="1" dirty="0"/>
              <a:t> </a:t>
            </a:r>
            <a:r>
              <a:rPr lang="en-GB" b="1" dirty="0" smtClean="0"/>
              <a:t>PID - Project </a:t>
            </a:r>
            <a:r>
              <a:rPr lang="en-GB" b="1" dirty="0"/>
              <a:t>Management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Research </a:t>
            </a:r>
            <a:r>
              <a:rPr lang="en-GB" dirty="0"/>
              <a:t>Document and </a:t>
            </a:r>
            <a:r>
              <a:rPr lang="en-GB" dirty="0" smtClean="0"/>
              <a:t>cite a definition for </a:t>
            </a:r>
            <a:r>
              <a:rPr lang="en-GB" b="1" dirty="0" smtClean="0"/>
              <a:t>a PID - </a:t>
            </a:r>
            <a:r>
              <a:rPr lang="en-US" altLang="en-US" b="1" dirty="0">
                <a:solidFill>
                  <a:srgbClr val="252525"/>
                </a:solidFill>
                <a:cs typeface="Arial" panose="020B0604020202020204" pitchFamily="34" charset="0"/>
              </a:rPr>
              <a:t>Project Initiation </a:t>
            </a:r>
            <a:r>
              <a:rPr lang="en-US" altLang="en-US" b="1" dirty="0" smtClean="0">
                <a:solidFill>
                  <a:srgbClr val="252525"/>
                </a:solidFill>
                <a:cs typeface="Arial" panose="020B0604020202020204" pitchFamily="34" charset="0"/>
              </a:rPr>
              <a:t>Document</a:t>
            </a:r>
            <a:r>
              <a:rPr lang="en-GB" dirty="0" smtClean="0"/>
              <a:t>?</a:t>
            </a:r>
          </a:p>
          <a:p>
            <a:r>
              <a:rPr lang="en-GB" dirty="0"/>
              <a:t>What are the </a:t>
            </a:r>
            <a:r>
              <a:rPr lang="en-GB" b="1" dirty="0"/>
              <a:t>key components </a:t>
            </a:r>
            <a:r>
              <a:rPr lang="en-GB" dirty="0"/>
              <a:t>of a </a:t>
            </a:r>
            <a:r>
              <a:rPr lang="en-US" altLang="en-US" b="1" dirty="0">
                <a:solidFill>
                  <a:srgbClr val="252525"/>
                </a:solidFill>
                <a:cs typeface="Arial" panose="020B0604020202020204" pitchFamily="34" charset="0"/>
              </a:rPr>
              <a:t>Project Initiation Document? </a:t>
            </a:r>
            <a:r>
              <a:rPr lang="en-GB" dirty="0"/>
              <a:t>Research Document and cite your answer</a:t>
            </a:r>
            <a:r>
              <a:rPr lang="en-GB" dirty="0" smtClean="0"/>
              <a:t>.</a:t>
            </a:r>
          </a:p>
          <a:p>
            <a:r>
              <a:rPr lang="en-GB" dirty="0"/>
              <a:t>R</a:t>
            </a:r>
            <a:r>
              <a:rPr lang="en-GB" dirty="0" smtClean="0"/>
              <a:t>esearch </a:t>
            </a:r>
            <a:r>
              <a:rPr lang="en-GB" dirty="0"/>
              <a:t>and find a </a:t>
            </a:r>
            <a:r>
              <a:rPr lang="en-US" altLang="en-US" b="1" dirty="0" smtClean="0">
                <a:solidFill>
                  <a:srgbClr val="252525"/>
                </a:solidFill>
                <a:cs typeface="Arial" panose="020B0604020202020204" pitchFamily="34" charset="0"/>
              </a:rPr>
              <a:t>Project </a:t>
            </a:r>
            <a:r>
              <a:rPr lang="en-US" altLang="en-US" b="1" dirty="0">
                <a:solidFill>
                  <a:srgbClr val="252525"/>
                </a:solidFill>
                <a:cs typeface="Arial" panose="020B0604020202020204" pitchFamily="34" charset="0"/>
              </a:rPr>
              <a:t>Initiation </a:t>
            </a:r>
            <a:r>
              <a:rPr lang="en-US" altLang="en-US" b="1" dirty="0" smtClean="0">
                <a:solidFill>
                  <a:srgbClr val="252525"/>
                </a:solidFill>
                <a:cs typeface="Arial" panose="020B0604020202020204" pitchFamily="34" charset="0"/>
              </a:rPr>
              <a:t>Document.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697707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Overview</a:t>
            </a:r>
            <a:r>
              <a:rPr lang="en-GB" dirty="0" smtClean="0"/>
              <a:t>: Strategic </a:t>
            </a:r>
            <a:r>
              <a:rPr lang="en-GB" dirty="0" smtClean="0"/>
              <a:t>implementation considerations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556792"/>
            <a:ext cx="8568952" cy="5256584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dirty="0" smtClean="0"/>
              <a:t>You can include items such as these in your plan, your own research and the following slides will give you additional ideas. In your report add </a:t>
            </a:r>
            <a:r>
              <a:rPr lang="en-GB" dirty="0"/>
              <a:t>a sentence </a:t>
            </a:r>
            <a:r>
              <a:rPr lang="en-GB" dirty="0" smtClean="0"/>
              <a:t>describing the purpose </a:t>
            </a:r>
            <a:r>
              <a:rPr lang="en-GB" dirty="0"/>
              <a:t>of </a:t>
            </a:r>
            <a:r>
              <a:rPr lang="en-GB" dirty="0" smtClean="0"/>
              <a:t>each </a:t>
            </a:r>
            <a:r>
              <a:rPr lang="en-GB" dirty="0"/>
              <a:t>point with </a:t>
            </a:r>
            <a:r>
              <a:rPr lang="en-GB" dirty="0" smtClean="0"/>
              <a:t>supporting citations.</a:t>
            </a:r>
          </a:p>
          <a:p>
            <a:r>
              <a:rPr lang="en-GB" dirty="0"/>
              <a:t>Research into new </a:t>
            </a:r>
            <a:r>
              <a:rPr lang="en-GB" dirty="0" smtClean="0"/>
              <a:t>initiative, evaluation of topic including </a:t>
            </a:r>
            <a:r>
              <a:rPr lang="en-GB" dirty="0"/>
              <a:t>case studies and identification of current best </a:t>
            </a:r>
            <a:r>
              <a:rPr lang="en-GB" dirty="0" smtClean="0"/>
              <a:t>practices.</a:t>
            </a:r>
          </a:p>
          <a:p>
            <a:r>
              <a:rPr lang="en-GB" dirty="0" smtClean="0"/>
              <a:t>Creation </a:t>
            </a:r>
            <a:r>
              <a:rPr lang="en-GB" dirty="0"/>
              <a:t>of a </a:t>
            </a:r>
            <a:r>
              <a:rPr lang="en-GB" b="1" dirty="0" smtClean="0"/>
              <a:t>Strategic initiative </a:t>
            </a:r>
            <a:r>
              <a:rPr lang="en-GB" b="1" dirty="0"/>
              <a:t>proposal </a:t>
            </a:r>
            <a:r>
              <a:rPr lang="en-GB" b="1" dirty="0" smtClean="0"/>
              <a:t>/ plan </a:t>
            </a:r>
            <a:r>
              <a:rPr lang="en-GB" dirty="0" smtClean="0"/>
              <a:t>(SIP) report </a:t>
            </a:r>
            <a:r>
              <a:rPr lang="en-GB" dirty="0"/>
              <a:t>and </a:t>
            </a:r>
            <a:r>
              <a:rPr lang="en-GB" dirty="0" smtClean="0"/>
              <a:t>presentation.</a:t>
            </a:r>
          </a:p>
          <a:p>
            <a:r>
              <a:rPr lang="en-GB" dirty="0" smtClean="0"/>
              <a:t>Selection of Strategic </a:t>
            </a:r>
            <a:r>
              <a:rPr lang="en-GB" dirty="0"/>
              <a:t>implementation Team. </a:t>
            </a:r>
            <a:endParaRPr lang="en-GB" dirty="0" smtClean="0"/>
          </a:p>
          <a:p>
            <a:r>
              <a:rPr lang="en-GB" dirty="0" smtClean="0"/>
              <a:t>Pitch initiative to </a:t>
            </a:r>
            <a:r>
              <a:rPr lang="en-GB" dirty="0"/>
              <a:t>Senior Management </a:t>
            </a:r>
            <a:r>
              <a:rPr lang="en-GB" dirty="0" smtClean="0"/>
              <a:t>for sponsorship.</a:t>
            </a:r>
            <a:endParaRPr lang="en-GB" dirty="0"/>
          </a:p>
          <a:p>
            <a:r>
              <a:rPr lang="en-GB" dirty="0" smtClean="0"/>
              <a:t>Creation of an </a:t>
            </a:r>
            <a:r>
              <a:rPr lang="en-GB" b="1" dirty="0" smtClean="0"/>
              <a:t>Implementation schedule </a:t>
            </a:r>
            <a:r>
              <a:rPr lang="en-GB" dirty="0" smtClean="0"/>
              <a:t>( </a:t>
            </a:r>
            <a:r>
              <a:rPr lang="en-GB" dirty="0" err="1" smtClean="0"/>
              <a:t>inc.</a:t>
            </a:r>
            <a:r>
              <a:rPr lang="en-GB" dirty="0" smtClean="0"/>
              <a:t> Key dates)</a:t>
            </a:r>
          </a:p>
          <a:p>
            <a:r>
              <a:rPr lang="en-GB" dirty="0" smtClean="0"/>
              <a:t>Creation of a </a:t>
            </a:r>
            <a:r>
              <a:rPr lang="en-GB" b="1" dirty="0" smtClean="0"/>
              <a:t>Project Initiation document </a:t>
            </a:r>
            <a:r>
              <a:rPr lang="en-GB" dirty="0" smtClean="0"/>
              <a:t>/ plan (PID/PIP</a:t>
            </a:r>
            <a:r>
              <a:rPr lang="en-GB" dirty="0"/>
              <a:t>) and </a:t>
            </a:r>
            <a:r>
              <a:rPr lang="en-GB" dirty="0" smtClean="0"/>
              <a:t>Gantt </a:t>
            </a:r>
            <a:r>
              <a:rPr lang="en-GB" dirty="0"/>
              <a:t>chart outlining resources required and </a:t>
            </a:r>
            <a:r>
              <a:rPr lang="en-GB" dirty="0" smtClean="0"/>
              <a:t>budget for </a:t>
            </a:r>
            <a:r>
              <a:rPr lang="en-GB" dirty="0"/>
              <a:t>planning and </a:t>
            </a:r>
            <a:r>
              <a:rPr lang="en-GB" dirty="0" smtClean="0"/>
              <a:t>monitoring.</a:t>
            </a:r>
          </a:p>
          <a:p>
            <a:r>
              <a:rPr lang="en-GB" dirty="0" smtClean="0"/>
              <a:t>Complete a </a:t>
            </a:r>
            <a:r>
              <a:rPr lang="en-GB" b="1" dirty="0" smtClean="0"/>
              <a:t>Risk Assessment</a:t>
            </a:r>
            <a:r>
              <a:rPr lang="en-GB" dirty="0" smtClean="0"/>
              <a:t>.</a:t>
            </a:r>
          </a:p>
          <a:p>
            <a:r>
              <a:rPr lang="en-GB" dirty="0" smtClean="0"/>
              <a:t>Staff </a:t>
            </a:r>
            <a:r>
              <a:rPr lang="en-GB" b="1" dirty="0" smtClean="0"/>
              <a:t>Communication plan</a:t>
            </a:r>
            <a:r>
              <a:rPr lang="en-GB" dirty="0" smtClean="0"/>
              <a:t>.</a:t>
            </a:r>
            <a:endParaRPr lang="en-GB" dirty="0"/>
          </a:p>
          <a:p>
            <a:r>
              <a:rPr lang="en-GB" dirty="0" smtClean="0"/>
              <a:t>Staff</a:t>
            </a:r>
            <a:r>
              <a:rPr lang="en-GB" b="1" dirty="0" smtClean="0"/>
              <a:t> Training plan</a:t>
            </a:r>
            <a:r>
              <a:rPr lang="en-GB" dirty="0" smtClean="0"/>
              <a:t>.</a:t>
            </a:r>
          </a:p>
          <a:p>
            <a:r>
              <a:rPr lang="en-GB" b="1" dirty="0"/>
              <a:t>M</a:t>
            </a:r>
            <a:r>
              <a:rPr lang="en-GB" b="1" dirty="0" smtClean="0"/>
              <a:t>onitoring and evaluation plan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r>
              <a:rPr lang="en-GB" dirty="0"/>
              <a:t/>
            </a:r>
            <a:br>
              <a:rPr lang="en-GB" dirty="0"/>
            </a:br>
            <a:r>
              <a:rPr lang="en-GB" dirty="0"/>
              <a:t>... </a:t>
            </a:r>
            <a:r>
              <a:rPr lang="en-GB" dirty="0" smtClean="0"/>
              <a:t>+ for </a:t>
            </a:r>
            <a:r>
              <a:rPr lang="en-GB" dirty="0"/>
              <a:t>extra marks include </a:t>
            </a:r>
            <a:r>
              <a:rPr lang="en-GB" dirty="0" smtClean="0"/>
              <a:t>example plans </a:t>
            </a:r>
            <a:r>
              <a:rPr lang="en-GB" dirty="0"/>
              <a:t>in the appendix.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060562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686800" cy="1143000"/>
          </a:xfrm>
        </p:spPr>
        <p:txBody>
          <a:bodyPr>
            <a:normAutofit/>
          </a:bodyPr>
          <a:lstStyle/>
          <a:p>
            <a:pPr algn="l"/>
            <a:r>
              <a:rPr lang="en-GB" b="1" dirty="0" smtClean="0"/>
              <a:t>Activity: Strategy Implementation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Create your own Strategic Implementation plan for your initiative?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987971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 Case-study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Q. Find an example strategic or project </a:t>
            </a:r>
            <a:r>
              <a:rPr lang="en-GB" dirty="0"/>
              <a:t>implementation </a:t>
            </a:r>
            <a:r>
              <a:rPr lang="en-GB" dirty="0" smtClean="0"/>
              <a:t>plan related to your new initiative to help you devise your own strategic implementation plan?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542834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Change Management Models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The introduction of any new strategic initiative is going to introduce an element of change.</a:t>
            </a:r>
          </a:p>
          <a:p>
            <a:r>
              <a:rPr lang="en-GB" dirty="0" smtClean="0"/>
              <a:t>As a result, a knowledge and understanding of popular </a:t>
            </a:r>
            <a:r>
              <a:rPr lang="en-GB" b="1" dirty="0" smtClean="0"/>
              <a:t>Change Management strategies </a:t>
            </a:r>
            <a:r>
              <a:rPr lang="en-GB" dirty="0" smtClean="0"/>
              <a:t>such as: </a:t>
            </a:r>
          </a:p>
          <a:p>
            <a:pPr lvl="1"/>
            <a:r>
              <a:rPr lang="en-GB" b="1" dirty="0" err="1" smtClean="0"/>
              <a:t>Kotter’s</a:t>
            </a:r>
            <a:r>
              <a:rPr lang="en-GB" b="1" dirty="0" smtClean="0"/>
              <a:t> 8 step process </a:t>
            </a:r>
            <a:r>
              <a:rPr lang="en-GB" dirty="0" smtClean="0"/>
              <a:t>or </a:t>
            </a:r>
          </a:p>
          <a:p>
            <a:pPr lvl="1"/>
            <a:r>
              <a:rPr lang="en-GB" b="1" dirty="0" smtClean="0"/>
              <a:t>the ADKAR Model </a:t>
            </a:r>
          </a:p>
          <a:p>
            <a:pPr lvl="1"/>
            <a:r>
              <a:rPr lang="en-GB" b="1" dirty="0" err="1" smtClean="0"/>
              <a:t>Lewin’s</a:t>
            </a:r>
            <a:r>
              <a:rPr lang="en-GB" b="1" dirty="0" smtClean="0"/>
              <a:t> 3 Phase Model</a:t>
            </a:r>
          </a:p>
          <a:p>
            <a:pPr marL="457200" lvl="1" indent="0">
              <a:buNone/>
            </a:pPr>
            <a:r>
              <a:rPr lang="en-GB" dirty="0" smtClean="0"/>
              <a:t>will help any Senior Management team introduce positive and long-lasting change into their </a:t>
            </a:r>
            <a:r>
              <a:rPr lang="en-GB" dirty="0" smtClean="0"/>
              <a:t>Organisation.</a:t>
            </a:r>
            <a:endParaRPr lang="en-GB" dirty="0"/>
          </a:p>
          <a:p>
            <a:pPr marL="514350" indent="-457200"/>
            <a:r>
              <a:rPr lang="en-GB" dirty="0" smtClean="0"/>
              <a:t>This could also be mentioned.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098229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Further information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following slides provide further information on Strategic </a:t>
            </a:r>
            <a:r>
              <a:rPr lang="en-GB" dirty="0"/>
              <a:t>implementation </a:t>
            </a:r>
            <a:r>
              <a:rPr lang="en-GB" dirty="0" smtClean="0"/>
              <a:t>considerations.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952015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Bg: </a:t>
            </a:r>
            <a:r>
              <a:rPr lang="en-GB" b="1" dirty="0" smtClean="0"/>
              <a:t>Strategy </a:t>
            </a:r>
            <a:r>
              <a:rPr lang="en-GB" b="1" dirty="0"/>
              <a:t>Implementation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 smtClean="0"/>
              <a:t>Based on Strategic Management Consultant </a:t>
            </a:r>
            <a:r>
              <a:rPr lang="en-GB" b="1" dirty="0" smtClean="0"/>
              <a:t>Charles Lowe </a:t>
            </a:r>
            <a:r>
              <a:rPr lang="en-GB" dirty="0" smtClean="0"/>
              <a:t>of </a:t>
            </a:r>
            <a:r>
              <a:rPr lang="en-GB" dirty="0"/>
              <a:t>MASET LLC, there are </a:t>
            </a:r>
            <a:r>
              <a:rPr lang="en-GB" b="1" dirty="0"/>
              <a:t>4 elements </a:t>
            </a:r>
            <a:r>
              <a:rPr lang="en-GB" dirty="0"/>
              <a:t>which must work in harmony to successfully implement a strategic initiative. They are: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 smtClean="0"/>
              <a:t>Planning &amp; Communication</a:t>
            </a:r>
            <a:r>
              <a:rPr lang="en-GB" dirty="0" smtClean="0"/>
              <a:t>: 1. Gain </a:t>
            </a:r>
            <a:r>
              <a:rPr lang="en-GB" dirty="0"/>
              <a:t>senior-level </a:t>
            </a:r>
            <a:r>
              <a:rPr lang="en-GB" dirty="0" smtClean="0"/>
              <a:t>sponsorship, 2. Generate </a:t>
            </a:r>
            <a:r>
              <a:rPr lang="en-GB" dirty="0"/>
              <a:t>employee awareness and communicate benefits of the upcoming strategy to gain initial acceptance</a:t>
            </a:r>
            <a:r>
              <a:rPr lang="en-GB" dirty="0" smtClean="0"/>
              <a:t>. 3. Develop </a:t>
            </a:r>
            <a:r>
              <a:rPr lang="en-GB" dirty="0"/>
              <a:t>strategies to overcome potential human, organizational, and technical barriers 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 smtClean="0"/>
              <a:t>Training</a:t>
            </a:r>
            <a:r>
              <a:rPr lang="en-GB" dirty="0" smtClean="0"/>
              <a:t>: A </a:t>
            </a:r>
            <a:r>
              <a:rPr lang="en-GB" dirty="0"/>
              <a:t>general rollout of the process and a mechanism to help change organizational </a:t>
            </a:r>
            <a:r>
              <a:rPr lang="en-GB" dirty="0" smtClean="0"/>
              <a:t>behaviour </a:t>
            </a:r>
            <a:r>
              <a:rPr lang="en-GB" dirty="0"/>
              <a:t>and develop </a:t>
            </a:r>
            <a:r>
              <a:rPr lang="en-GB" dirty="0" smtClean="0"/>
              <a:t>skills.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 smtClean="0"/>
              <a:t>Implementation</a:t>
            </a:r>
            <a:r>
              <a:rPr lang="en-GB" dirty="0" smtClean="0"/>
              <a:t>: Managerial Support </a:t>
            </a:r>
            <a:r>
              <a:rPr lang="en-GB" dirty="0"/>
              <a:t>of the </a:t>
            </a:r>
            <a:r>
              <a:rPr lang="en-GB" dirty="0" smtClean="0"/>
              <a:t>implementation  process </a:t>
            </a:r>
            <a:r>
              <a:rPr lang="en-GB" dirty="0"/>
              <a:t>at the local </a:t>
            </a:r>
            <a:r>
              <a:rPr lang="en-GB" dirty="0" smtClean="0"/>
              <a:t>level.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 smtClean="0"/>
              <a:t>Evaluation</a:t>
            </a:r>
            <a:r>
              <a:rPr lang="en-GB" dirty="0" smtClean="0"/>
              <a:t>: Make Measure and communicate progress.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913987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Bg: </a:t>
            </a:r>
            <a:r>
              <a:rPr lang="en-GB" b="1" dirty="0"/>
              <a:t>Strategy Implementation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1</a:t>
            </a:r>
            <a:r>
              <a:rPr lang="en-GB" dirty="0" smtClean="0"/>
              <a:t>. Plan &amp; Process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Developing the </a:t>
            </a:r>
            <a:r>
              <a:rPr lang="en-GB" b="1" dirty="0"/>
              <a:t>process</a:t>
            </a:r>
            <a:r>
              <a:rPr lang="en-GB" dirty="0"/>
              <a:t> involves such things as: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An </a:t>
            </a:r>
            <a:r>
              <a:rPr lang="en-GB" b="1" dirty="0" smtClean="0"/>
              <a:t>action </a:t>
            </a:r>
            <a:r>
              <a:rPr lang="en-GB" b="1" dirty="0"/>
              <a:t>plan </a:t>
            </a:r>
            <a:r>
              <a:rPr lang="en-GB" dirty="0"/>
              <a:t>for </a:t>
            </a:r>
            <a:r>
              <a:rPr lang="en-GB" dirty="0" smtClean="0"/>
              <a:t>change. 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 smtClean="0"/>
              <a:t>Gain </a:t>
            </a:r>
            <a:r>
              <a:rPr lang="en-GB" b="1" dirty="0"/>
              <a:t>senior-level </a:t>
            </a:r>
            <a:r>
              <a:rPr lang="en-GB" b="1" dirty="0" smtClean="0"/>
              <a:t>sponsorship</a:t>
            </a:r>
            <a:r>
              <a:rPr lang="en-GB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Get </a:t>
            </a:r>
            <a:r>
              <a:rPr lang="en-GB" b="1" dirty="0"/>
              <a:t>employee awareness </a:t>
            </a:r>
            <a:r>
              <a:rPr lang="en-GB" dirty="0" smtClean="0"/>
              <a:t>and communicate benefits of </a:t>
            </a:r>
            <a:r>
              <a:rPr lang="en-GB" dirty="0"/>
              <a:t>the upcoming strategy </a:t>
            </a:r>
            <a:r>
              <a:rPr lang="en-GB" dirty="0" smtClean="0"/>
              <a:t>to gain </a:t>
            </a:r>
            <a:r>
              <a:rPr lang="en-GB" dirty="0"/>
              <a:t>initial </a:t>
            </a:r>
            <a:r>
              <a:rPr lang="en-GB" dirty="0" smtClean="0"/>
              <a:t>acceptance.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 smtClean="0"/>
              <a:t>Define links </a:t>
            </a:r>
            <a:r>
              <a:rPr lang="en-GB" dirty="0"/>
              <a:t>to other key </a:t>
            </a:r>
            <a:r>
              <a:rPr lang="en-GB" dirty="0" smtClean="0"/>
              <a:t>partners / strategies</a:t>
            </a:r>
            <a:r>
              <a:rPr lang="en-GB" dirty="0"/>
              <a:t>. Plan how to communicate the linkages</a:t>
            </a:r>
            <a:r>
              <a:rPr lang="en-GB" dirty="0" smtClean="0"/>
              <a:t>. How will the new initiative benefits others? – this will enhance engagement.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 smtClean="0"/>
              <a:t>Document </a:t>
            </a:r>
            <a:r>
              <a:rPr lang="en-GB" b="1" dirty="0"/>
              <a:t>job </a:t>
            </a:r>
            <a:r>
              <a:rPr lang="en-GB" b="1" dirty="0" smtClean="0"/>
              <a:t>roles</a:t>
            </a:r>
            <a:r>
              <a:rPr lang="en-GB" dirty="0" smtClean="0"/>
              <a:t>, </a:t>
            </a:r>
            <a:r>
              <a:rPr lang="en-GB" dirty="0"/>
              <a:t>tools, procedures, software </a:t>
            </a:r>
            <a:r>
              <a:rPr lang="en-GB" dirty="0" smtClean="0"/>
              <a:t>targeted to </a:t>
            </a:r>
            <a:r>
              <a:rPr lang="en-GB" dirty="0"/>
              <a:t>support the employee's/end user's </a:t>
            </a:r>
            <a:r>
              <a:rPr lang="en-GB" dirty="0" smtClean="0"/>
              <a:t>needs.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Develop</a:t>
            </a:r>
            <a:r>
              <a:rPr lang="en-GB" b="1" dirty="0" smtClean="0"/>
              <a:t> </a:t>
            </a:r>
            <a:r>
              <a:rPr lang="en-GB" b="1" dirty="0"/>
              <a:t>strategies </a:t>
            </a:r>
            <a:r>
              <a:rPr lang="en-GB" dirty="0"/>
              <a:t>to </a:t>
            </a:r>
            <a:r>
              <a:rPr lang="en-GB" b="1" dirty="0"/>
              <a:t>overcome</a:t>
            </a:r>
            <a:r>
              <a:rPr lang="en-GB" dirty="0"/>
              <a:t> potential human, organizational, and technical </a:t>
            </a:r>
            <a:r>
              <a:rPr lang="en-GB" b="1" dirty="0"/>
              <a:t>barriers</a:t>
            </a:r>
            <a:r>
              <a:rPr lang="en-GB" dirty="0"/>
              <a:t> to successful implementation.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847210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Bg: </a:t>
            </a:r>
            <a:r>
              <a:rPr lang="en-GB" b="1" dirty="0"/>
              <a:t>Strategy Implementation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2</a:t>
            </a:r>
            <a:r>
              <a:rPr lang="en-GB" dirty="0" smtClean="0"/>
              <a:t>. Training &amp; Development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Before rolling out training and interventions, the following should be </a:t>
            </a:r>
            <a:r>
              <a:rPr lang="en-GB" dirty="0" smtClean="0"/>
              <a:t>considered (fr1):</a:t>
            </a: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Profile the target population. </a:t>
            </a:r>
            <a:endParaRPr lang="en-GB" dirty="0" smtClean="0"/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Determine </a:t>
            </a:r>
            <a:r>
              <a:rPr lang="en-GB" dirty="0"/>
              <a:t>the best learning methodologies to be used that are appropriate for this initiative and accommodate the target population. (Awareness briefings, workshops, eLearning, video streaming, etc.)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Sequence the appropriate training and organizational activities (Build on introduction; acceptance; </a:t>
            </a:r>
            <a:r>
              <a:rPr lang="en-GB" dirty="0" smtClean="0"/>
              <a:t>and </a:t>
            </a:r>
            <a:r>
              <a:rPr lang="en-GB" dirty="0"/>
              <a:t>skill </a:t>
            </a:r>
            <a:r>
              <a:rPr lang="en-GB" dirty="0" smtClean="0"/>
              <a:t>development)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Design </a:t>
            </a:r>
            <a:r>
              <a:rPr lang="en-GB" dirty="0"/>
              <a:t>and develop training materials and structured learning experiences integrated with the process documentation and rollout.</a:t>
            </a: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3593" y="6453336"/>
            <a:ext cx="672336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(fr1) Masetllc.com,. 'Strategy Implementation: Launching A Successful Corporate Initiative'. </a:t>
            </a:r>
            <a:r>
              <a:rPr lang="en-GB" sz="800" dirty="0" err="1"/>
              <a:t>N.p</a:t>
            </a:r>
            <a:r>
              <a:rPr lang="en-GB" sz="800" dirty="0"/>
              <a:t>., 2015. Web. 3 Feb. 2015, from </a:t>
            </a:r>
            <a:r>
              <a:rPr lang="en-GB" sz="800" u="sng" dirty="0"/>
              <a:t>http://www.masetllc.com/products/458.shtml</a:t>
            </a:r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167955928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576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Bg: </a:t>
            </a:r>
            <a:r>
              <a:rPr lang="en-GB" b="1" dirty="0"/>
              <a:t>Strategy Implementation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3</a:t>
            </a:r>
            <a:r>
              <a:rPr lang="en-GB" dirty="0" smtClean="0"/>
              <a:t>. </a:t>
            </a:r>
            <a:r>
              <a:rPr lang="en-GB" dirty="0" smtClean="0"/>
              <a:t>Implementation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2559" y="1124744"/>
            <a:ext cx="7938882" cy="4824536"/>
          </a:xfrm>
        </p:spPr>
        <p:txBody>
          <a:bodyPr>
            <a:noAutofit/>
          </a:bodyPr>
          <a:lstStyle/>
          <a:p>
            <a:r>
              <a:rPr lang="en-GB" sz="2000" dirty="0"/>
              <a:t>Implementation often requires particularly at operational level and especially if the rollout is to multiple locations (nationally or internationally) a consistent message delivered at each site. The following should be considered: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b="1" dirty="0"/>
              <a:t>Senior Management communication and implementation plan.</a:t>
            </a:r>
            <a:endParaRPr lang="en-GB" sz="2000" dirty="0"/>
          </a:p>
          <a:p>
            <a:pPr marL="514350" indent="-514350">
              <a:buFont typeface="+mj-lt"/>
              <a:buAutoNum type="arabicPeriod"/>
            </a:pPr>
            <a:r>
              <a:rPr lang="en-GB" sz="2000" b="1" dirty="0"/>
              <a:t>Local implementation plan </a:t>
            </a:r>
            <a:r>
              <a:rPr lang="en-GB" sz="2000" i="1" dirty="0"/>
              <a:t>e.g.</a:t>
            </a:r>
            <a:r>
              <a:rPr lang="en-GB" sz="2000" dirty="0"/>
              <a:t> Assign tasks to specific job roles / relevant personnel on each site.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b="1" dirty="0"/>
              <a:t>Create Training plans and implementation schedule </a:t>
            </a:r>
            <a:r>
              <a:rPr lang="en-GB" sz="2000" dirty="0"/>
              <a:t>for training. 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b="1" dirty="0"/>
              <a:t>Training</a:t>
            </a:r>
            <a:r>
              <a:rPr lang="en-GB" sz="2000" dirty="0"/>
              <a:t>: Train all relevant personnel with new skills/procedures etc...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b="1" dirty="0"/>
              <a:t>Follow-up support</a:t>
            </a:r>
            <a:r>
              <a:rPr lang="en-GB" sz="2000" dirty="0"/>
              <a:t>: coaching and guidance after the training.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b="1" dirty="0"/>
              <a:t>Launch/Go Live date</a:t>
            </a:r>
            <a:r>
              <a:rPr lang="en-GB" sz="2000" dirty="0"/>
              <a:t>: Promote communicate and launch the new initiative. 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b="1" dirty="0"/>
              <a:t>Reflection and evaluation</a:t>
            </a:r>
            <a:r>
              <a:rPr lang="en-GB" sz="2000" dirty="0"/>
              <a:t>: Schedule Methods / meetings to share lessons learned and a process to promote success stories and share learning.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b="1" dirty="0"/>
              <a:t>Promote Success</a:t>
            </a:r>
            <a:r>
              <a:rPr lang="en-GB" sz="2000" dirty="0"/>
              <a:t>: Promote the benefits of  successful implementation and continue to nurture and support progress.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51594100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Bg: </a:t>
            </a:r>
            <a:r>
              <a:rPr lang="en-GB" b="1" dirty="0"/>
              <a:t>Strategy Implementation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4</a:t>
            </a:r>
            <a:r>
              <a:rPr lang="en-GB" dirty="0" smtClean="0"/>
              <a:t>. Measure Success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Lastly plans on how the success is going to be measured should be identified and planned before the implementation begins. The elements to consider include: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Define a progressive series of goals that help measure progress over time.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Measure results against initial target goals.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Define any limiting factors and their root causes.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Methods to systematically improve the process, training, and implementation approaches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143000" y="6597932"/>
            <a:ext cx="672336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(fr1) Masetllc.com,. 'Strategy Implementation: Launching A Successful Corporate Initiative'. </a:t>
            </a:r>
            <a:r>
              <a:rPr lang="en-GB" sz="800" dirty="0" err="1"/>
              <a:t>N.p</a:t>
            </a:r>
            <a:r>
              <a:rPr lang="en-GB" sz="800" dirty="0"/>
              <a:t>., 2015. Web. 3 Feb. 2015, from </a:t>
            </a:r>
            <a:r>
              <a:rPr lang="en-GB" sz="800" u="sng" dirty="0"/>
              <a:t>http://www.masetllc.com/products/458.shtml</a:t>
            </a:r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113380557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The End.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704571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651</TotalTime>
  <Words>1165</Words>
  <Application>Microsoft Office PowerPoint</Application>
  <PresentationFormat>On-screen Show (4:3)</PresentationFormat>
  <Paragraphs>107</Paragraphs>
  <Slides>25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9" baseType="lpstr">
      <vt:lpstr>Arial</vt:lpstr>
      <vt:lpstr>Calibri</vt:lpstr>
      <vt:lpstr>Courier New</vt:lpstr>
      <vt:lpstr>Office Theme</vt:lpstr>
      <vt:lpstr>Strategic initiatives</vt:lpstr>
      <vt:lpstr>Q. Strategic initiative?</vt:lpstr>
      <vt:lpstr>Bg: Evolve and enhance:</vt:lpstr>
      <vt:lpstr>Q. 3 Outcomes - Strategic initiatives?</vt:lpstr>
      <vt:lpstr>Bg: 3 Outcomes of Strategic initiatives</vt:lpstr>
      <vt:lpstr>Q. HRM Strategic initiatives?</vt:lpstr>
      <vt:lpstr>Q. Strategic Initiative Charter?</vt:lpstr>
      <vt:lpstr>Q. Strategic Initiative Charter?</vt:lpstr>
      <vt:lpstr>Q. Program Management?</vt:lpstr>
      <vt:lpstr>Q. Project Management?</vt:lpstr>
      <vt:lpstr>Project and program management</vt:lpstr>
      <vt:lpstr>Q. Project Management?</vt:lpstr>
      <vt:lpstr>Q. Gantt Chart</vt:lpstr>
      <vt:lpstr>Q. PID - Project Management?</vt:lpstr>
      <vt:lpstr>Overview: Strategic implementation considerations</vt:lpstr>
      <vt:lpstr>Activity: Strategy Implementation</vt:lpstr>
      <vt:lpstr>Example Case-study</vt:lpstr>
      <vt:lpstr>Change Management Models</vt:lpstr>
      <vt:lpstr>Further information</vt:lpstr>
      <vt:lpstr>Bg: Strategy Implementation</vt:lpstr>
      <vt:lpstr>Bg: Strategy Implementation 1. Plan &amp; Process</vt:lpstr>
      <vt:lpstr>Bg: Strategy Implementation 2. Training &amp; Development</vt:lpstr>
      <vt:lpstr>Bg: Strategy Implementation 3. Implementation</vt:lpstr>
      <vt:lpstr>Bg: Strategy Implementation 4. Measure Success</vt:lpstr>
      <vt:lpstr>The End.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Strategic initiatives</dc:title>
  <dc:creator>Pamela</dc:creator>
  <cp:lastModifiedBy>James Williams</cp:lastModifiedBy>
  <cp:revision>71</cp:revision>
  <dcterms:created xsi:type="dcterms:W3CDTF">2015-02-03T12:04:21Z</dcterms:created>
  <dcterms:modified xsi:type="dcterms:W3CDTF">2018-03-29T15:27:04Z</dcterms:modified>
</cp:coreProperties>
</file>