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3"/>
  </p:notesMasterIdLst>
  <p:handoutMasterIdLst>
    <p:handoutMasterId r:id="rId64"/>
  </p:handoutMasterIdLst>
  <p:sldIdLst>
    <p:sldId id="256" r:id="rId2"/>
    <p:sldId id="257" r:id="rId3"/>
    <p:sldId id="258" r:id="rId4"/>
    <p:sldId id="292" r:id="rId5"/>
    <p:sldId id="293" r:id="rId6"/>
    <p:sldId id="294" r:id="rId7"/>
    <p:sldId id="295" r:id="rId8"/>
    <p:sldId id="296" r:id="rId9"/>
    <p:sldId id="262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268" r:id="rId18"/>
    <p:sldId id="304" r:id="rId19"/>
    <p:sldId id="269" r:id="rId20"/>
    <p:sldId id="305" r:id="rId21"/>
    <p:sldId id="306" r:id="rId22"/>
    <p:sldId id="307" r:id="rId23"/>
    <p:sldId id="308" r:id="rId24"/>
    <p:sldId id="309" r:id="rId25"/>
    <p:sldId id="310" r:id="rId26"/>
    <p:sldId id="275" r:id="rId27"/>
    <p:sldId id="313" r:id="rId28"/>
    <p:sldId id="311" r:id="rId29"/>
    <p:sldId id="312" r:id="rId30"/>
    <p:sldId id="314" r:id="rId31"/>
    <p:sldId id="315" r:id="rId32"/>
    <p:sldId id="316" r:id="rId33"/>
    <p:sldId id="317" r:id="rId34"/>
    <p:sldId id="280" r:id="rId35"/>
    <p:sldId id="318" r:id="rId36"/>
    <p:sldId id="319" r:id="rId37"/>
    <p:sldId id="320" r:id="rId38"/>
    <p:sldId id="321" r:id="rId39"/>
    <p:sldId id="322" r:id="rId40"/>
    <p:sldId id="323" r:id="rId41"/>
    <p:sldId id="324" r:id="rId42"/>
    <p:sldId id="326" r:id="rId43"/>
    <p:sldId id="327" r:id="rId44"/>
    <p:sldId id="328" r:id="rId45"/>
    <p:sldId id="329" r:id="rId46"/>
    <p:sldId id="342" r:id="rId47"/>
    <p:sldId id="344" r:id="rId48"/>
    <p:sldId id="345" r:id="rId49"/>
    <p:sldId id="343" r:id="rId50"/>
    <p:sldId id="331" r:id="rId51"/>
    <p:sldId id="332" r:id="rId52"/>
    <p:sldId id="333" r:id="rId53"/>
    <p:sldId id="334" r:id="rId54"/>
    <p:sldId id="335" r:id="rId55"/>
    <p:sldId id="336" r:id="rId56"/>
    <p:sldId id="337" r:id="rId57"/>
    <p:sldId id="338" r:id="rId58"/>
    <p:sldId id="339" r:id="rId59"/>
    <p:sldId id="340" r:id="rId60"/>
    <p:sldId id="341" r:id="rId61"/>
    <p:sldId id="290" r:id="rId62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92" autoAdjust="0"/>
    <p:restoredTop sz="94660"/>
  </p:normalViewPr>
  <p:slideViewPr>
    <p:cSldViewPr snapToGrid="0">
      <p:cViewPr varScale="1">
        <p:scale>
          <a:sx n="73" d="100"/>
          <a:sy n="73" d="100"/>
        </p:scale>
        <p:origin x="6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>
            <a:extLst>
              <a:ext uri="{FF2B5EF4-FFF2-40B4-BE49-F238E27FC236}">
                <a16:creationId xmlns:a16="http://schemas.microsoft.com/office/drawing/2014/main" id="{5F37A421-B665-4B63-B7EC-2A3D60C586E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E9B995C3-1134-4CA9-A08F-89D3CABB467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49CA1B-B1D3-4E85-8192-3E2F0F2680C2}" type="datetimeFigureOut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7800B95D-F876-4A25-9957-8639A6A3435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BC13B5A2-77CF-4C10-8E90-12B7887E52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70E052-8F79-4AAD-A2F4-7AA1290ED058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2130627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414E1-8045-40C3-A3D3-6A65A62DCD26}" type="datetimeFigureOut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10B7A-8B41-44AC-B835-68283A3FDF9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0786246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春陽不確定是紀錄或者記錄，因此黃色底</a:t>
            </a:r>
          </a:p>
        </p:txBody>
      </p:sp>
    </p:spTree>
    <p:extLst>
      <p:ext uri="{BB962C8B-B14F-4D97-AF65-F5344CB8AC3E}">
        <p14:creationId xmlns:p14="http://schemas.microsoft.com/office/powerpoint/2010/main" val="179588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春陽不確定是紀錄或者記錄，因此黃色底</a:t>
            </a:r>
          </a:p>
        </p:txBody>
      </p:sp>
    </p:spTree>
    <p:extLst>
      <p:ext uri="{BB962C8B-B14F-4D97-AF65-F5344CB8AC3E}">
        <p14:creationId xmlns:p14="http://schemas.microsoft.com/office/powerpoint/2010/main" val="693700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春陽不確定是紀錄或者記錄，因此黃色底</a:t>
            </a:r>
          </a:p>
        </p:txBody>
      </p:sp>
    </p:spTree>
    <p:extLst>
      <p:ext uri="{BB962C8B-B14F-4D97-AF65-F5344CB8AC3E}">
        <p14:creationId xmlns:p14="http://schemas.microsoft.com/office/powerpoint/2010/main" val="2686333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春陽不確定是紀錄或者記錄，因此黃色底</a:t>
            </a:r>
          </a:p>
        </p:txBody>
      </p:sp>
    </p:spTree>
    <p:extLst>
      <p:ext uri="{BB962C8B-B14F-4D97-AF65-F5344CB8AC3E}">
        <p14:creationId xmlns:p14="http://schemas.microsoft.com/office/powerpoint/2010/main" val="778176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春陽不確定是紀錄或者記錄，因此黃色底</a:t>
            </a:r>
          </a:p>
        </p:txBody>
      </p:sp>
    </p:spTree>
    <p:extLst>
      <p:ext uri="{BB962C8B-B14F-4D97-AF65-F5344CB8AC3E}">
        <p14:creationId xmlns:p14="http://schemas.microsoft.com/office/powerpoint/2010/main" val="514004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春陽不確定是紀錄或者記錄，因此黃色底</a:t>
            </a:r>
          </a:p>
        </p:txBody>
      </p:sp>
    </p:spTree>
    <p:extLst>
      <p:ext uri="{BB962C8B-B14F-4D97-AF65-F5344CB8AC3E}">
        <p14:creationId xmlns:p14="http://schemas.microsoft.com/office/powerpoint/2010/main" val="2288052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春陽不確定是紀錄或者記錄，因此黃色底</a:t>
            </a:r>
          </a:p>
        </p:txBody>
      </p:sp>
    </p:spTree>
    <p:extLst>
      <p:ext uri="{BB962C8B-B14F-4D97-AF65-F5344CB8AC3E}">
        <p14:creationId xmlns:p14="http://schemas.microsoft.com/office/powerpoint/2010/main" val="841745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882EE02-D33F-4FF0-AB1E-E492BED3B2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 dirty="0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3EA20A8D-FB49-46A8-965E-AF7F6D5A50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A262D838-705F-4822-9F70-E586DEC44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04B6-D12D-4A14-9BC2-42A6D19CF325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89CF9A20-9AC1-4C86-98AC-8D083C14E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6354" y="6338025"/>
            <a:ext cx="2967446" cy="365125"/>
          </a:xfrm>
        </p:spPr>
        <p:txBody>
          <a:bodyPr/>
          <a:lstStyle/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6959F9B-5966-42E3-9E71-1007B685D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24400" y="6338025"/>
            <a:ext cx="2743200" cy="365125"/>
          </a:xfrm>
        </p:spPr>
        <p:txBody>
          <a:bodyPr/>
          <a:lstStyle>
            <a:lvl1pPr algn="ctr">
              <a:defRPr/>
            </a:lvl1pPr>
          </a:lstStyle>
          <a:p>
            <a:fld id="{C46E3B60-B67F-40D0-BF22-14DFC1370F34}" type="slidenum">
              <a:rPr lang="zh-TW" altLang="en-US" smtClean="0"/>
              <a:pPr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20256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27737E5-9154-43D1-834A-459D02871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0DC9A5F-5716-4B4D-B7EA-783A9542F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94C4B618-95EB-4791-9CBA-D185E9F27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27ECF-7E05-44CE-9EE3-0D62E94134E0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4E5E119-CA6C-453B-B972-AEF3337B7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28D0E91-269D-450D-A482-AD75EA1CF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fld id="{C46E3B60-B67F-40D0-BF22-14DFC1370F34}" type="slidenum">
              <a:rPr lang="zh-TW" altLang="en-US" smtClean="0"/>
              <a:pPr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83558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733FC0-73B1-4CD4-AEEA-6972B6DDB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EEA2CB49-8FD8-4381-AC13-EFC9275BD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47562EA8-7DF4-4929-B15D-CA435E654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D45D6-FA5F-422B-B852-663D5954407B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25D2FA3-A0E6-4B9D-A948-EC707385A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1893B27-F164-4F31-9AD2-CACF5D5CF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65207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9814D42-DA8C-47AF-A27B-417783674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417B26E-FC3D-49B9-8089-BD800AB20D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C63C3F1-577C-4160-B888-F39F68955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B7138DC9-A286-4FCB-A424-F20F8033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5B7E0-A412-4319-A5ED-94F545FECDB2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1B616716-4D38-4E49-BE66-7AE7F2019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266F9447-0BCE-4497-9D98-E0AE7A7EF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08454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00D7B20-0538-4DF3-8024-814A43974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C6DFAA5E-1188-43B3-8685-DC63CEDBA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5AB8DE3-6445-473E-A62F-3D70772A8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D4AC136E-6F84-40E7-AAE5-16B4C118FA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A2D74A87-80C3-4A47-8172-510EEA1D1E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AB4C60E4-5E1E-4E55-A8C2-E88582718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4D66B-7EC4-4185-A3D9-EE08FDC01AE7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B42BFB11-148F-4223-96A1-E7F54C803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3F8A0D53-09A1-4A1D-BCD8-2CFC236FA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6340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E442BD6-D987-43B9-BE70-9DD1E3470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41AACEFA-C916-4656-A1FB-0C3674B7B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63BCB-013C-416A-AB4D-CA6B32D87BDF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8A52484B-95DE-4BFB-87FA-83AF143BA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92143" y="6356348"/>
            <a:ext cx="4114800" cy="365125"/>
          </a:xfrm>
        </p:spPr>
        <p:txBody>
          <a:bodyPr/>
          <a:lstStyle/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F49E073-D764-400A-84FD-7790E40E5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24400" y="6356349"/>
            <a:ext cx="2743200" cy="365125"/>
          </a:xfrm>
        </p:spPr>
        <p:txBody>
          <a:bodyPr/>
          <a:lstStyle/>
          <a:p>
            <a:pPr algn="ctr"/>
            <a:fld id="{C46E3B60-B67F-40D0-BF22-14DFC1370F34}" type="slidenum">
              <a:rPr lang="zh-TW" altLang="en-US" smtClean="0"/>
              <a:pPr algn="ctr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26769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AD63A788-63AA-4DA9-B27D-4BF768AC6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4664F-FF80-459A-A991-0DDD4F06EB45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7F059B59-34A2-49E1-9BE0-58FB203DC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9080" y="6356349"/>
            <a:ext cx="4114800" cy="365125"/>
          </a:xfrm>
        </p:spPr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D12FEA2F-10E1-4CF9-95CA-D5F53A05A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24400" y="6356350"/>
            <a:ext cx="2743200" cy="365125"/>
          </a:xfrm>
        </p:spPr>
        <p:txBody>
          <a:bodyPr/>
          <a:lstStyle>
            <a:lvl1pPr algn="ctr">
              <a:defRPr/>
            </a:lvl1pPr>
          </a:lstStyle>
          <a:p>
            <a:fld id="{C46E3B60-B67F-40D0-BF22-14DFC1370F34}" type="slidenum">
              <a:rPr lang="zh-TW" altLang="en-US" smtClean="0"/>
              <a:pPr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3604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DC28BF8-3D7C-4889-B1C0-4C8FBA42D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5BCCB33-3F05-476D-9242-D075E9E4F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96ECFBF-5E36-4376-AF66-87E391D6E5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6FAA6972-4897-4353-BA09-A43F80F3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8CB7A-D8AF-442A-9F1A-975A794D3DD1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B39DB2B8-9271-4CA5-8723-16531B6A7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2E98DAA-FAE6-4773-932F-C4A8B06E1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29766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723B53A-A856-451F-BA44-3CCD0A642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136D7A1B-CD17-4E8E-8B7F-CAA50064E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793F40B-B8AC-4287-82F7-6AF6E4C38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93F9F9B4-62FE-4B89-B8C9-E3725F976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92A16-7782-42E6-A1C7-AD4F6CA8EE49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95852D03-DB7A-4F12-B818-FD55B6F10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35E206B0-E2D6-4270-A4C3-369950F0F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4289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BCEB210-42F8-467F-AD24-783362778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53A0DA01-51FD-4B7D-8075-DFC663950B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3BC390DD-342E-4E40-A5DF-E1F062846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72C14-C8E0-4149-9A1F-AA15AF5D7236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E372739-D6B7-42A0-9FEB-E647C14FE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2B6373D2-E361-44E7-9DC5-0833A66E3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8698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E1CEEBDE-367C-4246-859D-9ACDBAA787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1DEFEE66-98AA-4AA3-A158-7268F33F23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4205E201-1CE2-4995-BA97-E925E5F16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98E8-535D-41FE-AEBF-C238D57C650E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C856D82C-391B-4293-B1D3-C3DA216A7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EE85D0D-7E3C-49E8-959B-0518A559B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056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BDCE9A9F-6259-4ACC-A0C1-35B37FBBB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0D539B87-E93F-4916-AD0D-A64485366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B1B321F-DE18-4487-A73B-30EA14A34C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95FBB-8AC2-48D5-8562-4EE5D84B0753}" type="datetime1">
              <a:rPr lang="zh-TW" altLang="en-US" smtClean="0"/>
              <a:t>2021/4/20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42C61463-1C63-44E7-B050-53E95294EC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61515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183F8D03-2413-4123-A265-A5E83592D6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244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C46E3B60-B67F-40D0-BF22-14DFC1370F34}" type="slidenum">
              <a:rPr lang="zh-TW" altLang="en-US" smtClean="0"/>
              <a:pPr algn="ctr"/>
              <a:t>‹#›</a:t>
            </a:fld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78806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6649" y="514905"/>
            <a:ext cx="9144000" cy="2914095"/>
          </a:xfrm>
        </p:spPr>
        <p:txBody>
          <a:bodyPr>
            <a:normAutofit fontScale="90000"/>
          </a:bodyPr>
          <a:lstStyle/>
          <a:p>
            <a:pPr indent="304800">
              <a:lnSpc>
                <a:spcPct val="150000"/>
              </a:lnSpc>
            </a:pPr>
            <a:r>
              <a:rPr lang="en-US" altLang="zh-TW" sz="5400" b="1" kern="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PHONOLOGY</a:t>
            </a:r>
            <a:r>
              <a:rPr lang="zh-TW" altLang="zh-TW" sz="4400" b="1" kern="0" dirty="0">
                <a:effectLst/>
                <a:latin typeface="微軟正黑體" panose="020B0604030504040204" pitchFamily="34" charset="-120"/>
                <a:ea typeface="微軟正黑體" panose="020B0604030504040204" pitchFamily="34" charset="-120"/>
                <a:cs typeface="Times New Roman" panose="02020603050405020304" pitchFamily="18" charset="0"/>
              </a:rPr>
              <a:t>聲韻學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237173"/>
            <a:ext cx="9144000" cy="3020627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授課老師：姚榮松教授</a:t>
            </a:r>
            <a:br>
              <a:rPr lang="zh-TW" altLang="zh-TW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課程編號：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SICH5005</a:t>
            </a:r>
            <a:br>
              <a:rPr lang="zh-TW" altLang="zh-TW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地點：英國威爾士大學漢學院</a:t>
            </a:r>
            <a:br>
              <a:rPr lang="zh-TW" altLang="zh-TW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r>
              <a:rPr lang="zh-CN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日期：二零二一年四月二十六日</a:t>
            </a:r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0A8E3F8D-C163-4F89-AC4E-71DBE3944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89078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6647" y="1213943"/>
            <a:ext cx="9280125" cy="4414499"/>
          </a:xfrm>
        </p:spPr>
        <p:txBody>
          <a:bodyPr>
            <a:normAutofit/>
          </a:bodyPr>
          <a:lstStyle/>
          <a:p>
            <a:pPr indent="304800">
              <a:lnSpc>
                <a:spcPct val="150000"/>
              </a:lnSpc>
            </a:pPr>
            <a:r>
              <a:rPr lang="zh-CN" altLang="zh-TW" sz="5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課程簡介</a:t>
            </a:r>
            <a:endParaRPr lang="zh-TW" altLang="zh-TW" sz="5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TW" sz="3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</a:t>
            </a:r>
            <a:r>
              <a:rPr lang="zh-CN" altLang="zh-TW" sz="3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教學目標</a:t>
            </a:r>
            <a:endParaRPr lang="zh-TW" altLang="zh-TW" sz="36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TW" sz="3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</a:t>
            </a:r>
            <a:r>
              <a:rPr lang="zh-CN" altLang="zh-TW" sz="3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教學內容</a:t>
            </a:r>
            <a:endParaRPr lang="en-US" altLang="zh-CN" sz="3600" kern="100" dirty="0"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zh-TW" altLang="en-US" sz="36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        </a:t>
            </a:r>
            <a:r>
              <a:rPr lang="en-US" altLang="zh-TW" sz="3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3.</a:t>
            </a:r>
            <a:r>
              <a:rPr lang="zh-CN" altLang="zh-TW" sz="3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主要參考書目</a:t>
            </a:r>
            <a:endParaRPr lang="zh-TW" altLang="zh-TW" sz="36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077D5628-B0F4-4891-983E-9D4012269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6827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8" y="483267"/>
            <a:ext cx="8987161" cy="1381140"/>
          </a:xfrm>
        </p:spPr>
        <p:txBody>
          <a:bodyPr>
            <a:normAutofit fontScale="90000"/>
          </a:bodyPr>
          <a:lstStyle/>
          <a:p>
            <a:r>
              <a:rPr lang="zh-CN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單元一、課程簡介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2160" y="1519752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CN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一、教學目標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4290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探索漢字或漢語語言中的聲母、韻母和聲調三要素。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4290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探索聲韻學的三個流派分支：古音學、今音學和等韻學。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4290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通過學習吟誦《聲律啟蒙》、《笠翁對韻》等，了解並掌握聲母、韻母和聲調之間的關係。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685BF364-5EDB-407B-A6B9-D2EBEDAE0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80402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8EF729D-1889-40B6-9A9B-98825228A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9210"/>
          </a:xfrm>
        </p:spPr>
        <p:txBody>
          <a:bodyPr>
            <a:normAutofit/>
          </a:bodyPr>
          <a:lstStyle/>
          <a:p>
            <a:r>
              <a:rPr lang="zh-CN" altLang="zh-TW" sz="5400" kern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課程簡介</a:t>
            </a:r>
            <a:endParaRPr lang="zh-TW" altLang="en-US" sz="5400" dirty="0"/>
          </a:p>
        </p:txBody>
      </p:sp>
      <p:sp>
        <p:nvSpPr>
          <p:cNvPr id="4" name="副標題 2">
            <a:extLst>
              <a:ext uri="{FF2B5EF4-FFF2-40B4-BE49-F238E27FC236}">
                <a16:creationId xmlns:a16="http://schemas.microsoft.com/office/drawing/2014/main" id="{FEF6B059-2211-4D41-9695-C37B50079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323" y="1825625"/>
            <a:ext cx="8101780" cy="4351338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</a:pPr>
            <a:r>
              <a:rPr lang="zh-TW" altLang="zh-TW" sz="3200" b="1" kern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二、教學內容</a:t>
            </a:r>
            <a:endParaRPr lang="en-US" altLang="zh-TW" sz="3200" b="1" kern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zh-TW" altLang="zh-TW" kern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依陳新雄《聲韻學》（主教材）內容五編細分為二十章，並參考林尹先生《中國聲韻學通論》（林炯陽註本），陳新雄《音略證補》、王力《漢語音韻》、董同龢《漢語音韻學》，龍宇純《韻鏡校註》、陳新雄《等韻述要》，取為補充講義。</a:t>
            </a:r>
            <a:endParaRPr lang="zh-TW" altLang="zh-TW" kern="10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201CFE6B-31CC-4EB3-A2BF-ECB384D56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00432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8EF729D-1889-40B6-9A9B-98825228A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zh-TW" sz="5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課程簡介</a:t>
            </a:r>
            <a:endParaRPr lang="zh-TW" altLang="en-US" sz="5400" dirty="0"/>
          </a:p>
        </p:txBody>
      </p:sp>
      <p:sp>
        <p:nvSpPr>
          <p:cNvPr id="4" name="副標題 2">
            <a:extLst>
              <a:ext uri="{FF2B5EF4-FFF2-40B4-BE49-F238E27FC236}">
                <a16:creationId xmlns:a16="http://schemas.microsoft.com/office/drawing/2014/main" id="{FEF6B059-2211-4D41-9695-C37B50079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9071" y="1573162"/>
            <a:ext cx="8386916" cy="4633298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二、教學內容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2.</a:t>
            </a:r>
            <a:r>
              <a:rPr lang="zh-CN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二十章內容架構如下：</a:t>
            </a:r>
            <a:endParaRPr lang="zh-TW" altLang="zh-TW" sz="24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SimSun" panose="02010600030101010101" pitchFamily="2" charset="-122"/>
            </a:endParaRPr>
          </a:p>
          <a:p>
            <a:pPr marL="571500" indent="266700" algn="just">
              <a:lnSpc>
                <a:spcPct val="150000"/>
              </a:lnSpc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02-04</a:t>
            </a:r>
            <a:r>
              <a:rPr lang="zh-CN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緒論</a:t>
            </a:r>
            <a:endParaRPr lang="zh-TW" altLang="zh-TW" sz="24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SimSun" panose="02010600030101010101" pitchFamily="2" charset="-122"/>
            </a:endParaRPr>
          </a:p>
          <a:p>
            <a:pPr marL="571500" indent="266700" algn="just">
              <a:lnSpc>
                <a:spcPct val="150000"/>
              </a:lnSpc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05-12</a:t>
            </a:r>
            <a:r>
              <a:rPr lang="zh-TW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中古音（以廣韻為中心）</a:t>
            </a:r>
            <a:endParaRPr lang="zh-TW" altLang="zh-TW" sz="24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SimSun" panose="02010600030101010101" pitchFamily="2" charset="-122"/>
            </a:endParaRPr>
          </a:p>
          <a:p>
            <a:pPr marL="571500" indent="266700" algn="just">
              <a:lnSpc>
                <a:spcPct val="150000"/>
              </a:lnSpc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13-15</a:t>
            </a:r>
            <a:r>
              <a:rPr lang="zh-TW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等韻學（以韻鏡為中心）</a:t>
            </a:r>
            <a:endParaRPr lang="zh-TW" altLang="zh-TW" sz="24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SimSun" panose="02010600030101010101" pitchFamily="2" charset="-122"/>
            </a:endParaRPr>
          </a:p>
          <a:p>
            <a:pPr marL="571500" indent="266700" algn="just">
              <a:lnSpc>
                <a:spcPct val="150000"/>
              </a:lnSpc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16-19</a:t>
            </a:r>
            <a:r>
              <a:rPr lang="zh-TW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上古音（以段注說文及詩經韻讀為中心）</a:t>
            </a:r>
            <a:endParaRPr lang="zh-TW" altLang="zh-TW" sz="24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SimSun" panose="02010600030101010101" pitchFamily="2" charset="-122"/>
            </a:endParaRPr>
          </a:p>
          <a:p>
            <a:pPr marL="571500" indent="266700" algn="just">
              <a:lnSpc>
                <a:spcPct val="150000"/>
              </a:lnSpc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20</a:t>
            </a:r>
            <a:r>
              <a:rPr lang="zh-TW" altLang="zh-TW" sz="24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效用（以古籍通假及詩文吟誦為中心）</a:t>
            </a:r>
            <a:endParaRPr lang="zh-TW" altLang="zh-TW" sz="24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7C70E62F-49D2-4D04-B0D9-613A74EA3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61202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8EF729D-1889-40B6-9A9B-98825228A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zh-TW" sz="5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課程簡介</a:t>
            </a:r>
            <a:endParaRPr lang="zh-TW" altLang="en-US" sz="5400" dirty="0"/>
          </a:p>
        </p:txBody>
      </p:sp>
      <p:sp>
        <p:nvSpPr>
          <p:cNvPr id="4" name="副標題 2">
            <a:extLst>
              <a:ext uri="{FF2B5EF4-FFF2-40B4-BE49-F238E27FC236}">
                <a16:creationId xmlns:a16="http://schemas.microsoft.com/office/drawing/2014/main" id="{FEF6B059-2211-4D41-9695-C37B50079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8903" y="1690688"/>
            <a:ext cx="8386916" cy="4633298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二、教學內容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TW" altLang="en-US" sz="24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補充閱讀</a:t>
            </a:r>
            <a:endParaRPr lang="en-US" altLang="zh-CN" sz="24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CN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唐作藩：音韻學教程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竺家寧：聲韻學（修訂本）——聲韻之旅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CN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丁邦新：聲韻學講義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AF6A7A82-952D-4274-A3D8-41FCCC0B3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6930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8EF729D-1889-40B6-9A9B-98825228A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zh-TW" sz="5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課程簡介</a:t>
            </a:r>
            <a:endParaRPr lang="zh-TW" altLang="en-US" sz="5400" dirty="0"/>
          </a:p>
        </p:txBody>
      </p:sp>
      <p:sp>
        <p:nvSpPr>
          <p:cNvPr id="4" name="副標題 2">
            <a:extLst>
              <a:ext uri="{FF2B5EF4-FFF2-40B4-BE49-F238E27FC236}">
                <a16:creationId xmlns:a16="http://schemas.microsoft.com/office/drawing/2014/main" id="{FEF6B059-2211-4D41-9695-C37B50079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3032" y="1301443"/>
            <a:ext cx="8386916" cy="5191432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二、教學內容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主要工具書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CN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CN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韻鏡校注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段玉裁《六書音韻表》（洪葉）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CN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王力《詩經韻讀》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CN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沈兼士《廣韻聲系》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800100" lvl="1" indent="-342900" algn="just">
              <a:lnSpc>
                <a:spcPct val="150000"/>
              </a:lnSpc>
              <a:buFont typeface="+mj-lt"/>
              <a:buAutoNum type="alphaUcPeriod"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陳新雄《聲類新編》《聲經韻緯求古音表》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BFAEDE5F-0D28-4100-A767-8879A386D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85771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8EF729D-1889-40B6-9A9B-98825228A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zh-TW" sz="5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課程簡介</a:t>
            </a:r>
            <a:endParaRPr lang="zh-TW" altLang="en-US" sz="5400" dirty="0"/>
          </a:p>
        </p:txBody>
      </p:sp>
      <p:sp>
        <p:nvSpPr>
          <p:cNvPr id="4" name="副標題 2">
            <a:extLst>
              <a:ext uri="{FF2B5EF4-FFF2-40B4-BE49-F238E27FC236}">
                <a16:creationId xmlns:a16="http://schemas.microsoft.com/office/drawing/2014/main" id="{FEF6B059-2211-4D41-9695-C37B50079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0232" y="1810415"/>
            <a:ext cx="5078362" cy="2918901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</a:t>
            </a: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zh-TW" altLang="en-US" sz="36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主要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參考書目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TW" altLang="zh-TW" sz="32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（詳見教學進度表附件）</a:t>
            </a:r>
            <a:endParaRPr lang="zh-TW" altLang="zh-TW" sz="32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lvl="0">
              <a:lnSpc>
                <a:spcPct val="150000"/>
              </a:lnSpc>
            </a:pP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9E43EDBA-60ED-4368-B8D1-27549A1A4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67754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3079" y="2342264"/>
            <a:ext cx="9144000" cy="161239"/>
          </a:xfrm>
        </p:spPr>
        <p:txBody>
          <a:bodyPr>
            <a:normAutofit fontScale="90000"/>
          </a:bodyPr>
          <a:lstStyle/>
          <a:p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單元二、緒論之一</a:t>
            </a:r>
            <a:b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</a:br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聲韻學之名稱及效用</a:t>
            </a:r>
            <a:br>
              <a:rPr lang="zh-TW" altLang="zh-TW" sz="18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</a:b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56755" y="1836097"/>
            <a:ext cx="8147219" cy="4430820"/>
          </a:xfrm>
        </p:spPr>
        <p:txBody>
          <a:bodyPr>
            <a:normAutofit/>
          </a:bodyPr>
          <a:lstStyle/>
          <a:p>
            <a:pPr indent="304800" algn="just">
              <a:lnSpc>
                <a:spcPct val="150000"/>
              </a:lnSpc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一、名稱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林景伊曰：古人於聲韻音三字，不甚區別，許氏《說文》已以音釋聲，以聲釋音。即以聲韻學之名稱言之，有稱「音韻學」者，有稱「聲音學」者，有稱「韻學」者，有稱「音學」者，有稱「聲韻學」者。今依黃季剛之聲韻通例，可得一表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endParaRPr lang="en-US" altLang="zh-TW" sz="3100" kern="0" dirty="0"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endParaRPr lang="en-US" altLang="zh-TW" sz="31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BF6DF4BA-E706-4A48-B39F-0B826C257B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7094584"/>
              </p:ext>
            </p:extLst>
          </p:nvPr>
        </p:nvGraphicFramePr>
        <p:xfrm>
          <a:off x="674988" y="3429000"/>
          <a:ext cx="1695412" cy="1123024"/>
        </p:xfrm>
        <a:graphic>
          <a:graphicData uri="http://schemas.openxmlformats.org/drawingml/2006/table">
            <a:tbl>
              <a:tblPr firstRow="1" firstCol="1" bandRow="1"/>
              <a:tblGrid>
                <a:gridCol w="1012937">
                  <a:extLst>
                    <a:ext uri="{9D8B030D-6E8A-4147-A177-3AD203B41FA5}">
                      <a16:colId xmlns:a16="http://schemas.microsoft.com/office/drawing/2014/main" val="1903592892"/>
                    </a:ext>
                  </a:extLst>
                </a:gridCol>
                <a:gridCol w="682475">
                  <a:extLst>
                    <a:ext uri="{9D8B030D-6E8A-4147-A177-3AD203B41FA5}">
                      <a16:colId xmlns:a16="http://schemas.microsoft.com/office/drawing/2014/main" val="3040908578"/>
                    </a:ext>
                  </a:extLst>
                </a:gridCol>
              </a:tblGrid>
              <a:tr h="56151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zh-CN" sz="2000" kern="0" dirty="0">
                          <a:effectLst/>
                          <a:latin typeface="Calibri" panose="020F0502020204030204" pitchFamily="34" charset="0"/>
                          <a:ea typeface="細明體" panose="02020509000000000000" pitchFamily="49" charset="-120"/>
                          <a:cs typeface="Times New Roman" panose="02020603050405020304" pitchFamily="18" charset="0"/>
                        </a:rPr>
                        <a:t>聲</a:t>
                      </a:r>
                      <a:endParaRPr lang="zh-TW" sz="20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13000">
                          <a:schemeClr val="tx2">
                            <a:lumMod val="20000"/>
                            <a:lumOff val="80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row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zh-CN" sz="2000" kern="0" dirty="0">
                          <a:effectLst/>
                          <a:latin typeface="Calibri" panose="020F0502020204030204" pitchFamily="34" charset="0"/>
                          <a:ea typeface="細明體" panose="02020509000000000000" pitchFamily="49" charset="-120"/>
                          <a:cs typeface="Times New Roman" panose="02020603050405020304" pitchFamily="18" charset="0"/>
                        </a:rPr>
                        <a:t>音</a:t>
                      </a:r>
                      <a:endParaRPr lang="zh-TW" sz="20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13000">
                          <a:schemeClr val="tx2">
                            <a:lumMod val="20000"/>
                            <a:lumOff val="80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11389869"/>
                  </a:ext>
                </a:extLst>
              </a:tr>
              <a:tr h="56151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zh-CN" sz="2000" kern="0" dirty="0">
                          <a:effectLst/>
                          <a:latin typeface="Calibri" panose="020F0502020204030204" pitchFamily="34" charset="0"/>
                          <a:ea typeface="細明體" panose="02020509000000000000" pitchFamily="49" charset="-120"/>
                          <a:cs typeface="Times New Roman" panose="02020603050405020304" pitchFamily="18" charset="0"/>
                        </a:rPr>
                        <a:t>韻</a:t>
                      </a:r>
                      <a:endParaRPr lang="zh-TW" sz="20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13000">
                          <a:schemeClr val="tx2">
                            <a:lumMod val="20000"/>
                            <a:lumOff val="80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2890080"/>
                  </a:ext>
                </a:extLst>
              </a:tr>
            </a:tbl>
          </a:graphicData>
        </a:graphic>
      </p:graphicFrame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1BE152A4-84E6-49F8-94DE-E200F669E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55523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3079" y="2342264"/>
            <a:ext cx="9144000" cy="161239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聲韻學之名稱及效用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147" y="1904923"/>
            <a:ext cx="6265821" cy="443082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一、名稱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zh-TW" altLang="zh-TW" dirty="0"/>
              <a:t>故本篇（指中國聲韻學通論）以聲韻學命名，</a:t>
            </a:r>
            <a:endParaRPr lang="en-US" altLang="zh-TW" dirty="0"/>
          </a:p>
          <a:p>
            <a:pPr algn="just">
              <a:lnSpc>
                <a:spcPct val="150000"/>
              </a:lnSpc>
            </a:pPr>
            <a:r>
              <a:rPr lang="zh-TW" altLang="zh-TW" dirty="0"/>
              <a:t>亦以音之元素，由聲與韻結合而成也。（《通論》黎明本，頁</a:t>
            </a:r>
            <a:r>
              <a:rPr lang="en-US" altLang="zh-TW" dirty="0"/>
              <a:t>9</a:t>
            </a:r>
            <a:r>
              <a:rPr lang="zh-TW" altLang="zh-TW" dirty="0"/>
              <a:t>）</a:t>
            </a: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67E18C90-2485-4F30-9F34-BA0EE019A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82482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9922" y="1828800"/>
            <a:ext cx="9144000" cy="161239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聲韻學之名稱及效用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4606" y="1327355"/>
            <a:ext cx="7934633" cy="500838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一、名稱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TW" sz="2200" kern="100" spc="15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2.</a:t>
            </a:r>
            <a:r>
              <a:rPr lang="zh-TW" altLang="zh-TW" sz="2200" kern="100" spc="15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陳伯元</a:t>
            </a:r>
            <a:r>
              <a:rPr lang="zh-TW" altLang="zh-TW" sz="2200" kern="100" spc="15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曰：聲韻學是我國傳統的一門學問，民國以前把它跟文字學、訓詁學合稱小學，所以小學就是研究中國文字的字形、字音、字義的學問。研究字音的，我們現在叫它做聲韻學。可是它並不等於發音學，因為它還要照顧我們漢族語言各個時期的語音系統、跟它們的歷史演變的規律。傳統的聲韻學包括「今音學」、「等韻學」、「古音學」三個部門。（《聲音學》上，文史哲版，頁</a:t>
            </a:r>
            <a:r>
              <a:rPr lang="en-US" altLang="zh-TW" sz="2200" kern="100" spc="15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11-14</a:t>
            </a:r>
            <a:r>
              <a:rPr lang="zh-TW" altLang="zh-TW" sz="2200" kern="100" spc="15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66FB75E-DF42-41D4-A38A-69DFF35C0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18036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0928" y="1592826"/>
            <a:ext cx="9144000" cy="161239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聲韻學之名稱及效用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1536" y="1081548"/>
            <a:ext cx="8057536" cy="553064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一、名稱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TW" sz="2200" dirty="0">
                <a:latin typeface="細明體" panose="02020509000000000000" pitchFamily="49" charset="-120"/>
                <a:ea typeface="細明體" panose="02020509000000000000" pitchFamily="49" charset="-120"/>
              </a:rPr>
              <a:t>3.</a:t>
            </a:r>
            <a:r>
              <a:rPr lang="zh-TW" altLang="en-US" sz="2200" dirty="0">
                <a:latin typeface="細明體" panose="02020509000000000000" pitchFamily="49" charset="-120"/>
                <a:ea typeface="細明體" panose="02020509000000000000" pitchFamily="49" charset="-120"/>
              </a:rPr>
              <a:t>竺家寧曰：所謂「聲韻學」，就是研究漢語古音的一門學科。傳統上，把每一個漢字的發音分成兩部分，前一段叫做聲母，簡稱「聲」，後一段叫做韻母，簡稱「韻」，這就是聲韻學這個名稱的來源。漢字的字音，組成的要素，除了聲母和韻母之外，還有聲調。傳統研究聲韻學的學者，把聲調這個要素歸併到「韻」的部分，所以古代的「反切注音」，只需要用兩個字來注一個字的音，這兩個字，一個代表「聲」，一個代表「韻」和「調」。古代文學作品的押韻，大部分也把韻母和聲調視為一個單位。（</a:t>
            </a:r>
            <a:r>
              <a:rPr lang="en-US" altLang="zh-TW" sz="2200" dirty="0">
                <a:latin typeface="細明體" panose="02020509000000000000" pitchFamily="49" charset="-120"/>
                <a:ea typeface="細明體" panose="02020509000000000000" pitchFamily="49" charset="-120"/>
              </a:rPr>
              <a:t>《</a:t>
            </a:r>
            <a:r>
              <a:rPr lang="zh-TW" altLang="en-US" sz="2200" dirty="0">
                <a:latin typeface="細明體" panose="02020509000000000000" pitchFamily="49" charset="-120"/>
                <a:ea typeface="細明體" panose="02020509000000000000" pitchFamily="49" charset="-120"/>
              </a:rPr>
              <a:t>聲韻學第二版：聲韻之旅</a:t>
            </a:r>
            <a:r>
              <a:rPr lang="en-US" altLang="zh-TW" sz="2200" dirty="0">
                <a:latin typeface="細明體" panose="02020509000000000000" pitchFamily="49" charset="-120"/>
                <a:ea typeface="細明體" panose="02020509000000000000" pitchFamily="49" charset="-120"/>
              </a:rPr>
              <a:t>》</a:t>
            </a:r>
            <a:r>
              <a:rPr lang="zh-TW" altLang="en-US" sz="2200" dirty="0">
                <a:latin typeface="細明體" panose="02020509000000000000" pitchFamily="49" charset="-120"/>
                <a:ea typeface="細明體" panose="02020509000000000000" pitchFamily="49" charset="-120"/>
              </a:rPr>
              <a:t>，頁</a:t>
            </a:r>
            <a:r>
              <a:rPr lang="en-US" altLang="zh-TW" sz="2200" dirty="0">
                <a:latin typeface="細明體" panose="02020509000000000000" pitchFamily="49" charset="-120"/>
                <a:ea typeface="細明體" panose="02020509000000000000" pitchFamily="49" charset="-120"/>
              </a:rPr>
              <a:t>2</a:t>
            </a:r>
            <a:r>
              <a:rPr lang="zh-TW" altLang="en-US" sz="2200" dirty="0">
                <a:latin typeface="細明體" panose="02020509000000000000" pitchFamily="49" charset="-120"/>
                <a:ea typeface="細明體" panose="02020509000000000000" pitchFamily="49" charset="-120"/>
              </a:rPr>
              <a:t>）</a:t>
            </a: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539E3273-77A3-4B0D-B289-899CCADAD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09192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0928" y="1592826"/>
            <a:ext cx="9144000" cy="161239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聲韻學之名稱及效用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9303" y="934064"/>
            <a:ext cx="7541342" cy="5530646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二、效用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陳伯元指出：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我們研究聲韻學的目的，主要是為了讀懂古書，以便全面的掌握瞭解中國文化。『我國文字的構造，雖然是形符，但我國文字的運用，則依然是音符。』（此語已見林尹《中國聲韻學研究方法與效用》一文，《通論》頁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261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從我國文字構造的六書來說，諧聲一類，十居八九。轉注跟假借，也都是由於聲韻的關係而滋生。，無論諧聲、假借、轉注，沒有一樣不是以音為用的。所以要減少閱讀古書的困難，明白文字訓詁的條例，不懂得聲韻學是沒有辦法的。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D0D6A23F-DF1D-40C3-9596-B741E9606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75023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6180" y="1720645"/>
            <a:ext cx="9144000" cy="161239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聲韻學之名稱及效用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9303" y="934064"/>
            <a:ext cx="7846142" cy="553064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二、效用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又說：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我國典籍經過幾千年來傳抄誤刻，免不了有許多失真的地方。我們要整理這批文化遺產，自然首先得校正剔除它的錯誤。以高郵王念孫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&lt;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讀淮南子雜志後序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&gt;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一文為例。王氏僅根據韻腳來校勘淮南子的錯誤，就得到校讎凡例十八條。如果不懂得聲韻學，又怎麼能夠探本求源，校正錯誤呢！（《聲韻學》上，頁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15-16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21-22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DE4999C1-6578-43CC-85B6-27DA19321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140261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432" y="2143433"/>
            <a:ext cx="9144000" cy="161239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聲韻學之名稱及效用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7627" y="1970374"/>
            <a:ext cx="7541342" cy="471064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二、效用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kern="0" dirty="0"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TW" altLang="zh-TW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陳伯元曰：研究聲韻學，還有一個重要的目標，就是要瞭解漢語的歷史，尋找出漢語語音的內部發展規律，以及確立國語讀音的標準。聲韻學是漢語史上一個重要部門。（同上，頁</a:t>
            </a:r>
            <a:r>
              <a:rPr lang="en-US" altLang="zh-TW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22</a:t>
            </a:r>
            <a:r>
              <a:rPr lang="zh-TW" altLang="zh-TW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kern="100" dirty="0"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16DA7230-C7D9-41F0-BED2-039194B3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23647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697" y="1700981"/>
            <a:ext cx="9144000" cy="161239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  <a:t>聲韻學之名稱及效用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87793" y="1130709"/>
            <a:ext cx="7541342" cy="5530646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zh-TW" altLang="en-US" sz="30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二、效用</a:t>
            </a:r>
            <a:endParaRPr lang="zh-TW" altLang="zh-TW" sz="30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陳伯元曰：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研究文學，聲韻學也是一大助手。我國文學自齊梁以後，注重聲律，文尚駢麗，詩變律體，平仄低昂，變化多端。然其音節，不外乎「同聲相應」的重疊，與「異音相從」的錯綜，然後間以「雙聲疊韻」協以對偶呼應，造成我國文學的特有格律。到了宋詞元曲，律度更嚴，辨聲則判陰陽，協韻則究開閉。凡此種種，如果沒有聲韻學的基礎，那是很難得其要竅的。所以聲韻學也是研究文學的必要工具。（同上，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23-24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28E4D7F5-A22A-4AEF-9DD9-16FB8B8C1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18293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46209"/>
            <a:ext cx="9144000" cy="1362219"/>
          </a:xfrm>
        </p:spPr>
        <p:txBody>
          <a:bodyPr>
            <a:normAutofit fontScale="90000"/>
          </a:bodyPr>
          <a:lstStyle/>
          <a:p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聲韻與文字之關係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9639" y="1764145"/>
            <a:ext cx="8426245" cy="4616990"/>
          </a:xfrm>
        </p:spPr>
        <p:txBody>
          <a:bodyPr>
            <a:normAutofit/>
          </a:bodyPr>
          <a:lstStyle/>
          <a:p>
            <a:pPr indent="304800" algn="just">
              <a:lnSpc>
                <a:spcPct val="150000"/>
              </a:lnSpc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綜合林景伊所論，化約如下：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b="1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TW" altLang="zh-TW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先有語言，後有文字</a:t>
            </a:r>
            <a:endParaRPr lang="zh-TW" altLang="zh-TW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語言不憑虛而起，文字附語言而作。故有聲音而後有語言，有語言而後有文字。是以研討文字之源，探求語言之變，以及窮究訓詁之道，非明聲韻莫由。</a:t>
            </a:r>
            <a:r>
              <a:rPr lang="zh-TW" altLang="zh-TW" sz="22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」</a:t>
            </a:r>
            <a:endParaRPr lang="zh-TW" altLang="zh-TW" sz="2200" kern="100" dirty="0">
              <a:effectLst/>
              <a:latin typeface="標楷體" panose="03000509000000000000" pitchFamily="65" charset="-120"/>
              <a:ea typeface="標楷體" panose="03000509000000000000" pitchFamily="65" charset="-120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03E1E7C7-78D5-496C-9CBF-428C7FD64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90352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46209"/>
            <a:ext cx="9144000" cy="1362219"/>
          </a:xfrm>
        </p:spPr>
        <p:txBody>
          <a:bodyPr>
            <a:normAutofit fontScale="90000"/>
          </a:bodyPr>
          <a:lstStyle/>
          <a:p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聲韻與文字之關係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7961" y="1764145"/>
            <a:ext cx="8298426" cy="4616990"/>
          </a:xfrm>
        </p:spPr>
        <p:txBody>
          <a:bodyPr>
            <a:normAutofit/>
          </a:bodyPr>
          <a:lstStyle/>
          <a:p>
            <a:pPr indent="304800" algn="just">
              <a:lnSpc>
                <a:spcPct val="150000"/>
              </a:lnSpc>
            </a:pPr>
            <a:r>
              <a:rPr lang="en-US" altLang="zh-TW" b="1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TW" altLang="zh-TW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文字構造之主要原則，曰形、音、義，而聲實為媒介之具。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觀察文字「六書」原理，形聲、轉注、假借三書，皆由聲韻關係方能明辨解決，至於指事、象形、會意三者，雖重形義，亦不能離聲韻而自立（應指獨立運用）。尤其追究語源，必由語音，故「所立雖殊，而依聲則一。」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即上節所論：「</a:t>
            </a:r>
            <a:r>
              <a:rPr lang="zh-TW" altLang="zh-TW" b="1" kern="0" dirty="0">
                <a:solidFill>
                  <a:srgbClr val="FF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中國文字之構造，雖然是形符；但是中國文字之運用，依然是音符</a:t>
            </a:r>
            <a:r>
              <a:rPr lang="zh-TW" altLang="zh-TW" b="1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」</a:t>
            </a:r>
            <a:endParaRPr lang="zh-TW" altLang="zh-TW" kern="100" dirty="0">
              <a:effectLst/>
              <a:latin typeface="標楷體" panose="03000509000000000000" pitchFamily="65" charset="-120"/>
              <a:ea typeface="標楷體" panose="03000509000000000000" pitchFamily="65" charset="-120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17E46ACF-277F-47FB-BC30-E87FBEFC9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049796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41945"/>
            <a:ext cx="9144000" cy="1570327"/>
          </a:xfrm>
        </p:spPr>
        <p:txBody>
          <a:bodyPr>
            <a:normAutofit fontScale="90000"/>
          </a:bodyPr>
          <a:lstStyle/>
          <a:p>
            <a:pPr indent="304800">
              <a:lnSpc>
                <a:spcPct val="150000"/>
              </a:lnSpc>
            </a:pPr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單元三：緒論之二</a:t>
            </a:r>
            <a:br>
              <a:rPr lang="zh-TW" altLang="zh-TW" sz="4400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</a:br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聲韻學之研究資料與方法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36500"/>
            <a:ext cx="9144000" cy="3860801"/>
          </a:xfrm>
        </p:spPr>
        <p:txBody>
          <a:bodyPr/>
          <a:lstStyle/>
          <a:p>
            <a:pPr indent="304800" algn="just">
              <a:lnSpc>
                <a:spcPct val="150000"/>
              </a:lnSpc>
            </a:pPr>
            <a:r>
              <a:rPr lang="zh-TW" altLang="zh-TW" sz="2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一、研究資料：</a:t>
            </a:r>
            <a:endParaRPr lang="zh-TW" altLang="zh-TW" sz="28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董同龢《漢語音韻學》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1.4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有一段話，說出聲韻研究的取逕，主要倚賴文獻，也就是文字</a:t>
            </a:r>
            <a:r>
              <a:rPr lang="zh-TW" altLang="en-US" dirty="0"/>
              <a:t>記錄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，他說：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古人已逝，他們說話的聲音早已煙消雲散。要知道他們的語音如何，自然只好間接的從文字記錄去推求。（北京中華書局本，頁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r>
              <a:rPr lang="zh-CN" altLang="zh-TW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可用的材料有十一項：</a:t>
            </a:r>
            <a:endParaRPr lang="zh-TW" altLang="zh-TW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22B65D2-09AE-481B-83C4-7BB7EBB96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09971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48887"/>
            <a:ext cx="9144000" cy="1570327"/>
          </a:xfrm>
        </p:spPr>
        <p:txBody>
          <a:bodyPr>
            <a:normAutofit fontScale="90000"/>
          </a:bodyPr>
          <a:lstStyle/>
          <a:p>
            <a:pPr indent="304800" algn="l">
              <a:lnSpc>
                <a:spcPct val="150000"/>
              </a:lnSpc>
            </a:pPr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聲韻學之研究資料與方法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40310"/>
            <a:ext cx="9144000" cy="4456991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1.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文字（即漢字本身）</a:t>
            </a: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 </a:t>
            </a:r>
            <a:r>
              <a:rPr lang="zh-TW" altLang="en-US" dirty="0">
                <a:latin typeface="細明體" panose="02020509000000000000" pitchFamily="49" charset="-120"/>
                <a:ea typeface="細明體" panose="02020509000000000000" pitchFamily="49" charset="-120"/>
              </a:rPr>
              <a:t>        </a:t>
            </a: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7.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元曲與曲韻</a:t>
            </a:r>
            <a:endParaRPr lang="en-US" altLang="zh-TW" dirty="0"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algn="just">
              <a:lnSpc>
                <a:spcPct val="150000"/>
              </a:lnSpc>
            </a:pP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2.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古韻語</a:t>
            </a:r>
            <a:r>
              <a:rPr lang="zh-TW" altLang="en-US" dirty="0">
                <a:latin typeface="細明體" panose="02020509000000000000" pitchFamily="49" charset="-120"/>
                <a:ea typeface="細明體" panose="02020509000000000000" pitchFamily="49" charset="-120"/>
              </a:rPr>
              <a:t>                     </a:t>
            </a: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8.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明代外國傳教士的記錄</a:t>
            </a:r>
            <a:endParaRPr lang="zh-TW" altLang="zh-TW" dirty="0"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3.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古籍中的異文與假借</a:t>
            </a:r>
            <a:r>
              <a:rPr lang="zh-TW" altLang="en-US" dirty="0">
                <a:latin typeface="細明體" panose="02020509000000000000" pitchFamily="49" charset="-120"/>
                <a:ea typeface="細明體" panose="02020509000000000000" pitchFamily="49" charset="-120"/>
              </a:rPr>
              <a:t>         </a:t>
            </a: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9.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現代方言與域外譯音</a:t>
            </a:r>
            <a:r>
              <a:rPr lang="zh-TW" altLang="en-US" dirty="0">
                <a:latin typeface="細明體" panose="02020509000000000000" pitchFamily="49" charset="-120"/>
                <a:ea typeface="細明體" panose="02020509000000000000" pitchFamily="49" charset="-120"/>
              </a:rPr>
              <a:t> </a:t>
            </a:r>
            <a:endParaRPr lang="en-US" altLang="zh-TW" dirty="0"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algn="just">
              <a:lnSpc>
                <a:spcPct val="150000"/>
              </a:lnSpc>
            </a:pP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4.</a:t>
            </a:r>
            <a:r>
              <a:rPr lang="zh-TW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讀若、聲訓、譬況、直音</a:t>
            </a:r>
            <a:r>
              <a:rPr lang="zh-TW" altLang="en-US" dirty="0">
                <a:latin typeface="細明體" panose="02020509000000000000" pitchFamily="49" charset="-120"/>
                <a:ea typeface="細明體" panose="02020509000000000000" pitchFamily="49" charset="-120"/>
              </a:rPr>
              <a:t>     </a:t>
            </a: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10.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漢字與外國文字的對音</a:t>
            </a:r>
            <a:endParaRPr lang="zh-TW" altLang="zh-TW" dirty="0"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5.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反切與韻書</a:t>
            </a:r>
            <a:r>
              <a:rPr lang="zh-TW" altLang="en-US" dirty="0">
                <a:latin typeface="細明體" panose="02020509000000000000" pitchFamily="49" charset="-120"/>
                <a:ea typeface="細明體" panose="02020509000000000000" pitchFamily="49" charset="-120"/>
              </a:rPr>
              <a:t>                 </a:t>
            </a: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11.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同族系語音的比較</a:t>
            </a:r>
            <a:endParaRPr lang="en-US" altLang="zh-TW" dirty="0"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algn="just">
              <a:lnSpc>
                <a:spcPct val="150000"/>
              </a:lnSpc>
            </a:pP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6.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等韻圖</a:t>
            </a:r>
            <a:r>
              <a:rPr lang="zh-TW" altLang="en-US" dirty="0">
                <a:latin typeface="細明體" panose="02020509000000000000" pitchFamily="49" charset="-120"/>
                <a:ea typeface="細明體" panose="02020509000000000000" pitchFamily="49" charset="-120"/>
              </a:rPr>
              <a:t>                     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（董書頁</a:t>
            </a:r>
            <a:r>
              <a:rPr lang="en-US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4-9</a:t>
            </a:r>
            <a:r>
              <a:rPr lang="zh-CN" altLang="zh-TW" dirty="0">
                <a:latin typeface="細明體" panose="02020509000000000000" pitchFamily="49" charset="-120"/>
                <a:ea typeface="細明體" panose="02020509000000000000" pitchFamily="49" charset="-120"/>
              </a:rPr>
              <a:t>）</a:t>
            </a:r>
            <a:endParaRPr lang="zh-TW" altLang="zh-TW" dirty="0"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20A4EB51-7E6F-4735-A792-49F4A091C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956474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48887"/>
            <a:ext cx="9144000" cy="1570327"/>
          </a:xfrm>
        </p:spPr>
        <p:txBody>
          <a:bodyPr>
            <a:normAutofit fontScale="90000"/>
          </a:bodyPr>
          <a:lstStyle/>
          <a:p>
            <a:pPr indent="304800" algn="l">
              <a:lnSpc>
                <a:spcPct val="150000"/>
              </a:lnSpc>
            </a:pPr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聲韻學之研究資料與方法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1987" y="1527572"/>
            <a:ext cx="9144000" cy="4456991"/>
          </a:xfrm>
        </p:spPr>
        <p:txBody>
          <a:bodyPr>
            <a:normAutofit fontScale="85000" lnSpcReduction="20000"/>
          </a:bodyPr>
          <a:lstStyle/>
          <a:p>
            <a:pPr indent="304800" algn="just">
              <a:lnSpc>
                <a:spcPct val="150000"/>
              </a:lnSpc>
            </a:pPr>
            <a:r>
              <a:rPr lang="zh-TW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二、研究方法</a:t>
            </a:r>
            <a:endParaRPr lang="zh-TW" altLang="zh-TW" sz="38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sz="28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羅常培《漢語音韻學導論》首先提出四個研究方術：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一曰審音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二曰明變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三曰旁徵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四曰祛妄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（見老北大講義，時代文藝版，頁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154-156</a:t>
            </a: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F11A082E-E354-40AD-80BC-DF674B3A0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348287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48887"/>
            <a:ext cx="9144000" cy="1570327"/>
          </a:xfrm>
        </p:spPr>
        <p:txBody>
          <a:bodyPr>
            <a:normAutofit fontScale="90000"/>
          </a:bodyPr>
          <a:lstStyle/>
          <a:p>
            <a:pPr indent="304800" algn="l">
              <a:lnSpc>
                <a:spcPct val="150000"/>
              </a:lnSpc>
            </a:pPr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聲韻學之研究資料與方法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1987" y="1527572"/>
            <a:ext cx="9144000" cy="4456991"/>
          </a:xfrm>
        </p:spPr>
        <p:txBody>
          <a:bodyPr>
            <a:normAutofit fontScale="85000" lnSpcReduction="20000"/>
          </a:bodyPr>
          <a:lstStyle/>
          <a:p>
            <a:pPr indent="304800" algn="just">
              <a:lnSpc>
                <a:spcPct val="150000"/>
              </a:lnSpc>
            </a:pPr>
            <a:r>
              <a:rPr lang="zh-TW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二、研究方法</a:t>
            </a:r>
            <a:endParaRPr lang="zh-TW" altLang="zh-TW" sz="38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r>
              <a:rPr lang="en-US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2.</a:t>
            </a:r>
            <a:r>
              <a:rPr lang="zh-TW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林尹《中國聲韻學》：治聲韻學之途徑，凡有四端：</a:t>
            </a:r>
            <a:endParaRPr lang="zh-TW" altLang="zh-TW" sz="28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一曰審音</a:t>
            </a:r>
            <a:endParaRPr lang="zh-TW" altLang="zh-TW" sz="28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二曰正名（即羅氏之祛妄）</a:t>
            </a:r>
            <a:endParaRPr lang="zh-TW" altLang="zh-TW" sz="28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三曰明變</a:t>
            </a:r>
            <a:endParaRPr lang="zh-TW" altLang="zh-TW" sz="28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四曰旁徵</a:t>
            </a:r>
            <a:endParaRPr lang="zh-TW" altLang="zh-TW" sz="28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r>
              <a:rPr lang="zh-TW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（通論，頁</a:t>
            </a:r>
            <a:r>
              <a:rPr lang="en-US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3-7</a:t>
            </a:r>
            <a:r>
              <a:rPr lang="zh-TW" altLang="zh-TW" sz="28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28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8F2D1FF-4A50-4325-9027-58E884C10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248474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48887"/>
            <a:ext cx="9144000" cy="1570327"/>
          </a:xfrm>
        </p:spPr>
        <p:txBody>
          <a:bodyPr>
            <a:normAutofit fontScale="90000"/>
          </a:bodyPr>
          <a:lstStyle/>
          <a:p>
            <a:pPr indent="304800" algn="l">
              <a:lnSpc>
                <a:spcPct val="150000"/>
              </a:lnSpc>
            </a:pPr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聲韻學之研究資料與方法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1987" y="1527572"/>
            <a:ext cx="9144000" cy="4456991"/>
          </a:xfrm>
        </p:spPr>
        <p:txBody>
          <a:bodyPr>
            <a:normAutofit fontScale="62500" lnSpcReduction="20000"/>
          </a:bodyPr>
          <a:lstStyle/>
          <a:p>
            <a:pPr indent="304800" algn="just">
              <a:lnSpc>
                <a:spcPct val="150000"/>
              </a:lnSpc>
            </a:pPr>
            <a:r>
              <a:rPr lang="zh-TW" altLang="zh-TW" sz="51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二、研究方法</a:t>
            </a:r>
            <a:endParaRPr lang="zh-TW" altLang="zh-TW" sz="51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0" algn="just">
              <a:lnSpc>
                <a:spcPct val="150000"/>
              </a:lnSpc>
              <a:buNone/>
            </a:pPr>
            <a:r>
              <a:rPr lang="en-US" altLang="zh-TW" sz="38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陳新雄《聲韻學》上：調整用語，新增一條（四）。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Font typeface="+mj-ea"/>
              <a:buAutoNum type="ea1ChsPlain"/>
            </a:pPr>
            <a:r>
              <a:rPr lang="zh-CN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審明音理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Font typeface="+mj-ea"/>
              <a:buAutoNum type="ea1ChsPlain"/>
            </a:pPr>
            <a:r>
              <a:rPr lang="zh-CN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知道變遷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Font typeface="+mj-ea"/>
              <a:buAutoNum type="ea1ChsPlain"/>
            </a:pPr>
            <a:r>
              <a:rPr lang="zh-CN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尋求旁證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Font typeface="+mj-ea"/>
              <a:buAutoNum type="ea1ChsPlain"/>
            </a:pPr>
            <a:r>
              <a:rPr lang="zh-CN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勤於習作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Font typeface="+mj-ea"/>
              <a:buAutoNum type="ea1ChsPlain"/>
            </a:pPr>
            <a:r>
              <a:rPr lang="zh-CN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統一名詞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                         </a:t>
            </a: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（陳著，頁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25-38</a:t>
            </a: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D8D3A7B5-A2BD-4A3B-81F4-6F7B278CC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920295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48887"/>
            <a:ext cx="9144000" cy="1570327"/>
          </a:xfrm>
        </p:spPr>
        <p:txBody>
          <a:bodyPr>
            <a:normAutofit fontScale="90000"/>
          </a:bodyPr>
          <a:lstStyle/>
          <a:p>
            <a:pPr indent="304800" algn="l">
              <a:lnSpc>
                <a:spcPct val="150000"/>
              </a:lnSpc>
            </a:pPr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聲韻學之研究資料與方法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1987" y="1527572"/>
            <a:ext cx="9144000" cy="4456991"/>
          </a:xfrm>
        </p:spPr>
        <p:txBody>
          <a:bodyPr>
            <a:normAutofit fontScale="62500" lnSpcReduction="20000"/>
          </a:bodyPr>
          <a:lstStyle/>
          <a:p>
            <a:pPr indent="304800" algn="just">
              <a:lnSpc>
                <a:spcPct val="150000"/>
              </a:lnSpc>
            </a:pPr>
            <a:r>
              <a:rPr lang="zh-TW" altLang="zh-TW" sz="51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二、研究方法</a:t>
            </a:r>
            <a:endParaRPr lang="zh-TW" altLang="zh-TW" sz="51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38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竺家寧《聲韻之旅》（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2015</a:t>
            </a: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第一，重視術語的精確性，要能精確地運用每一個專業的術語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第二，應重視理解，取代傳統的背誦方式。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第三，要重視現代語音學的知識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（竺著，頁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3-5</a:t>
            </a:r>
            <a:r>
              <a:rPr lang="zh-TW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3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5CA16B0E-123A-4EE8-8046-B3B61E27D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560860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48887"/>
            <a:ext cx="9144000" cy="1570327"/>
          </a:xfrm>
        </p:spPr>
        <p:txBody>
          <a:bodyPr>
            <a:normAutofit fontScale="90000"/>
          </a:bodyPr>
          <a:lstStyle/>
          <a:p>
            <a:pPr indent="304800" algn="l">
              <a:lnSpc>
                <a:spcPct val="150000"/>
              </a:lnSpc>
            </a:pPr>
            <a:r>
              <a:rPr lang="zh-TW" altLang="zh-TW" sz="4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聲韻學之研究資料與方法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1987" y="1527572"/>
            <a:ext cx="9144000" cy="4456991"/>
          </a:xfrm>
        </p:spPr>
        <p:txBody>
          <a:bodyPr>
            <a:normAutofit/>
          </a:bodyPr>
          <a:lstStyle/>
          <a:p>
            <a:pPr indent="304800" algn="just">
              <a:lnSpc>
                <a:spcPct val="150000"/>
              </a:lnSpc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二、研究方法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5.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何九盈（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1988</a:t>
            </a: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）《古漢語音韻學述要》講的是學習的方法。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首先，要具備現代語音學的基本知識。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第二，要掌握古漢語音韻學的理論體系。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第三，要親自動手分析原始資料。</a:t>
            </a:r>
            <a:endParaRPr lang="zh-TW" altLang="zh-TW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just">
              <a:lnSpc>
                <a:spcPct val="150000"/>
              </a:lnSpc>
            </a:pP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32BC8521-4674-40E4-9569-65F4F99CF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824647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7073"/>
            <a:ext cx="10515600" cy="1325563"/>
          </a:xfrm>
        </p:spPr>
        <p:txBody>
          <a:bodyPr/>
          <a:lstStyle/>
          <a:p>
            <a:r>
              <a:rPr lang="zh-TW" altLang="zh-TW" sz="40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韻書之起源與音韻史分期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458" y="1828800"/>
            <a:ext cx="8101781" cy="4348163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一、韻書之起源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韻書之作，始於魏李登《聲類》。封演《聞見記》曰：「魏時有李登者，撰《聲類》十卷，凡一萬一千五百二十字，以五聲命字。」晉呂靜繼之，而作《韻集》。連同以下六家，並見於隋陸法言《切韻·序》：</a:t>
            </a:r>
            <a:endParaRPr lang="zh-TW" altLang="zh-TW" sz="32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endParaRPr lang="zh-TW" altLang="en-US" sz="3200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DFBB0509-2F96-4B1B-8C74-E7D280317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74847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7073"/>
            <a:ext cx="10515600" cy="1325563"/>
          </a:xfrm>
        </p:spPr>
        <p:txBody>
          <a:bodyPr/>
          <a:lstStyle/>
          <a:p>
            <a:r>
              <a:rPr lang="zh-TW" altLang="zh-TW" sz="40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韻書之起源與音韻史分期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458" y="1828800"/>
            <a:ext cx="8101781" cy="4348163"/>
          </a:xfrm>
        </p:spPr>
        <p:txBody>
          <a:bodyPr>
            <a:normAutofit fontScale="92500" lnSpcReduction="2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5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一、韻書之起源</a:t>
            </a:r>
            <a:endParaRPr lang="zh-TW" altLang="zh-TW" sz="35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2000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zh-TW" altLang="zh-TW" sz="26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昔開皇初，有儀同劉臻等八人，同詣法言門宿。夜永酒闌，論及音韻。以今聲調，既自有別。諸家取捨，</a:t>
            </a:r>
            <a:r>
              <a:rPr lang="zh-TW" altLang="en-US" sz="26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亦</a:t>
            </a:r>
            <a:r>
              <a:rPr lang="zh-TW" altLang="zh-TW" sz="26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復不同。……呂靜《韻集》，夏侯該《韻略》，陽休之《韻略》，周思言《音韻》，李季節《音譜》，杜臺卿《韻略》等，各有乖互。江東取韻，與河北復殊。因論南北是非，古今通塞。……我輩數人，定則定矣。</a:t>
            </a:r>
            <a:r>
              <a:rPr lang="zh-TW" altLang="zh-TW" sz="26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（《通論》頁</a:t>
            </a:r>
            <a:r>
              <a:rPr lang="en-US" altLang="zh-TW" sz="26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10-11</a:t>
            </a:r>
            <a:r>
              <a:rPr lang="zh-TW" altLang="zh-TW" sz="2600" kern="0" dirty="0">
                <a:effectLst/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26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2000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zh-TW" altLang="zh-TW" sz="2400" kern="100" dirty="0">
              <a:effectLst/>
              <a:latin typeface="標楷體" panose="03000509000000000000" pitchFamily="65" charset="-120"/>
              <a:ea typeface="標楷體" panose="03000509000000000000" pitchFamily="65" charset="-120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0D7ECAC5-6E39-4076-9523-C0664308D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434862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7073"/>
            <a:ext cx="10515600" cy="1325563"/>
          </a:xfrm>
        </p:spPr>
        <p:txBody>
          <a:bodyPr/>
          <a:lstStyle/>
          <a:p>
            <a:r>
              <a:rPr lang="zh-TW" altLang="zh-TW" sz="40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韻書之起源與音韻史分期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458" y="1828800"/>
            <a:ext cx="8101781" cy="4348163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一、韻書之起源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陸氏之序，自謂論南北是非，古今通塞。故「切韻」一書，實所以明古音今音之沿革也。然唐孫愐撰《唐韻》，宋陳彭年等撰《廣韻》，丁度等撰《集韻》，皆依據其舊目。今之治聲韻學者，莫不以《廣韻》為階梯。（同上引，頁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11-12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sz="24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9D2209C2-D2B8-44D2-89B0-A7FBF7C5C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371363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7073"/>
            <a:ext cx="10515600" cy="1325563"/>
          </a:xfrm>
        </p:spPr>
        <p:txBody>
          <a:bodyPr/>
          <a:lstStyle/>
          <a:p>
            <a:r>
              <a:rPr lang="zh-TW" altLang="zh-TW" sz="40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韻書之起源與音韻史分期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458" y="1828800"/>
            <a:ext cx="8101781" cy="4348163"/>
          </a:xfrm>
        </p:spPr>
        <p:txBody>
          <a:bodyPr>
            <a:normAutofit fontScale="925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一、韻書之起源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細明體" panose="02020509000000000000" pitchFamily="49" charset="-120"/>
                <a:ea typeface="SimSun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韻書產生之條件（趙誠《中國古代韻書》第一章。）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上文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顯示韻書由個人編輯走向集體編修的過程，乃是因應文學創作的要求，所以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&lt;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切韻序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&gt;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說：「欲廣文路，自可清濁皆通；若賞知音，即需輕重有異。」</a:t>
            </a:r>
            <a:endParaRPr lang="en-US" altLang="zh-TW" sz="24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古代韻書，是按聲、韻、調的關係，將漢字組織起來的字典。因為著重在劃分韻部，簡言之，又可以說是分韻編排的字典。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783B3765-CB92-44EB-B416-298C7E3E9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927935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7073"/>
            <a:ext cx="10515600" cy="1325563"/>
          </a:xfrm>
        </p:spPr>
        <p:txBody>
          <a:bodyPr/>
          <a:lstStyle/>
          <a:p>
            <a:r>
              <a:rPr lang="zh-TW" altLang="zh-TW" sz="40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韻書之起源與音韻史分期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458" y="1828800"/>
            <a:ext cx="8101781" cy="4348163"/>
          </a:xfrm>
        </p:spPr>
        <p:txBody>
          <a:bodyPr>
            <a:normAutofit fontScale="92500" lnSpcReduction="1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一、韻書之起源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《廣韻》、《中原音韻》、《韻略易通》表現三種不同編輯體例，體現漢字的聲、韻、調是韻書構成的基礎。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切是古代的一種注音方法：用兩個字急讀拼出另一個字的讀音。反切的產生一般說是漢末至魏晉。初曰反，後曰切，合稱反切。漢代佛經的傳入，古人對音素文字及拼音法有較深的認識。反切的產生大概由於兩個條件：我國固有的急讀合音法是內因，是基礎，外語拼音法的啟發是外因。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23B1F2F2-2FB7-46B2-9D8C-DC92F3FBE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20024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7073"/>
            <a:ext cx="10515600" cy="1325563"/>
          </a:xfrm>
        </p:spPr>
        <p:txBody>
          <a:bodyPr/>
          <a:lstStyle/>
          <a:p>
            <a:r>
              <a:rPr lang="zh-TW" altLang="zh-TW" sz="40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韻書之起源與音韻史分期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458" y="1828800"/>
            <a:ext cx="8101781" cy="4348163"/>
          </a:xfrm>
        </p:spPr>
        <p:txBody>
          <a:bodyPr>
            <a:normAutofit fontScale="85000" lnSpcReduction="1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二、音韻史分期</a:t>
            </a:r>
            <a:endParaRPr lang="zh-TW" altLang="zh-TW" sz="38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（一）林景伊師「歷代字音之變遷」一節，依錢玄同《文字學·音篇》自周秦以迄現代之音，分為六期。錄之於下：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第一期 紀元前十一世紀——前三世紀（周秦）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第二期 前二世紀——二世紀（兩漢）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第三期 三世紀——六世紀（魏晉南北朝）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3C0C36F7-F9CB-4EEA-9E56-EF0BBF3F7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089752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7073"/>
            <a:ext cx="10515600" cy="1325563"/>
          </a:xfrm>
        </p:spPr>
        <p:txBody>
          <a:bodyPr/>
          <a:lstStyle/>
          <a:p>
            <a:r>
              <a:rPr lang="zh-TW" altLang="zh-TW" sz="40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韻書之起源與音韻史分期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458" y="1828800"/>
            <a:ext cx="8101781" cy="4348163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二、音韻史分期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第四期 七世紀——十三世紀（隋唐宋）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第五期 十四世紀——十九世紀（元明清）</a:t>
            </a:r>
            <a:endParaRPr lang="en-US" altLang="zh-TW" sz="24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100" dirty="0">
                <a:latin typeface="細明體" panose="02020509000000000000" pitchFamily="49" charset="-120"/>
                <a:ea typeface="細明體" panose="02020509000000000000" pitchFamily="49" charset="-120"/>
                <a:cs typeface="SimSun" panose="02010600030101010101" pitchFamily="2" charset="-122"/>
              </a:rPr>
              <a:t>第六期二十世紀初年（現代）</a:t>
            </a:r>
            <a:endParaRPr lang="zh-TW" altLang="zh-TW" sz="2400" kern="100" dirty="0">
              <a:effectLst/>
              <a:latin typeface="細明體" panose="02020509000000000000" pitchFamily="49" charset="-120"/>
              <a:ea typeface="細明體" panose="02020509000000000000" pitchFamily="49" charset="-120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endParaRPr lang="en-US" altLang="zh-TW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4CE09598-8156-4C2D-B70F-41ECFF4F2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034594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7073"/>
            <a:ext cx="10515600" cy="1325563"/>
          </a:xfrm>
        </p:spPr>
        <p:txBody>
          <a:bodyPr/>
          <a:lstStyle/>
          <a:p>
            <a:r>
              <a:rPr lang="zh-TW" altLang="zh-TW" sz="40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韻書之起源與音韻史分期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458" y="1828800"/>
            <a:ext cx="8101781" cy="4348163"/>
          </a:xfrm>
        </p:spPr>
        <p:txBody>
          <a:bodyPr>
            <a:normAutofit fontScale="70000" lnSpcReduction="2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40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二、音韻史分期</a:t>
            </a:r>
            <a:endParaRPr lang="zh-TW" altLang="zh-TW" sz="40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（二）董同龢《漢語音韻學》根據材料的古音分期：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）上古音——主要是諧聲字與先秦典籍中的假借及韻語。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）中古音——指《切韻》所代表的音系而言。材料包括切韻系韻書及韻圖。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）近古音——宋人所修韻書。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</a:t>
            </a: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）近代音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——</a:t>
            </a: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元代中原音韻為代表（早期官話）。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</a:t>
            </a:r>
            <a:r>
              <a:rPr lang="zh-TW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）現代音——國語（現代漢語）及方言研究。</a:t>
            </a: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endParaRPr lang="zh-TW" altLang="zh-TW" sz="28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E3759F3-976E-4977-8CC3-32FBD7043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561464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pPr algn="ctr"/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單元四：反切入門與標音法的演進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7665"/>
            <a:ext cx="10515600" cy="4606781"/>
          </a:xfrm>
        </p:spPr>
        <p:txBody>
          <a:bodyPr/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一、反切入門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）反切之名稱：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反切者，合二字之音，以為一音也。以今言之，即拼音之道，實至淺且易。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反切立法之初，蓋謂之反，不謂之切，其後或言反，或言切，或言翻，或言紐，或言體語，或言反音，或言切音，或並言反切。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（《聲韻學》上，頁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568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169AE85C-81ED-49AE-9FA8-136344950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96726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66826"/>
            <a:ext cx="10515600" cy="4606781"/>
          </a:xfrm>
        </p:spPr>
        <p:txBody>
          <a:bodyPr/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一、反切入門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）反切之方法：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切之理，上一字定其聲理，不論其何韻，下一字定其韻律，不論其何聲。質言之，即上字祗取發聲，去其收韻；下字祗取收韻，去其發聲。故上一字定清濁，下一字定開合。假令上字為清聲，而下字為濁聲，切成之字仍為清聲，不得為濁聲也。假令下字為合口，而上字為開口，切成之字仍合口也。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A15A3B95-7C82-4D5A-870C-1B66065BC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024335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8000"/>
            <a:ext cx="10515600" cy="4606781"/>
          </a:xfrm>
        </p:spPr>
        <p:txBody>
          <a:bodyPr/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一、反切入門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）反切之方法：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今舉一例：</a:t>
            </a:r>
            <a:endParaRPr lang="zh-TW" altLang="zh-TW" sz="2400" kern="100" dirty="0">
              <a:effectLst/>
              <a:latin typeface="標楷體" panose="03000509000000000000" pitchFamily="65" charset="-120"/>
              <a:ea typeface="標楷體" panose="03000509000000000000" pitchFamily="65" charset="-120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東，德紅切，德清聲，紅濁聲，切成之字為東，仍隨德為清聲，不得隨紅為濁聲。紅合口，德開口，切成之字為東，仍合口，不能隨德為閉口。</a:t>
            </a:r>
            <a:endParaRPr lang="zh-TW" altLang="zh-TW" sz="2400" kern="100" dirty="0">
              <a:effectLst/>
              <a:latin typeface="標楷體" panose="03000509000000000000" pitchFamily="65" charset="-120"/>
              <a:ea typeface="標楷體" panose="03000509000000000000" pitchFamily="65" charset="-120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（《聲韻學》上，頁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574</a:t>
            </a:r>
            <a:r>
              <a:rPr lang="zh-TW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zh-TW" altLang="zh-TW" sz="24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8350EBA0-1E2B-4941-B9F9-BC48795AE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965883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37329"/>
            <a:ext cx="10515600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一、反切入門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3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）反切之通例</a:t>
            </a:r>
            <a:endParaRPr lang="en-US" altLang="zh-TW" sz="2400" kern="100" dirty="0">
              <a:latin typeface="+mn-ea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1.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凡合二字為一字之音，是為「反切」。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2.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凡反切上字，與本字同紐，必分「清」「濁」。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3.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凡反切下字，取其與本字發聲相同，不論其收音之四聲。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8721958-1992-4800-91DD-D8E467828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405734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1099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0181"/>
            <a:ext cx="10515600" cy="4606781"/>
          </a:xfrm>
        </p:spPr>
        <p:txBody>
          <a:bodyPr/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一、反切入門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3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）反切之通例</a:t>
            </a:r>
            <a:endParaRPr lang="en-US" altLang="zh-TW" sz="2400" kern="100" dirty="0">
              <a:latin typeface="+mn-ea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4.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凡反切下字，必與本字同韻，必分「開」「合」「洪」「細」。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5.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凡反切下字，取其與本字收音相同，不論發聲之「清」「濁」。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（《通論》頁</a:t>
            </a: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216-217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）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按：黃季剛的反切通例，原僅</a:t>
            </a:r>
            <a:r>
              <a:rPr lang="en-US" altLang="zh-TW" sz="2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zh-TW" altLang="zh-TW" sz="2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2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4</a:t>
            </a:r>
            <a:r>
              <a:rPr lang="zh-TW" altLang="zh-TW" sz="2400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二條，林景伊增為五條。</a:t>
            </a:r>
            <a:endParaRPr lang="zh-TW" altLang="zh-TW" sz="2400" kern="100" dirty="0">
              <a:effectLst/>
              <a:latin typeface="標楷體" panose="03000509000000000000" pitchFamily="65" charset="-120"/>
              <a:ea typeface="標楷體" panose="03000509000000000000" pitchFamily="65" charset="-120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06077CAF-474C-4A9D-94EE-B93639C78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43161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7745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5148"/>
            <a:ext cx="10515600" cy="4606781"/>
          </a:xfrm>
        </p:spPr>
        <p:txBody>
          <a:bodyPr/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一、反切入門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4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）理解古人反切的兩條原則：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1.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反切上字，只取它的聲母，不計較它的韻母和聲調；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2.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反切下字，只取它的韻母和聲調，不計較它的聲母。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（王力《漢語音韻》，中華本頁</a:t>
            </a: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32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）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71D97D0-4496-4A57-9686-97C2C6F35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81136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7399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5316"/>
            <a:ext cx="10515600" cy="4606781"/>
          </a:xfrm>
        </p:spPr>
        <p:txBody>
          <a:bodyPr/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一、反切入門</a:t>
            </a:r>
            <a:endParaRPr lang="zh-TW" altLang="zh-TW" sz="3200" b="1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+mn-ea"/>
                <a:cs typeface="Times New Roman" panose="02020603050405020304" pitchFamily="18" charset="0"/>
              </a:rPr>
              <a:t>5</a:t>
            </a: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）換成陳澧《切韻考》的說法：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Times New Roman" panose="02020603050405020304" pitchFamily="18" charset="0"/>
              </a:rPr>
              <a:t>切語之法以二字為一字之音；上字與所切之字雙聲，下字與所切之字疊韻；上字定其清濁，下字定其平上去入；上字定清濁而不論平上去入；下字定平上去入而不論清濁。</a:t>
            </a:r>
            <a:endParaRPr lang="en-US" altLang="zh-TW" sz="2400" kern="0" dirty="0">
              <a:effectLst/>
              <a:latin typeface="+mn-ea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000" dirty="0">
                <a:effectLst/>
                <a:latin typeface="+mn-ea"/>
                <a:cs typeface="Times New Roman" panose="02020603050405020304" pitchFamily="18" charset="0"/>
              </a:rPr>
              <a:t>（</a:t>
            </a:r>
            <a:r>
              <a:rPr lang="en-US" altLang="zh-TW" sz="2000" dirty="0">
                <a:effectLst/>
                <a:latin typeface="+mn-ea"/>
                <a:cs typeface="Times New Roman" panose="02020603050405020304" pitchFamily="18" charset="0"/>
              </a:rPr>
              <a:t>6</a:t>
            </a:r>
            <a:r>
              <a:rPr lang="zh-TW" altLang="zh-TW" sz="2000" dirty="0">
                <a:effectLst/>
                <a:latin typeface="+mn-ea"/>
                <a:cs typeface="Times New Roman" panose="02020603050405020304" pitchFamily="18" charset="0"/>
              </a:rPr>
              <a:t>）另以妒當故切為例：</a:t>
            </a:r>
            <a:r>
              <a:rPr lang="en-US" altLang="zh-TW" sz="2000" dirty="0">
                <a:solidFill>
                  <a:srgbClr val="4D5156"/>
                </a:solidFill>
                <a:effectLst/>
                <a:latin typeface="+mn-ea"/>
              </a:rPr>
              <a:t>d(ang)+</a:t>
            </a:r>
            <a:r>
              <a:rPr lang="en-US" altLang="zh-TW" sz="2000" kern="100" dirty="0">
                <a:solidFill>
                  <a:srgbClr val="70757A"/>
                </a:solidFill>
                <a:effectLst/>
                <a:latin typeface="+mn-ea"/>
              </a:rPr>
              <a:t>(</a:t>
            </a:r>
            <a:r>
              <a:rPr lang="en-US" altLang="zh-TW" sz="2000" dirty="0">
                <a:solidFill>
                  <a:srgbClr val="70757A"/>
                </a:solidFill>
                <a:effectLst/>
                <a:latin typeface="+mn-ea"/>
              </a:rPr>
              <a:t>g)ù   </a:t>
            </a:r>
            <a:r>
              <a:rPr lang="en-US" altLang="zh-TW" sz="2000" dirty="0" err="1">
                <a:solidFill>
                  <a:srgbClr val="70757A"/>
                </a:solidFill>
                <a:effectLst/>
                <a:latin typeface="+mn-ea"/>
              </a:rPr>
              <a:t>dù</a:t>
            </a:r>
            <a:r>
              <a:rPr lang="en-US" altLang="zh-TW" sz="2000" dirty="0">
                <a:solidFill>
                  <a:srgbClr val="70757A"/>
                </a:solidFill>
                <a:effectLst/>
                <a:latin typeface="+mn-ea"/>
              </a:rPr>
              <a:t>  </a:t>
            </a:r>
            <a:r>
              <a:rPr lang="zh-TW" altLang="zh-TW" sz="2000" kern="0" dirty="0">
                <a:effectLst/>
                <a:latin typeface="+mn-ea"/>
                <a:cs typeface="Times New Roman" panose="02020603050405020304" pitchFamily="18" charset="0"/>
              </a:rPr>
              <a:t>這是最基本的格式。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AE3B0D05-96DD-48E6-AECC-2CC2CC368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024359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7399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5149"/>
            <a:ext cx="10515600" cy="4606781"/>
          </a:xfrm>
        </p:spPr>
        <p:txBody>
          <a:bodyPr>
            <a:normAutofit fontScale="92500" lnSpcReduction="1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600" b="1" kern="0" dirty="0">
                <a:effectLst/>
                <a:latin typeface="+mn-ea"/>
                <a:cs typeface="SimSun" panose="02010600030101010101" pitchFamily="2" charset="-122"/>
              </a:rPr>
              <a:t>二、反切的改進與標音法的出現</a:t>
            </a:r>
            <a:endParaRPr lang="zh-TW" altLang="zh-TW" sz="3600" b="1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600" kern="0" dirty="0">
                <a:effectLst/>
                <a:latin typeface="+mn-ea"/>
                <a:cs typeface="SimSun" panose="02010600030101010101" pitchFamily="2" charset="-122"/>
              </a:rPr>
              <a:t>1.</a:t>
            </a:r>
            <a:r>
              <a:rPr lang="zh-TW" altLang="zh-TW" sz="2600" kern="0" dirty="0">
                <a:effectLst/>
                <a:latin typeface="+mn-ea"/>
                <a:cs typeface="SimSun" panose="02010600030101010101" pitchFamily="2" charset="-122"/>
              </a:rPr>
              <a:t>反切的局限性：表現在兩個方面</a:t>
            </a:r>
            <a:endParaRPr lang="zh-TW" altLang="zh-TW" sz="26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600" b="1" kern="0" dirty="0">
                <a:effectLst/>
                <a:latin typeface="+mn-ea"/>
                <a:cs typeface="SimSun" panose="02010600030101010101" pitchFamily="2" charset="-122"/>
              </a:rPr>
              <a:t>一是聲韻夾雜，拼音不便</a:t>
            </a:r>
            <a:endParaRPr lang="zh-TW" altLang="zh-TW" sz="2600" b="1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600" b="1" kern="0" dirty="0">
                <a:effectLst/>
                <a:latin typeface="+mn-ea"/>
                <a:cs typeface="SimSun" panose="02010600030101010101" pitchFamily="2" charset="-122"/>
              </a:rPr>
              <a:t>二是反切上下字繁多。</a:t>
            </a:r>
            <a:r>
              <a:rPr lang="zh-TW" altLang="zh-TW" sz="2600" kern="0" dirty="0">
                <a:effectLst/>
                <a:latin typeface="+mn-ea"/>
                <a:cs typeface="SimSun" panose="02010600030101010101" pitchFamily="2" charset="-122"/>
              </a:rPr>
              <a:t>如《廣韻》所用反切，上字有四百多個，下字有一千二百多個。</a:t>
            </a:r>
            <a:endParaRPr lang="zh-TW" altLang="zh-TW" sz="26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600" kern="0" dirty="0">
                <a:effectLst/>
                <a:latin typeface="+mn-ea"/>
                <a:cs typeface="SimSun" panose="02010600030101010101" pitchFamily="2" charset="-122"/>
              </a:rPr>
              <a:t>另外，由於許多反切用字是不常見的難字，因而削弱其注音功能。</a:t>
            </a:r>
            <a:endParaRPr lang="zh-TW" altLang="zh-TW" sz="26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600" kern="0" dirty="0">
                <a:effectLst/>
                <a:latin typeface="+mn-ea"/>
                <a:cs typeface="SimSun" panose="02010600030101010101" pitchFamily="2" charset="-122"/>
              </a:rPr>
              <a:t>（李申等《音韻答問》江蘇教育，頁</a:t>
            </a:r>
            <a:r>
              <a:rPr lang="en-US" altLang="zh-TW" sz="2600" kern="0" dirty="0">
                <a:effectLst/>
                <a:latin typeface="+mn-ea"/>
                <a:cs typeface="SimSun" panose="02010600030101010101" pitchFamily="2" charset="-122"/>
              </a:rPr>
              <a:t>148</a:t>
            </a:r>
            <a:r>
              <a:rPr lang="zh-TW" altLang="zh-TW" sz="2600" kern="0" dirty="0">
                <a:effectLst/>
                <a:latin typeface="+mn-ea"/>
                <a:cs typeface="SimSun" panose="02010600030101010101" pitchFamily="2" charset="-122"/>
              </a:rPr>
              <a:t>）</a:t>
            </a:r>
            <a:endParaRPr lang="zh-TW" altLang="zh-TW" sz="26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6B685850-E323-4AD3-BB68-FA3A4975F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782317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7399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5149"/>
            <a:ext cx="10515600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200" b="1" kern="0" dirty="0">
                <a:effectLst/>
                <a:latin typeface="+mn-ea"/>
                <a:cs typeface="SimSun" panose="02010600030101010101" pitchFamily="2" charset="-122"/>
              </a:rPr>
              <a:t>二、反切的改進與標音法的出現</a:t>
            </a:r>
            <a:endParaRPr lang="zh-TW" altLang="zh-TW" sz="3200" b="1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+mn-ea"/>
                <a:cs typeface="SimSun" panose="02010600030101010101" pitchFamily="2" charset="-122"/>
              </a:rPr>
              <a:t>2.</a:t>
            </a: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歷來對反切的改進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（</a:t>
            </a:r>
            <a:r>
              <a:rPr lang="en-US" altLang="zh-TW" sz="2400" kern="0" dirty="0">
                <a:effectLst/>
                <a:latin typeface="+mn-ea"/>
                <a:cs typeface="SimSun" panose="02010600030101010101" pitchFamily="2" charset="-122"/>
              </a:rPr>
              <a:t>1</a:t>
            </a: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）同出於宋代的《集韻》，反切已有許多改進《廣韻》舊切。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（</a:t>
            </a:r>
            <a:r>
              <a:rPr lang="en-US" altLang="zh-TW" sz="2400" kern="0" dirty="0">
                <a:effectLst/>
                <a:latin typeface="+mn-ea"/>
                <a:cs typeface="SimSun" panose="02010600030101010101" pitchFamily="2" charset="-122"/>
              </a:rPr>
              <a:t>2</a:t>
            </a: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）明代的呂坤《交泰韻》，清初的潘耒《類音》，都設計了新的反切方法，使二字連讀成一音。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E4ABAE4-FC78-43DE-9445-96E8EDEDF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438953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7399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5149"/>
            <a:ext cx="10515600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600" b="1" kern="0" dirty="0">
                <a:effectLst/>
                <a:latin typeface="+mn-ea"/>
                <a:cs typeface="SimSun" panose="02010600030101010101" pitchFamily="2" charset="-122"/>
              </a:rPr>
              <a:t>二、反切的改進與標音法的出現</a:t>
            </a:r>
            <a:endParaRPr lang="zh-TW" altLang="zh-TW" sz="3600" b="1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800" kern="0" dirty="0">
                <a:effectLst/>
                <a:latin typeface="+mn-ea"/>
                <a:cs typeface="SimSun" panose="02010600030101010101" pitchFamily="2" charset="-122"/>
              </a:rPr>
              <a:t>2.</a:t>
            </a:r>
            <a:r>
              <a:rPr lang="zh-TW" altLang="zh-TW" sz="2800" kern="0" dirty="0">
                <a:effectLst/>
                <a:latin typeface="+mn-ea"/>
                <a:cs typeface="SimSun" panose="02010600030101010101" pitchFamily="2" charset="-122"/>
              </a:rPr>
              <a:t>歷來對反切的改進</a:t>
            </a:r>
            <a:endParaRPr lang="zh-TW" altLang="zh-TW" sz="28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（</a:t>
            </a:r>
            <a:r>
              <a:rPr lang="en-US" altLang="zh-TW" sz="2400" kern="0" dirty="0">
                <a:effectLst/>
                <a:latin typeface="+mn-ea"/>
                <a:cs typeface="SimSun" panose="02010600030101010101" pitchFamily="2" charset="-122"/>
              </a:rPr>
              <a:t>3</a:t>
            </a: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）清初李光地奉敕撰《音韻闡微》（</a:t>
            </a:r>
            <a:r>
              <a:rPr lang="en-US" altLang="zh-TW" sz="2400" kern="0" dirty="0">
                <a:effectLst/>
                <a:latin typeface="+mn-ea"/>
                <a:cs typeface="SimSun" panose="02010600030101010101" pitchFamily="2" charset="-122"/>
              </a:rPr>
              <a:t>1726</a:t>
            </a: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），繼承呂、潘二人之優點，反切原則表現為五點。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（王力《漢語音韻》頁</a:t>
            </a:r>
            <a:r>
              <a:rPr lang="en-US" altLang="zh-TW" sz="2400" kern="0" dirty="0">
                <a:effectLst/>
                <a:latin typeface="+mn-ea"/>
                <a:cs typeface="SimSun" panose="02010600030101010101" pitchFamily="2" charset="-122"/>
              </a:rPr>
              <a:t>36-39</a:t>
            </a:r>
            <a:r>
              <a:rPr lang="zh-TW" altLang="zh-TW" sz="2400" kern="0" dirty="0">
                <a:effectLst/>
                <a:latin typeface="+mn-ea"/>
                <a:cs typeface="SimSun" panose="02010600030101010101" pitchFamily="2" charset="-122"/>
              </a:rPr>
              <a:t>）</a:t>
            </a:r>
            <a:endParaRPr lang="zh-TW" altLang="zh-TW" sz="24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CE86B68D-362A-4E59-A1C5-BC98D6732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76832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7399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5149"/>
            <a:ext cx="10515600" cy="4606781"/>
          </a:xfrm>
        </p:spPr>
        <p:txBody>
          <a:bodyPr>
            <a:normAutofit fontScale="85000" lnSpcReduction="2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3600" b="1" kern="0" dirty="0">
                <a:effectLst/>
                <a:latin typeface="+mn-ea"/>
                <a:cs typeface="SimSun" panose="02010600030101010101" pitchFamily="2" charset="-122"/>
              </a:rPr>
              <a:t>二、反切的改進與標音法的出現</a:t>
            </a:r>
            <a:endParaRPr lang="zh-TW" altLang="zh-TW" sz="3600" b="1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800" kern="0" dirty="0">
                <a:effectLst/>
                <a:latin typeface="+mn-ea"/>
                <a:cs typeface="SimSun" panose="02010600030101010101" pitchFamily="2" charset="-122"/>
              </a:rPr>
              <a:t>2.</a:t>
            </a:r>
            <a:r>
              <a:rPr lang="zh-TW" altLang="zh-TW" sz="2800" kern="0" dirty="0">
                <a:effectLst/>
                <a:latin typeface="+mn-ea"/>
                <a:cs typeface="SimSun" panose="02010600030101010101" pitchFamily="2" charset="-122"/>
              </a:rPr>
              <a:t>歷來對反切的改進</a:t>
            </a:r>
            <a:endParaRPr lang="zh-TW" altLang="zh-TW" sz="2800" kern="100" dirty="0">
              <a:effectLst/>
              <a:latin typeface="+mn-ea"/>
              <a:cs typeface="SimSun" panose="02010600030101010101" pitchFamily="2" charset="-122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1913</a:t>
            </a: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年「讀音統一會」制定了「注音字母」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個。注音字母繼承傳統音韻學，而又有新發展。最顯著的發展是由雙拼法發展為三拼法。</a:t>
            </a:r>
            <a:r>
              <a:rPr lang="zh-TW" altLang="en-US" sz="2400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ㄧ</a:t>
            </a:r>
            <a:r>
              <a:rPr lang="zh-TW" altLang="en-US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、ㄨ、ㄩ</a:t>
            </a: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被規定為「介母」。三拼法比起雙拼法，優點在於大大減少了字母的數目。</a:t>
            </a:r>
            <a:endParaRPr lang="zh-TW" altLang="zh-TW" sz="2400" kern="1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）漢語拼音字母比注音字母做得更徹底，把三拼法進一步改為四拼法，就是最多可以用四個字母拼寫一個音節。有些輔音可以用雙字母表示，如</a:t>
            </a:r>
            <a:r>
              <a:rPr lang="en-US" altLang="zh-TW" sz="2400" kern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zh,ch,sh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TW" altLang="en-US" sz="2400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ㄓ、ㄔ、ㄕ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),</a:t>
            </a: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共只需要字母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個。從舊反切到拼音字母，是一個極大的變革。中間經過一個改良的辦法，就是注音字母。</a:t>
            </a:r>
            <a:endParaRPr lang="zh-TW" altLang="zh-TW" sz="2400" kern="1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（王力《漢語音韻》頁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41-43</a:t>
            </a:r>
            <a:r>
              <a:rPr lang="zh-TW" altLang="zh-TW" sz="2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endParaRPr lang="zh-TW" altLang="zh-TW" sz="2400" kern="1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DCDD7D78-3895-460A-8AF5-E47667C26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842031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7399"/>
            <a:ext cx="10515600" cy="1325563"/>
          </a:xfrm>
        </p:spPr>
        <p:txBody>
          <a:bodyPr/>
          <a:lstStyle/>
          <a:p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反切入門與標音法的演進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5149"/>
            <a:ext cx="10515600" cy="4606781"/>
          </a:xfrm>
        </p:spPr>
        <p:txBody>
          <a:bodyPr>
            <a:normAutofit fontScale="92500" lnSpcReduction="1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利用漢語拼音及注音符號兩式標出我就學的校院及姓名。</a:t>
            </a:r>
            <a:endParaRPr lang="zh-TW" altLang="zh-TW" sz="26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04800" algn="just">
              <a:lnSpc>
                <a:spcPct val="150000"/>
              </a:lnSpc>
            </a:pPr>
            <a:r>
              <a:rPr lang="zh-TW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英國威爾士三一聖大衛大學</a:t>
            </a:r>
            <a:endParaRPr lang="zh-TW" altLang="zh-TW" sz="26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04800" algn="just">
              <a:lnSpc>
                <a:spcPct val="150000"/>
              </a:lnSpc>
            </a:pP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yīng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guó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wēi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ěr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shì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sān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yī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shèng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dà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wèi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dà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xué</a:t>
            </a:r>
            <a:endParaRPr lang="zh-TW" altLang="zh-TW" sz="26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04800" algn="just">
              <a:lnSpc>
                <a:spcPct val="150000"/>
              </a:lnSpc>
            </a:pPr>
            <a:r>
              <a:rPr lang="zh-TW" altLang="en-US" sz="2600" kern="100" dirty="0"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ㄧㄥ  ㄍㄨㄛˊ 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ㄨㄟ </a:t>
            </a:r>
            <a:r>
              <a:rPr lang="zh-TW" altLang="en-US" sz="2600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ㄦˇ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ㄕˋㄙㄢㄧㄕㄥˋ ㄉㄚˋ ㄨㄟˋ ㄉㄚˋ ㄒㄩㄝˊ</a:t>
            </a:r>
            <a:endParaRPr lang="zh-TW" altLang="zh-TW" sz="26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04800" algn="just">
              <a:lnSpc>
                <a:spcPct val="150000"/>
              </a:lnSpc>
            </a:pPr>
            <a:r>
              <a:rPr lang="zh-TW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漢學院本科生（二）周孝聰</a:t>
            </a:r>
            <a:endParaRPr lang="zh-TW" altLang="zh-TW" sz="26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04800" algn="just">
              <a:lnSpc>
                <a:spcPct val="150000"/>
              </a:lnSpc>
            </a:pP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hàn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xué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yuàn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běn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kē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shēng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zhōu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xiào</a:t>
            </a:r>
            <a:r>
              <a:rPr lang="en-US" altLang="zh-TW" sz="26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 </a:t>
            </a:r>
            <a:r>
              <a:rPr lang="en-US" altLang="zh-TW" sz="2600" kern="0" dirty="0" err="1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SimSun" panose="02010600030101010101" pitchFamily="2" charset="-122"/>
              </a:rPr>
              <a:t>cōng</a:t>
            </a:r>
            <a:endParaRPr lang="zh-TW" altLang="zh-TW" sz="26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TW" altLang="en-US" sz="2600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ㄏㄢˋ 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ㄒㄩㄝˊ ㄩㄢˋ ㄅㄣˇ ㄎㄜ ㄕㄥ ㄓㄡ ㄒㄧㄠˋ </a:t>
            </a:r>
            <a:r>
              <a:rPr lang="zh-TW" altLang="en-US" sz="2600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ㄘㄨㄥ</a:t>
            </a:r>
            <a:endParaRPr lang="en-US" altLang="zh-TW" sz="26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endParaRPr lang="zh-TW" altLang="en-US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9B543802-03EA-402B-8337-0C2E9E583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0872832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AC2538ED-ACBF-460B-B696-DB930405CD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36" y="0"/>
            <a:ext cx="4847728" cy="6858000"/>
          </a:xfrm>
          <a:prstGeom prst="rect">
            <a:avLst/>
          </a:prstGeom>
        </p:spPr>
      </p:pic>
      <p:sp>
        <p:nvSpPr>
          <p:cNvPr id="10" name="投影片編號版面配置區 9">
            <a:extLst>
              <a:ext uri="{FF2B5EF4-FFF2-40B4-BE49-F238E27FC236}">
                <a16:creationId xmlns:a16="http://schemas.microsoft.com/office/drawing/2014/main" id="{7A73F919-70B2-41AB-BC69-87BC08B1F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77214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48683F8B-5EF7-49AF-AC0D-7804B2B9BE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36" y="0"/>
            <a:ext cx="4847728" cy="6858000"/>
          </a:xfrm>
          <a:prstGeom prst="rect">
            <a:avLst/>
          </a:prstGeom>
        </p:spPr>
      </p:pic>
      <p:sp>
        <p:nvSpPr>
          <p:cNvPr id="8" name="投影片編號版面配置區 7">
            <a:extLst>
              <a:ext uri="{FF2B5EF4-FFF2-40B4-BE49-F238E27FC236}">
                <a16:creationId xmlns:a16="http://schemas.microsoft.com/office/drawing/2014/main" id="{8455BC47-6580-4204-910C-41714CE02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478939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3B93CC65-55E1-4E7D-95FC-1BF6F2A57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36" y="0"/>
            <a:ext cx="4847728" cy="6858000"/>
          </a:xfrm>
          <a:prstGeom prst="rect">
            <a:avLst/>
          </a:prstGeom>
        </p:spPr>
      </p:pic>
      <p:sp>
        <p:nvSpPr>
          <p:cNvPr id="8" name="投影片編號版面配置區 7">
            <a:extLst>
              <a:ext uri="{FF2B5EF4-FFF2-40B4-BE49-F238E27FC236}">
                <a16:creationId xmlns:a16="http://schemas.microsoft.com/office/drawing/2014/main" id="{53C99CF1-84D0-4611-8F24-C99CBD204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9945164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9E05D680-1C6A-484A-A25E-5A5186EE7F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36" y="0"/>
            <a:ext cx="4847728" cy="6858000"/>
          </a:xfrm>
          <a:prstGeom prst="rect">
            <a:avLst/>
          </a:prstGeom>
        </p:spPr>
      </p:pic>
      <p:sp>
        <p:nvSpPr>
          <p:cNvPr id="8" name="投影片編號版面配置區 7">
            <a:extLst>
              <a:ext uri="{FF2B5EF4-FFF2-40B4-BE49-F238E27FC236}">
                <a16:creationId xmlns:a16="http://schemas.microsoft.com/office/drawing/2014/main" id="{DEB34757-DC07-4695-B4BA-D743C89D9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4669990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pPr algn="ctr"/>
            <a:r>
              <a:rPr lang="zh-TW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單元</a:t>
            </a:r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五、語音學與音韻學的關係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20" y="1717665"/>
            <a:ext cx="8091948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一、語音學知識在音韻學上的重要性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dirty="0"/>
              <a:t>早先，我國並沒有語音學這一門科學，古人在描寫語音時就往往處於有口難言、言而不詳的窘境。例如</a:t>
            </a:r>
            <a:r>
              <a:rPr lang="en-US" altLang="zh-TW" sz="2400" dirty="0"/>
              <a:t>《</a:t>
            </a:r>
            <a:r>
              <a:rPr lang="zh-TW" altLang="en-US" sz="2400" dirty="0"/>
              <a:t>公羊傳</a:t>
            </a:r>
            <a:r>
              <a:rPr lang="en-US" altLang="zh-TW" sz="2400" dirty="0"/>
              <a:t>·</a:t>
            </a:r>
            <a:r>
              <a:rPr lang="zh-TW" altLang="en-US" sz="2400" dirty="0"/>
              <a:t>宣公八年</a:t>
            </a:r>
            <a:r>
              <a:rPr lang="en-US" altLang="zh-TW" sz="2400" dirty="0"/>
              <a:t>》</a:t>
            </a:r>
            <a:r>
              <a:rPr lang="zh-TW" altLang="en-US" sz="2400" dirty="0"/>
              <a:t>：「曷為或言</a:t>
            </a:r>
            <a:r>
              <a:rPr lang="en-US" altLang="zh-TW" sz="2400" dirty="0"/>
              <a:t>『</a:t>
            </a:r>
            <a:r>
              <a:rPr lang="zh-TW" altLang="en-US" sz="2400" dirty="0"/>
              <a:t>而</a:t>
            </a:r>
            <a:r>
              <a:rPr lang="en-US" altLang="zh-TW" sz="2400" dirty="0"/>
              <a:t>』</a:t>
            </a:r>
            <a:r>
              <a:rPr lang="zh-TW" altLang="en-US" sz="2400" dirty="0"/>
              <a:t>，或言</a:t>
            </a:r>
            <a:r>
              <a:rPr lang="en-US" altLang="zh-TW" sz="2400" dirty="0"/>
              <a:t>『</a:t>
            </a:r>
            <a:r>
              <a:rPr lang="zh-TW" altLang="en-US" sz="2400" dirty="0"/>
              <a:t>乃</a:t>
            </a:r>
            <a:r>
              <a:rPr lang="en-US" altLang="zh-TW" sz="2400" dirty="0"/>
              <a:t>』</a:t>
            </a:r>
            <a:r>
              <a:rPr lang="zh-TW" altLang="en-US" sz="2400" dirty="0"/>
              <a:t>？」何休注：「言</a:t>
            </a:r>
            <a:r>
              <a:rPr lang="en-US" altLang="zh-TW" sz="2400" dirty="0"/>
              <a:t>『</a:t>
            </a:r>
            <a:r>
              <a:rPr lang="zh-TW" altLang="en-US" sz="2400" dirty="0"/>
              <a:t>乃</a:t>
            </a:r>
            <a:r>
              <a:rPr lang="en-US" altLang="zh-TW" sz="2400" dirty="0"/>
              <a:t>』</a:t>
            </a:r>
            <a:r>
              <a:rPr lang="zh-TW" altLang="en-US" sz="2400" dirty="0"/>
              <a:t>者內而深，言「而」者外而淺。」</a:t>
            </a:r>
            <a:r>
              <a:rPr lang="en-US" altLang="zh-TW" sz="2400" dirty="0"/>
              <a:t>《</a:t>
            </a:r>
            <a:r>
              <a:rPr lang="zh-TW" altLang="en-US" sz="2400" dirty="0"/>
              <a:t>淮南子</a:t>
            </a:r>
            <a:r>
              <a:rPr lang="en-US" altLang="zh-TW" sz="2400" dirty="0"/>
              <a:t>·</a:t>
            </a:r>
            <a:r>
              <a:rPr lang="zh-TW" altLang="en-US" sz="2400" dirty="0"/>
              <a:t>墜形訓</a:t>
            </a:r>
            <a:r>
              <a:rPr lang="en-US" altLang="zh-TW" sz="2400" dirty="0"/>
              <a:t>》</a:t>
            </a:r>
            <a:r>
              <a:rPr lang="zh-TW" altLang="en-US" sz="2400" dirty="0"/>
              <a:t>：「其地宜黍，多旄犀。」高誘注：「</a:t>
            </a:r>
            <a:r>
              <a:rPr lang="en-US" altLang="zh-TW" sz="2400" dirty="0"/>
              <a:t>『</a:t>
            </a:r>
            <a:r>
              <a:rPr lang="zh-TW" altLang="en-US" sz="2400" dirty="0"/>
              <a:t>旄</a:t>
            </a:r>
            <a:r>
              <a:rPr lang="en-US" altLang="zh-TW" sz="2400" dirty="0"/>
              <a:t>』</a:t>
            </a:r>
            <a:r>
              <a:rPr lang="zh-TW" altLang="en-US" sz="2400" dirty="0"/>
              <a:t>讀近綢繆之繆，急氣言乃得之。」</a:t>
            </a: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D781754C-50DA-4A8B-BECC-C99EADE2F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7365132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一、語音學知識在音韻學上的重要性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dirty="0"/>
              <a:t>《</a:t>
            </a:r>
            <a:r>
              <a:rPr lang="zh-TW" altLang="en-US" sz="2400" dirty="0"/>
              <a:t>呂氏春秋</a:t>
            </a:r>
            <a:r>
              <a:rPr lang="en-US" altLang="zh-TW" sz="2400" dirty="0"/>
              <a:t>·</a:t>
            </a:r>
            <a:r>
              <a:rPr lang="zh-TW" altLang="en-US" sz="2400" dirty="0"/>
              <a:t>慎行</a:t>
            </a:r>
            <a:r>
              <a:rPr lang="en-US" altLang="zh-TW" sz="2400" dirty="0"/>
              <a:t>》</a:t>
            </a:r>
            <a:r>
              <a:rPr lang="zh-TW" altLang="en-US" sz="2400" dirty="0"/>
              <a:t>：「相與私鬨。」高誘注：「鬨讀近鴻，緩氣言之。」所以</a:t>
            </a:r>
            <a:r>
              <a:rPr lang="en-US" altLang="zh-TW" sz="2400" dirty="0"/>
              <a:t>《</a:t>
            </a:r>
            <a:r>
              <a:rPr lang="zh-TW" altLang="en-US" sz="2400" dirty="0"/>
              <a:t>顏氏家訓</a:t>
            </a:r>
            <a:r>
              <a:rPr lang="en-US" altLang="zh-TW" sz="2400" dirty="0"/>
              <a:t>·</a:t>
            </a:r>
            <a:r>
              <a:rPr lang="zh-TW" altLang="en-US" sz="2400" dirty="0"/>
              <a:t>音辭篇</a:t>
            </a:r>
            <a:r>
              <a:rPr lang="en-US" altLang="zh-TW" sz="2400" dirty="0"/>
              <a:t>》</a:t>
            </a:r>
            <a:r>
              <a:rPr lang="zh-TW" altLang="en-US" sz="2400" dirty="0"/>
              <a:t>批評說：「古語與今殊別，其間輕重清濁，猶未可曉；加以內言、外言、急言、徐言、讀、若之類，益使人疑。」這種情形一直延續到近代。</a:t>
            </a: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B9B939B6-BD21-4D5B-B9FD-4E69CBE51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3416604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 lnSpcReduction="1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一、語音學知識在音韻學上的重要性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dirty="0"/>
              <a:t>五四以後，西方先進的語音學著作被翻譯、介紹到我國，古老的漢語音韻學也開始採用科學的方法和音標來描寫語音，從此以後，披在漢語音韻學上的神秘外衣被揭開了，漢語音韻學再也不只是少數專家所能掌握的「絕學」，它已經向廣大語文愛好者敞開了大門。由此可知，語音學知識對於漢語音韻學具有十分重要的意義，當然，我們首先所要學習的是普通語音學的知識。</a:t>
            </a: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6F8BEA7A-A77D-49F4-90D9-98A18AB3A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6221449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二、普通語音學的基礎知識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我們說話是一句句說的，句子是由一個個詞組成的，而詞又是由一個個音節組成的，音節則是由一個個音素組成的。所謂「詞由音節組成」，比如「社會主義」這個詞就是由四個音節組成的，「大」這個詞就是由一個音節組成的。所以在漢語中，一般來說一個音節就是一個漢字。</a:t>
            </a:r>
            <a:endParaRPr lang="en-US" altLang="zh-TW" sz="24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E0097064-4D49-4959-AF27-AA71C1273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2909419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二、普通語音學的基礎知識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所謂「音節由音素組成」，在漢語拼音中看得很清楚。例如「天」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tiān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，就是由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t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i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a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n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四個音素組成的。</a:t>
            </a: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普通語音學指出，語音有物理基礎。這是就語音的物理性質而言的。從物理學的角度來看，語音就是人的發音器官所發出的一系列連續的音波，因此，語音可以從音高、音強、音長和音色四個方面來觀察。</a:t>
            </a: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A02DF1F9-79B0-4A8E-8202-0E3708B85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7130140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二、普通語音學的基礎知識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音高（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16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 音強（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16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 音長（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17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 音色（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17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氣流（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17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 發音體（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17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 共鳴器（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18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 </a:t>
            </a:r>
            <a:endParaRPr lang="en-US" altLang="zh-TW" sz="24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發音部位和發音方法（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19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76200" indent="0" algn="just">
              <a:lnSpc>
                <a:spcPct val="150000"/>
              </a:lnSpc>
              <a:buNone/>
            </a:pP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BD2D914E-A39F-4329-AA29-E85CEB5DF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4048816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 fontScale="92500" lnSpcReduction="2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三、漢語音節的特點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運用語音學原理來觀察漢語語音，我們就會發現漢語的語音構造，比起印歐語來有許多特點。</a:t>
            </a: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首先，印歐語中一個詞往往由幾個音節來構成，例如「水」，英語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water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，俄語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вода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，「火」，英語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fire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，俄語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огонь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，都是由兩個音節構成的；而漢語中一個詞往往只是由一個音節來構成，特別是在古漢語中，例如「火」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huǒ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、「水」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shuǐ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，都是由一個音節構成的。由於漢語的這一特性，過去許多人往往稱漢語為「單音節語」。</a:t>
            </a:r>
          </a:p>
          <a:p>
            <a:pPr marL="76200" indent="0" algn="just">
              <a:lnSpc>
                <a:spcPct val="150000"/>
              </a:lnSpc>
              <a:buNone/>
            </a:pPr>
            <a:endParaRPr lang="en-US" altLang="zh-TW" sz="24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4233CF8C-13A0-4B73-8AE9-0B30ECF5B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2656689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 fontScale="92500" lnSpcReduction="10000"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三、漢語音節的特點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其次，印歐語的詞絕大多數有形態的屈折變化；如一個英語「教」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teach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的變化有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teaches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taught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teaching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等；漢語都是一個「教」，沒有變化。</a:t>
            </a: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英漢語的這種對比，有人稱漢語為孤立語。而稱印歐語為屈折語。</a:t>
            </a: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再次，印歐語的音節中元音和輔音組合會比較複雜，各種輔音可以連綴在一起，比如英語「爬行」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scramble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，詞首三個輔音連綴在一起，現代漢語的音節中，元音和輔音為組合相對簡單。</a:t>
            </a:r>
          </a:p>
          <a:p>
            <a:pPr marL="76200" indent="0" algn="just">
              <a:lnSpc>
                <a:spcPct val="150000"/>
              </a:lnSpc>
              <a:buNone/>
            </a:pPr>
            <a:endParaRPr lang="en-US" altLang="zh-TW" sz="24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BE42D753-74D1-46C7-9CD2-0CD8F2A52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6125250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三、漢語音節的特點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的音節結構最多的可以分作四部分：起首輔音、中介元音（或稱介音）、主要元音、收尾元音或收尾輔音，例如「快」、「江」就是；少的可以分作三部分、兩部分、乃至一部分，即不具備起首輔音，或中介元音，或收尾元音，或收尾輔音，但無論是幾部分，必定要具備主要元音這一部分。</a:t>
            </a:r>
          </a:p>
          <a:p>
            <a:pPr marL="76200" indent="0" algn="just">
              <a:lnSpc>
                <a:spcPct val="150000"/>
              </a:lnSpc>
              <a:buNone/>
            </a:pPr>
            <a:endParaRPr lang="en-US" altLang="zh-TW" sz="24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04E1ECB5-0CA0-4A11-AE09-6F3F94C9C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8614514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語音學與音韻學的關係</a:t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19" y="1717665"/>
            <a:ext cx="8268929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三、漢語音節的特點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例如，「央」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ìang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iaŋ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]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不具備起首輔音，「代」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dài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[tai]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不具備中介元音，「夏」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xià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ɕiA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]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不具備收尾元音和收尾輔音，「安」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ān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[an]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不具備起首輔音和中介元音，「大」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dà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</a:t>
            </a:r>
            <a:r>
              <a:rPr lang="en-US" altLang="zh-TW" sz="24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tA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]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不具備中介元音和收尾元音、收尾輔音，「阿」</a:t>
            </a:r>
            <a:r>
              <a:rPr lang="en-US" altLang="zh-TW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ā[A]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則只具備主要元音。</a:t>
            </a:r>
          </a:p>
          <a:p>
            <a:pPr marL="76200" indent="0" algn="just">
              <a:lnSpc>
                <a:spcPct val="150000"/>
              </a:lnSpc>
              <a:buNone/>
            </a:pPr>
            <a:endParaRPr lang="en-US" altLang="zh-TW" sz="24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46D2391B-4CBC-4679-B492-C815F8D5D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59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1123409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D30983-C0A5-4898-9886-7AD7225D6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7241"/>
            <a:ext cx="10515600" cy="1325563"/>
          </a:xfrm>
        </p:spPr>
        <p:txBody>
          <a:bodyPr/>
          <a:lstStyle/>
          <a:p>
            <a:br>
              <a:rPr lang="zh-TW" altLang="zh-TW" sz="18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837ABBD-3696-4487-9A6B-622A71456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7793" y="1125609"/>
            <a:ext cx="8268929" cy="4606781"/>
          </a:xfrm>
        </p:spPr>
        <p:txBody>
          <a:bodyPr>
            <a:normAutofit/>
          </a:bodyPr>
          <a:lstStyle/>
          <a:p>
            <a:pPr marL="76200" indent="0" algn="just">
              <a:lnSpc>
                <a:spcPct val="150000"/>
              </a:lnSpc>
              <a:buNone/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本單元五</a:t>
            </a: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資料來源：</a:t>
            </a:r>
            <a:endParaRPr lang="en-US" altLang="zh-TW" sz="3200" b="1" kern="0" dirty="0"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1.</a:t>
            </a:r>
            <a:r>
              <a:rPr lang="zh-TW" altLang="en-US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張世祿、楊劍橋著</a:t>
            </a:r>
            <a:r>
              <a:rPr lang="en-US" altLang="zh-TW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音韻學入門</a:t>
            </a:r>
            <a:r>
              <a:rPr lang="en-US" altLang="zh-TW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第二章</a:t>
            </a:r>
            <a:r>
              <a:rPr lang="en-US" altLang="zh-TW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pp.16-28</a:t>
            </a: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sz="24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復旦大學出版社，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2009)</a:t>
            </a: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2.</a:t>
            </a:r>
            <a:r>
              <a:rPr lang="zh-TW" altLang="en-US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楊劍橋</a:t>
            </a:r>
            <a:r>
              <a:rPr lang="en-US" altLang="zh-TW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漢語音韻學講義</a:t>
            </a:r>
            <a:r>
              <a:rPr lang="en-US" altLang="zh-TW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400" kern="0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第二章語音學基礎知識</a:t>
            </a:r>
            <a:endParaRPr lang="en-US" altLang="zh-TW" sz="2400" kern="0" dirty="0">
              <a:latin typeface="Times New Roman" panose="02020603050405020304" pitchFamily="18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6200" indent="0" algn="just">
              <a:lnSpc>
                <a:spcPct val="150000"/>
              </a:lnSpc>
              <a:buNone/>
            </a:pPr>
            <a:r>
              <a:rPr lang="en-US" altLang="zh-TW" sz="24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sz="24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復旦大學出版社，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2005)</a:t>
            </a:r>
            <a:r>
              <a:rPr lang="zh-TW" altLang="en-US" sz="24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  <a:r>
              <a:rPr lang="en-US" altLang="zh-TW" sz="2400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15-25</a:t>
            </a: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DBB32579-608F-4B06-874D-2CAFDD2C3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60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2625809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40A4F21-5748-41C7-8CA6-253F958D8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272" y="260220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zh-TW" altLang="en-US" sz="7200" dirty="0">
                <a:latin typeface="標楷體" panose="03000509000000000000" pitchFamily="65" charset="-120"/>
                <a:ea typeface="標楷體" panose="03000509000000000000" pitchFamily="65" charset="-120"/>
              </a:rPr>
              <a:t>感恩聆聽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5A9F7C6D-6AAE-48B9-B05A-72B4880A5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61092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1227</TotalTime>
  <Words>5346</Words>
  <Application>Microsoft Office PowerPoint</Application>
  <PresentationFormat>寬螢幕</PresentationFormat>
  <Paragraphs>347</Paragraphs>
  <Slides>61</Slides>
  <Notes>7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61</vt:i4>
      </vt:variant>
    </vt:vector>
  </HeadingPairs>
  <TitlesOfParts>
    <vt:vector size="70" baseType="lpstr">
      <vt:lpstr>細明體</vt:lpstr>
      <vt:lpstr>微軟正黑體</vt:lpstr>
      <vt:lpstr>新細明體</vt:lpstr>
      <vt:lpstr>標楷體</vt:lpstr>
      <vt:lpstr>Arial</vt:lpstr>
      <vt:lpstr>Calibri</vt:lpstr>
      <vt:lpstr>Calibri Light</vt:lpstr>
      <vt:lpstr>Times New Roman</vt:lpstr>
      <vt:lpstr>Office 佈景主題</vt:lpstr>
      <vt:lpstr>PHONOLOGY聲韻學  </vt:lpstr>
      <vt:lpstr>PowerPoint 簡報</vt:lpstr>
      <vt:lpstr>單元一、課程簡介 </vt:lpstr>
      <vt:lpstr>課程簡介</vt:lpstr>
      <vt:lpstr>課程簡介</vt:lpstr>
      <vt:lpstr>課程簡介</vt:lpstr>
      <vt:lpstr>課程簡介</vt:lpstr>
      <vt:lpstr>課程簡介</vt:lpstr>
      <vt:lpstr>單元二、緒論之一 聲韻學之名稱及效用 </vt:lpstr>
      <vt:lpstr>聲韻學之名稱及效用 </vt:lpstr>
      <vt:lpstr>聲韻學之名稱及效用 </vt:lpstr>
      <vt:lpstr>聲韻學之名稱及效用 </vt:lpstr>
      <vt:lpstr>聲韻學之名稱及效用 </vt:lpstr>
      <vt:lpstr>聲韻學之名稱及效用 </vt:lpstr>
      <vt:lpstr>聲韻學之名稱及效用 </vt:lpstr>
      <vt:lpstr>聲韻學之名稱及效用 </vt:lpstr>
      <vt:lpstr>聲韻與文字之關係 </vt:lpstr>
      <vt:lpstr>聲韻與文字之關係 </vt:lpstr>
      <vt:lpstr>單元三：緒論之二 聲韻學之研究資料與方法 </vt:lpstr>
      <vt:lpstr>聲韻學之研究資料與方法 </vt:lpstr>
      <vt:lpstr>聲韻學之研究資料與方法 </vt:lpstr>
      <vt:lpstr>聲韻學之研究資料與方法 </vt:lpstr>
      <vt:lpstr>聲韻學之研究資料與方法 </vt:lpstr>
      <vt:lpstr>聲韻學之研究資料與方法 </vt:lpstr>
      <vt:lpstr>聲韻學之研究資料與方法 </vt:lpstr>
      <vt:lpstr>韻書之起源與音韻史分期 </vt:lpstr>
      <vt:lpstr>韻書之起源與音韻史分期 </vt:lpstr>
      <vt:lpstr>韻書之起源與音韻史分期 </vt:lpstr>
      <vt:lpstr>韻書之起源與音韻史分期 </vt:lpstr>
      <vt:lpstr>韻書之起源與音韻史分期 </vt:lpstr>
      <vt:lpstr>韻書之起源與音韻史分期 </vt:lpstr>
      <vt:lpstr>韻書之起源與音韻史分期 </vt:lpstr>
      <vt:lpstr>韻書之起源與音韻史分期 </vt:lpstr>
      <vt:lpstr>單元四：反切入門與標音法的演進 </vt:lpstr>
      <vt:lpstr>反切入門與標音法的演進 </vt:lpstr>
      <vt:lpstr>反切入門與標音法的演進 </vt:lpstr>
      <vt:lpstr>反切入門與標音法的演進 </vt:lpstr>
      <vt:lpstr>反切入門與標音法的演進 </vt:lpstr>
      <vt:lpstr>反切入門與標音法的演進 </vt:lpstr>
      <vt:lpstr>反切入門與標音法的演進 </vt:lpstr>
      <vt:lpstr>反切入門與標音法的演進 </vt:lpstr>
      <vt:lpstr>反切入門與標音法的演進 </vt:lpstr>
      <vt:lpstr>反切入門與標音法的演進 </vt:lpstr>
      <vt:lpstr>反切入門與標音法的演進 </vt:lpstr>
      <vt:lpstr>反切入門與標音法的演進 </vt:lpstr>
      <vt:lpstr>PowerPoint 簡報</vt:lpstr>
      <vt:lpstr>PowerPoint 簡報</vt:lpstr>
      <vt:lpstr>PowerPoint 簡報</vt:lpstr>
      <vt:lpstr>PowerPoint 簡報</vt:lpstr>
      <vt:lpstr>單元五、語音學與音韻學的關係 </vt:lpstr>
      <vt:lpstr>語音學與音韻學的關係 </vt:lpstr>
      <vt:lpstr>語音學與音韻學的關係 </vt:lpstr>
      <vt:lpstr>語音學與音韻學的關係 </vt:lpstr>
      <vt:lpstr>語音學與音韻學的關係 </vt:lpstr>
      <vt:lpstr>語音學與音韻學的關係 </vt:lpstr>
      <vt:lpstr>語音學與音韻學的關係 </vt:lpstr>
      <vt:lpstr>語音學與音韻學的關係 </vt:lpstr>
      <vt:lpstr>語音學與音韻學的關係 </vt:lpstr>
      <vt:lpstr>語音學與音韻學的關係 </vt:lpstr>
      <vt:lpstr> </vt:lpstr>
      <vt:lpstr>感恩聆聽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PHONOLOGY聲韻學</dc:title>
  <dc:creator>陳守信</dc:creator>
  <cp:lastModifiedBy>若喬 林</cp:lastModifiedBy>
  <cp:revision>43</cp:revision>
  <dcterms:created xsi:type="dcterms:W3CDTF">2021-04-15T06:21:23Z</dcterms:created>
  <dcterms:modified xsi:type="dcterms:W3CDTF">2021-04-20T05:48:36Z</dcterms:modified>
</cp:coreProperties>
</file>