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5"/>
  </p:notesMasterIdLst>
  <p:sldIdLst>
    <p:sldId id="256" r:id="rId2"/>
    <p:sldId id="257" r:id="rId3"/>
    <p:sldId id="259" r:id="rId4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760"/>
    <a:srgbClr val="73F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5203A8-E6C4-EF4E-918D-D09239CCB1AB}" v="13" dt="2024-05-14T19:36:16.5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82"/>
  </p:normalViewPr>
  <p:slideViewPr>
    <p:cSldViewPr snapToGrid="0">
      <p:cViewPr varScale="1">
        <p:scale>
          <a:sx n="85" d="100"/>
          <a:sy n="85" d="100"/>
        </p:scale>
        <p:origin x="142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y Evans (2213370)" userId="0f4eee00-75cf-4021-acda-f6e6493453c0" providerId="ADAL" clId="{085203A8-E6C4-EF4E-918D-D09239CCB1AB}"/>
    <pc:docChg chg="undo custSel addSld delSld modSld">
      <pc:chgData name="Molly Evans (2213370)" userId="0f4eee00-75cf-4021-acda-f6e6493453c0" providerId="ADAL" clId="{085203A8-E6C4-EF4E-918D-D09239CCB1AB}" dt="2024-05-15T18:19:41.034" v="646" actId="5793"/>
      <pc:docMkLst>
        <pc:docMk/>
      </pc:docMkLst>
      <pc:sldChg chg="addSp delSp modSp mod">
        <pc:chgData name="Molly Evans (2213370)" userId="0f4eee00-75cf-4021-acda-f6e6493453c0" providerId="ADAL" clId="{085203A8-E6C4-EF4E-918D-D09239CCB1AB}" dt="2024-05-14T20:18:16.281" v="583" actId="207"/>
        <pc:sldMkLst>
          <pc:docMk/>
          <pc:sldMk cId="3590126290" sldId="256"/>
        </pc:sldMkLst>
        <pc:spChg chg="mod">
          <ac:chgData name="Molly Evans (2213370)" userId="0f4eee00-75cf-4021-acda-f6e6493453c0" providerId="ADAL" clId="{085203A8-E6C4-EF4E-918D-D09239CCB1AB}" dt="2024-05-14T19:29:27.747" v="465" actId="20577"/>
          <ac:spMkLst>
            <pc:docMk/>
            <pc:sldMk cId="3590126290" sldId="256"/>
            <ac:spMk id="6" creationId="{E8227273-6506-9A90-F54D-5F141D6B80E4}"/>
          </ac:spMkLst>
        </pc:spChg>
        <pc:spChg chg="mod">
          <ac:chgData name="Molly Evans (2213370)" userId="0f4eee00-75cf-4021-acda-f6e6493453c0" providerId="ADAL" clId="{085203A8-E6C4-EF4E-918D-D09239CCB1AB}" dt="2024-05-14T19:40:10.772" v="541" actId="207"/>
          <ac:spMkLst>
            <pc:docMk/>
            <pc:sldMk cId="3590126290" sldId="256"/>
            <ac:spMk id="7" creationId="{5EBDE06D-B29E-EC07-524E-A6A0431B9EF5}"/>
          </ac:spMkLst>
        </pc:spChg>
        <pc:spChg chg="mod">
          <ac:chgData name="Molly Evans (2213370)" userId="0f4eee00-75cf-4021-acda-f6e6493453c0" providerId="ADAL" clId="{085203A8-E6C4-EF4E-918D-D09239CCB1AB}" dt="2024-05-14T20:15:31.091" v="565" actId="207"/>
          <ac:spMkLst>
            <pc:docMk/>
            <pc:sldMk cId="3590126290" sldId="256"/>
            <ac:spMk id="8" creationId="{7DCD6743-4EFF-F2E2-C0F3-2810E24FF799}"/>
          </ac:spMkLst>
        </pc:spChg>
        <pc:spChg chg="del">
          <ac:chgData name="Molly Evans (2213370)" userId="0f4eee00-75cf-4021-acda-f6e6493453c0" providerId="ADAL" clId="{085203A8-E6C4-EF4E-918D-D09239CCB1AB}" dt="2024-05-14T12:23:26.056" v="3"/>
          <ac:spMkLst>
            <pc:docMk/>
            <pc:sldMk cId="3590126290" sldId="256"/>
            <ac:spMk id="9" creationId="{B83F3831-E63F-F2BF-4CBA-3F5CF62206B9}"/>
          </ac:spMkLst>
        </pc:spChg>
        <pc:spChg chg="add mod">
          <ac:chgData name="Molly Evans (2213370)" userId="0f4eee00-75cf-4021-acda-f6e6493453c0" providerId="ADAL" clId="{085203A8-E6C4-EF4E-918D-D09239CCB1AB}" dt="2024-05-14T20:18:16.281" v="583" actId="207"/>
          <ac:spMkLst>
            <pc:docMk/>
            <pc:sldMk cId="3590126290" sldId="256"/>
            <ac:spMk id="10" creationId="{F1AA7C8D-31CD-021D-F7B4-BB77B26A8172}"/>
          </ac:spMkLst>
        </pc:spChg>
        <pc:spChg chg="add del">
          <ac:chgData name="Molly Evans (2213370)" userId="0f4eee00-75cf-4021-acda-f6e6493453c0" providerId="ADAL" clId="{085203A8-E6C4-EF4E-918D-D09239CCB1AB}" dt="2024-05-14T12:42:38.796" v="32" actId="478"/>
          <ac:spMkLst>
            <pc:docMk/>
            <pc:sldMk cId="3590126290" sldId="256"/>
            <ac:spMk id="12" creationId="{DF47396E-FED9-D182-51E2-D684F2926704}"/>
          </ac:spMkLst>
        </pc:spChg>
        <pc:spChg chg="add del">
          <ac:chgData name="Molly Evans (2213370)" userId="0f4eee00-75cf-4021-acda-f6e6493453c0" providerId="ADAL" clId="{085203A8-E6C4-EF4E-918D-D09239CCB1AB}" dt="2024-05-14T12:44:25.502" v="34" actId="478"/>
          <ac:spMkLst>
            <pc:docMk/>
            <pc:sldMk cId="3590126290" sldId="256"/>
            <ac:spMk id="14" creationId="{D55DFC52-41F0-4AA6-FF1D-2B3783A0AF95}"/>
          </ac:spMkLst>
        </pc:spChg>
        <pc:spChg chg="add del">
          <ac:chgData name="Molly Evans (2213370)" userId="0f4eee00-75cf-4021-acda-f6e6493453c0" providerId="ADAL" clId="{085203A8-E6C4-EF4E-918D-D09239CCB1AB}" dt="2024-05-14T12:44:37.722" v="36" actId="478"/>
          <ac:spMkLst>
            <pc:docMk/>
            <pc:sldMk cId="3590126290" sldId="256"/>
            <ac:spMk id="16" creationId="{9FA75246-5187-EA8F-4861-B4EE6309B138}"/>
          </ac:spMkLst>
        </pc:spChg>
        <pc:spChg chg="add del mod">
          <ac:chgData name="Molly Evans (2213370)" userId="0f4eee00-75cf-4021-acda-f6e6493453c0" providerId="ADAL" clId="{085203A8-E6C4-EF4E-918D-D09239CCB1AB}" dt="2024-05-14T12:56:53.353" v="104" actId="478"/>
          <ac:spMkLst>
            <pc:docMk/>
            <pc:sldMk cId="3590126290" sldId="256"/>
            <ac:spMk id="25" creationId="{4440098D-2D2D-C079-1FBA-934313F84333}"/>
          </ac:spMkLst>
        </pc:spChg>
        <pc:spChg chg="add del mod">
          <ac:chgData name="Molly Evans (2213370)" userId="0f4eee00-75cf-4021-acda-f6e6493453c0" providerId="ADAL" clId="{085203A8-E6C4-EF4E-918D-D09239CCB1AB}" dt="2024-05-14T12:57:10.367" v="107"/>
          <ac:spMkLst>
            <pc:docMk/>
            <pc:sldMk cId="3590126290" sldId="256"/>
            <ac:spMk id="26" creationId="{A0DACA1C-005F-E89C-892F-3A7A8A4C3F5B}"/>
          </ac:spMkLst>
        </pc:spChg>
        <pc:spChg chg="add del mod">
          <ac:chgData name="Molly Evans (2213370)" userId="0f4eee00-75cf-4021-acda-f6e6493453c0" providerId="ADAL" clId="{085203A8-E6C4-EF4E-918D-D09239CCB1AB}" dt="2024-05-14T12:58:54.155" v="159" actId="478"/>
          <ac:spMkLst>
            <pc:docMk/>
            <pc:sldMk cId="3590126290" sldId="256"/>
            <ac:spMk id="27" creationId="{9DCFBC5F-FD73-2E0E-46DB-92B656D7554E}"/>
          </ac:spMkLst>
        </pc:spChg>
        <pc:spChg chg="add del mod">
          <ac:chgData name="Molly Evans (2213370)" userId="0f4eee00-75cf-4021-acda-f6e6493453c0" providerId="ADAL" clId="{085203A8-E6C4-EF4E-918D-D09239CCB1AB}" dt="2024-05-14T12:58:56.380" v="160" actId="478"/>
          <ac:spMkLst>
            <pc:docMk/>
            <pc:sldMk cId="3590126290" sldId="256"/>
            <ac:spMk id="28" creationId="{65AC25EE-E479-0D95-80CF-E5C9C0935F3D}"/>
          </ac:spMkLst>
        </pc:spChg>
        <pc:spChg chg="add mod">
          <ac:chgData name="Molly Evans (2213370)" userId="0f4eee00-75cf-4021-acda-f6e6493453c0" providerId="ADAL" clId="{085203A8-E6C4-EF4E-918D-D09239CCB1AB}" dt="2024-05-14T19:07:23.286" v="441" actId="5793"/>
          <ac:spMkLst>
            <pc:docMk/>
            <pc:sldMk cId="3590126290" sldId="256"/>
            <ac:spMk id="29" creationId="{961E71E8-7F61-6F2B-A484-9D30997F01C2}"/>
          </ac:spMkLst>
        </pc:spChg>
        <pc:spChg chg="add mod">
          <ac:chgData name="Molly Evans (2213370)" userId="0f4eee00-75cf-4021-acda-f6e6493453c0" providerId="ADAL" clId="{085203A8-E6C4-EF4E-918D-D09239CCB1AB}" dt="2024-05-14T19:35:23.464" v="525" actId="255"/>
          <ac:spMkLst>
            <pc:docMk/>
            <pc:sldMk cId="3590126290" sldId="256"/>
            <ac:spMk id="30" creationId="{B9502749-5054-35D2-E3C7-A1747BC6B10C}"/>
          </ac:spMkLst>
        </pc:spChg>
        <pc:spChg chg="add del mod">
          <ac:chgData name="Molly Evans (2213370)" userId="0f4eee00-75cf-4021-acda-f6e6493453c0" providerId="ADAL" clId="{085203A8-E6C4-EF4E-918D-D09239CCB1AB}" dt="2024-05-14T19:36:50.063" v="529"/>
          <ac:spMkLst>
            <pc:docMk/>
            <pc:sldMk cId="3590126290" sldId="256"/>
            <ac:spMk id="31" creationId="{B9855A02-D4BB-B943-A8C8-F7AC7AE43D37}"/>
          </ac:spMkLst>
        </pc:spChg>
        <pc:spChg chg="add mod">
          <ac:chgData name="Molly Evans (2213370)" userId="0f4eee00-75cf-4021-acda-f6e6493453c0" providerId="ADAL" clId="{085203A8-E6C4-EF4E-918D-D09239CCB1AB}" dt="2024-05-14T19:37:31.508" v="536" actId="14100"/>
          <ac:spMkLst>
            <pc:docMk/>
            <pc:sldMk cId="3590126290" sldId="256"/>
            <ac:spMk id="32" creationId="{35884EA5-AE1D-11DB-BD78-0622484130FD}"/>
          </ac:spMkLst>
        </pc:spChg>
        <pc:picChg chg="add mod">
          <ac:chgData name="Molly Evans (2213370)" userId="0f4eee00-75cf-4021-acda-f6e6493453c0" providerId="ADAL" clId="{085203A8-E6C4-EF4E-918D-D09239CCB1AB}" dt="2024-05-14T12:55:04.486" v="95" actId="14100"/>
          <ac:picMkLst>
            <pc:docMk/>
            <pc:sldMk cId="3590126290" sldId="256"/>
            <ac:picMk id="18" creationId="{8E281511-4401-168C-0288-681C0B044DF2}"/>
          </ac:picMkLst>
        </pc:picChg>
        <pc:picChg chg="add mod">
          <ac:chgData name="Molly Evans (2213370)" userId="0f4eee00-75cf-4021-acda-f6e6493453c0" providerId="ADAL" clId="{085203A8-E6C4-EF4E-918D-D09239CCB1AB}" dt="2024-05-14T12:51:56.332" v="78" actId="1076"/>
          <ac:picMkLst>
            <pc:docMk/>
            <pc:sldMk cId="3590126290" sldId="256"/>
            <ac:picMk id="20" creationId="{700B0339-BACA-FBC5-D67C-32DE71D59F68}"/>
          </ac:picMkLst>
        </pc:picChg>
        <pc:picChg chg="add mod">
          <ac:chgData name="Molly Evans (2213370)" userId="0f4eee00-75cf-4021-acda-f6e6493453c0" providerId="ADAL" clId="{085203A8-E6C4-EF4E-918D-D09239CCB1AB}" dt="2024-05-14T12:50:50.599" v="65" actId="1076"/>
          <ac:picMkLst>
            <pc:docMk/>
            <pc:sldMk cId="3590126290" sldId="256"/>
            <ac:picMk id="22" creationId="{68FB3A5A-DE7C-7B80-DB16-BE220FBF593A}"/>
          </ac:picMkLst>
        </pc:picChg>
        <pc:picChg chg="add mod">
          <ac:chgData name="Molly Evans (2213370)" userId="0f4eee00-75cf-4021-acda-f6e6493453c0" providerId="ADAL" clId="{085203A8-E6C4-EF4E-918D-D09239CCB1AB}" dt="2024-05-14T12:54:47.136" v="93" actId="14100"/>
          <ac:picMkLst>
            <pc:docMk/>
            <pc:sldMk cId="3590126290" sldId="256"/>
            <ac:picMk id="24" creationId="{83F2C723-ECFF-5AA0-DB3C-CC56BB3DDEB2}"/>
          </ac:picMkLst>
        </pc:picChg>
      </pc:sldChg>
      <pc:sldChg chg="delSp modSp new mod">
        <pc:chgData name="Molly Evans (2213370)" userId="0f4eee00-75cf-4021-acda-f6e6493453c0" providerId="ADAL" clId="{085203A8-E6C4-EF4E-918D-D09239CCB1AB}" dt="2024-05-15T18:19:41.034" v="646" actId="5793"/>
        <pc:sldMkLst>
          <pc:docMk/>
          <pc:sldMk cId="1304994517" sldId="257"/>
        </pc:sldMkLst>
        <pc:spChg chg="del">
          <ac:chgData name="Molly Evans (2213370)" userId="0f4eee00-75cf-4021-acda-f6e6493453c0" providerId="ADAL" clId="{085203A8-E6C4-EF4E-918D-D09239CCB1AB}" dt="2024-05-15T18:14:55.042" v="585" actId="478"/>
          <ac:spMkLst>
            <pc:docMk/>
            <pc:sldMk cId="1304994517" sldId="257"/>
            <ac:spMk id="2" creationId="{D145F892-562F-52CB-78FF-4EEDE5A90535}"/>
          </ac:spMkLst>
        </pc:spChg>
        <pc:spChg chg="mod">
          <ac:chgData name="Molly Evans (2213370)" userId="0f4eee00-75cf-4021-acda-f6e6493453c0" providerId="ADAL" clId="{085203A8-E6C4-EF4E-918D-D09239CCB1AB}" dt="2024-05-15T18:19:41.034" v="646" actId="5793"/>
          <ac:spMkLst>
            <pc:docMk/>
            <pc:sldMk cId="1304994517" sldId="257"/>
            <ac:spMk id="3" creationId="{609D0B11-62AB-C5FD-4060-991226915452}"/>
          </ac:spMkLst>
        </pc:spChg>
      </pc:sldChg>
      <pc:sldChg chg="modSp new del mod">
        <pc:chgData name="Molly Evans (2213370)" userId="0f4eee00-75cf-4021-acda-f6e6493453c0" providerId="ADAL" clId="{085203A8-E6C4-EF4E-918D-D09239CCB1AB}" dt="2024-05-15T18:19:01.620" v="634" actId="2696"/>
        <pc:sldMkLst>
          <pc:docMk/>
          <pc:sldMk cId="2236427185" sldId="258"/>
        </pc:sldMkLst>
        <pc:spChg chg="mod">
          <ac:chgData name="Molly Evans (2213370)" userId="0f4eee00-75cf-4021-acda-f6e6493453c0" providerId="ADAL" clId="{085203A8-E6C4-EF4E-918D-D09239CCB1AB}" dt="2024-05-15T18:18:57.051" v="633" actId="27636"/>
          <ac:spMkLst>
            <pc:docMk/>
            <pc:sldMk cId="2236427185" sldId="258"/>
            <ac:spMk id="3" creationId="{1ADE13F7-F59E-6F10-A58B-ED6AF62E7C8C}"/>
          </ac:spMkLst>
        </pc:spChg>
      </pc:sldChg>
      <pc:sldChg chg="addSp delSp modSp new mod">
        <pc:chgData name="Molly Evans (2213370)" userId="0f4eee00-75cf-4021-acda-f6e6493453c0" providerId="ADAL" clId="{085203A8-E6C4-EF4E-918D-D09239CCB1AB}" dt="2024-05-15T18:18:47.018" v="631" actId="1076"/>
        <pc:sldMkLst>
          <pc:docMk/>
          <pc:sldMk cId="871297787" sldId="259"/>
        </pc:sldMkLst>
        <pc:spChg chg="del">
          <ac:chgData name="Molly Evans (2213370)" userId="0f4eee00-75cf-4021-acda-f6e6493453c0" providerId="ADAL" clId="{085203A8-E6C4-EF4E-918D-D09239CCB1AB}" dt="2024-05-15T18:15:58.753" v="598" actId="478"/>
          <ac:spMkLst>
            <pc:docMk/>
            <pc:sldMk cId="871297787" sldId="259"/>
            <ac:spMk id="2" creationId="{48E10BE8-1473-06E0-BF1A-E3AC3E6CE6C6}"/>
          </ac:spMkLst>
        </pc:spChg>
        <pc:spChg chg="del mod">
          <ac:chgData name="Molly Evans (2213370)" userId="0f4eee00-75cf-4021-acda-f6e6493453c0" providerId="ADAL" clId="{085203A8-E6C4-EF4E-918D-D09239CCB1AB}" dt="2024-05-15T18:16:32.614" v="605" actId="478"/>
          <ac:spMkLst>
            <pc:docMk/>
            <pc:sldMk cId="871297787" sldId="259"/>
            <ac:spMk id="3" creationId="{82E4915E-B226-7704-86A9-3D2B92379DB3}"/>
          </ac:spMkLst>
        </pc:spChg>
        <pc:spChg chg="add del mod">
          <ac:chgData name="Molly Evans (2213370)" userId="0f4eee00-75cf-4021-acda-f6e6493453c0" providerId="ADAL" clId="{085203A8-E6C4-EF4E-918D-D09239CCB1AB}" dt="2024-05-15T18:16:03.328" v="600" actId="478"/>
          <ac:spMkLst>
            <pc:docMk/>
            <pc:sldMk cId="871297787" sldId="259"/>
            <ac:spMk id="5" creationId="{B5EF9231-98A9-D302-240A-95078D2BF6EF}"/>
          </ac:spMkLst>
        </pc:spChg>
        <pc:spChg chg="add del mod">
          <ac:chgData name="Molly Evans (2213370)" userId="0f4eee00-75cf-4021-acda-f6e6493453c0" providerId="ADAL" clId="{085203A8-E6C4-EF4E-918D-D09239CCB1AB}" dt="2024-05-15T18:16:34.846" v="606" actId="478"/>
          <ac:spMkLst>
            <pc:docMk/>
            <pc:sldMk cId="871297787" sldId="259"/>
            <ac:spMk id="7" creationId="{126390A3-32AA-E0A3-907A-E13E304784C4}"/>
          </ac:spMkLst>
        </pc:spChg>
        <pc:spChg chg="add mod">
          <ac:chgData name="Molly Evans (2213370)" userId="0f4eee00-75cf-4021-acda-f6e6493453c0" providerId="ADAL" clId="{085203A8-E6C4-EF4E-918D-D09239CCB1AB}" dt="2024-05-15T18:18:43.539" v="630" actId="255"/>
          <ac:spMkLst>
            <pc:docMk/>
            <pc:sldMk cId="871297787" sldId="259"/>
            <ac:spMk id="9" creationId="{4AFAE08C-6A1C-8537-5AC2-9B47CBBA7942}"/>
          </ac:spMkLst>
        </pc:spChg>
        <pc:spChg chg="add mod">
          <ac:chgData name="Molly Evans (2213370)" userId="0f4eee00-75cf-4021-acda-f6e6493453c0" providerId="ADAL" clId="{085203A8-E6C4-EF4E-918D-D09239CCB1AB}" dt="2024-05-15T18:18:47.018" v="631" actId="1076"/>
          <ac:spMkLst>
            <pc:docMk/>
            <pc:sldMk cId="871297787" sldId="259"/>
            <ac:spMk id="11" creationId="{960F565E-7283-D421-DC73-F22C740752A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968C4D-75C5-5844-B874-73A664EBD3A7}" type="datetimeFigureOut">
              <a:rPr lang="en-US" smtClean="0"/>
              <a:t>5/14/24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921C78-6289-2140-9116-CF6E234362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33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921C78-6289-2140-9116-CF6E2343627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252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698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286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>
                    <a:tint val="82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82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248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312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27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903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353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134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217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281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123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29070D-C889-FA44-9A69-D36E8A0ADBB0}" type="datetimeFigureOut">
              <a:rPr lang="en-US" smtClean="0"/>
              <a:t>5/13/24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F970A9-979A-8943-A612-A5357566E0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790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rnardos.org.uk/get-support/support-for-parents-and-carers/support-for-send-children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4">
            <a:extLst>
              <a:ext uri="{FF2B5EF4-FFF2-40B4-BE49-F238E27FC236}">
                <a16:creationId xmlns:a16="http://schemas.microsoft.com/office/drawing/2014/main" id="{1EFD3C68-EBE0-EDCD-C731-88C1B4307EC1}"/>
              </a:ext>
            </a:extLst>
          </p:cNvPr>
          <p:cNvSpPr txBox="1"/>
          <p:nvPr/>
        </p:nvSpPr>
        <p:spPr>
          <a:xfrm>
            <a:off x="0" y="0"/>
            <a:ext cx="12801600" cy="636270"/>
          </a:xfrm>
          <a:prstGeom prst="rect">
            <a:avLst/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1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3500000" scaled="1"/>
            <a:tileRect/>
          </a:gra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800" b="1" kern="100">
                <a:ln w="9525" cap="flat" cmpd="sng" algn="ctr">
                  <a:solidFill>
                    <a:srgbClr val="FFFFFF"/>
                  </a:solidFill>
                  <a:prstDash val="solid"/>
                  <a:round/>
                </a:ln>
                <a:solidFill>
                  <a:srgbClr val="78206E"/>
                </a:solidFill>
                <a:effectLst>
                  <a:outerShdw blurRad="12700" dist="38100" dir="2700000" algn="tl">
                    <a:schemeClr val="accent5">
                      <a:lumMod val="60000"/>
                      <a:lumOff val="40000"/>
                    </a:schemeClr>
                  </a:outerShdw>
                </a:effectLs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Syndrom Downs (Down’s Syndrome)</a:t>
            </a:r>
            <a:endParaRPr lang="en-GB" sz="12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 Box 1">
            <a:extLst>
              <a:ext uri="{FF2B5EF4-FFF2-40B4-BE49-F238E27FC236}">
                <a16:creationId xmlns:a16="http://schemas.microsoft.com/office/drawing/2014/main" id="{E8227273-6506-9A90-F54D-5F141D6B80E4}"/>
              </a:ext>
            </a:extLst>
          </p:cNvPr>
          <p:cNvSpPr txBox="1"/>
          <p:nvPr/>
        </p:nvSpPr>
        <p:spPr>
          <a:xfrm>
            <a:off x="0" y="636270"/>
            <a:ext cx="4702175" cy="27736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400" b="1" u="sng" kern="100" dirty="0">
                <a:ln>
                  <a:noFill/>
                </a:ln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Beth </a:t>
            </a:r>
            <a:r>
              <a:rPr lang="en-GB" sz="1400" b="1" u="sng" kern="100" dirty="0" err="1">
                <a:ln>
                  <a:noFill/>
                </a:ln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yw</a:t>
            </a:r>
            <a:r>
              <a:rPr lang="en-GB" sz="1400" b="1" u="sng" kern="100" dirty="0">
                <a:ln>
                  <a:noFill/>
                </a:ln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u="sng" kern="100" dirty="0" err="1">
                <a:ln>
                  <a:noFill/>
                </a:ln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Syndrom</a:t>
            </a:r>
            <a:r>
              <a:rPr lang="en-GB" sz="1400" b="1" u="sng" kern="100" dirty="0">
                <a:ln>
                  <a:noFill/>
                </a:ln>
                <a:solidFill>
                  <a:srgbClr val="0070C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Downs?</a:t>
            </a:r>
            <a:endParaRPr lang="en-GB" sz="1400" u="sng" kern="100" dirty="0">
              <a:solidFill>
                <a:srgbClr val="0070C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2700"/>
              </a:lnSpc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cy-GB" sz="1400" kern="0" dirty="0">
                <a:solidFill>
                  <a:srgbClr val="0070C0"/>
                </a:solidFill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Mae syndrom Down, a elwir hefyd yn trisomi 21, yn anhwylder genetig a achosir gan bresenoldeb copi ychwanegol o gromosom 21  </a:t>
            </a:r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Times New Roman" panose="02020603050405020304" pitchFamily="18" charset="0"/>
              </a:rPr>
              <a:t>(NHS, 2023).  </a:t>
            </a:r>
            <a:r>
              <a:rPr lang="en-GB" sz="1400" b="0" i="0" u="none" strike="noStrike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</a:rPr>
              <a:t>Yn</a:t>
            </a:r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400" b="0" i="0" u="none" strike="noStrike" dirty="0" err="1">
                <a:solidFill>
                  <a:srgbClr val="0070C0"/>
                </a:solidFill>
                <a:effectLst/>
                <a:latin typeface="Times New Roman" panose="02020603050405020304" pitchFamily="18" charset="0"/>
              </a:rPr>
              <a:t>ol</a:t>
            </a:r>
            <a:r>
              <a:rPr lang="en-GB" sz="1400" b="0" i="0" u="none" strike="noStrike" dirty="0">
                <a:solidFill>
                  <a:srgbClr val="0070C0"/>
                </a:solidFill>
                <a:effectLst/>
                <a:latin typeface="Times New Roman" panose="02020603050405020304" pitchFamily="18" charset="0"/>
              </a:rPr>
              <a:t>  (Roberts, 2019) , </a:t>
            </a:r>
            <a:r>
              <a:rPr lang="cy-GB" sz="1400" kern="0" dirty="0">
                <a:solidFill>
                  <a:srgbClr val="0070C0"/>
                </a:solidFill>
                <a:effectLst/>
                <a:latin typeface="inherit"/>
                <a:ea typeface="Times New Roman" panose="02020603050405020304" pitchFamily="18" charset="0"/>
                <a:cs typeface="Courier New" panose="02070309020205020404" pitchFamily="49" charset="0"/>
              </a:rPr>
              <a:t>Mae'r deunydd genetig ychwanegol hwn yn newid cwrs datblygiad, gan arwain at nodweddion corfforol nodweddiadol, anabledd deallusol, ac yn aml materion meddygol amrywiol. </a:t>
            </a:r>
            <a:endParaRPr lang="en-GB" sz="1400" kern="100" dirty="0">
              <a:solidFill>
                <a:srgbClr val="0070C0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600" b="1" kern="100" dirty="0">
                <a:ln>
                  <a:noFill/>
                </a:ln>
                <a:solidFill>
                  <a:srgbClr val="215F9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2">
            <a:extLst>
              <a:ext uri="{FF2B5EF4-FFF2-40B4-BE49-F238E27FC236}">
                <a16:creationId xmlns:a16="http://schemas.microsoft.com/office/drawing/2014/main" id="{5EBDE06D-B29E-EC07-524E-A6A0431B9EF5}"/>
              </a:ext>
            </a:extLst>
          </p:cNvPr>
          <p:cNvSpPr txBox="1"/>
          <p:nvPr/>
        </p:nvSpPr>
        <p:spPr>
          <a:xfrm>
            <a:off x="4702176" y="636270"/>
            <a:ext cx="4204754" cy="279061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400" b="1" u="sng" kern="1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Sut </a:t>
            </a:r>
            <a:r>
              <a:rPr lang="en-GB" sz="1400" b="1" u="sng" kern="100" dirty="0" err="1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mae’r</a:t>
            </a:r>
            <a:r>
              <a:rPr lang="en-GB" sz="1400" b="1" u="sng" kern="1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diagnosis </a:t>
            </a:r>
            <a:r>
              <a:rPr lang="en-GB" sz="1400" b="1" u="sng" kern="100" dirty="0" err="1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400" b="1" u="sng" kern="1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u="sng" kern="100" dirty="0" err="1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gweithio</a:t>
            </a:r>
            <a:r>
              <a:rPr lang="en-GB" sz="1400" b="1" u="sng" kern="1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en-GB" sz="1400" u="sng" kern="100" dirty="0"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sz="14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inherit"/>
                <a:ea typeface="Times New Roman" panose="02020603050405020304" pitchFamily="18" charset="0"/>
              </a:rPr>
              <a:t>Gellir gwneud diagnosis o syndrom Down cyn geni neu ar ôl genedigaeth . Fel arfer cynhelir y profion hyn yn ystod tymor cyntaf a/neu ail dymor y beichiogrwydd i asesu'r risg o syndrom Downs </a:t>
            </a:r>
            <a:r>
              <a:rPr lang="en-GB" sz="1400" b="0" i="0" u="none" strike="noStrike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</a:rPr>
              <a:t>(Down's Syndrome Association, 2020).</a:t>
            </a:r>
            <a:r>
              <a:rPr lang="cy-GB" sz="14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inherit"/>
                <a:ea typeface="Times New Roman" panose="02020603050405020304" pitchFamily="18" charset="0"/>
              </a:rPr>
              <a:t> Mae hyn yn cynnwys cyfuniad o brawf gwaed i fesur proteinau a hormonau penodol yng ngwaed y fam, ynghyd ag uwchsain i fesur trwch cefn gwddf y babi (tryleuedd gwegil). Gall lefelau annormal ddangos risg uwch o syndrom Downs.</a:t>
            </a:r>
            <a:r>
              <a:rPr lang="en-GB" sz="14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inherit"/>
              </a:rPr>
              <a:t>  </a:t>
            </a:r>
            <a:r>
              <a:rPr lang="en-GB" sz="1400" b="0" i="0" u="none" strike="noStrike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</a:rPr>
              <a:t>(Lorenz, 2016)</a:t>
            </a:r>
            <a:r>
              <a:rPr lang="en-GB" sz="14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</a:rPr>
              <a:t> </a:t>
            </a:r>
            <a:r>
              <a:rPr lang="en-GB" sz="1400" b="1" kern="1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 Box 3">
            <a:extLst>
              <a:ext uri="{FF2B5EF4-FFF2-40B4-BE49-F238E27FC236}">
                <a16:creationId xmlns:a16="http://schemas.microsoft.com/office/drawing/2014/main" id="{7DCD6743-4EFF-F2E2-C0F3-2810E24FF799}"/>
              </a:ext>
            </a:extLst>
          </p:cNvPr>
          <p:cNvSpPr txBox="1"/>
          <p:nvPr/>
        </p:nvSpPr>
        <p:spPr>
          <a:xfrm>
            <a:off x="0" y="4120303"/>
            <a:ext cx="8906933" cy="54808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Sut </a:t>
            </a:r>
            <a:r>
              <a:rPr lang="en-GB" sz="1200" b="1" u="sng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GB" sz="1200" b="1" u="sng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sydd</a:t>
            </a:r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ag </a:t>
            </a:r>
            <a:r>
              <a:rPr lang="en-GB" sz="1200" b="1" u="sng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b="1" u="sng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Syndrom</a:t>
            </a:r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Downs </a:t>
            </a:r>
            <a:r>
              <a:rPr lang="en-GB" sz="1200" b="1" u="sng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b="1" u="sng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ymdopi</a:t>
            </a:r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200" b="1" u="sng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fewn</a:t>
            </a:r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b="1" u="sng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?</a:t>
            </a:r>
            <a:endParaRPr lang="en-GB" sz="1200" u="sng" kern="100" dirty="0">
              <a:solidFill>
                <a:schemeClr val="accent6">
                  <a:lumMod val="7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sz="1400" dirty="0">
                <a:solidFill>
                  <a:schemeClr val="accent6">
                    <a:lumMod val="75000"/>
                  </a:schemeClr>
                </a:solidFill>
                <a:effectLst/>
                <a:latin typeface="inherit"/>
                <a:ea typeface="Times New Roman" panose="02020603050405020304" pitchFamily="18" charset="0"/>
              </a:rPr>
              <a:t>Gall plant â syndrom Down elwa'n fawr ar addysg sydd wedi'i theilwra i'w hanghenion a'u galluoedd penodol. Mae’r ymagwedd at addysg ar gyfer unigolion â syndrom Down yn aml yn cynnwys cyfuniad o wasanaethau addysg arbennig, therapïau, a chynhwysiant mewn ystafelloedd dosbarth prif ffrwd pan fo’n briodol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(UK Government, 2012)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</a:rPr>
              <a:t>.</a:t>
            </a:r>
            <a:r>
              <a:rPr lang="cy-GB" sz="1400" dirty="0">
                <a:solidFill>
                  <a:schemeClr val="accent6">
                    <a:lumMod val="75000"/>
                  </a:schemeClr>
                </a:solidFill>
                <a:effectLst/>
                <a:latin typeface="inherit"/>
                <a:ea typeface="Times New Roman" panose="02020603050405020304" pitchFamily="18" charset="0"/>
              </a:rPr>
              <a:t>.  Mae ymyrraeth gynnar yn hanfodol i blant â syndrom Down. Mae'r rhaglenni hyn, sy'n aml yn dechrau yn ystod babandod neu blentyndod cynnar, yn canolbwyntio ar fynd i'r afael ag oedi datblygiadol a darparu cymorth i'r plentyn a'i deulu. Gall ymyrraeth gynnar gynnwys therapi lleferydd, therapi corfforol, therapi galwedigaethol, a gweithgareddau addysgol a gynlluniwyd i hyrwyddo dysgu a datblygiad.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(Hughes, 2019)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 </a:t>
            </a:r>
            <a:r>
              <a:rPr lang="cy-GB" sz="1400" dirty="0">
                <a:solidFill>
                  <a:schemeClr val="accent6">
                    <a:lumMod val="75000"/>
                  </a:schemeClr>
                </a:solidFill>
                <a:effectLst/>
                <a:latin typeface="inherit"/>
                <a:ea typeface="Times New Roman" panose="02020603050405020304" pitchFamily="18" charset="0"/>
              </a:rPr>
              <a:t> Mewn llawer o wledydd, mae gan blant ag anableddau, gan gynnwys syndrom Down, hawl i Gynllun Addysg Unigol (CAU) sy'n amlinellu eu nodau addysgol, gwasanaethau a llety penodol. Datblygir y CAU ar y cyd gan rieni, athrawon, therapyddion, a gweithwyr proffesiynol eraill, a chaiff ei adolygu a'i ddiweddaru'n rheolaidd i ddiwallu anghenion esblygol y plentyn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(Barnardo’s, n.d.)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</a:rPr>
              <a:t>.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 </a:t>
            </a:r>
            <a:r>
              <a:rPr lang="cy-GB" sz="1400" dirty="0">
                <a:solidFill>
                  <a:schemeClr val="accent6">
                    <a:lumMod val="75000"/>
                  </a:schemeClr>
                </a:solidFill>
                <a:effectLst/>
                <a:latin typeface="inherit"/>
                <a:ea typeface="Times New Roman" panose="02020603050405020304" pitchFamily="18" charset="0"/>
              </a:rPr>
              <a:t>. Mae cynhwysiant mewn ystafelloedd dosbarth prif ffrwd ochr yn ochr â chyfoedion nodweddiadol sy'n datblygu yn cael ei gydnabod yn gynyddol fel rhywbeth buddiol i blant â syndrom Down. Mewn lleoliadau cynhwysol, mae plant â syndrom Down yn cael y cyfle i ddysgu ochr yn ochr â'u cyfoedion, cymryd rhan mewn gweithgareddau ystafell ddosbarth, a datblygu perthnasoedd cymdeithasol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(Sobel and Alston, 2021)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cy-GB" sz="1400" dirty="0">
                <a:solidFill>
                  <a:schemeClr val="accent6">
                    <a:lumMod val="75000"/>
                  </a:schemeClr>
                </a:solidFill>
                <a:effectLst/>
                <a:latin typeface="inherit"/>
                <a:ea typeface="Times New Roman" panose="02020603050405020304" pitchFamily="18" charset="0"/>
              </a:rPr>
              <a:t>. Darperir gwasanaethau cymorth a llety yn ôl yr angen i sicrhau bod y plentyn yn gallu cymryd rhan lawn a llwyddo yn amgylchedd yr ystafell ddosbarth. </a:t>
            </a:r>
          </a:p>
          <a:p>
            <a:r>
              <a:rPr lang="cy-GB" sz="12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cy-GB" sz="1200" b="1" u="sng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Syndrom Downs o fewn y Cwricwlwm</a:t>
            </a:r>
            <a:endParaRPr lang="en-GB" sz="1200" b="1" u="sng" kern="100" dirty="0">
              <a:solidFill>
                <a:schemeClr val="accent6">
                  <a:lumMod val="7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Gellir addasu’r cwricwlwm ar gyfer plant â syndrom Down i gwrdd â’u harddulliau dysgu unigol, eu cryfderau a’u heriau. Gall cyfarwyddyd ganolbwyntio ar sgiliau swyddogaethol, megis cyfathrebu, sgiliau cymdeithasol, hunanofal, ac annibyniaeth, yn ogystal â phynciau academaidd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(Hayes and </a:t>
            </a:r>
            <a:r>
              <a:rPr lang="en-GB" sz="14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Bulat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2019)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cy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Defnyddir technegau addysgu amlsynhwyraidd a chymorth gweledol yn aml i wella dysgu a dealltwriaeth.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llaw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arall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cy-GB" sz="1400" dirty="0">
                <a:solidFill>
                  <a:schemeClr val="accent6">
                    <a:lumMod val="75000"/>
                  </a:schemeClr>
                </a:solidFill>
              </a:rPr>
              <a:t>creu amgylchedd cynhwysol mewn ysgolion ar gyfer myfyrwyr ag anghenion arbennig yn hanfodol ar gyfer hyrwyddo eu datblygiad academaidd, cymdeithasol ac emosiynol. 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(The Children and Young People’s Commissioner Scotland, n.d.)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 </a:t>
            </a:r>
            <a:r>
              <a:rPr lang="en-GB" sz="1400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 o dan 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deddf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addysg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arbennig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1978 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dywed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Mary Warnock , 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Merriweather" pitchFamily="2" charset="77"/>
                <a:ea typeface="Aptos" panose="020B0004020202020204" pitchFamily="34" charset="0"/>
                <a:cs typeface="Times New Roman" panose="02020603050405020304" pitchFamily="18" charset="0"/>
              </a:rPr>
              <a:t>“Without imagination, we merely see or hear, and even if we see or hear that the objects of the senses are beautiful, we cannot feel that they are so”. 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400" kern="100" dirty="0" err="1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www.goodreads.com</a:t>
            </a:r>
            <a:r>
              <a:rPr lang="en-GB" sz="1400" kern="100" dirty="0">
                <a:solidFill>
                  <a:schemeClr val="accent6">
                    <a:lumMod val="75000"/>
                  </a:schemeClr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n.d.)</a:t>
            </a:r>
          </a:p>
          <a:p>
            <a:r>
              <a:rPr lang="cy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kern="100" dirty="0">
              <a:solidFill>
                <a:schemeClr val="accent6">
                  <a:lumMod val="75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cy-GB" sz="1400" dirty="0">
                <a:solidFill>
                  <a:schemeClr val="accent6">
                    <a:lumMod val="75000"/>
                  </a:schemeClr>
                </a:solidFill>
                <a:effectLst/>
                <a:latin typeface="inherit"/>
                <a:ea typeface="Times New Roman" panose="02020603050405020304" pitchFamily="18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AA7C8D-31CD-021D-F7B4-BB77B26A8172}"/>
              </a:ext>
            </a:extLst>
          </p:cNvPr>
          <p:cNvSpPr txBox="1"/>
          <p:nvPr/>
        </p:nvSpPr>
        <p:spPr>
          <a:xfrm>
            <a:off x="8906933" y="4680577"/>
            <a:ext cx="3894667" cy="317009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rgbClr val="FF3760"/>
                </a:solidFill>
              </a:rPr>
              <a:t>Stratagaethau</a:t>
            </a:r>
            <a:endParaRPr lang="en-US" sz="1400" dirty="0">
              <a:solidFill>
                <a:srgbClr val="FF37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rgbClr val="FF3760"/>
                </a:solidFill>
              </a:rPr>
              <a:t>Gall cymorth gweledol, fel lluniau, siartiau, ac amserlenni gweledol, helpu plant â syndrom Downs i ddeall gwybodaeth yn haws. </a:t>
            </a:r>
            <a:r>
              <a:rPr lang="en-GB" sz="1400" dirty="0">
                <a:solidFill>
                  <a:srgbClr val="FF37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(Stein, 2016)</a:t>
            </a:r>
            <a:r>
              <a:rPr lang="en-GB" sz="1400" dirty="0">
                <a:solidFill>
                  <a:srgbClr val="FF3760"/>
                </a:solidFill>
                <a:effectLst/>
              </a:rPr>
              <a:t> </a:t>
            </a:r>
            <a:endParaRPr lang="cy-GB" sz="1400" dirty="0">
              <a:solidFill>
                <a:srgbClr val="FF3760"/>
              </a:solidFill>
            </a:endParaRPr>
          </a:p>
          <a:p>
            <a:endParaRPr lang="cy-GB" sz="1400" dirty="0">
              <a:solidFill>
                <a:srgbClr val="FF37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rgbClr val="FF3760"/>
                </a:solidFill>
              </a:rPr>
              <a:t>Defnyddio siartiau ymddygiad sy’n weledol i blant ag Syndrom downs.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solidFill>
                <a:srgbClr val="FF37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srgbClr val="FF3760"/>
                </a:solidFill>
              </a:rPr>
              <a:t>Ei gwobrwyo am ddysgu arddull newydd.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sz="1400" dirty="0">
              <a:solidFill>
                <a:srgbClr val="FF3760"/>
              </a:solidFill>
            </a:endParaRPr>
          </a:p>
          <a:p>
            <a:r>
              <a:rPr lang="en-GB" sz="1400" dirty="0">
                <a:solidFill>
                  <a:srgbClr val="FF376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(Down Syndrome Resource Foundation, n.d.)</a:t>
            </a:r>
            <a:r>
              <a:rPr lang="en-GB" sz="1400" dirty="0">
                <a:solidFill>
                  <a:srgbClr val="FF3760"/>
                </a:solidFill>
                <a:effectLst/>
              </a:rPr>
              <a:t> </a:t>
            </a:r>
            <a:endParaRPr lang="cy-GB" sz="1400" dirty="0">
              <a:solidFill>
                <a:srgbClr val="FF3760"/>
              </a:solidFill>
            </a:endParaRPr>
          </a:p>
          <a:p>
            <a:endParaRPr lang="cy-GB" sz="1400" dirty="0">
              <a:solidFill>
                <a:srgbClr val="FF37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3760"/>
              </a:solidFill>
            </a:endParaRPr>
          </a:p>
        </p:txBody>
      </p:sp>
      <p:pic>
        <p:nvPicPr>
          <p:cNvPr id="18" name="Picture 17" descr="A graph of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8E281511-4401-168C-0288-681C0B044D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6930" y="653203"/>
            <a:ext cx="3894667" cy="3934126"/>
          </a:xfrm>
          <a:prstGeom prst="rect">
            <a:avLst/>
          </a:prstGeom>
        </p:spPr>
      </p:pic>
      <p:pic>
        <p:nvPicPr>
          <p:cNvPr id="20" name="Picture 19" descr="A blue and yellow ribbon&#10;&#10;Description automatically generated">
            <a:extLst>
              <a:ext uri="{FF2B5EF4-FFF2-40B4-BE49-F238E27FC236}">
                <a16:creationId xmlns:a16="http://schemas.microsoft.com/office/drawing/2014/main" id="{700B0339-BACA-FBC5-D67C-32DE71D59F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954" y="3426884"/>
            <a:ext cx="2516716" cy="693419"/>
          </a:xfrm>
          <a:prstGeom prst="rect">
            <a:avLst/>
          </a:prstGeom>
        </p:spPr>
      </p:pic>
      <p:pic>
        <p:nvPicPr>
          <p:cNvPr id="22" name="Picture 21" descr="A circle of hands with text&#10;&#10;Description automatically generated">
            <a:extLst>
              <a:ext uri="{FF2B5EF4-FFF2-40B4-BE49-F238E27FC236}">
                <a16:creationId xmlns:a16="http://schemas.microsoft.com/office/drawing/2014/main" id="{68FB3A5A-DE7C-7B80-DB16-BE220FBF59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426884"/>
            <a:ext cx="1851022" cy="693419"/>
          </a:xfrm>
          <a:prstGeom prst="rect">
            <a:avLst/>
          </a:prstGeom>
        </p:spPr>
      </p:pic>
      <p:pic>
        <p:nvPicPr>
          <p:cNvPr id="24" name="Picture 23" descr="A blue and yellow hands holding a heart&#10;&#10;Description automatically generated">
            <a:extLst>
              <a:ext uri="{FF2B5EF4-FFF2-40B4-BE49-F238E27FC236}">
                <a16:creationId xmlns:a16="http://schemas.microsoft.com/office/drawing/2014/main" id="{83F2C723-ECFF-5AA0-DB3C-CC56BB3DDE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74931" y="3426884"/>
            <a:ext cx="1676401" cy="67648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61E71E8-7F61-6F2B-A484-9D30997F01C2}"/>
              </a:ext>
            </a:extLst>
          </p:cNvPr>
          <p:cNvSpPr txBox="1"/>
          <p:nvPr/>
        </p:nvSpPr>
        <p:spPr>
          <a:xfrm>
            <a:off x="8906929" y="7833386"/>
            <a:ext cx="3894667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u="sng" dirty="0" err="1">
                <a:solidFill>
                  <a:srgbClr val="00B0F0"/>
                </a:solidFill>
              </a:rPr>
              <a:t>Rhwystrau</a:t>
            </a:r>
            <a:endParaRPr lang="en-US" b="1" u="sng" dirty="0">
              <a:solidFill>
                <a:srgbClr val="00B0F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0070C0"/>
                </a:solidFill>
              </a:rPr>
              <a:t>Ymddygiad</a:t>
            </a:r>
            <a:endParaRPr lang="en-US" dirty="0">
              <a:solidFill>
                <a:srgbClr val="0070C0"/>
              </a:solidFill>
            </a:endParaRPr>
          </a:p>
          <a:p>
            <a:endParaRPr lang="en-US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srgbClr val="0070C0"/>
                </a:solidFill>
              </a:rPr>
              <a:t>Trafferth gyda sylw a ffocws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y-GB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0070C0"/>
                </a:solidFill>
              </a:rPr>
              <a:t>Trafferth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Sgiliau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mudol</a:t>
            </a:r>
            <a:r>
              <a:rPr lang="en-US" dirty="0">
                <a:solidFill>
                  <a:srgbClr val="0070C0"/>
                </a:solidFill>
              </a:rPr>
              <a:t> man</a:t>
            </a:r>
            <a:endParaRPr lang="cy-GB" dirty="0">
              <a:solidFill>
                <a:srgbClr val="0070C0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9502749-5054-35D2-E3C7-A1747BC6B10C}"/>
              </a:ext>
            </a:extLst>
          </p:cNvPr>
          <p:cNvSpPr txBox="1"/>
          <p:nvPr/>
        </p:nvSpPr>
        <p:spPr>
          <a:xfrm>
            <a:off x="9059330" y="2781007"/>
            <a:ext cx="17949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(Public Health Wales, n.d.)</a:t>
            </a:r>
            <a:endParaRPr lang="en-US" sz="14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5884EA5-AE1D-11DB-BD78-0622484130FD}"/>
              </a:ext>
            </a:extLst>
          </p:cNvPr>
          <p:cNvSpPr txBox="1"/>
          <p:nvPr/>
        </p:nvSpPr>
        <p:spPr>
          <a:xfrm>
            <a:off x="1692264" y="3597083"/>
            <a:ext cx="20161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stbarnabasdarwen.co.uk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n.d.)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590126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D0B11-62AB-C5FD-4060-991226915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110" y="389745"/>
            <a:ext cx="11041380" cy="82580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u="sng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Cyfeirnodi</a:t>
            </a:r>
            <a:r>
              <a:rPr lang="en-GB" sz="1800" b="1" u="sng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Poster/ Script</a:t>
            </a:r>
            <a:r>
              <a:rPr lang="en-GB" sz="1800" b="1" u="none" strike="noStrike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Barnardo’s. (n.d.).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Supporting SEND children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https://www.barnardos.org.uk/get-support/support-for-parents-and-carers/support-for-send-children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Boston Children's Hospital (2023).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Down syndrome |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boston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children’s hospital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www.childrenshospital.org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www.childrenshospital.org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/conditions/down-syndrome#:~:text=They%20often%20have%20mild%20to.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Down Syndrome Resource Foundation. (n.d.).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Fine Motor Development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www.dsrf.org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/resources/information/physical-skill-development/fine-motor-development/.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Down's Syndrome Association (2020).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Screening, Diagnosis and Support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www.downs-syndrome.org.uk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wp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-content/uploads/2020/09/25.08.2020-Screening-diagnosis-support-final-1.pdf.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Hayes, A.M.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Bulat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 (2019).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Disabilities Inclusive Education Systems and Policies Guide for Low- and Middle-Income Countries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PubMed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Research Triangle Park (NC): RTI Press.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www.ncbi.nlm.nih.gov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/books/NBK554622/.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Home (2017). </a:t>
            </a:r>
            <a:r>
              <a:rPr lang="en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Home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Down’s Syndrome Association. Available at: https://</a:t>
            </a:r>
            <a:r>
              <a:rPr lang="en-GB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www.downs-syndrome.org.uk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Hughes, J. (2019). Inclusive education for individuals with Down syndrome. </a:t>
            </a:r>
            <a:r>
              <a:rPr lang="en-GB" sz="1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Down Syndrome News and Update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[online] 6(1), pp.1–3. </a:t>
            </a:r>
            <a:r>
              <a:rPr lang="en-GB" sz="1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doi:https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://</a:t>
            </a:r>
            <a:r>
              <a:rPr lang="en-GB" sz="1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doi.org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/10.3104/practice.370.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Lorenz, S. (2016). </a:t>
            </a:r>
            <a:r>
              <a:rPr lang="en-GB" sz="1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Children with down’s syndrome : a guide for teachers and support assistants in mainstream ... primary and secondary schools.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Routledge.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Mencap. (n.d.). </a:t>
            </a:r>
            <a:r>
              <a:rPr lang="en-GB" sz="17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Down syndrome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</a:t>
            </a:r>
            <a:r>
              <a:rPr lang="en-GB" sz="17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www.mencap.org.uk</a:t>
            </a:r>
            <a:r>
              <a:rPr lang="en-GB" sz="17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/learning-disability-explained/conditions-linked-learning-disability/down-syndrome.</a:t>
            </a:r>
            <a:endParaRPr lang="en-GB" sz="17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994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AFAE08C-6A1C-8537-5AC2-9B47CBBA7942}"/>
              </a:ext>
            </a:extLst>
          </p:cNvPr>
          <p:cNvSpPr txBox="1"/>
          <p:nvPr/>
        </p:nvSpPr>
        <p:spPr>
          <a:xfrm>
            <a:off x="264695" y="264695"/>
            <a:ext cx="9336505" cy="33850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Hughes, J. (2019). Inclusive education for individuals with Down syndrome.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Down Syndrome News and Update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[online] 6(1), pp.1–3.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doi:https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doi.org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/10.3104/practice.370.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Lorenz, S. (2016).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Children with down’s syndrome : a guide for teachers and support assistants in mainstream ... primary and secondary schools.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Routledge.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Mencap. (n.d.).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Down syndrome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www.mencap.org.uk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/learning-disability-explained/conditions-linked-learning-disability/down-syndrome.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Newton, R. and Down's Syndrome Association (2004).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Down’s syndrome handbook : a practical guide for parents and carers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London: Vermilion.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(2023).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Down’s Syndrome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NHS.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www.nhs.uk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/conditions/downs-syndrome/.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Public Health Wales. (n.d.). </a:t>
            </a:r>
            <a:r>
              <a:rPr lang="en-GB" sz="14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Chromosonal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phw.nhs.wales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/services-and-teams/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caris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/key-anomalies/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chromosonal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0F565E-7283-D421-DC73-F22C740752A1}"/>
              </a:ext>
            </a:extLst>
          </p:cNvPr>
          <p:cNvSpPr txBox="1"/>
          <p:nvPr/>
        </p:nvSpPr>
        <p:spPr>
          <a:xfrm>
            <a:off x="264695" y="3649724"/>
            <a:ext cx="6400800" cy="6232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Roberts, S. (2019).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 the Love of Oscar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Sobel, D. and Alston, S. (2021).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The Inclusive Classroom A New Approach to Differentiation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London Bloomsbury Publishing Plc Ann Arbor, Michigan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Proquest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stbarnabasdarwen.co.uk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(n.d.).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Non Uniform Day to raise awareness during Down Syndrome Awareness Month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stbarnabasdarwen.co.uk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/events/2023-10-19-non-uniform-day-to-raise-awareness-during-down-syndrome-awareness-month [Accessed 14 May 2024].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Stein, D.S. (2016).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Supporting positive </a:t>
            </a:r>
            <a:r>
              <a:rPr lang="en-GB" sz="14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behavior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children and teens with down syndrome : the respond but don’t react method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Bethesda, Md: Woodbine House.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Children and Young People’s Commissioner Scotland. (n.d.).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Article 23 - If I have a disability, I have the right to special care and education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www.cypcs.org.uk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/rights/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uncrc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/articles/article-23/.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 Government (2012).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Children with special educational needs and disabilities (SEND)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GOV.UK.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www.gov.uk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/children-with-special-educational-needs.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spcAft>
                <a:spcPts val="1200"/>
              </a:spcAft>
            </a:pP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www.goodreads.com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(n.d.).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Mary Warnock Quotes (Author of Utilitarianism, On Liberty, and Essay on Bentham)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www.goodreads.com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/author/quotes/151884.Mary_Warnock.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b="1" u="none" strike="noStrike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297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2853</TotalTime>
  <Words>1562</Words>
  <Application>Microsoft Macintosh PowerPoint</Application>
  <PresentationFormat>A3 Paper (297x420 mm)</PresentationFormat>
  <Paragraphs>54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Aptos</vt:lpstr>
      <vt:lpstr>Aptos Display</vt:lpstr>
      <vt:lpstr>Arial</vt:lpstr>
      <vt:lpstr>inherit</vt:lpstr>
      <vt:lpstr>Merriweather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Molly Evans (2213370)</dc:creator>
  <cp:lastModifiedBy>Molly Evans (2213370)</cp:lastModifiedBy>
  <cp:revision>1</cp:revision>
  <dcterms:created xsi:type="dcterms:W3CDTF">2024-05-13T18:46:09Z</dcterms:created>
  <dcterms:modified xsi:type="dcterms:W3CDTF">2024-05-15T18:19:47Z</dcterms:modified>
</cp:coreProperties>
</file>