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1" r:id="rId5"/>
    <p:sldId id="260" r:id="rId6"/>
    <p:sldId id="262" r:id="rId7"/>
    <p:sldId id="269" r:id="rId8"/>
    <p:sldId id="270" r:id="rId9"/>
    <p:sldId id="271" r:id="rId10"/>
    <p:sldId id="272" r:id="rId11"/>
    <p:sldId id="273" r:id="rId12"/>
    <p:sldId id="274" r:id="rId13"/>
    <p:sldId id="275" r:id="rId14"/>
    <p:sldId id="280" r:id="rId15"/>
    <p:sldId id="281" r:id="rId16"/>
    <p:sldId id="276" r:id="rId17"/>
    <p:sldId id="279" r:id="rId18"/>
    <p:sldId id="263" r:id="rId19"/>
    <p:sldId id="264" r:id="rId20"/>
    <p:sldId id="265" r:id="rId21"/>
    <p:sldId id="295" r:id="rId22"/>
    <p:sldId id="288" r:id="rId23"/>
    <p:sldId id="289" r:id="rId24"/>
    <p:sldId id="290" r:id="rId25"/>
    <p:sldId id="291" r:id="rId26"/>
    <p:sldId id="292" r:id="rId27"/>
    <p:sldId id="296" r:id="rId28"/>
    <p:sldId id="297" r:id="rId29"/>
    <p:sldId id="298" r:id="rId30"/>
    <p:sldId id="278" r:id="rId31"/>
    <p:sldId id="299" r:id="rId32"/>
    <p:sldId id="300" r:id="rId33"/>
    <p:sldId id="277" r:id="rId34"/>
    <p:sldId id="301" r:id="rId35"/>
    <p:sldId id="282" r:id="rId36"/>
    <p:sldId id="283" r:id="rId37"/>
    <p:sldId id="284" r:id="rId38"/>
    <p:sldId id="287" r:id="rId39"/>
    <p:sldId id="286" r:id="rId40"/>
    <p:sldId id="285" r:id="rId41"/>
    <p:sldId id="293" r:id="rId42"/>
    <p:sldId id="302"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sorterViewPr>
    <p:cViewPr>
      <p:scale>
        <a:sx n="100" d="100"/>
        <a:sy n="100" d="100"/>
      </p:scale>
      <p:origin x="0" y="-756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s>
</file>

<file path=ppt/diagrams/_rels/data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image" Target="../media/image19.jpeg"/><Relationship Id="rId5" Type="http://schemas.openxmlformats.org/officeDocument/2006/relationships/image" Target="../media/image23.wmf"/><Relationship Id="rId4" Type="http://schemas.openxmlformats.org/officeDocument/2006/relationships/image" Target="../media/image22.jpeg"/></Relationships>
</file>

<file path=ppt/diagrams/_rels/data3.xml.rels><?xml version="1.0" encoding="UTF-8" standalone="yes"?>
<Relationships xmlns="http://schemas.openxmlformats.org/package/2006/relationships"><Relationship Id="rId1" Type="http://schemas.openxmlformats.org/officeDocument/2006/relationships/image" Target="../media/image24.jpg"/></Relationships>
</file>

<file path=ppt/diagrams/_rels/drawing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image" Target="../media/image19.jpeg"/><Relationship Id="rId5" Type="http://schemas.openxmlformats.org/officeDocument/2006/relationships/image" Target="../media/image23.wmf"/><Relationship Id="rId4" Type="http://schemas.openxmlformats.org/officeDocument/2006/relationships/image" Target="../media/image22.jpeg"/></Relationships>
</file>

<file path=ppt/diagrams/_rels/drawing3.xml.rels><?xml version="1.0" encoding="UTF-8" standalone="yes"?>
<Relationships xmlns="http://schemas.openxmlformats.org/package/2006/relationships"><Relationship Id="rId1" Type="http://schemas.openxmlformats.org/officeDocument/2006/relationships/image" Target="../media/image24.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AF62A25-9567-4EE5-B45B-16106D2FD747}" type="doc">
      <dgm:prSet loTypeId="urn:microsoft.com/office/officeart/2009/3/layout/OpposingIdeas" loCatId="relationship" qsTypeId="urn:microsoft.com/office/officeart/2005/8/quickstyle/simple1" qsCatId="simple" csTypeId="urn:microsoft.com/office/officeart/2005/8/colors/accent1_2" csCatId="accent1" phldr="1"/>
      <dgm:spPr/>
      <dgm:t>
        <a:bodyPr/>
        <a:lstStyle/>
        <a:p>
          <a:endParaRPr lang="en-GB"/>
        </a:p>
      </dgm:t>
    </dgm:pt>
    <dgm:pt modelId="{102C2525-F693-4947-91A5-FEE9E7D91C46}">
      <dgm:prSet phldrT="[Text]"/>
      <dgm:spPr/>
      <dgm:t>
        <a:bodyPr/>
        <a:lstStyle/>
        <a:p>
          <a:r>
            <a:rPr lang="en-GB" dirty="0"/>
            <a:t>My rights come first</a:t>
          </a:r>
        </a:p>
      </dgm:t>
    </dgm:pt>
    <dgm:pt modelId="{5DC019A6-6848-4A38-8E2D-285B47A82841}" type="parTrans" cxnId="{FA4BE293-A186-479C-9931-331F58522C64}">
      <dgm:prSet/>
      <dgm:spPr/>
      <dgm:t>
        <a:bodyPr/>
        <a:lstStyle/>
        <a:p>
          <a:endParaRPr lang="en-GB"/>
        </a:p>
      </dgm:t>
    </dgm:pt>
    <dgm:pt modelId="{A77EA635-BA69-4351-81E5-16BD4ED4BF3A}" type="sibTrans" cxnId="{FA4BE293-A186-479C-9931-331F58522C64}">
      <dgm:prSet/>
      <dgm:spPr/>
      <dgm:t>
        <a:bodyPr/>
        <a:lstStyle/>
        <a:p>
          <a:endParaRPr lang="en-GB"/>
        </a:p>
      </dgm:t>
    </dgm:pt>
    <dgm:pt modelId="{CFAB0133-14B3-4DB0-96E5-6CD02BC4CC9F}">
      <dgm:prSet phldrT="[Text]"/>
      <dgm:spPr/>
      <dgm:t>
        <a:bodyPr/>
        <a:lstStyle/>
        <a:p>
          <a:r>
            <a:rPr lang="en-GB" dirty="0"/>
            <a:t>Disabled</a:t>
          </a:r>
        </a:p>
        <a:p>
          <a:r>
            <a:rPr lang="en-GB" dirty="0"/>
            <a:t>Black</a:t>
          </a:r>
        </a:p>
        <a:p>
          <a:r>
            <a:rPr lang="en-GB" dirty="0"/>
            <a:t>Gay</a:t>
          </a:r>
        </a:p>
        <a:p>
          <a:r>
            <a:rPr lang="en-GB" dirty="0"/>
            <a:t>Old</a:t>
          </a:r>
        </a:p>
      </dgm:t>
    </dgm:pt>
    <dgm:pt modelId="{40436A3A-3B8A-4A97-9061-DC4B873E3221}" type="parTrans" cxnId="{C7EC1F16-53D0-471C-9034-FDB87310F0DE}">
      <dgm:prSet/>
      <dgm:spPr/>
      <dgm:t>
        <a:bodyPr/>
        <a:lstStyle/>
        <a:p>
          <a:endParaRPr lang="en-GB"/>
        </a:p>
      </dgm:t>
    </dgm:pt>
    <dgm:pt modelId="{25824488-848C-4C12-914E-7A985B150DE0}" type="sibTrans" cxnId="{C7EC1F16-53D0-471C-9034-FDB87310F0DE}">
      <dgm:prSet/>
      <dgm:spPr/>
      <dgm:t>
        <a:bodyPr/>
        <a:lstStyle/>
        <a:p>
          <a:endParaRPr lang="en-GB"/>
        </a:p>
      </dgm:t>
    </dgm:pt>
    <dgm:pt modelId="{BFF22070-BD4C-4B11-9A42-3DA1BC33D3A9}">
      <dgm:prSet phldrT="[Text]"/>
      <dgm:spPr/>
      <dgm:t>
        <a:bodyPr/>
        <a:lstStyle/>
        <a:p>
          <a:r>
            <a:rPr lang="en-GB" dirty="0"/>
            <a:t>My rights come first</a:t>
          </a:r>
        </a:p>
      </dgm:t>
    </dgm:pt>
    <dgm:pt modelId="{146C3565-C4B4-4E66-8C24-B3451A994BF0}" type="parTrans" cxnId="{42D48088-2F97-4F24-BE32-287B89E02C7F}">
      <dgm:prSet/>
      <dgm:spPr/>
      <dgm:t>
        <a:bodyPr/>
        <a:lstStyle/>
        <a:p>
          <a:endParaRPr lang="en-GB"/>
        </a:p>
      </dgm:t>
    </dgm:pt>
    <dgm:pt modelId="{B5B1745B-8CE4-411D-8BD7-C4DCC8B5397E}" type="sibTrans" cxnId="{42D48088-2F97-4F24-BE32-287B89E02C7F}">
      <dgm:prSet/>
      <dgm:spPr/>
      <dgm:t>
        <a:bodyPr/>
        <a:lstStyle/>
        <a:p>
          <a:endParaRPr lang="en-GB"/>
        </a:p>
      </dgm:t>
    </dgm:pt>
    <dgm:pt modelId="{E2FC8698-5E22-4F20-AF94-C1A7A880657F}">
      <dgm:prSet phldrT="[Text]"/>
      <dgm:spPr/>
      <dgm:t>
        <a:bodyPr/>
        <a:lstStyle/>
        <a:p>
          <a:r>
            <a:rPr lang="en-GB" dirty="0"/>
            <a:t>Able-bodied</a:t>
          </a:r>
        </a:p>
        <a:p>
          <a:r>
            <a:rPr lang="en-GB" dirty="0"/>
            <a:t>White</a:t>
          </a:r>
        </a:p>
        <a:p>
          <a:r>
            <a:rPr lang="en-GB" dirty="0"/>
            <a:t>Straight</a:t>
          </a:r>
        </a:p>
        <a:p>
          <a:r>
            <a:rPr lang="en-GB" dirty="0"/>
            <a:t>Young</a:t>
          </a:r>
        </a:p>
      </dgm:t>
    </dgm:pt>
    <dgm:pt modelId="{D7E1D9A7-2358-4525-BCCF-BD113C51B7AC}" type="parTrans" cxnId="{FE9342EE-28FD-479A-8A66-E7396BFE6B02}">
      <dgm:prSet/>
      <dgm:spPr/>
      <dgm:t>
        <a:bodyPr/>
        <a:lstStyle/>
        <a:p>
          <a:endParaRPr lang="en-GB"/>
        </a:p>
      </dgm:t>
    </dgm:pt>
    <dgm:pt modelId="{9823E434-3AEC-40B1-AA17-C38DFB4436E0}" type="sibTrans" cxnId="{FE9342EE-28FD-479A-8A66-E7396BFE6B02}">
      <dgm:prSet/>
      <dgm:spPr/>
      <dgm:t>
        <a:bodyPr/>
        <a:lstStyle/>
        <a:p>
          <a:endParaRPr lang="en-GB"/>
        </a:p>
      </dgm:t>
    </dgm:pt>
    <dgm:pt modelId="{643B34FC-F39B-4D1D-9770-5D2841400903}" type="pres">
      <dgm:prSet presAssocID="{2AF62A25-9567-4EE5-B45B-16106D2FD747}" presName="Name0" presStyleCnt="0">
        <dgm:presLayoutVars>
          <dgm:chMax val="2"/>
          <dgm:dir/>
          <dgm:animOne val="branch"/>
          <dgm:animLvl val="lvl"/>
          <dgm:resizeHandles val="exact"/>
        </dgm:presLayoutVars>
      </dgm:prSet>
      <dgm:spPr/>
    </dgm:pt>
    <dgm:pt modelId="{FE4B576E-EE31-4AD2-BBE4-966AEC8F944A}" type="pres">
      <dgm:prSet presAssocID="{2AF62A25-9567-4EE5-B45B-16106D2FD747}" presName="Background" presStyleLbl="node1" presStyleIdx="0" presStyleCnt="1"/>
      <dgm:spPr/>
    </dgm:pt>
    <dgm:pt modelId="{083F960E-F497-4257-B95C-05AB9F8BE77B}" type="pres">
      <dgm:prSet presAssocID="{2AF62A25-9567-4EE5-B45B-16106D2FD747}" presName="Divider" presStyleLbl="callout" presStyleIdx="0" presStyleCnt="1"/>
      <dgm:spPr/>
    </dgm:pt>
    <dgm:pt modelId="{248646D7-5352-435C-962C-5B41E158B035}" type="pres">
      <dgm:prSet presAssocID="{2AF62A25-9567-4EE5-B45B-16106D2FD747}" presName="ChildText1" presStyleLbl="revTx" presStyleIdx="0" presStyleCnt="0">
        <dgm:presLayoutVars>
          <dgm:chMax val="0"/>
          <dgm:chPref val="0"/>
          <dgm:bulletEnabled val="1"/>
        </dgm:presLayoutVars>
      </dgm:prSet>
      <dgm:spPr/>
    </dgm:pt>
    <dgm:pt modelId="{B123E7B3-37EE-43AE-8A5F-9841B16ED7A8}" type="pres">
      <dgm:prSet presAssocID="{2AF62A25-9567-4EE5-B45B-16106D2FD747}" presName="ChildText2" presStyleLbl="revTx" presStyleIdx="0" presStyleCnt="0">
        <dgm:presLayoutVars>
          <dgm:chMax val="0"/>
          <dgm:chPref val="0"/>
          <dgm:bulletEnabled val="1"/>
        </dgm:presLayoutVars>
      </dgm:prSet>
      <dgm:spPr/>
    </dgm:pt>
    <dgm:pt modelId="{66044CBF-996B-46A0-A815-E2A0702126AA}" type="pres">
      <dgm:prSet presAssocID="{2AF62A25-9567-4EE5-B45B-16106D2FD747}" presName="ParentText1" presStyleLbl="revTx" presStyleIdx="0" presStyleCnt="0">
        <dgm:presLayoutVars>
          <dgm:chMax val="1"/>
          <dgm:chPref val="1"/>
        </dgm:presLayoutVars>
      </dgm:prSet>
      <dgm:spPr/>
    </dgm:pt>
    <dgm:pt modelId="{443A434A-B6FE-43F5-9794-1FDBA3A47991}" type="pres">
      <dgm:prSet presAssocID="{2AF62A25-9567-4EE5-B45B-16106D2FD747}" presName="ParentShape1" presStyleLbl="alignImgPlace1" presStyleIdx="0" presStyleCnt="2">
        <dgm:presLayoutVars/>
      </dgm:prSet>
      <dgm:spPr/>
    </dgm:pt>
    <dgm:pt modelId="{FC9E9348-A27E-4597-B242-2A96F9AD291A}" type="pres">
      <dgm:prSet presAssocID="{2AF62A25-9567-4EE5-B45B-16106D2FD747}" presName="ParentText2" presStyleLbl="revTx" presStyleIdx="0" presStyleCnt="0">
        <dgm:presLayoutVars>
          <dgm:chMax val="1"/>
          <dgm:chPref val="1"/>
        </dgm:presLayoutVars>
      </dgm:prSet>
      <dgm:spPr/>
    </dgm:pt>
    <dgm:pt modelId="{E5A60057-915D-4E90-B1CE-9563A7699FBA}" type="pres">
      <dgm:prSet presAssocID="{2AF62A25-9567-4EE5-B45B-16106D2FD747}" presName="ParentShape2" presStyleLbl="alignImgPlace1" presStyleIdx="1" presStyleCnt="2">
        <dgm:presLayoutVars/>
      </dgm:prSet>
      <dgm:spPr/>
    </dgm:pt>
  </dgm:ptLst>
  <dgm:cxnLst>
    <dgm:cxn modelId="{790D0F0C-0103-44B9-99AC-B4D4D72EFD0F}" type="presOf" srcId="{BFF22070-BD4C-4B11-9A42-3DA1BC33D3A9}" destId="{E5A60057-915D-4E90-B1CE-9563A7699FBA}" srcOrd="1" destOrd="0" presId="urn:microsoft.com/office/officeart/2009/3/layout/OpposingIdeas"/>
    <dgm:cxn modelId="{A02A4E0F-CEA1-4B4A-A11C-911221E84C7C}" type="presOf" srcId="{102C2525-F693-4947-91A5-FEE9E7D91C46}" destId="{443A434A-B6FE-43F5-9794-1FDBA3A47991}" srcOrd="1" destOrd="0" presId="urn:microsoft.com/office/officeart/2009/3/layout/OpposingIdeas"/>
    <dgm:cxn modelId="{07A39211-B2F0-4CE6-ADBA-7DD96740CD1A}" type="presOf" srcId="{102C2525-F693-4947-91A5-FEE9E7D91C46}" destId="{66044CBF-996B-46A0-A815-E2A0702126AA}" srcOrd="0" destOrd="0" presId="urn:microsoft.com/office/officeart/2009/3/layout/OpposingIdeas"/>
    <dgm:cxn modelId="{C7EC1F16-53D0-471C-9034-FDB87310F0DE}" srcId="{102C2525-F693-4947-91A5-FEE9E7D91C46}" destId="{CFAB0133-14B3-4DB0-96E5-6CD02BC4CC9F}" srcOrd="0" destOrd="0" parTransId="{40436A3A-3B8A-4A97-9061-DC4B873E3221}" sibTransId="{25824488-848C-4C12-914E-7A985B150DE0}"/>
    <dgm:cxn modelId="{022BE13C-01C7-40A7-A3DE-E3F95148DEA8}" type="presOf" srcId="{E2FC8698-5E22-4F20-AF94-C1A7A880657F}" destId="{B123E7B3-37EE-43AE-8A5F-9841B16ED7A8}" srcOrd="0" destOrd="0" presId="urn:microsoft.com/office/officeart/2009/3/layout/OpposingIdeas"/>
    <dgm:cxn modelId="{23BD5263-1CC6-4E53-89CE-D8932336F1F1}" type="presOf" srcId="{2AF62A25-9567-4EE5-B45B-16106D2FD747}" destId="{643B34FC-F39B-4D1D-9770-5D2841400903}" srcOrd="0" destOrd="0" presId="urn:microsoft.com/office/officeart/2009/3/layout/OpposingIdeas"/>
    <dgm:cxn modelId="{42D48088-2F97-4F24-BE32-287B89E02C7F}" srcId="{2AF62A25-9567-4EE5-B45B-16106D2FD747}" destId="{BFF22070-BD4C-4B11-9A42-3DA1BC33D3A9}" srcOrd="1" destOrd="0" parTransId="{146C3565-C4B4-4E66-8C24-B3451A994BF0}" sibTransId="{B5B1745B-8CE4-411D-8BD7-C4DCC8B5397E}"/>
    <dgm:cxn modelId="{FA4BE293-A186-479C-9931-331F58522C64}" srcId="{2AF62A25-9567-4EE5-B45B-16106D2FD747}" destId="{102C2525-F693-4947-91A5-FEE9E7D91C46}" srcOrd="0" destOrd="0" parTransId="{5DC019A6-6848-4A38-8E2D-285B47A82841}" sibTransId="{A77EA635-BA69-4351-81E5-16BD4ED4BF3A}"/>
    <dgm:cxn modelId="{F430FDBB-CB77-4D76-9216-2932E5E7E0C5}" type="presOf" srcId="{BFF22070-BD4C-4B11-9A42-3DA1BC33D3A9}" destId="{FC9E9348-A27E-4597-B242-2A96F9AD291A}" srcOrd="0" destOrd="0" presId="urn:microsoft.com/office/officeart/2009/3/layout/OpposingIdeas"/>
    <dgm:cxn modelId="{FE9342EE-28FD-479A-8A66-E7396BFE6B02}" srcId="{BFF22070-BD4C-4B11-9A42-3DA1BC33D3A9}" destId="{E2FC8698-5E22-4F20-AF94-C1A7A880657F}" srcOrd="0" destOrd="0" parTransId="{D7E1D9A7-2358-4525-BCCF-BD113C51B7AC}" sibTransId="{9823E434-3AEC-40B1-AA17-C38DFB4436E0}"/>
    <dgm:cxn modelId="{09CC01F6-19AC-4B09-8A35-E22F725C3D8E}" type="presOf" srcId="{CFAB0133-14B3-4DB0-96E5-6CD02BC4CC9F}" destId="{248646D7-5352-435C-962C-5B41E158B035}" srcOrd="0" destOrd="0" presId="urn:microsoft.com/office/officeart/2009/3/layout/OpposingIdeas"/>
    <dgm:cxn modelId="{9215A7BA-64FF-4AB7-A008-832031DBD2CD}" type="presParOf" srcId="{643B34FC-F39B-4D1D-9770-5D2841400903}" destId="{FE4B576E-EE31-4AD2-BBE4-966AEC8F944A}" srcOrd="0" destOrd="0" presId="urn:microsoft.com/office/officeart/2009/3/layout/OpposingIdeas"/>
    <dgm:cxn modelId="{77CF2ACF-7D47-443B-A8A8-6CA1091E224C}" type="presParOf" srcId="{643B34FC-F39B-4D1D-9770-5D2841400903}" destId="{083F960E-F497-4257-B95C-05AB9F8BE77B}" srcOrd="1" destOrd="0" presId="urn:microsoft.com/office/officeart/2009/3/layout/OpposingIdeas"/>
    <dgm:cxn modelId="{4092546E-C6F6-4E56-8B46-C3BCB0B409B9}" type="presParOf" srcId="{643B34FC-F39B-4D1D-9770-5D2841400903}" destId="{248646D7-5352-435C-962C-5B41E158B035}" srcOrd="2" destOrd="0" presId="urn:microsoft.com/office/officeart/2009/3/layout/OpposingIdeas"/>
    <dgm:cxn modelId="{1A377D55-DF2E-414F-9BF1-75DEA822F528}" type="presParOf" srcId="{643B34FC-F39B-4D1D-9770-5D2841400903}" destId="{B123E7B3-37EE-43AE-8A5F-9841B16ED7A8}" srcOrd="3" destOrd="0" presId="urn:microsoft.com/office/officeart/2009/3/layout/OpposingIdeas"/>
    <dgm:cxn modelId="{102D9882-E88F-40BF-B92B-DEAFE9E26009}" type="presParOf" srcId="{643B34FC-F39B-4D1D-9770-5D2841400903}" destId="{66044CBF-996B-46A0-A815-E2A0702126AA}" srcOrd="4" destOrd="0" presId="urn:microsoft.com/office/officeart/2009/3/layout/OpposingIdeas"/>
    <dgm:cxn modelId="{BFF65857-E52E-4AC3-983F-5E4BECCC1697}" type="presParOf" srcId="{643B34FC-F39B-4D1D-9770-5D2841400903}" destId="{443A434A-B6FE-43F5-9794-1FDBA3A47991}" srcOrd="5" destOrd="0" presId="urn:microsoft.com/office/officeart/2009/3/layout/OpposingIdeas"/>
    <dgm:cxn modelId="{73F708F5-F661-4E0E-BA88-B5E049205E7C}" type="presParOf" srcId="{643B34FC-F39B-4D1D-9770-5D2841400903}" destId="{FC9E9348-A27E-4597-B242-2A96F9AD291A}" srcOrd="6" destOrd="0" presId="urn:microsoft.com/office/officeart/2009/3/layout/OpposingIdeas"/>
    <dgm:cxn modelId="{5621288C-9BCA-4B12-8984-4072F58FE239}" type="presParOf" srcId="{643B34FC-F39B-4D1D-9770-5D2841400903}" destId="{E5A60057-915D-4E90-B1CE-9563A7699FBA}" srcOrd="7" destOrd="0" presId="urn:microsoft.com/office/officeart/2009/3/layout/OpposingIdea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8E0BAC4-5FAB-4375-81BF-B94567401E47}" type="doc">
      <dgm:prSet loTypeId="urn:microsoft.com/office/officeart/2005/8/layout/hList7" loCatId="list" qsTypeId="urn:microsoft.com/office/officeart/2005/8/quickstyle/simple1" qsCatId="simple" csTypeId="urn:microsoft.com/office/officeart/2005/8/colors/accent1_2" csCatId="accent1" phldr="1"/>
      <dgm:spPr/>
    </dgm:pt>
    <dgm:pt modelId="{1E6C0F07-507C-47D4-8E41-1CE957E8F92A}">
      <dgm:prSet phldrT="[Text]" custT="1"/>
      <dgm:spPr>
        <a:xfrm>
          <a:off x="0" y="0"/>
          <a:ext cx="2022326" cy="5102225"/>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spcAft>
              <a:spcPts val="0"/>
            </a:spcAft>
            <a:buNone/>
          </a:pPr>
          <a:r>
            <a:rPr lang="en-GB" sz="1400" b="1" dirty="0">
              <a:solidFill>
                <a:sysClr val="window" lastClr="FFFFFF"/>
              </a:solidFill>
              <a:latin typeface="Calibri"/>
              <a:ea typeface="+mn-ea"/>
              <a:cs typeface="+mn-cs"/>
            </a:rPr>
            <a:t>CONCEPTION</a:t>
          </a:r>
        </a:p>
        <a:p>
          <a:pPr>
            <a:spcAft>
              <a:spcPts val="0"/>
            </a:spcAft>
            <a:buNone/>
          </a:pPr>
          <a:r>
            <a:rPr lang="en-GB" sz="1400" dirty="0">
              <a:solidFill>
                <a:sysClr val="window" lastClr="FFFFFF"/>
              </a:solidFill>
              <a:latin typeface="Calibri"/>
              <a:ea typeface="+mn-ea"/>
              <a:cs typeface="+mn-cs"/>
            </a:rPr>
            <a:t>Disappointment</a:t>
          </a:r>
        </a:p>
        <a:p>
          <a:pPr>
            <a:spcAft>
              <a:spcPts val="0"/>
            </a:spcAft>
            <a:buNone/>
          </a:pPr>
          <a:r>
            <a:rPr lang="en-GB" sz="1400" dirty="0">
              <a:solidFill>
                <a:sysClr val="window" lastClr="FFFFFF"/>
              </a:solidFill>
              <a:latin typeface="Calibri"/>
              <a:ea typeface="+mn-ea"/>
              <a:cs typeface="+mn-cs"/>
            </a:rPr>
            <a:t>Delight</a:t>
          </a:r>
        </a:p>
        <a:p>
          <a:pPr>
            <a:spcAft>
              <a:spcPts val="0"/>
            </a:spcAft>
            <a:buNone/>
          </a:pPr>
          <a:r>
            <a:rPr lang="en-GB" sz="1400" dirty="0">
              <a:solidFill>
                <a:sysClr val="window" lastClr="FFFFFF"/>
              </a:solidFill>
              <a:latin typeface="Calibri"/>
              <a:ea typeface="+mn-ea"/>
              <a:cs typeface="+mn-cs"/>
            </a:rPr>
            <a:t>Not another one</a:t>
          </a:r>
        </a:p>
        <a:p>
          <a:pPr>
            <a:spcAft>
              <a:spcPts val="0"/>
            </a:spcAft>
            <a:buNone/>
          </a:pPr>
          <a:r>
            <a:rPr lang="en-GB" sz="1400" dirty="0">
              <a:solidFill>
                <a:sysClr val="window" lastClr="FFFFFF"/>
              </a:solidFill>
              <a:latin typeface="Calibri"/>
              <a:ea typeface="+mn-ea"/>
              <a:cs typeface="+mn-cs"/>
            </a:rPr>
            <a:t>Adoption?</a:t>
          </a:r>
        </a:p>
        <a:p>
          <a:pPr>
            <a:spcAft>
              <a:spcPts val="0"/>
            </a:spcAft>
            <a:buNone/>
          </a:pPr>
          <a:r>
            <a:rPr lang="en-GB" sz="1400" dirty="0">
              <a:solidFill>
                <a:sysClr val="window" lastClr="FFFFFF"/>
              </a:solidFill>
              <a:latin typeface="Calibri"/>
              <a:ea typeface="+mn-ea"/>
              <a:cs typeface="+mn-cs"/>
            </a:rPr>
            <a:t>No father</a:t>
          </a:r>
        </a:p>
        <a:p>
          <a:pPr>
            <a:spcAft>
              <a:spcPts val="0"/>
            </a:spcAft>
            <a:buNone/>
          </a:pPr>
          <a:r>
            <a:rPr lang="en-GB" sz="1400" dirty="0">
              <a:solidFill>
                <a:sysClr val="window" lastClr="FFFFFF"/>
              </a:solidFill>
              <a:latin typeface="Calibri"/>
              <a:ea typeface="+mn-ea"/>
              <a:cs typeface="+mn-cs"/>
            </a:rPr>
            <a:t>Different this time</a:t>
          </a:r>
        </a:p>
        <a:p>
          <a:pPr>
            <a:spcAft>
              <a:spcPts val="0"/>
            </a:spcAft>
            <a:buNone/>
          </a:pPr>
          <a:r>
            <a:rPr lang="en-GB" sz="1400" dirty="0">
              <a:solidFill>
                <a:sysClr val="window" lastClr="FFFFFF"/>
              </a:solidFill>
              <a:latin typeface="Calibri"/>
              <a:ea typeface="+mn-ea"/>
              <a:cs typeface="+mn-cs"/>
            </a:rPr>
            <a:t>Unplanned</a:t>
          </a:r>
        </a:p>
        <a:p>
          <a:pPr>
            <a:spcAft>
              <a:spcPts val="0"/>
            </a:spcAft>
            <a:buNone/>
          </a:pPr>
          <a:r>
            <a:rPr lang="en-GB" sz="1400" dirty="0">
              <a:solidFill>
                <a:sysClr val="window" lastClr="FFFFFF"/>
              </a:solidFill>
              <a:latin typeface="Calibri"/>
              <a:ea typeface="+mn-ea"/>
              <a:cs typeface="+mn-cs"/>
            </a:rPr>
            <a:t>Desperately wanted?</a:t>
          </a:r>
        </a:p>
      </dgm:t>
    </dgm:pt>
    <dgm:pt modelId="{6332C830-C680-4E48-8CCD-2AE50687D3E9}" type="parTrans" cxnId="{8859B346-8A14-4D33-9F2C-69454D93C287}">
      <dgm:prSet/>
      <dgm:spPr/>
      <dgm:t>
        <a:bodyPr/>
        <a:lstStyle/>
        <a:p>
          <a:endParaRPr lang="en-GB"/>
        </a:p>
      </dgm:t>
    </dgm:pt>
    <dgm:pt modelId="{C3FFD96F-FB15-4536-8582-C2B44BA4F48E}" type="sibTrans" cxnId="{8859B346-8A14-4D33-9F2C-69454D93C287}">
      <dgm:prSet/>
      <dgm:spPr/>
      <dgm:t>
        <a:bodyPr/>
        <a:lstStyle/>
        <a:p>
          <a:endParaRPr lang="en-GB"/>
        </a:p>
      </dgm:t>
    </dgm:pt>
    <dgm:pt modelId="{9B53EB19-A833-4E36-BFA4-445068868222}">
      <dgm:prSet phldrT="[Text]" custT="1"/>
      <dgm:spPr>
        <a:xfrm>
          <a:off x="2082995" y="0"/>
          <a:ext cx="2022326" cy="5102225"/>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spcAft>
              <a:spcPts val="0"/>
            </a:spcAft>
            <a:buNone/>
          </a:pPr>
          <a:endParaRPr lang="en-GB" sz="1400" b="1" dirty="0">
            <a:solidFill>
              <a:sysClr val="window" lastClr="FFFFFF"/>
            </a:solidFill>
            <a:latin typeface="Calibri"/>
            <a:ea typeface="+mn-ea"/>
            <a:cs typeface="+mn-cs"/>
          </a:endParaRPr>
        </a:p>
        <a:p>
          <a:pPr>
            <a:spcAft>
              <a:spcPts val="0"/>
            </a:spcAft>
            <a:buNone/>
          </a:pPr>
          <a:endParaRPr lang="en-GB" sz="1400" b="1" dirty="0">
            <a:solidFill>
              <a:sysClr val="window" lastClr="FFFFFF"/>
            </a:solidFill>
            <a:latin typeface="Calibri"/>
            <a:ea typeface="+mn-ea"/>
            <a:cs typeface="+mn-cs"/>
          </a:endParaRPr>
        </a:p>
        <a:p>
          <a:pPr>
            <a:spcAft>
              <a:spcPts val="0"/>
            </a:spcAft>
            <a:buNone/>
          </a:pPr>
          <a:r>
            <a:rPr lang="en-GB" sz="1400" b="1" dirty="0">
              <a:solidFill>
                <a:sysClr val="window" lastClr="FFFFFF"/>
              </a:solidFill>
              <a:latin typeface="Calibri"/>
              <a:ea typeface="+mn-ea"/>
              <a:cs typeface="+mn-cs"/>
            </a:rPr>
            <a:t>PARENTS</a:t>
          </a:r>
        </a:p>
        <a:p>
          <a:pPr>
            <a:spcAft>
              <a:spcPts val="0"/>
            </a:spcAft>
            <a:buNone/>
          </a:pPr>
          <a:r>
            <a:rPr lang="en-GB" sz="1400" dirty="0">
              <a:solidFill>
                <a:sysClr val="window" lastClr="FFFFFF"/>
              </a:solidFill>
              <a:latin typeface="Calibri"/>
              <a:ea typeface="+mn-ea"/>
              <a:cs typeface="+mn-cs"/>
            </a:rPr>
            <a:t>Absent dad or</a:t>
          </a:r>
        </a:p>
        <a:p>
          <a:pPr>
            <a:spcAft>
              <a:spcPts val="0"/>
            </a:spcAft>
            <a:buNone/>
          </a:pPr>
          <a:r>
            <a:rPr lang="en-GB" sz="1400" dirty="0">
              <a:solidFill>
                <a:sysClr val="window" lastClr="FFFFFF"/>
              </a:solidFill>
              <a:latin typeface="Calibri"/>
              <a:ea typeface="+mn-ea"/>
              <a:cs typeface="+mn-cs"/>
            </a:rPr>
            <a:t>doting father?</a:t>
          </a:r>
        </a:p>
        <a:p>
          <a:pPr>
            <a:spcAft>
              <a:spcPts val="0"/>
            </a:spcAft>
            <a:buNone/>
          </a:pPr>
          <a:r>
            <a:rPr lang="en-GB" sz="1400" dirty="0">
              <a:solidFill>
                <a:sysClr val="window" lastClr="FFFFFF"/>
              </a:solidFill>
              <a:latin typeface="Calibri"/>
              <a:ea typeface="+mn-ea"/>
              <a:cs typeface="+mn-cs"/>
            </a:rPr>
            <a:t>Talk to baby?</a:t>
          </a:r>
        </a:p>
        <a:p>
          <a:pPr>
            <a:spcAft>
              <a:spcPts val="0"/>
            </a:spcAft>
            <a:buNone/>
          </a:pPr>
          <a:r>
            <a:rPr lang="en-GB" sz="1400" dirty="0">
              <a:solidFill>
                <a:sysClr val="window" lastClr="FFFFFF"/>
              </a:solidFill>
              <a:latin typeface="Calibri"/>
              <a:ea typeface="+mn-ea"/>
              <a:cs typeface="+mn-cs"/>
            </a:rPr>
            <a:t>Play and toys?</a:t>
          </a:r>
        </a:p>
        <a:p>
          <a:pPr>
            <a:spcAft>
              <a:spcPts val="0"/>
            </a:spcAft>
            <a:buNone/>
          </a:pPr>
          <a:r>
            <a:rPr lang="en-GB" sz="1400" dirty="0">
              <a:solidFill>
                <a:sysClr val="window" lastClr="FFFFFF"/>
              </a:solidFill>
              <a:latin typeface="Calibri"/>
              <a:ea typeface="+mn-ea"/>
              <a:cs typeface="+mn-cs"/>
            </a:rPr>
            <a:t>Support network?</a:t>
          </a:r>
        </a:p>
        <a:p>
          <a:pPr>
            <a:spcAft>
              <a:spcPts val="0"/>
            </a:spcAft>
            <a:buNone/>
          </a:pPr>
          <a:r>
            <a:rPr lang="en-GB" sz="1400" dirty="0">
              <a:solidFill>
                <a:sysClr val="window" lastClr="FFFFFF"/>
              </a:solidFill>
              <a:latin typeface="Calibri"/>
              <a:ea typeface="+mn-ea"/>
              <a:cs typeface="+mn-cs"/>
            </a:rPr>
            <a:t>Predict the child's future?</a:t>
          </a:r>
        </a:p>
        <a:p>
          <a:pPr>
            <a:spcAft>
              <a:spcPts val="0"/>
            </a:spcAft>
            <a:buNone/>
          </a:pPr>
          <a:r>
            <a:rPr lang="en-GB" sz="1400" dirty="0">
              <a:solidFill>
                <a:sysClr val="window" lastClr="FFFFFF"/>
              </a:solidFill>
              <a:latin typeface="Calibri"/>
              <a:ea typeface="+mn-ea"/>
              <a:cs typeface="+mn-cs"/>
            </a:rPr>
            <a:t>Poor development or thriving?</a:t>
          </a:r>
        </a:p>
        <a:p>
          <a:pPr>
            <a:spcAft>
              <a:spcPts val="0"/>
            </a:spcAft>
            <a:buNone/>
          </a:pPr>
          <a:endParaRPr lang="en-GB" sz="1400" dirty="0">
            <a:solidFill>
              <a:sysClr val="window" lastClr="FFFFFF"/>
            </a:solidFill>
            <a:latin typeface="Calibri"/>
            <a:ea typeface="+mn-ea"/>
            <a:cs typeface="+mn-cs"/>
          </a:endParaRPr>
        </a:p>
        <a:p>
          <a:pPr>
            <a:spcAft>
              <a:spcPct val="35000"/>
            </a:spcAft>
            <a:buNone/>
          </a:pPr>
          <a:endParaRPr lang="en-GB" sz="1400" dirty="0">
            <a:solidFill>
              <a:sysClr val="window" lastClr="FFFFFF"/>
            </a:solidFill>
            <a:latin typeface="Calibri"/>
            <a:ea typeface="+mn-ea"/>
            <a:cs typeface="+mn-cs"/>
          </a:endParaRPr>
        </a:p>
      </dgm:t>
    </dgm:pt>
    <dgm:pt modelId="{EF932972-8AE8-4C16-834D-3B54E297D644}" type="parTrans" cxnId="{69EE1112-7672-486C-8AF8-AC6395D0C93E}">
      <dgm:prSet/>
      <dgm:spPr/>
      <dgm:t>
        <a:bodyPr/>
        <a:lstStyle/>
        <a:p>
          <a:endParaRPr lang="en-GB"/>
        </a:p>
      </dgm:t>
    </dgm:pt>
    <dgm:pt modelId="{1D3884B0-A559-4D99-AC84-697FAAA667DA}" type="sibTrans" cxnId="{69EE1112-7672-486C-8AF8-AC6395D0C93E}">
      <dgm:prSet/>
      <dgm:spPr/>
      <dgm:t>
        <a:bodyPr/>
        <a:lstStyle/>
        <a:p>
          <a:endParaRPr lang="en-GB"/>
        </a:p>
      </dgm:t>
    </dgm:pt>
    <dgm:pt modelId="{626A5773-3675-4F32-A86B-542839B016FE}">
      <dgm:prSet phldrT="[Text]" custT="1"/>
      <dgm:spPr>
        <a:xfrm>
          <a:off x="4165991" y="0"/>
          <a:ext cx="2022326" cy="5102225"/>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spcAft>
              <a:spcPts val="0"/>
            </a:spcAft>
            <a:buNone/>
          </a:pPr>
          <a:r>
            <a:rPr lang="en-GB" sz="1400" b="1" dirty="0">
              <a:solidFill>
                <a:sysClr val="window" lastClr="FFFFFF"/>
              </a:solidFill>
              <a:latin typeface="Calibri"/>
              <a:ea typeface="+mn-ea"/>
              <a:cs typeface="+mn-cs"/>
            </a:rPr>
            <a:t>PROFESSIONALS</a:t>
          </a:r>
        </a:p>
        <a:p>
          <a:pPr>
            <a:spcAft>
              <a:spcPts val="0"/>
            </a:spcAft>
            <a:buNone/>
          </a:pPr>
          <a:endParaRPr lang="en-GB" sz="1400" dirty="0">
            <a:solidFill>
              <a:sysClr val="window" lastClr="FFFFFF"/>
            </a:solidFill>
            <a:latin typeface="Calibri"/>
            <a:ea typeface="+mn-ea"/>
            <a:cs typeface="+mn-cs"/>
          </a:endParaRPr>
        </a:p>
        <a:p>
          <a:pPr>
            <a:spcAft>
              <a:spcPts val="0"/>
            </a:spcAft>
            <a:buNone/>
          </a:pPr>
          <a:r>
            <a:rPr lang="en-GB" sz="1400" dirty="0">
              <a:solidFill>
                <a:sysClr val="window" lastClr="FFFFFF"/>
              </a:solidFill>
              <a:latin typeface="Calibri"/>
              <a:ea typeface="+mn-ea"/>
              <a:cs typeface="+mn-cs"/>
            </a:rPr>
            <a:t>Tension with mum or dialogue?</a:t>
          </a:r>
        </a:p>
        <a:p>
          <a:pPr>
            <a:spcAft>
              <a:spcPts val="0"/>
            </a:spcAft>
            <a:buNone/>
          </a:pPr>
          <a:r>
            <a:rPr lang="en-GB" sz="1400" dirty="0">
              <a:solidFill>
                <a:sysClr val="window" lastClr="FFFFFF"/>
              </a:solidFill>
              <a:latin typeface="Calibri"/>
              <a:ea typeface="+mn-ea"/>
              <a:cs typeface="+mn-cs"/>
            </a:rPr>
            <a:t>Poor girl</a:t>
          </a:r>
        </a:p>
        <a:p>
          <a:pPr>
            <a:spcAft>
              <a:spcPts val="0"/>
            </a:spcAft>
            <a:buNone/>
          </a:pPr>
          <a:r>
            <a:rPr lang="en-GB" sz="1400" dirty="0">
              <a:solidFill>
                <a:sysClr val="window" lastClr="FFFFFF"/>
              </a:solidFill>
              <a:latin typeface="Calibri"/>
              <a:ea typeface="+mn-ea"/>
              <a:cs typeface="+mn-cs"/>
            </a:rPr>
            <a:t>"I hate the cow!" (mutual feeling)</a:t>
          </a:r>
        </a:p>
        <a:p>
          <a:pPr>
            <a:spcAft>
              <a:spcPts val="0"/>
            </a:spcAft>
            <a:buNone/>
          </a:pPr>
          <a:r>
            <a:rPr lang="en-GB" sz="1400" dirty="0">
              <a:solidFill>
                <a:sysClr val="window" lastClr="FFFFFF"/>
              </a:solidFill>
              <a:latin typeface="Calibri"/>
              <a:ea typeface="+mn-ea"/>
              <a:cs typeface="+mn-cs"/>
            </a:rPr>
            <a:t>No shared experience, culture, understanding?</a:t>
          </a:r>
        </a:p>
      </dgm:t>
    </dgm:pt>
    <dgm:pt modelId="{7FF09B0B-BC40-4734-9264-B17534030BDD}" type="parTrans" cxnId="{E38391DA-180B-4CD4-A656-08019C87C887}">
      <dgm:prSet/>
      <dgm:spPr/>
      <dgm:t>
        <a:bodyPr/>
        <a:lstStyle/>
        <a:p>
          <a:endParaRPr lang="en-GB"/>
        </a:p>
      </dgm:t>
    </dgm:pt>
    <dgm:pt modelId="{FCE7A4F5-1011-4E63-A396-1C21BBE4BBC0}" type="sibTrans" cxnId="{E38391DA-180B-4CD4-A656-08019C87C887}">
      <dgm:prSet/>
      <dgm:spPr/>
      <dgm:t>
        <a:bodyPr/>
        <a:lstStyle/>
        <a:p>
          <a:endParaRPr lang="en-GB"/>
        </a:p>
      </dgm:t>
    </dgm:pt>
    <dgm:pt modelId="{C6EF47D4-48A3-4F0B-904D-8E20A756E2E7}">
      <dgm:prSet custT="1"/>
      <dgm:spPr>
        <a:xfrm>
          <a:off x="6248987" y="0"/>
          <a:ext cx="2022326" cy="5102225"/>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spcAft>
              <a:spcPts val="0"/>
            </a:spcAft>
            <a:buNone/>
          </a:pPr>
          <a:r>
            <a:rPr lang="en-GB" sz="1400" b="1" dirty="0">
              <a:solidFill>
                <a:sysClr val="window" lastClr="FFFFFF"/>
              </a:solidFill>
              <a:latin typeface="Calibri"/>
              <a:ea typeface="+mn-ea"/>
              <a:cs typeface="+mn-cs"/>
            </a:rPr>
            <a:t>GRANDPARENTS</a:t>
          </a:r>
        </a:p>
        <a:p>
          <a:pPr>
            <a:spcAft>
              <a:spcPts val="0"/>
            </a:spcAft>
            <a:buNone/>
          </a:pPr>
          <a:endParaRPr lang="en-GB" sz="1400" b="0" dirty="0">
            <a:solidFill>
              <a:sysClr val="window" lastClr="FFFFFF"/>
            </a:solidFill>
            <a:latin typeface="Calibri"/>
            <a:ea typeface="+mn-ea"/>
            <a:cs typeface="+mn-cs"/>
          </a:endParaRPr>
        </a:p>
        <a:p>
          <a:pPr>
            <a:spcAft>
              <a:spcPts val="0"/>
            </a:spcAft>
            <a:buNone/>
          </a:pPr>
          <a:r>
            <a:rPr lang="en-GB" sz="1400" b="0" dirty="0">
              <a:solidFill>
                <a:sysClr val="window" lastClr="FFFFFF"/>
              </a:solidFill>
              <a:latin typeface="Calibri"/>
              <a:ea typeface="+mn-ea"/>
              <a:cs typeface="+mn-cs"/>
            </a:rPr>
            <a:t>Doting or estranged?</a:t>
          </a:r>
        </a:p>
        <a:p>
          <a:pPr>
            <a:spcAft>
              <a:spcPts val="0"/>
            </a:spcAft>
            <a:buNone/>
          </a:pPr>
          <a:r>
            <a:rPr lang="en-GB" sz="1400" b="0" dirty="0">
              <a:solidFill>
                <a:sysClr val="window" lastClr="FFFFFF"/>
              </a:solidFill>
              <a:latin typeface="Calibri"/>
              <a:ea typeface="+mn-ea"/>
              <a:cs typeface="+mn-cs"/>
            </a:rPr>
            <a:t>PS dependent or not?</a:t>
          </a:r>
        </a:p>
        <a:p>
          <a:pPr>
            <a:spcAft>
              <a:spcPts val="0"/>
            </a:spcAft>
            <a:buNone/>
          </a:pPr>
          <a:r>
            <a:rPr lang="en-GB" sz="1400" b="0" dirty="0">
              <a:solidFill>
                <a:sysClr val="window" lastClr="FFFFFF"/>
              </a:solidFill>
              <a:latin typeface="Calibri"/>
              <a:ea typeface="+mn-ea"/>
              <a:cs typeface="+mn-cs"/>
            </a:rPr>
            <a:t>Workers or workless?</a:t>
          </a:r>
        </a:p>
        <a:p>
          <a:pPr>
            <a:spcAft>
              <a:spcPts val="0"/>
            </a:spcAft>
            <a:buNone/>
          </a:pPr>
          <a:r>
            <a:rPr lang="en-GB" sz="1400" b="0" dirty="0">
              <a:solidFill>
                <a:sysClr val="window" lastClr="FFFFFF"/>
              </a:solidFill>
              <a:latin typeface="Calibri"/>
              <a:ea typeface="+mn-ea"/>
              <a:cs typeface="+mn-cs"/>
            </a:rPr>
            <a:t>Distraught?</a:t>
          </a:r>
        </a:p>
        <a:p>
          <a:pPr>
            <a:spcAft>
              <a:spcPts val="0"/>
            </a:spcAft>
            <a:buNone/>
          </a:pPr>
          <a:r>
            <a:rPr lang="en-GB" sz="1400" b="0" dirty="0">
              <a:solidFill>
                <a:sysClr val="window" lastClr="FFFFFF"/>
              </a:solidFill>
              <a:latin typeface="Calibri"/>
              <a:ea typeface="+mn-ea"/>
              <a:cs typeface="+mn-cs"/>
            </a:rPr>
            <a:t>Drink/ drugs?</a:t>
          </a:r>
        </a:p>
        <a:p>
          <a:pPr>
            <a:spcAft>
              <a:spcPts val="0"/>
            </a:spcAft>
            <a:buNone/>
          </a:pPr>
          <a:r>
            <a:rPr lang="en-GB" sz="1400" b="0" dirty="0">
              <a:solidFill>
                <a:sysClr val="window" lastClr="FFFFFF"/>
              </a:solidFill>
              <a:latin typeface="Calibri"/>
              <a:ea typeface="+mn-ea"/>
              <a:cs typeface="+mn-cs"/>
            </a:rPr>
            <a:t>Hostile or supportive?</a:t>
          </a:r>
        </a:p>
        <a:p>
          <a:pPr>
            <a:spcAft>
              <a:spcPts val="0"/>
            </a:spcAft>
            <a:buNone/>
          </a:pPr>
          <a:endParaRPr lang="en-GB" sz="1400" b="0" dirty="0">
            <a:solidFill>
              <a:sysClr val="window" lastClr="FFFFFF"/>
            </a:solidFill>
            <a:latin typeface="Calibri"/>
            <a:ea typeface="+mn-ea"/>
            <a:cs typeface="+mn-cs"/>
          </a:endParaRPr>
        </a:p>
        <a:p>
          <a:pPr>
            <a:spcAft>
              <a:spcPct val="35000"/>
            </a:spcAft>
            <a:buNone/>
          </a:pPr>
          <a:endParaRPr lang="en-GB" sz="1400" b="0" dirty="0">
            <a:solidFill>
              <a:sysClr val="window" lastClr="FFFFFF"/>
            </a:solidFill>
            <a:latin typeface="Calibri"/>
            <a:ea typeface="+mn-ea"/>
            <a:cs typeface="+mn-cs"/>
          </a:endParaRPr>
        </a:p>
      </dgm:t>
    </dgm:pt>
    <dgm:pt modelId="{A5CCA778-6892-4265-924E-F4278BAD4C05}" type="parTrans" cxnId="{58C9F86E-A651-4403-AB70-5EE2C8E0A4EF}">
      <dgm:prSet/>
      <dgm:spPr/>
      <dgm:t>
        <a:bodyPr/>
        <a:lstStyle/>
        <a:p>
          <a:endParaRPr lang="en-GB"/>
        </a:p>
      </dgm:t>
    </dgm:pt>
    <dgm:pt modelId="{D75FEB27-122C-4B98-A548-D79F2450D899}" type="sibTrans" cxnId="{58C9F86E-A651-4403-AB70-5EE2C8E0A4EF}">
      <dgm:prSet/>
      <dgm:spPr/>
      <dgm:t>
        <a:bodyPr/>
        <a:lstStyle/>
        <a:p>
          <a:endParaRPr lang="en-GB"/>
        </a:p>
      </dgm:t>
    </dgm:pt>
    <dgm:pt modelId="{8E785098-4609-4D66-916B-E1C817F398B8}">
      <dgm:prSet custT="1"/>
      <dgm:spPr>
        <a:xfrm>
          <a:off x="8331983" y="0"/>
          <a:ext cx="2022326" cy="5102225"/>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spcAft>
              <a:spcPts val="0"/>
            </a:spcAft>
            <a:buNone/>
          </a:pPr>
          <a:endParaRPr lang="en-GB" sz="1400" b="1" dirty="0">
            <a:solidFill>
              <a:sysClr val="window" lastClr="FFFFFF"/>
            </a:solidFill>
            <a:latin typeface="Calibri"/>
            <a:ea typeface="+mn-ea"/>
            <a:cs typeface="+mn-cs"/>
          </a:endParaRPr>
        </a:p>
        <a:p>
          <a:pPr>
            <a:spcAft>
              <a:spcPts val="0"/>
            </a:spcAft>
            <a:buNone/>
          </a:pPr>
          <a:endParaRPr lang="en-GB" sz="1400" b="1" dirty="0">
            <a:solidFill>
              <a:sysClr val="window" lastClr="FFFFFF"/>
            </a:solidFill>
            <a:latin typeface="Calibri"/>
            <a:ea typeface="+mn-ea"/>
            <a:cs typeface="+mn-cs"/>
          </a:endParaRPr>
        </a:p>
        <a:p>
          <a:pPr>
            <a:spcAft>
              <a:spcPts val="0"/>
            </a:spcAft>
            <a:buNone/>
          </a:pPr>
          <a:endParaRPr lang="en-GB" sz="1400" b="1" dirty="0">
            <a:solidFill>
              <a:sysClr val="window" lastClr="FFFFFF"/>
            </a:solidFill>
            <a:latin typeface="Calibri"/>
            <a:ea typeface="+mn-ea"/>
            <a:cs typeface="+mn-cs"/>
          </a:endParaRPr>
        </a:p>
        <a:p>
          <a:pPr>
            <a:spcAft>
              <a:spcPts val="0"/>
            </a:spcAft>
            <a:buNone/>
          </a:pPr>
          <a:endParaRPr lang="en-GB" sz="1400" b="1" dirty="0">
            <a:solidFill>
              <a:sysClr val="window" lastClr="FFFFFF"/>
            </a:solidFill>
            <a:latin typeface="Calibri"/>
            <a:ea typeface="+mn-ea"/>
            <a:cs typeface="+mn-cs"/>
          </a:endParaRPr>
        </a:p>
        <a:p>
          <a:pPr>
            <a:spcAft>
              <a:spcPts val="0"/>
            </a:spcAft>
            <a:buNone/>
          </a:pPr>
          <a:endParaRPr lang="en-GB" sz="1400" b="1" dirty="0">
            <a:solidFill>
              <a:sysClr val="window" lastClr="FFFFFF"/>
            </a:solidFill>
            <a:latin typeface="Calibri"/>
            <a:ea typeface="+mn-ea"/>
            <a:cs typeface="+mn-cs"/>
          </a:endParaRPr>
        </a:p>
        <a:p>
          <a:pPr>
            <a:spcAft>
              <a:spcPts val="0"/>
            </a:spcAft>
            <a:buNone/>
          </a:pPr>
          <a:endParaRPr lang="en-GB" sz="1400" b="1" dirty="0">
            <a:solidFill>
              <a:sysClr val="window" lastClr="FFFFFF"/>
            </a:solidFill>
            <a:latin typeface="Calibri"/>
            <a:ea typeface="+mn-ea"/>
            <a:cs typeface="+mn-cs"/>
          </a:endParaRPr>
        </a:p>
        <a:p>
          <a:pPr>
            <a:spcAft>
              <a:spcPts val="0"/>
            </a:spcAft>
            <a:buNone/>
          </a:pPr>
          <a:r>
            <a:rPr lang="en-GB" sz="1400" b="1" dirty="0">
              <a:solidFill>
                <a:sysClr val="window" lastClr="FFFFFF"/>
              </a:solidFill>
              <a:latin typeface="Calibri"/>
              <a:ea typeface="+mn-ea"/>
              <a:cs typeface="+mn-cs"/>
            </a:rPr>
            <a:t>FUNERAL</a:t>
          </a:r>
        </a:p>
        <a:p>
          <a:pPr>
            <a:spcAft>
              <a:spcPts val="0"/>
            </a:spcAft>
            <a:buNone/>
          </a:pPr>
          <a:endParaRPr lang="en-GB" sz="1400" b="0" dirty="0">
            <a:solidFill>
              <a:sysClr val="window" lastClr="FFFFFF"/>
            </a:solidFill>
            <a:latin typeface="Calibri"/>
            <a:ea typeface="+mn-ea"/>
            <a:cs typeface="+mn-cs"/>
          </a:endParaRPr>
        </a:p>
        <a:p>
          <a:pPr>
            <a:spcAft>
              <a:spcPts val="0"/>
            </a:spcAft>
            <a:buNone/>
          </a:pPr>
          <a:r>
            <a:rPr lang="en-GB" sz="1400" b="0" dirty="0">
              <a:solidFill>
                <a:sysClr val="window" lastClr="FFFFFF"/>
              </a:solidFill>
              <a:latin typeface="Calibri"/>
              <a:ea typeface="+mn-ea"/>
              <a:cs typeface="+mn-cs"/>
            </a:rPr>
            <a:t>Tragic, untimely or predicted?</a:t>
          </a:r>
        </a:p>
        <a:p>
          <a:pPr>
            <a:spcAft>
              <a:spcPts val="0"/>
            </a:spcAft>
            <a:buNone/>
          </a:pPr>
          <a:endParaRPr lang="en-GB" sz="1400" b="0" dirty="0">
            <a:solidFill>
              <a:sysClr val="window" lastClr="FFFFFF"/>
            </a:solidFill>
            <a:latin typeface="Calibri"/>
            <a:ea typeface="+mn-ea"/>
            <a:cs typeface="+mn-cs"/>
          </a:endParaRPr>
        </a:p>
        <a:p>
          <a:pPr>
            <a:spcAft>
              <a:spcPts val="0"/>
            </a:spcAft>
            <a:buNone/>
          </a:pPr>
          <a:r>
            <a:rPr lang="en-GB" sz="1400" b="0" dirty="0">
              <a:solidFill>
                <a:sysClr val="window" lastClr="FFFFFF"/>
              </a:solidFill>
              <a:latin typeface="Calibri"/>
              <a:ea typeface="+mn-ea"/>
              <a:cs typeface="+mn-cs"/>
            </a:rPr>
            <a:t>Did 'we' help?</a:t>
          </a:r>
        </a:p>
        <a:p>
          <a:pPr>
            <a:spcAft>
              <a:spcPts val="0"/>
            </a:spcAft>
            <a:buNone/>
          </a:pPr>
          <a:endParaRPr lang="en-GB" sz="1400" b="0" dirty="0">
            <a:solidFill>
              <a:sysClr val="window" lastClr="FFFFFF"/>
            </a:solidFill>
            <a:latin typeface="Calibri"/>
            <a:ea typeface="+mn-ea"/>
            <a:cs typeface="+mn-cs"/>
          </a:endParaRPr>
        </a:p>
        <a:p>
          <a:pPr>
            <a:spcAft>
              <a:spcPts val="0"/>
            </a:spcAft>
            <a:buNone/>
          </a:pPr>
          <a:r>
            <a:rPr lang="en-GB" sz="1400" b="0" dirty="0">
              <a:solidFill>
                <a:sysClr val="window" lastClr="FFFFFF"/>
              </a:solidFill>
              <a:latin typeface="Calibri"/>
              <a:ea typeface="+mn-ea"/>
              <a:cs typeface="+mn-cs"/>
            </a:rPr>
            <a:t>Avoidable?</a:t>
          </a:r>
        </a:p>
        <a:p>
          <a:pPr>
            <a:spcAft>
              <a:spcPts val="0"/>
            </a:spcAft>
            <a:buNone/>
          </a:pPr>
          <a:endParaRPr lang="en-GB" sz="1400" b="0" dirty="0">
            <a:solidFill>
              <a:sysClr val="window" lastClr="FFFFFF"/>
            </a:solidFill>
            <a:latin typeface="Calibri"/>
            <a:ea typeface="+mn-ea"/>
            <a:cs typeface="+mn-cs"/>
          </a:endParaRPr>
        </a:p>
        <a:p>
          <a:pPr>
            <a:spcAft>
              <a:spcPts val="0"/>
            </a:spcAft>
            <a:buNone/>
          </a:pPr>
          <a:endParaRPr lang="en-GB" sz="1400" b="0" dirty="0">
            <a:solidFill>
              <a:sysClr val="window" lastClr="FFFFFF"/>
            </a:solidFill>
            <a:latin typeface="Calibri"/>
            <a:ea typeface="+mn-ea"/>
            <a:cs typeface="+mn-cs"/>
          </a:endParaRPr>
        </a:p>
        <a:p>
          <a:pPr>
            <a:spcAft>
              <a:spcPct val="35000"/>
            </a:spcAft>
            <a:buNone/>
          </a:pPr>
          <a:endParaRPr lang="en-GB" sz="1400" b="0" dirty="0">
            <a:solidFill>
              <a:sysClr val="window" lastClr="FFFFFF"/>
            </a:solidFill>
            <a:latin typeface="Calibri"/>
            <a:ea typeface="+mn-ea"/>
            <a:cs typeface="+mn-cs"/>
          </a:endParaRPr>
        </a:p>
        <a:p>
          <a:pPr>
            <a:spcAft>
              <a:spcPct val="35000"/>
            </a:spcAft>
            <a:buNone/>
          </a:pPr>
          <a:endParaRPr lang="en-GB" sz="1400" b="0" dirty="0">
            <a:solidFill>
              <a:sysClr val="window" lastClr="FFFFFF"/>
            </a:solidFill>
            <a:latin typeface="Calibri"/>
            <a:ea typeface="+mn-ea"/>
            <a:cs typeface="+mn-cs"/>
          </a:endParaRPr>
        </a:p>
        <a:p>
          <a:pPr>
            <a:spcAft>
              <a:spcPct val="35000"/>
            </a:spcAft>
            <a:buNone/>
          </a:pPr>
          <a:endParaRPr lang="en-GB" sz="1400" b="0" dirty="0">
            <a:solidFill>
              <a:sysClr val="window" lastClr="FFFFFF"/>
            </a:solidFill>
            <a:latin typeface="Calibri"/>
            <a:ea typeface="+mn-ea"/>
            <a:cs typeface="+mn-cs"/>
          </a:endParaRPr>
        </a:p>
        <a:p>
          <a:pPr>
            <a:spcAft>
              <a:spcPct val="35000"/>
            </a:spcAft>
            <a:buNone/>
          </a:pPr>
          <a:endParaRPr lang="en-GB" sz="1400" dirty="0">
            <a:solidFill>
              <a:sysClr val="window" lastClr="FFFFFF"/>
            </a:solidFill>
            <a:latin typeface="Calibri"/>
            <a:ea typeface="+mn-ea"/>
            <a:cs typeface="+mn-cs"/>
          </a:endParaRPr>
        </a:p>
      </dgm:t>
    </dgm:pt>
    <dgm:pt modelId="{4F495463-1E0C-4694-8FA0-B69FEC2192EF}" type="parTrans" cxnId="{71114867-18E2-43F7-BF76-72E6AE0D87C1}">
      <dgm:prSet/>
      <dgm:spPr/>
      <dgm:t>
        <a:bodyPr/>
        <a:lstStyle/>
        <a:p>
          <a:endParaRPr lang="en-GB"/>
        </a:p>
      </dgm:t>
    </dgm:pt>
    <dgm:pt modelId="{E06CB8A7-4AAF-48AA-8012-9B27DAB08BFA}" type="sibTrans" cxnId="{71114867-18E2-43F7-BF76-72E6AE0D87C1}">
      <dgm:prSet/>
      <dgm:spPr/>
      <dgm:t>
        <a:bodyPr/>
        <a:lstStyle/>
        <a:p>
          <a:endParaRPr lang="en-GB"/>
        </a:p>
      </dgm:t>
    </dgm:pt>
    <dgm:pt modelId="{2D1C5E9A-680F-4D1C-9EF8-7FCF2ADABD27}" type="pres">
      <dgm:prSet presAssocID="{A8E0BAC4-5FAB-4375-81BF-B94567401E47}" presName="Name0" presStyleCnt="0">
        <dgm:presLayoutVars>
          <dgm:dir/>
          <dgm:resizeHandles val="exact"/>
        </dgm:presLayoutVars>
      </dgm:prSet>
      <dgm:spPr/>
    </dgm:pt>
    <dgm:pt modelId="{2D105C02-DB19-4346-912A-CA6C3268DCF4}" type="pres">
      <dgm:prSet presAssocID="{A8E0BAC4-5FAB-4375-81BF-B94567401E47}" presName="fgShape" presStyleLbl="fgShp" presStyleIdx="0" presStyleCnt="1" custScaleY="76956" custLinFactY="100000" custLinFactNeighborX="1146" custLinFactNeighborY="106277"/>
      <dgm:spPr>
        <a:xfrm>
          <a:off x="523339" y="4779583"/>
          <a:ext cx="9525965" cy="322641"/>
        </a:xfrm>
        <a:prstGeom prst="leftRightArrow">
          <a:avLst/>
        </a:prstGeom>
        <a:solidFill>
          <a:srgbClr val="4F81BD">
            <a:tint val="60000"/>
            <a:hueOff val="0"/>
            <a:satOff val="0"/>
            <a:lumOff val="0"/>
            <a:alphaOff val="0"/>
          </a:srgbClr>
        </a:solidFill>
        <a:ln w="25400" cap="flat" cmpd="sng" algn="ctr">
          <a:solidFill>
            <a:sysClr val="window" lastClr="FFFFFF">
              <a:hueOff val="0"/>
              <a:satOff val="0"/>
              <a:lumOff val="0"/>
              <a:alphaOff val="0"/>
            </a:sysClr>
          </a:solidFill>
          <a:prstDash val="solid"/>
        </a:ln>
        <a:effectLst/>
      </dgm:spPr>
    </dgm:pt>
    <dgm:pt modelId="{DA16E87A-FB9A-47B3-9574-F498F908590F}" type="pres">
      <dgm:prSet presAssocID="{A8E0BAC4-5FAB-4375-81BF-B94567401E47}" presName="linComp" presStyleCnt="0"/>
      <dgm:spPr/>
    </dgm:pt>
    <dgm:pt modelId="{F85AD808-FC09-43F7-B9D5-E6B3D61C4642}" type="pres">
      <dgm:prSet presAssocID="{1E6C0F07-507C-47D4-8E41-1CE957E8F92A}" presName="compNode" presStyleCnt="0"/>
      <dgm:spPr/>
    </dgm:pt>
    <dgm:pt modelId="{8949129D-CB26-4BD9-B5E5-DD89ECC97464}" type="pres">
      <dgm:prSet presAssocID="{1E6C0F07-507C-47D4-8E41-1CE957E8F92A}" presName="bkgdShape" presStyleLbl="node1" presStyleIdx="0" presStyleCnt="5"/>
      <dgm:spPr/>
    </dgm:pt>
    <dgm:pt modelId="{A6F410E2-7026-402F-8789-63FB72026297}" type="pres">
      <dgm:prSet presAssocID="{1E6C0F07-507C-47D4-8E41-1CE957E8F92A}" presName="nodeTx" presStyleLbl="node1" presStyleIdx="0" presStyleCnt="5">
        <dgm:presLayoutVars>
          <dgm:bulletEnabled val="1"/>
        </dgm:presLayoutVars>
      </dgm:prSet>
      <dgm:spPr/>
    </dgm:pt>
    <dgm:pt modelId="{3F43A7BC-FBD4-4A6F-BEF8-CA49CBD67EC7}" type="pres">
      <dgm:prSet presAssocID="{1E6C0F07-507C-47D4-8E41-1CE957E8F92A}" presName="invisiNode" presStyleLbl="node1" presStyleIdx="0" presStyleCnt="5"/>
      <dgm:spPr/>
    </dgm:pt>
    <dgm:pt modelId="{E4B4E283-AD17-4E15-BF36-BF130A53DCA4}" type="pres">
      <dgm:prSet presAssocID="{1E6C0F07-507C-47D4-8E41-1CE957E8F92A}" presName="imagNode" presStyleLbl="fgImgPlace1" presStyleIdx="0" presStyleCnt="5" custLinFactNeighborX="2016" custLinFactNeighborY="-10441"/>
      <dgm:spPr>
        <a:xfrm>
          <a:off x="195895" y="128736"/>
          <a:ext cx="1699040" cy="1699040"/>
        </a:xfrm>
        <a:prstGeom prst="ellipse">
          <a:avLst/>
        </a:prstGeom>
        <a:blipFill rotWithShape="0">
          <a:blip xmlns:r="http://schemas.openxmlformats.org/officeDocument/2006/relationships" r:embed="rId1"/>
          <a:stretch>
            <a:fillRect/>
          </a:stretch>
        </a:blipFill>
        <a:ln w="25400" cap="flat" cmpd="sng" algn="ctr">
          <a:solidFill>
            <a:sysClr val="window" lastClr="FFFFFF">
              <a:hueOff val="0"/>
              <a:satOff val="0"/>
              <a:lumOff val="0"/>
              <a:alphaOff val="0"/>
            </a:sysClr>
          </a:solidFill>
          <a:prstDash val="solid"/>
        </a:ln>
        <a:effectLst/>
      </dgm:spPr>
    </dgm:pt>
    <dgm:pt modelId="{24F66459-E76F-4DF6-A007-DFDF8363790E}" type="pres">
      <dgm:prSet presAssocID="{C3FFD96F-FB15-4536-8582-C2B44BA4F48E}" presName="sibTrans" presStyleLbl="sibTrans2D1" presStyleIdx="0" presStyleCnt="0"/>
      <dgm:spPr/>
    </dgm:pt>
    <dgm:pt modelId="{BE9405B1-8207-43B4-9323-134FC27F82CA}" type="pres">
      <dgm:prSet presAssocID="{9B53EB19-A833-4E36-BFA4-445068868222}" presName="compNode" presStyleCnt="0"/>
      <dgm:spPr/>
    </dgm:pt>
    <dgm:pt modelId="{7C5CF751-9D7B-4401-803E-52466276049E}" type="pres">
      <dgm:prSet presAssocID="{9B53EB19-A833-4E36-BFA4-445068868222}" presName="bkgdShape" presStyleLbl="node1" presStyleIdx="1" presStyleCnt="5"/>
      <dgm:spPr/>
    </dgm:pt>
    <dgm:pt modelId="{A6CBC420-59E3-4DCB-A518-8AC3506F08C9}" type="pres">
      <dgm:prSet presAssocID="{9B53EB19-A833-4E36-BFA4-445068868222}" presName="nodeTx" presStyleLbl="node1" presStyleIdx="1" presStyleCnt="5">
        <dgm:presLayoutVars>
          <dgm:bulletEnabled val="1"/>
        </dgm:presLayoutVars>
      </dgm:prSet>
      <dgm:spPr/>
    </dgm:pt>
    <dgm:pt modelId="{8A6C099E-8694-4394-B0C7-9CE0D2FAEDB8}" type="pres">
      <dgm:prSet presAssocID="{9B53EB19-A833-4E36-BFA4-445068868222}" presName="invisiNode" presStyleLbl="node1" presStyleIdx="1" presStyleCnt="5"/>
      <dgm:spPr/>
    </dgm:pt>
    <dgm:pt modelId="{E22206C3-E3DF-4CBC-B4F6-9CAFE16A87DF}" type="pres">
      <dgm:prSet presAssocID="{9B53EB19-A833-4E36-BFA4-445068868222}" presName="imagNode" presStyleLbl="fgImgPlace1" presStyleIdx="1" presStyleCnt="5" custLinFactNeighborY="-12850"/>
      <dgm:spPr>
        <a:xfrm>
          <a:off x="2244638" y="87806"/>
          <a:ext cx="1699040" cy="1699040"/>
        </a:xfrm>
        <a:prstGeom prst="ellipse">
          <a:avLst/>
        </a:prstGeom>
        <a:blipFill rotWithShape="0">
          <a:blip xmlns:r="http://schemas.openxmlformats.org/officeDocument/2006/relationships" r:embed="rId2"/>
          <a:stretch>
            <a:fillRect/>
          </a:stretch>
        </a:blipFill>
        <a:ln w="25400" cap="flat" cmpd="sng" algn="ctr">
          <a:solidFill>
            <a:sysClr val="window" lastClr="FFFFFF">
              <a:hueOff val="0"/>
              <a:satOff val="0"/>
              <a:lumOff val="0"/>
              <a:alphaOff val="0"/>
            </a:sysClr>
          </a:solidFill>
          <a:prstDash val="solid"/>
        </a:ln>
        <a:effectLst/>
      </dgm:spPr>
    </dgm:pt>
    <dgm:pt modelId="{D4FB4635-162B-460F-8FEB-2BD2C13F147E}" type="pres">
      <dgm:prSet presAssocID="{1D3884B0-A559-4D99-AC84-697FAAA667DA}" presName="sibTrans" presStyleLbl="sibTrans2D1" presStyleIdx="0" presStyleCnt="0"/>
      <dgm:spPr/>
    </dgm:pt>
    <dgm:pt modelId="{486B3EC9-A394-4380-A306-1F683D1CEB99}" type="pres">
      <dgm:prSet presAssocID="{626A5773-3675-4F32-A86B-542839B016FE}" presName="compNode" presStyleCnt="0"/>
      <dgm:spPr/>
    </dgm:pt>
    <dgm:pt modelId="{D455AEA4-0108-47B7-8831-CA2907255A02}" type="pres">
      <dgm:prSet presAssocID="{626A5773-3675-4F32-A86B-542839B016FE}" presName="bkgdShape" presStyleLbl="node1" presStyleIdx="2" presStyleCnt="5"/>
      <dgm:spPr/>
    </dgm:pt>
    <dgm:pt modelId="{FAEBDB0A-6CB9-4097-90E3-AE5327245F42}" type="pres">
      <dgm:prSet presAssocID="{626A5773-3675-4F32-A86B-542839B016FE}" presName="nodeTx" presStyleLbl="node1" presStyleIdx="2" presStyleCnt="5">
        <dgm:presLayoutVars>
          <dgm:bulletEnabled val="1"/>
        </dgm:presLayoutVars>
      </dgm:prSet>
      <dgm:spPr/>
    </dgm:pt>
    <dgm:pt modelId="{0870B4FD-A9A6-40A3-835D-2E4E50B87511}" type="pres">
      <dgm:prSet presAssocID="{626A5773-3675-4F32-A86B-542839B016FE}" presName="invisiNode" presStyleLbl="node1" presStyleIdx="2" presStyleCnt="5"/>
      <dgm:spPr/>
    </dgm:pt>
    <dgm:pt modelId="{C2AA778D-E233-4CA8-B651-C545D93E36D2}" type="pres">
      <dgm:prSet presAssocID="{626A5773-3675-4F32-A86B-542839B016FE}" presName="imagNode" presStyleLbl="fgImgPlace1" presStyleIdx="2" presStyleCnt="5" custLinFactNeighborY="-12850"/>
      <dgm:spPr>
        <a:xfrm>
          <a:off x="4327634" y="87806"/>
          <a:ext cx="1699040" cy="1699040"/>
        </a:xfrm>
        <a:prstGeom prst="ellipse">
          <a:avLst/>
        </a:prstGeom>
        <a:blipFill rotWithShape="0">
          <a:blip xmlns:r="http://schemas.openxmlformats.org/officeDocument/2006/relationships" r:embed="rId3"/>
          <a:stretch>
            <a:fillRect/>
          </a:stretch>
        </a:blipFill>
        <a:ln w="25400" cap="flat" cmpd="sng" algn="ctr">
          <a:solidFill>
            <a:sysClr val="window" lastClr="FFFFFF">
              <a:hueOff val="0"/>
              <a:satOff val="0"/>
              <a:lumOff val="0"/>
              <a:alphaOff val="0"/>
            </a:sysClr>
          </a:solidFill>
          <a:prstDash val="solid"/>
        </a:ln>
        <a:effectLst/>
      </dgm:spPr>
    </dgm:pt>
    <dgm:pt modelId="{3419B208-6BF0-4F45-9E38-0FA00BA421A5}" type="pres">
      <dgm:prSet presAssocID="{FCE7A4F5-1011-4E63-A396-1C21BBE4BBC0}" presName="sibTrans" presStyleLbl="sibTrans2D1" presStyleIdx="0" presStyleCnt="0"/>
      <dgm:spPr/>
    </dgm:pt>
    <dgm:pt modelId="{DD3B44A9-188A-4755-B7E4-A1109571B143}" type="pres">
      <dgm:prSet presAssocID="{C6EF47D4-48A3-4F0B-904D-8E20A756E2E7}" presName="compNode" presStyleCnt="0"/>
      <dgm:spPr/>
    </dgm:pt>
    <dgm:pt modelId="{C53DEE21-1809-43A8-9185-D4970868EEC8}" type="pres">
      <dgm:prSet presAssocID="{C6EF47D4-48A3-4F0B-904D-8E20A756E2E7}" presName="bkgdShape" presStyleLbl="node1" presStyleIdx="3" presStyleCnt="5"/>
      <dgm:spPr/>
    </dgm:pt>
    <dgm:pt modelId="{B962BFEF-CDAB-44D6-959A-81AE9872BFAB}" type="pres">
      <dgm:prSet presAssocID="{C6EF47D4-48A3-4F0B-904D-8E20A756E2E7}" presName="nodeTx" presStyleLbl="node1" presStyleIdx="3" presStyleCnt="5">
        <dgm:presLayoutVars>
          <dgm:bulletEnabled val="1"/>
        </dgm:presLayoutVars>
      </dgm:prSet>
      <dgm:spPr/>
    </dgm:pt>
    <dgm:pt modelId="{A9D2C65F-9024-4454-8394-C3A7C09E4E91}" type="pres">
      <dgm:prSet presAssocID="{C6EF47D4-48A3-4F0B-904D-8E20A756E2E7}" presName="invisiNode" presStyleLbl="node1" presStyleIdx="3" presStyleCnt="5"/>
      <dgm:spPr/>
    </dgm:pt>
    <dgm:pt modelId="{DC94FB09-6B8B-49B1-8159-B1B2FBA00505}" type="pres">
      <dgm:prSet presAssocID="{C6EF47D4-48A3-4F0B-904D-8E20A756E2E7}" presName="imagNode" presStyleLbl="fgImgPlace1" presStyleIdx="3" presStyleCnt="5" custLinFactNeighborY="-12850"/>
      <dgm:spPr>
        <a:xfrm>
          <a:off x="6410630" y="87806"/>
          <a:ext cx="1699040" cy="1699040"/>
        </a:xfrm>
        <a:prstGeom prst="ellipse">
          <a:avLst/>
        </a:prstGeom>
        <a:blipFill rotWithShape="0">
          <a:blip xmlns:r="http://schemas.openxmlformats.org/officeDocument/2006/relationships" r:embed="rId4"/>
          <a:stretch>
            <a:fillRect/>
          </a:stretch>
        </a:blipFill>
        <a:ln w="25400" cap="flat" cmpd="sng" algn="ctr">
          <a:solidFill>
            <a:sysClr val="window" lastClr="FFFFFF">
              <a:hueOff val="0"/>
              <a:satOff val="0"/>
              <a:lumOff val="0"/>
              <a:alphaOff val="0"/>
            </a:sysClr>
          </a:solidFill>
          <a:prstDash val="solid"/>
        </a:ln>
        <a:effectLst/>
      </dgm:spPr>
    </dgm:pt>
    <dgm:pt modelId="{1FF34543-52DD-4E60-8565-16401151BDA4}" type="pres">
      <dgm:prSet presAssocID="{D75FEB27-122C-4B98-A548-D79F2450D899}" presName="sibTrans" presStyleLbl="sibTrans2D1" presStyleIdx="0" presStyleCnt="0"/>
      <dgm:spPr/>
    </dgm:pt>
    <dgm:pt modelId="{2268CDED-5F7D-4D33-9CCF-45A2B7696FAA}" type="pres">
      <dgm:prSet presAssocID="{8E785098-4609-4D66-916B-E1C817F398B8}" presName="compNode" presStyleCnt="0"/>
      <dgm:spPr/>
    </dgm:pt>
    <dgm:pt modelId="{38C382DD-D01A-4C60-9894-DC47842A278E}" type="pres">
      <dgm:prSet presAssocID="{8E785098-4609-4D66-916B-E1C817F398B8}" presName="bkgdShape" presStyleLbl="node1" presStyleIdx="4" presStyleCnt="5"/>
      <dgm:spPr/>
    </dgm:pt>
    <dgm:pt modelId="{D008758F-EE8E-4CB0-BFD7-146CD7048543}" type="pres">
      <dgm:prSet presAssocID="{8E785098-4609-4D66-916B-E1C817F398B8}" presName="nodeTx" presStyleLbl="node1" presStyleIdx="4" presStyleCnt="5">
        <dgm:presLayoutVars>
          <dgm:bulletEnabled val="1"/>
        </dgm:presLayoutVars>
      </dgm:prSet>
      <dgm:spPr/>
    </dgm:pt>
    <dgm:pt modelId="{67BFB142-2030-46D5-B36D-3A99FD36D5AD}" type="pres">
      <dgm:prSet presAssocID="{8E785098-4609-4D66-916B-E1C817F398B8}" presName="invisiNode" presStyleLbl="node1" presStyleIdx="4" presStyleCnt="5"/>
      <dgm:spPr/>
    </dgm:pt>
    <dgm:pt modelId="{788DAACB-EF8F-4CCE-8996-41755470CF0F}" type="pres">
      <dgm:prSet presAssocID="{8E785098-4609-4D66-916B-E1C817F398B8}" presName="imagNode" presStyleLbl="fgImgPlace1" presStyleIdx="4" presStyleCnt="5" custLinFactNeighborX="-1531" custLinFactNeighborY="-12881"/>
      <dgm:spPr>
        <a:xfrm>
          <a:off x="8467614" y="87280"/>
          <a:ext cx="1699040" cy="1699040"/>
        </a:xfrm>
        <a:prstGeom prst="ellipse">
          <a:avLst/>
        </a:prstGeom>
        <a:blipFill rotWithShape="0">
          <a:blip xmlns:r="http://schemas.openxmlformats.org/officeDocument/2006/relationships" r:embed="rId5"/>
          <a:stretch>
            <a:fillRect/>
          </a:stretch>
        </a:blipFill>
        <a:ln w="25400" cap="flat" cmpd="sng" algn="ctr">
          <a:solidFill>
            <a:sysClr val="window" lastClr="FFFFFF">
              <a:hueOff val="0"/>
              <a:satOff val="0"/>
              <a:lumOff val="0"/>
              <a:alphaOff val="0"/>
            </a:sysClr>
          </a:solidFill>
          <a:prstDash val="solid"/>
        </a:ln>
        <a:effectLst/>
      </dgm:spPr>
    </dgm:pt>
  </dgm:ptLst>
  <dgm:cxnLst>
    <dgm:cxn modelId="{D1777801-A18D-48DC-AEAA-8E602D9B9A61}" type="presOf" srcId="{C6EF47D4-48A3-4F0B-904D-8E20A756E2E7}" destId="{B962BFEF-CDAB-44D6-959A-81AE9872BFAB}" srcOrd="1" destOrd="0" presId="urn:microsoft.com/office/officeart/2005/8/layout/hList7"/>
    <dgm:cxn modelId="{C841A509-511C-437E-AAD5-FC0C983F6291}" type="presOf" srcId="{9B53EB19-A833-4E36-BFA4-445068868222}" destId="{A6CBC420-59E3-4DCB-A518-8AC3506F08C9}" srcOrd="1" destOrd="0" presId="urn:microsoft.com/office/officeart/2005/8/layout/hList7"/>
    <dgm:cxn modelId="{E97D920B-2B7D-43EE-A12D-85A90A5E0733}" type="presOf" srcId="{8E785098-4609-4D66-916B-E1C817F398B8}" destId="{D008758F-EE8E-4CB0-BFD7-146CD7048543}" srcOrd="1" destOrd="0" presId="urn:microsoft.com/office/officeart/2005/8/layout/hList7"/>
    <dgm:cxn modelId="{7D02DF0C-9450-4021-9142-C722F1F2C126}" type="presOf" srcId="{1E6C0F07-507C-47D4-8E41-1CE957E8F92A}" destId="{A6F410E2-7026-402F-8789-63FB72026297}" srcOrd="1" destOrd="0" presId="urn:microsoft.com/office/officeart/2005/8/layout/hList7"/>
    <dgm:cxn modelId="{69EE1112-7672-486C-8AF8-AC6395D0C93E}" srcId="{A8E0BAC4-5FAB-4375-81BF-B94567401E47}" destId="{9B53EB19-A833-4E36-BFA4-445068868222}" srcOrd="1" destOrd="0" parTransId="{EF932972-8AE8-4C16-834D-3B54E297D644}" sibTransId="{1D3884B0-A559-4D99-AC84-697FAAA667DA}"/>
    <dgm:cxn modelId="{9038F439-571C-49D2-A5BA-8209C85A24FB}" type="presOf" srcId="{C6EF47D4-48A3-4F0B-904D-8E20A756E2E7}" destId="{C53DEE21-1809-43A8-9185-D4970868EEC8}" srcOrd="0" destOrd="0" presId="urn:microsoft.com/office/officeart/2005/8/layout/hList7"/>
    <dgm:cxn modelId="{67E7DC3A-A64E-4DC7-8E36-CB11D611223B}" type="presOf" srcId="{A8E0BAC4-5FAB-4375-81BF-B94567401E47}" destId="{2D1C5E9A-680F-4D1C-9EF8-7FCF2ADABD27}" srcOrd="0" destOrd="0" presId="urn:microsoft.com/office/officeart/2005/8/layout/hList7"/>
    <dgm:cxn modelId="{1B5C733B-ACC9-4F17-87FF-855413E050AC}" type="presOf" srcId="{D75FEB27-122C-4B98-A548-D79F2450D899}" destId="{1FF34543-52DD-4E60-8565-16401151BDA4}" srcOrd="0" destOrd="0" presId="urn:microsoft.com/office/officeart/2005/8/layout/hList7"/>
    <dgm:cxn modelId="{F545033F-E568-4BF5-BF63-8EB40A4C77CE}" type="presOf" srcId="{9B53EB19-A833-4E36-BFA4-445068868222}" destId="{7C5CF751-9D7B-4401-803E-52466276049E}" srcOrd="0" destOrd="0" presId="urn:microsoft.com/office/officeart/2005/8/layout/hList7"/>
    <dgm:cxn modelId="{8859B346-8A14-4D33-9F2C-69454D93C287}" srcId="{A8E0BAC4-5FAB-4375-81BF-B94567401E47}" destId="{1E6C0F07-507C-47D4-8E41-1CE957E8F92A}" srcOrd="0" destOrd="0" parTransId="{6332C830-C680-4E48-8CCD-2AE50687D3E9}" sibTransId="{C3FFD96F-FB15-4536-8582-C2B44BA4F48E}"/>
    <dgm:cxn modelId="{71114867-18E2-43F7-BF76-72E6AE0D87C1}" srcId="{A8E0BAC4-5FAB-4375-81BF-B94567401E47}" destId="{8E785098-4609-4D66-916B-E1C817F398B8}" srcOrd="4" destOrd="0" parTransId="{4F495463-1E0C-4694-8FA0-B69FEC2192EF}" sibTransId="{E06CB8A7-4AAF-48AA-8012-9B27DAB08BFA}"/>
    <dgm:cxn modelId="{58C9F86E-A651-4403-AB70-5EE2C8E0A4EF}" srcId="{A8E0BAC4-5FAB-4375-81BF-B94567401E47}" destId="{C6EF47D4-48A3-4F0B-904D-8E20A756E2E7}" srcOrd="3" destOrd="0" parTransId="{A5CCA778-6892-4265-924E-F4278BAD4C05}" sibTransId="{D75FEB27-122C-4B98-A548-D79F2450D899}"/>
    <dgm:cxn modelId="{F261F48B-9C35-4C96-AC02-9F10E552FB60}" type="presOf" srcId="{8E785098-4609-4D66-916B-E1C817F398B8}" destId="{38C382DD-D01A-4C60-9894-DC47842A278E}" srcOrd="0" destOrd="0" presId="urn:microsoft.com/office/officeart/2005/8/layout/hList7"/>
    <dgm:cxn modelId="{B7E644A6-9CE3-421E-B425-33EDC2A022AC}" type="presOf" srcId="{C3FFD96F-FB15-4536-8582-C2B44BA4F48E}" destId="{24F66459-E76F-4DF6-A007-DFDF8363790E}" srcOrd="0" destOrd="0" presId="urn:microsoft.com/office/officeart/2005/8/layout/hList7"/>
    <dgm:cxn modelId="{4B7A2AC7-2403-47A3-897C-DE1AEBA8C7D6}" type="presOf" srcId="{626A5773-3675-4F32-A86B-542839B016FE}" destId="{D455AEA4-0108-47B7-8831-CA2907255A02}" srcOrd="0" destOrd="0" presId="urn:microsoft.com/office/officeart/2005/8/layout/hList7"/>
    <dgm:cxn modelId="{481DF5CD-C5CD-4025-9578-4A3C36392518}" type="presOf" srcId="{1E6C0F07-507C-47D4-8E41-1CE957E8F92A}" destId="{8949129D-CB26-4BD9-B5E5-DD89ECC97464}" srcOrd="0" destOrd="0" presId="urn:microsoft.com/office/officeart/2005/8/layout/hList7"/>
    <dgm:cxn modelId="{62546ED2-8A63-46DF-B701-690C5711115F}" type="presOf" srcId="{FCE7A4F5-1011-4E63-A396-1C21BBE4BBC0}" destId="{3419B208-6BF0-4F45-9E38-0FA00BA421A5}" srcOrd="0" destOrd="0" presId="urn:microsoft.com/office/officeart/2005/8/layout/hList7"/>
    <dgm:cxn modelId="{898039DA-35CF-4D16-8826-8B96043D8B71}" type="presOf" srcId="{626A5773-3675-4F32-A86B-542839B016FE}" destId="{FAEBDB0A-6CB9-4097-90E3-AE5327245F42}" srcOrd="1" destOrd="0" presId="urn:microsoft.com/office/officeart/2005/8/layout/hList7"/>
    <dgm:cxn modelId="{E38391DA-180B-4CD4-A656-08019C87C887}" srcId="{A8E0BAC4-5FAB-4375-81BF-B94567401E47}" destId="{626A5773-3675-4F32-A86B-542839B016FE}" srcOrd="2" destOrd="0" parTransId="{7FF09B0B-BC40-4734-9264-B17534030BDD}" sibTransId="{FCE7A4F5-1011-4E63-A396-1C21BBE4BBC0}"/>
    <dgm:cxn modelId="{847894E2-0A97-4D5F-9212-0A278DA5C7D0}" type="presOf" srcId="{1D3884B0-A559-4D99-AC84-697FAAA667DA}" destId="{D4FB4635-162B-460F-8FEB-2BD2C13F147E}" srcOrd="0" destOrd="0" presId="urn:microsoft.com/office/officeart/2005/8/layout/hList7"/>
    <dgm:cxn modelId="{3249F02E-E0A5-4397-8E9E-B7C8F470EDCD}" type="presParOf" srcId="{2D1C5E9A-680F-4D1C-9EF8-7FCF2ADABD27}" destId="{2D105C02-DB19-4346-912A-CA6C3268DCF4}" srcOrd="0" destOrd="0" presId="urn:microsoft.com/office/officeart/2005/8/layout/hList7"/>
    <dgm:cxn modelId="{F5D29F09-6F35-4795-9589-7CAAC3B91F4E}" type="presParOf" srcId="{2D1C5E9A-680F-4D1C-9EF8-7FCF2ADABD27}" destId="{DA16E87A-FB9A-47B3-9574-F498F908590F}" srcOrd="1" destOrd="0" presId="urn:microsoft.com/office/officeart/2005/8/layout/hList7"/>
    <dgm:cxn modelId="{7C24C2FD-DBDE-45B1-9783-17543F512CAC}" type="presParOf" srcId="{DA16E87A-FB9A-47B3-9574-F498F908590F}" destId="{F85AD808-FC09-43F7-B9D5-E6B3D61C4642}" srcOrd="0" destOrd="0" presId="urn:microsoft.com/office/officeart/2005/8/layout/hList7"/>
    <dgm:cxn modelId="{CB74D5CD-C769-49EC-9493-A8E453CA42D9}" type="presParOf" srcId="{F85AD808-FC09-43F7-B9D5-E6B3D61C4642}" destId="{8949129D-CB26-4BD9-B5E5-DD89ECC97464}" srcOrd="0" destOrd="0" presId="urn:microsoft.com/office/officeart/2005/8/layout/hList7"/>
    <dgm:cxn modelId="{14477B1C-BDA2-4521-8646-5FFC875817D0}" type="presParOf" srcId="{F85AD808-FC09-43F7-B9D5-E6B3D61C4642}" destId="{A6F410E2-7026-402F-8789-63FB72026297}" srcOrd="1" destOrd="0" presId="urn:microsoft.com/office/officeart/2005/8/layout/hList7"/>
    <dgm:cxn modelId="{1ECBF069-AB6A-4E2C-AE0A-455F965513E1}" type="presParOf" srcId="{F85AD808-FC09-43F7-B9D5-E6B3D61C4642}" destId="{3F43A7BC-FBD4-4A6F-BEF8-CA49CBD67EC7}" srcOrd="2" destOrd="0" presId="urn:microsoft.com/office/officeart/2005/8/layout/hList7"/>
    <dgm:cxn modelId="{1ACDE4C0-2FE7-43BE-B7D7-890910EC132D}" type="presParOf" srcId="{F85AD808-FC09-43F7-B9D5-E6B3D61C4642}" destId="{E4B4E283-AD17-4E15-BF36-BF130A53DCA4}" srcOrd="3" destOrd="0" presId="urn:microsoft.com/office/officeart/2005/8/layout/hList7"/>
    <dgm:cxn modelId="{A07B7C49-19C7-48BD-88D5-5FA4D26B8DCA}" type="presParOf" srcId="{DA16E87A-FB9A-47B3-9574-F498F908590F}" destId="{24F66459-E76F-4DF6-A007-DFDF8363790E}" srcOrd="1" destOrd="0" presId="urn:microsoft.com/office/officeart/2005/8/layout/hList7"/>
    <dgm:cxn modelId="{306DC699-EA63-47DF-946B-631D01224D4A}" type="presParOf" srcId="{DA16E87A-FB9A-47B3-9574-F498F908590F}" destId="{BE9405B1-8207-43B4-9323-134FC27F82CA}" srcOrd="2" destOrd="0" presId="urn:microsoft.com/office/officeart/2005/8/layout/hList7"/>
    <dgm:cxn modelId="{955D8689-4349-4EFB-A384-B5464C0E0593}" type="presParOf" srcId="{BE9405B1-8207-43B4-9323-134FC27F82CA}" destId="{7C5CF751-9D7B-4401-803E-52466276049E}" srcOrd="0" destOrd="0" presId="urn:microsoft.com/office/officeart/2005/8/layout/hList7"/>
    <dgm:cxn modelId="{301ECFEC-8A03-4135-AB44-552E278805CB}" type="presParOf" srcId="{BE9405B1-8207-43B4-9323-134FC27F82CA}" destId="{A6CBC420-59E3-4DCB-A518-8AC3506F08C9}" srcOrd="1" destOrd="0" presId="urn:microsoft.com/office/officeart/2005/8/layout/hList7"/>
    <dgm:cxn modelId="{3DCEB3A8-DEAF-4797-AB1A-E5E4198B03B5}" type="presParOf" srcId="{BE9405B1-8207-43B4-9323-134FC27F82CA}" destId="{8A6C099E-8694-4394-B0C7-9CE0D2FAEDB8}" srcOrd="2" destOrd="0" presId="urn:microsoft.com/office/officeart/2005/8/layout/hList7"/>
    <dgm:cxn modelId="{4DA7D4EF-0439-4A30-B593-E50A7E4CF2C1}" type="presParOf" srcId="{BE9405B1-8207-43B4-9323-134FC27F82CA}" destId="{E22206C3-E3DF-4CBC-B4F6-9CAFE16A87DF}" srcOrd="3" destOrd="0" presId="urn:microsoft.com/office/officeart/2005/8/layout/hList7"/>
    <dgm:cxn modelId="{C55A9F6B-4743-43C2-9B99-6A2F707C4FC0}" type="presParOf" srcId="{DA16E87A-FB9A-47B3-9574-F498F908590F}" destId="{D4FB4635-162B-460F-8FEB-2BD2C13F147E}" srcOrd="3" destOrd="0" presId="urn:microsoft.com/office/officeart/2005/8/layout/hList7"/>
    <dgm:cxn modelId="{87572ED4-513A-4EA4-9582-8047D8E3CA2C}" type="presParOf" srcId="{DA16E87A-FB9A-47B3-9574-F498F908590F}" destId="{486B3EC9-A394-4380-A306-1F683D1CEB99}" srcOrd="4" destOrd="0" presId="urn:microsoft.com/office/officeart/2005/8/layout/hList7"/>
    <dgm:cxn modelId="{46CE1CF3-D874-47DA-90BC-04ED833C4007}" type="presParOf" srcId="{486B3EC9-A394-4380-A306-1F683D1CEB99}" destId="{D455AEA4-0108-47B7-8831-CA2907255A02}" srcOrd="0" destOrd="0" presId="urn:microsoft.com/office/officeart/2005/8/layout/hList7"/>
    <dgm:cxn modelId="{502F67CA-185C-41DF-B46A-0022FB15D9BE}" type="presParOf" srcId="{486B3EC9-A394-4380-A306-1F683D1CEB99}" destId="{FAEBDB0A-6CB9-4097-90E3-AE5327245F42}" srcOrd="1" destOrd="0" presId="urn:microsoft.com/office/officeart/2005/8/layout/hList7"/>
    <dgm:cxn modelId="{060B4D23-5B79-470D-86D1-01F426376653}" type="presParOf" srcId="{486B3EC9-A394-4380-A306-1F683D1CEB99}" destId="{0870B4FD-A9A6-40A3-835D-2E4E50B87511}" srcOrd="2" destOrd="0" presId="urn:microsoft.com/office/officeart/2005/8/layout/hList7"/>
    <dgm:cxn modelId="{2CE9A92D-A211-4D64-BFFA-8084100466E2}" type="presParOf" srcId="{486B3EC9-A394-4380-A306-1F683D1CEB99}" destId="{C2AA778D-E233-4CA8-B651-C545D93E36D2}" srcOrd="3" destOrd="0" presId="urn:microsoft.com/office/officeart/2005/8/layout/hList7"/>
    <dgm:cxn modelId="{E3C01D2E-7A30-4A09-BFA5-BA045BF1AC2B}" type="presParOf" srcId="{DA16E87A-FB9A-47B3-9574-F498F908590F}" destId="{3419B208-6BF0-4F45-9E38-0FA00BA421A5}" srcOrd="5" destOrd="0" presId="urn:microsoft.com/office/officeart/2005/8/layout/hList7"/>
    <dgm:cxn modelId="{4C442A6D-E086-4575-93B0-F64808A9C30F}" type="presParOf" srcId="{DA16E87A-FB9A-47B3-9574-F498F908590F}" destId="{DD3B44A9-188A-4755-B7E4-A1109571B143}" srcOrd="6" destOrd="0" presId="urn:microsoft.com/office/officeart/2005/8/layout/hList7"/>
    <dgm:cxn modelId="{AD886E8D-9FD6-405D-9EB3-EE9490EB6FFC}" type="presParOf" srcId="{DD3B44A9-188A-4755-B7E4-A1109571B143}" destId="{C53DEE21-1809-43A8-9185-D4970868EEC8}" srcOrd="0" destOrd="0" presId="urn:microsoft.com/office/officeart/2005/8/layout/hList7"/>
    <dgm:cxn modelId="{B4C1F684-968D-4D00-B19C-432A75EE9BA6}" type="presParOf" srcId="{DD3B44A9-188A-4755-B7E4-A1109571B143}" destId="{B962BFEF-CDAB-44D6-959A-81AE9872BFAB}" srcOrd="1" destOrd="0" presId="urn:microsoft.com/office/officeart/2005/8/layout/hList7"/>
    <dgm:cxn modelId="{AFF1F275-C61B-47C5-A0E6-06870F80DB5B}" type="presParOf" srcId="{DD3B44A9-188A-4755-B7E4-A1109571B143}" destId="{A9D2C65F-9024-4454-8394-C3A7C09E4E91}" srcOrd="2" destOrd="0" presId="urn:microsoft.com/office/officeart/2005/8/layout/hList7"/>
    <dgm:cxn modelId="{A2306511-DF60-4EE9-ABEE-DDACD45BBF87}" type="presParOf" srcId="{DD3B44A9-188A-4755-B7E4-A1109571B143}" destId="{DC94FB09-6B8B-49B1-8159-B1B2FBA00505}" srcOrd="3" destOrd="0" presId="urn:microsoft.com/office/officeart/2005/8/layout/hList7"/>
    <dgm:cxn modelId="{69AAA82F-D901-4141-A572-824DCF8F9C09}" type="presParOf" srcId="{DA16E87A-FB9A-47B3-9574-F498F908590F}" destId="{1FF34543-52DD-4E60-8565-16401151BDA4}" srcOrd="7" destOrd="0" presId="urn:microsoft.com/office/officeart/2005/8/layout/hList7"/>
    <dgm:cxn modelId="{071953B8-9D2B-4AA8-AD57-92175786C234}" type="presParOf" srcId="{DA16E87A-FB9A-47B3-9574-F498F908590F}" destId="{2268CDED-5F7D-4D33-9CCF-45A2B7696FAA}" srcOrd="8" destOrd="0" presId="urn:microsoft.com/office/officeart/2005/8/layout/hList7"/>
    <dgm:cxn modelId="{0935B16A-FEC5-4275-8BFA-FBA97E309831}" type="presParOf" srcId="{2268CDED-5F7D-4D33-9CCF-45A2B7696FAA}" destId="{38C382DD-D01A-4C60-9894-DC47842A278E}" srcOrd="0" destOrd="0" presId="urn:microsoft.com/office/officeart/2005/8/layout/hList7"/>
    <dgm:cxn modelId="{8F8159BE-1DC3-4BEE-A90F-9576A9A9FCA5}" type="presParOf" srcId="{2268CDED-5F7D-4D33-9CCF-45A2B7696FAA}" destId="{D008758F-EE8E-4CB0-BFD7-146CD7048543}" srcOrd="1" destOrd="0" presId="urn:microsoft.com/office/officeart/2005/8/layout/hList7"/>
    <dgm:cxn modelId="{92CD297E-F60F-4540-8840-99524B57018C}" type="presParOf" srcId="{2268CDED-5F7D-4D33-9CCF-45A2B7696FAA}" destId="{67BFB142-2030-46D5-B36D-3A99FD36D5AD}" srcOrd="2" destOrd="0" presId="urn:microsoft.com/office/officeart/2005/8/layout/hList7"/>
    <dgm:cxn modelId="{53A440AC-2B5B-4FF7-B385-B5B50F790CA4}" type="presParOf" srcId="{2268CDED-5F7D-4D33-9CCF-45A2B7696FAA}" destId="{788DAACB-EF8F-4CCE-8996-41755470CF0F}" srcOrd="3" destOrd="0" presId="urn:microsoft.com/office/officeart/2005/8/layout/hList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8E0BAC4-5FAB-4375-81BF-B94567401E47}" type="doc">
      <dgm:prSet loTypeId="urn:microsoft.com/office/officeart/2005/8/layout/hList7" loCatId="list" qsTypeId="urn:microsoft.com/office/officeart/2005/8/quickstyle/simple1" qsCatId="simple" csTypeId="urn:microsoft.com/office/officeart/2005/8/colors/accent1_2" csCatId="accent1" phldr="1"/>
      <dgm:spPr/>
    </dgm:pt>
    <dgm:pt modelId="{1E6C0F07-507C-47D4-8E41-1CE957E8F92A}">
      <dgm:prSet phldrT="[Text]" custT="1"/>
      <dgm:spPr>
        <a:xfrm>
          <a:off x="0" y="0"/>
          <a:ext cx="2022326" cy="5102225"/>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spcAft>
              <a:spcPts val="0"/>
            </a:spcAft>
            <a:buNone/>
          </a:pPr>
          <a:endParaRPr lang="en-GB" sz="1400" b="1" dirty="0">
            <a:solidFill>
              <a:sysClr val="window" lastClr="FFFFFF"/>
            </a:solidFill>
            <a:latin typeface="Calibri"/>
            <a:ea typeface="+mn-ea"/>
            <a:cs typeface="+mn-cs"/>
          </a:endParaRPr>
        </a:p>
        <a:p>
          <a:pPr>
            <a:spcAft>
              <a:spcPts val="0"/>
            </a:spcAft>
            <a:buNone/>
          </a:pPr>
          <a:r>
            <a:rPr lang="en-GB" sz="2800" b="1" dirty="0">
              <a:solidFill>
                <a:sysClr val="window" lastClr="FFFFFF"/>
              </a:solidFill>
              <a:latin typeface="Calibri"/>
              <a:ea typeface="+mn-ea"/>
              <a:cs typeface="+mn-cs"/>
            </a:rPr>
            <a:t>AGE</a:t>
          </a:r>
        </a:p>
      </dgm:t>
    </dgm:pt>
    <dgm:pt modelId="{6332C830-C680-4E48-8CCD-2AE50687D3E9}" type="parTrans" cxnId="{8859B346-8A14-4D33-9F2C-69454D93C287}">
      <dgm:prSet/>
      <dgm:spPr/>
      <dgm:t>
        <a:bodyPr/>
        <a:lstStyle/>
        <a:p>
          <a:endParaRPr lang="en-GB"/>
        </a:p>
      </dgm:t>
    </dgm:pt>
    <dgm:pt modelId="{C3FFD96F-FB15-4536-8582-C2B44BA4F48E}" type="sibTrans" cxnId="{8859B346-8A14-4D33-9F2C-69454D93C287}">
      <dgm:prSet/>
      <dgm:spPr/>
      <dgm:t>
        <a:bodyPr/>
        <a:lstStyle/>
        <a:p>
          <a:endParaRPr lang="en-GB"/>
        </a:p>
      </dgm:t>
    </dgm:pt>
    <dgm:pt modelId="{9B53EB19-A833-4E36-BFA4-445068868222}">
      <dgm:prSet phldrT="[Text]" custT="1"/>
      <dgm:spPr>
        <a:xfrm>
          <a:off x="2082995" y="0"/>
          <a:ext cx="2022326" cy="5102225"/>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spcAft>
              <a:spcPts val="0"/>
            </a:spcAft>
            <a:buNone/>
          </a:pPr>
          <a:endParaRPr lang="en-GB" sz="1400" b="1" dirty="0">
            <a:solidFill>
              <a:sysClr val="window" lastClr="FFFFFF"/>
            </a:solidFill>
            <a:latin typeface="Calibri"/>
            <a:ea typeface="+mn-ea"/>
            <a:cs typeface="+mn-cs"/>
          </a:endParaRPr>
        </a:p>
        <a:p>
          <a:pPr>
            <a:spcAft>
              <a:spcPts val="0"/>
            </a:spcAft>
            <a:buNone/>
          </a:pPr>
          <a:endParaRPr lang="en-GB" sz="1400" b="1" dirty="0">
            <a:solidFill>
              <a:sysClr val="window" lastClr="FFFFFF"/>
            </a:solidFill>
            <a:latin typeface="Calibri"/>
            <a:ea typeface="+mn-ea"/>
            <a:cs typeface="+mn-cs"/>
          </a:endParaRPr>
        </a:p>
        <a:p>
          <a:pPr>
            <a:spcAft>
              <a:spcPts val="0"/>
            </a:spcAft>
            <a:buNone/>
          </a:pPr>
          <a:endParaRPr lang="en-GB" sz="1400" b="1" dirty="0">
            <a:solidFill>
              <a:sysClr val="window" lastClr="FFFFFF"/>
            </a:solidFill>
            <a:latin typeface="Calibri"/>
            <a:ea typeface="+mn-ea"/>
            <a:cs typeface="+mn-cs"/>
          </a:endParaRPr>
        </a:p>
        <a:p>
          <a:pPr>
            <a:spcAft>
              <a:spcPts val="0"/>
            </a:spcAft>
            <a:buNone/>
          </a:pPr>
          <a:r>
            <a:rPr lang="en-GB" sz="2400" b="1" dirty="0">
              <a:solidFill>
                <a:sysClr val="window" lastClr="FFFFFF"/>
              </a:solidFill>
              <a:latin typeface="Calibri"/>
              <a:ea typeface="+mn-ea"/>
              <a:cs typeface="+mn-cs"/>
            </a:rPr>
            <a:t>MARITAL STATUS</a:t>
          </a:r>
        </a:p>
        <a:p>
          <a:pPr>
            <a:spcAft>
              <a:spcPct val="35000"/>
            </a:spcAft>
            <a:buNone/>
          </a:pPr>
          <a:endParaRPr lang="en-GB" sz="1400" dirty="0">
            <a:solidFill>
              <a:sysClr val="window" lastClr="FFFFFF"/>
            </a:solidFill>
            <a:latin typeface="Calibri"/>
            <a:ea typeface="+mn-ea"/>
            <a:cs typeface="+mn-cs"/>
          </a:endParaRPr>
        </a:p>
      </dgm:t>
    </dgm:pt>
    <dgm:pt modelId="{EF932972-8AE8-4C16-834D-3B54E297D644}" type="parTrans" cxnId="{69EE1112-7672-486C-8AF8-AC6395D0C93E}">
      <dgm:prSet/>
      <dgm:spPr/>
      <dgm:t>
        <a:bodyPr/>
        <a:lstStyle/>
        <a:p>
          <a:endParaRPr lang="en-GB"/>
        </a:p>
      </dgm:t>
    </dgm:pt>
    <dgm:pt modelId="{1D3884B0-A559-4D99-AC84-697FAAA667DA}" type="sibTrans" cxnId="{69EE1112-7672-486C-8AF8-AC6395D0C93E}">
      <dgm:prSet/>
      <dgm:spPr/>
      <dgm:t>
        <a:bodyPr/>
        <a:lstStyle/>
        <a:p>
          <a:endParaRPr lang="en-GB"/>
        </a:p>
      </dgm:t>
    </dgm:pt>
    <dgm:pt modelId="{626A5773-3675-4F32-A86B-542839B016FE}">
      <dgm:prSet phldrT="[Text]" custT="1"/>
      <dgm:spPr>
        <a:xfrm>
          <a:off x="4165991" y="0"/>
          <a:ext cx="2022326" cy="5102225"/>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spcAft>
              <a:spcPts val="0"/>
            </a:spcAft>
            <a:buNone/>
          </a:pPr>
          <a:r>
            <a:rPr lang="en-GB" sz="2400" b="1" dirty="0">
              <a:solidFill>
                <a:sysClr val="window" lastClr="FFFFFF"/>
              </a:solidFill>
              <a:latin typeface="Calibri"/>
              <a:ea typeface="+mn-ea"/>
              <a:cs typeface="+mn-cs"/>
            </a:rPr>
            <a:t>DISABILITY</a:t>
          </a:r>
        </a:p>
      </dgm:t>
    </dgm:pt>
    <dgm:pt modelId="{7FF09B0B-BC40-4734-9264-B17534030BDD}" type="parTrans" cxnId="{E38391DA-180B-4CD4-A656-08019C87C887}">
      <dgm:prSet/>
      <dgm:spPr/>
      <dgm:t>
        <a:bodyPr/>
        <a:lstStyle/>
        <a:p>
          <a:endParaRPr lang="en-GB"/>
        </a:p>
      </dgm:t>
    </dgm:pt>
    <dgm:pt modelId="{FCE7A4F5-1011-4E63-A396-1C21BBE4BBC0}" type="sibTrans" cxnId="{E38391DA-180B-4CD4-A656-08019C87C887}">
      <dgm:prSet/>
      <dgm:spPr/>
      <dgm:t>
        <a:bodyPr/>
        <a:lstStyle/>
        <a:p>
          <a:endParaRPr lang="en-GB"/>
        </a:p>
      </dgm:t>
    </dgm:pt>
    <dgm:pt modelId="{C6EF47D4-48A3-4F0B-904D-8E20A756E2E7}">
      <dgm:prSet custT="1"/>
      <dgm:spPr>
        <a:xfrm>
          <a:off x="6248987" y="0"/>
          <a:ext cx="2022326" cy="5102225"/>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spcAft>
              <a:spcPct val="35000"/>
            </a:spcAft>
            <a:buNone/>
          </a:pPr>
          <a:r>
            <a:rPr lang="en-GB" sz="2800" b="1" dirty="0">
              <a:solidFill>
                <a:sysClr val="window" lastClr="FFFFFF"/>
              </a:solidFill>
              <a:latin typeface="Calibri"/>
              <a:ea typeface="+mn-ea"/>
              <a:cs typeface="+mn-cs"/>
            </a:rPr>
            <a:t>RACE</a:t>
          </a:r>
        </a:p>
      </dgm:t>
    </dgm:pt>
    <dgm:pt modelId="{A5CCA778-6892-4265-924E-F4278BAD4C05}" type="parTrans" cxnId="{58C9F86E-A651-4403-AB70-5EE2C8E0A4EF}">
      <dgm:prSet/>
      <dgm:spPr/>
      <dgm:t>
        <a:bodyPr/>
        <a:lstStyle/>
        <a:p>
          <a:endParaRPr lang="en-GB"/>
        </a:p>
      </dgm:t>
    </dgm:pt>
    <dgm:pt modelId="{D75FEB27-122C-4B98-A548-D79F2450D899}" type="sibTrans" cxnId="{58C9F86E-A651-4403-AB70-5EE2C8E0A4EF}">
      <dgm:prSet/>
      <dgm:spPr/>
      <dgm:t>
        <a:bodyPr/>
        <a:lstStyle/>
        <a:p>
          <a:endParaRPr lang="en-GB"/>
        </a:p>
      </dgm:t>
    </dgm:pt>
    <dgm:pt modelId="{8E785098-4609-4D66-916B-E1C817F398B8}">
      <dgm:prSet custT="1"/>
      <dgm:spPr>
        <a:xfrm>
          <a:off x="8331983" y="0"/>
          <a:ext cx="2022326" cy="5102225"/>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pPr>
            <a:spcAft>
              <a:spcPts val="0"/>
            </a:spcAft>
            <a:buNone/>
          </a:pPr>
          <a:endParaRPr lang="en-GB" sz="1400" b="1" dirty="0">
            <a:solidFill>
              <a:sysClr val="window" lastClr="FFFFFF"/>
            </a:solidFill>
            <a:latin typeface="Calibri"/>
            <a:ea typeface="+mn-ea"/>
            <a:cs typeface="+mn-cs"/>
          </a:endParaRPr>
        </a:p>
        <a:p>
          <a:pPr>
            <a:spcAft>
              <a:spcPts val="0"/>
            </a:spcAft>
            <a:buNone/>
          </a:pPr>
          <a:endParaRPr lang="en-GB" sz="1400" b="1" dirty="0">
            <a:solidFill>
              <a:sysClr val="window" lastClr="FFFFFF"/>
            </a:solidFill>
            <a:latin typeface="Calibri"/>
            <a:ea typeface="+mn-ea"/>
            <a:cs typeface="+mn-cs"/>
          </a:endParaRPr>
        </a:p>
        <a:p>
          <a:pPr>
            <a:spcAft>
              <a:spcPts val="0"/>
            </a:spcAft>
            <a:buNone/>
          </a:pPr>
          <a:endParaRPr lang="en-GB" sz="1400" b="1" dirty="0">
            <a:solidFill>
              <a:sysClr val="window" lastClr="FFFFFF"/>
            </a:solidFill>
            <a:latin typeface="Calibri"/>
            <a:ea typeface="+mn-ea"/>
            <a:cs typeface="+mn-cs"/>
          </a:endParaRPr>
        </a:p>
        <a:p>
          <a:pPr>
            <a:spcAft>
              <a:spcPts val="0"/>
            </a:spcAft>
            <a:buNone/>
          </a:pPr>
          <a:endParaRPr lang="en-GB" sz="1400" b="1" dirty="0">
            <a:solidFill>
              <a:sysClr val="window" lastClr="FFFFFF"/>
            </a:solidFill>
            <a:latin typeface="Calibri"/>
            <a:ea typeface="+mn-ea"/>
            <a:cs typeface="+mn-cs"/>
          </a:endParaRPr>
        </a:p>
        <a:p>
          <a:pPr>
            <a:spcAft>
              <a:spcPts val="0"/>
            </a:spcAft>
            <a:buNone/>
          </a:pPr>
          <a:r>
            <a:rPr lang="en-GB" sz="2800" b="1" dirty="0">
              <a:solidFill>
                <a:sysClr val="window" lastClr="FFFFFF"/>
              </a:solidFill>
              <a:latin typeface="Calibri"/>
              <a:ea typeface="+mn-ea"/>
              <a:cs typeface="+mn-cs"/>
            </a:rPr>
            <a:t>SEX</a:t>
          </a:r>
        </a:p>
        <a:p>
          <a:pPr>
            <a:spcAft>
              <a:spcPct val="35000"/>
            </a:spcAft>
            <a:buNone/>
          </a:pPr>
          <a:endParaRPr lang="en-GB" sz="1400" b="0" dirty="0">
            <a:solidFill>
              <a:sysClr val="window" lastClr="FFFFFF"/>
            </a:solidFill>
            <a:latin typeface="Calibri"/>
            <a:ea typeface="+mn-ea"/>
            <a:cs typeface="+mn-cs"/>
          </a:endParaRPr>
        </a:p>
        <a:p>
          <a:pPr>
            <a:spcAft>
              <a:spcPct val="35000"/>
            </a:spcAft>
            <a:buNone/>
          </a:pPr>
          <a:endParaRPr lang="en-GB" sz="1400" b="0" dirty="0">
            <a:solidFill>
              <a:sysClr val="window" lastClr="FFFFFF"/>
            </a:solidFill>
            <a:latin typeface="Calibri"/>
            <a:ea typeface="+mn-ea"/>
            <a:cs typeface="+mn-cs"/>
          </a:endParaRPr>
        </a:p>
        <a:p>
          <a:pPr>
            <a:spcAft>
              <a:spcPct val="35000"/>
            </a:spcAft>
            <a:buNone/>
          </a:pPr>
          <a:endParaRPr lang="en-GB" sz="1400" dirty="0">
            <a:solidFill>
              <a:sysClr val="window" lastClr="FFFFFF"/>
            </a:solidFill>
            <a:latin typeface="Calibri"/>
            <a:ea typeface="+mn-ea"/>
            <a:cs typeface="+mn-cs"/>
          </a:endParaRPr>
        </a:p>
      </dgm:t>
    </dgm:pt>
    <dgm:pt modelId="{4F495463-1E0C-4694-8FA0-B69FEC2192EF}" type="parTrans" cxnId="{71114867-18E2-43F7-BF76-72E6AE0D87C1}">
      <dgm:prSet/>
      <dgm:spPr/>
      <dgm:t>
        <a:bodyPr/>
        <a:lstStyle/>
        <a:p>
          <a:endParaRPr lang="en-GB"/>
        </a:p>
      </dgm:t>
    </dgm:pt>
    <dgm:pt modelId="{E06CB8A7-4AAF-48AA-8012-9B27DAB08BFA}" type="sibTrans" cxnId="{71114867-18E2-43F7-BF76-72E6AE0D87C1}">
      <dgm:prSet/>
      <dgm:spPr/>
      <dgm:t>
        <a:bodyPr/>
        <a:lstStyle/>
        <a:p>
          <a:endParaRPr lang="en-GB"/>
        </a:p>
      </dgm:t>
    </dgm:pt>
    <dgm:pt modelId="{2D1C5E9A-680F-4D1C-9EF8-7FCF2ADABD27}" type="pres">
      <dgm:prSet presAssocID="{A8E0BAC4-5FAB-4375-81BF-B94567401E47}" presName="Name0" presStyleCnt="0">
        <dgm:presLayoutVars>
          <dgm:dir/>
          <dgm:resizeHandles val="exact"/>
        </dgm:presLayoutVars>
      </dgm:prSet>
      <dgm:spPr/>
    </dgm:pt>
    <dgm:pt modelId="{2D105C02-DB19-4346-912A-CA6C3268DCF4}" type="pres">
      <dgm:prSet presAssocID="{A8E0BAC4-5FAB-4375-81BF-B94567401E47}" presName="fgShape" presStyleLbl="fgShp" presStyleIdx="0" presStyleCnt="1" custScaleY="144861" custLinFactNeighborX="1519" custLinFactNeighborY="-25056"/>
      <dgm:spPr>
        <a:xfrm>
          <a:off x="523339" y="4779583"/>
          <a:ext cx="9525965" cy="322641"/>
        </a:xfrm>
        <a:prstGeom prst="leftRightArrow">
          <a:avLst/>
        </a:prstGeom>
        <a:solidFill>
          <a:srgbClr val="4F81BD">
            <a:tint val="60000"/>
            <a:hueOff val="0"/>
            <a:satOff val="0"/>
            <a:lumOff val="0"/>
            <a:alphaOff val="0"/>
          </a:srgbClr>
        </a:solidFill>
        <a:ln w="25400" cap="flat" cmpd="sng" algn="ctr">
          <a:solidFill>
            <a:sysClr val="window" lastClr="FFFFFF">
              <a:hueOff val="0"/>
              <a:satOff val="0"/>
              <a:lumOff val="0"/>
              <a:alphaOff val="0"/>
            </a:sysClr>
          </a:solidFill>
          <a:prstDash val="solid"/>
        </a:ln>
        <a:effectLst/>
      </dgm:spPr>
    </dgm:pt>
    <dgm:pt modelId="{DA16E87A-FB9A-47B3-9574-F498F908590F}" type="pres">
      <dgm:prSet presAssocID="{A8E0BAC4-5FAB-4375-81BF-B94567401E47}" presName="linComp" presStyleCnt="0"/>
      <dgm:spPr/>
    </dgm:pt>
    <dgm:pt modelId="{F85AD808-FC09-43F7-B9D5-E6B3D61C4642}" type="pres">
      <dgm:prSet presAssocID="{1E6C0F07-507C-47D4-8E41-1CE957E8F92A}" presName="compNode" presStyleCnt="0"/>
      <dgm:spPr/>
    </dgm:pt>
    <dgm:pt modelId="{8949129D-CB26-4BD9-B5E5-DD89ECC97464}" type="pres">
      <dgm:prSet presAssocID="{1E6C0F07-507C-47D4-8E41-1CE957E8F92A}" presName="bkgdShape" presStyleLbl="node1" presStyleIdx="0" presStyleCnt="5"/>
      <dgm:spPr/>
    </dgm:pt>
    <dgm:pt modelId="{A6F410E2-7026-402F-8789-63FB72026297}" type="pres">
      <dgm:prSet presAssocID="{1E6C0F07-507C-47D4-8E41-1CE957E8F92A}" presName="nodeTx" presStyleLbl="node1" presStyleIdx="0" presStyleCnt="5">
        <dgm:presLayoutVars>
          <dgm:bulletEnabled val="1"/>
        </dgm:presLayoutVars>
      </dgm:prSet>
      <dgm:spPr/>
    </dgm:pt>
    <dgm:pt modelId="{3F43A7BC-FBD4-4A6F-BEF8-CA49CBD67EC7}" type="pres">
      <dgm:prSet presAssocID="{1E6C0F07-507C-47D4-8E41-1CE957E8F92A}" presName="invisiNode" presStyleLbl="node1" presStyleIdx="0" presStyleCnt="5"/>
      <dgm:spPr/>
    </dgm:pt>
    <dgm:pt modelId="{E4B4E283-AD17-4E15-BF36-BF130A53DCA4}" type="pres">
      <dgm:prSet presAssocID="{1E6C0F07-507C-47D4-8E41-1CE957E8F92A}" presName="imagNode" presStyleLbl="fgImgPlace1" presStyleIdx="0" presStyleCnt="5" custLinFactNeighborX="2016" custLinFactNeighborY="-10441"/>
      <dgm:spPr>
        <a:xfrm>
          <a:off x="195895" y="128736"/>
          <a:ext cx="1699040" cy="1699040"/>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15000" b="-15000"/>
          </a:stretch>
        </a:blipFill>
        <a:ln w="25400" cap="flat" cmpd="sng" algn="ctr">
          <a:solidFill>
            <a:sysClr val="window" lastClr="FFFFFF">
              <a:hueOff val="0"/>
              <a:satOff val="0"/>
              <a:lumOff val="0"/>
              <a:alphaOff val="0"/>
            </a:sysClr>
          </a:solidFill>
          <a:prstDash val="solid"/>
        </a:ln>
        <a:effectLst/>
      </dgm:spPr>
    </dgm:pt>
    <dgm:pt modelId="{24F66459-E76F-4DF6-A007-DFDF8363790E}" type="pres">
      <dgm:prSet presAssocID="{C3FFD96F-FB15-4536-8582-C2B44BA4F48E}" presName="sibTrans" presStyleLbl="sibTrans2D1" presStyleIdx="0" presStyleCnt="0"/>
      <dgm:spPr/>
    </dgm:pt>
    <dgm:pt modelId="{BE9405B1-8207-43B4-9323-134FC27F82CA}" type="pres">
      <dgm:prSet presAssocID="{9B53EB19-A833-4E36-BFA4-445068868222}" presName="compNode" presStyleCnt="0"/>
      <dgm:spPr/>
    </dgm:pt>
    <dgm:pt modelId="{7C5CF751-9D7B-4401-803E-52466276049E}" type="pres">
      <dgm:prSet presAssocID="{9B53EB19-A833-4E36-BFA4-445068868222}" presName="bkgdShape" presStyleLbl="node1" presStyleIdx="1" presStyleCnt="5"/>
      <dgm:spPr/>
    </dgm:pt>
    <dgm:pt modelId="{A6CBC420-59E3-4DCB-A518-8AC3506F08C9}" type="pres">
      <dgm:prSet presAssocID="{9B53EB19-A833-4E36-BFA4-445068868222}" presName="nodeTx" presStyleLbl="node1" presStyleIdx="1" presStyleCnt="5">
        <dgm:presLayoutVars>
          <dgm:bulletEnabled val="1"/>
        </dgm:presLayoutVars>
      </dgm:prSet>
      <dgm:spPr/>
    </dgm:pt>
    <dgm:pt modelId="{8A6C099E-8694-4394-B0C7-9CE0D2FAEDB8}" type="pres">
      <dgm:prSet presAssocID="{9B53EB19-A833-4E36-BFA4-445068868222}" presName="invisiNode" presStyleLbl="node1" presStyleIdx="1" presStyleCnt="5"/>
      <dgm:spPr/>
    </dgm:pt>
    <dgm:pt modelId="{E22206C3-E3DF-4CBC-B4F6-9CAFE16A87DF}" type="pres">
      <dgm:prSet presAssocID="{9B53EB19-A833-4E36-BFA4-445068868222}" presName="imagNode" presStyleLbl="fgImgPlace1" presStyleIdx="1" presStyleCnt="5" custLinFactNeighborY="-12850"/>
      <dgm:spPr>
        <a:xfrm>
          <a:off x="2244638" y="87806"/>
          <a:ext cx="1699040" cy="1699040"/>
        </a:xfrm>
        <a:prstGeom prst="ellipse">
          <a:avLst/>
        </a:prstGeom>
        <a:blipFill>
          <a:blip xmlns:r="http://schemas.openxmlformats.org/officeDocument/2006/relationships" r:embed="rId1"/>
          <a:srcRect/>
          <a:stretch>
            <a:fillRect t="-15000" b="-15000"/>
          </a:stretch>
        </a:blipFill>
        <a:ln w="25400" cap="flat" cmpd="sng" algn="ctr">
          <a:solidFill>
            <a:sysClr val="window" lastClr="FFFFFF">
              <a:hueOff val="0"/>
              <a:satOff val="0"/>
              <a:lumOff val="0"/>
              <a:alphaOff val="0"/>
            </a:sysClr>
          </a:solidFill>
          <a:prstDash val="solid"/>
        </a:ln>
        <a:effectLst/>
      </dgm:spPr>
    </dgm:pt>
    <dgm:pt modelId="{D4FB4635-162B-460F-8FEB-2BD2C13F147E}" type="pres">
      <dgm:prSet presAssocID="{1D3884B0-A559-4D99-AC84-697FAAA667DA}" presName="sibTrans" presStyleLbl="sibTrans2D1" presStyleIdx="0" presStyleCnt="0"/>
      <dgm:spPr/>
    </dgm:pt>
    <dgm:pt modelId="{486B3EC9-A394-4380-A306-1F683D1CEB99}" type="pres">
      <dgm:prSet presAssocID="{626A5773-3675-4F32-A86B-542839B016FE}" presName="compNode" presStyleCnt="0"/>
      <dgm:spPr/>
    </dgm:pt>
    <dgm:pt modelId="{D455AEA4-0108-47B7-8831-CA2907255A02}" type="pres">
      <dgm:prSet presAssocID="{626A5773-3675-4F32-A86B-542839B016FE}" presName="bkgdShape" presStyleLbl="node1" presStyleIdx="2" presStyleCnt="5"/>
      <dgm:spPr/>
    </dgm:pt>
    <dgm:pt modelId="{FAEBDB0A-6CB9-4097-90E3-AE5327245F42}" type="pres">
      <dgm:prSet presAssocID="{626A5773-3675-4F32-A86B-542839B016FE}" presName="nodeTx" presStyleLbl="node1" presStyleIdx="2" presStyleCnt="5">
        <dgm:presLayoutVars>
          <dgm:bulletEnabled val="1"/>
        </dgm:presLayoutVars>
      </dgm:prSet>
      <dgm:spPr/>
    </dgm:pt>
    <dgm:pt modelId="{0870B4FD-A9A6-40A3-835D-2E4E50B87511}" type="pres">
      <dgm:prSet presAssocID="{626A5773-3675-4F32-A86B-542839B016FE}" presName="invisiNode" presStyleLbl="node1" presStyleIdx="2" presStyleCnt="5"/>
      <dgm:spPr/>
    </dgm:pt>
    <dgm:pt modelId="{C2AA778D-E233-4CA8-B651-C545D93E36D2}" type="pres">
      <dgm:prSet presAssocID="{626A5773-3675-4F32-A86B-542839B016FE}" presName="imagNode" presStyleLbl="fgImgPlace1" presStyleIdx="2" presStyleCnt="5" custLinFactNeighborY="-12850"/>
      <dgm:spPr>
        <a:xfrm>
          <a:off x="4327634" y="87806"/>
          <a:ext cx="1699040" cy="1699040"/>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15000" b="-15000"/>
          </a:stretch>
        </a:blipFill>
        <a:ln w="25400" cap="flat" cmpd="sng" algn="ctr">
          <a:solidFill>
            <a:sysClr val="window" lastClr="FFFFFF">
              <a:hueOff val="0"/>
              <a:satOff val="0"/>
              <a:lumOff val="0"/>
              <a:alphaOff val="0"/>
            </a:sysClr>
          </a:solidFill>
          <a:prstDash val="solid"/>
        </a:ln>
        <a:effectLst/>
      </dgm:spPr>
    </dgm:pt>
    <dgm:pt modelId="{3419B208-6BF0-4F45-9E38-0FA00BA421A5}" type="pres">
      <dgm:prSet presAssocID="{FCE7A4F5-1011-4E63-A396-1C21BBE4BBC0}" presName="sibTrans" presStyleLbl="sibTrans2D1" presStyleIdx="0" presStyleCnt="0"/>
      <dgm:spPr/>
    </dgm:pt>
    <dgm:pt modelId="{DD3B44A9-188A-4755-B7E4-A1109571B143}" type="pres">
      <dgm:prSet presAssocID="{C6EF47D4-48A3-4F0B-904D-8E20A756E2E7}" presName="compNode" presStyleCnt="0"/>
      <dgm:spPr/>
    </dgm:pt>
    <dgm:pt modelId="{C53DEE21-1809-43A8-9185-D4970868EEC8}" type="pres">
      <dgm:prSet presAssocID="{C6EF47D4-48A3-4F0B-904D-8E20A756E2E7}" presName="bkgdShape" presStyleLbl="node1" presStyleIdx="3" presStyleCnt="5"/>
      <dgm:spPr/>
    </dgm:pt>
    <dgm:pt modelId="{B962BFEF-CDAB-44D6-959A-81AE9872BFAB}" type="pres">
      <dgm:prSet presAssocID="{C6EF47D4-48A3-4F0B-904D-8E20A756E2E7}" presName="nodeTx" presStyleLbl="node1" presStyleIdx="3" presStyleCnt="5">
        <dgm:presLayoutVars>
          <dgm:bulletEnabled val="1"/>
        </dgm:presLayoutVars>
      </dgm:prSet>
      <dgm:spPr/>
    </dgm:pt>
    <dgm:pt modelId="{A9D2C65F-9024-4454-8394-C3A7C09E4E91}" type="pres">
      <dgm:prSet presAssocID="{C6EF47D4-48A3-4F0B-904D-8E20A756E2E7}" presName="invisiNode" presStyleLbl="node1" presStyleIdx="3" presStyleCnt="5"/>
      <dgm:spPr/>
    </dgm:pt>
    <dgm:pt modelId="{DC94FB09-6B8B-49B1-8159-B1B2FBA00505}" type="pres">
      <dgm:prSet presAssocID="{C6EF47D4-48A3-4F0B-904D-8E20A756E2E7}" presName="imagNode" presStyleLbl="fgImgPlace1" presStyleIdx="3" presStyleCnt="5" custLinFactNeighborY="-12850"/>
      <dgm:spPr>
        <a:xfrm>
          <a:off x="6410630" y="87806"/>
          <a:ext cx="1699040" cy="1699040"/>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15000" b="-15000"/>
          </a:stretch>
        </a:blipFill>
        <a:ln w="25400" cap="flat" cmpd="sng" algn="ctr">
          <a:solidFill>
            <a:sysClr val="window" lastClr="FFFFFF">
              <a:hueOff val="0"/>
              <a:satOff val="0"/>
              <a:lumOff val="0"/>
              <a:alphaOff val="0"/>
            </a:sysClr>
          </a:solidFill>
          <a:prstDash val="solid"/>
        </a:ln>
        <a:effectLst/>
      </dgm:spPr>
    </dgm:pt>
    <dgm:pt modelId="{1FF34543-52DD-4E60-8565-16401151BDA4}" type="pres">
      <dgm:prSet presAssocID="{D75FEB27-122C-4B98-A548-D79F2450D899}" presName="sibTrans" presStyleLbl="sibTrans2D1" presStyleIdx="0" presStyleCnt="0"/>
      <dgm:spPr/>
    </dgm:pt>
    <dgm:pt modelId="{2268CDED-5F7D-4D33-9CCF-45A2B7696FAA}" type="pres">
      <dgm:prSet presAssocID="{8E785098-4609-4D66-916B-E1C817F398B8}" presName="compNode" presStyleCnt="0"/>
      <dgm:spPr/>
    </dgm:pt>
    <dgm:pt modelId="{38C382DD-D01A-4C60-9894-DC47842A278E}" type="pres">
      <dgm:prSet presAssocID="{8E785098-4609-4D66-916B-E1C817F398B8}" presName="bkgdShape" presStyleLbl="node1" presStyleIdx="4" presStyleCnt="5"/>
      <dgm:spPr/>
    </dgm:pt>
    <dgm:pt modelId="{D008758F-EE8E-4CB0-BFD7-146CD7048543}" type="pres">
      <dgm:prSet presAssocID="{8E785098-4609-4D66-916B-E1C817F398B8}" presName="nodeTx" presStyleLbl="node1" presStyleIdx="4" presStyleCnt="5">
        <dgm:presLayoutVars>
          <dgm:bulletEnabled val="1"/>
        </dgm:presLayoutVars>
      </dgm:prSet>
      <dgm:spPr/>
    </dgm:pt>
    <dgm:pt modelId="{67BFB142-2030-46D5-B36D-3A99FD36D5AD}" type="pres">
      <dgm:prSet presAssocID="{8E785098-4609-4D66-916B-E1C817F398B8}" presName="invisiNode" presStyleLbl="node1" presStyleIdx="4" presStyleCnt="5"/>
      <dgm:spPr/>
    </dgm:pt>
    <dgm:pt modelId="{788DAACB-EF8F-4CCE-8996-41755470CF0F}" type="pres">
      <dgm:prSet presAssocID="{8E785098-4609-4D66-916B-E1C817F398B8}" presName="imagNode" presStyleLbl="fgImgPlace1" presStyleIdx="4" presStyleCnt="5" custLinFactNeighborX="-1531" custLinFactNeighborY="-12881"/>
      <dgm:spPr>
        <a:xfrm>
          <a:off x="8467614" y="87280"/>
          <a:ext cx="1699040" cy="1699040"/>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15000" b="-15000"/>
          </a:stretch>
        </a:blipFill>
        <a:ln w="25400" cap="flat" cmpd="sng" algn="ctr">
          <a:solidFill>
            <a:sysClr val="window" lastClr="FFFFFF">
              <a:hueOff val="0"/>
              <a:satOff val="0"/>
              <a:lumOff val="0"/>
              <a:alphaOff val="0"/>
            </a:sysClr>
          </a:solidFill>
          <a:prstDash val="solid"/>
        </a:ln>
        <a:effectLst/>
      </dgm:spPr>
    </dgm:pt>
  </dgm:ptLst>
  <dgm:cxnLst>
    <dgm:cxn modelId="{D1777801-A18D-48DC-AEAA-8E602D9B9A61}" type="presOf" srcId="{C6EF47D4-48A3-4F0B-904D-8E20A756E2E7}" destId="{B962BFEF-CDAB-44D6-959A-81AE9872BFAB}" srcOrd="1" destOrd="0" presId="urn:microsoft.com/office/officeart/2005/8/layout/hList7"/>
    <dgm:cxn modelId="{C841A509-511C-437E-AAD5-FC0C983F6291}" type="presOf" srcId="{9B53EB19-A833-4E36-BFA4-445068868222}" destId="{A6CBC420-59E3-4DCB-A518-8AC3506F08C9}" srcOrd="1" destOrd="0" presId="urn:microsoft.com/office/officeart/2005/8/layout/hList7"/>
    <dgm:cxn modelId="{E97D920B-2B7D-43EE-A12D-85A90A5E0733}" type="presOf" srcId="{8E785098-4609-4D66-916B-E1C817F398B8}" destId="{D008758F-EE8E-4CB0-BFD7-146CD7048543}" srcOrd="1" destOrd="0" presId="urn:microsoft.com/office/officeart/2005/8/layout/hList7"/>
    <dgm:cxn modelId="{7D02DF0C-9450-4021-9142-C722F1F2C126}" type="presOf" srcId="{1E6C0F07-507C-47D4-8E41-1CE957E8F92A}" destId="{A6F410E2-7026-402F-8789-63FB72026297}" srcOrd="1" destOrd="0" presId="urn:microsoft.com/office/officeart/2005/8/layout/hList7"/>
    <dgm:cxn modelId="{69EE1112-7672-486C-8AF8-AC6395D0C93E}" srcId="{A8E0BAC4-5FAB-4375-81BF-B94567401E47}" destId="{9B53EB19-A833-4E36-BFA4-445068868222}" srcOrd="1" destOrd="0" parTransId="{EF932972-8AE8-4C16-834D-3B54E297D644}" sibTransId="{1D3884B0-A559-4D99-AC84-697FAAA667DA}"/>
    <dgm:cxn modelId="{9038F439-571C-49D2-A5BA-8209C85A24FB}" type="presOf" srcId="{C6EF47D4-48A3-4F0B-904D-8E20A756E2E7}" destId="{C53DEE21-1809-43A8-9185-D4970868EEC8}" srcOrd="0" destOrd="0" presId="urn:microsoft.com/office/officeart/2005/8/layout/hList7"/>
    <dgm:cxn modelId="{67E7DC3A-A64E-4DC7-8E36-CB11D611223B}" type="presOf" srcId="{A8E0BAC4-5FAB-4375-81BF-B94567401E47}" destId="{2D1C5E9A-680F-4D1C-9EF8-7FCF2ADABD27}" srcOrd="0" destOrd="0" presId="urn:microsoft.com/office/officeart/2005/8/layout/hList7"/>
    <dgm:cxn modelId="{1B5C733B-ACC9-4F17-87FF-855413E050AC}" type="presOf" srcId="{D75FEB27-122C-4B98-A548-D79F2450D899}" destId="{1FF34543-52DD-4E60-8565-16401151BDA4}" srcOrd="0" destOrd="0" presId="urn:microsoft.com/office/officeart/2005/8/layout/hList7"/>
    <dgm:cxn modelId="{F545033F-E568-4BF5-BF63-8EB40A4C77CE}" type="presOf" srcId="{9B53EB19-A833-4E36-BFA4-445068868222}" destId="{7C5CF751-9D7B-4401-803E-52466276049E}" srcOrd="0" destOrd="0" presId="urn:microsoft.com/office/officeart/2005/8/layout/hList7"/>
    <dgm:cxn modelId="{8859B346-8A14-4D33-9F2C-69454D93C287}" srcId="{A8E0BAC4-5FAB-4375-81BF-B94567401E47}" destId="{1E6C0F07-507C-47D4-8E41-1CE957E8F92A}" srcOrd="0" destOrd="0" parTransId="{6332C830-C680-4E48-8CCD-2AE50687D3E9}" sibTransId="{C3FFD96F-FB15-4536-8582-C2B44BA4F48E}"/>
    <dgm:cxn modelId="{71114867-18E2-43F7-BF76-72E6AE0D87C1}" srcId="{A8E0BAC4-5FAB-4375-81BF-B94567401E47}" destId="{8E785098-4609-4D66-916B-E1C817F398B8}" srcOrd="4" destOrd="0" parTransId="{4F495463-1E0C-4694-8FA0-B69FEC2192EF}" sibTransId="{E06CB8A7-4AAF-48AA-8012-9B27DAB08BFA}"/>
    <dgm:cxn modelId="{58C9F86E-A651-4403-AB70-5EE2C8E0A4EF}" srcId="{A8E0BAC4-5FAB-4375-81BF-B94567401E47}" destId="{C6EF47D4-48A3-4F0B-904D-8E20A756E2E7}" srcOrd="3" destOrd="0" parTransId="{A5CCA778-6892-4265-924E-F4278BAD4C05}" sibTransId="{D75FEB27-122C-4B98-A548-D79F2450D899}"/>
    <dgm:cxn modelId="{F261F48B-9C35-4C96-AC02-9F10E552FB60}" type="presOf" srcId="{8E785098-4609-4D66-916B-E1C817F398B8}" destId="{38C382DD-D01A-4C60-9894-DC47842A278E}" srcOrd="0" destOrd="0" presId="urn:microsoft.com/office/officeart/2005/8/layout/hList7"/>
    <dgm:cxn modelId="{B7E644A6-9CE3-421E-B425-33EDC2A022AC}" type="presOf" srcId="{C3FFD96F-FB15-4536-8582-C2B44BA4F48E}" destId="{24F66459-E76F-4DF6-A007-DFDF8363790E}" srcOrd="0" destOrd="0" presId="urn:microsoft.com/office/officeart/2005/8/layout/hList7"/>
    <dgm:cxn modelId="{4B7A2AC7-2403-47A3-897C-DE1AEBA8C7D6}" type="presOf" srcId="{626A5773-3675-4F32-A86B-542839B016FE}" destId="{D455AEA4-0108-47B7-8831-CA2907255A02}" srcOrd="0" destOrd="0" presId="urn:microsoft.com/office/officeart/2005/8/layout/hList7"/>
    <dgm:cxn modelId="{481DF5CD-C5CD-4025-9578-4A3C36392518}" type="presOf" srcId="{1E6C0F07-507C-47D4-8E41-1CE957E8F92A}" destId="{8949129D-CB26-4BD9-B5E5-DD89ECC97464}" srcOrd="0" destOrd="0" presId="urn:microsoft.com/office/officeart/2005/8/layout/hList7"/>
    <dgm:cxn modelId="{62546ED2-8A63-46DF-B701-690C5711115F}" type="presOf" srcId="{FCE7A4F5-1011-4E63-A396-1C21BBE4BBC0}" destId="{3419B208-6BF0-4F45-9E38-0FA00BA421A5}" srcOrd="0" destOrd="0" presId="urn:microsoft.com/office/officeart/2005/8/layout/hList7"/>
    <dgm:cxn modelId="{898039DA-35CF-4D16-8826-8B96043D8B71}" type="presOf" srcId="{626A5773-3675-4F32-A86B-542839B016FE}" destId="{FAEBDB0A-6CB9-4097-90E3-AE5327245F42}" srcOrd="1" destOrd="0" presId="urn:microsoft.com/office/officeart/2005/8/layout/hList7"/>
    <dgm:cxn modelId="{E38391DA-180B-4CD4-A656-08019C87C887}" srcId="{A8E0BAC4-5FAB-4375-81BF-B94567401E47}" destId="{626A5773-3675-4F32-A86B-542839B016FE}" srcOrd="2" destOrd="0" parTransId="{7FF09B0B-BC40-4734-9264-B17534030BDD}" sibTransId="{FCE7A4F5-1011-4E63-A396-1C21BBE4BBC0}"/>
    <dgm:cxn modelId="{847894E2-0A97-4D5F-9212-0A278DA5C7D0}" type="presOf" srcId="{1D3884B0-A559-4D99-AC84-697FAAA667DA}" destId="{D4FB4635-162B-460F-8FEB-2BD2C13F147E}" srcOrd="0" destOrd="0" presId="urn:microsoft.com/office/officeart/2005/8/layout/hList7"/>
    <dgm:cxn modelId="{3249F02E-E0A5-4397-8E9E-B7C8F470EDCD}" type="presParOf" srcId="{2D1C5E9A-680F-4D1C-9EF8-7FCF2ADABD27}" destId="{2D105C02-DB19-4346-912A-CA6C3268DCF4}" srcOrd="0" destOrd="0" presId="urn:microsoft.com/office/officeart/2005/8/layout/hList7"/>
    <dgm:cxn modelId="{F5D29F09-6F35-4795-9589-7CAAC3B91F4E}" type="presParOf" srcId="{2D1C5E9A-680F-4D1C-9EF8-7FCF2ADABD27}" destId="{DA16E87A-FB9A-47B3-9574-F498F908590F}" srcOrd="1" destOrd="0" presId="urn:microsoft.com/office/officeart/2005/8/layout/hList7"/>
    <dgm:cxn modelId="{7C24C2FD-DBDE-45B1-9783-17543F512CAC}" type="presParOf" srcId="{DA16E87A-FB9A-47B3-9574-F498F908590F}" destId="{F85AD808-FC09-43F7-B9D5-E6B3D61C4642}" srcOrd="0" destOrd="0" presId="urn:microsoft.com/office/officeart/2005/8/layout/hList7"/>
    <dgm:cxn modelId="{CB74D5CD-C769-49EC-9493-A8E453CA42D9}" type="presParOf" srcId="{F85AD808-FC09-43F7-B9D5-E6B3D61C4642}" destId="{8949129D-CB26-4BD9-B5E5-DD89ECC97464}" srcOrd="0" destOrd="0" presId="urn:microsoft.com/office/officeart/2005/8/layout/hList7"/>
    <dgm:cxn modelId="{14477B1C-BDA2-4521-8646-5FFC875817D0}" type="presParOf" srcId="{F85AD808-FC09-43F7-B9D5-E6B3D61C4642}" destId="{A6F410E2-7026-402F-8789-63FB72026297}" srcOrd="1" destOrd="0" presId="urn:microsoft.com/office/officeart/2005/8/layout/hList7"/>
    <dgm:cxn modelId="{1ECBF069-AB6A-4E2C-AE0A-455F965513E1}" type="presParOf" srcId="{F85AD808-FC09-43F7-B9D5-E6B3D61C4642}" destId="{3F43A7BC-FBD4-4A6F-BEF8-CA49CBD67EC7}" srcOrd="2" destOrd="0" presId="urn:microsoft.com/office/officeart/2005/8/layout/hList7"/>
    <dgm:cxn modelId="{1ACDE4C0-2FE7-43BE-B7D7-890910EC132D}" type="presParOf" srcId="{F85AD808-FC09-43F7-B9D5-E6B3D61C4642}" destId="{E4B4E283-AD17-4E15-BF36-BF130A53DCA4}" srcOrd="3" destOrd="0" presId="urn:microsoft.com/office/officeart/2005/8/layout/hList7"/>
    <dgm:cxn modelId="{A07B7C49-19C7-48BD-88D5-5FA4D26B8DCA}" type="presParOf" srcId="{DA16E87A-FB9A-47B3-9574-F498F908590F}" destId="{24F66459-E76F-4DF6-A007-DFDF8363790E}" srcOrd="1" destOrd="0" presId="urn:microsoft.com/office/officeart/2005/8/layout/hList7"/>
    <dgm:cxn modelId="{306DC699-EA63-47DF-946B-631D01224D4A}" type="presParOf" srcId="{DA16E87A-FB9A-47B3-9574-F498F908590F}" destId="{BE9405B1-8207-43B4-9323-134FC27F82CA}" srcOrd="2" destOrd="0" presId="urn:microsoft.com/office/officeart/2005/8/layout/hList7"/>
    <dgm:cxn modelId="{955D8689-4349-4EFB-A384-B5464C0E0593}" type="presParOf" srcId="{BE9405B1-8207-43B4-9323-134FC27F82CA}" destId="{7C5CF751-9D7B-4401-803E-52466276049E}" srcOrd="0" destOrd="0" presId="urn:microsoft.com/office/officeart/2005/8/layout/hList7"/>
    <dgm:cxn modelId="{301ECFEC-8A03-4135-AB44-552E278805CB}" type="presParOf" srcId="{BE9405B1-8207-43B4-9323-134FC27F82CA}" destId="{A6CBC420-59E3-4DCB-A518-8AC3506F08C9}" srcOrd="1" destOrd="0" presId="urn:microsoft.com/office/officeart/2005/8/layout/hList7"/>
    <dgm:cxn modelId="{3DCEB3A8-DEAF-4797-AB1A-E5E4198B03B5}" type="presParOf" srcId="{BE9405B1-8207-43B4-9323-134FC27F82CA}" destId="{8A6C099E-8694-4394-B0C7-9CE0D2FAEDB8}" srcOrd="2" destOrd="0" presId="urn:microsoft.com/office/officeart/2005/8/layout/hList7"/>
    <dgm:cxn modelId="{4DA7D4EF-0439-4A30-B593-E50A7E4CF2C1}" type="presParOf" srcId="{BE9405B1-8207-43B4-9323-134FC27F82CA}" destId="{E22206C3-E3DF-4CBC-B4F6-9CAFE16A87DF}" srcOrd="3" destOrd="0" presId="urn:microsoft.com/office/officeart/2005/8/layout/hList7"/>
    <dgm:cxn modelId="{C55A9F6B-4743-43C2-9B99-6A2F707C4FC0}" type="presParOf" srcId="{DA16E87A-FB9A-47B3-9574-F498F908590F}" destId="{D4FB4635-162B-460F-8FEB-2BD2C13F147E}" srcOrd="3" destOrd="0" presId="urn:microsoft.com/office/officeart/2005/8/layout/hList7"/>
    <dgm:cxn modelId="{87572ED4-513A-4EA4-9582-8047D8E3CA2C}" type="presParOf" srcId="{DA16E87A-FB9A-47B3-9574-F498F908590F}" destId="{486B3EC9-A394-4380-A306-1F683D1CEB99}" srcOrd="4" destOrd="0" presId="urn:microsoft.com/office/officeart/2005/8/layout/hList7"/>
    <dgm:cxn modelId="{46CE1CF3-D874-47DA-90BC-04ED833C4007}" type="presParOf" srcId="{486B3EC9-A394-4380-A306-1F683D1CEB99}" destId="{D455AEA4-0108-47B7-8831-CA2907255A02}" srcOrd="0" destOrd="0" presId="urn:microsoft.com/office/officeart/2005/8/layout/hList7"/>
    <dgm:cxn modelId="{502F67CA-185C-41DF-B46A-0022FB15D9BE}" type="presParOf" srcId="{486B3EC9-A394-4380-A306-1F683D1CEB99}" destId="{FAEBDB0A-6CB9-4097-90E3-AE5327245F42}" srcOrd="1" destOrd="0" presId="urn:microsoft.com/office/officeart/2005/8/layout/hList7"/>
    <dgm:cxn modelId="{060B4D23-5B79-470D-86D1-01F426376653}" type="presParOf" srcId="{486B3EC9-A394-4380-A306-1F683D1CEB99}" destId="{0870B4FD-A9A6-40A3-835D-2E4E50B87511}" srcOrd="2" destOrd="0" presId="urn:microsoft.com/office/officeart/2005/8/layout/hList7"/>
    <dgm:cxn modelId="{2CE9A92D-A211-4D64-BFFA-8084100466E2}" type="presParOf" srcId="{486B3EC9-A394-4380-A306-1F683D1CEB99}" destId="{C2AA778D-E233-4CA8-B651-C545D93E36D2}" srcOrd="3" destOrd="0" presId="urn:microsoft.com/office/officeart/2005/8/layout/hList7"/>
    <dgm:cxn modelId="{E3C01D2E-7A30-4A09-BFA5-BA045BF1AC2B}" type="presParOf" srcId="{DA16E87A-FB9A-47B3-9574-F498F908590F}" destId="{3419B208-6BF0-4F45-9E38-0FA00BA421A5}" srcOrd="5" destOrd="0" presId="urn:microsoft.com/office/officeart/2005/8/layout/hList7"/>
    <dgm:cxn modelId="{4C442A6D-E086-4575-93B0-F64808A9C30F}" type="presParOf" srcId="{DA16E87A-FB9A-47B3-9574-F498F908590F}" destId="{DD3B44A9-188A-4755-B7E4-A1109571B143}" srcOrd="6" destOrd="0" presId="urn:microsoft.com/office/officeart/2005/8/layout/hList7"/>
    <dgm:cxn modelId="{AD886E8D-9FD6-405D-9EB3-EE9490EB6FFC}" type="presParOf" srcId="{DD3B44A9-188A-4755-B7E4-A1109571B143}" destId="{C53DEE21-1809-43A8-9185-D4970868EEC8}" srcOrd="0" destOrd="0" presId="urn:microsoft.com/office/officeart/2005/8/layout/hList7"/>
    <dgm:cxn modelId="{B4C1F684-968D-4D00-B19C-432A75EE9BA6}" type="presParOf" srcId="{DD3B44A9-188A-4755-B7E4-A1109571B143}" destId="{B962BFEF-CDAB-44D6-959A-81AE9872BFAB}" srcOrd="1" destOrd="0" presId="urn:microsoft.com/office/officeart/2005/8/layout/hList7"/>
    <dgm:cxn modelId="{AFF1F275-C61B-47C5-A0E6-06870F80DB5B}" type="presParOf" srcId="{DD3B44A9-188A-4755-B7E4-A1109571B143}" destId="{A9D2C65F-9024-4454-8394-C3A7C09E4E91}" srcOrd="2" destOrd="0" presId="urn:microsoft.com/office/officeart/2005/8/layout/hList7"/>
    <dgm:cxn modelId="{A2306511-DF60-4EE9-ABEE-DDACD45BBF87}" type="presParOf" srcId="{DD3B44A9-188A-4755-B7E4-A1109571B143}" destId="{DC94FB09-6B8B-49B1-8159-B1B2FBA00505}" srcOrd="3" destOrd="0" presId="urn:microsoft.com/office/officeart/2005/8/layout/hList7"/>
    <dgm:cxn modelId="{69AAA82F-D901-4141-A572-824DCF8F9C09}" type="presParOf" srcId="{DA16E87A-FB9A-47B3-9574-F498F908590F}" destId="{1FF34543-52DD-4E60-8565-16401151BDA4}" srcOrd="7" destOrd="0" presId="urn:microsoft.com/office/officeart/2005/8/layout/hList7"/>
    <dgm:cxn modelId="{071953B8-9D2B-4AA8-AD57-92175786C234}" type="presParOf" srcId="{DA16E87A-FB9A-47B3-9574-F498F908590F}" destId="{2268CDED-5F7D-4D33-9CCF-45A2B7696FAA}" srcOrd="8" destOrd="0" presId="urn:microsoft.com/office/officeart/2005/8/layout/hList7"/>
    <dgm:cxn modelId="{0935B16A-FEC5-4275-8BFA-FBA97E309831}" type="presParOf" srcId="{2268CDED-5F7D-4D33-9CCF-45A2B7696FAA}" destId="{38C382DD-D01A-4C60-9894-DC47842A278E}" srcOrd="0" destOrd="0" presId="urn:microsoft.com/office/officeart/2005/8/layout/hList7"/>
    <dgm:cxn modelId="{8F8159BE-1DC3-4BEE-A90F-9576A9A9FCA5}" type="presParOf" srcId="{2268CDED-5F7D-4D33-9CCF-45A2B7696FAA}" destId="{D008758F-EE8E-4CB0-BFD7-146CD7048543}" srcOrd="1" destOrd="0" presId="urn:microsoft.com/office/officeart/2005/8/layout/hList7"/>
    <dgm:cxn modelId="{92CD297E-F60F-4540-8840-99524B57018C}" type="presParOf" srcId="{2268CDED-5F7D-4D33-9CCF-45A2B7696FAA}" destId="{67BFB142-2030-46D5-B36D-3A99FD36D5AD}" srcOrd="2" destOrd="0" presId="urn:microsoft.com/office/officeart/2005/8/layout/hList7"/>
    <dgm:cxn modelId="{53A440AC-2B5B-4FF7-B385-B5B50F790CA4}" type="presParOf" srcId="{2268CDED-5F7D-4D33-9CCF-45A2B7696FAA}" destId="{788DAACB-EF8F-4CCE-8996-41755470CF0F}" srcOrd="3" destOrd="0" presId="urn:microsoft.com/office/officeart/2005/8/layout/hList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4B576E-EE31-4AD2-BBE4-966AEC8F944A}">
      <dsp:nvSpPr>
        <dsp:cNvPr id="0" name=""/>
        <dsp:cNvSpPr/>
      </dsp:nvSpPr>
      <dsp:spPr>
        <a:xfrm>
          <a:off x="791715" y="1015097"/>
          <a:ext cx="4750293" cy="2554545"/>
        </a:xfrm>
        <a:prstGeom prst="round2DiagRect">
          <a:avLst>
            <a:gd name="adj1" fmla="val 0"/>
            <a:gd name="adj2" fmla="val 166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3F960E-F497-4257-B95C-05AB9F8BE77B}">
      <dsp:nvSpPr>
        <dsp:cNvPr id="0" name=""/>
        <dsp:cNvSpPr/>
      </dsp:nvSpPr>
      <dsp:spPr>
        <a:xfrm>
          <a:off x="3166862" y="1286034"/>
          <a:ext cx="633" cy="2012672"/>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48646D7-5352-435C-962C-5B41E158B035}">
      <dsp:nvSpPr>
        <dsp:cNvPr id="0" name=""/>
        <dsp:cNvSpPr/>
      </dsp:nvSpPr>
      <dsp:spPr>
        <a:xfrm>
          <a:off x="950058" y="1208624"/>
          <a:ext cx="2058460" cy="2167492"/>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Disabled</a:t>
          </a:r>
        </a:p>
        <a:p>
          <a:pPr marL="0" lvl="0" indent="0" algn="l" defTabSz="1200150">
            <a:lnSpc>
              <a:spcPct val="90000"/>
            </a:lnSpc>
            <a:spcBef>
              <a:spcPct val="0"/>
            </a:spcBef>
            <a:spcAft>
              <a:spcPct val="35000"/>
            </a:spcAft>
            <a:buNone/>
          </a:pPr>
          <a:r>
            <a:rPr lang="en-GB" sz="2700" kern="1200" dirty="0"/>
            <a:t>Black</a:t>
          </a:r>
        </a:p>
        <a:p>
          <a:pPr marL="0" lvl="0" indent="0" algn="l" defTabSz="1200150">
            <a:lnSpc>
              <a:spcPct val="90000"/>
            </a:lnSpc>
            <a:spcBef>
              <a:spcPct val="0"/>
            </a:spcBef>
            <a:spcAft>
              <a:spcPct val="35000"/>
            </a:spcAft>
            <a:buNone/>
          </a:pPr>
          <a:r>
            <a:rPr lang="en-GB" sz="2700" kern="1200" dirty="0"/>
            <a:t>Gay</a:t>
          </a:r>
        </a:p>
        <a:p>
          <a:pPr marL="0" lvl="0" indent="0" algn="l" defTabSz="1200150">
            <a:lnSpc>
              <a:spcPct val="90000"/>
            </a:lnSpc>
            <a:spcBef>
              <a:spcPct val="0"/>
            </a:spcBef>
            <a:spcAft>
              <a:spcPct val="35000"/>
            </a:spcAft>
            <a:buNone/>
          </a:pPr>
          <a:r>
            <a:rPr lang="en-GB" sz="2700" kern="1200" dirty="0"/>
            <a:t>Old</a:t>
          </a:r>
        </a:p>
      </dsp:txBody>
      <dsp:txXfrm>
        <a:off x="950058" y="1208624"/>
        <a:ext cx="2058460" cy="2167492"/>
      </dsp:txXfrm>
    </dsp:sp>
    <dsp:sp modelId="{B123E7B3-37EE-43AE-8A5F-9841B16ED7A8}">
      <dsp:nvSpPr>
        <dsp:cNvPr id="0" name=""/>
        <dsp:cNvSpPr/>
      </dsp:nvSpPr>
      <dsp:spPr>
        <a:xfrm>
          <a:off x="3325205" y="1208624"/>
          <a:ext cx="2058460" cy="2167492"/>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Able-bodied</a:t>
          </a:r>
        </a:p>
        <a:p>
          <a:pPr marL="0" lvl="0" indent="0" algn="l" defTabSz="1200150">
            <a:lnSpc>
              <a:spcPct val="90000"/>
            </a:lnSpc>
            <a:spcBef>
              <a:spcPct val="0"/>
            </a:spcBef>
            <a:spcAft>
              <a:spcPct val="35000"/>
            </a:spcAft>
            <a:buNone/>
          </a:pPr>
          <a:r>
            <a:rPr lang="en-GB" sz="2700" kern="1200" dirty="0"/>
            <a:t>White</a:t>
          </a:r>
        </a:p>
        <a:p>
          <a:pPr marL="0" lvl="0" indent="0" algn="l" defTabSz="1200150">
            <a:lnSpc>
              <a:spcPct val="90000"/>
            </a:lnSpc>
            <a:spcBef>
              <a:spcPct val="0"/>
            </a:spcBef>
            <a:spcAft>
              <a:spcPct val="35000"/>
            </a:spcAft>
            <a:buNone/>
          </a:pPr>
          <a:r>
            <a:rPr lang="en-GB" sz="2700" kern="1200" dirty="0"/>
            <a:t>Straight</a:t>
          </a:r>
        </a:p>
        <a:p>
          <a:pPr marL="0" lvl="0" indent="0" algn="l" defTabSz="1200150">
            <a:lnSpc>
              <a:spcPct val="90000"/>
            </a:lnSpc>
            <a:spcBef>
              <a:spcPct val="0"/>
            </a:spcBef>
            <a:spcAft>
              <a:spcPct val="35000"/>
            </a:spcAft>
            <a:buNone/>
          </a:pPr>
          <a:r>
            <a:rPr lang="en-GB" sz="2700" kern="1200" dirty="0"/>
            <a:t>Young</a:t>
          </a:r>
        </a:p>
      </dsp:txBody>
      <dsp:txXfrm>
        <a:off x="3325205" y="1208624"/>
        <a:ext cx="2058460" cy="2167492"/>
      </dsp:txXfrm>
    </dsp:sp>
    <dsp:sp modelId="{443A434A-B6FE-43F5-9794-1FDBA3A47991}">
      <dsp:nvSpPr>
        <dsp:cNvPr id="0" name=""/>
        <dsp:cNvSpPr/>
      </dsp:nvSpPr>
      <dsp:spPr>
        <a:xfrm rot="16200000">
          <a:off x="-997530" y="1354639"/>
          <a:ext cx="2786776" cy="791715"/>
        </a:xfrm>
        <a:prstGeom prst="rightArrow">
          <a:avLst>
            <a:gd name="adj1" fmla="val 49830"/>
            <a:gd name="adj2" fmla="val 6066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r" defTabSz="800100">
            <a:lnSpc>
              <a:spcPct val="90000"/>
            </a:lnSpc>
            <a:spcBef>
              <a:spcPct val="0"/>
            </a:spcBef>
            <a:spcAft>
              <a:spcPct val="35000"/>
            </a:spcAft>
            <a:buNone/>
          </a:pPr>
          <a:r>
            <a:rPr lang="en-GB" sz="1800" kern="1200" dirty="0"/>
            <a:t>My rights come first</a:t>
          </a:r>
        </a:p>
      </dsp:txBody>
      <dsp:txXfrm>
        <a:off x="-877875" y="1672897"/>
        <a:ext cx="2547465" cy="394511"/>
      </dsp:txXfrm>
    </dsp:sp>
    <dsp:sp modelId="{E5A60057-915D-4E90-B1CE-9563A7699FBA}">
      <dsp:nvSpPr>
        <dsp:cNvPr id="0" name=""/>
        <dsp:cNvSpPr/>
      </dsp:nvSpPr>
      <dsp:spPr>
        <a:xfrm rot="5400000">
          <a:off x="4544477" y="2438385"/>
          <a:ext cx="2786776" cy="791715"/>
        </a:xfrm>
        <a:prstGeom prst="rightArrow">
          <a:avLst>
            <a:gd name="adj1" fmla="val 49830"/>
            <a:gd name="adj2" fmla="val 6066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r" defTabSz="800100">
            <a:lnSpc>
              <a:spcPct val="90000"/>
            </a:lnSpc>
            <a:spcBef>
              <a:spcPct val="0"/>
            </a:spcBef>
            <a:spcAft>
              <a:spcPct val="35000"/>
            </a:spcAft>
            <a:buNone/>
          </a:pPr>
          <a:r>
            <a:rPr lang="en-GB" sz="1800" kern="1200" dirty="0"/>
            <a:t>My rights come first</a:t>
          </a:r>
        </a:p>
      </dsp:txBody>
      <dsp:txXfrm>
        <a:off x="4664133" y="2517332"/>
        <a:ext cx="2547465" cy="3945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49129D-CB26-4BD9-B5E5-DD89ECC97464}">
      <dsp:nvSpPr>
        <dsp:cNvPr id="0" name=""/>
        <dsp:cNvSpPr/>
      </dsp:nvSpPr>
      <dsp:spPr>
        <a:xfrm>
          <a:off x="0" y="0"/>
          <a:ext cx="2022326" cy="5102225"/>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ts val="0"/>
            </a:spcAft>
            <a:buNone/>
          </a:pPr>
          <a:r>
            <a:rPr lang="en-GB" sz="1400" b="1" kern="1200" dirty="0">
              <a:solidFill>
                <a:sysClr val="window" lastClr="FFFFFF"/>
              </a:solidFill>
              <a:latin typeface="Calibri"/>
              <a:ea typeface="+mn-ea"/>
              <a:cs typeface="+mn-cs"/>
            </a:rPr>
            <a:t>CONCEPTION</a:t>
          </a:r>
        </a:p>
        <a:p>
          <a:pPr marL="0" lvl="0" indent="0" algn="ctr" defTabSz="622300">
            <a:lnSpc>
              <a:spcPct val="90000"/>
            </a:lnSpc>
            <a:spcBef>
              <a:spcPct val="0"/>
            </a:spcBef>
            <a:spcAft>
              <a:spcPts val="0"/>
            </a:spcAft>
            <a:buNone/>
          </a:pPr>
          <a:r>
            <a:rPr lang="en-GB" sz="1400" kern="1200" dirty="0">
              <a:solidFill>
                <a:sysClr val="window" lastClr="FFFFFF"/>
              </a:solidFill>
              <a:latin typeface="Calibri"/>
              <a:ea typeface="+mn-ea"/>
              <a:cs typeface="+mn-cs"/>
            </a:rPr>
            <a:t>Disappointment</a:t>
          </a:r>
        </a:p>
        <a:p>
          <a:pPr marL="0" lvl="0" indent="0" algn="ctr" defTabSz="622300">
            <a:lnSpc>
              <a:spcPct val="90000"/>
            </a:lnSpc>
            <a:spcBef>
              <a:spcPct val="0"/>
            </a:spcBef>
            <a:spcAft>
              <a:spcPts val="0"/>
            </a:spcAft>
            <a:buNone/>
          </a:pPr>
          <a:r>
            <a:rPr lang="en-GB" sz="1400" kern="1200" dirty="0">
              <a:solidFill>
                <a:sysClr val="window" lastClr="FFFFFF"/>
              </a:solidFill>
              <a:latin typeface="Calibri"/>
              <a:ea typeface="+mn-ea"/>
              <a:cs typeface="+mn-cs"/>
            </a:rPr>
            <a:t>Delight</a:t>
          </a:r>
        </a:p>
        <a:p>
          <a:pPr marL="0" lvl="0" indent="0" algn="ctr" defTabSz="622300">
            <a:lnSpc>
              <a:spcPct val="90000"/>
            </a:lnSpc>
            <a:spcBef>
              <a:spcPct val="0"/>
            </a:spcBef>
            <a:spcAft>
              <a:spcPts val="0"/>
            </a:spcAft>
            <a:buNone/>
          </a:pPr>
          <a:r>
            <a:rPr lang="en-GB" sz="1400" kern="1200" dirty="0">
              <a:solidFill>
                <a:sysClr val="window" lastClr="FFFFFF"/>
              </a:solidFill>
              <a:latin typeface="Calibri"/>
              <a:ea typeface="+mn-ea"/>
              <a:cs typeface="+mn-cs"/>
            </a:rPr>
            <a:t>Not another one</a:t>
          </a:r>
        </a:p>
        <a:p>
          <a:pPr marL="0" lvl="0" indent="0" algn="ctr" defTabSz="622300">
            <a:lnSpc>
              <a:spcPct val="90000"/>
            </a:lnSpc>
            <a:spcBef>
              <a:spcPct val="0"/>
            </a:spcBef>
            <a:spcAft>
              <a:spcPts val="0"/>
            </a:spcAft>
            <a:buNone/>
          </a:pPr>
          <a:r>
            <a:rPr lang="en-GB" sz="1400" kern="1200" dirty="0">
              <a:solidFill>
                <a:sysClr val="window" lastClr="FFFFFF"/>
              </a:solidFill>
              <a:latin typeface="Calibri"/>
              <a:ea typeface="+mn-ea"/>
              <a:cs typeface="+mn-cs"/>
            </a:rPr>
            <a:t>Adoption?</a:t>
          </a:r>
        </a:p>
        <a:p>
          <a:pPr marL="0" lvl="0" indent="0" algn="ctr" defTabSz="622300">
            <a:lnSpc>
              <a:spcPct val="90000"/>
            </a:lnSpc>
            <a:spcBef>
              <a:spcPct val="0"/>
            </a:spcBef>
            <a:spcAft>
              <a:spcPts val="0"/>
            </a:spcAft>
            <a:buNone/>
          </a:pPr>
          <a:r>
            <a:rPr lang="en-GB" sz="1400" kern="1200" dirty="0">
              <a:solidFill>
                <a:sysClr val="window" lastClr="FFFFFF"/>
              </a:solidFill>
              <a:latin typeface="Calibri"/>
              <a:ea typeface="+mn-ea"/>
              <a:cs typeface="+mn-cs"/>
            </a:rPr>
            <a:t>No father</a:t>
          </a:r>
        </a:p>
        <a:p>
          <a:pPr marL="0" lvl="0" indent="0" algn="ctr" defTabSz="622300">
            <a:lnSpc>
              <a:spcPct val="90000"/>
            </a:lnSpc>
            <a:spcBef>
              <a:spcPct val="0"/>
            </a:spcBef>
            <a:spcAft>
              <a:spcPts val="0"/>
            </a:spcAft>
            <a:buNone/>
          </a:pPr>
          <a:r>
            <a:rPr lang="en-GB" sz="1400" kern="1200" dirty="0">
              <a:solidFill>
                <a:sysClr val="window" lastClr="FFFFFF"/>
              </a:solidFill>
              <a:latin typeface="Calibri"/>
              <a:ea typeface="+mn-ea"/>
              <a:cs typeface="+mn-cs"/>
            </a:rPr>
            <a:t>Different this time</a:t>
          </a:r>
        </a:p>
        <a:p>
          <a:pPr marL="0" lvl="0" indent="0" algn="ctr" defTabSz="622300">
            <a:lnSpc>
              <a:spcPct val="90000"/>
            </a:lnSpc>
            <a:spcBef>
              <a:spcPct val="0"/>
            </a:spcBef>
            <a:spcAft>
              <a:spcPts val="0"/>
            </a:spcAft>
            <a:buNone/>
          </a:pPr>
          <a:r>
            <a:rPr lang="en-GB" sz="1400" kern="1200" dirty="0">
              <a:solidFill>
                <a:sysClr val="window" lastClr="FFFFFF"/>
              </a:solidFill>
              <a:latin typeface="Calibri"/>
              <a:ea typeface="+mn-ea"/>
              <a:cs typeface="+mn-cs"/>
            </a:rPr>
            <a:t>Unplanned</a:t>
          </a:r>
        </a:p>
        <a:p>
          <a:pPr marL="0" lvl="0" indent="0" algn="ctr" defTabSz="622300">
            <a:lnSpc>
              <a:spcPct val="90000"/>
            </a:lnSpc>
            <a:spcBef>
              <a:spcPct val="0"/>
            </a:spcBef>
            <a:spcAft>
              <a:spcPts val="0"/>
            </a:spcAft>
            <a:buNone/>
          </a:pPr>
          <a:r>
            <a:rPr lang="en-GB" sz="1400" kern="1200" dirty="0">
              <a:solidFill>
                <a:sysClr val="window" lastClr="FFFFFF"/>
              </a:solidFill>
              <a:latin typeface="Calibri"/>
              <a:ea typeface="+mn-ea"/>
              <a:cs typeface="+mn-cs"/>
            </a:rPr>
            <a:t>Desperately wanted?</a:t>
          </a:r>
        </a:p>
      </dsp:txBody>
      <dsp:txXfrm>
        <a:off x="59232" y="2100122"/>
        <a:ext cx="1903862" cy="1922426"/>
      </dsp:txXfrm>
    </dsp:sp>
    <dsp:sp modelId="{E4B4E283-AD17-4E15-BF36-BF130A53DCA4}">
      <dsp:nvSpPr>
        <dsp:cNvPr id="0" name=""/>
        <dsp:cNvSpPr/>
      </dsp:nvSpPr>
      <dsp:spPr>
        <a:xfrm>
          <a:off x="195895" y="128736"/>
          <a:ext cx="1699040" cy="1699040"/>
        </a:xfrm>
        <a:prstGeom prst="ellipse">
          <a:avLst/>
        </a:prstGeom>
        <a:blipFill rotWithShape="0">
          <a:blip xmlns:r="http://schemas.openxmlformats.org/officeDocument/2006/relationships" r:embed="rId1"/>
          <a:stretch>
            <a:fillRect/>
          </a:stretch>
        </a:blip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dsp:style>
    </dsp:sp>
    <dsp:sp modelId="{7C5CF751-9D7B-4401-803E-52466276049E}">
      <dsp:nvSpPr>
        <dsp:cNvPr id="0" name=""/>
        <dsp:cNvSpPr/>
      </dsp:nvSpPr>
      <dsp:spPr>
        <a:xfrm>
          <a:off x="2082995" y="0"/>
          <a:ext cx="2022326" cy="5102225"/>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ts val="0"/>
            </a:spcAft>
            <a:buNone/>
          </a:pPr>
          <a:endParaRPr lang="en-GB" sz="1400" b="1" kern="1200" dirty="0">
            <a:solidFill>
              <a:sysClr val="window" lastClr="FFFFFF"/>
            </a:solidFill>
            <a:latin typeface="Calibri"/>
            <a:ea typeface="+mn-ea"/>
            <a:cs typeface="+mn-cs"/>
          </a:endParaRPr>
        </a:p>
        <a:p>
          <a:pPr marL="0" lvl="0" indent="0" algn="ctr" defTabSz="622300">
            <a:lnSpc>
              <a:spcPct val="90000"/>
            </a:lnSpc>
            <a:spcBef>
              <a:spcPct val="0"/>
            </a:spcBef>
            <a:spcAft>
              <a:spcPts val="0"/>
            </a:spcAft>
            <a:buNone/>
          </a:pPr>
          <a:endParaRPr lang="en-GB" sz="1400" b="1" kern="1200" dirty="0">
            <a:solidFill>
              <a:sysClr val="window" lastClr="FFFFFF"/>
            </a:solidFill>
            <a:latin typeface="Calibri"/>
            <a:ea typeface="+mn-ea"/>
            <a:cs typeface="+mn-cs"/>
          </a:endParaRPr>
        </a:p>
        <a:p>
          <a:pPr marL="0" lvl="0" indent="0" algn="ctr" defTabSz="622300">
            <a:lnSpc>
              <a:spcPct val="90000"/>
            </a:lnSpc>
            <a:spcBef>
              <a:spcPct val="0"/>
            </a:spcBef>
            <a:spcAft>
              <a:spcPts val="0"/>
            </a:spcAft>
            <a:buNone/>
          </a:pPr>
          <a:r>
            <a:rPr lang="en-GB" sz="1400" b="1" kern="1200" dirty="0">
              <a:solidFill>
                <a:sysClr val="window" lastClr="FFFFFF"/>
              </a:solidFill>
              <a:latin typeface="Calibri"/>
              <a:ea typeface="+mn-ea"/>
              <a:cs typeface="+mn-cs"/>
            </a:rPr>
            <a:t>PARENTS</a:t>
          </a:r>
        </a:p>
        <a:p>
          <a:pPr marL="0" lvl="0" indent="0" algn="ctr" defTabSz="622300">
            <a:lnSpc>
              <a:spcPct val="90000"/>
            </a:lnSpc>
            <a:spcBef>
              <a:spcPct val="0"/>
            </a:spcBef>
            <a:spcAft>
              <a:spcPts val="0"/>
            </a:spcAft>
            <a:buNone/>
          </a:pPr>
          <a:r>
            <a:rPr lang="en-GB" sz="1400" kern="1200" dirty="0">
              <a:solidFill>
                <a:sysClr val="window" lastClr="FFFFFF"/>
              </a:solidFill>
              <a:latin typeface="Calibri"/>
              <a:ea typeface="+mn-ea"/>
              <a:cs typeface="+mn-cs"/>
            </a:rPr>
            <a:t>Absent dad or</a:t>
          </a:r>
        </a:p>
        <a:p>
          <a:pPr marL="0" lvl="0" indent="0" algn="ctr" defTabSz="622300">
            <a:lnSpc>
              <a:spcPct val="90000"/>
            </a:lnSpc>
            <a:spcBef>
              <a:spcPct val="0"/>
            </a:spcBef>
            <a:spcAft>
              <a:spcPts val="0"/>
            </a:spcAft>
            <a:buNone/>
          </a:pPr>
          <a:r>
            <a:rPr lang="en-GB" sz="1400" kern="1200" dirty="0">
              <a:solidFill>
                <a:sysClr val="window" lastClr="FFFFFF"/>
              </a:solidFill>
              <a:latin typeface="Calibri"/>
              <a:ea typeface="+mn-ea"/>
              <a:cs typeface="+mn-cs"/>
            </a:rPr>
            <a:t>doting father?</a:t>
          </a:r>
        </a:p>
        <a:p>
          <a:pPr marL="0" lvl="0" indent="0" algn="ctr" defTabSz="622300">
            <a:lnSpc>
              <a:spcPct val="90000"/>
            </a:lnSpc>
            <a:spcBef>
              <a:spcPct val="0"/>
            </a:spcBef>
            <a:spcAft>
              <a:spcPts val="0"/>
            </a:spcAft>
            <a:buNone/>
          </a:pPr>
          <a:r>
            <a:rPr lang="en-GB" sz="1400" kern="1200" dirty="0">
              <a:solidFill>
                <a:sysClr val="window" lastClr="FFFFFF"/>
              </a:solidFill>
              <a:latin typeface="Calibri"/>
              <a:ea typeface="+mn-ea"/>
              <a:cs typeface="+mn-cs"/>
            </a:rPr>
            <a:t>Talk to baby?</a:t>
          </a:r>
        </a:p>
        <a:p>
          <a:pPr marL="0" lvl="0" indent="0" algn="ctr" defTabSz="622300">
            <a:lnSpc>
              <a:spcPct val="90000"/>
            </a:lnSpc>
            <a:spcBef>
              <a:spcPct val="0"/>
            </a:spcBef>
            <a:spcAft>
              <a:spcPts val="0"/>
            </a:spcAft>
            <a:buNone/>
          </a:pPr>
          <a:r>
            <a:rPr lang="en-GB" sz="1400" kern="1200" dirty="0">
              <a:solidFill>
                <a:sysClr val="window" lastClr="FFFFFF"/>
              </a:solidFill>
              <a:latin typeface="Calibri"/>
              <a:ea typeface="+mn-ea"/>
              <a:cs typeface="+mn-cs"/>
            </a:rPr>
            <a:t>Play and toys?</a:t>
          </a:r>
        </a:p>
        <a:p>
          <a:pPr marL="0" lvl="0" indent="0" algn="ctr" defTabSz="622300">
            <a:lnSpc>
              <a:spcPct val="90000"/>
            </a:lnSpc>
            <a:spcBef>
              <a:spcPct val="0"/>
            </a:spcBef>
            <a:spcAft>
              <a:spcPts val="0"/>
            </a:spcAft>
            <a:buNone/>
          </a:pPr>
          <a:r>
            <a:rPr lang="en-GB" sz="1400" kern="1200" dirty="0">
              <a:solidFill>
                <a:sysClr val="window" lastClr="FFFFFF"/>
              </a:solidFill>
              <a:latin typeface="Calibri"/>
              <a:ea typeface="+mn-ea"/>
              <a:cs typeface="+mn-cs"/>
            </a:rPr>
            <a:t>Support network?</a:t>
          </a:r>
        </a:p>
        <a:p>
          <a:pPr marL="0" lvl="0" indent="0" algn="ctr" defTabSz="622300">
            <a:lnSpc>
              <a:spcPct val="90000"/>
            </a:lnSpc>
            <a:spcBef>
              <a:spcPct val="0"/>
            </a:spcBef>
            <a:spcAft>
              <a:spcPts val="0"/>
            </a:spcAft>
            <a:buNone/>
          </a:pPr>
          <a:r>
            <a:rPr lang="en-GB" sz="1400" kern="1200" dirty="0">
              <a:solidFill>
                <a:sysClr val="window" lastClr="FFFFFF"/>
              </a:solidFill>
              <a:latin typeface="Calibri"/>
              <a:ea typeface="+mn-ea"/>
              <a:cs typeface="+mn-cs"/>
            </a:rPr>
            <a:t>Predict the child's future?</a:t>
          </a:r>
        </a:p>
        <a:p>
          <a:pPr marL="0" lvl="0" indent="0" algn="ctr" defTabSz="622300">
            <a:lnSpc>
              <a:spcPct val="90000"/>
            </a:lnSpc>
            <a:spcBef>
              <a:spcPct val="0"/>
            </a:spcBef>
            <a:spcAft>
              <a:spcPts val="0"/>
            </a:spcAft>
            <a:buNone/>
          </a:pPr>
          <a:r>
            <a:rPr lang="en-GB" sz="1400" kern="1200" dirty="0">
              <a:solidFill>
                <a:sysClr val="window" lastClr="FFFFFF"/>
              </a:solidFill>
              <a:latin typeface="Calibri"/>
              <a:ea typeface="+mn-ea"/>
              <a:cs typeface="+mn-cs"/>
            </a:rPr>
            <a:t>Poor development or thriving?</a:t>
          </a:r>
        </a:p>
        <a:p>
          <a:pPr marL="0" lvl="0" indent="0" algn="ctr" defTabSz="622300">
            <a:lnSpc>
              <a:spcPct val="90000"/>
            </a:lnSpc>
            <a:spcBef>
              <a:spcPct val="0"/>
            </a:spcBef>
            <a:spcAft>
              <a:spcPts val="0"/>
            </a:spcAft>
            <a:buNone/>
          </a:pPr>
          <a:endParaRPr lang="en-GB" sz="1400" kern="1200" dirty="0">
            <a:solidFill>
              <a:sysClr val="window" lastClr="FFFFFF"/>
            </a:solidFill>
            <a:latin typeface="Calibri"/>
            <a:ea typeface="+mn-ea"/>
            <a:cs typeface="+mn-cs"/>
          </a:endParaRPr>
        </a:p>
        <a:p>
          <a:pPr marL="0" lvl="0" indent="0" algn="ctr" defTabSz="622300">
            <a:lnSpc>
              <a:spcPct val="90000"/>
            </a:lnSpc>
            <a:spcBef>
              <a:spcPct val="0"/>
            </a:spcBef>
            <a:spcAft>
              <a:spcPct val="35000"/>
            </a:spcAft>
            <a:buNone/>
          </a:pPr>
          <a:endParaRPr lang="en-GB" sz="1400" kern="1200" dirty="0">
            <a:solidFill>
              <a:sysClr val="window" lastClr="FFFFFF"/>
            </a:solidFill>
            <a:latin typeface="Calibri"/>
            <a:ea typeface="+mn-ea"/>
            <a:cs typeface="+mn-cs"/>
          </a:endParaRPr>
        </a:p>
      </dsp:txBody>
      <dsp:txXfrm>
        <a:off x="2142227" y="2100122"/>
        <a:ext cx="1903862" cy="1922426"/>
      </dsp:txXfrm>
    </dsp:sp>
    <dsp:sp modelId="{E22206C3-E3DF-4CBC-B4F6-9CAFE16A87DF}">
      <dsp:nvSpPr>
        <dsp:cNvPr id="0" name=""/>
        <dsp:cNvSpPr/>
      </dsp:nvSpPr>
      <dsp:spPr>
        <a:xfrm>
          <a:off x="2244638" y="87806"/>
          <a:ext cx="1699040" cy="1699040"/>
        </a:xfrm>
        <a:prstGeom prst="ellipse">
          <a:avLst/>
        </a:prstGeom>
        <a:blipFill rotWithShape="0">
          <a:blip xmlns:r="http://schemas.openxmlformats.org/officeDocument/2006/relationships" r:embed="rId2"/>
          <a:stretch>
            <a:fillRect/>
          </a:stretch>
        </a:blip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dsp:style>
    </dsp:sp>
    <dsp:sp modelId="{D455AEA4-0108-47B7-8831-CA2907255A02}">
      <dsp:nvSpPr>
        <dsp:cNvPr id="0" name=""/>
        <dsp:cNvSpPr/>
      </dsp:nvSpPr>
      <dsp:spPr>
        <a:xfrm>
          <a:off x="4165991" y="0"/>
          <a:ext cx="2022326" cy="5102225"/>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ts val="0"/>
            </a:spcAft>
            <a:buNone/>
          </a:pPr>
          <a:r>
            <a:rPr lang="en-GB" sz="1400" b="1" kern="1200" dirty="0">
              <a:solidFill>
                <a:sysClr val="window" lastClr="FFFFFF"/>
              </a:solidFill>
              <a:latin typeface="Calibri"/>
              <a:ea typeface="+mn-ea"/>
              <a:cs typeface="+mn-cs"/>
            </a:rPr>
            <a:t>PROFESSIONALS</a:t>
          </a:r>
        </a:p>
        <a:p>
          <a:pPr marL="0" lvl="0" indent="0" algn="ctr" defTabSz="622300">
            <a:lnSpc>
              <a:spcPct val="90000"/>
            </a:lnSpc>
            <a:spcBef>
              <a:spcPct val="0"/>
            </a:spcBef>
            <a:spcAft>
              <a:spcPts val="0"/>
            </a:spcAft>
            <a:buNone/>
          </a:pPr>
          <a:endParaRPr lang="en-GB" sz="1400" kern="1200" dirty="0">
            <a:solidFill>
              <a:sysClr val="window" lastClr="FFFFFF"/>
            </a:solidFill>
            <a:latin typeface="Calibri"/>
            <a:ea typeface="+mn-ea"/>
            <a:cs typeface="+mn-cs"/>
          </a:endParaRPr>
        </a:p>
        <a:p>
          <a:pPr marL="0" lvl="0" indent="0" algn="ctr" defTabSz="622300">
            <a:lnSpc>
              <a:spcPct val="90000"/>
            </a:lnSpc>
            <a:spcBef>
              <a:spcPct val="0"/>
            </a:spcBef>
            <a:spcAft>
              <a:spcPts val="0"/>
            </a:spcAft>
            <a:buNone/>
          </a:pPr>
          <a:r>
            <a:rPr lang="en-GB" sz="1400" kern="1200" dirty="0">
              <a:solidFill>
                <a:sysClr val="window" lastClr="FFFFFF"/>
              </a:solidFill>
              <a:latin typeface="Calibri"/>
              <a:ea typeface="+mn-ea"/>
              <a:cs typeface="+mn-cs"/>
            </a:rPr>
            <a:t>Tension with mum or dialogue?</a:t>
          </a:r>
        </a:p>
        <a:p>
          <a:pPr marL="0" lvl="0" indent="0" algn="ctr" defTabSz="622300">
            <a:lnSpc>
              <a:spcPct val="90000"/>
            </a:lnSpc>
            <a:spcBef>
              <a:spcPct val="0"/>
            </a:spcBef>
            <a:spcAft>
              <a:spcPts val="0"/>
            </a:spcAft>
            <a:buNone/>
          </a:pPr>
          <a:r>
            <a:rPr lang="en-GB" sz="1400" kern="1200" dirty="0">
              <a:solidFill>
                <a:sysClr val="window" lastClr="FFFFFF"/>
              </a:solidFill>
              <a:latin typeface="Calibri"/>
              <a:ea typeface="+mn-ea"/>
              <a:cs typeface="+mn-cs"/>
            </a:rPr>
            <a:t>Poor girl</a:t>
          </a:r>
        </a:p>
        <a:p>
          <a:pPr marL="0" lvl="0" indent="0" algn="ctr" defTabSz="622300">
            <a:lnSpc>
              <a:spcPct val="90000"/>
            </a:lnSpc>
            <a:spcBef>
              <a:spcPct val="0"/>
            </a:spcBef>
            <a:spcAft>
              <a:spcPts val="0"/>
            </a:spcAft>
            <a:buNone/>
          </a:pPr>
          <a:r>
            <a:rPr lang="en-GB" sz="1400" kern="1200" dirty="0">
              <a:solidFill>
                <a:sysClr val="window" lastClr="FFFFFF"/>
              </a:solidFill>
              <a:latin typeface="Calibri"/>
              <a:ea typeface="+mn-ea"/>
              <a:cs typeface="+mn-cs"/>
            </a:rPr>
            <a:t>"I hate the cow!" (mutual feeling)</a:t>
          </a:r>
        </a:p>
        <a:p>
          <a:pPr marL="0" lvl="0" indent="0" algn="ctr" defTabSz="622300">
            <a:lnSpc>
              <a:spcPct val="90000"/>
            </a:lnSpc>
            <a:spcBef>
              <a:spcPct val="0"/>
            </a:spcBef>
            <a:spcAft>
              <a:spcPts val="0"/>
            </a:spcAft>
            <a:buNone/>
          </a:pPr>
          <a:r>
            <a:rPr lang="en-GB" sz="1400" kern="1200" dirty="0">
              <a:solidFill>
                <a:sysClr val="window" lastClr="FFFFFF"/>
              </a:solidFill>
              <a:latin typeface="Calibri"/>
              <a:ea typeface="+mn-ea"/>
              <a:cs typeface="+mn-cs"/>
            </a:rPr>
            <a:t>No shared experience, culture, understanding?</a:t>
          </a:r>
        </a:p>
      </dsp:txBody>
      <dsp:txXfrm>
        <a:off x="4225223" y="2100122"/>
        <a:ext cx="1903862" cy="1922426"/>
      </dsp:txXfrm>
    </dsp:sp>
    <dsp:sp modelId="{C2AA778D-E233-4CA8-B651-C545D93E36D2}">
      <dsp:nvSpPr>
        <dsp:cNvPr id="0" name=""/>
        <dsp:cNvSpPr/>
      </dsp:nvSpPr>
      <dsp:spPr>
        <a:xfrm>
          <a:off x="4327634" y="87806"/>
          <a:ext cx="1699040" cy="1699040"/>
        </a:xfrm>
        <a:prstGeom prst="ellipse">
          <a:avLst/>
        </a:prstGeom>
        <a:blipFill rotWithShape="0">
          <a:blip xmlns:r="http://schemas.openxmlformats.org/officeDocument/2006/relationships" r:embed="rId3"/>
          <a:stretch>
            <a:fillRect/>
          </a:stretch>
        </a:blip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dsp:style>
    </dsp:sp>
    <dsp:sp modelId="{C53DEE21-1809-43A8-9185-D4970868EEC8}">
      <dsp:nvSpPr>
        <dsp:cNvPr id="0" name=""/>
        <dsp:cNvSpPr/>
      </dsp:nvSpPr>
      <dsp:spPr>
        <a:xfrm>
          <a:off x="6248987" y="0"/>
          <a:ext cx="2022326" cy="5102225"/>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ts val="0"/>
            </a:spcAft>
            <a:buNone/>
          </a:pPr>
          <a:r>
            <a:rPr lang="en-GB" sz="1400" b="1" kern="1200" dirty="0">
              <a:solidFill>
                <a:sysClr val="window" lastClr="FFFFFF"/>
              </a:solidFill>
              <a:latin typeface="Calibri"/>
              <a:ea typeface="+mn-ea"/>
              <a:cs typeface="+mn-cs"/>
            </a:rPr>
            <a:t>GRANDPARENTS</a:t>
          </a:r>
        </a:p>
        <a:p>
          <a:pPr marL="0" lvl="0" indent="0" algn="ctr" defTabSz="622300">
            <a:lnSpc>
              <a:spcPct val="90000"/>
            </a:lnSpc>
            <a:spcBef>
              <a:spcPct val="0"/>
            </a:spcBef>
            <a:spcAft>
              <a:spcPts val="0"/>
            </a:spcAft>
            <a:buNone/>
          </a:pPr>
          <a:endParaRPr lang="en-GB" sz="1400" b="0" kern="1200" dirty="0">
            <a:solidFill>
              <a:sysClr val="window" lastClr="FFFFFF"/>
            </a:solidFill>
            <a:latin typeface="Calibri"/>
            <a:ea typeface="+mn-ea"/>
            <a:cs typeface="+mn-cs"/>
          </a:endParaRPr>
        </a:p>
        <a:p>
          <a:pPr marL="0" lvl="0" indent="0" algn="ctr" defTabSz="622300">
            <a:lnSpc>
              <a:spcPct val="90000"/>
            </a:lnSpc>
            <a:spcBef>
              <a:spcPct val="0"/>
            </a:spcBef>
            <a:spcAft>
              <a:spcPts val="0"/>
            </a:spcAft>
            <a:buNone/>
          </a:pPr>
          <a:r>
            <a:rPr lang="en-GB" sz="1400" b="0" kern="1200" dirty="0">
              <a:solidFill>
                <a:sysClr val="window" lastClr="FFFFFF"/>
              </a:solidFill>
              <a:latin typeface="Calibri"/>
              <a:ea typeface="+mn-ea"/>
              <a:cs typeface="+mn-cs"/>
            </a:rPr>
            <a:t>Doting or estranged?</a:t>
          </a:r>
        </a:p>
        <a:p>
          <a:pPr marL="0" lvl="0" indent="0" algn="ctr" defTabSz="622300">
            <a:lnSpc>
              <a:spcPct val="90000"/>
            </a:lnSpc>
            <a:spcBef>
              <a:spcPct val="0"/>
            </a:spcBef>
            <a:spcAft>
              <a:spcPts val="0"/>
            </a:spcAft>
            <a:buNone/>
          </a:pPr>
          <a:r>
            <a:rPr lang="en-GB" sz="1400" b="0" kern="1200" dirty="0">
              <a:solidFill>
                <a:sysClr val="window" lastClr="FFFFFF"/>
              </a:solidFill>
              <a:latin typeface="Calibri"/>
              <a:ea typeface="+mn-ea"/>
              <a:cs typeface="+mn-cs"/>
            </a:rPr>
            <a:t>PS dependent or not?</a:t>
          </a:r>
        </a:p>
        <a:p>
          <a:pPr marL="0" lvl="0" indent="0" algn="ctr" defTabSz="622300">
            <a:lnSpc>
              <a:spcPct val="90000"/>
            </a:lnSpc>
            <a:spcBef>
              <a:spcPct val="0"/>
            </a:spcBef>
            <a:spcAft>
              <a:spcPts val="0"/>
            </a:spcAft>
            <a:buNone/>
          </a:pPr>
          <a:r>
            <a:rPr lang="en-GB" sz="1400" b="0" kern="1200" dirty="0">
              <a:solidFill>
                <a:sysClr val="window" lastClr="FFFFFF"/>
              </a:solidFill>
              <a:latin typeface="Calibri"/>
              <a:ea typeface="+mn-ea"/>
              <a:cs typeface="+mn-cs"/>
            </a:rPr>
            <a:t>Workers or workless?</a:t>
          </a:r>
        </a:p>
        <a:p>
          <a:pPr marL="0" lvl="0" indent="0" algn="ctr" defTabSz="622300">
            <a:lnSpc>
              <a:spcPct val="90000"/>
            </a:lnSpc>
            <a:spcBef>
              <a:spcPct val="0"/>
            </a:spcBef>
            <a:spcAft>
              <a:spcPts val="0"/>
            </a:spcAft>
            <a:buNone/>
          </a:pPr>
          <a:r>
            <a:rPr lang="en-GB" sz="1400" b="0" kern="1200" dirty="0">
              <a:solidFill>
                <a:sysClr val="window" lastClr="FFFFFF"/>
              </a:solidFill>
              <a:latin typeface="Calibri"/>
              <a:ea typeface="+mn-ea"/>
              <a:cs typeface="+mn-cs"/>
            </a:rPr>
            <a:t>Distraught?</a:t>
          </a:r>
        </a:p>
        <a:p>
          <a:pPr marL="0" lvl="0" indent="0" algn="ctr" defTabSz="622300">
            <a:lnSpc>
              <a:spcPct val="90000"/>
            </a:lnSpc>
            <a:spcBef>
              <a:spcPct val="0"/>
            </a:spcBef>
            <a:spcAft>
              <a:spcPts val="0"/>
            </a:spcAft>
            <a:buNone/>
          </a:pPr>
          <a:r>
            <a:rPr lang="en-GB" sz="1400" b="0" kern="1200" dirty="0">
              <a:solidFill>
                <a:sysClr val="window" lastClr="FFFFFF"/>
              </a:solidFill>
              <a:latin typeface="Calibri"/>
              <a:ea typeface="+mn-ea"/>
              <a:cs typeface="+mn-cs"/>
            </a:rPr>
            <a:t>Drink/ drugs?</a:t>
          </a:r>
        </a:p>
        <a:p>
          <a:pPr marL="0" lvl="0" indent="0" algn="ctr" defTabSz="622300">
            <a:lnSpc>
              <a:spcPct val="90000"/>
            </a:lnSpc>
            <a:spcBef>
              <a:spcPct val="0"/>
            </a:spcBef>
            <a:spcAft>
              <a:spcPts val="0"/>
            </a:spcAft>
            <a:buNone/>
          </a:pPr>
          <a:r>
            <a:rPr lang="en-GB" sz="1400" b="0" kern="1200" dirty="0">
              <a:solidFill>
                <a:sysClr val="window" lastClr="FFFFFF"/>
              </a:solidFill>
              <a:latin typeface="Calibri"/>
              <a:ea typeface="+mn-ea"/>
              <a:cs typeface="+mn-cs"/>
            </a:rPr>
            <a:t>Hostile or supportive?</a:t>
          </a:r>
        </a:p>
        <a:p>
          <a:pPr marL="0" lvl="0" indent="0" algn="ctr" defTabSz="622300">
            <a:lnSpc>
              <a:spcPct val="90000"/>
            </a:lnSpc>
            <a:spcBef>
              <a:spcPct val="0"/>
            </a:spcBef>
            <a:spcAft>
              <a:spcPts val="0"/>
            </a:spcAft>
            <a:buNone/>
          </a:pPr>
          <a:endParaRPr lang="en-GB" sz="1400" b="0" kern="1200" dirty="0">
            <a:solidFill>
              <a:sysClr val="window" lastClr="FFFFFF"/>
            </a:solidFill>
            <a:latin typeface="Calibri"/>
            <a:ea typeface="+mn-ea"/>
            <a:cs typeface="+mn-cs"/>
          </a:endParaRPr>
        </a:p>
        <a:p>
          <a:pPr marL="0" lvl="0" indent="0" algn="ctr" defTabSz="622300">
            <a:lnSpc>
              <a:spcPct val="90000"/>
            </a:lnSpc>
            <a:spcBef>
              <a:spcPct val="0"/>
            </a:spcBef>
            <a:spcAft>
              <a:spcPct val="35000"/>
            </a:spcAft>
            <a:buNone/>
          </a:pPr>
          <a:endParaRPr lang="en-GB" sz="1400" b="0" kern="1200" dirty="0">
            <a:solidFill>
              <a:sysClr val="window" lastClr="FFFFFF"/>
            </a:solidFill>
            <a:latin typeface="Calibri"/>
            <a:ea typeface="+mn-ea"/>
            <a:cs typeface="+mn-cs"/>
          </a:endParaRPr>
        </a:p>
      </dsp:txBody>
      <dsp:txXfrm>
        <a:off x="6308219" y="2100122"/>
        <a:ext cx="1903862" cy="1922426"/>
      </dsp:txXfrm>
    </dsp:sp>
    <dsp:sp modelId="{DC94FB09-6B8B-49B1-8159-B1B2FBA00505}">
      <dsp:nvSpPr>
        <dsp:cNvPr id="0" name=""/>
        <dsp:cNvSpPr/>
      </dsp:nvSpPr>
      <dsp:spPr>
        <a:xfrm>
          <a:off x="6410630" y="87806"/>
          <a:ext cx="1699040" cy="1699040"/>
        </a:xfrm>
        <a:prstGeom prst="ellipse">
          <a:avLst/>
        </a:prstGeom>
        <a:blipFill rotWithShape="0">
          <a:blip xmlns:r="http://schemas.openxmlformats.org/officeDocument/2006/relationships" r:embed="rId4"/>
          <a:stretch>
            <a:fillRect/>
          </a:stretch>
        </a:blip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dsp:style>
    </dsp:sp>
    <dsp:sp modelId="{38C382DD-D01A-4C60-9894-DC47842A278E}">
      <dsp:nvSpPr>
        <dsp:cNvPr id="0" name=""/>
        <dsp:cNvSpPr/>
      </dsp:nvSpPr>
      <dsp:spPr>
        <a:xfrm>
          <a:off x="8331983" y="0"/>
          <a:ext cx="2022326" cy="5102225"/>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ts val="0"/>
            </a:spcAft>
            <a:buNone/>
          </a:pPr>
          <a:endParaRPr lang="en-GB" sz="1400" b="1" kern="1200" dirty="0">
            <a:solidFill>
              <a:sysClr val="window" lastClr="FFFFFF"/>
            </a:solidFill>
            <a:latin typeface="Calibri"/>
            <a:ea typeface="+mn-ea"/>
            <a:cs typeface="+mn-cs"/>
          </a:endParaRPr>
        </a:p>
        <a:p>
          <a:pPr marL="0" lvl="0" indent="0" algn="ctr" defTabSz="622300">
            <a:lnSpc>
              <a:spcPct val="90000"/>
            </a:lnSpc>
            <a:spcBef>
              <a:spcPct val="0"/>
            </a:spcBef>
            <a:spcAft>
              <a:spcPts val="0"/>
            </a:spcAft>
            <a:buNone/>
          </a:pPr>
          <a:endParaRPr lang="en-GB" sz="1400" b="1" kern="1200" dirty="0">
            <a:solidFill>
              <a:sysClr val="window" lastClr="FFFFFF"/>
            </a:solidFill>
            <a:latin typeface="Calibri"/>
            <a:ea typeface="+mn-ea"/>
            <a:cs typeface="+mn-cs"/>
          </a:endParaRPr>
        </a:p>
        <a:p>
          <a:pPr marL="0" lvl="0" indent="0" algn="ctr" defTabSz="622300">
            <a:lnSpc>
              <a:spcPct val="90000"/>
            </a:lnSpc>
            <a:spcBef>
              <a:spcPct val="0"/>
            </a:spcBef>
            <a:spcAft>
              <a:spcPts val="0"/>
            </a:spcAft>
            <a:buNone/>
          </a:pPr>
          <a:endParaRPr lang="en-GB" sz="1400" b="1" kern="1200" dirty="0">
            <a:solidFill>
              <a:sysClr val="window" lastClr="FFFFFF"/>
            </a:solidFill>
            <a:latin typeface="Calibri"/>
            <a:ea typeface="+mn-ea"/>
            <a:cs typeface="+mn-cs"/>
          </a:endParaRPr>
        </a:p>
        <a:p>
          <a:pPr marL="0" lvl="0" indent="0" algn="ctr" defTabSz="622300">
            <a:lnSpc>
              <a:spcPct val="90000"/>
            </a:lnSpc>
            <a:spcBef>
              <a:spcPct val="0"/>
            </a:spcBef>
            <a:spcAft>
              <a:spcPts val="0"/>
            </a:spcAft>
            <a:buNone/>
          </a:pPr>
          <a:endParaRPr lang="en-GB" sz="1400" b="1" kern="1200" dirty="0">
            <a:solidFill>
              <a:sysClr val="window" lastClr="FFFFFF"/>
            </a:solidFill>
            <a:latin typeface="Calibri"/>
            <a:ea typeface="+mn-ea"/>
            <a:cs typeface="+mn-cs"/>
          </a:endParaRPr>
        </a:p>
        <a:p>
          <a:pPr marL="0" lvl="0" indent="0" algn="ctr" defTabSz="622300">
            <a:lnSpc>
              <a:spcPct val="90000"/>
            </a:lnSpc>
            <a:spcBef>
              <a:spcPct val="0"/>
            </a:spcBef>
            <a:spcAft>
              <a:spcPts val="0"/>
            </a:spcAft>
            <a:buNone/>
          </a:pPr>
          <a:endParaRPr lang="en-GB" sz="1400" b="1" kern="1200" dirty="0">
            <a:solidFill>
              <a:sysClr val="window" lastClr="FFFFFF"/>
            </a:solidFill>
            <a:latin typeface="Calibri"/>
            <a:ea typeface="+mn-ea"/>
            <a:cs typeface="+mn-cs"/>
          </a:endParaRPr>
        </a:p>
        <a:p>
          <a:pPr marL="0" lvl="0" indent="0" algn="ctr" defTabSz="622300">
            <a:lnSpc>
              <a:spcPct val="90000"/>
            </a:lnSpc>
            <a:spcBef>
              <a:spcPct val="0"/>
            </a:spcBef>
            <a:spcAft>
              <a:spcPts val="0"/>
            </a:spcAft>
            <a:buNone/>
          </a:pPr>
          <a:endParaRPr lang="en-GB" sz="1400" b="1" kern="1200" dirty="0">
            <a:solidFill>
              <a:sysClr val="window" lastClr="FFFFFF"/>
            </a:solidFill>
            <a:latin typeface="Calibri"/>
            <a:ea typeface="+mn-ea"/>
            <a:cs typeface="+mn-cs"/>
          </a:endParaRPr>
        </a:p>
        <a:p>
          <a:pPr marL="0" lvl="0" indent="0" algn="ctr" defTabSz="622300">
            <a:lnSpc>
              <a:spcPct val="90000"/>
            </a:lnSpc>
            <a:spcBef>
              <a:spcPct val="0"/>
            </a:spcBef>
            <a:spcAft>
              <a:spcPts val="0"/>
            </a:spcAft>
            <a:buNone/>
          </a:pPr>
          <a:r>
            <a:rPr lang="en-GB" sz="1400" b="1" kern="1200" dirty="0">
              <a:solidFill>
                <a:sysClr val="window" lastClr="FFFFFF"/>
              </a:solidFill>
              <a:latin typeface="Calibri"/>
              <a:ea typeface="+mn-ea"/>
              <a:cs typeface="+mn-cs"/>
            </a:rPr>
            <a:t>FUNERAL</a:t>
          </a:r>
        </a:p>
        <a:p>
          <a:pPr marL="0" lvl="0" indent="0" algn="ctr" defTabSz="622300">
            <a:lnSpc>
              <a:spcPct val="90000"/>
            </a:lnSpc>
            <a:spcBef>
              <a:spcPct val="0"/>
            </a:spcBef>
            <a:spcAft>
              <a:spcPts val="0"/>
            </a:spcAft>
            <a:buNone/>
          </a:pPr>
          <a:endParaRPr lang="en-GB" sz="1400" b="0" kern="1200" dirty="0">
            <a:solidFill>
              <a:sysClr val="window" lastClr="FFFFFF"/>
            </a:solidFill>
            <a:latin typeface="Calibri"/>
            <a:ea typeface="+mn-ea"/>
            <a:cs typeface="+mn-cs"/>
          </a:endParaRPr>
        </a:p>
        <a:p>
          <a:pPr marL="0" lvl="0" indent="0" algn="ctr" defTabSz="622300">
            <a:lnSpc>
              <a:spcPct val="90000"/>
            </a:lnSpc>
            <a:spcBef>
              <a:spcPct val="0"/>
            </a:spcBef>
            <a:spcAft>
              <a:spcPts val="0"/>
            </a:spcAft>
            <a:buNone/>
          </a:pPr>
          <a:r>
            <a:rPr lang="en-GB" sz="1400" b="0" kern="1200" dirty="0">
              <a:solidFill>
                <a:sysClr val="window" lastClr="FFFFFF"/>
              </a:solidFill>
              <a:latin typeface="Calibri"/>
              <a:ea typeface="+mn-ea"/>
              <a:cs typeface="+mn-cs"/>
            </a:rPr>
            <a:t>Tragic, untimely or predicted?</a:t>
          </a:r>
        </a:p>
        <a:p>
          <a:pPr marL="0" lvl="0" indent="0" algn="ctr" defTabSz="622300">
            <a:lnSpc>
              <a:spcPct val="90000"/>
            </a:lnSpc>
            <a:spcBef>
              <a:spcPct val="0"/>
            </a:spcBef>
            <a:spcAft>
              <a:spcPts val="0"/>
            </a:spcAft>
            <a:buNone/>
          </a:pPr>
          <a:endParaRPr lang="en-GB" sz="1400" b="0" kern="1200" dirty="0">
            <a:solidFill>
              <a:sysClr val="window" lastClr="FFFFFF"/>
            </a:solidFill>
            <a:latin typeface="Calibri"/>
            <a:ea typeface="+mn-ea"/>
            <a:cs typeface="+mn-cs"/>
          </a:endParaRPr>
        </a:p>
        <a:p>
          <a:pPr marL="0" lvl="0" indent="0" algn="ctr" defTabSz="622300">
            <a:lnSpc>
              <a:spcPct val="90000"/>
            </a:lnSpc>
            <a:spcBef>
              <a:spcPct val="0"/>
            </a:spcBef>
            <a:spcAft>
              <a:spcPts val="0"/>
            </a:spcAft>
            <a:buNone/>
          </a:pPr>
          <a:r>
            <a:rPr lang="en-GB" sz="1400" b="0" kern="1200" dirty="0">
              <a:solidFill>
                <a:sysClr val="window" lastClr="FFFFFF"/>
              </a:solidFill>
              <a:latin typeface="Calibri"/>
              <a:ea typeface="+mn-ea"/>
              <a:cs typeface="+mn-cs"/>
            </a:rPr>
            <a:t>Did 'we' help?</a:t>
          </a:r>
        </a:p>
        <a:p>
          <a:pPr marL="0" lvl="0" indent="0" algn="ctr" defTabSz="622300">
            <a:lnSpc>
              <a:spcPct val="90000"/>
            </a:lnSpc>
            <a:spcBef>
              <a:spcPct val="0"/>
            </a:spcBef>
            <a:spcAft>
              <a:spcPts val="0"/>
            </a:spcAft>
            <a:buNone/>
          </a:pPr>
          <a:endParaRPr lang="en-GB" sz="1400" b="0" kern="1200" dirty="0">
            <a:solidFill>
              <a:sysClr val="window" lastClr="FFFFFF"/>
            </a:solidFill>
            <a:latin typeface="Calibri"/>
            <a:ea typeface="+mn-ea"/>
            <a:cs typeface="+mn-cs"/>
          </a:endParaRPr>
        </a:p>
        <a:p>
          <a:pPr marL="0" lvl="0" indent="0" algn="ctr" defTabSz="622300">
            <a:lnSpc>
              <a:spcPct val="90000"/>
            </a:lnSpc>
            <a:spcBef>
              <a:spcPct val="0"/>
            </a:spcBef>
            <a:spcAft>
              <a:spcPts val="0"/>
            </a:spcAft>
            <a:buNone/>
          </a:pPr>
          <a:r>
            <a:rPr lang="en-GB" sz="1400" b="0" kern="1200" dirty="0">
              <a:solidFill>
                <a:sysClr val="window" lastClr="FFFFFF"/>
              </a:solidFill>
              <a:latin typeface="Calibri"/>
              <a:ea typeface="+mn-ea"/>
              <a:cs typeface="+mn-cs"/>
            </a:rPr>
            <a:t>Avoidable?</a:t>
          </a:r>
        </a:p>
        <a:p>
          <a:pPr marL="0" lvl="0" indent="0" algn="ctr" defTabSz="622300">
            <a:lnSpc>
              <a:spcPct val="90000"/>
            </a:lnSpc>
            <a:spcBef>
              <a:spcPct val="0"/>
            </a:spcBef>
            <a:spcAft>
              <a:spcPts val="0"/>
            </a:spcAft>
            <a:buNone/>
          </a:pPr>
          <a:endParaRPr lang="en-GB" sz="1400" b="0" kern="1200" dirty="0">
            <a:solidFill>
              <a:sysClr val="window" lastClr="FFFFFF"/>
            </a:solidFill>
            <a:latin typeface="Calibri"/>
            <a:ea typeface="+mn-ea"/>
            <a:cs typeface="+mn-cs"/>
          </a:endParaRPr>
        </a:p>
        <a:p>
          <a:pPr marL="0" lvl="0" indent="0" algn="ctr" defTabSz="622300">
            <a:lnSpc>
              <a:spcPct val="90000"/>
            </a:lnSpc>
            <a:spcBef>
              <a:spcPct val="0"/>
            </a:spcBef>
            <a:spcAft>
              <a:spcPts val="0"/>
            </a:spcAft>
            <a:buNone/>
          </a:pPr>
          <a:endParaRPr lang="en-GB" sz="1400" b="0" kern="1200" dirty="0">
            <a:solidFill>
              <a:sysClr val="window" lastClr="FFFFFF"/>
            </a:solidFill>
            <a:latin typeface="Calibri"/>
            <a:ea typeface="+mn-ea"/>
            <a:cs typeface="+mn-cs"/>
          </a:endParaRPr>
        </a:p>
        <a:p>
          <a:pPr marL="0" lvl="0" indent="0" algn="ctr" defTabSz="622300">
            <a:lnSpc>
              <a:spcPct val="90000"/>
            </a:lnSpc>
            <a:spcBef>
              <a:spcPct val="0"/>
            </a:spcBef>
            <a:spcAft>
              <a:spcPct val="35000"/>
            </a:spcAft>
            <a:buNone/>
          </a:pPr>
          <a:endParaRPr lang="en-GB" sz="1400" b="0" kern="1200" dirty="0">
            <a:solidFill>
              <a:sysClr val="window" lastClr="FFFFFF"/>
            </a:solidFill>
            <a:latin typeface="Calibri"/>
            <a:ea typeface="+mn-ea"/>
            <a:cs typeface="+mn-cs"/>
          </a:endParaRPr>
        </a:p>
        <a:p>
          <a:pPr marL="0" lvl="0" indent="0" algn="ctr" defTabSz="622300">
            <a:lnSpc>
              <a:spcPct val="90000"/>
            </a:lnSpc>
            <a:spcBef>
              <a:spcPct val="0"/>
            </a:spcBef>
            <a:spcAft>
              <a:spcPct val="35000"/>
            </a:spcAft>
            <a:buNone/>
          </a:pPr>
          <a:endParaRPr lang="en-GB" sz="1400" b="0" kern="1200" dirty="0">
            <a:solidFill>
              <a:sysClr val="window" lastClr="FFFFFF"/>
            </a:solidFill>
            <a:latin typeface="Calibri"/>
            <a:ea typeface="+mn-ea"/>
            <a:cs typeface="+mn-cs"/>
          </a:endParaRPr>
        </a:p>
        <a:p>
          <a:pPr marL="0" lvl="0" indent="0" algn="ctr" defTabSz="622300">
            <a:lnSpc>
              <a:spcPct val="90000"/>
            </a:lnSpc>
            <a:spcBef>
              <a:spcPct val="0"/>
            </a:spcBef>
            <a:spcAft>
              <a:spcPct val="35000"/>
            </a:spcAft>
            <a:buNone/>
          </a:pPr>
          <a:endParaRPr lang="en-GB" sz="1400" b="0" kern="1200" dirty="0">
            <a:solidFill>
              <a:sysClr val="window" lastClr="FFFFFF"/>
            </a:solidFill>
            <a:latin typeface="Calibri"/>
            <a:ea typeface="+mn-ea"/>
            <a:cs typeface="+mn-cs"/>
          </a:endParaRPr>
        </a:p>
        <a:p>
          <a:pPr marL="0" lvl="0" indent="0" algn="ctr" defTabSz="622300">
            <a:lnSpc>
              <a:spcPct val="90000"/>
            </a:lnSpc>
            <a:spcBef>
              <a:spcPct val="0"/>
            </a:spcBef>
            <a:spcAft>
              <a:spcPct val="35000"/>
            </a:spcAft>
            <a:buNone/>
          </a:pPr>
          <a:endParaRPr lang="en-GB" sz="1400" kern="1200" dirty="0">
            <a:solidFill>
              <a:sysClr val="window" lastClr="FFFFFF"/>
            </a:solidFill>
            <a:latin typeface="Calibri"/>
            <a:ea typeface="+mn-ea"/>
            <a:cs typeface="+mn-cs"/>
          </a:endParaRPr>
        </a:p>
      </dsp:txBody>
      <dsp:txXfrm>
        <a:off x="8391215" y="2100122"/>
        <a:ext cx="1903862" cy="1922426"/>
      </dsp:txXfrm>
    </dsp:sp>
    <dsp:sp modelId="{788DAACB-EF8F-4CCE-8996-41755470CF0F}">
      <dsp:nvSpPr>
        <dsp:cNvPr id="0" name=""/>
        <dsp:cNvSpPr/>
      </dsp:nvSpPr>
      <dsp:spPr>
        <a:xfrm>
          <a:off x="8467614" y="87280"/>
          <a:ext cx="1699040" cy="1699040"/>
        </a:xfrm>
        <a:prstGeom prst="ellipse">
          <a:avLst/>
        </a:prstGeom>
        <a:blipFill rotWithShape="0">
          <a:blip xmlns:r="http://schemas.openxmlformats.org/officeDocument/2006/relationships" r:embed="rId5"/>
          <a:stretch>
            <a:fillRect/>
          </a:stretch>
        </a:blip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dsp:style>
    </dsp:sp>
    <dsp:sp modelId="{2D105C02-DB19-4346-912A-CA6C3268DCF4}">
      <dsp:nvSpPr>
        <dsp:cNvPr id="0" name=""/>
        <dsp:cNvSpPr/>
      </dsp:nvSpPr>
      <dsp:spPr>
        <a:xfrm>
          <a:off x="523339" y="4513254"/>
          <a:ext cx="9525965" cy="588970"/>
        </a:xfrm>
        <a:prstGeom prst="leftRightArrow">
          <a:avLst/>
        </a:prstGeom>
        <a:solidFill>
          <a:srgbClr val="4F81BD">
            <a:tint val="60000"/>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49129D-CB26-4BD9-B5E5-DD89ECC97464}">
      <dsp:nvSpPr>
        <dsp:cNvPr id="0" name=""/>
        <dsp:cNvSpPr/>
      </dsp:nvSpPr>
      <dsp:spPr>
        <a:xfrm>
          <a:off x="0" y="0"/>
          <a:ext cx="2022326" cy="5102225"/>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ts val="0"/>
            </a:spcAft>
            <a:buNone/>
          </a:pPr>
          <a:endParaRPr lang="en-GB" sz="1400" b="1" kern="1200" dirty="0">
            <a:solidFill>
              <a:sysClr val="window" lastClr="FFFFFF"/>
            </a:solidFill>
            <a:latin typeface="Calibri"/>
            <a:ea typeface="+mn-ea"/>
            <a:cs typeface="+mn-cs"/>
          </a:endParaRPr>
        </a:p>
        <a:p>
          <a:pPr marL="0" lvl="0" indent="0" algn="ctr" defTabSz="622300">
            <a:lnSpc>
              <a:spcPct val="90000"/>
            </a:lnSpc>
            <a:spcBef>
              <a:spcPct val="0"/>
            </a:spcBef>
            <a:spcAft>
              <a:spcPts val="0"/>
            </a:spcAft>
            <a:buNone/>
          </a:pPr>
          <a:r>
            <a:rPr lang="en-GB" sz="2800" b="1" kern="1200" dirty="0">
              <a:solidFill>
                <a:sysClr val="window" lastClr="FFFFFF"/>
              </a:solidFill>
              <a:latin typeface="Calibri"/>
              <a:ea typeface="+mn-ea"/>
              <a:cs typeface="+mn-cs"/>
            </a:rPr>
            <a:t>AGE</a:t>
          </a:r>
        </a:p>
      </dsp:txBody>
      <dsp:txXfrm>
        <a:off x="59232" y="2100122"/>
        <a:ext cx="1903862" cy="1922426"/>
      </dsp:txXfrm>
    </dsp:sp>
    <dsp:sp modelId="{E4B4E283-AD17-4E15-BF36-BF130A53DCA4}">
      <dsp:nvSpPr>
        <dsp:cNvPr id="0" name=""/>
        <dsp:cNvSpPr/>
      </dsp:nvSpPr>
      <dsp:spPr>
        <a:xfrm>
          <a:off x="195895" y="128736"/>
          <a:ext cx="1699040" cy="1699040"/>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15000" b="-15000"/>
          </a:stretch>
        </a:blip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dsp:style>
    </dsp:sp>
    <dsp:sp modelId="{7C5CF751-9D7B-4401-803E-52466276049E}">
      <dsp:nvSpPr>
        <dsp:cNvPr id="0" name=""/>
        <dsp:cNvSpPr/>
      </dsp:nvSpPr>
      <dsp:spPr>
        <a:xfrm>
          <a:off x="2082995" y="0"/>
          <a:ext cx="2022326" cy="5102225"/>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ts val="0"/>
            </a:spcAft>
            <a:buNone/>
          </a:pPr>
          <a:endParaRPr lang="en-GB" sz="1400" b="1" kern="1200" dirty="0">
            <a:solidFill>
              <a:sysClr val="window" lastClr="FFFFFF"/>
            </a:solidFill>
            <a:latin typeface="Calibri"/>
            <a:ea typeface="+mn-ea"/>
            <a:cs typeface="+mn-cs"/>
          </a:endParaRPr>
        </a:p>
        <a:p>
          <a:pPr marL="0" lvl="0" indent="0" algn="ctr" defTabSz="622300">
            <a:lnSpc>
              <a:spcPct val="90000"/>
            </a:lnSpc>
            <a:spcBef>
              <a:spcPct val="0"/>
            </a:spcBef>
            <a:spcAft>
              <a:spcPts val="0"/>
            </a:spcAft>
            <a:buNone/>
          </a:pPr>
          <a:endParaRPr lang="en-GB" sz="1400" b="1" kern="1200" dirty="0">
            <a:solidFill>
              <a:sysClr val="window" lastClr="FFFFFF"/>
            </a:solidFill>
            <a:latin typeface="Calibri"/>
            <a:ea typeface="+mn-ea"/>
            <a:cs typeface="+mn-cs"/>
          </a:endParaRPr>
        </a:p>
        <a:p>
          <a:pPr marL="0" lvl="0" indent="0" algn="ctr" defTabSz="622300">
            <a:lnSpc>
              <a:spcPct val="90000"/>
            </a:lnSpc>
            <a:spcBef>
              <a:spcPct val="0"/>
            </a:spcBef>
            <a:spcAft>
              <a:spcPts val="0"/>
            </a:spcAft>
            <a:buNone/>
          </a:pPr>
          <a:endParaRPr lang="en-GB" sz="1400" b="1" kern="1200" dirty="0">
            <a:solidFill>
              <a:sysClr val="window" lastClr="FFFFFF"/>
            </a:solidFill>
            <a:latin typeface="Calibri"/>
            <a:ea typeface="+mn-ea"/>
            <a:cs typeface="+mn-cs"/>
          </a:endParaRPr>
        </a:p>
        <a:p>
          <a:pPr marL="0" lvl="0" indent="0" algn="ctr" defTabSz="622300">
            <a:lnSpc>
              <a:spcPct val="90000"/>
            </a:lnSpc>
            <a:spcBef>
              <a:spcPct val="0"/>
            </a:spcBef>
            <a:spcAft>
              <a:spcPts val="0"/>
            </a:spcAft>
            <a:buNone/>
          </a:pPr>
          <a:r>
            <a:rPr lang="en-GB" sz="2400" b="1" kern="1200" dirty="0">
              <a:solidFill>
                <a:sysClr val="window" lastClr="FFFFFF"/>
              </a:solidFill>
              <a:latin typeface="Calibri"/>
              <a:ea typeface="+mn-ea"/>
              <a:cs typeface="+mn-cs"/>
            </a:rPr>
            <a:t>MARITAL STATUS</a:t>
          </a:r>
        </a:p>
        <a:p>
          <a:pPr marL="0" lvl="0" indent="0" algn="ctr" defTabSz="622300">
            <a:lnSpc>
              <a:spcPct val="90000"/>
            </a:lnSpc>
            <a:spcBef>
              <a:spcPct val="0"/>
            </a:spcBef>
            <a:spcAft>
              <a:spcPct val="35000"/>
            </a:spcAft>
            <a:buNone/>
          </a:pPr>
          <a:endParaRPr lang="en-GB" sz="1400" kern="1200" dirty="0">
            <a:solidFill>
              <a:sysClr val="window" lastClr="FFFFFF"/>
            </a:solidFill>
            <a:latin typeface="Calibri"/>
            <a:ea typeface="+mn-ea"/>
            <a:cs typeface="+mn-cs"/>
          </a:endParaRPr>
        </a:p>
      </dsp:txBody>
      <dsp:txXfrm>
        <a:off x="2142227" y="2100122"/>
        <a:ext cx="1903862" cy="1922426"/>
      </dsp:txXfrm>
    </dsp:sp>
    <dsp:sp modelId="{E22206C3-E3DF-4CBC-B4F6-9CAFE16A87DF}">
      <dsp:nvSpPr>
        <dsp:cNvPr id="0" name=""/>
        <dsp:cNvSpPr/>
      </dsp:nvSpPr>
      <dsp:spPr>
        <a:xfrm>
          <a:off x="2244638" y="87806"/>
          <a:ext cx="1699040" cy="1699040"/>
        </a:xfrm>
        <a:prstGeom prst="ellipse">
          <a:avLst/>
        </a:prstGeom>
        <a:blipFill>
          <a:blip xmlns:r="http://schemas.openxmlformats.org/officeDocument/2006/relationships" r:embed="rId1"/>
          <a:srcRect/>
          <a:stretch>
            <a:fillRect t="-15000" b="-15000"/>
          </a:stretch>
        </a:blip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dsp:style>
    </dsp:sp>
    <dsp:sp modelId="{D455AEA4-0108-47B7-8831-CA2907255A02}">
      <dsp:nvSpPr>
        <dsp:cNvPr id="0" name=""/>
        <dsp:cNvSpPr/>
      </dsp:nvSpPr>
      <dsp:spPr>
        <a:xfrm>
          <a:off x="4165991" y="0"/>
          <a:ext cx="2022326" cy="5102225"/>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ts val="0"/>
            </a:spcAft>
            <a:buNone/>
          </a:pPr>
          <a:r>
            <a:rPr lang="en-GB" sz="2400" b="1" kern="1200" dirty="0">
              <a:solidFill>
                <a:sysClr val="window" lastClr="FFFFFF"/>
              </a:solidFill>
              <a:latin typeface="Calibri"/>
              <a:ea typeface="+mn-ea"/>
              <a:cs typeface="+mn-cs"/>
            </a:rPr>
            <a:t>DISABILITY</a:t>
          </a:r>
        </a:p>
      </dsp:txBody>
      <dsp:txXfrm>
        <a:off x="4225223" y="2100122"/>
        <a:ext cx="1903862" cy="1922426"/>
      </dsp:txXfrm>
    </dsp:sp>
    <dsp:sp modelId="{C2AA778D-E233-4CA8-B651-C545D93E36D2}">
      <dsp:nvSpPr>
        <dsp:cNvPr id="0" name=""/>
        <dsp:cNvSpPr/>
      </dsp:nvSpPr>
      <dsp:spPr>
        <a:xfrm>
          <a:off x="4327634" y="87806"/>
          <a:ext cx="1699040" cy="1699040"/>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15000" b="-15000"/>
          </a:stretch>
        </a:blip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dsp:style>
    </dsp:sp>
    <dsp:sp modelId="{C53DEE21-1809-43A8-9185-D4970868EEC8}">
      <dsp:nvSpPr>
        <dsp:cNvPr id="0" name=""/>
        <dsp:cNvSpPr/>
      </dsp:nvSpPr>
      <dsp:spPr>
        <a:xfrm>
          <a:off x="6248987" y="0"/>
          <a:ext cx="2022326" cy="5102225"/>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ysClr val="window" lastClr="FFFFFF"/>
              </a:solidFill>
              <a:latin typeface="Calibri"/>
              <a:ea typeface="+mn-ea"/>
              <a:cs typeface="+mn-cs"/>
            </a:rPr>
            <a:t>RACE</a:t>
          </a:r>
        </a:p>
      </dsp:txBody>
      <dsp:txXfrm>
        <a:off x="6308219" y="2100122"/>
        <a:ext cx="1903862" cy="1922426"/>
      </dsp:txXfrm>
    </dsp:sp>
    <dsp:sp modelId="{DC94FB09-6B8B-49B1-8159-B1B2FBA00505}">
      <dsp:nvSpPr>
        <dsp:cNvPr id="0" name=""/>
        <dsp:cNvSpPr/>
      </dsp:nvSpPr>
      <dsp:spPr>
        <a:xfrm>
          <a:off x="6410630" y="87806"/>
          <a:ext cx="1699040" cy="1699040"/>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15000" b="-15000"/>
          </a:stretch>
        </a:blip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dsp:style>
    </dsp:sp>
    <dsp:sp modelId="{38C382DD-D01A-4C60-9894-DC47842A278E}">
      <dsp:nvSpPr>
        <dsp:cNvPr id="0" name=""/>
        <dsp:cNvSpPr/>
      </dsp:nvSpPr>
      <dsp:spPr>
        <a:xfrm>
          <a:off x="8331983" y="0"/>
          <a:ext cx="2022326" cy="5102225"/>
        </a:xfrm>
        <a:prstGeom prst="roundRect">
          <a:avLst>
            <a:gd name="adj" fmla="val 10000"/>
          </a:avLst>
        </a:prstGeom>
        <a:solidFill>
          <a:srgbClr val="4F81BD">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ts val="0"/>
            </a:spcAft>
            <a:buNone/>
          </a:pPr>
          <a:endParaRPr lang="en-GB" sz="1400" b="1" kern="1200" dirty="0">
            <a:solidFill>
              <a:sysClr val="window" lastClr="FFFFFF"/>
            </a:solidFill>
            <a:latin typeface="Calibri"/>
            <a:ea typeface="+mn-ea"/>
            <a:cs typeface="+mn-cs"/>
          </a:endParaRPr>
        </a:p>
        <a:p>
          <a:pPr marL="0" lvl="0" indent="0" algn="ctr" defTabSz="622300">
            <a:lnSpc>
              <a:spcPct val="90000"/>
            </a:lnSpc>
            <a:spcBef>
              <a:spcPct val="0"/>
            </a:spcBef>
            <a:spcAft>
              <a:spcPts val="0"/>
            </a:spcAft>
            <a:buNone/>
          </a:pPr>
          <a:endParaRPr lang="en-GB" sz="1400" b="1" kern="1200" dirty="0">
            <a:solidFill>
              <a:sysClr val="window" lastClr="FFFFFF"/>
            </a:solidFill>
            <a:latin typeface="Calibri"/>
            <a:ea typeface="+mn-ea"/>
            <a:cs typeface="+mn-cs"/>
          </a:endParaRPr>
        </a:p>
        <a:p>
          <a:pPr marL="0" lvl="0" indent="0" algn="ctr" defTabSz="622300">
            <a:lnSpc>
              <a:spcPct val="90000"/>
            </a:lnSpc>
            <a:spcBef>
              <a:spcPct val="0"/>
            </a:spcBef>
            <a:spcAft>
              <a:spcPts val="0"/>
            </a:spcAft>
            <a:buNone/>
          </a:pPr>
          <a:endParaRPr lang="en-GB" sz="1400" b="1" kern="1200" dirty="0">
            <a:solidFill>
              <a:sysClr val="window" lastClr="FFFFFF"/>
            </a:solidFill>
            <a:latin typeface="Calibri"/>
            <a:ea typeface="+mn-ea"/>
            <a:cs typeface="+mn-cs"/>
          </a:endParaRPr>
        </a:p>
        <a:p>
          <a:pPr marL="0" lvl="0" indent="0" algn="ctr" defTabSz="622300">
            <a:lnSpc>
              <a:spcPct val="90000"/>
            </a:lnSpc>
            <a:spcBef>
              <a:spcPct val="0"/>
            </a:spcBef>
            <a:spcAft>
              <a:spcPts val="0"/>
            </a:spcAft>
            <a:buNone/>
          </a:pPr>
          <a:endParaRPr lang="en-GB" sz="1400" b="1" kern="1200" dirty="0">
            <a:solidFill>
              <a:sysClr val="window" lastClr="FFFFFF"/>
            </a:solidFill>
            <a:latin typeface="Calibri"/>
            <a:ea typeface="+mn-ea"/>
            <a:cs typeface="+mn-cs"/>
          </a:endParaRPr>
        </a:p>
        <a:p>
          <a:pPr marL="0" lvl="0" indent="0" algn="ctr" defTabSz="622300">
            <a:lnSpc>
              <a:spcPct val="90000"/>
            </a:lnSpc>
            <a:spcBef>
              <a:spcPct val="0"/>
            </a:spcBef>
            <a:spcAft>
              <a:spcPts val="0"/>
            </a:spcAft>
            <a:buNone/>
          </a:pPr>
          <a:r>
            <a:rPr lang="en-GB" sz="2800" b="1" kern="1200" dirty="0">
              <a:solidFill>
                <a:sysClr val="window" lastClr="FFFFFF"/>
              </a:solidFill>
              <a:latin typeface="Calibri"/>
              <a:ea typeface="+mn-ea"/>
              <a:cs typeface="+mn-cs"/>
            </a:rPr>
            <a:t>SEX</a:t>
          </a:r>
        </a:p>
        <a:p>
          <a:pPr marL="0" lvl="0" indent="0" algn="ctr" defTabSz="622300">
            <a:lnSpc>
              <a:spcPct val="90000"/>
            </a:lnSpc>
            <a:spcBef>
              <a:spcPct val="0"/>
            </a:spcBef>
            <a:spcAft>
              <a:spcPct val="35000"/>
            </a:spcAft>
            <a:buNone/>
          </a:pPr>
          <a:endParaRPr lang="en-GB" sz="1400" b="0" kern="1200" dirty="0">
            <a:solidFill>
              <a:sysClr val="window" lastClr="FFFFFF"/>
            </a:solidFill>
            <a:latin typeface="Calibri"/>
            <a:ea typeface="+mn-ea"/>
            <a:cs typeface="+mn-cs"/>
          </a:endParaRPr>
        </a:p>
        <a:p>
          <a:pPr marL="0" lvl="0" indent="0" algn="ctr" defTabSz="622300">
            <a:lnSpc>
              <a:spcPct val="90000"/>
            </a:lnSpc>
            <a:spcBef>
              <a:spcPct val="0"/>
            </a:spcBef>
            <a:spcAft>
              <a:spcPct val="35000"/>
            </a:spcAft>
            <a:buNone/>
          </a:pPr>
          <a:endParaRPr lang="en-GB" sz="1400" b="0" kern="1200" dirty="0">
            <a:solidFill>
              <a:sysClr val="window" lastClr="FFFFFF"/>
            </a:solidFill>
            <a:latin typeface="Calibri"/>
            <a:ea typeface="+mn-ea"/>
            <a:cs typeface="+mn-cs"/>
          </a:endParaRPr>
        </a:p>
        <a:p>
          <a:pPr marL="0" lvl="0" indent="0" algn="ctr" defTabSz="622300">
            <a:lnSpc>
              <a:spcPct val="90000"/>
            </a:lnSpc>
            <a:spcBef>
              <a:spcPct val="0"/>
            </a:spcBef>
            <a:spcAft>
              <a:spcPct val="35000"/>
            </a:spcAft>
            <a:buNone/>
          </a:pPr>
          <a:endParaRPr lang="en-GB" sz="1400" kern="1200" dirty="0">
            <a:solidFill>
              <a:sysClr val="window" lastClr="FFFFFF"/>
            </a:solidFill>
            <a:latin typeface="Calibri"/>
            <a:ea typeface="+mn-ea"/>
            <a:cs typeface="+mn-cs"/>
          </a:endParaRPr>
        </a:p>
      </dsp:txBody>
      <dsp:txXfrm>
        <a:off x="8391215" y="2100122"/>
        <a:ext cx="1903862" cy="1922426"/>
      </dsp:txXfrm>
    </dsp:sp>
    <dsp:sp modelId="{788DAACB-EF8F-4CCE-8996-41755470CF0F}">
      <dsp:nvSpPr>
        <dsp:cNvPr id="0" name=""/>
        <dsp:cNvSpPr/>
      </dsp:nvSpPr>
      <dsp:spPr>
        <a:xfrm>
          <a:off x="8467614" y="87280"/>
          <a:ext cx="1699040" cy="1699040"/>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15000" b="-15000"/>
          </a:stretch>
        </a:blip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dsp:style>
    </dsp:sp>
    <dsp:sp modelId="{2D105C02-DB19-4346-912A-CA6C3268DCF4}">
      <dsp:nvSpPr>
        <dsp:cNvPr id="0" name=""/>
        <dsp:cNvSpPr/>
      </dsp:nvSpPr>
      <dsp:spPr>
        <a:xfrm>
          <a:off x="558871" y="3718349"/>
          <a:ext cx="9525965" cy="1108670"/>
        </a:xfrm>
        <a:prstGeom prst="leftRightArrow">
          <a:avLst/>
        </a:prstGeom>
        <a:solidFill>
          <a:srgbClr val="4F81BD">
            <a:tint val="60000"/>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9/3/layout/OpposingIdeas">
  <dgm:title val=""/>
  <dgm:desc val=""/>
  <dgm:catLst>
    <dgm:cat type="relationship" pri="3400"/>
  </dgm:catLst>
  <dgm:sampData>
    <dgm:dataModel>
      <dgm:ptLst>
        <dgm:pt modelId="0" type="doc"/>
        <dgm:pt modelId="10">
          <dgm:prSet phldr="1"/>
        </dgm:pt>
        <dgm:pt modelId="11">
          <dgm:prSet phldr="1"/>
        </dgm:pt>
        <dgm:pt modelId="20">
          <dgm:prSet phldr="1"/>
        </dgm:pt>
        <dgm:pt modelId="21">
          <dgm:prSet phldr="1"/>
        </dgm:pt>
      </dgm:ptLst>
      <dgm:cxnLst>
        <dgm:cxn modelId="30" srcId="0" destId="10" srcOrd="0" destOrd="0"/>
        <dgm:cxn modelId="12" srcId="10" destId="11" srcOrd="0" destOrd="0"/>
        <dgm:cxn modelId="40" srcId="0" destId="20" srcOrd="1" destOrd="0"/>
        <dgm:cxn modelId="22" srcId="20" destId="2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30" srcId="0" destId="10" srcOrd="0" destOrd="0"/>
        <dgm:cxn modelId="12" srcId="10" destId="11" srcOrd="0" destOrd="0"/>
        <dgm:cxn modelId="4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Lst>
      <dgm:cxnLst>
        <dgm:cxn modelId="30" srcId="0" destId="10" srcOrd="0" destOrd="0"/>
        <dgm:cxn modelId="12" srcId="10" destId="11" srcOrd="0" destOrd="0"/>
        <dgm:cxn modelId="40" srcId="0" destId="20" srcOrd="1" destOrd="0"/>
        <dgm:cxn modelId="22" srcId="20" destId="21" srcOrd="0" destOrd="0"/>
      </dgm:cxnLst>
      <dgm:bg/>
      <dgm:whole/>
    </dgm:dataModel>
  </dgm:clrData>
  <dgm:layoutNode name="Name0">
    <dgm:varLst>
      <dgm:chMax val="2"/>
      <dgm:dir/>
      <dgm:animOne val="branch"/>
      <dgm:animLvl val="lvl"/>
      <dgm:resizeHandles val="exact"/>
    </dgm:varLst>
    <dgm:choose name="Name1">
      <dgm:if name="Name2" axis="ch" ptType="node" func="cnt" op="lte" val="1">
        <dgm:alg type="composite">
          <dgm:param type="ar" val="0.9928"/>
        </dgm:alg>
      </dgm:if>
      <dgm:else name="Name3">
        <dgm:alg type="composite">
          <dgm:param type="ar" val="1.6364"/>
        </dgm:alg>
      </dgm:else>
    </dgm:choose>
    <dgm:shape xmlns:r="http://schemas.openxmlformats.org/officeDocument/2006/relationships" r:blip="">
      <dgm:adjLst/>
    </dgm:shape>
    <dgm:choose name="Name4">
      <dgm:if name="Name5" func="var" arg="dir" op="equ" val="norm">
        <dgm:choose name="Name6">
          <dgm:if name="Name7" axis="ch" ptType="node" func="cnt" op="lte" val="1">
            <dgm:constrLst>
              <dgm:constr type="primFontSz" for="des" forName="ParentText1" op="equ" val="65"/>
              <dgm:constr type="primFontSz" for="des" forName="ParentText2" refType="primFontSz" refFor="des" refForName="ParentText1" op="equ"/>
              <dgm:constr type="primFontSz" for="des" forName="ChildText1" op="equ" val="65"/>
              <dgm:constr type="primFontSz" for="des" forName="ChildText2" refType="primFontSz" refFor="des" refForName="ChildText1" op="equ"/>
              <dgm:constr type="l" for="ch" forName="ChildText1" refType="w" fact="0.2963"/>
              <dgm:constr type="t" for="ch" forName="ChildText1" refType="h" fact="0.2722"/>
              <dgm:constr type="w" for="ch" forName="ChildText1" refType="w" fact="0.6534"/>
              <dgm:constr type="h" for="ch" forName="ChildText1" refType="h" fact="0.6682"/>
              <dgm:constr type="l" for="ch" forName="Background" refType="w" fact="0.246"/>
              <dgm:constr type="t" for="ch" forName="Background" refType="h" fact="0.2125"/>
              <dgm:constr type="w" for="ch" forName="Background" refType="w" fact="0.754"/>
              <dgm:constr type="h" for="ch" forName="Background" refType="h" fact="0.7875"/>
              <dgm:constr type="l" for="ch" forName="ParentText1" refType="w" fact="0"/>
              <dgm:constr type="t" for="ch" forName="ParentText1" refType="h" fact="0"/>
              <dgm:constr type="w" for="ch" forName="ParentText1" refType="w" fact="0.234"/>
              <dgm:constr type="h" for="ch" forName="ParentText1" refType="h" fact="0.8713"/>
              <dgm:constr type="l" for="ch" forName="ParentShape1" refType="w" fact="0"/>
              <dgm:constr type="t" for="ch" forName="ParentShape1" refType="h" fact="0"/>
              <dgm:constr type="w" for="ch" forName="ParentShape1" refType="w" fact="0.234"/>
              <dgm:constr type="h" for="ch" forName="ParentShape1" refType="h" fact="0.8713"/>
            </dgm:constrLst>
          </dgm:if>
          <dgm:else name="Name8">
            <dgm:constrLst>
              <dgm:constr type="primFontSz" for="des" forName="ParentText1" op="equ" val="65"/>
              <dgm:constr type="primFontSz" for="des" forName="ParentText2" refType="primFontSz" refFor="des" refForName="ParentText1" op="equ"/>
              <dgm:constr type="primFontSz" for="des" forName="ChildText1" op="equ" val="65"/>
              <dgm:constr type="primFontSz" for="des" forName="ChildText2" refType="primFontSz" refFor="des" refForName="ChildText1" op="equ"/>
              <dgm:constr type="l" for="ch" forName="ChildText1" refType="w" fact="0.15"/>
              <dgm:constr type="t" for="ch" forName="ChildText1" refType="h" fact="0.22"/>
              <dgm:constr type="w" for="ch" forName="ChildText1" refType="w" fact="0.325"/>
              <dgm:constr type="h" for="ch" forName="ChildText1" refType="h" fact="0.56"/>
              <dgm:constr type="l" for="ch" forName="ChildText2" refType="w" fact="0.525"/>
              <dgm:constr type="t" for="ch" forName="ChildText2" refType="h" fact="0.22"/>
              <dgm:constr type="w" for="ch" forName="ChildText2" refType="w" fact="0.325"/>
              <dgm:constr type="h" for="ch" forName="ChildText2" refType="h" fact="0.56"/>
              <dgm:constr type="l" for="ch" forName="Background" refType="w" fact="0.125"/>
              <dgm:constr type="t" for="ch" forName="Background" refType="h" fact="0.17"/>
              <dgm:constr type="w" for="ch" forName="Background" refType="w" fact="0.75"/>
              <dgm:constr type="h" for="ch" forName="Background" refType="h" fact="0.66"/>
              <dgm:constr type="l" for="ch" forName="ParentText1" refType="w" fact="0"/>
              <dgm:constr type="t" for="ch" forName="ParentText1" refType="h" fact="0"/>
              <dgm:constr type="w" for="ch" forName="ParentText1" refType="w" fact="0.125"/>
              <dgm:constr type="h" for="ch" forName="ParentText1" refType="h" fact="0.72"/>
              <dgm:constr type="l" for="ch" forName="ParentShape1" refType="w" fact="0"/>
              <dgm:constr type="t" for="ch" forName="ParentShape1" refType="h" fact="0"/>
              <dgm:constr type="w" for="ch" forName="ParentShape1" refType="w" fact="0.125"/>
              <dgm:constr type="h" for="ch" forName="ParentShape1" refType="h" fact="0.72"/>
              <dgm:constr type="l" for="ch" forName="ParentText2" refType="w" fact="0.875"/>
              <dgm:constr type="t" for="ch" forName="ParentText2" refType="h" fact="0.28"/>
              <dgm:constr type="w" for="ch" forName="ParentText2" refType="w" fact="0.125"/>
              <dgm:constr type="h" for="ch" forName="ParentText2" refType="h" fact="0.72"/>
              <dgm:constr type="l" for="ch" forName="ParentShape2" refType="w" fact="0.875"/>
              <dgm:constr type="t" for="ch" forName="ParentShape2" refType="h" fact="0.28"/>
              <dgm:constr type="w" for="ch" forName="ParentShape2" refType="w" fact="0.125"/>
              <dgm:constr type="h" for="ch" forName="ParentShape2" refType="h" fact="0.72"/>
              <dgm:constr type="l" for="ch" forName="Divider" refType="w" fact="0.5"/>
              <dgm:constr type="t" for="ch" forName="Divider" refType="h" fact="0.24"/>
              <dgm:constr type="w" for="ch" forName="Divider" refType="w" fact="0.0001"/>
              <dgm:constr type="h" for="ch" forName="Divider" refType="h" fact="0.52"/>
            </dgm:constrLst>
          </dgm:else>
        </dgm:choose>
      </dgm:if>
      <dgm:else name="Name9">
        <dgm:choose name="Name10">
          <dgm:if name="Name11" axis="ch" ptType="node" func="cnt" op="lte" val="1">
            <dgm:constrLst>
              <dgm:constr type="primFontSz" for="des" forName="ParentText1" op="equ" val="65"/>
              <dgm:constr type="primFontSz" for="des" forName="ParentText2" refType="primFontSz" refFor="des" refForName="ParentText1" op="equ"/>
              <dgm:constr type="primFontSz" for="des" forName="ChildText1" op="equ" val="65"/>
              <dgm:constr type="primFontSz" for="des" forName="ChildText2" refType="primFontSz" refFor="des" refForName="ChildText1" op="equ"/>
              <dgm:constr type="r" for="ch" forName="ChildText1" refType="w" fact="-0.2455"/>
              <dgm:constr type="t" for="ch" forName="ChildText1" refType="h" fact="0.2651"/>
              <dgm:constr type="w" for="ch" forName="ChildText1" refType="w" fact="0.5351"/>
              <dgm:constr type="h" for="ch" forName="ChildText1" refType="h" fact="0.56"/>
              <dgm:constr type="r" for="ch" forName="Background" refType="w" fact="-0.246"/>
              <dgm:constr type="t" for="ch" forName="Background" refType="h" fact="0.2125"/>
              <dgm:constr type="w" for="ch" forName="Background" refType="w" fact="0.754"/>
              <dgm:constr type="h" for="ch" forName="Background" refType="h" fact="0.7875"/>
              <dgm:constr type="r" for="ch" forName="ParentText1" refType="w" fact="0"/>
              <dgm:constr type="t" for="ch" forName="ParentText1" refType="h" fact="0"/>
              <dgm:constr type="w" for="ch" forName="ParentText1" refType="w" fact="0.234"/>
              <dgm:constr type="h" for="ch" forName="ParentText1" refType="h" fact="0.8713"/>
              <dgm:constr type="r" for="ch" forName="ParentShape1" refType="w" fact="0"/>
              <dgm:constr type="t" for="ch" forName="ParentShape1" refType="h" fact="0"/>
              <dgm:constr type="w" for="ch" forName="ParentShape1" refType="w" fact="0.234"/>
              <dgm:constr type="h" for="ch" forName="ParentShape1" refType="h" fact="0.8713"/>
            </dgm:constrLst>
          </dgm:if>
          <dgm:else name="Name12">
            <dgm:constrLst>
              <dgm:constr type="primFontSz" for="des" forName="ParentText1" op="equ" val="65"/>
              <dgm:constr type="primFontSz" for="des" forName="ParentText2" refType="primFontSz" refFor="des" refForName="ParentText1" op="equ"/>
              <dgm:constr type="primFontSz" for="des" forName="ChildText1" op="equ" val="65"/>
              <dgm:constr type="primFontSz" for="des" forName="ChildText2" refType="primFontSz" refFor="des" refForName="ChildText1" op="equ"/>
              <dgm:constr type="r" for="ch" forName="ChildText1" refType="w" fact="-0.15"/>
              <dgm:constr type="t" for="ch" forName="ChildText1" refType="h" fact="0.22"/>
              <dgm:constr type="w" for="ch" forName="ChildText1" refType="w" fact="0.325"/>
              <dgm:constr type="h" for="ch" forName="ChildText1" refType="h" fact="0.56"/>
              <dgm:constr type="r" for="ch" forName="ChildText2" refType="w" fact="-0.525"/>
              <dgm:constr type="t" for="ch" forName="ChildText2" refType="h" fact="0.22"/>
              <dgm:constr type="w" for="ch" forName="ChildText2" refType="w" fact="0.325"/>
              <dgm:constr type="h" for="ch" forName="ChildText2" refType="h" fact="0.56"/>
              <dgm:constr type="r" for="ch" forName="Background" refType="w" fact="-0.125"/>
              <dgm:constr type="t" for="ch" forName="Background" refType="h" fact="0.17"/>
              <dgm:constr type="w" for="ch" forName="Background" refType="w" fact="0.75"/>
              <dgm:constr type="h" for="ch" forName="Background" refType="h" fact="0.66"/>
              <dgm:constr type="r" for="ch" forName="ParentText1" refType="w" fact="0"/>
              <dgm:constr type="t" for="ch" forName="ParentText1" refType="h" fact="0"/>
              <dgm:constr type="w" for="ch" forName="ParentText1" refType="w" fact="0.125"/>
              <dgm:constr type="h" for="ch" forName="ParentText1" refType="h" fact="0.72"/>
              <dgm:constr type="r" for="ch" forName="ParentShape1" refType="w" fact="0"/>
              <dgm:constr type="t" for="ch" forName="ParentShape1" refType="h" fact="0"/>
              <dgm:constr type="w" for="ch" forName="ParentShape1" refType="w" fact="0.125"/>
              <dgm:constr type="h" for="ch" forName="ParentShape1" refType="h" fact="0.72"/>
              <dgm:constr type="r" for="ch" forName="ParentText2" refType="w" fact="-0.875"/>
              <dgm:constr type="t" for="ch" forName="ParentText2" refType="h" fact="0.28"/>
              <dgm:constr type="w" for="ch" forName="ParentText2" refType="w" fact="0.125"/>
              <dgm:constr type="h" for="ch" forName="ParentText2" refType="h" fact="0.72"/>
              <dgm:constr type="r" for="ch" forName="ParentShape2" refType="w" fact="-0.875"/>
              <dgm:constr type="t" for="ch" forName="ParentShape2" refType="h" fact="0.28"/>
              <dgm:constr type="w" for="ch" forName="ParentShape2" refType="w" fact="0.125"/>
              <dgm:constr type="h" for="ch" forName="ParentShape2" refType="h" fact="0.72"/>
              <dgm:constr type="r" for="ch" forName="Divider" refType="w" fact="-0.5"/>
              <dgm:constr type="t" for="ch" forName="Divider" refType="h" fact="0.24"/>
              <dgm:constr type="w" for="ch" forName="Divider" refType="w" fact="0.0001"/>
              <dgm:constr type="h" for="ch" forName="Divider" refType="h" fact="0.52"/>
            </dgm:constrLst>
          </dgm:else>
        </dgm:choose>
      </dgm:else>
    </dgm:choose>
    <dgm:choose name="Name13">
      <dgm:if name="Name14" axis="ch" ptType="node" func="cnt" op="gte" val="1">
        <dgm:layoutNode name="Background" styleLbl="node1">
          <dgm:alg type="sp"/>
          <dgm:choose name="Name15">
            <dgm:if name="Name16" func="var" arg="dir" op="equ" val="norm">
              <dgm:shape xmlns:r="http://schemas.openxmlformats.org/officeDocument/2006/relationships" type="round2DiagRect" r:blip="">
                <dgm:adjLst>
                  <dgm:adj idx="1" val="0"/>
                  <dgm:adj idx="2" val="0.1667"/>
                </dgm:adjLst>
              </dgm:shape>
            </dgm:if>
            <dgm:else name="Name17">
              <dgm:shape xmlns:r="http://schemas.openxmlformats.org/officeDocument/2006/relationships" type="round2DiagRect" r:blip="">
                <dgm:adjLst>
                  <dgm:adj idx="1" val="0.1667"/>
                  <dgm:adj idx="2" val="0"/>
                </dgm:adjLst>
              </dgm:shape>
            </dgm:else>
          </dgm:choose>
          <dgm:presOf/>
        </dgm:layoutNode>
        <dgm:choose name="Name18">
          <dgm:if name="Name19" axis="ch" ptType="node" func="cnt" op="gte" val="2">
            <dgm:layoutNode name="Divider" styleLbl="callout">
              <dgm:alg type="sp"/>
              <dgm:shape xmlns:r="http://schemas.openxmlformats.org/officeDocument/2006/relationships" type="line" r:blip="">
                <dgm:adjLst/>
              </dgm:shape>
              <dgm:presOf/>
            </dgm:layoutNode>
          </dgm:if>
          <dgm:else name="Name20"/>
        </dgm:choose>
        <dgm:layoutNode name="ChildText1" styleLbl="revTx">
          <dgm:varLst>
            <dgm:chMax val="0"/>
            <dgm:chPref val="0"/>
            <dgm:bulletEnabled val="1"/>
          </dgm:varLst>
          <dgm:alg type="tx">
            <dgm:param type="parTxLTRAlign" val="l"/>
            <dgm:param type="txAnchorVert" val="t"/>
          </dgm:alg>
          <dgm:shape xmlns:r="http://schemas.openxmlformats.org/officeDocument/2006/relationships" type="rect" r:blip="" hideGeom="1">
            <dgm:adjLst/>
          </dgm:shape>
          <dgm:presOf axis="ch des"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21">
          <dgm:if name="Name22" axis="ch" ptType="node" func="cnt" op="gte" val="2">
            <dgm:layoutNode name="ChildText2" styleLbl="revTx">
              <dgm:varLst>
                <dgm:chMax val="0"/>
                <dgm:chPref val="0"/>
                <dgm:bulletEnabled val="1"/>
              </dgm:varLst>
              <dgm:alg type="tx">
                <dgm:param type="parTxLTRAlign" val="l"/>
                <dgm:param type="txAnchorVert" val="t"/>
              </dgm:alg>
              <dgm:shape xmlns:r="http://schemas.openxmlformats.org/officeDocument/2006/relationships" type="rect" r:blip="" hideGeom="1">
                <dgm:adjLst/>
              </dgm:shape>
              <dgm:presOf axis="ch des"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3"/>
        </dgm:choose>
        <dgm:layoutNode name="ParentText1" styleLbl="revTx">
          <dgm:varLst>
            <dgm:chMax val="1"/>
            <dgm:chPref val="1"/>
          </dgm:varLst>
          <dgm:choose name="Name24">
            <dgm:if name="Name25" func="var" arg="dir" op="equ" val="norm">
              <dgm:alg type="tx">
                <dgm:param type="parTxLTRAlign" val="r"/>
                <dgm:param type="shpTxLTRAlignCh" val="r"/>
                <dgm:param type="txAnchorVertCh" val="mid"/>
                <dgm:param type="autoTxRot" val="grav"/>
              </dgm:alg>
            </dgm:if>
            <dgm:else name="Name26">
              <dgm:alg type="tx">
                <dgm:param type="parTxLTRAlign" val="l"/>
                <dgm:param type="shpTxLTRAlignCh" val="r"/>
                <dgm:param type="txAnchorVertCh" val="mid"/>
                <dgm:param type="autoTxRot" val="grav"/>
              </dgm:alg>
            </dgm:else>
          </dgm:choose>
          <dgm:choose name="Name27">
            <dgm:if name="Name28" func="var" arg="dir" op="equ" val="norm">
              <dgm:shape xmlns:r="http://schemas.openxmlformats.org/officeDocument/2006/relationships" rot="-90" type="rightArrow" r:blip="" hideGeom="1">
                <dgm:adjLst>
                  <dgm:adj idx="1" val="0.4983"/>
                  <dgm:adj idx="2" val="0.6066"/>
                </dgm:adjLst>
              </dgm:shape>
            </dgm:if>
            <dgm:else name="Name29">
              <dgm:shape xmlns:r="http://schemas.openxmlformats.org/officeDocument/2006/relationships" rot="90" type="leftArrow" r:blip="" hideGeom="1">
                <dgm:adjLst>
                  <dgm:adj idx="1" val="0.4983"/>
                  <dgm:adj idx="2" val="0.6066"/>
                </dgm:adjLst>
              </dgm:shape>
            </dgm:else>
          </dgm:choose>
          <dgm:presOf axis="ch 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Shape1" styleLbl="alignImgPlace1">
          <dgm:varLst/>
          <dgm:alg type="sp"/>
          <dgm:presOf axis="ch self" ptType="node node" st="1 1" cnt="1 0"/>
          <dgm:choose name="Name30">
            <dgm:if name="Name31" func="var" arg="dir" op="equ" val="norm">
              <dgm:shape xmlns:r="http://schemas.openxmlformats.org/officeDocument/2006/relationships" rot="-90" type="rightArrow" r:blip="">
                <dgm:adjLst>
                  <dgm:adj idx="1" val="0.4983"/>
                  <dgm:adj idx="2" val="0.6066"/>
                </dgm:adjLst>
              </dgm:shape>
            </dgm:if>
            <dgm:else name="Name32">
              <dgm:shape xmlns:r="http://schemas.openxmlformats.org/officeDocument/2006/relationships" rot="90" type="leftArrow" r:blip="">
                <dgm:adjLst>
                  <dgm:adj idx="1" val="0.4983"/>
                  <dgm:adj idx="2" val="0.6066"/>
                </dgm:adjLst>
              </dgm:shape>
            </dgm:else>
          </dgm:choose>
        </dgm:layoutNode>
        <dgm:choose name="Name33">
          <dgm:if name="Name34" axis="ch" ptType="node" func="cnt" op="gte" val="2">
            <dgm:layoutNode name="ParentText2" styleLbl="revTx">
              <dgm:varLst>
                <dgm:chMax val="1"/>
                <dgm:chPref val="1"/>
              </dgm:varLst>
              <dgm:choose name="Name35">
                <dgm:if name="Name36" func="var" arg="dir" op="equ" val="norm">
                  <dgm:alg type="tx">
                    <dgm:param type="parTxLTRAlign" val="r"/>
                    <dgm:param type="shpTxLTRAlignCh" val="r"/>
                    <dgm:param type="txAnchorVertCh" val="mid"/>
                    <dgm:param type="autoTxRot" val="grav"/>
                  </dgm:alg>
                </dgm:if>
                <dgm:else name="Name37">
                  <dgm:alg type="tx">
                    <dgm:param type="parTxLTRAlign" val="l"/>
                    <dgm:param type="shpTxLTRAlignCh" val="r"/>
                    <dgm:param type="txAnchorVertCh" val="mid"/>
                    <dgm:param type="autoTxRot" val="grav"/>
                  </dgm:alg>
                </dgm:else>
              </dgm:choose>
              <dgm:choose name="Name38">
                <dgm:if name="Name39" func="var" arg="dir" op="equ" val="norm">
                  <dgm:shape xmlns:r="http://schemas.openxmlformats.org/officeDocument/2006/relationships" rot="90" type="rightArrow" r:blip="" hideGeom="1">
                    <dgm:adjLst>
                      <dgm:adj idx="1" val="0.4983"/>
                      <dgm:adj idx="2" val="0.6066"/>
                    </dgm:adjLst>
                  </dgm:shape>
                </dgm:if>
                <dgm:else name="Name40">
                  <dgm:shape xmlns:r="http://schemas.openxmlformats.org/officeDocument/2006/relationships" rot="-90" type="leftArrow" r:blip="" hideGeom="1">
                    <dgm:adjLst>
                      <dgm:adj idx="1" val="0.4983"/>
                      <dgm:adj idx="2" val="0.6066"/>
                    </dgm:adjLst>
                  </dgm:shape>
                </dgm:else>
              </dgm:choose>
              <dgm:presOf axis="ch 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Shape2" styleLbl="alignImgPlace1">
              <dgm:varLst/>
              <dgm:alg type="sp"/>
              <dgm:choose name="Name41">
                <dgm:if name="Name42" func="var" arg="dir" op="equ" val="norm">
                  <dgm:shape xmlns:r="http://schemas.openxmlformats.org/officeDocument/2006/relationships" rot="90" type="rightArrow" r:blip="">
                    <dgm:adjLst>
                      <dgm:adj idx="1" val="0.4983"/>
                      <dgm:adj idx="2" val="0.6066"/>
                    </dgm:adjLst>
                  </dgm:shape>
                </dgm:if>
                <dgm:else name="Name43">
                  <dgm:shape xmlns:r="http://schemas.openxmlformats.org/officeDocument/2006/relationships" rot="-90" type="leftArrow" r:blip="">
                    <dgm:adjLst>
                      <dgm:adj idx="1" val="0.4983"/>
                      <dgm:adj idx="2" val="0.6066"/>
                    </dgm:adjLst>
                  </dgm:shape>
                </dgm:else>
              </dgm:choose>
              <dgm:presOf axis="ch self" ptType="node node" st="2 1" cnt="1 0"/>
            </dgm:layoutNode>
          </dgm:if>
          <dgm:else name="Name44"/>
        </dgm:choose>
      </dgm:if>
      <dgm:else name="Name45"/>
    </dgm:choose>
  </dgm:layoutNode>
</dgm:layoutDef>
</file>

<file path=ppt/diagrams/layout2.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AA14231-4043-4BE6-B8A0-FBB9EFDCF021}" type="datetimeFigureOut">
              <a:rPr lang="en-GB" smtClean="0"/>
              <a:t>11/02/2021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6E5A39-1A70-4A77-B7F3-85DDEF9DEE4B}" type="slidenum">
              <a:rPr lang="en-GB" smtClean="0"/>
              <a:t>‹#›</a:t>
            </a:fld>
            <a:endParaRPr lang="en-GB"/>
          </a:p>
        </p:txBody>
      </p:sp>
    </p:spTree>
    <p:extLst>
      <p:ext uri="{BB962C8B-B14F-4D97-AF65-F5344CB8AC3E}">
        <p14:creationId xmlns:p14="http://schemas.microsoft.com/office/powerpoint/2010/main" val="38333483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AA14231-4043-4BE6-B8A0-FBB9EFDCF021}" type="datetimeFigureOut">
              <a:rPr lang="en-GB" smtClean="0"/>
              <a:t>11/02/2021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6E5A39-1A70-4A77-B7F3-85DDEF9DEE4B}" type="slidenum">
              <a:rPr lang="en-GB" smtClean="0"/>
              <a:t>‹#›</a:t>
            </a:fld>
            <a:endParaRPr lang="en-GB"/>
          </a:p>
        </p:txBody>
      </p:sp>
    </p:spTree>
    <p:extLst>
      <p:ext uri="{BB962C8B-B14F-4D97-AF65-F5344CB8AC3E}">
        <p14:creationId xmlns:p14="http://schemas.microsoft.com/office/powerpoint/2010/main" val="28217384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AA14231-4043-4BE6-B8A0-FBB9EFDCF021}" type="datetimeFigureOut">
              <a:rPr lang="en-GB" smtClean="0"/>
              <a:t>11/02/2021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6E5A39-1A70-4A77-B7F3-85DDEF9DEE4B}" type="slidenum">
              <a:rPr lang="en-GB" smtClean="0"/>
              <a:t>‹#›</a:t>
            </a:fld>
            <a:endParaRPr lang="en-GB"/>
          </a:p>
        </p:txBody>
      </p:sp>
    </p:spTree>
    <p:extLst>
      <p:ext uri="{BB962C8B-B14F-4D97-AF65-F5344CB8AC3E}">
        <p14:creationId xmlns:p14="http://schemas.microsoft.com/office/powerpoint/2010/main" val="17751892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AA14231-4043-4BE6-B8A0-FBB9EFDCF021}" type="datetimeFigureOut">
              <a:rPr lang="en-GB" smtClean="0"/>
              <a:t>11/02/2021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6E5A39-1A70-4A77-B7F3-85DDEF9DEE4B}" type="slidenum">
              <a:rPr lang="en-GB" smtClean="0"/>
              <a:t>‹#›</a:t>
            </a:fld>
            <a:endParaRPr lang="en-GB"/>
          </a:p>
        </p:txBody>
      </p:sp>
    </p:spTree>
    <p:extLst>
      <p:ext uri="{BB962C8B-B14F-4D97-AF65-F5344CB8AC3E}">
        <p14:creationId xmlns:p14="http://schemas.microsoft.com/office/powerpoint/2010/main" val="8588207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AA14231-4043-4BE6-B8A0-FBB9EFDCF021}" type="datetimeFigureOut">
              <a:rPr lang="en-GB" smtClean="0"/>
              <a:t>11/02/2021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E6E5A39-1A70-4A77-B7F3-85DDEF9DEE4B}" type="slidenum">
              <a:rPr lang="en-GB" smtClean="0"/>
              <a:t>‹#›</a:t>
            </a:fld>
            <a:endParaRPr lang="en-GB"/>
          </a:p>
        </p:txBody>
      </p:sp>
    </p:spTree>
    <p:extLst>
      <p:ext uri="{BB962C8B-B14F-4D97-AF65-F5344CB8AC3E}">
        <p14:creationId xmlns:p14="http://schemas.microsoft.com/office/powerpoint/2010/main" val="6265353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AA14231-4043-4BE6-B8A0-FBB9EFDCF021}" type="datetimeFigureOut">
              <a:rPr lang="en-GB" smtClean="0"/>
              <a:t>11/02/2021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E6E5A39-1A70-4A77-B7F3-85DDEF9DEE4B}" type="slidenum">
              <a:rPr lang="en-GB" smtClean="0"/>
              <a:t>‹#›</a:t>
            </a:fld>
            <a:endParaRPr lang="en-GB"/>
          </a:p>
        </p:txBody>
      </p:sp>
    </p:spTree>
    <p:extLst>
      <p:ext uri="{BB962C8B-B14F-4D97-AF65-F5344CB8AC3E}">
        <p14:creationId xmlns:p14="http://schemas.microsoft.com/office/powerpoint/2010/main" val="37164369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AA14231-4043-4BE6-B8A0-FBB9EFDCF021}" type="datetimeFigureOut">
              <a:rPr lang="en-GB" smtClean="0"/>
              <a:t>11/02/2021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E6E5A39-1A70-4A77-B7F3-85DDEF9DEE4B}" type="slidenum">
              <a:rPr lang="en-GB" smtClean="0"/>
              <a:t>‹#›</a:t>
            </a:fld>
            <a:endParaRPr lang="en-GB"/>
          </a:p>
        </p:txBody>
      </p:sp>
    </p:spTree>
    <p:extLst>
      <p:ext uri="{BB962C8B-B14F-4D97-AF65-F5344CB8AC3E}">
        <p14:creationId xmlns:p14="http://schemas.microsoft.com/office/powerpoint/2010/main" val="8558543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AA14231-4043-4BE6-B8A0-FBB9EFDCF021}" type="datetimeFigureOut">
              <a:rPr lang="en-GB" smtClean="0"/>
              <a:t>11/02/2021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6E5A39-1A70-4A77-B7F3-85DDEF9DEE4B}" type="slidenum">
              <a:rPr lang="en-GB" smtClean="0"/>
              <a:t>‹#›</a:t>
            </a:fld>
            <a:endParaRPr lang="en-GB"/>
          </a:p>
        </p:txBody>
      </p:sp>
    </p:spTree>
    <p:extLst>
      <p:ext uri="{BB962C8B-B14F-4D97-AF65-F5344CB8AC3E}">
        <p14:creationId xmlns:p14="http://schemas.microsoft.com/office/powerpoint/2010/main" val="13924848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AA14231-4043-4BE6-B8A0-FBB9EFDCF021}" type="datetimeFigureOut">
              <a:rPr lang="en-GB" smtClean="0"/>
              <a:t>11/02/2021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6E5A39-1A70-4A77-B7F3-85DDEF9DEE4B}" type="slidenum">
              <a:rPr lang="en-GB" smtClean="0"/>
              <a:t>‹#›</a:t>
            </a:fld>
            <a:endParaRPr lang="en-GB"/>
          </a:p>
        </p:txBody>
      </p:sp>
    </p:spTree>
    <p:extLst>
      <p:ext uri="{BB962C8B-B14F-4D97-AF65-F5344CB8AC3E}">
        <p14:creationId xmlns:p14="http://schemas.microsoft.com/office/powerpoint/2010/main" val="11006156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AA14231-4043-4BE6-B8A0-FBB9EFDCF021}" type="datetimeFigureOut">
              <a:rPr lang="en-GB" smtClean="0"/>
              <a:t>11/02/2021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6E5A39-1A70-4A77-B7F3-85DDEF9DEE4B}" type="slidenum">
              <a:rPr lang="en-GB" smtClean="0"/>
              <a:t>‹#›</a:t>
            </a:fld>
            <a:endParaRPr lang="en-GB"/>
          </a:p>
        </p:txBody>
      </p:sp>
    </p:spTree>
    <p:extLst>
      <p:ext uri="{BB962C8B-B14F-4D97-AF65-F5344CB8AC3E}">
        <p14:creationId xmlns:p14="http://schemas.microsoft.com/office/powerpoint/2010/main" val="14626217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AA14231-4043-4BE6-B8A0-FBB9EFDCF021}" type="datetimeFigureOut">
              <a:rPr lang="en-GB" smtClean="0"/>
              <a:t>11/02/2021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6E5A39-1A70-4A77-B7F3-85DDEF9DEE4B}" type="slidenum">
              <a:rPr lang="en-GB" smtClean="0"/>
              <a:t>‹#›</a:t>
            </a:fld>
            <a:endParaRPr lang="en-GB"/>
          </a:p>
        </p:txBody>
      </p:sp>
    </p:spTree>
    <p:extLst>
      <p:ext uri="{BB962C8B-B14F-4D97-AF65-F5344CB8AC3E}">
        <p14:creationId xmlns:p14="http://schemas.microsoft.com/office/powerpoint/2010/main" val="20135007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AA14231-4043-4BE6-B8A0-FBB9EFDCF021}" type="datetimeFigureOut">
              <a:rPr lang="en-GB" smtClean="0"/>
              <a:t>11/02/2021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E6E5A39-1A70-4A77-B7F3-85DDEF9DEE4B}" type="slidenum">
              <a:rPr lang="en-GB" smtClean="0"/>
              <a:t>‹#›</a:t>
            </a:fld>
            <a:endParaRPr lang="en-GB"/>
          </a:p>
        </p:txBody>
      </p:sp>
    </p:spTree>
    <p:extLst>
      <p:ext uri="{BB962C8B-B14F-4D97-AF65-F5344CB8AC3E}">
        <p14:creationId xmlns:p14="http://schemas.microsoft.com/office/powerpoint/2010/main" val="20788074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png"/><Relationship Id="rId1" Type="http://schemas.openxmlformats.org/officeDocument/2006/relationships/slideLayout" Target="../slideLayouts/slideLayout7.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38.png"/></Relationships>
</file>

<file path=ppt/slides/_rels/slide41.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5494DE-B078-4D87-BB01-C84320618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A0576B0-CD8C-4661-95C8-A9F2CE7CD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4724288" cy="6861324"/>
          </a:xfrm>
          <a:prstGeom prst="rect">
            <a:avLst/>
          </a:prstGeom>
          <a:solidFill>
            <a:srgbClr val="000000">
              <a:alpha val="8039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3FF60E2B-3919-423C-B1FF-56CDE6681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19042"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rgbClr val="000000">
              <a:alpha val="3490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492765" y="1753176"/>
            <a:ext cx="4190261" cy="2955246"/>
          </a:xfrm>
        </p:spPr>
        <p:txBody>
          <a:bodyPr>
            <a:normAutofit fontScale="90000"/>
          </a:bodyPr>
          <a:lstStyle/>
          <a:p>
            <a:pPr algn="l"/>
            <a:r>
              <a:rPr lang="en-GB" sz="5400" dirty="0">
                <a:solidFill>
                  <a:srgbClr val="FFFFFF"/>
                </a:solidFill>
              </a:rPr>
              <a:t>Super-diversity and the end of identity politics in Britain</a:t>
            </a:r>
          </a:p>
        </p:txBody>
      </p:sp>
      <p:pic>
        <p:nvPicPr>
          <p:cNvPr id="4" name="Picture 3">
            <a:extLst>
              <a:ext uri="{FF2B5EF4-FFF2-40B4-BE49-F238E27FC236}">
                <a16:creationId xmlns:a16="http://schemas.microsoft.com/office/drawing/2014/main" id="{70D22E31-1E76-4EE9-A570-4EE8736EFEFF}"/>
              </a:ext>
            </a:extLst>
          </p:cNvPr>
          <p:cNvPicPr>
            <a:picLocks noChangeAspect="1"/>
          </p:cNvPicPr>
          <p:nvPr/>
        </p:nvPicPr>
        <p:blipFill>
          <a:blip r:embed="rId2"/>
          <a:stretch>
            <a:fillRect/>
          </a:stretch>
        </p:blipFill>
        <p:spPr>
          <a:xfrm>
            <a:off x="6313283" y="643467"/>
            <a:ext cx="4289722" cy="5571066"/>
          </a:xfrm>
          <a:prstGeom prst="rect">
            <a:avLst/>
          </a:prstGeom>
        </p:spPr>
      </p:pic>
    </p:spTree>
    <p:extLst>
      <p:ext uri="{BB962C8B-B14F-4D97-AF65-F5344CB8AC3E}">
        <p14:creationId xmlns:p14="http://schemas.microsoft.com/office/powerpoint/2010/main" val="7975520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295805" y="206828"/>
            <a:ext cx="4989959" cy="6513739"/>
          </a:xfrm>
          <a:prstGeom prst="rect">
            <a:avLst/>
          </a:prstGeom>
          <a:ln w="38100">
            <a:solidFill>
              <a:schemeClr val="accent1"/>
            </a:solidFill>
          </a:ln>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91183" y="3112315"/>
            <a:ext cx="2706189" cy="3608252"/>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6112" y="451253"/>
            <a:ext cx="5496333" cy="2776498"/>
          </a:xfrm>
          <a:prstGeom prst="rect">
            <a:avLst/>
          </a:prstGeom>
        </p:spPr>
      </p:pic>
    </p:spTree>
    <p:extLst>
      <p:ext uri="{BB962C8B-B14F-4D97-AF65-F5344CB8AC3E}">
        <p14:creationId xmlns:p14="http://schemas.microsoft.com/office/powerpoint/2010/main" val="21583944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D8C12370-2440-4FE0-A787-2B89C0146383}"/>
              </a:ext>
            </a:extLst>
          </p:cNvPr>
          <p:cNvSpPr>
            <a:spLocks noGrp="1"/>
          </p:cNvSpPr>
          <p:nvPr>
            <p:ph type="title"/>
          </p:nvPr>
        </p:nvSpPr>
        <p:spPr>
          <a:xfrm>
            <a:off x="640080" y="325369"/>
            <a:ext cx="4368602" cy="1956841"/>
          </a:xfrm>
        </p:spPr>
        <p:txBody>
          <a:bodyPr anchor="b">
            <a:normAutofit/>
          </a:bodyPr>
          <a:lstStyle/>
          <a:p>
            <a:r>
              <a:rPr lang="en-GB" sz="5400"/>
              <a:t>Reason for the paper</a:t>
            </a:r>
          </a:p>
        </p:txBody>
      </p:sp>
      <p:sp>
        <p:nvSpPr>
          <p:cNvPr id="1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Content Placeholder 5">
            <a:extLst>
              <a:ext uri="{FF2B5EF4-FFF2-40B4-BE49-F238E27FC236}">
                <a16:creationId xmlns:a16="http://schemas.microsoft.com/office/drawing/2014/main" id="{E5033665-8274-490B-9FD6-F718A01DE196}"/>
              </a:ext>
            </a:extLst>
          </p:cNvPr>
          <p:cNvSpPr>
            <a:spLocks noGrp="1"/>
          </p:cNvSpPr>
          <p:nvPr>
            <p:ph idx="1"/>
          </p:nvPr>
        </p:nvSpPr>
        <p:spPr>
          <a:xfrm>
            <a:off x="640080" y="2872899"/>
            <a:ext cx="4243589" cy="3320668"/>
          </a:xfrm>
        </p:spPr>
        <p:txBody>
          <a:bodyPr>
            <a:normAutofit/>
          </a:bodyPr>
          <a:lstStyle/>
          <a:p>
            <a:r>
              <a:rPr lang="en-US" sz="2200" dirty="0"/>
              <a:t>Written as the Equality Bill was coming together</a:t>
            </a:r>
          </a:p>
          <a:p>
            <a:r>
              <a:rPr lang="en-US" sz="2200" dirty="0"/>
              <a:t>As a constructive contribution</a:t>
            </a:r>
          </a:p>
          <a:p>
            <a:r>
              <a:rPr lang="en-US" sz="2200" dirty="0"/>
              <a:t>Keen for those working for greater equality, celebrating diversity, fighting discrimination to keep doing so</a:t>
            </a:r>
          </a:p>
          <a:p>
            <a:r>
              <a:rPr lang="en-US" sz="2200" dirty="0"/>
              <a:t>But they urged them to work differently</a:t>
            </a:r>
          </a:p>
          <a:p>
            <a:endParaRPr lang="en-GB" sz="2200" dirty="0"/>
          </a:p>
        </p:txBody>
      </p:sp>
      <p:pic>
        <p:nvPicPr>
          <p:cNvPr id="8" name="Picture 7">
            <a:extLst>
              <a:ext uri="{FF2B5EF4-FFF2-40B4-BE49-F238E27FC236}">
                <a16:creationId xmlns:a16="http://schemas.microsoft.com/office/drawing/2014/main" id="{C7E41EB2-77E2-4760-AB66-48E58B09A656}"/>
              </a:ext>
            </a:extLst>
          </p:cNvPr>
          <p:cNvPicPr>
            <a:picLocks noChangeAspect="1"/>
          </p:cNvPicPr>
          <p:nvPr/>
        </p:nvPicPr>
        <p:blipFill rotWithShape="1">
          <a:blip r:embed="rId2"/>
          <a:srcRect l="6025" r="26520"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194922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89560" y="856180"/>
            <a:ext cx="4560584" cy="1128068"/>
          </a:xfrm>
        </p:spPr>
        <p:txBody>
          <a:bodyPr anchor="ctr">
            <a:normAutofit/>
          </a:bodyPr>
          <a:lstStyle/>
          <a:p>
            <a:r>
              <a:rPr lang="en-GB" sz="4000"/>
              <a:t>The way forward</a:t>
            </a:r>
          </a:p>
        </p:txBody>
      </p:sp>
      <p:grpSp>
        <p:nvGrpSpPr>
          <p:cNvPr id="13" name="Group 1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7" name="Rectangle 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590719" y="2295331"/>
            <a:ext cx="5095090" cy="4014759"/>
          </a:xfrm>
        </p:spPr>
        <p:txBody>
          <a:bodyPr anchor="ctr">
            <a:normAutofit/>
          </a:bodyPr>
          <a:lstStyle/>
          <a:p>
            <a:r>
              <a:rPr lang="en-GB" sz="2400" dirty="0"/>
              <a:t>We need to sharpen our analysis</a:t>
            </a:r>
          </a:p>
          <a:p>
            <a:r>
              <a:rPr lang="en-GB" sz="2400" dirty="0"/>
              <a:t>Think harder about the representation of those we are trying to help</a:t>
            </a:r>
          </a:p>
          <a:p>
            <a:r>
              <a:rPr lang="en-GB" sz="2400" dirty="0"/>
              <a:t>Get better at fostering aspiration</a:t>
            </a:r>
          </a:p>
          <a:p>
            <a:r>
              <a:rPr lang="en-GB" sz="2400" dirty="0"/>
              <a:t>Stop condemning people to the tyranny of low aspiration</a:t>
            </a:r>
          </a:p>
          <a:p>
            <a:r>
              <a:rPr lang="en-GB" sz="2400" dirty="0"/>
              <a:t>Treat people as individuals and not as part of a group</a:t>
            </a:r>
          </a:p>
        </p:txBody>
      </p:sp>
      <p:sp>
        <p:nvSpPr>
          <p:cNvPr id="19" name="Rectangle 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E5DB9140-B439-4387-8607-46DF158E368F}"/>
              </a:ext>
            </a:extLst>
          </p:cNvPr>
          <p:cNvPicPr>
            <a:picLocks noChangeAspect="1"/>
          </p:cNvPicPr>
          <p:nvPr/>
        </p:nvPicPr>
        <p:blipFill rotWithShape="1">
          <a:blip r:embed="rId2"/>
          <a:srcRect l="16090" r="15310" b="1"/>
          <a:stretch/>
        </p:blipFill>
        <p:spPr>
          <a:xfrm>
            <a:off x="5977788" y="799352"/>
            <a:ext cx="5425410" cy="5259296"/>
          </a:xfrm>
          <a:prstGeom prst="rect">
            <a:avLst/>
          </a:prstGeom>
        </p:spPr>
      </p:pic>
    </p:spTree>
    <p:extLst>
      <p:ext uri="{BB962C8B-B14F-4D97-AF65-F5344CB8AC3E}">
        <p14:creationId xmlns:p14="http://schemas.microsoft.com/office/powerpoint/2010/main" val="38324493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7290" y="1780661"/>
            <a:ext cx="3582073" cy="1463472"/>
          </a:xfrm>
        </p:spPr>
        <p:txBody>
          <a:bodyPr anchor="t">
            <a:normAutofit/>
          </a:bodyPr>
          <a:lstStyle/>
          <a:p>
            <a:r>
              <a:rPr lang="en-GB" sz="3700">
                <a:solidFill>
                  <a:schemeClr val="bg1"/>
                </a:solidFill>
              </a:rPr>
              <a:t>Personal identity and definition</a:t>
            </a:r>
          </a:p>
        </p:txBody>
      </p:sp>
      <p:grpSp>
        <p:nvGrpSpPr>
          <p:cNvPr id="14" name="Group 13">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5"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p:cNvSpPr>
            <a:spLocks noGrp="1"/>
          </p:cNvSpPr>
          <p:nvPr>
            <p:ph idx="1"/>
          </p:nvPr>
        </p:nvSpPr>
        <p:spPr>
          <a:xfrm>
            <a:off x="767290" y="3383121"/>
            <a:ext cx="3582072" cy="2793251"/>
          </a:xfrm>
        </p:spPr>
        <p:txBody>
          <a:bodyPr anchor="t">
            <a:normAutofit/>
          </a:bodyPr>
          <a:lstStyle/>
          <a:p>
            <a:r>
              <a:rPr lang="en-GB" sz="2400" dirty="0">
                <a:solidFill>
                  <a:schemeClr val="bg1"/>
                </a:solidFill>
              </a:rPr>
              <a:t>Who are you?</a:t>
            </a:r>
          </a:p>
          <a:p>
            <a:r>
              <a:rPr lang="en-GB" sz="2400" dirty="0">
                <a:solidFill>
                  <a:schemeClr val="bg1"/>
                </a:solidFill>
              </a:rPr>
              <a:t>How do you identify yourself when asked on forms?</a:t>
            </a:r>
          </a:p>
          <a:p>
            <a:r>
              <a:rPr lang="en-GB" sz="2400" dirty="0">
                <a:solidFill>
                  <a:schemeClr val="bg1"/>
                </a:solidFill>
              </a:rPr>
              <a:t>How would you describe yourself in 3 words?</a:t>
            </a:r>
          </a:p>
        </p:txBody>
      </p:sp>
      <p:pic>
        <p:nvPicPr>
          <p:cNvPr id="5" name="Picture 4">
            <a:extLst>
              <a:ext uri="{FF2B5EF4-FFF2-40B4-BE49-F238E27FC236}">
                <a16:creationId xmlns:a16="http://schemas.microsoft.com/office/drawing/2014/main" id="{5B368ADD-0D9D-4A6A-8D93-44069FDF531C}"/>
              </a:ext>
            </a:extLst>
          </p:cNvPr>
          <p:cNvPicPr>
            <a:picLocks noChangeAspect="1"/>
          </p:cNvPicPr>
          <p:nvPr/>
        </p:nvPicPr>
        <p:blipFill>
          <a:blip r:embed="rId2"/>
          <a:stretch>
            <a:fillRect/>
          </a:stretch>
        </p:blipFill>
        <p:spPr>
          <a:xfrm>
            <a:off x="5116652" y="1271672"/>
            <a:ext cx="6642532" cy="3736423"/>
          </a:xfrm>
          <a:prstGeom prst="rect">
            <a:avLst/>
          </a:prstGeom>
        </p:spPr>
      </p:pic>
    </p:spTree>
    <p:extLst>
      <p:ext uri="{BB962C8B-B14F-4D97-AF65-F5344CB8AC3E}">
        <p14:creationId xmlns:p14="http://schemas.microsoft.com/office/powerpoint/2010/main" val="16926125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p:cNvGrpSpPr/>
          <p:nvPr/>
        </p:nvGrpSpPr>
        <p:grpSpPr>
          <a:xfrm>
            <a:off x="7746273" y="104502"/>
            <a:ext cx="4136163" cy="6410364"/>
            <a:chOff x="7746273" y="104502"/>
            <a:chExt cx="4136163" cy="6410364"/>
          </a:xfrm>
        </p:grpSpPr>
        <p:pic>
          <p:nvPicPr>
            <p:cNvPr id="4" name="Picture 3"/>
            <p:cNvPicPr>
              <a:picLocks noChangeAspect="1"/>
            </p:cNvPicPr>
            <p:nvPr/>
          </p:nvPicPr>
          <p:blipFill>
            <a:blip r:embed="rId2"/>
            <a:stretch>
              <a:fillRect/>
            </a:stretch>
          </p:blipFill>
          <p:spPr>
            <a:xfrm>
              <a:off x="7746273" y="104502"/>
              <a:ext cx="4136163" cy="3001194"/>
            </a:xfrm>
            <a:prstGeom prst="rect">
              <a:avLst/>
            </a:prstGeom>
          </p:spPr>
        </p:pic>
        <p:pic>
          <p:nvPicPr>
            <p:cNvPr id="5" name="Picture 4"/>
            <p:cNvPicPr>
              <a:picLocks noChangeAspect="1"/>
            </p:cNvPicPr>
            <p:nvPr/>
          </p:nvPicPr>
          <p:blipFill>
            <a:blip r:embed="rId3"/>
            <a:stretch>
              <a:fillRect/>
            </a:stretch>
          </p:blipFill>
          <p:spPr>
            <a:xfrm>
              <a:off x="7797572" y="3201761"/>
              <a:ext cx="4084864" cy="3313105"/>
            </a:xfrm>
            <a:prstGeom prst="rect">
              <a:avLst/>
            </a:prstGeom>
          </p:spPr>
        </p:pic>
      </p:gr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26431" y="0"/>
            <a:ext cx="3190495" cy="6858000"/>
          </a:xfrm>
          <a:prstGeom prst="rect">
            <a:avLst/>
          </a:prstGeom>
        </p:spPr>
      </p:pic>
      <p:sp>
        <p:nvSpPr>
          <p:cNvPr id="8" name="TextBox 7"/>
          <p:cNvSpPr txBox="1"/>
          <p:nvPr/>
        </p:nvSpPr>
        <p:spPr>
          <a:xfrm>
            <a:off x="209006" y="391886"/>
            <a:ext cx="3670663" cy="769441"/>
          </a:xfrm>
          <a:prstGeom prst="rect">
            <a:avLst/>
          </a:prstGeom>
          <a:noFill/>
        </p:spPr>
        <p:txBody>
          <a:bodyPr wrap="square" rtlCol="0">
            <a:spAutoFit/>
          </a:bodyPr>
          <a:lstStyle/>
          <a:p>
            <a:r>
              <a:rPr lang="en-GB" sz="4400" dirty="0"/>
              <a:t>2011 Census</a:t>
            </a:r>
          </a:p>
        </p:txBody>
      </p:sp>
      <p:sp>
        <p:nvSpPr>
          <p:cNvPr id="2" name="TextBox 1">
            <a:extLst>
              <a:ext uri="{FF2B5EF4-FFF2-40B4-BE49-F238E27FC236}">
                <a16:creationId xmlns:a16="http://schemas.microsoft.com/office/drawing/2014/main" id="{B6BC4329-A40A-4348-92A3-38E799FF770C}"/>
              </a:ext>
            </a:extLst>
          </p:cNvPr>
          <p:cNvSpPr txBox="1"/>
          <p:nvPr/>
        </p:nvSpPr>
        <p:spPr>
          <a:xfrm>
            <a:off x="458407" y="1882066"/>
            <a:ext cx="3577701" cy="3416320"/>
          </a:xfrm>
          <a:prstGeom prst="rect">
            <a:avLst/>
          </a:prstGeom>
          <a:noFill/>
        </p:spPr>
        <p:txBody>
          <a:bodyPr wrap="square" rtlCol="0">
            <a:spAutoFit/>
          </a:bodyPr>
          <a:lstStyle/>
          <a:p>
            <a:pPr marL="342900" indent="-342900">
              <a:buFont typeface="Arial" panose="020B0604020202020204" pitchFamily="34" charset="0"/>
              <a:buChar char="•"/>
            </a:pPr>
            <a:r>
              <a:rPr lang="en-GB" sz="2400" dirty="0"/>
              <a:t>We want people to categorise themselves</a:t>
            </a:r>
          </a:p>
          <a:p>
            <a:pPr marL="342900" indent="-342900">
              <a:buFont typeface="Arial" panose="020B0604020202020204" pitchFamily="34" charset="0"/>
              <a:buChar char="•"/>
            </a:pPr>
            <a:r>
              <a:rPr lang="en-GB" sz="2400" dirty="0"/>
              <a:t>The government wants to group people</a:t>
            </a:r>
          </a:p>
          <a:p>
            <a:pPr marL="342900" indent="-342900">
              <a:buFont typeface="Arial" panose="020B0604020202020204" pitchFamily="34" charset="0"/>
              <a:buChar char="•"/>
            </a:pPr>
            <a:r>
              <a:rPr lang="en-GB" sz="2400" dirty="0"/>
              <a:t>But what if you do not fit into a specific category?</a:t>
            </a:r>
          </a:p>
          <a:p>
            <a:pPr marL="342900" indent="-342900">
              <a:buFont typeface="Arial" panose="020B0604020202020204" pitchFamily="34" charset="0"/>
              <a:buChar char="•"/>
            </a:pPr>
            <a:r>
              <a:rPr lang="en-GB" sz="2400" dirty="0"/>
              <a:t>One of the author’s children is Black/ Asian</a:t>
            </a:r>
          </a:p>
        </p:txBody>
      </p:sp>
    </p:spTree>
    <p:extLst>
      <p:ext uri="{BB962C8B-B14F-4D97-AF65-F5344CB8AC3E}">
        <p14:creationId xmlns:p14="http://schemas.microsoft.com/office/powerpoint/2010/main" val="3434238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3EE86-21E9-4B21-8408-02801F8926F1}"/>
              </a:ext>
            </a:extLst>
          </p:cNvPr>
          <p:cNvSpPr>
            <a:spLocks noGrp="1"/>
          </p:cNvSpPr>
          <p:nvPr>
            <p:ph type="title"/>
          </p:nvPr>
        </p:nvSpPr>
        <p:spPr>
          <a:xfrm>
            <a:off x="648929" y="629266"/>
            <a:ext cx="3667039" cy="1676603"/>
          </a:xfrm>
        </p:spPr>
        <p:txBody>
          <a:bodyPr>
            <a:normAutofit/>
          </a:bodyPr>
          <a:lstStyle/>
          <a:p>
            <a:r>
              <a:rPr lang="en-GB" sz="3600"/>
              <a:t>Super-diversity</a:t>
            </a:r>
          </a:p>
        </p:txBody>
      </p:sp>
      <p:sp>
        <p:nvSpPr>
          <p:cNvPr id="3" name="Content Placeholder 2">
            <a:extLst>
              <a:ext uri="{FF2B5EF4-FFF2-40B4-BE49-F238E27FC236}">
                <a16:creationId xmlns:a16="http://schemas.microsoft.com/office/drawing/2014/main" id="{F02B629C-3329-4596-A245-B5B5AAE0E006}"/>
              </a:ext>
            </a:extLst>
          </p:cNvPr>
          <p:cNvSpPr>
            <a:spLocks noGrp="1"/>
          </p:cNvSpPr>
          <p:nvPr>
            <p:ph idx="1"/>
          </p:nvPr>
        </p:nvSpPr>
        <p:spPr>
          <a:xfrm>
            <a:off x="648930" y="2438400"/>
            <a:ext cx="3839093" cy="3790333"/>
          </a:xfrm>
        </p:spPr>
        <p:txBody>
          <a:bodyPr>
            <a:normAutofit/>
          </a:bodyPr>
          <a:lstStyle/>
          <a:p>
            <a:r>
              <a:rPr lang="en-GB" sz="2400" dirty="0"/>
              <a:t>We live in an age of super-diversity</a:t>
            </a:r>
          </a:p>
          <a:p>
            <a:r>
              <a:rPr lang="en-GB" sz="2400" dirty="0"/>
              <a:t>Strands of equality do not tell us much:</a:t>
            </a:r>
          </a:p>
          <a:p>
            <a:pPr lvl="1"/>
            <a:r>
              <a:rPr lang="en-GB" dirty="0"/>
              <a:t>Black?</a:t>
            </a:r>
          </a:p>
          <a:p>
            <a:pPr lvl="1"/>
            <a:r>
              <a:rPr lang="en-GB" dirty="0"/>
              <a:t>Asian?</a:t>
            </a:r>
          </a:p>
          <a:p>
            <a:pPr lvl="1"/>
            <a:r>
              <a:rPr lang="en-GB" dirty="0"/>
              <a:t>Gay?</a:t>
            </a:r>
          </a:p>
          <a:p>
            <a:pPr lvl="1"/>
            <a:r>
              <a:rPr lang="en-GB" dirty="0"/>
              <a:t>Disabled?</a:t>
            </a:r>
          </a:p>
        </p:txBody>
      </p:sp>
      <p:sp>
        <p:nvSpPr>
          <p:cNvPr id="12" name="Rectangle 11">
            <a:extLst>
              <a:ext uri="{FF2B5EF4-FFF2-40B4-BE49-F238E27FC236}">
                <a16:creationId xmlns:a16="http://schemas.microsoft.com/office/drawing/2014/main" id="{F2B38F72-8FC4-4001-8C67-FA6B86DEC7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2"/>
            <a:ext cx="7555992"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1B4CE446-E404-478B-BBAB-A3D1B40F0466}"/>
              </a:ext>
            </a:extLst>
          </p:cNvPr>
          <p:cNvPicPr>
            <a:picLocks noChangeAspect="1"/>
          </p:cNvPicPr>
          <p:nvPr/>
        </p:nvPicPr>
        <p:blipFill rotWithShape="1">
          <a:blip r:embed="rId2"/>
          <a:srcRect r="2" b="704"/>
          <a:stretch/>
        </p:blipFill>
        <p:spPr>
          <a:xfrm>
            <a:off x="5276088" y="640082"/>
            <a:ext cx="6276250" cy="5577838"/>
          </a:xfrm>
          <a:prstGeom prst="rect">
            <a:avLst/>
          </a:prstGeom>
          <a:effectLst/>
        </p:spPr>
      </p:pic>
    </p:spTree>
    <p:extLst>
      <p:ext uri="{BB962C8B-B14F-4D97-AF65-F5344CB8AC3E}">
        <p14:creationId xmlns:p14="http://schemas.microsoft.com/office/powerpoint/2010/main" val="113911193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AED30-E7F5-4348-B59F-2CE88CDBD483}"/>
              </a:ext>
            </a:extLst>
          </p:cNvPr>
          <p:cNvSpPr>
            <a:spLocks noGrp="1"/>
          </p:cNvSpPr>
          <p:nvPr>
            <p:ph type="title"/>
          </p:nvPr>
        </p:nvSpPr>
        <p:spPr/>
        <p:txBody>
          <a:bodyPr/>
          <a:lstStyle/>
          <a:p>
            <a:r>
              <a:rPr lang="en-GB" dirty="0"/>
              <a:t>Competing strands</a:t>
            </a:r>
          </a:p>
        </p:txBody>
      </p:sp>
      <p:sp>
        <p:nvSpPr>
          <p:cNvPr id="3" name="Content Placeholder 2">
            <a:extLst>
              <a:ext uri="{FF2B5EF4-FFF2-40B4-BE49-F238E27FC236}">
                <a16:creationId xmlns:a16="http://schemas.microsoft.com/office/drawing/2014/main" id="{5D6120FC-FDAA-4590-B865-3FA19A7647D4}"/>
              </a:ext>
            </a:extLst>
          </p:cNvPr>
          <p:cNvSpPr>
            <a:spLocks noGrp="1"/>
          </p:cNvSpPr>
          <p:nvPr>
            <p:ph idx="1"/>
          </p:nvPr>
        </p:nvSpPr>
        <p:spPr>
          <a:xfrm>
            <a:off x="838200" y="1970842"/>
            <a:ext cx="3973497" cy="4065973"/>
          </a:xfrm>
        </p:spPr>
        <p:txBody>
          <a:bodyPr>
            <a:normAutofit/>
          </a:bodyPr>
          <a:lstStyle/>
          <a:p>
            <a:r>
              <a:rPr lang="en-GB" dirty="0"/>
              <a:t>Me versus you</a:t>
            </a:r>
          </a:p>
          <a:p>
            <a:r>
              <a:rPr lang="en-GB" dirty="0"/>
              <a:t>My strand versus your strand</a:t>
            </a:r>
          </a:p>
          <a:p>
            <a:r>
              <a:rPr lang="en-GB" dirty="0"/>
              <a:t>My equality identity versus yours</a:t>
            </a:r>
          </a:p>
          <a:p>
            <a:r>
              <a:rPr lang="en-GB" dirty="0"/>
              <a:t>A natural consequence of pitting special interest groups against one another</a:t>
            </a:r>
          </a:p>
        </p:txBody>
      </p:sp>
      <p:graphicFrame>
        <p:nvGraphicFramePr>
          <p:cNvPr id="6" name="Diagram 5">
            <a:extLst>
              <a:ext uri="{FF2B5EF4-FFF2-40B4-BE49-F238E27FC236}">
                <a16:creationId xmlns:a16="http://schemas.microsoft.com/office/drawing/2014/main" id="{00BD0D9A-EE4E-415F-A9F7-9DD4BFE42688}"/>
              </a:ext>
            </a:extLst>
          </p:cNvPr>
          <p:cNvGraphicFramePr/>
          <p:nvPr>
            <p:extLst>
              <p:ext uri="{D42A27DB-BD31-4B8C-83A1-F6EECF244321}">
                <p14:modId xmlns:p14="http://schemas.microsoft.com/office/powerpoint/2010/main" val="4049036407"/>
              </p:ext>
            </p:extLst>
          </p:nvPr>
        </p:nvGraphicFramePr>
        <p:xfrm>
          <a:off x="5188751" y="1452074"/>
          <a:ext cx="6333724" cy="45847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57204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graphicEl>
                                              <a:dgm id="{FE4B576E-EE31-4AD2-BBE4-966AEC8F944A}"/>
                                            </p:graphicEl>
                                          </p:spTgt>
                                        </p:tgtEl>
                                        <p:attrNameLst>
                                          <p:attrName>style.visibility</p:attrName>
                                        </p:attrNameLst>
                                      </p:cBhvr>
                                      <p:to>
                                        <p:strVal val="visible"/>
                                      </p:to>
                                    </p:set>
                                    <p:anim calcmode="lin" valueType="num">
                                      <p:cBhvr additive="base">
                                        <p:cTn id="31" dur="500" fill="hold"/>
                                        <p:tgtEl>
                                          <p:spTgt spid="6">
                                            <p:graphicEl>
                                              <a:dgm id="{FE4B576E-EE31-4AD2-BBE4-966AEC8F944A}"/>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graphicEl>
                                              <a:dgm id="{FE4B576E-EE31-4AD2-BBE4-966AEC8F944A}"/>
                                            </p:graphicEl>
                                          </p:spTgt>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6">
                                            <p:graphicEl>
                                              <a:dgm id="{083F960E-F497-4257-B95C-05AB9F8BE77B}"/>
                                            </p:graphicEl>
                                          </p:spTgt>
                                        </p:tgtEl>
                                        <p:attrNameLst>
                                          <p:attrName>style.visibility</p:attrName>
                                        </p:attrNameLst>
                                      </p:cBhvr>
                                      <p:to>
                                        <p:strVal val="visible"/>
                                      </p:to>
                                    </p:set>
                                    <p:anim calcmode="lin" valueType="num">
                                      <p:cBhvr additive="base">
                                        <p:cTn id="35" dur="500" fill="hold"/>
                                        <p:tgtEl>
                                          <p:spTgt spid="6">
                                            <p:graphicEl>
                                              <a:dgm id="{083F960E-F497-4257-B95C-05AB9F8BE77B}"/>
                                            </p:graphicEl>
                                          </p:spTgt>
                                        </p:tgtEl>
                                        <p:attrNameLst>
                                          <p:attrName>ppt_x</p:attrName>
                                        </p:attrNameLst>
                                      </p:cBhvr>
                                      <p:tavLst>
                                        <p:tav tm="0">
                                          <p:val>
                                            <p:strVal val="#ppt_x"/>
                                          </p:val>
                                        </p:tav>
                                        <p:tav tm="100000">
                                          <p:val>
                                            <p:strVal val="#ppt_x"/>
                                          </p:val>
                                        </p:tav>
                                      </p:tavLst>
                                    </p:anim>
                                    <p:anim calcmode="lin" valueType="num">
                                      <p:cBhvr additive="base">
                                        <p:cTn id="36" dur="500" fill="hold"/>
                                        <p:tgtEl>
                                          <p:spTgt spid="6">
                                            <p:graphicEl>
                                              <a:dgm id="{083F960E-F497-4257-B95C-05AB9F8BE77B}"/>
                                            </p:graphic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6">
                                            <p:graphicEl>
                                              <a:dgm id="{443A434A-B6FE-43F5-9794-1FDBA3A47991}"/>
                                            </p:graphicEl>
                                          </p:spTgt>
                                        </p:tgtEl>
                                        <p:attrNameLst>
                                          <p:attrName>style.visibility</p:attrName>
                                        </p:attrNameLst>
                                      </p:cBhvr>
                                      <p:to>
                                        <p:strVal val="visible"/>
                                      </p:to>
                                    </p:set>
                                    <p:anim calcmode="lin" valueType="num">
                                      <p:cBhvr additive="base">
                                        <p:cTn id="41" dur="500" fill="hold"/>
                                        <p:tgtEl>
                                          <p:spTgt spid="6">
                                            <p:graphicEl>
                                              <a:dgm id="{443A434A-B6FE-43F5-9794-1FDBA3A47991}"/>
                                            </p:graphicEl>
                                          </p:spTgt>
                                        </p:tgtEl>
                                        <p:attrNameLst>
                                          <p:attrName>ppt_x</p:attrName>
                                        </p:attrNameLst>
                                      </p:cBhvr>
                                      <p:tavLst>
                                        <p:tav tm="0">
                                          <p:val>
                                            <p:strVal val="#ppt_x"/>
                                          </p:val>
                                        </p:tav>
                                        <p:tav tm="100000">
                                          <p:val>
                                            <p:strVal val="#ppt_x"/>
                                          </p:val>
                                        </p:tav>
                                      </p:tavLst>
                                    </p:anim>
                                    <p:anim calcmode="lin" valueType="num">
                                      <p:cBhvr additive="base">
                                        <p:cTn id="42" dur="500" fill="hold"/>
                                        <p:tgtEl>
                                          <p:spTgt spid="6">
                                            <p:graphicEl>
                                              <a:dgm id="{443A434A-B6FE-43F5-9794-1FDBA3A47991}"/>
                                            </p:graphic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6">
                                            <p:graphicEl>
                                              <a:dgm id="{E5A60057-915D-4E90-B1CE-9563A7699FBA}"/>
                                            </p:graphicEl>
                                          </p:spTgt>
                                        </p:tgtEl>
                                        <p:attrNameLst>
                                          <p:attrName>style.visibility</p:attrName>
                                        </p:attrNameLst>
                                      </p:cBhvr>
                                      <p:to>
                                        <p:strVal val="visible"/>
                                      </p:to>
                                    </p:set>
                                    <p:anim calcmode="lin" valueType="num">
                                      <p:cBhvr additive="base">
                                        <p:cTn id="47" dur="500" fill="hold"/>
                                        <p:tgtEl>
                                          <p:spTgt spid="6">
                                            <p:graphicEl>
                                              <a:dgm id="{E5A60057-915D-4E90-B1CE-9563A7699FBA}"/>
                                            </p:graphicEl>
                                          </p:spTgt>
                                        </p:tgtEl>
                                        <p:attrNameLst>
                                          <p:attrName>ppt_x</p:attrName>
                                        </p:attrNameLst>
                                      </p:cBhvr>
                                      <p:tavLst>
                                        <p:tav tm="0">
                                          <p:val>
                                            <p:strVal val="#ppt_x"/>
                                          </p:val>
                                        </p:tav>
                                        <p:tav tm="100000">
                                          <p:val>
                                            <p:strVal val="#ppt_x"/>
                                          </p:val>
                                        </p:tav>
                                      </p:tavLst>
                                    </p:anim>
                                    <p:anim calcmode="lin" valueType="num">
                                      <p:cBhvr additive="base">
                                        <p:cTn id="48" dur="500" fill="hold"/>
                                        <p:tgtEl>
                                          <p:spTgt spid="6">
                                            <p:graphicEl>
                                              <a:dgm id="{E5A60057-915D-4E90-B1CE-9563A7699FBA}"/>
                                            </p:graphic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6">
                                            <p:graphicEl>
                                              <a:dgm id="{248646D7-5352-435C-962C-5B41E158B035}"/>
                                            </p:graphicEl>
                                          </p:spTgt>
                                        </p:tgtEl>
                                        <p:attrNameLst>
                                          <p:attrName>style.visibility</p:attrName>
                                        </p:attrNameLst>
                                      </p:cBhvr>
                                      <p:to>
                                        <p:strVal val="visible"/>
                                      </p:to>
                                    </p:set>
                                    <p:anim calcmode="lin" valueType="num">
                                      <p:cBhvr additive="base">
                                        <p:cTn id="53" dur="500" fill="hold"/>
                                        <p:tgtEl>
                                          <p:spTgt spid="6">
                                            <p:graphicEl>
                                              <a:dgm id="{248646D7-5352-435C-962C-5B41E158B035}"/>
                                            </p:graphicEl>
                                          </p:spTgt>
                                        </p:tgtEl>
                                        <p:attrNameLst>
                                          <p:attrName>ppt_x</p:attrName>
                                        </p:attrNameLst>
                                      </p:cBhvr>
                                      <p:tavLst>
                                        <p:tav tm="0">
                                          <p:val>
                                            <p:strVal val="#ppt_x"/>
                                          </p:val>
                                        </p:tav>
                                        <p:tav tm="100000">
                                          <p:val>
                                            <p:strVal val="#ppt_x"/>
                                          </p:val>
                                        </p:tav>
                                      </p:tavLst>
                                    </p:anim>
                                    <p:anim calcmode="lin" valueType="num">
                                      <p:cBhvr additive="base">
                                        <p:cTn id="54" dur="500" fill="hold"/>
                                        <p:tgtEl>
                                          <p:spTgt spid="6">
                                            <p:graphicEl>
                                              <a:dgm id="{248646D7-5352-435C-962C-5B41E158B035}"/>
                                            </p:graphic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6">
                                            <p:graphicEl>
                                              <a:dgm id="{B123E7B3-37EE-43AE-8A5F-9841B16ED7A8}"/>
                                            </p:graphicEl>
                                          </p:spTgt>
                                        </p:tgtEl>
                                        <p:attrNameLst>
                                          <p:attrName>style.visibility</p:attrName>
                                        </p:attrNameLst>
                                      </p:cBhvr>
                                      <p:to>
                                        <p:strVal val="visible"/>
                                      </p:to>
                                    </p:set>
                                    <p:anim calcmode="lin" valueType="num">
                                      <p:cBhvr additive="base">
                                        <p:cTn id="59" dur="500" fill="hold"/>
                                        <p:tgtEl>
                                          <p:spTgt spid="6">
                                            <p:graphicEl>
                                              <a:dgm id="{B123E7B3-37EE-43AE-8A5F-9841B16ED7A8}"/>
                                            </p:graphicEl>
                                          </p:spTgt>
                                        </p:tgtEl>
                                        <p:attrNameLst>
                                          <p:attrName>ppt_x</p:attrName>
                                        </p:attrNameLst>
                                      </p:cBhvr>
                                      <p:tavLst>
                                        <p:tav tm="0">
                                          <p:val>
                                            <p:strVal val="#ppt_x"/>
                                          </p:val>
                                        </p:tav>
                                        <p:tav tm="100000">
                                          <p:val>
                                            <p:strVal val="#ppt_x"/>
                                          </p:val>
                                        </p:tav>
                                      </p:tavLst>
                                    </p:anim>
                                    <p:anim calcmode="lin" valueType="num">
                                      <p:cBhvr additive="base">
                                        <p:cTn id="60" dur="500" fill="hold"/>
                                        <p:tgtEl>
                                          <p:spTgt spid="6">
                                            <p:graphicEl>
                                              <a:dgm id="{B123E7B3-37EE-43AE-8A5F-9841B16ED7A8}"/>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6" grpId="0">
        <p:bldSub>
          <a:bldDgm bld="lvl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CD948-4F11-4522-BDDD-AB2F536821D9}"/>
              </a:ext>
            </a:extLst>
          </p:cNvPr>
          <p:cNvSpPr>
            <a:spLocks noGrp="1"/>
          </p:cNvSpPr>
          <p:nvPr>
            <p:ph type="title"/>
          </p:nvPr>
        </p:nvSpPr>
        <p:spPr/>
        <p:txBody>
          <a:bodyPr/>
          <a:lstStyle/>
          <a:p>
            <a:r>
              <a:rPr lang="en-GB" dirty="0"/>
              <a:t>The past issues no longer apply</a:t>
            </a:r>
          </a:p>
        </p:txBody>
      </p:sp>
      <p:sp>
        <p:nvSpPr>
          <p:cNvPr id="3" name="Content Placeholder 2">
            <a:extLst>
              <a:ext uri="{FF2B5EF4-FFF2-40B4-BE49-F238E27FC236}">
                <a16:creationId xmlns:a16="http://schemas.microsoft.com/office/drawing/2014/main" id="{F7EDA0F4-A0AB-4474-8C36-C779C8509629}"/>
              </a:ext>
            </a:extLst>
          </p:cNvPr>
          <p:cNvSpPr>
            <a:spLocks noGrp="1"/>
          </p:cNvSpPr>
          <p:nvPr>
            <p:ph idx="1"/>
          </p:nvPr>
        </p:nvSpPr>
        <p:spPr>
          <a:xfrm>
            <a:off x="838200" y="1825625"/>
            <a:ext cx="5257800" cy="4351338"/>
          </a:xfrm>
        </p:spPr>
        <p:txBody>
          <a:bodyPr/>
          <a:lstStyle/>
          <a:p>
            <a:r>
              <a:rPr lang="en-GB" dirty="0"/>
              <a:t>The assumption was that everyone in a specific category was disadvantaged, life chances overwhelmingly affected by race, age, sexuality etc.</a:t>
            </a:r>
          </a:p>
          <a:p>
            <a:r>
              <a:rPr lang="en-GB" dirty="0"/>
              <a:t>This is clearly not true anymore</a:t>
            </a:r>
          </a:p>
          <a:p>
            <a:r>
              <a:rPr lang="en-GB" dirty="0"/>
              <a:t>Progress has been made and must be celebrated</a:t>
            </a:r>
          </a:p>
        </p:txBody>
      </p:sp>
      <p:pic>
        <p:nvPicPr>
          <p:cNvPr id="7" name="Picture 6">
            <a:extLst>
              <a:ext uri="{FF2B5EF4-FFF2-40B4-BE49-F238E27FC236}">
                <a16:creationId xmlns:a16="http://schemas.microsoft.com/office/drawing/2014/main" id="{E90C11F7-5A62-4E28-B306-081C3F1B1BBC}"/>
              </a:ext>
            </a:extLst>
          </p:cNvPr>
          <p:cNvPicPr>
            <a:picLocks noChangeAspect="1"/>
          </p:cNvPicPr>
          <p:nvPr/>
        </p:nvPicPr>
        <p:blipFill>
          <a:blip r:embed="rId2"/>
          <a:stretch>
            <a:fillRect/>
          </a:stretch>
        </p:blipFill>
        <p:spPr>
          <a:xfrm>
            <a:off x="8133748" y="686910"/>
            <a:ext cx="3648075" cy="5715000"/>
          </a:xfrm>
          <a:prstGeom prst="rect">
            <a:avLst/>
          </a:prstGeom>
        </p:spPr>
      </p:pic>
    </p:spTree>
    <p:extLst>
      <p:ext uri="{BB962C8B-B14F-4D97-AF65-F5344CB8AC3E}">
        <p14:creationId xmlns:p14="http://schemas.microsoft.com/office/powerpoint/2010/main" val="3303177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44DAF-9934-4EF8-A4F4-F5CCAA436ABA}"/>
              </a:ext>
            </a:extLst>
          </p:cNvPr>
          <p:cNvSpPr>
            <a:spLocks noGrp="1"/>
          </p:cNvSpPr>
          <p:nvPr>
            <p:ph type="title"/>
          </p:nvPr>
        </p:nvSpPr>
        <p:spPr/>
        <p:txBody>
          <a:bodyPr/>
          <a:lstStyle/>
          <a:p>
            <a:r>
              <a:rPr lang="en-GB" dirty="0"/>
              <a:t>Three wide aims for the future</a:t>
            </a:r>
          </a:p>
        </p:txBody>
      </p:sp>
      <p:sp>
        <p:nvSpPr>
          <p:cNvPr id="3" name="Content Placeholder 2">
            <a:extLst>
              <a:ext uri="{FF2B5EF4-FFF2-40B4-BE49-F238E27FC236}">
                <a16:creationId xmlns:a16="http://schemas.microsoft.com/office/drawing/2014/main" id="{D6E068D0-FC8B-4476-A3BF-E84AF412099F}"/>
              </a:ext>
            </a:extLst>
          </p:cNvPr>
          <p:cNvSpPr>
            <a:spLocks noGrp="1"/>
          </p:cNvSpPr>
          <p:nvPr>
            <p:ph sz="half" idx="1"/>
          </p:nvPr>
        </p:nvSpPr>
        <p:spPr>
          <a:xfrm>
            <a:off x="838200" y="2668555"/>
            <a:ext cx="5181600" cy="3508408"/>
          </a:xfrm>
        </p:spPr>
        <p:txBody>
          <a:bodyPr/>
          <a:lstStyle/>
          <a:p>
            <a:pPr marL="514350" indent="-514350">
              <a:buFont typeface="+mj-lt"/>
              <a:buAutoNum type="arabicPeriod"/>
            </a:pPr>
            <a:r>
              <a:rPr lang="en-GB" dirty="0"/>
              <a:t>To recognise and harness diversity</a:t>
            </a:r>
          </a:p>
          <a:p>
            <a:pPr marL="514350" indent="-514350">
              <a:buFont typeface="+mj-lt"/>
              <a:buAutoNum type="arabicPeriod"/>
            </a:pPr>
            <a:r>
              <a:rPr lang="en-GB" dirty="0"/>
              <a:t>Create equality</a:t>
            </a:r>
          </a:p>
          <a:p>
            <a:pPr marL="514350" indent="-514350">
              <a:buFont typeface="+mj-lt"/>
              <a:buAutoNum type="arabicPeriod"/>
            </a:pPr>
            <a:r>
              <a:rPr lang="en-GB" dirty="0"/>
              <a:t>Challenge discrimination</a:t>
            </a:r>
          </a:p>
        </p:txBody>
      </p:sp>
      <p:sp>
        <p:nvSpPr>
          <p:cNvPr id="4" name="Content Placeholder 3">
            <a:extLst>
              <a:ext uri="{FF2B5EF4-FFF2-40B4-BE49-F238E27FC236}">
                <a16:creationId xmlns:a16="http://schemas.microsoft.com/office/drawing/2014/main" id="{52B098C0-6F83-4727-8C38-591ED521E82B}"/>
              </a:ext>
            </a:extLst>
          </p:cNvPr>
          <p:cNvSpPr>
            <a:spLocks noGrp="1"/>
          </p:cNvSpPr>
          <p:nvPr>
            <p:ph sz="half" idx="2"/>
          </p:nvPr>
        </p:nvSpPr>
        <p:spPr/>
        <p:txBody>
          <a:bodyPr/>
          <a:lstStyle/>
          <a:p>
            <a:r>
              <a:rPr lang="en-GB" dirty="0"/>
              <a:t>Focus on people’s lives</a:t>
            </a:r>
          </a:p>
          <a:p>
            <a:r>
              <a:rPr lang="en-GB" dirty="0"/>
              <a:t>Identify and celebrate success</a:t>
            </a:r>
          </a:p>
          <a:p>
            <a:r>
              <a:rPr lang="en-GB" dirty="0"/>
              <a:t>Focus on the facts</a:t>
            </a:r>
          </a:p>
          <a:p>
            <a:r>
              <a:rPr lang="en-GB" dirty="0"/>
              <a:t>Do not generalise</a:t>
            </a:r>
          </a:p>
          <a:p>
            <a:r>
              <a:rPr lang="en-GB" dirty="0"/>
              <a:t>Make sure people know what opportunities they have</a:t>
            </a:r>
          </a:p>
          <a:p>
            <a:r>
              <a:rPr lang="en-GB" dirty="0"/>
              <a:t>Change cultures: “These opportunities are for you!”</a:t>
            </a:r>
          </a:p>
        </p:txBody>
      </p:sp>
    </p:spTree>
    <p:extLst>
      <p:ext uri="{BB962C8B-B14F-4D97-AF65-F5344CB8AC3E}">
        <p14:creationId xmlns:p14="http://schemas.microsoft.com/office/powerpoint/2010/main" val="1615362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0" end="0"/>
                                            </p:txEl>
                                          </p:spTgt>
                                        </p:tgtEl>
                                        <p:attrNameLst>
                                          <p:attrName>style.visibility</p:attrName>
                                        </p:attrNameLst>
                                      </p:cBhvr>
                                      <p:to>
                                        <p:strVal val="visible"/>
                                      </p:to>
                                    </p:set>
                                    <p:anim calcmode="lin" valueType="num">
                                      <p:cBhvr additive="base">
                                        <p:cTn id="25"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anim calcmode="lin" valueType="num">
                                      <p:cBhvr additive="base">
                                        <p:cTn id="3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2" end="2"/>
                                            </p:txEl>
                                          </p:spTgt>
                                        </p:tgtEl>
                                        <p:attrNameLst>
                                          <p:attrName>style.visibility</p:attrName>
                                        </p:attrNameLst>
                                      </p:cBhvr>
                                      <p:to>
                                        <p:strVal val="visible"/>
                                      </p:to>
                                    </p:set>
                                    <p:anim calcmode="lin" valueType="num">
                                      <p:cBhvr additive="base">
                                        <p:cTn id="3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xEl>
                                              <p:pRg st="3" end="3"/>
                                            </p:txEl>
                                          </p:spTgt>
                                        </p:tgtEl>
                                        <p:attrNameLst>
                                          <p:attrName>style.visibility</p:attrName>
                                        </p:attrNameLst>
                                      </p:cBhvr>
                                      <p:to>
                                        <p:strVal val="visible"/>
                                      </p:to>
                                    </p:set>
                                    <p:anim calcmode="lin" valueType="num">
                                      <p:cBhvr additive="base">
                                        <p:cTn id="4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txEl>
                                              <p:pRg st="4" end="4"/>
                                            </p:txEl>
                                          </p:spTgt>
                                        </p:tgtEl>
                                        <p:attrNameLst>
                                          <p:attrName>style.visibility</p:attrName>
                                        </p:attrNameLst>
                                      </p:cBhvr>
                                      <p:to>
                                        <p:strVal val="visible"/>
                                      </p:to>
                                    </p:set>
                                    <p:anim calcmode="lin" valueType="num">
                                      <p:cBhvr additive="base">
                                        <p:cTn id="49"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txEl>
                                              <p:pRg st="5" end="5"/>
                                            </p:txEl>
                                          </p:spTgt>
                                        </p:tgtEl>
                                        <p:attrNameLst>
                                          <p:attrName>style.visibility</p:attrName>
                                        </p:attrNameLst>
                                      </p:cBhvr>
                                      <p:to>
                                        <p:strVal val="visible"/>
                                      </p:to>
                                    </p:set>
                                    <p:anim calcmode="lin" valueType="num">
                                      <p:cBhvr additive="base">
                                        <p:cTn id="55"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D303E-58BE-427C-8F5C-354C56940FE3}"/>
              </a:ext>
            </a:extLst>
          </p:cNvPr>
          <p:cNvSpPr>
            <a:spLocks noGrp="1"/>
          </p:cNvSpPr>
          <p:nvPr>
            <p:ph type="title"/>
          </p:nvPr>
        </p:nvSpPr>
        <p:spPr/>
        <p:txBody>
          <a:bodyPr/>
          <a:lstStyle/>
          <a:p>
            <a:r>
              <a:rPr lang="en-GB" dirty="0"/>
              <a:t>A more concentrated approach</a:t>
            </a:r>
          </a:p>
        </p:txBody>
      </p:sp>
      <p:sp>
        <p:nvSpPr>
          <p:cNvPr id="3" name="Content Placeholder 2">
            <a:extLst>
              <a:ext uri="{FF2B5EF4-FFF2-40B4-BE49-F238E27FC236}">
                <a16:creationId xmlns:a16="http://schemas.microsoft.com/office/drawing/2014/main" id="{DA6E4309-59FB-4961-B267-D17711D6BE7E}"/>
              </a:ext>
            </a:extLst>
          </p:cNvPr>
          <p:cNvSpPr>
            <a:spLocks noGrp="1"/>
          </p:cNvSpPr>
          <p:nvPr>
            <p:ph idx="1"/>
          </p:nvPr>
        </p:nvSpPr>
        <p:spPr>
          <a:xfrm>
            <a:off x="838200" y="1825625"/>
            <a:ext cx="4950041" cy="4351338"/>
          </a:xfrm>
        </p:spPr>
        <p:txBody>
          <a:bodyPr/>
          <a:lstStyle/>
          <a:p>
            <a:r>
              <a:rPr lang="en-GB" dirty="0"/>
              <a:t>This allows for a concentrated focus on real areas of disadvantage</a:t>
            </a:r>
          </a:p>
          <a:p>
            <a:r>
              <a:rPr lang="en-GB" dirty="0"/>
              <a:t>What are the issues and who is most affected?</a:t>
            </a:r>
          </a:p>
          <a:p>
            <a:r>
              <a:rPr lang="en-GB" dirty="0"/>
              <a:t>How can we tackle the issue?</a:t>
            </a:r>
          </a:p>
          <a:p>
            <a:r>
              <a:rPr lang="en-GB" dirty="0"/>
              <a:t>How can we help everyone with the same challenges?</a:t>
            </a:r>
          </a:p>
          <a:p>
            <a:endParaRPr lang="en-GB" dirty="0"/>
          </a:p>
          <a:p>
            <a:endParaRPr lang="en-GB" dirty="0"/>
          </a:p>
        </p:txBody>
      </p:sp>
      <p:sp>
        <p:nvSpPr>
          <p:cNvPr id="5" name="TextBox 4">
            <a:extLst>
              <a:ext uri="{FF2B5EF4-FFF2-40B4-BE49-F238E27FC236}">
                <a16:creationId xmlns:a16="http://schemas.microsoft.com/office/drawing/2014/main" id="{731F0422-8722-4A0B-B58A-2E776D67CFAC}"/>
              </a:ext>
            </a:extLst>
          </p:cNvPr>
          <p:cNvSpPr txBox="1"/>
          <p:nvPr/>
        </p:nvSpPr>
        <p:spPr>
          <a:xfrm>
            <a:off x="6573175" y="2459504"/>
            <a:ext cx="4780625" cy="1938992"/>
          </a:xfrm>
          <a:prstGeom prst="rect">
            <a:avLst/>
          </a:prstGeom>
          <a:solidFill>
            <a:srgbClr val="FFFF00"/>
          </a:solidFill>
          <a:ln w="19050">
            <a:solidFill>
              <a:schemeClr val="tx1"/>
            </a:solidFill>
          </a:ln>
        </p:spPr>
        <p:txBody>
          <a:bodyPr wrap="square">
            <a:spAutoFit/>
          </a:bodyPr>
          <a:lstStyle/>
          <a:p>
            <a:r>
              <a:rPr lang="en-GB" sz="2400" dirty="0"/>
              <a:t>“This paper simply asks whether we are being as clever as we should be in identifying and tackling the inequality and discrimination that exists in British society.”</a:t>
            </a:r>
          </a:p>
        </p:txBody>
      </p:sp>
    </p:spTree>
    <p:extLst>
      <p:ext uri="{BB962C8B-B14F-4D97-AF65-F5344CB8AC3E}">
        <p14:creationId xmlns:p14="http://schemas.microsoft.com/office/powerpoint/2010/main" val="3361423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additive="base">
                                        <p:cTn id="31" dur="500" fill="hold"/>
                                        <p:tgtEl>
                                          <p:spTgt spid="5"/>
                                        </p:tgtEl>
                                        <p:attrNameLst>
                                          <p:attrName>ppt_x</p:attrName>
                                        </p:attrNameLst>
                                      </p:cBhvr>
                                      <p:tavLst>
                                        <p:tav tm="0">
                                          <p:val>
                                            <p:strVal val="#ppt_x"/>
                                          </p:val>
                                        </p:tav>
                                        <p:tav tm="100000">
                                          <p:val>
                                            <p:strVal val="#ppt_x"/>
                                          </p:val>
                                        </p:tav>
                                      </p:tavLst>
                                    </p:anim>
                                    <p:anim calcmode="lin" valueType="num">
                                      <p:cBhvr additive="base">
                                        <p:cTn id="3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2EFD5C-ACB3-4669-88C4-9F9C77872992}"/>
              </a:ext>
            </a:extLst>
          </p:cNvPr>
          <p:cNvSpPr>
            <a:spLocks noGrp="1"/>
          </p:cNvSpPr>
          <p:nvPr>
            <p:ph type="title"/>
          </p:nvPr>
        </p:nvSpPr>
        <p:spPr>
          <a:xfrm>
            <a:off x="640080" y="325369"/>
            <a:ext cx="4368602" cy="1956841"/>
          </a:xfrm>
        </p:spPr>
        <p:txBody>
          <a:bodyPr anchor="b">
            <a:normAutofit/>
          </a:bodyPr>
          <a:lstStyle/>
          <a:p>
            <a:r>
              <a:rPr lang="en-GB" sz="5400"/>
              <a:t>Reductionism</a:t>
            </a:r>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B28300B-1A9D-4148-A833-0C0A5F500390}"/>
              </a:ext>
            </a:extLst>
          </p:cNvPr>
          <p:cNvSpPr>
            <a:spLocks noGrp="1"/>
          </p:cNvSpPr>
          <p:nvPr>
            <p:ph idx="1"/>
          </p:nvPr>
        </p:nvSpPr>
        <p:spPr>
          <a:xfrm>
            <a:off x="640080" y="2872899"/>
            <a:ext cx="4243589" cy="3320668"/>
          </a:xfrm>
        </p:spPr>
        <p:txBody>
          <a:bodyPr>
            <a:normAutofit/>
          </a:bodyPr>
          <a:lstStyle/>
          <a:p>
            <a:r>
              <a:rPr lang="en-GB" sz="2200"/>
              <a:t>Prejudice is based on cruel, dehumanising, reductionism</a:t>
            </a:r>
          </a:p>
          <a:p>
            <a:r>
              <a:rPr lang="en-GB" sz="2200"/>
              <a:t>Orthodox ‘tick box’ approaches also risk the same fate</a:t>
            </a:r>
          </a:p>
          <a:p>
            <a:r>
              <a:rPr lang="en-GB" sz="2200"/>
              <a:t>They can lead us to stop seeing people for who they are</a:t>
            </a:r>
          </a:p>
          <a:p>
            <a:r>
              <a:rPr lang="en-GB" sz="2200"/>
              <a:t>We might just see categories or quotas</a:t>
            </a:r>
          </a:p>
        </p:txBody>
      </p:sp>
      <p:pic>
        <p:nvPicPr>
          <p:cNvPr id="7" name="Picture 6">
            <a:extLst>
              <a:ext uri="{FF2B5EF4-FFF2-40B4-BE49-F238E27FC236}">
                <a16:creationId xmlns:a16="http://schemas.microsoft.com/office/drawing/2014/main" id="{64F52F72-9F42-4CA8-829E-F2D338AF8904}"/>
              </a:ext>
            </a:extLst>
          </p:cNvPr>
          <p:cNvPicPr>
            <a:picLocks noChangeAspect="1"/>
          </p:cNvPicPr>
          <p:nvPr/>
        </p:nvPicPr>
        <p:blipFill rotWithShape="1">
          <a:blip r:embed="rId2"/>
          <a:srcRect l="10106" r="10904"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437365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7AD8F97-2DF7-4A1C-8C23-13CA7AB1E05D}"/>
              </a:ext>
            </a:extLst>
          </p:cNvPr>
          <p:cNvPicPr>
            <a:picLocks noChangeAspect="1"/>
          </p:cNvPicPr>
          <p:nvPr/>
        </p:nvPicPr>
        <p:blipFill>
          <a:blip r:embed="rId2"/>
          <a:stretch>
            <a:fillRect/>
          </a:stretch>
        </p:blipFill>
        <p:spPr>
          <a:xfrm>
            <a:off x="0" y="122555"/>
            <a:ext cx="12192000" cy="6370320"/>
          </a:xfrm>
          <a:prstGeom prst="rect">
            <a:avLst/>
          </a:prstGeom>
        </p:spPr>
      </p:pic>
      <p:sp>
        <p:nvSpPr>
          <p:cNvPr id="2" name="Title 1">
            <a:extLst>
              <a:ext uri="{FF2B5EF4-FFF2-40B4-BE49-F238E27FC236}">
                <a16:creationId xmlns:a16="http://schemas.microsoft.com/office/drawing/2014/main" id="{4899A5ED-79C4-40D0-BEAD-DE6D14F7477A}"/>
              </a:ext>
            </a:extLst>
          </p:cNvPr>
          <p:cNvSpPr>
            <a:spLocks noGrp="1"/>
          </p:cNvSpPr>
          <p:nvPr>
            <p:ph type="title"/>
          </p:nvPr>
        </p:nvSpPr>
        <p:spPr>
          <a:xfrm>
            <a:off x="5990252" y="122555"/>
            <a:ext cx="6333931" cy="1325563"/>
          </a:xfrm>
        </p:spPr>
        <p:txBody>
          <a:bodyPr/>
          <a:lstStyle/>
          <a:p>
            <a:r>
              <a:rPr lang="en-GB" b="1" dirty="0">
                <a:solidFill>
                  <a:schemeClr val="bg1"/>
                </a:solidFill>
              </a:rPr>
              <a:t>What is a Muslim woman?</a:t>
            </a:r>
          </a:p>
        </p:txBody>
      </p:sp>
      <p:pic>
        <p:nvPicPr>
          <p:cNvPr id="7" name="Picture 6">
            <a:extLst>
              <a:ext uri="{FF2B5EF4-FFF2-40B4-BE49-F238E27FC236}">
                <a16:creationId xmlns:a16="http://schemas.microsoft.com/office/drawing/2014/main" id="{9A46D0AA-33AE-4D04-B11D-CC8C5D50D229}"/>
              </a:ext>
            </a:extLst>
          </p:cNvPr>
          <p:cNvPicPr>
            <a:picLocks noChangeAspect="1"/>
          </p:cNvPicPr>
          <p:nvPr/>
        </p:nvPicPr>
        <p:blipFill>
          <a:blip r:embed="rId3"/>
          <a:stretch>
            <a:fillRect/>
          </a:stretch>
        </p:blipFill>
        <p:spPr>
          <a:xfrm>
            <a:off x="0" y="381000"/>
            <a:ext cx="12192000" cy="6096000"/>
          </a:xfrm>
          <a:prstGeom prst="rect">
            <a:avLst/>
          </a:prstGeom>
        </p:spPr>
      </p:pic>
      <p:pic>
        <p:nvPicPr>
          <p:cNvPr id="9" name="Picture 8">
            <a:extLst>
              <a:ext uri="{FF2B5EF4-FFF2-40B4-BE49-F238E27FC236}">
                <a16:creationId xmlns:a16="http://schemas.microsoft.com/office/drawing/2014/main" id="{147ED309-53DF-4066-980F-398D392446CB}"/>
              </a:ext>
            </a:extLst>
          </p:cNvPr>
          <p:cNvPicPr>
            <a:picLocks noChangeAspect="1"/>
          </p:cNvPicPr>
          <p:nvPr/>
        </p:nvPicPr>
        <p:blipFill>
          <a:blip r:embed="rId4"/>
          <a:stretch>
            <a:fillRect/>
          </a:stretch>
        </p:blipFill>
        <p:spPr>
          <a:xfrm>
            <a:off x="0" y="-195943"/>
            <a:ext cx="4570655" cy="6858000"/>
          </a:xfrm>
          <a:prstGeom prst="rect">
            <a:avLst/>
          </a:prstGeom>
        </p:spPr>
      </p:pic>
      <p:pic>
        <p:nvPicPr>
          <p:cNvPr id="11" name="Picture 10">
            <a:extLst>
              <a:ext uri="{FF2B5EF4-FFF2-40B4-BE49-F238E27FC236}">
                <a16:creationId xmlns:a16="http://schemas.microsoft.com/office/drawing/2014/main" id="{49F7AAD4-C66A-4679-BCC7-BC3933C7B7B1}"/>
              </a:ext>
            </a:extLst>
          </p:cNvPr>
          <p:cNvPicPr>
            <a:picLocks noChangeAspect="1"/>
          </p:cNvPicPr>
          <p:nvPr/>
        </p:nvPicPr>
        <p:blipFill>
          <a:blip r:embed="rId5"/>
          <a:stretch>
            <a:fillRect/>
          </a:stretch>
        </p:blipFill>
        <p:spPr>
          <a:xfrm>
            <a:off x="3571875" y="609600"/>
            <a:ext cx="5048250" cy="5638800"/>
          </a:xfrm>
          <a:prstGeom prst="rect">
            <a:avLst/>
          </a:prstGeom>
        </p:spPr>
      </p:pic>
      <p:pic>
        <p:nvPicPr>
          <p:cNvPr id="13" name="Picture 12">
            <a:extLst>
              <a:ext uri="{FF2B5EF4-FFF2-40B4-BE49-F238E27FC236}">
                <a16:creationId xmlns:a16="http://schemas.microsoft.com/office/drawing/2014/main" id="{90DAC0C7-16E4-4172-8E02-9A1D2F9BB963}"/>
              </a:ext>
            </a:extLst>
          </p:cNvPr>
          <p:cNvPicPr>
            <a:picLocks noChangeAspect="1"/>
          </p:cNvPicPr>
          <p:nvPr/>
        </p:nvPicPr>
        <p:blipFill>
          <a:blip r:embed="rId6"/>
          <a:stretch>
            <a:fillRect/>
          </a:stretch>
        </p:blipFill>
        <p:spPr>
          <a:xfrm>
            <a:off x="5858069" y="2931944"/>
            <a:ext cx="6333931" cy="3789531"/>
          </a:xfrm>
          <a:prstGeom prst="rect">
            <a:avLst/>
          </a:prstGeom>
        </p:spPr>
      </p:pic>
    </p:spTree>
    <p:extLst>
      <p:ext uri="{BB962C8B-B14F-4D97-AF65-F5344CB8AC3E}">
        <p14:creationId xmlns:p14="http://schemas.microsoft.com/office/powerpoint/2010/main" val="3278188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3"/>
                                        </p:tgtEl>
                                        <p:attrNameLst>
                                          <p:attrName>style.visibility</p:attrName>
                                        </p:attrNameLst>
                                      </p:cBhvr>
                                      <p:to>
                                        <p:strVal val="visible"/>
                                      </p:to>
                                    </p:set>
                                    <p:anim calcmode="lin" valueType="num">
                                      <p:cBhvr additive="base">
                                        <p:cTn id="25" dur="500" fill="hold"/>
                                        <p:tgtEl>
                                          <p:spTgt spid="13"/>
                                        </p:tgtEl>
                                        <p:attrNameLst>
                                          <p:attrName>ppt_x</p:attrName>
                                        </p:attrNameLst>
                                      </p:cBhvr>
                                      <p:tavLst>
                                        <p:tav tm="0">
                                          <p:val>
                                            <p:strVal val="#ppt_x"/>
                                          </p:val>
                                        </p:tav>
                                        <p:tav tm="100000">
                                          <p:val>
                                            <p:strVal val="#ppt_x"/>
                                          </p:val>
                                        </p:tav>
                                      </p:tavLst>
                                    </p:anim>
                                    <p:anim calcmode="lin" valueType="num">
                                      <p:cBhvr additive="base">
                                        <p:cTn id="2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0670C-DF00-4089-9B7B-8650CBFD10D6}"/>
              </a:ext>
            </a:extLst>
          </p:cNvPr>
          <p:cNvSpPr>
            <a:spLocks noGrp="1"/>
          </p:cNvSpPr>
          <p:nvPr>
            <p:ph type="title"/>
          </p:nvPr>
        </p:nvSpPr>
        <p:spPr>
          <a:xfrm>
            <a:off x="838200" y="365125"/>
            <a:ext cx="10515600" cy="1187466"/>
          </a:xfrm>
        </p:spPr>
        <p:txBody>
          <a:bodyPr/>
          <a:lstStyle/>
          <a:p>
            <a:r>
              <a:rPr lang="en-GB" b="1" dirty="0"/>
              <a:t>One Person – Many Perspectives</a:t>
            </a:r>
          </a:p>
        </p:txBody>
      </p:sp>
      <p:graphicFrame>
        <p:nvGraphicFramePr>
          <p:cNvPr id="4" name="Diagram 3">
            <a:extLst>
              <a:ext uri="{FF2B5EF4-FFF2-40B4-BE49-F238E27FC236}">
                <a16:creationId xmlns:a16="http://schemas.microsoft.com/office/drawing/2014/main" id="{F8D9DE24-01C0-4DF1-839A-3EF4B29CA219}"/>
              </a:ext>
            </a:extLst>
          </p:cNvPr>
          <p:cNvGraphicFramePr/>
          <p:nvPr>
            <p:extLst>
              <p:ext uri="{D42A27DB-BD31-4B8C-83A1-F6EECF244321}">
                <p14:modId xmlns:p14="http://schemas.microsoft.com/office/powerpoint/2010/main" val="1922141401"/>
              </p:ext>
            </p:extLst>
          </p:nvPr>
        </p:nvGraphicFramePr>
        <p:xfrm>
          <a:off x="918845" y="1552591"/>
          <a:ext cx="10354310" cy="51022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17662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2D105C02-DB19-4346-912A-CA6C3268DCF4}"/>
                                            </p:graphicEl>
                                          </p:spTgt>
                                        </p:tgtEl>
                                        <p:attrNameLst>
                                          <p:attrName>style.visibility</p:attrName>
                                        </p:attrNameLst>
                                      </p:cBhvr>
                                      <p:to>
                                        <p:strVal val="visible"/>
                                      </p:to>
                                    </p:set>
                                    <p:anim calcmode="lin" valueType="num">
                                      <p:cBhvr additive="base">
                                        <p:cTn id="7" dur="500" fill="hold"/>
                                        <p:tgtEl>
                                          <p:spTgt spid="4">
                                            <p:graphicEl>
                                              <a:dgm id="{2D105C02-DB19-4346-912A-CA6C3268DCF4}"/>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2D105C02-DB19-4346-912A-CA6C3268DCF4}"/>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E4B4E283-AD17-4E15-BF36-BF130A53DCA4}"/>
                                            </p:graphicEl>
                                          </p:spTgt>
                                        </p:tgtEl>
                                        <p:attrNameLst>
                                          <p:attrName>style.visibility</p:attrName>
                                        </p:attrNameLst>
                                      </p:cBhvr>
                                      <p:to>
                                        <p:strVal val="visible"/>
                                      </p:to>
                                    </p:set>
                                    <p:anim calcmode="lin" valueType="num">
                                      <p:cBhvr additive="base">
                                        <p:cTn id="13" dur="500" fill="hold"/>
                                        <p:tgtEl>
                                          <p:spTgt spid="4">
                                            <p:graphicEl>
                                              <a:dgm id="{E4B4E283-AD17-4E15-BF36-BF130A53DCA4}"/>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E4B4E283-AD17-4E15-BF36-BF130A53DCA4}"/>
                                            </p:graphic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4">
                                            <p:graphicEl>
                                              <a:dgm id="{8949129D-CB26-4BD9-B5E5-DD89ECC97464}"/>
                                            </p:graphicEl>
                                          </p:spTgt>
                                        </p:tgtEl>
                                        <p:attrNameLst>
                                          <p:attrName>style.visibility</p:attrName>
                                        </p:attrNameLst>
                                      </p:cBhvr>
                                      <p:to>
                                        <p:strVal val="visible"/>
                                      </p:to>
                                    </p:set>
                                    <p:anim calcmode="lin" valueType="num">
                                      <p:cBhvr additive="base">
                                        <p:cTn id="17" dur="500" fill="hold"/>
                                        <p:tgtEl>
                                          <p:spTgt spid="4">
                                            <p:graphicEl>
                                              <a:dgm id="{8949129D-CB26-4BD9-B5E5-DD89ECC97464}"/>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graphicEl>
                                              <a:dgm id="{8949129D-CB26-4BD9-B5E5-DD89ECC97464}"/>
                                            </p:graphic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4">
                                            <p:graphicEl>
                                              <a:dgm id="{E22206C3-E3DF-4CBC-B4F6-9CAFE16A87DF}"/>
                                            </p:graphicEl>
                                          </p:spTgt>
                                        </p:tgtEl>
                                        <p:attrNameLst>
                                          <p:attrName>style.visibility</p:attrName>
                                        </p:attrNameLst>
                                      </p:cBhvr>
                                      <p:to>
                                        <p:strVal val="visible"/>
                                      </p:to>
                                    </p:set>
                                    <p:anim calcmode="lin" valueType="num">
                                      <p:cBhvr additive="base">
                                        <p:cTn id="23" dur="500" fill="hold"/>
                                        <p:tgtEl>
                                          <p:spTgt spid="4">
                                            <p:graphicEl>
                                              <a:dgm id="{E22206C3-E3DF-4CBC-B4F6-9CAFE16A87DF}"/>
                                            </p:graphic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graphicEl>
                                              <a:dgm id="{E22206C3-E3DF-4CBC-B4F6-9CAFE16A87DF}"/>
                                            </p:graphic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4">
                                            <p:graphicEl>
                                              <a:dgm id="{7C5CF751-9D7B-4401-803E-52466276049E}"/>
                                            </p:graphicEl>
                                          </p:spTgt>
                                        </p:tgtEl>
                                        <p:attrNameLst>
                                          <p:attrName>style.visibility</p:attrName>
                                        </p:attrNameLst>
                                      </p:cBhvr>
                                      <p:to>
                                        <p:strVal val="visible"/>
                                      </p:to>
                                    </p:set>
                                    <p:anim calcmode="lin" valueType="num">
                                      <p:cBhvr additive="base">
                                        <p:cTn id="27" dur="500" fill="hold"/>
                                        <p:tgtEl>
                                          <p:spTgt spid="4">
                                            <p:graphicEl>
                                              <a:dgm id="{7C5CF751-9D7B-4401-803E-52466276049E}"/>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graphicEl>
                                              <a:dgm id="{7C5CF751-9D7B-4401-803E-52466276049E}"/>
                                            </p:graphic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4">
                                            <p:graphicEl>
                                              <a:dgm id="{C2AA778D-E233-4CA8-B651-C545D93E36D2}"/>
                                            </p:graphicEl>
                                          </p:spTgt>
                                        </p:tgtEl>
                                        <p:attrNameLst>
                                          <p:attrName>style.visibility</p:attrName>
                                        </p:attrNameLst>
                                      </p:cBhvr>
                                      <p:to>
                                        <p:strVal val="visible"/>
                                      </p:to>
                                    </p:set>
                                    <p:anim calcmode="lin" valueType="num">
                                      <p:cBhvr additive="base">
                                        <p:cTn id="33" dur="500" fill="hold"/>
                                        <p:tgtEl>
                                          <p:spTgt spid="4">
                                            <p:graphicEl>
                                              <a:dgm id="{C2AA778D-E233-4CA8-B651-C545D93E36D2}"/>
                                            </p:graphicEl>
                                          </p:spTgt>
                                        </p:tgtEl>
                                        <p:attrNameLst>
                                          <p:attrName>ppt_x</p:attrName>
                                        </p:attrNameLst>
                                      </p:cBhvr>
                                      <p:tavLst>
                                        <p:tav tm="0">
                                          <p:val>
                                            <p:strVal val="#ppt_x"/>
                                          </p:val>
                                        </p:tav>
                                        <p:tav tm="100000">
                                          <p:val>
                                            <p:strVal val="#ppt_x"/>
                                          </p:val>
                                        </p:tav>
                                      </p:tavLst>
                                    </p:anim>
                                    <p:anim calcmode="lin" valueType="num">
                                      <p:cBhvr additive="base">
                                        <p:cTn id="34" dur="500" fill="hold"/>
                                        <p:tgtEl>
                                          <p:spTgt spid="4">
                                            <p:graphicEl>
                                              <a:dgm id="{C2AA778D-E233-4CA8-B651-C545D93E36D2}"/>
                                            </p:graphic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4">
                                            <p:graphicEl>
                                              <a:dgm id="{D455AEA4-0108-47B7-8831-CA2907255A02}"/>
                                            </p:graphicEl>
                                          </p:spTgt>
                                        </p:tgtEl>
                                        <p:attrNameLst>
                                          <p:attrName>style.visibility</p:attrName>
                                        </p:attrNameLst>
                                      </p:cBhvr>
                                      <p:to>
                                        <p:strVal val="visible"/>
                                      </p:to>
                                    </p:set>
                                    <p:anim calcmode="lin" valueType="num">
                                      <p:cBhvr additive="base">
                                        <p:cTn id="37" dur="500" fill="hold"/>
                                        <p:tgtEl>
                                          <p:spTgt spid="4">
                                            <p:graphicEl>
                                              <a:dgm id="{D455AEA4-0108-47B7-8831-CA2907255A02}"/>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graphicEl>
                                              <a:dgm id="{D455AEA4-0108-47B7-8831-CA2907255A02}"/>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graphicEl>
                                              <a:dgm id="{DC94FB09-6B8B-49B1-8159-B1B2FBA00505}"/>
                                            </p:graphicEl>
                                          </p:spTgt>
                                        </p:tgtEl>
                                        <p:attrNameLst>
                                          <p:attrName>style.visibility</p:attrName>
                                        </p:attrNameLst>
                                      </p:cBhvr>
                                      <p:to>
                                        <p:strVal val="visible"/>
                                      </p:to>
                                    </p:set>
                                    <p:anim calcmode="lin" valueType="num">
                                      <p:cBhvr additive="base">
                                        <p:cTn id="43" dur="500" fill="hold"/>
                                        <p:tgtEl>
                                          <p:spTgt spid="4">
                                            <p:graphicEl>
                                              <a:dgm id="{DC94FB09-6B8B-49B1-8159-B1B2FBA00505}"/>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graphicEl>
                                              <a:dgm id="{DC94FB09-6B8B-49B1-8159-B1B2FBA00505}"/>
                                            </p:graphicEl>
                                          </p:spTgt>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4">
                                            <p:graphicEl>
                                              <a:dgm id="{C53DEE21-1809-43A8-9185-D4970868EEC8}"/>
                                            </p:graphicEl>
                                          </p:spTgt>
                                        </p:tgtEl>
                                        <p:attrNameLst>
                                          <p:attrName>style.visibility</p:attrName>
                                        </p:attrNameLst>
                                      </p:cBhvr>
                                      <p:to>
                                        <p:strVal val="visible"/>
                                      </p:to>
                                    </p:set>
                                    <p:anim calcmode="lin" valueType="num">
                                      <p:cBhvr additive="base">
                                        <p:cTn id="47" dur="500" fill="hold"/>
                                        <p:tgtEl>
                                          <p:spTgt spid="4">
                                            <p:graphicEl>
                                              <a:dgm id="{C53DEE21-1809-43A8-9185-D4970868EEC8}"/>
                                            </p:graphicEl>
                                          </p:spTgt>
                                        </p:tgtEl>
                                        <p:attrNameLst>
                                          <p:attrName>ppt_x</p:attrName>
                                        </p:attrNameLst>
                                      </p:cBhvr>
                                      <p:tavLst>
                                        <p:tav tm="0">
                                          <p:val>
                                            <p:strVal val="#ppt_x"/>
                                          </p:val>
                                        </p:tav>
                                        <p:tav tm="100000">
                                          <p:val>
                                            <p:strVal val="#ppt_x"/>
                                          </p:val>
                                        </p:tav>
                                      </p:tavLst>
                                    </p:anim>
                                    <p:anim calcmode="lin" valueType="num">
                                      <p:cBhvr additive="base">
                                        <p:cTn id="48" dur="500" fill="hold"/>
                                        <p:tgtEl>
                                          <p:spTgt spid="4">
                                            <p:graphicEl>
                                              <a:dgm id="{C53DEE21-1809-43A8-9185-D4970868EEC8}"/>
                                            </p:graphic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4">
                                            <p:graphicEl>
                                              <a:dgm id="{788DAACB-EF8F-4CCE-8996-41755470CF0F}"/>
                                            </p:graphicEl>
                                          </p:spTgt>
                                        </p:tgtEl>
                                        <p:attrNameLst>
                                          <p:attrName>style.visibility</p:attrName>
                                        </p:attrNameLst>
                                      </p:cBhvr>
                                      <p:to>
                                        <p:strVal val="visible"/>
                                      </p:to>
                                    </p:set>
                                    <p:anim calcmode="lin" valueType="num">
                                      <p:cBhvr additive="base">
                                        <p:cTn id="53" dur="500" fill="hold"/>
                                        <p:tgtEl>
                                          <p:spTgt spid="4">
                                            <p:graphicEl>
                                              <a:dgm id="{788DAACB-EF8F-4CCE-8996-41755470CF0F}"/>
                                            </p:graphicEl>
                                          </p:spTgt>
                                        </p:tgtEl>
                                        <p:attrNameLst>
                                          <p:attrName>ppt_x</p:attrName>
                                        </p:attrNameLst>
                                      </p:cBhvr>
                                      <p:tavLst>
                                        <p:tav tm="0">
                                          <p:val>
                                            <p:strVal val="#ppt_x"/>
                                          </p:val>
                                        </p:tav>
                                        <p:tav tm="100000">
                                          <p:val>
                                            <p:strVal val="#ppt_x"/>
                                          </p:val>
                                        </p:tav>
                                      </p:tavLst>
                                    </p:anim>
                                    <p:anim calcmode="lin" valueType="num">
                                      <p:cBhvr additive="base">
                                        <p:cTn id="54" dur="500" fill="hold"/>
                                        <p:tgtEl>
                                          <p:spTgt spid="4">
                                            <p:graphicEl>
                                              <a:dgm id="{788DAACB-EF8F-4CCE-8996-41755470CF0F}"/>
                                            </p:graphicEl>
                                          </p:spTgt>
                                        </p:tgtEl>
                                        <p:attrNameLst>
                                          <p:attrName>ppt_y</p:attrName>
                                        </p:attrNameLst>
                                      </p:cBhvr>
                                      <p:tavLst>
                                        <p:tav tm="0">
                                          <p:val>
                                            <p:strVal val="1+#ppt_h/2"/>
                                          </p:val>
                                        </p:tav>
                                        <p:tav tm="100000">
                                          <p:val>
                                            <p:strVal val="#ppt_y"/>
                                          </p:val>
                                        </p:tav>
                                      </p:tavLst>
                                    </p:anim>
                                  </p:childTnLst>
                                </p:cTn>
                              </p:par>
                              <p:par>
                                <p:cTn id="55" presetID="2" presetClass="entr" presetSubtype="4" fill="hold" grpId="0" nodeType="withEffect">
                                  <p:stCondLst>
                                    <p:cond delay="0"/>
                                  </p:stCondLst>
                                  <p:childTnLst>
                                    <p:set>
                                      <p:cBhvr>
                                        <p:cTn id="56" dur="1" fill="hold">
                                          <p:stCondLst>
                                            <p:cond delay="0"/>
                                          </p:stCondLst>
                                        </p:cTn>
                                        <p:tgtEl>
                                          <p:spTgt spid="4">
                                            <p:graphicEl>
                                              <a:dgm id="{38C382DD-D01A-4C60-9894-DC47842A278E}"/>
                                            </p:graphicEl>
                                          </p:spTgt>
                                        </p:tgtEl>
                                        <p:attrNameLst>
                                          <p:attrName>style.visibility</p:attrName>
                                        </p:attrNameLst>
                                      </p:cBhvr>
                                      <p:to>
                                        <p:strVal val="visible"/>
                                      </p:to>
                                    </p:set>
                                    <p:anim calcmode="lin" valueType="num">
                                      <p:cBhvr additive="base">
                                        <p:cTn id="57" dur="500" fill="hold"/>
                                        <p:tgtEl>
                                          <p:spTgt spid="4">
                                            <p:graphicEl>
                                              <a:dgm id="{38C382DD-D01A-4C60-9894-DC47842A278E}"/>
                                            </p:graphicEl>
                                          </p:spTgt>
                                        </p:tgtEl>
                                        <p:attrNameLst>
                                          <p:attrName>ppt_x</p:attrName>
                                        </p:attrNameLst>
                                      </p:cBhvr>
                                      <p:tavLst>
                                        <p:tav tm="0">
                                          <p:val>
                                            <p:strVal val="#ppt_x"/>
                                          </p:val>
                                        </p:tav>
                                        <p:tav tm="100000">
                                          <p:val>
                                            <p:strVal val="#ppt_x"/>
                                          </p:val>
                                        </p:tav>
                                      </p:tavLst>
                                    </p:anim>
                                    <p:anim calcmode="lin" valueType="num">
                                      <p:cBhvr additive="base">
                                        <p:cTn id="58" dur="500" fill="hold"/>
                                        <p:tgtEl>
                                          <p:spTgt spid="4">
                                            <p:graphicEl>
                                              <a:dgm id="{38C382DD-D01A-4C60-9894-DC47842A278E}"/>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0670C-DF00-4089-9B7B-8650CBFD10D6}"/>
              </a:ext>
            </a:extLst>
          </p:cNvPr>
          <p:cNvSpPr>
            <a:spLocks noGrp="1"/>
          </p:cNvSpPr>
          <p:nvPr>
            <p:ph type="title"/>
          </p:nvPr>
        </p:nvSpPr>
        <p:spPr>
          <a:xfrm>
            <a:off x="838200" y="365125"/>
            <a:ext cx="10515600" cy="1187466"/>
          </a:xfrm>
        </p:spPr>
        <p:txBody>
          <a:bodyPr/>
          <a:lstStyle/>
          <a:p>
            <a:r>
              <a:rPr lang="en-GB" b="1" dirty="0"/>
              <a:t>One Person – Many Perspectives</a:t>
            </a:r>
          </a:p>
        </p:txBody>
      </p:sp>
      <p:graphicFrame>
        <p:nvGraphicFramePr>
          <p:cNvPr id="4" name="Diagram 3">
            <a:extLst>
              <a:ext uri="{FF2B5EF4-FFF2-40B4-BE49-F238E27FC236}">
                <a16:creationId xmlns:a16="http://schemas.microsoft.com/office/drawing/2014/main" id="{F8D9DE24-01C0-4DF1-839A-3EF4B29CA219}"/>
              </a:ext>
            </a:extLst>
          </p:cNvPr>
          <p:cNvGraphicFramePr/>
          <p:nvPr>
            <p:extLst>
              <p:ext uri="{D42A27DB-BD31-4B8C-83A1-F6EECF244321}">
                <p14:modId xmlns:p14="http://schemas.microsoft.com/office/powerpoint/2010/main" val="3499596674"/>
              </p:ext>
            </p:extLst>
          </p:nvPr>
        </p:nvGraphicFramePr>
        <p:xfrm>
          <a:off x="918845" y="1552591"/>
          <a:ext cx="10354310" cy="51022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7586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2D105C02-DB19-4346-912A-CA6C3268DCF4}"/>
                                            </p:graphicEl>
                                          </p:spTgt>
                                        </p:tgtEl>
                                        <p:attrNameLst>
                                          <p:attrName>style.visibility</p:attrName>
                                        </p:attrNameLst>
                                      </p:cBhvr>
                                      <p:to>
                                        <p:strVal val="visible"/>
                                      </p:to>
                                    </p:set>
                                    <p:anim calcmode="lin" valueType="num">
                                      <p:cBhvr additive="base">
                                        <p:cTn id="7" dur="500" fill="hold"/>
                                        <p:tgtEl>
                                          <p:spTgt spid="4">
                                            <p:graphicEl>
                                              <a:dgm id="{2D105C02-DB19-4346-912A-CA6C3268DCF4}"/>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2D105C02-DB19-4346-912A-CA6C3268DCF4}"/>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E4B4E283-AD17-4E15-BF36-BF130A53DCA4}"/>
                                            </p:graphicEl>
                                          </p:spTgt>
                                        </p:tgtEl>
                                        <p:attrNameLst>
                                          <p:attrName>style.visibility</p:attrName>
                                        </p:attrNameLst>
                                      </p:cBhvr>
                                      <p:to>
                                        <p:strVal val="visible"/>
                                      </p:to>
                                    </p:set>
                                    <p:anim calcmode="lin" valueType="num">
                                      <p:cBhvr additive="base">
                                        <p:cTn id="13" dur="500" fill="hold"/>
                                        <p:tgtEl>
                                          <p:spTgt spid="4">
                                            <p:graphicEl>
                                              <a:dgm id="{E4B4E283-AD17-4E15-BF36-BF130A53DCA4}"/>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E4B4E283-AD17-4E15-BF36-BF130A53DCA4}"/>
                                            </p:graphic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4">
                                            <p:graphicEl>
                                              <a:dgm id="{8949129D-CB26-4BD9-B5E5-DD89ECC97464}"/>
                                            </p:graphicEl>
                                          </p:spTgt>
                                        </p:tgtEl>
                                        <p:attrNameLst>
                                          <p:attrName>style.visibility</p:attrName>
                                        </p:attrNameLst>
                                      </p:cBhvr>
                                      <p:to>
                                        <p:strVal val="visible"/>
                                      </p:to>
                                    </p:set>
                                    <p:anim calcmode="lin" valueType="num">
                                      <p:cBhvr additive="base">
                                        <p:cTn id="17" dur="500" fill="hold"/>
                                        <p:tgtEl>
                                          <p:spTgt spid="4">
                                            <p:graphicEl>
                                              <a:dgm id="{8949129D-CB26-4BD9-B5E5-DD89ECC97464}"/>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graphicEl>
                                              <a:dgm id="{8949129D-CB26-4BD9-B5E5-DD89ECC97464}"/>
                                            </p:graphic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4">
                                            <p:graphicEl>
                                              <a:dgm id="{E22206C3-E3DF-4CBC-B4F6-9CAFE16A87DF}"/>
                                            </p:graphicEl>
                                          </p:spTgt>
                                        </p:tgtEl>
                                        <p:attrNameLst>
                                          <p:attrName>style.visibility</p:attrName>
                                        </p:attrNameLst>
                                      </p:cBhvr>
                                      <p:to>
                                        <p:strVal val="visible"/>
                                      </p:to>
                                    </p:set>
                                    <p:anim calcmode="lin" valueType="num">
                                      <p:cBhvr additive="base">
                                        <p:cTn id="23" dur="500" fill="hold"/>
                                        <p:tgtEl>
                                          <p:spTgt spid="4">
                                            <p:graphicEl>
                                              <a:dgm id="{E22206C3-E3DF-4CBC-B4F6-9CAFE16A87DF}"/>
                                            </p:graphic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graphicEl>
                                              <a:dgm id="{E22206C3-E3DF-4CBC-B4F6-9CAFE16A87DF}"/>
                                            </p:graphic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4">
                                            <p:graphicEl>
                                              <a:dgm id="{7C5CF751-9D7B-4401-803E-52466276049E}"/>
                                            </p:graphicEl>
                                          </p:spTgt>
                                        </p:tgtEl>
                                        <p:attrNameLst>
                                          <p:attrName>style.visibility</p:attrName>
                                        </p:attrNameLst>
                                      </p:cBhvr>
                                      <p:to>
                                        <p:strVal val="visible"/>
                                      </p:to>
                                    </p:set>
                                    <p:anim calcmode="lin" valueType="num">
                                      <p:cBhvr additive="base">
                                        <p:cTn id="27" dur="500" fill="hold"/>
                                        <p:tgtEl>
                                          <p:spTgt spid="4">
                                            <p:graphicEl>
                                              <a:dgm id="{7C5CF751-9D7B-4401-803E-52466276049E}"/>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graphicEl>
                                              <a:dgm id="{7C5CF751-9D7B-4401-803E-52466276049E}"/>
                                            </p:graphic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4">
                                            <p:graphicEl>
                                              <a:dgm id="{C2AA778D-E233-4CA8-B651-C545D93E36D2}"/>
                                            </p:graphicEl>
                                          </p:spTgt>
                                        </p:tgtEl>
                                        <p:attrNameLst>
                                          <p:attrName>style.visibility</p:attrName>
                                        </p:attrNameLst>
                                      </p:cBhvr>
                                      <p:to>
                                        <p:strVal val="visible"/>
                                      </p:to>
                                    </p:set>
                                    <p:anim calcmode="lin" valueType="num">
                                      <p:cBhvr additive="base">
                                        <p:cTn id="33" dur="500" fill="hold"/>
                                        <p:tgtEl>
                                          <p:spTgt spid="4">
                                            <p:graphicEl>
                                              <a:dgm id="{C2AA778D-E233-4CA8-B651-C545D93E36D2}"/>
                                            </p:graphicEl>
                                          </p:spTgt>
                                        </p:tgtEl>
                                        <p:attrNameLst>
                                          <p:attrName>ppt_x</p:attrName>
                                        </p:attrNameLst>
                                      </p:cBhvr>
                                      <p:tavLst>
                                        <p:tav tm="0">
                                          <p:val>
                                            <p:strVal val="#ppt_x"/>
                                          </p:val>
                                        </p:tav>
                                        <p:tav tm="100000">
                                          <p:val>
                                            <p:strVal val="#ppt_x"/>
                                          </p:val>
                                        </p:tav>
                                      </p:tavLst>
                                    </p:anim>
                                    <p:anim calcmode="lin" valueType="num">
                                      <p:cBhvr additive="base">
                                        <p:cTn id="34" dur="500" fill="hold"/>
                                        <p:tgtEl>
                                          <p:spTgt spid="4">
                                            <p:graphicEl>
                                              <a:dgm id="{C2AA778D-E233-4CA8-B651-C545D93E36D2}"/>
                                            </p:graphic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4">
                                            <p:graphicEl>
                                              <a:dgm id="{D455AEA4-0108-47B7-8831-CA2907255A02}"/>
                                            </p:graphicEl>
                                          </p:spTgt>
                                        </p:tgtEl>
                                        <p:attrNameLst>
                                          <p:attrName>style.visibility</p:attrName>
                                        </p:attrNameLst>
                                      </p:cBhvr>
                                      <p:to>
                                        <p:strVal val="visible"/>
                                      </p:to>
                                    </p:set>
                                    <p:anim calcmode="lin" valueType="num">
                                      <p:cBhvr additive="base">
                                        <p:cTn id="37" dur="500" fill="hold"/>
                                        <p:tgtEl>
                                          <p:spTgt spid="4">
                                            <p:graphicEl>
                                              <a:dgm id="{D455AEA4-0108-47B7-8831-CA2907255A02}"/>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graphicEl>
                                              <a:dgm id="{D455AEA4-0108-47B7-8831-CA2907255A02}"/>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graphicEl>
                                              <a:dgm id="{DC94FB09-6B8B-49B1-8159-B1B2FBA00505}"/>
                                            </p:graphicEl>
                                          </p:spTgt>
                                        </p:tgtEl>
                                        <p:attrNameLst>
                                          <p:attrName>style.visibility</p:attrName>
                                        </p:attrNameLst>
                                      </p:cBhvr>
                                      <p:to>
                                        <p:strVal val="visible"/>
                                      </p:to>
                                    </p:set>
                                    <p:anim calcmode="lin" valueType="num">
                                      <p:cBhvr additive="base">
                                        <p:cTn id="43" dur="500" fill="hold"/>
                                        <p:tgtEl>
                                          <p:spTgt spid="4">
                                            <p:graphicEl>
                                              <a:dgm id="{DC94FB09-6B8B-49B1-8159-B1B2FBA00505}"/>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graphicEl>
                                              <a:dgm id="{DC94FB09-6B8B-49B1-8159-B1B2FBA00505}"/>
                                            </p:graphicEl>
                                          </p:spTgt>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4">
                                            <p:graphicEl>
                                              <a:dgm id="{C53DEE21-1809-43A8-9185-D4970868EEC8}"/>
                                            </p:graphicEl>
                                          </p:spTgt>
                                        </p:tgtEl>
                                        <p:attrNameLst>
                                          <p:attrName>style.visibility</p:attrName>
                                        </p:attrNameLst>
                                      </p:cBhvr>
                                      <p:to>
                                        <p:strVal val="visible"/>
                                      </p:to>
                                    </p:set>
                                    <p:anim calcmode="lin" valueType="num">
                                      <p:cBhvr additive="base">
                                        <p:cTn id="47" dur="500" fill="hold"/>
                                        <p:tgtEl>
                                          <p:spTgt spid="4">
                                            <p:graphicEl>
                                              <a:dgm id="{C53DEE21-1809-43A8-9185-D4970868EEC8}"/>
                                            </p:graphicEl>
                                          </p:spTgt>
                                        </p:tgtEl>
                                        <p:attrNameLst>
                                          <p:attrName>ppt_x</p:attrName>
                                        </p:attrNameLst>
                                      </p:cBhvr>
                                      <p:tavLst>
                                        <p:tav tm="0">
                                          <p:val>
                                            <p:strVal val="#ppt_x"/>
                                          </p:val>
                                        </p:tav>
                                        <p:tav tm="100000">
                                          <p:val>
                                            <p:strVal val="#ppt_x"/>
                                          </p:val>
                                        </p:tav>
                                      </p:tavLst>
                                    </p:anim>
                                    <p:anim calcmode="lin" valueType="num">
                                      <p:cBhvr additive="base">
                                        <p:cTn id="48" dur="500" fill="hold"/>
                                        <p:tgtEl>
                                          <p:spTgt spid="4">
                                            <p:graphicEl>
                                              <a:dgm id="{C53DEE21-1809-43A8-9185-D4970868EEC8}"/>
                                            </p:graphic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4">
                                            <p:graphicEl>
                                              <a:dgm id="{788DAACB-EF8F-4CCE-8996-41755470CF0F}"/>
                                            </p:graphicEl>
                                          </p:spTgt>
                                        </p:tgtEl>
                                        <p:attrNameLst>
                                          <p:attrName>style.visibility</p:attrName>
                                        </p:attrNameLst>
                                      </p:cBhvr>
                                      <p:to>
                                        <p:strVal val="visible"/>
                                      </p:to>
                                    </p:set>
                                    <p:anim calcmode="lin" valueType="num">
                                      <p:cBhvr additive="base">
                                        <p:cTn id="53" dur="500" fill="hold"/>
                                        <p:tgtEl>
                                          <p:spTgt spid="4">
                                            <p:graphicEl>
                                              <a:dgm id="{788DAACB-EF8F-4CCE-8996-41755470CF0F}"/>
                                            </p:graphicEl>
                                          </p:spTgt>
                                        </p:tgtEl>
                                        <p:attrNameLst>
                                          <p:attrName>ppt_x</p:attrName>
                                        </p:attrNameLst>
                                      </p:cBhvr>
                                      <p:tavLst>
                                        <p:tav tm="0">
                                          <p:val>
                                            <p:strVal val="#ppt_x"/>
                                          </p:val>
                                        </p:tav>
                                        <p:tav tm="100000">
                                          <p:val>
                                            <p:strVal val="#ppt_x"/>
                                          </p:val>
                                        </p:tav>
                                      </p:tavLst>
                                    </p:anim>
                                    <p:anim calcmode="lin" valueType="num">
                                      <p:cBhvr additive="base">
                                        <p:cTn id="54" dur="500" fill="hold"/>
                                        <p:tgtEl>
                                          <p:spTgt spid="4">
                                            <p:graphicEl>
                                              <a:dgm id="{788DAACB-EF8F-4CCE-8996-41755470CF0F}"/>
                                            </p:graphicEl>
                                          </p:spTgt>
                                        </p:tgtEl>
                                        <p:attrNameLst>
                                          <p:attrName>ppt_y</p:attrName>
                                        </p:attrNameLst>
                                      </p:cBhvr>
                                      <p:tavLst>
                                        <p:tav tm="0">
                                          <p:val>
                                            <p:strVal val="1+#ppt_h/2"/>
                                          </p:val>
                                        </p:tav>
                                        <p:tav tm="100000">
                                          <p:val>
                                            <p:strVal val="#ppt_y"/>
                                          </p:val>
                                        </p:tav>
                                      </p:tavLst>
                                    </p:anim>
                                  </p:childTnLst>
                                </p:cTn>
                              </p:par>
                              <p:par>
                                <p:cTn id="55" presetID="2" presetClass="entr" presetSubtype="4" fill="hold" grpId="0" nodeType="withEffect">
                                  <p:stCondLst>
                                    <p:cond delay="0"/>
                                  </p:stCondLst>
                                  <p:childTnLst>
                                    <p:set>
                                      <p:cBhvr>
                                        <p:cTn id="56" dur="1" fill="hold">
                                          <p:stCondLst>
                                            <p:cond delay="0"/>
                                          </p:stCondLst>
                                        </p:cTn>
                                        <p:tgtEl>
                                          <p:spTgt spid="4">
                                            <p:graphicEl>
                                              <a:dgm id="{38C382DD-D01A-4C60-9894-DC47842A278E}"/>
                                            </p:graphicEl>
                                          </p:spTgt>
                                        </p:tgtEl>
                                        <p:attrNameLst>
                                          <p:attrName>style.visibility</p:attrName>
                                        </p:attrNameLst>
                                      </p:cBhvr>
                                      <p:to>
                                        <p:strVal val="visible"/>
                                      </p:to>
                                    </p:set>
                                    <p:anim calcmode="lin" valueType="num">
                                      <p:cBhvr additive="base">
                                        <p:cTn id="57" dur="500" fill="hold"/>
                                        <p:tgtEl>
                                          <p:spTgt spid="4">
                                            <p:graphicEl>
                                              <a:dgm id="{38C382DD-D01A-4C60-9894-DC47842A278E}"/>
                                            </p:graphicEl>
                                          </p:spTgt>
                                        </p:tgtEl>
                                        <p:attrNameLst>
                                          <p:attrName>ppt_x</p:attrName>
                                        </p:attrNameLst>
                                      </p:cBhvr>
                                      <p:tavLst>
                                        <p:tav tm="0">
                                          <p:val>
                                            <p:strVal val="#ppt_x"/>
                                          </p:val>
                                        </p:tav>
                                        <p:tav tm="100000">
                                          <p:val>
                                            <p:strVal val="#ppt_x"/>
                                          </p:val>
                                        </p:tav>
                                      </p:tavLst>
                                    </p:anim>
                                    <p:anim calcmode="lin" valueType="num">
                                      <p:cBhvr additive="base">
                                        <p:cTn id="58" dur="500" fill="hold"/>
                                        <p:tgtEl>
                                          <p:spTgt spid="4">
                                            <p:graphicEl>
                                              <a:dgm id="{38C382DD-D01A-4C60-9894-DC47842A278E}"/>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C38E5-3C59-4B5A-BD78-2DFE15BC8DA5}"/>
              </a:ext>
            </a:extLst>
          </p:cNvPr>
          <p:cNvSpPr>
            <a:spLocks noGrp="1"/>
          </p:cNvSpPr>
          <p:nvPr>
            <p:ph type="title"/>
          </p:nvPr>
        </p:nvSpPr>
        <p:spPr>
          <a:xfrm>
            <a:off x="3657600" y="365125"/>
            <a:ext cx="7696200" cy="1325563"/>
          </a:xfrm>
        </p:spPr>
        <p:txBody>
          <a:bodyPr/>
          <a:lstStyle/>
          <a:p>
            <a:r>
              <a:rPr lang="en-GB" dirty="0"/>
              <a:t>In and out of boxes</a:t>
            </a:r>
          </a:p>
        </p:txBody>
      </p:sp>
      <p:pic>
        <p:nvPicPr>
          <p:cNvPr id="7" name="Content Placeholder 6">
            <a:extLst>
              <a:ext uri="{FF2B5EF4-FFF2-40B4-BE49-F238E27FC236}">
                <a16:creationId xmlns:a16="http://schemas.microsoft.com/office/drawing/2014/main" id="{316E08C9-D7EF-4CE0-AF03-7C587C4DBCBA}"/>
              </a:ext>
            </a:extLst>
          </p:cNvPr>
          <p:cNvPicPr>
            <a:picLocks noGrp="1" noChangeAspect="1"/>
          </p:cNvPicPr>
          <p:nvPr>
            <p:ph idx="1"/>
          </p:nvPr>
        </p:nvPicPr>
        <p:blipFill>
          <a:blip r:embed="rId2"/>
          <a:stretch>
            <a:fillRect/>
          </a:stretch>
        </p:blipFill>
        <p:spPr>
          <a:xfrm>
            <a:off x="4086225" y="2186781"/>
            <a:ext cx="6838950" cy="3629025"/>
          </a:xfrm>
        </p:spPr>
      </p:pic>
      <p:pic>
        <p:nvPicPr>
          <p:cNvPr id="5" name="Picture 4">
            <a:extLst>
              <a:ext uri="{FF2B5EF4-FFF2-40B4-BE49-F238E27FC236}">
                <a16:creationId xmlns:a16="http://schemas.microsoft.com/office/drawing/2014/main" id="{45FA1E48-D9E3-47AF-87BD-B01838017CA4}"/>
              </a:ext>
            </a:extLst>
          </p:cNvPr>
          <p:cNvPicPr>
            <a:picLocks noChangeAspect="1"/>
          </p:cNvPicPr>
          <p:nvPr/>
        </p:nvPicPr>
        <p:blipFill>
          <a:blip r:embed="rId3"/>
          <a:stretch>
            <a:fillRect/>
          </a:stretch>
        </p:blipFill>
        <p:spPr>
          <a:xfrm>
            <a:off x="195943" y="176148"/>
            <a:ext cx="3389345" cy="6681852"/>
          </a:xfrm>
          <a:prstGeom prst="rect">
            <a:avLst/>
          </a:prstGeom>
        </p:spPr>
      </p:pic>
    </p:spTree>
    <p:extLst>
      <p:ext uri="{BB962C8B-B14F-4D97-AF65-F5344CB8AC3E}">
        <p14:creationId xmlns:p14="http://schemas.microsoft.com/office/powerpoint/2010/main" val="282363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C3B7F-E9D7-4B8F-85A9-2EDF1BB9C966}"/>
              </a:ext>
            </a:extLst>
          </p:cNvPr>
          <p:cNvSpPr>
            <a:spLocks noGrp="1"/>
          </p:cNvSpPr>
          <p:nvPr>
            <p:ph type="title"/>
          </p:nvPr>
        </p:nvSpPr>
        <p:spPr/>
        <p:txBody>
          <a:bodyPr/>
          <a:lstStyle/>
          <a:p>
            <a:r>
              <a:rPr lang="en-GB" dirty="0"/>
              <a:t>Discussion and action</a:t>
            </a:r>
          </a:p>
        </p:txBody>
      </p:sp>
      <p:sp>
        <p:nvSpPr>
          <p:cNvPr id="3" name="Content Placeholder 2">
            <a:extLst>
              <a:ext uri="{FF2B5EF4-FFF2-40B4-BE49-F238E27FC236}">
                <a16:creationId xmlns:a16="http://schemas.microsoft.com/office/drawing/2014/main" id="{36E000C9-B2E0-40D6-920C-91B885A0EDB3}"/>
              </a:ext>
            </a:extLst>
          </p:cNvPr>
          <p:cNvSpPr>
            <a:spLocks noGrp="1"/>
          </p:cNvSpPr>
          <p:nvPr>
            <p:ph idx="1"/>
          </p:nvPr>
        </p:nvSpPr>
        <p:spPr>
          <a:xfrm>
            <a:off x="838200" y="1882065"/>
            <a:ext cx="6130771" cy="3249228"/>
          </a:xfrm>
          <a:ln w="76200">
            <a:solidFill>
              <a:schemeClr val="tx1"/>
            </a:solidFill>
          </a:ln>
        </p:spPr>
        <p:txBody>
          <a:bodyPr>
            <a:normAutofit/>
          </a:bodyPr>
          <a:lstStyle/>
          <a:p>
            <a:pPr marL="0" indent="0">
              <a:buNone/>
            </a:pPr>
            <a:endParaRPr lang="en-GB" sz="3200" dirty="0">
              <a:solidFill>
                <a:srgbClr val="C00000"/>
              </a:solidFill>
            </a:endParaRPr>
          </a:p>
          <a:p>
            <a:pPr marL="514350" indent="-514350">
              <a:buFont typeface="+mj-lt"/>
              <a:buAutoNum type="arabicPeriod"/>
            </a:pPr>
            <a:r>
              <a:rPr lang="en-GB" sz="3200" dirty="0">
                <a:solidFill>
                  <a:srgbClr val="C00000"/>
                </a:solidFill>
              </a:rPr>
              <a:t>Better data collection</a:t>
            </a:r>
          </a:p>
          <a:p>
            <a:pPr marL="514350" indent="-514350">
              <a:buFont typeface="+mj-lt"/>
              <a:buAutoNum type="arabicPeriod"/>
            </a:pPr>
            <a:r>
              <a:rPr lang="en-GB" sz="3200" dirty="0">
                <a:solidFill>
                  <a:srgbClr val="7030A0"/>
                </a:solidFill>
              </a:rPr>
              <a:t>More robust and open-minded analysis</a:t>
            </a:r>
          </a:p>
          <a:p>
            <a:pPr marL="514350" indent="-514350">
              <a:buFont typeface="+mj-lt"/>
              <a:buAutoNum type="arabicPeriod"/>
            </a:pPr>
            <a:r>
              <a:rPr lang="en-GB" sz="3200" dirty="0">
                <a:solidFill>
                  <a:srgbClr val="0070C0"/>
                </a:solidFill>
              </a:rPr>
              <a:t>More effective interventions</a:t>
            </a:r>
          </a:p>
          <a:p>
            <a:pPr marL="0" indent="0">
              <a:buNone/>
            </a:pPr>
            <a:endParaRPr lang="en-GB" sz="3200" dirty="0">
              <a:solidFill>
                <a:srgbClr val="0070C0"/>
              </a:solidFill>
            </a:endParaRPr>
          </a:p>
        </p:txBody>
      </p:sp>
      <p:sp>
        <p:nvSpPr>
          <p:cNvPr id="6" name="TextBox 5">
            <a:extLst>
              <a:ext uri="{FF2B5EF4-FFF2-40B4-BE49-F238E27FC236}">
                <a16:creationId xmlns:a16="http://schemas.microsoft.com/office/drawing/2014/main" id="{ED3308F9-E339-4098-8894-D3C18B428AD9}"/>
              </a:ext>
            </a:extLst>
          </p:cNvPr>
          <p:cNvSpPr txBox="1"/>
          <p:nvPr/>
        </p:nvSpPr>
        <p:spPr>
          <a:xfrm>
            <a:off x="9046345" y="2383294"/>
            <a:ext cx="2725446" cy="2246769"/>
          </a:xfrm>
          <a:prstGeom prst="rect">
            <a:avLst/>
          </a:prstGeom>
          <a:noFill/>
          <a:ln w="38100">
            <a:solidFill>
              <a:schemeClr val="tx1"/>
            </a:solidFill>
          </a:ln>
        </p:spPr>
        <p:txBody>
          <a:bodyPr wrap="square" rtlCol="0">
            <a:spAutoFit/>
          </a:bodyPr>
          <a:lstStyle/>
          <a:p>
            <a:pPr algn="ctr"/>
            <a:r>
              <a:rPr lang="en-GB" sz="2800" dirty="0"/>
              <a:t>More informed</a:t>
            </a:r>
          </a:p>
          <a:p>
            <a:pPr algn="ctr"/>
            <a:endParaRPr lang="en-GB" sz="2800" dirty="0"/>
          </a:p>
          <a:p>
            <a:pPr algn="ctr"/>
            <a:r>
              <a:rPr lang="en-GB" sz="2800" dirty="0"/>
              <a:t>Targeted</a:t>
            </a:r>
          </a:p>
          <a:p>
            <a:pPr algn="ctr"/>
            <a:endParaRPr lang="en-GB" sz="2800" dirty="0"/>
          </a:p>
          <a:p>
            <a:pPr algn="ctr"/>
            <a:r>
              <a:rPr lang="en-GB" sz="2800" dirty="0"/>
              <a:t>Life-enhancing</a:t>
            </a:r>
          </a:p>
        </p:txBody>
      </p:sp>
      <p:sp>
        <p:nvSpPr>
          <p:cNvPr id="7" name="Arrow: Right 6">
            <a:extLst>
              <a:ext uri="{FF2B5EF4-FFF2-40B4-BE49-F238E27FC236}">
                <a16:creationId xmlns:a16="http://schemas.microsoft.com/office/drawing/2014/main" id="{F8A87BFA-4FB6-4B88-BC18-B8A1D63A2823}"/>
              </a:ext>
            </a:extLst>
          </p:cNvPr>
          <p:cNvSpPr/>
          <p:nvPr/>
        </p:nvSpPr>
        <p:spPr>
          <a:xfrm>
            <a:off x="7039992" y="3049478"/>
            <a:ext cx="1935331" cy="914400"/>
          </a:xfrm>
          <a:prstGeom prst="right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41281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500" fill="hold"/>
                                        <p:tgtEl>
                                          <p:spTgt spid="7"/>
                                        </p:tgtEl>
                                        <p:attrNameLst>
                                          <p:attrName>ppt_x</p:attrName>
                                        </p:attrNameLst>
                                      </p:cBhvr>
                                      <p:tavLst>
                                        <p:tav tm="0">
                                          <p:val>
                                            <p:strVal val="0-#ppt_w/2"/>
                                          </p:val>
                                        </p:tav>
                                        <p:tav tm="100000">
                                          <p:val>
                                            <p:strVal val="#ppt_x"/>
                                          </p:val>
                                        </p:tav>
                                      </p:tavLst>
                                    </p:anim>
                                    <p:anim calcmode="lin" valueType="num">
                                      <p:cBhvr additive="base">
                                        <p:cTn id="32"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2"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1+#ppt_w/2"/>
                                          </p:val>
                                        </p:tav>
                                        <p:tav tm="100000">
                                          <p:val>
                                            <p:strVal val="#ppt_x"/>
                                          </p:val>
                                        </p:tav>
                                      </p:tavLst>
                                    </p:anim>
                                    <p:anim calcmode="lin" valueType="num">
                                      <p:cBhvr additive="base">
                                        <p:cTn id="38" dur="500" fill="hold"/>
                                        <p:tgtEl>
                                          <p:spTgt spid="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6" grpId="0" animBg="1"/>
      <p:bldP spid="7"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267732"/>
          </a:xfrm>
        </p:spPr>
        <p:txBody>
          <a:bodyPr/>
          <a:lstStyle/>
          <a:p>
            <a:r>
              <a:rPr lang="en-GB" dirty="0"/>
              <a:t>Migration patterns</a:t>
            </a:r>
          </a:p>
        </p:txBody>
      </p:sp>
      <p:sp>
        <p:nvSpPr>
          <p:cNvPr id="3" name="Content Placeholder 2"/>
          <p:cNvSpPr>
            <a:spLocks noGrp="1"/>
          </p:cNvSpPr>
          <p:nvPr>
            <p:ph idx="1"/>
          </p:nvPr>
        </p:nvSpPr>
        <p:spPr>
          <a:xfrm>
            <a:off x="838199" y="4049486"/>
            <a:ext cx="10996749" cy="2127477"/>
          </a:xfrm>
        </p:spPr>
        <p:txBody>
          <a:bodyPr>
            <a:noAutofit/>
          </a:bodyPr>
          <a:lstStyle/>
          <a:p>
            <a:pPr marL="0" indent="0" algn="ctr">
              <a:buNone/>
            </a:pPr>
            <a:r>
              <a:rPr lang="en-GB" sz="3600" dirty="0"/>
              <a:t>Migration patterns differ across ethnic groups. There are numerous reasons for this which can include historic and commonwealth ties, legislative changes, personal, economic and cultural issues and circumstances.</a:t>
            </a:r>
          </a:p>
          <a:p>
            <a:pPr marL="0" indent="0">
              <a:buNone/>
            </a:pPr>
            <a:endParaRPr lang="en-GB" sz="2400" dirty="0"/>
          </a:p>
        </p:txBody>
      </p:sp>
      <p:pic>
        <p:nvPicPr>
          <p:cNvPr id="5" name="Picture 4"/>
          <p:cNvPicPr>
            <a:picLocks noChangeAspect="1"/>
          </p:cNvPicPr>
          <p:nvPr/>
        </p:nvPicPr>
        <p:blipFill>
          <a:blip r:embed="rId2"/>
          <a:stretch>
            <a:fillRect/>
          </a:stretch>
        </p:blipFill>
        <p:spPr>
          <a:xfrm>
            <a:off x="3887049" y="1298369"/>
            <a:ext cx="4899048" cy="2751117"/>
          </a:xfrm>
          <a:prstGeom prst="rect">
            <a:avLst/>
          </a:prstGeom>
        </p:spPr>
      </p:pic>
    </p:spTree>
    <p:extLst>
      <p:ext uri="{BB962C8B-B14F-4D97-AF65-F5344CB8AC3E}">
        <p14:creationId xmlns:p14="http://schemas.microsoft.com/office/powerpoint/2010/main" val="16320715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1CFD6-CEE2-487C-8B8B-80B04EC1BC6B}"/>
              </a:ext>
            </a:extLst>
          </p:cNvPr>
          <p:cNvSpPr>
            <a:spLocks noGrp="1"/>
          </p:cNvSpPr>
          <p:nvPr>
            <p:ph type="title"/>
          </p:nvPr>
        </p:nvSpPr>
        <p:spPr>
          <a:xfrm>
            <a:off x="838200" y="365125"/>
            <a:ext cx="10515600" cy="1799577"/>
          </a:xfrm>
        </p:spPr>
        <p:txBody>
          <a:bodyPr>
            <a:normAutofit/>
          </a:bodyPr>
          <a:lstStyle/>
          <a:p>
            <a:r>
              <a:rPr lang="en-US" dirty="0"/>
              <a:t>When looking at period of arrival of foreign-born residents in England and Wales:</a:t>
            </a:r>
            <a:endParaRPr lang="en-GB" dirty="0"/>
          </a:p>
        </p:txBody>
      </p:sp>
      <p:sp>
        <p:nvSpPr>
          <p:cNvPr id="3" name="Content Placeholder 2"/>
          <p:cNvSpPr>
            <a:spLocks noGrp="1"/>
          </p:cNvSpPr>
          <p:nvPr>
            <p:ph idx="1"/>
          </p:nvPr>
        </p:nvSpPr>
        <p:spPr>
          <a:xfrm>
            <a:off x="838200" y="2689933"/>
            <a:ext cx="10515600" cy="3487029"/>
          </a:xfrm>
        </p:spPr>
        <p:txBody>
          <a:bodyPr>
            <a:noAutofit/>
          </a:bodyPr>
          <a:lstStyle/>
          <a:p>
            <a:pPr lvl="0"/>
            <a:r>
              <a:rPr lang="en-GB" dirty="0">
                <a:solidFill>
                  <a:prstClr val="black"/>
                </a:solidFill>
              </a:rPr>
              <a:t>Before 1981: the majority of foreign-born who were White Irish (63%), Black Caribbean (61%) and White British (52%) </a:t>
            </a:r>
          </a:p>
          <a:p>
            <a:pPr lvl="0"/>
            <a:r>
              <a:rPr lang="en-GB" dirty="0">
                <a:solidFill>
                  <a:prstClr val="black"/>
                </a:solidFill>
              </a:rPr>
              <a:t>1981 – 2000: </a:t>
            </a:r>
            <a:r>
              <a:rPr lang="en-GB" dirty="0"/>
              <a:t>almost half (47%) of those who identified with a Bangladeshi ethnicity arrived</a:t>
            </a:r>
          </a:p>
          <a:p>
            <a:pPr lvl="0"/>
            <a:r>
              <a:rPr lang="en-GB" dirty="0"/>
              <a:t>During a period of instability in the country following the Bangladeshi war of independence (1971) and military coup (1975)</a:t>
            </a:r>
          </a:p>
        </p:txBody>
      </p:sp>
    </p:spTree>
    <p:extLst>
      <p:ext uri="{BB962C8B-B14F-4D97-AF65-F5344CB8AC3E}">
        <p14:creationId xmlns:p14="http://schemas.microsoft.com/office/powerpoint/2010/main" val="1867392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E3F37-AC1A-42B4-8ED1-F83A4DC31213}"/>
              </a:ext>
            </a:extLst>
          </p:cNvPr>
          <p:cNvSpPr>
            <a:spLocks noGrp="1"/>
          </p:cNvSpPr>
          <p:nvPr>
            <p:ph type="title"/>
          </p:nvPr>
        </p:nvSpPr>
        <p:spPr/>
        <p:txBody>
          <a:bodyPr>
            <a:normAutofit/>
          </a:bodyPr>
          <a:lstStyle/>
          <a:p>
            <a:r>
              <a:rPr lang="en-GB" dirty="0">
                <a:solidFill>
                  <a:prstClr val="black"/>
                </a:solidFill>
              </a:rPr>
              <a:t>When looking at period of arrival of foreign-born residents in England and Wales:</a:t>
            </a:r>
            <a:endParaRPr lang="en-GB" dirty="0"/>
          </a:p>
        </p:txBody>
      </p:sp>
      <p:sp>
        <p:nvSpPr>
          <p:cNvPr id="3" name="Content Placeholder 2"/>
          <p:cNvSpPr>
            <a:spLocks noGrp="1"/>
          </p:cNvSpPr>
          <p:nvPr>
            <p:ph idx="1"/>
          </p:nvPr>
        </p:nvSpPr>
        <p:spPr>
          <a:xfrm>
            <a:off x="838200" y="2281561"/>
            <a:ext cx="10515600" cy="3895402"/>
          </a:xfrm>
        </p:spPr>
        <p:txBody>
          <a:bodyPr>
            <a:noAutofit/>
          </a:bodyPr>
          <a:lstStyle/>
          <a:p>
            <a:r>
              <a:rPr lang="en-GB" dirty="0"/>
              <a:t>After 1981: 95% of Black Africans arrived</a:t>
            </a:r>
          </a:p>
          <a:p>
            <a:r>
              <a:rPr lang="en-GB" dirty="0"/>
              <a:t>Largest non-UK born ethnic minority group?</a:t>
            </a:r>
          </a:p>
          <a:p>
            <a:r>
              <a:rPr lang="en-GB" dirty="0"/>
              <a:t>Other White (2.1 million)</a:t>
            </a:r>
          </a:p>
          <a:p>
            <a:r>
              <a:rPr lang="en-GB" dirty="0"/>
              <a:t>71% arrived 2001-2011</a:t>
            </a:r>
          </a:p>
          <a:p>
            <a:r>
              <a:rPr lang="en-GB" dirty="0"/>
              <a:t>Increase in migrants following Central and Eastern European countries joining the European Union in 2004</a:t>
            </a:r>
          </a:p>
          <a:p>
            <a:r>
              <a:rPr lang="en-GB" dirty="0"/>
              <a:t>Includes 531,000 people from Poland </a:t>
            </a:r>
          </a:p>
        </p:txBody>
      </p:sp>
    </p:spTree>
    <p:extLst>
      <p:ext uri="{BB962C8B-B14F-4D97-AF65-F5344CB8AC3E}">
        <p14:creationId xmlns:p14="http://schemas.microsoft.com/office/powerpoint/2010/main" val="979551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66799" y="1614791"/>
            <a:ext cx="4672519" cy="3159767"/>
          </a:xfrm>
        </p:spPr>
        <p:txBody>
          <a:bodyPr>
            <a:noAutofit/>
          </a:bodyPr>
          <a:lstStyle/>
          <a:p>
            <a:r>
              <a:rPr lang="en-GB" sz="7200" dirty="0"/>
              <a:t>The Casey Review</a:t>
            </a:r>
            <a:br>
              <a:rPr lang="en-GB" sz="7200" dirty="0"/>
            </a:br>
            <a:r>
              <a:rPr lang="en-GB" sz="7200" dirty="0"/>
              <a:t>2016</a:t>
            </a:r>
          </a:p>
        </p:txBody>
      </p:sp>
      <p:pic>
        <p:nvPicPr>
          <p:cNvPr id="4" name="Picture 3"/>
          <p:cNvPicPr>
            <a:picLocks noChangeAspect="1"/>
          </p:cNvPicPr>
          <p:nvPr/>
        </p:nvPicPr>
        <p:blipFill>
          <a:blip r:embed="rId2"/>
          <a:stretch>
            <a:fillRect/>
          </a:stretch>
        </p:blipFill>
        <p:spPr>
          <a:xfrm rot="189357">
            <a:off x="6729368" y="227479"/>
            <a:ext cx="4504802" cy="6370980"/>
          </a:xfrm>
          <a:prstGeom prst="rect">
            <a:avLst/>
          </a:prstGeom>
          <a:ln>
            <a:solidFill>
              <a:schemeClr val="accent1"/>
            </a:solidFill>
          </a:ln>
        </p:spPr>
      </p:pic>
    </p:spTree>
    <p:extLst>
      <p:ext uri="{BB962C8B-B14F-4D97-AF65-F5344CB8AC3E}">
        <p14:creationId xmlns:p14="http://schemas.microsoft.com/office/powerpoint/2010/main" val="14180222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204130" y="0"/>
            <a:ext cx="9783739" cy="6858000"/>
          </a:xfrm>
          <a:prstGeom prst="rect">
            <a:avLst/>
          </a:prstGeom>
        </p:spPr>
      </p:pic>
    </p:spTree>
    <p:extLst>
      <p:ext uri="{BB962C8B-B14F-4D97-AF65-F5344CB8AC3E}">
        <p14:creationId xmlns:p14="http://schemas.microsoft.com/office/powerpoint/2010/main" val="25071298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883539" y="0"/>
            <a:ext cx="10424921" cy="6858000"/>
          </a:xfrm>
          <a:prstGeom prst="rect">
            <a:avLst/>
          </a:prstGeom>
        </p:spPr>
      </p:pic>
    </p:spTree>
    <p:extLst>
      <p:ext uri="{BB962C8B-B14F-4D97-AF65-F5344CB8AC3E}">
        <p14:creationId xmlns:p14="http://schemas.microsoft.com/office/powerpoint/2010/main" val="28296786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450106" y="0"/>
            <a:ext cx="9291788" cy="6858000"/>
          </a:xfrm>
          <a:prstGeom prst="rect">
            <a:avLst/>
          </a:prstGeom>
        </p:spPr>
      </p:pic>
    </p:spTree>
    <p:extLst>
      <p:ext uri="{BB962C8B-B14F-4D97-AF65-F5344CB8AC3E}">
        <p14:creationId xmlns:p14="http://schemas.microsoft.com/office/powerpoint/2010/main" val="11419012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03506" y="0"/>
            <a:ext cx="6988878" cy="6858000"/>
          </a:xfrm>
          <a:prstGeom prst="rect">
            <a:avLst/>
          </a:prstGeom>
        </p:spPr>
      </p:pic>
    </p:spTree>
    <p:extLst>
      <p:ext uri="{BB962C8B-B14F-4D97-AF65-F5344CB8AC3E}">
        <p14:creationId xmlns:p14="http://schemas.microsoft.com/office/powerpoint/2010/main" val="30489663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852612" y="1190625"/>
            <a:ext cx="8486775" cy="4476750"/>
          </a:xfrm>
          <a:prstGeom prst="rect">
            <a:avLst/>
          </a:prstGeom>
        </p:spPr>
      </p:pic>
    </p:spTree>
    <p:extLst>
      <p:ext uri="{BB962C8B-B14F-4D97-AF65-F5344CB8AC3E}">
        <p14:creationId xmlns:p14="http://schemas.microsoft.com/office/powerpoint/2010/main" val="33484052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Immigration</a:t>
            </a:r>
          </a:p>
        </p:txBody>
      </p:sp>
      <p:sp>
        <p:nvSpPr>
          <p:cNvPr id="3" name="Content Placeholder 2"/>
          <p:cNvSpPr>
            <a:spLocks noGrp="1"/>
          </p:cNvSpPr>
          <p:nvPr>
            <p:ph idx="1"/>
          </p:nvPr>
        </p:nvSpPr>
        <p:spPr/>
        <p:txBody>
          <a:bodyPr>
            <a:normAutofit lnSpcReduction="10000"/>
          </a:bodyPr>
          <a:lstStyle/>
          <a:p>
            <a:r>
              <a:rPr lang="en-GB" dirty="0"/>
              <a:t>Unprecedented European inflow and settlement</a:t>
            </a:r>
          </a:p>
          <a:p>
            <a:r>
              <a:rPr lang="en-GB" dirty="0"/>
              <a:t>December 2015 net immigration was 333,000 but emigration doesn’t cancel out immigration</a:t>
            </a:r>
          </a:p>
          <a:p>
            <a:r>
              <a:rPr lang="en-GB" dirty="0"/>
              <a:t>Almost 1m people arrived or left the UK in 12 months</a:t>
            </a:r>
          </a:p>
          <a:p>
            <a:r>
              <a:rPr lang="en-GB" dirty="0"/>
              <a:t>Asylum seeker placement, often in poorer communities, and illegal immigration, ad to the level of change being experienced</a:t>
            </a:r>
          </a:p>
          <a:p>
            <a:r>
              <a:rPr lang="en-GB" dirty="0"/>
              <a:t>Higher birth rates of foreign-born parents also contribute to growing diversity:</a:t>
            </a:r>
          </a:p>
          <a:p>
            <a:pPr lvl="1"/>
            <a:r>
              <a:rPr lang="en-GB" dirty="0"/>
              <a:t>Foreign born residents made up 13% of the population in 2011 but 27% of births were to mothers born outside of the UK (Polish, Pakistan, India)</a:t>
            </a:r>
          </a:p>
          <a:p>
            <a:endParaRPr lang="en-GB" dirty="0"/>
          </a:p>
          <a:p>
            <a:endParaRPr lang="en-GB" dirty="0"/>
          </a:p>
        </p:txBody>
      </p:sp>
    </p:spTree>
    <p:extLst>
      <p:ext uri="{BB962C8B-B14F-4D97-AF65-F5344CB8AC3E}">
        <p14:creationId xmlns:p14="http://schemas.microsoft.com/office/powerpoint/2010/main" val="1952102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Impact of these changes</a:t>
            </a:r>
          </a:p>
        </p:txBody>
      </p:sp>
      <p:sp>
        <p:nvSpPr>
          <p:cNvPr id="3" name="Content Placeholder 2"/>
          <p:cNvSpPr>
            <a:spLocks noGrp="1"/>
          </p:cNvSpPr>
          <p:nvPr>
            <p:ph idx="1"/>
          </p:nvPr>
        </p:nvSpPr>
        <p:spPr/>
        <p:txBody>
          <a:bodyPr/>
          <a:lstStyle/>
          <a:p>
            <a:r>
              <a:rPr lang="en-GB" dirty="0"/>
              <a:t>6,000 people of Roma or Eastern European background living in one ward with more than half aged under 17</a:t>
            </a:r>
          </a:p>
          <a:p>
            <a:r>
              <a:rPr lang="en-GB" dirty="0"/>
              <a:t>Over 5 years the number of EU nationals increased from 150 to 2,500</a:t>
            </a:r>
          </a:p>
          <a:p>
            <a:r>
              <a:rPr lang="en-GB" dirty="0"/>
              <a:t>2015: 18% of homelessness relating to foreign born people, double the rate from 2009</a:t>
            </a:r>
          </a:p>
          <a:p>
            <a:r>
              <a:rPr lang="en-GB" dirty="0"/>
              <a:t>Impact felt particularly in deprived areas especially at a time of economic downturn</a:t>
            </a:r>
          </a:p>
        </p:txBody>
      </p:sp>
    </p:spTree>
    <p:extLst>
      <p:ext uri="{BB962C8B-B14F-4D97-AF65-F5344CB8AC3E}">
        <p14:creationId xmlns:p14="http://schemas.microsoft.com/office/powerpoint/2010/main" val="1042518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Settlement and segregation</a:t>
            </a:r>
          </a:p>
        </p:txBody>
      </p:sp>
      <p:sp>
        <p:nvSpPr>
          <p:cNvPr id="3" name="Content Placeholder 2"/>
          <p:cNvSpPr>
            <a:spLocks noGrp="1"/>
          </p:cNvSpPr>
          <p:nvPr>
            <p:ph idx="1"/>
          </p:nvPr>
        </p:nvSpPr>
        <p:spPr>
          <a:xfrm>
            <a:off x="838199" y="1605064"/>
            <a:ext cx="11194915" cy="5048655"/>
          </a:xfrm>
        </p:spPr>
        <p:txBody>
          <a:bodyPr>
            <a:normAutofit lnSpcReduction="10000"/>
          </a:bodyPr>
          <a:lstStyle/>
          <a:p>
            <a:pPr marL="0" indent="0">
              <a:buNone/>
            </a:pPr>
            <a:r>
              <a:rPr lang="en-GB" dirty="0"/>
              <a:t>2011 census:</a:t>
            </a:r>
          </a:p>
          <a:p>
            <a:r>
              <a:rPr lang="en-GB" dirty="0"/>
              <a:t>Greater dispersal and greater concentrations</a:t>
            </a:r>
          </a:p>
          <a:p>
            <a:r>
              <a:rPr lang="en-GB" dirty="0"/>
              <a:t>Half of all minority ethnic citizens in Britain live in London, Birmingham and Manchester.</a:t>
            </a:r>
          </a:p>
          <a:p>
            <a:r>
              <a:rPr lang="en-GB" dirty="0"/>
              <a:t>24 wards in 12 local authority areas where more than 40% of the population identified themselves as being of Pakistani ethnicity; up from 12 wards in 7 local authorities in 2001.</a:t>
            </a:r>
          </a:p>
          <a:p>
            <a:r>
              <a:rPr lang="en-GB" dirty="0"/>
              <a:t>20 wards in 8 local authority areas where more than 40% of the population identified themselves as being of Indian ethnicity; up from 16 wards within 6 local authorities in 2001</a:t>
            </a:r>
          </a:p>
          <a:p>
            <a:r>
              <a:rPr lang="en-GB" dirty="0"/>
              <a:t>Blackburn, Birmingham, Burnley and Bradford included wards with between 70% and 85% Muslim populations.</a:t>
            </a:r>
          </a:p>
        </p:txBody>
      </p:sp>
    </p:spTree>
    <p:extLst>
      <p:ext uri="{BB962C8B-B14F-4D97-AF65-F5344CB8AC3E}">
        <p14:creationId xmlns:p14="http://schemas.microsoft.com/office/powerpoint/2010/main" val="864907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Settlement and segregation</a:t>
            </a:r>
          </a:p>
        </p:txBody>
      </p:sp>
      <p:sp>
        <p:nvSpPr>
          <p:cNvPr id="3" name="Content Placeholder 2"/>
          <p:cNvSpPr>
            <a:spLocks noGrp="1"/>
          </p:cNvSpPr>
          <p:nvPr>
            <p:ph idx="1"/>
          </p:nvPr>
        </p:nvSpPr>
        <p:spPr/>
        <p:txBody>
          <a:bodyPr/>
          <a:lstStyle/>
          <a:p>
            <a:r>
              <a:rPr lang="en-GB" dirty="0"/>
              <a:t>In January 2015, there were 511 schools across 43 local authority areas with 50% or more pupils from Pakistani and Bangladeshi ethnic backgrounds.</a:t>
            </a:r>
          </a:p>
          <a:p>
            <a:r>
              <a:rPr lang="en-GB" dirty="0"/>
              <a:t>Social mobility is lower among Pakistani and Bangladeshi ethnic groups (who are the groups most concentrated in deprived areas)  than rates for White groups</a:t>
            </a:r>
          </a:p>
          <a:p>
            <a:r>
              <a:rPr lang="en-GB" dirty="0"/>
              <a:t>Parents want their children to go to schools nearby with people from similar backgrounds</a:t>
            </a:r>
          </a:p>
          <a:p>
            <a:r>
              <a:rPr lang="en-GB" dirty="0"/>
              <a:t>One non-faith school survey found children estimated the population of Britain to be between 50 and 90% Asian</a:t>
            </a:r>
          </a:p>
        </p:txBody>
      </p:sp>
    </p:spTree>
    <p:extLst>
      <p:ext uri="{BB962C8B-B14F-4D97-AF65-F5344CB8AC3E}">
        <p14:creationId xmlns:p14="http://schemas.microsoft.com/office/powerpoint/2010/main" val="835048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Concentrations of populations can </a:t>
            </a:r>
          </a:p>
        </p:txBody>
      </p:sp>
      <p:sp>
        <p:nvSpPr>
          <p:cNvPr id="3" name="Content Placeholder 2"/>
          <p:cNvSpPr>
            <a:spLocks noGrp="1"/>
          </p:cNvSpPr>
          <p:nvPr>
            <p:ph idx="1"/>
          </p:nvPr>
        </p:nvSpPr>
        <p:spPr/>
        <p:txBody>
          <a:bodyPr/>
          <a:lstStyle/>
          <a:p>
            <a:r>
              <a:rPr lang="en-GB" dirty="0"/>
              <a:t>Limit labour market opportunities, notably for Pakistani and Bangladeshi groups – although it appears to improve employment opportunities for Indian ethnic groups;</a:t>
            </a:r>
          </a:p>
          <a:p>
            <a:r>
              <a:rPr lang="en-GB" dirty="0"/>
              <a:t>Reduce opportunities for social ties between minority and White British communities; and</a:t>
            </a:r>
          </a:p>
          <a:p>
            <a:r>
              <a:rPr lang="en-GB" dirty="0"/>
              <a:t>Lead to lower identification with Britain and lower levels of trust between ethnic groups, compared to minorities living in more diverse areas.</a:t>
            </a:r>
          </a:p>
          <a:p>
            <a:r>
              <a:rPr lang="en-GB" dirty="0"/>
              <a:t>Youth programmes do help to improve relationships</a:t>
            </a:r>
          </a:p>
        </p:txBody>
      </p:sp>
    </p:spTree>
    <p:extLst>
      <p:ext uri="{BB962C8B-B14F-4D97-AF65-F5344CB8AC3E}">
        <p14:creationId xmlns:p14="http://schemas.microsoft.com/office/powerpoint/2010/main" val="501202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and economic impacts</a:t>
            </a:r>
          </a:p>
        </p:txBody>
      </p:sp>
      <p:sp>
        <p:nvSpPr>
          <p:cNvPr id="3" name="Content Placeholder 2"/>
          <p:cNvSpPr>
            <a:spLocks noGrp="1"/>
          </p:cNvSpPr>
          <p:nvPr>
            <p:ph idx="1"/>
          </p:nvPr>
        </p:nvSpPr>
        <p:spPr>
          <a:xfrm>
            <a:off x="838200" y="1478604"/>
            <a:ext cx="10941996" cy="4698359"/>
          </a:xfrm>
        </p:spPr>
        <p:txBody>
          <a:bodyPr>
            <a:normAutofit/>
          </a:bodyPr>
          <a:lstStyle/>
          <a:p>
            <a:r>
              <a:rPr lang="en-GB" dirty="0"/>
              <a:t>Free School Meals (FSM) effects future expectations</a:t>
            </a:r>
          </a:p>
          <a:p>
            <a:r>
              <a:rPr lang="en-GB" dirty="0"/>
              <a:t>Black, Pakistani and Bangladeshi ethnic groups are three times more likely to be unemployed than white British; less likely to have good English language skills</a:t>
            </a:r>
          </a:p>
          <a:p>
            <a:r>
              <a:rPr lang="en-GB" dirty="0"/>
              <a:t>35% unemployed level for young black men aged 16-24 compared to 15% for young white men</a:t>
            </a:r>
          </a:p>
          <a:p>
            <a:r>
              <a:rPr lang="en-GB" dirty="0"/>
              <a:t>Low status employment for Pakistani and Bangladeshi men with 25% of the former group working as taxi drivers</a:t>
            </a:r>
          </a:p>
          <a:p>
            <a:r>
              <a:rPr lang="en-GB" dirty="0"/>
              <a:t>40% of Bangladeshi men work in restaurants (usually family-owned)</a:t>
            </a:r>
          </a:p>
          <a:p>
            <a:r>
              <a:rPr lang="en-GB" dirty="0"/>
              <a:t>57% of Pakistani and Bangladeshi women are economically inactive</a:t>
            </a:r>
          </a:p>
          <a:p>
            <a:endParaRPr lang="en-GB" dirty="0"/>
          </a:p>
        </p:txBody>
      </p:sp>
    </p:spTree>
    <p:extLst>
      <p:ext uri="{BB962C8B-B14F-4D97-AF65-F5344CB8AC3E}">
        <p14:creationId xmlns:p14="http://schemas.microsoft.com/office/powerpoint/2010/main" val="408393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Equality issues</a:t>
            </a:r>
          </a:p>
        </p:txBody>
      </p:sp>
      <p:sp>
        <p:nvSpPr>
          <p:cNvPr id="3" name="Content Placeholder 2"/>
          <p:cNvSpPr>
            <a:spLocks noGrp="1"/>
          </p:cNvSpPr>
          <p:nvPr>
            <p:ph idx="1"/>
          </p:nvPr>
        </p:nvSpPr>
        <p:spPr/>
        <p:txBody>
          <a:bodyPr/>
          <a:lstStyle/>
          <a:p>
            <a:r>
              <a:rPr lang="en-GB" dirty="0"/>
              <a:t>Great strides made over decades but in some sections of the population the equality drive has not been seen</a:t>
            </a:r>
          </a:p>
          <a:p>
            <a:r>
              <a:rPr lang="en-GB" dirty="0"/>
              <a:t>In some communities women face a ‘double onslaught’ of gender inequality, combined with religious, cultural and social barriers which prevent them from accessing basic rights as British citizens</a:t>
            </a:r>
          </a:p>
          <a:p>
            <a:r>
              <a:rPr lang="en-GB" dirty="0"/>
              <a:t>Violence against women remains all too prevalent – FGM,  forced marriage and ‘honour’ based crime</a:t>
            </a:r>
          </a:p>
          <a:p>
            <a:r>
              <a:rPr lang="en-GB" dirty="0"/>
              <a:t>Similar picture seen for lesbian, gay and bisexual groups where they belong to communities which are culturally intolerant</a:t>
            </a:r>
          </a:p>
        </p:txBody>
      </p:sp>
    </p:spTree>
    <p:extLst>
      <p:ext uri="{BB962C8B-B14F-4D97-AF65-F5344CB8AC3E}">
        <p14:creationId xmlns:p14="http://schemas.microsoft.com/office/powerpoint/2010/main" val="625379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Safeguarding of children</a:t>
            </a:r>
          </a:p>
        </p:txBody>
      </p:sp>
      <p:sp>
        <p:nvSpPr>
          <p:cNvPr id="3" name="Content Placeholder 2"/>
          <p:cNvSpPr>
            <a:spLocks noGrp="1"/>
          </p:cNvSpPr>
          <p:nvPr>
            <p:ph idx="1"/>
          </p:nvPr>
        </p:nvSpPr>
        <p:spPr/>
        <p:txBody>
          <a:bodyPr/>
          <a:lstStyle/>
          <a:p>
            <a:r>
              <a:rPr lang="en-GB" dirty="0"/>
              <a:t>Some kids are segregated and not allowed to mix with other children with different backgrounds</a:t>
            </a:r>
          </a:p>
          <a:p>
            <a:r>
              <a:rPr lang="en-GB" dirty="0"/>
              <a:t>Unregistered, illegal faith schools - squalid and unsafe!</a:t>
            </a:r>
          </a:p>
          <a:p>
            <a:r>
              <a:rPr lang="en-GB" dirty="0"/>
              <a:t>Accompanied by a rise in regressive religious and cultural ideologies – a fertile ground for the far right and ‘Islamists’</a:t>
            </a:r>
          </a:p>
          <a:p>
            <a:r>
              <a:rPr lang="en-GB" dirty="0"/>
              <a:t>In 2015/16 hate crimes up 195 on the previous year (based on race, sexual orientation, religion, disability and transgender)</a:t>
            </a:r>
          </a:p>
          <a:p>
            <a:r>
              <a:rPr lang="en-GB" dirty="0"/>
              <a:t>Experience of such crimes are perhaps four time the recorded number</a:t>
            </a:r>
          </a:p>
          <a:p>
            <a:endParaRPr lang="en-GB" dirty="0"/>
          </a:p>
          <a:p>
            <a:endParaRPr lang="en-GB" dirty="0"/>
          </a:p>
        </p:txBody>
      </p:sp>
    </p:spTree>
    <p:extLst>
      <p:ext uri="{BB962C8B-B14F-4D97-AF65-F5344CB8AC3E}">
        <p14:creationId xmlns:p14="http://schemas.microsoft.com/office/powerpoint/2010/main" val="1334530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Leadership</a:t>
            </a:r>
          </a:p>
        </p:txBody>
      </p:sp>
      <p:sp>
        <p:nvSpPr>
          <p:cNvPr id="3" name="Content Placeholder 2"/>
          <p:cNvSpPr>
            <a:spLocks noGrp="1"/>
          </p:cNvSpPr>
          <p:nvPr>
            <p:ph idx="1"/>
          </p:nvPr>
        </p:nvSpPr>
        <p:spPr>
          <a:xfrm>
            <a:off x="838200" y="1825625"/>
            <a:ext cx="5893340" cy="4351338"/>
          </a:xfrm>
        </p:spPr>
        <p:txBody>
          <a:bodyPr>
            <a:normAutofit lnSpcReduction="10000"/>
          </a:bodyPr>
          <a:lstStyle/>
          <a:p>
            <a:r>
              <a:rPr lang="en-GB" dirty="0"/>
              <a:t>For years we have welcomed immigrants, left them to find their own way and host communities to accommodate them</a:t>
            </a:r>
          </a:p>
          <a:p>
            <a:r>
              <a:rPr lang="en-GB" dirty="0"/>
              <a:t>Some communities have become more segregated and long-standing communities have struggled to adjust</a:t>
            </a:r>
          </a:p>
          <a:p>
            <a:r>
              <a:rPr lang="en-GB" dirty="0"/>
              <a:t>Leadership has been lacking with the fear of being labelled a racist and losing the support of minority communities</a:t>
            </a:r>
          </a:p>
          <a:p>
            <a:endParaRPr lang="en-GB" dirty="0"/>
          </a:p>
          <a:p>
            <a:endParaRPr lang="en-GB" dirty="0"/>
          </a:p>
        </p:txBody>
      </p:sp>
      <p:sp>
        <p:nvSpPr>
          <p:cNvPr id="5" name="Rectangle 4"/>
          <p:cNvSpPr/>
          <p:nvPr/>
        </p:nvSpPr>
        <p:spPr>
          <a:xfrm>
            <a:off x="6731540" y="1043019"/>
            <a:ext cx="5164804" cy="4401205"/>
          </a:xfrm>
          <a:prstGeom prst="rect">
            <a:avLst/>
          </a:prstGeom>
          <a:solidFill>
            <a:schemeClr val="tx1"/>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‘Too many public institutions, national and local, state and non-state, have gone so far to accommodate diversity and freedom of expression that they have ignored or even condoned regressive, divisive and harmful cultural and religious practices, for fear of being branded racist or </a:t>
            </a:r>
            <a:r>
              <a:rPr kumimoji="0" lang="en-GB" sz="2800" b="0" i="0" u="none" strike="noStrike" kern="1200" cap="none" spc="0" normalizeH="0" baseline="0" noProof="0" dirty="0" err="1">
                <a:ln>
                  <a:noFill/>
                </a:ln>
                <a:solidFill>
                  <a:prstClr val="white"/>
                </a:solidFill>
                <a:effectLst/>
                <a:uLnTx/>
                <a:uFillTx/>
                <a:latin typeface="Calibri" panose="020F0502020204030204"/>
                <a:ea typeface="+mn-ea"/>
                <a:cs typeface="+mn-cs"/>
              </a:rPr>
              <a:t>Islamophobic</a:t>
            </a: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[16]</a:t>
            </a:r>
          </a:p>
        </p:txBody>
      </p:sp>
    </p:spTree>
    <p:extLst>
      <p:ext uri="{BB962C8B-B14F-4D97-AF65-F5344CB8AC3E}">
        <p14:creationId xmlns:p14="http://schemas.microsoft.com/office/powerpoint/2010/main" val="511337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1" presetClass="entr" presetSubtype="1"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wheel(1)">
                                      <p:cBhvr>
                                        <p:cTn id="25"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Political correctness?</a:t>
            </a:r>
          </a:p>
        </p:txBody>
      </p:sp>
      <p:sp>
        <p:nvSpPr>
          <p:cNvPr id="3" name="Content Placeholder 2"/>
          <p:cNvSpPr>
            <a:spLocks noGrp="1"/>
          </p:cNvSpPr>
          <p:nvPr>
            <p:ph idx="1"/>
          </p:nvPr>
        </p:nvSpPr>
        <p:spPr/>
        <p:txBody>
          <a:bodyPr/>
          <a:lstStyle/>
          <a:p>
            <a:r>
              <a:rPr lang="en-GB" dirty="0"/>
              <a:t>The desire to accommodate has led to the changing of traditional cultural terms to avoid giving offence</a:t>
            </a:r>
          </a:p>
          <a:p>
            <a:r>
              <a:rPr lang="en-GB" dirty="0"/>
              <a:t>In 2001/12 more money was provided for the promotion the Cornish language than the English language</a:t>
            </a:r>
          </a:p>
          <a:p>
            <a:r>
              <a:rPr lang="en-GB" dirty="0"/>
              <a:t>Some trade unions challenged a strategy for all public sector workers to speak English</a:t>
            </a:r>
          </a:p>
          <a:p>
            <a:r>
              <a:rPr lang="en-GB" dirty="0"/>
              <a:t>At the most serious end of the scale some public sector might ignore harm or deny abuse</a:t>
            </a:r>
          </a:p>
          <a:p>
            <a:r>
              <a:rPr lang="en-GB" dirty="0"/>
              <a:t>Often playing into the hands of extremists</a:t>
            </a:r>
          </a:p>
        </p:txBody>
      </p:sp>
    </p:spTree>
    <p:extLst>
      <p:ext uri="{BB962C8B-B14F-4D97-AF65-F5344CB8AC3E}">
        <p14:creationId xmlns:p14="http://schemas.microsoft.com/office/powerpoint/2010/main" val="3032137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Recommednations</a:t>
            </a:r>
            <a:endParaRPr lang="en-GB" dirty="0"/>
          </a:p>
        </p:txBody>
      </p:sp>
      <p:sp>
        <p:nvSpPr>
          <p:cNvPr id="3" name="Content Placeholder 2"/>
          <p:cNvSpPr>
            <a:spLocks noGrp="1"/>
          </p:cNvSpPr>
          <p:nvPr>
            <p:ph idx="1"/>
          </p:nvPr>
        </p:nvSpPr>
        <p:spPr/>
        <p:txBody>
          <a:bodyPr>
            <a:normAutofit fontScale="92500" lnSpcReduction="10000"/>
          </a:bodyPr>
          <a:lstStyle/>
          <a:p>
            <a:r>
              <a:rPr lang="en-GB" dirty="0"/>
              <a:t>Build local communities’ resilience in the towns and cities where the greatest challenges exist</a:t>
            </a:r>
          </a:p>
          <a:p>
            <a:r>
              <a:rPr lang="en-GB" dirty="0"/>
              <a:t>Improve the integration of communities in Britain and establish a set of values around which people from all different backgrounds can unite</a:t>
            </a:r>
          </a:p>
          <a:p>
            <a:pPr marL="0" indent="0">
              <a:buNone/>
            </a:pPr>
            <a:r>
              <a:rPr lang="en-GB" dirty="0"/>
              <a:t>	- British values and an integration oath</a:t>
            </a:r>
          </a:p>
          <a:p>
            <a:r>
              <a:rPr lang="en-GB" dirty="0"/>
              <a:t>Reduce economic exclusion, inequality and segregation in our most isolated and deprived communities and schools</a:t>
            </a:r>
          </a:p>
          <a:p>
            <a:pPr marL="0" indent="0">
              <a:buNone/>
            </a:pPr>
            <a:r>
              <a:rPr lang="en-GB" dirty="0"/>
              <a:t>	- schools, communities, English language and </a:t>
            </a:r>
            <a:r>
              <a:rPr lang="en-GB" dirty="0" err="1"/>
              <a:t>safegaurding</a:t>
            </a:r>
            <a:endParaRPr lang="en-GB" dirty="0"/>
          </a:p>
          <a:p>
            <a:r>
              <a:rPr lang="en-GB" dirty="0"/>
              <a:t>Increase standards of leadership and integrity in public office</a:t>
            </a:r>
          </a:p>
          <a:p>
            <a:pPr marL="0" indent="0">
              <a:buNone/>
            </a:pPr>
            <a:r>
              <a:rPr lang="en-GB" dirty="0"/>
              <a:t>	- enshrine British values, a new public office oath</a:t>
            </a:r>
          </a:p>
        </p:txBody>
      </p:sp>
    </p:spTree>
    <p:extLst>
      <p:ext uri="{BB962C8B-B14F-4D97-AF65-F5344CB8AC3E}">
        <p14:creationId xmlns:p14="http://schemas.microsoft.com/office/powerpoint/2010/main" val="892371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153308" y="0"/>
            <a:ext cx="7885383" cy="6858000"/>
          </a:xfrm>
          <a:prstGeom prst="rect">
            <a:avLst/>
          </a:prstGeom>
        </p:spPr>
      </p:pic>
    </p:spTree>
    <p:extLst>
      <p:ext uri="{BB962C8B-B14F-4D97-AF65-F5344CB8AC3E}">
        <p14:creationId xmlns:p14="http://schemas.microsoft.com/office/powerpoint/2010/main" val="40145685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102734" y="0"/>
            <a:ext cx="7986532" cy="6858000"/>
          </a:xfrm>
          <a:prstGeom prst="rect">
            <a:avLst/>
          </a:prstGeom>
        </p:spPr>
      </p:pic>
    </p:spTree>
    <p:extLst>
      <p:ext uri="{BB962C8B-B14F-4D97-AF65-F5344CB8AC3E}">
        <p14:creationId xmlns:p14="http://schemas.microsoft.com/office/powerpoint/2010/main" val="311758964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23737" y="256262"/>
            <a:ext cx="3228975" cy="2952750"/>
          </a:xfrm>
          <a:prstGeom prst="rect">
            <a:avLst/>
          </a:prstGeom>
        </p:spPr>
      </p:pic>
      <p:pic>
        <p:nvPicPr>
          <p:cNvPr id="5" name="Picture 4"/>
          <p:cNvPicPr>
            <a:picLocks noChangeAspect="1"/>
          </p:cNvPicPr>
          <p:nvPr/>
        </p:nvPicPr>
        <p:blipFill>
          <a:blip r:embed="rId3"/>
          <a:stretch>
            <a:fillRect/>
          </a:stretch>
        </p:blipFill>
        <p:spPr>
          <a:xfrm>
            <a:off x="4044730" y="151487"/>
            <a:ext cx="3162300" cy="3057525"/>
          </a:xfrm>
          <a:prstGeom prst="rect">
            <a:avLst/>
          </a:prstGeom>
        </p:spPr>
      </p:pic>
      <p:pic>
        <p:nvPicPr>
          <p:cNvPr id="6" name="Picture 5"/>
          <p:cNvPicPr>
            <a:picLocks noChangeAspect="1"/>
          </p:cNvPicPr>
          <p:nvPr/>
        </p:nvPicPr>
        <p:blipFill>
          <a:blip r:embed="rId4"/>
          <a:stretch>
            <a:fillRect/>
          </a:stretch>
        </p:blipFill>
        <p:spPr>
          <a:xfrm>
            <a:off x="7394996" y="151487"/>
            <a:ext cx="3267075" cy="3581400"/>
          </a:xfrm>
          <a:prstGeom prst="rect">
            <a:avLst/>
          </a:prstGeom>
        </p:spPr>
      </p:pic>
      <p:pic>
        <p:nvPicPr>
          <p:cNvPr id="8" name="Picture 7"/>
          <p:cNvPicPr>
            <a:picLocks noChangeAspect="1"/>
          </p:cNvPicPr>
          <p:nvPr/>
        </p:nvPicPr>
        <p:blipFill>
          <a:blip r:embed="rId5"/>
          <a:stretch>
            <a:fillRect/>
          </a:stretch>
        </p:blipFill>
        <p:spPr>
          <a:xfrm>
            <a:off x="318987" y="3463452"/>
            <a:ext cx="3133725" cy="3238500"/>
          </a:xfrm>
          <a:prstGeom prst="rect">
            <a:avLst/>
          </a:prstGeom>
        </p:spPr>
      </p:pic>
      <p:pic>
        <p:nvPicPr>
          <p:cNvPr id="9" name="Picture 8"/>
          <p:cNvPicPr>
            <a:picLocks noChangeAspect="1"/>
          </p:cNvPicPr>
          <p:nvPr/>
        </p:nvPicPr>
        <p:blipFill>
          <a:blip r:embed="rId6"/>
          <a:stretch>
            <a:fillRect/>
          </a:stretch>
        </p:blipFill>
        <p:spPr>
          <a:xfrm>
            <a:off x="4087592" y="3209012"/>
            <a:ext cx="3076575" cy="3571875"/>
          </a:xfrm>
          <a:prstGeom prst="rect">
            <a:avLst/>
          </a:prstGeom>
        </p:spPr>
      </p:pic>
      <p:pic>
        <p:nvPicPr>
          <p:cNvPr id="10" name="Picture 9"/>
          <p:cNvPicPr>
            <a:picLocks noChangeAspect="1"/>
          </p:cNvPicPr>
          <p:nvPr/>
        </p:nvPicPr>
        <p:blipFill>
          <a:blip r:embed="rId7"/>
          <a:stretch>
            <a:fillRect/>
          </a:stretch>
        </p:blipFill>
        <p:spPr>
          <a:xfrm>
            <a:off x="8685837" y="3139602"/>
            <a:ext cx="3057525" cy="3562350"/>
          </a:xfrm>
          <a:prstGeom prst="rect">
            <a:avLst/>
          </a:prstGeom>
        </p:spPr>
      </p:pic>
    </p:spTree>
    <p:extLst>
      <p:ext uri="{BB962C8B-B14F-4D97-AF65-F5344CB8AC3E}">
        <p14:creationId xmlns:p14="http://schemas.microsoft.com/office/powerpoint/2010/main" val="440214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325624" y="484060"/>
            <a:ext cx="7632192" cy="6046127"/>
          </a:xfrm>
          <a:prstGeom prst="rect">
            <a:avLst/>
          </a:prstGeom>
        </p:spPr>
      </p:pic>
    </p:spTree>
    <p:extLst>
      <p:ext uri="{BB962C8B-B14F-4D97-AF65-F5344CB8AC3E}">
        <p14:creationId xmlns:p14="http://schemas.microsoft.com/office/powerpoint/2010/main" val="13857183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lstStyle/>
          <a:p>
            <a:r>
              <a:rPr lang="en-GB" dirty="0"/>
              <a:t>Casey L (2016) The Casey Review: A review into opportunity and integration, London: Department for Communities and Local Government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Fanshawe, S and </a:t>
            </a:r>
            <a:r>
              <a:rPr kumimoji="0" lang="en-GB" sz="2800" b="0" i="0" u="none" strike="noStrike" kern="1200" cap="none" spc="0" normalizeH="0" baseline="0" noProof="0" dirty="0" err="1">
                <a:ln>
                  <a:noFill/>
                </a:ln>
                <a:solidFill>
                  <a:prstClr val="black"/>
                </a:solidFill>
                <a:effectLst/>
                <a:uLnTx/>
                <a:uFillTx/>
                <a:latin typeface="Calibri" panose="020F0502020204030204"/>
                <a:ea typeface="+mn-ea"/>
                <a:cs typeface="+mn-cs"/>
              </a:rPr>
              <a:t>Sriskandarajah</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D (2010) ‘You can’t put me in a box!’ Super-diversity and the end of identity politics in Britain. Institute for Public Policy Research (IPPR).</a:t>
            </a:r>
          </a:p>
          <a:p>
            <a:endParaRPr lang="en-GB" dirty="0"/>
          </a:p>
        </p:txBody>
      </p:sp>
    </p:spTree>
    <p:extLst>
      <p:ext uri="{BB962C8B-B14F-4D97-AF65-F5344CB8AC3E}">
        <p14:creationId xmlns:p14="http://schemas.microsoft.com/office/powerpoint/2010/main" val="41847286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227</TotalTime>
  <Words>1804</Words>
  <Application>Microsoft Office PowerPoint</Application>
  <PresentationFormat>Widescreen</PresentationFormat>
  <Paragraphs>229</Paragraphs>
  <Slides>42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42</vt:i4>
      </vt:variant>
    </vt:vector>
  </HeadingPairs>
  <TitlesOfParts>
    <vt:vector size="46" baseType="lpstr">
      <vt:lpstr>Arial</vt:lpstr>
      <vt:lpstr>Calibri</vt:lpstr>
      <vt:lpstr>Calibri Light</vt:lpstr>
      <vt:lpstr>Office Theme</vt:lpstr>
      <vt:lpstr>Super-diversity and the end of identity politics in Britain</vt:lpstr>
      <vt:lpstr>PowerPoint Presentation</vt:lpstr>
      <vt:lpstr>Reason for the paper</vt:lpstr>
      <vt:lpstr>The way forward</vt:lpstr>
      <vt:lpstr>Personal identity and definition</vt:lpstr>
      <vt:lpstr>PowerPoint Presentation</vt:lpstr>
      <vt:lpstr>Super-diversity</vt:lpstr>
      <vt:lpstr>Competing strands</vt:lpstr>
      <vt:lpstr>The past issues no longer apply</vt:lpstr>
      <vt:lpstr>Three wide aims for the future</vt:lpstr>
      <vt:lpstr>A more concentrated approach</vt:lpstr>
      <vt:lpstr>Reductionism</vt:lpstr>
      <vt:lpstr>What is a Muslim woman?</vt:lpstr>
      <vt:lpstr>One Person – Many Perspectives</vt:lpstr>
      <vt:lpstr>One Person – Many Perspectives</vt:lpstr>
      <vt:lpstr>In and out of boxes</vt:lpstr>
      <vt:lpstr>Discussion and action</vt:lpstr>
      <vt:lpstr>Migration patterns</vt:lpstr>
      <vt:lpstr>When looking at period of arrival of foreign-born residents in England and Wales:</vt:lpstr>
      <vt:lpstr>When looking at period of arrival of foreign-born residents in England and Wales:</vt:lpstr>
      <vt:lpstr>The Casey Review 2016</vt:lpstr>
      <vt:lpstr>PowerPoint Presentation</vt:lpstr>
      <vt:lpstr>PowerPoint Presentation</vt:lpstr>
      <vt:lpstr>PowerPoint Presentation</vt:lpstr>
      <vt:lpstr>PowerPoint Presentation</vt:lpstr>
      <vt:lpstr>PowerPoint Presentation</vt:lpstr>
      <vt:lpstr>Immigration</vt:lpstr>
      <vt:lpstr>Impact of these changes</vt:lpstr>
      <vt:lpstr>Settlement and segregation</vt:lpstr>
      <vt:lpstr>Settlement and segregation</vt:lpstr>
      <vt:lpstr>Concentrations of populations can </vt:lpstr>
      <vt:lpstr>Social and economic impacts</vt:lpstr>
      <vt:lpstr>Equality issues</vt:lpstr>
      <vt:lpstr>Safeguarding of children</vt:lpstr>
      <vt:lpstr>Leadership</vt:lpstr>
      <vt:lpstr>Political correctness?</vt:lpstr>
      <vt:lpstr>Recommednations</vt:lpstr>
      <vt:lpstr>PowerPoint Presentation</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Mike</dc:creator>
  <cp:lastModifiedBy>Mike Durke</cp:lastModifiedBy>
  <cp:revision>8</cp:revision>
  <dcterms:created xsi:type="dcterms:W3CDTF">2017-08-17T16:11:33Z</dcterms:created>
  <dcterms:modified xsi:type="dcterms:W3CDTF">2021-02-11T16:13:00Z</dcterms:modified>
</cp:coreProperties>
</file>