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6459200" cy="21945600"/>
  <p:notesSz cx="6858000" cy="9144000"/>
  <p:embeddedFontLst>
    <p:embeddedFont>
      <p:font typeface="Source Sans Pro Bold" panose="020B0604020202020204" charset="0"/>
      <p:regular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1" d="100"/>
          <a:sy n="51" d="100"/>
        </p:scale>
        <p:origin x="544" y="-13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3BEBC"/>
        </a:solidFill>
        <a:effectLst/>
      </p:bgPr>
    </p:bg>
    <p:spTree>
      <p:nvGrpSpPr>
        <p:cNvPr id="1" name=""/>
        <p:cNvGrpSpPr/>
        <p:nvPr/>
      </p:nvGrpSpPr>
      <p:grpSpPr>
        <a:xfrm>
          <a:off x="0" y="0"/>
          <a:ext cx="0" cy="0"/>
          <a:chOff x="0" y="0"/>
          <a:chExt cx="0" cy="0"/>
        </a:xfrm>
      </p:grpSpPr>
      <p:grpSp>
        <p:nvGrpSpPr>
          <p:cNvPr id="2" name="Group 2"/>
          <p:cNvGrpSpPr/>
          <p:nvPr/>
        </p:nvGrpSpPr>
        <p:grpSpPr>
          <a:xfrm>
            <a:off x="1096490" y="2565980"/>
            <a:ext cx="14062333" cy="2629897"/>
            <a:chOff x="0" y="0"/>
            <a:chExt cx="2314787" cy="432905"/>
          </a:xfrm>
        </p:grpSpPr>
        <p:sp>
          <p:nvSpPr>
            <p:cNvPr id="3" name="Freeform 3"/>
            <p:cNvSpPr/>
            <p:nvPr/>
          </p:nvSpPr>
          <p:spPr>
            <a:xfrm>
              <a:off x="0" y="0"/>
              <a:ext cx="2314787" cy="432905"/>
            </a:xfrm>
            <a:custGeom>
              <a:avLst/>
              <a:gdLst/>
              <a:ahLst/>
              <a:cxnLst/>
              <a:rect l="l" t="t" r="r" b="b"/>
              <a:pathLst>
                <a:path w="2314787" h="432905">
                  <a:moveTo>
                    <a:pt x="11011" y="0"/>
                  </a:moveTo>
                  <a:lnTo>
                    <a:pt x="2303777" y="0"/>
                  </a:lnTo>
                  <a:cubicBezTo>
                    <a:pt x="2309858" y="0"/>
                    <a:pt x="2314787" y="4930"/>
                    <a:pt x="2314787" y="11011"/>
                  </a:cubicBezTo>
                  <a:lnTo>
                    <a:pt x="2314787" y="421894"/>
                  </a:lnTo>
                  <a:cubicBezTo>
                    <a:pt x="2314787" y="427975"/>
                    <a:pt x="2309858" y="432905"/>
                    <a:pt x="2303777" y="432905"/>
                  </a:cubicBezTo>
                  <a:lnTo>
                    <a:pt x="11011" y="432905"/>
                  </a:lnTo>
                  <a:cubicBezTo>
                    <a:pt x="4930" y="432905"/>
                    <a:pt x="0" y="427975"/>
                    <a:pt x="0" y="421894"/>
                  </a:cubicBezTo>
                  <a:lnTo>
                    <a:pt x="0" y="11011"/>
                  </a:lnTo>
                  <a:cubicBezTo>
                    <a:pt x="0" y="4930"/>
                    <a:pt x="4930" y="0"/>
                    <a:pt x="11011" y="0"/>
                  </a:cubicBezTo>
                  <a:close/>
                </a:path>
              </a:pathLst>
            </a:custGeom>
            <a:solidFill>
              <a:srgbClr val="FFFFFF"/>
            </a:solidFill>
            <a:ln w="95250" cap="sq">
              <a:solidFill>
                <a:srgbClr val="19344F"/>
              </a:solidFill>
              <a:prstDash val="solid"/>
              <a:miter/>
            </a:ln>
          </p:spPr>
          <p:txBody>
            <a:bodyPr/>
            <a:lstStyle/>
            <a:p>
              <a:endParaRPr lang="en-US"/>
            </a:p>
          </p:txBody>
        </p:sp>
        <p:sp>
          <p:nvSpPr>
            <p:cNvPr id="4" name="TextBox 4"/>
            <p:cNvSpPr txBox="1"/>
            <p:nvPr/>
          </p:nvSpPr>
          <p:spPr>
            <a:xfrm>
              <a:off x="0" y="-57150"/>
              <a:ext cx="2314787" cy="490055"/>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5" name="Group 5"/>
          <p:cNvGrpSpPr/>
          <p:nvPr/>
        </p:nvGrpSpPr>
        <p:grpSpPr>
          <a:xfrm>
            <a:off x="1097128" y="1682513"/>
            <a:ext cx="14061695" cy="796055"/>
            <a:chOff x="0" y="0"/>
            <a:chExt cx="2314682" cy="131038"/>
          </a:xfrm>
        </p:grpSpPr>
        <p:sp>
          <p:nvSpPr>
            <p:cNvPr id="6" name="Freeform 6"/>
            <p:cNvSpPr/>
            <p:nvPr/>
          </p:nvSpPr>
          <p:spPr>
            <a:xfrm>
              <a:off x="0" y="0"/>
              <a:ext cx="2314682" cy="131038"/>
            </a:xfrm>
            <a:custGeom>
              <a:avLst/>
              <a:gdLst/>
              <a:ahLst/>
              <a:cxnLst/>
              <a:rect l="l" t="t" r="r" b="b"/>
              <a:pathLst>
                <a:path w="2314682" h="131038">
                  <a:moveTo>
                    <a:pt x="0" y="0"/>
                  </a:moveTo>
                  <a:lnTo>
                    <a:pt x="2314682" y="0"/>
                  </a:lnTo>
                  <a:lnTo>
                    <a:pt x="2314682" y="131038"/>
                  </a:lnTo>
                  <a:lnTo>
                    <a:pt x="0" y="131038"/>
                  </a:lnTo>
                  <a:close/>
                </a:path>
              </a:pathLst>
            </a:custGeom>
            <a:solidFill>
              <a:srgbClr val="A99168"/>
            </a:solidFill>
          </p:spPr>
          <p:txBody>
            <a:bodyPr/>
            <a:lstStyle/>
            <a:p>
              <a:endParaRPr lang="en-US"/>
            </a:p>
          </p:txBody>
        </p:sp>
        <p:sp>
          <p:nvSpPr>
            <p:cNvPr id="7" name="TextBox 7"/>
            <p:cNvSpPr txBox="1"/>
            <p:nvPr/>
          </p:nvSpPr>
          <p:spPr>
            <a:xfrm>
              <a:off x="0" y="-57150"/>
              <a:ext cx="2314682" cy="188188"/>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INTRODUCTION: WHAT IS EMOTIONAL INTELLIGENCE (EI)?</a:t>
              </a:r>
            </a:p>
          </p:txBody>
        </p:sp>
      </p:grpSp>
      <p:grpSp>
        <p:nvGrpSpPr>
          <p:cNvPr id="8" name="Group 8"/>
          <p:cNvGrpSpPr/>
          <p:nvPr/>
        </p:nvGrpSpPr>
        <p:grpSpPr>
          <a:xfrm>
            <a:off x="1096490" y="5929302"/>
            <a:ext cx="14009160" cy="3542843"/>
            <a:chOff x="0" y="0"/>
            <a:chExt cx="2306035" cy="583184"/>
          </a:xfrm>
        </p:grpSpPr>
        <p:sp>
          <p:nvSpPr>
            <p:cNvPr id="9" name="Freeform 9"/>
            <p:cNvSpPr/>
            <p:nvPr/>
          </p:nvSpPr>
          <p:spPr>
            <a:xfrm>
              <a:off x="0" y="0"/>
              <a:ext cx="2306035" cy="583184"/>
            </a:xfrm>
            <a:custGeom>
              <a:avLst/>
              <a:gdLst/>
              <a:ahLst/>
              <a:cxnLst/>
              <a:rect l="l" t="t" r="r" b="b"/>
              <a:pathLst>
                <a:path w="2306035" h="583184">
                  <a:moveTo>
                    <a:pt x="11053" y="0"/>
                  </a:moveTo>
                  <a:lnTo>
                    <a:pt x="2294982" y="0"/>
                  </a:lnTo>
                  <a:cubicBezTo>
                    <a:pt x="2297913" y="0"/>
                    <a:pt x="2300725" y="1164"/>
                    <a:pt x="2302797" y="3237"/>
                  </a:cubicBezTo>
                  <a:cubicBezTo>
                    <a:pt x="2304870" y="5310"/>
                    <a:pt x="2306035" y="8121"/>
                    <a:pt x="2306035" y="11053"/>
                  </a:cubicBezTo>
                  <a:lnTo>
                    <a:pt x="2306035" y="572131"/>
                  </a:lnTo>
                  <a:cubicBezTo>
                    <a:pt x="2306035" y="578236"/>
                    <a:pt x="2301086" y="583184"/>
                    <a:pt x="2294982" y="583184"/>
                  </a:cubicBezTo>
                  <a:lnTo>
                    <a:pt x="11053" y="583184"/>
                  </a:lnTo>
                  <a:cubicBezTo>
                    <a:pt x="4948" y="583184"/>
                    <a:pt x="0" y="578236"/>
                    <a:pt x="0" y="572131"/>
                  </a:cubicBezTo>
                  <a:lnTo>
                    <a:pt x="0" y="11053"/>
                  </a:lnTo>
                  <a:cubicBezTo>
                    <a:pt x="0" y="4948"/>
                    <a:pt x="4948" y="0"/>
                    <a:pt x="11053" y="0"/>
                  </a:cubicBezTo>
                  <a:close/>
                </a:path>
              </a:pathLst>
            </a:custGeom>
            <a:solidFill>
              <a:srgbClr val="FFFFFF"/>
            </a:solidFill>
            <a:ln w="114300" cap="sq">
              <a:solidFill>
                <a:srgbClr val="19344F"/>
              </a:solidFill>
              <a:prstDash val="solid"/>
              <a:miter/>
            </a:ln>
          </p:spPr>
          <p:txBody>
            <a:bodyPr/>
            <a:lstStyle/>
            <a:p>
              <a:endParaRPr lang="en-US"/>
            </a:p>
          </p:txBody>
        </p:sp>
        <p:sp>
          <p:nvSpPr>
            <p:cNvPr id="10" name="TextBox 10"/>
            <p:cNvSpPr txBox="1"/>
            <p:nvPr/>
          </p:nvSpPr>
          <p:spPr>
            <a:xfrm>
              <a:off x="0" y="-57150"/>
              <a:ext cx="2306035" cy="640334"/>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11" name="Group 11"/>
          <p:cNvGrpSpPr/>
          <p:nvPr/>
        </p:nvGrpSpPr>
        <p:grpSpPr>
          <a:xfrm>
            <a:off x="1097128" y="5257789"/>
            <a:ext cx="13983658" cy="759206"/>
            <a:chOff x="0" y="0"/>
            <a:chExt cx="2301837" cy="124972"/>
          </a:xfrm>
        </p:grpSpPr>
        <p:sp>
          <p:nvSpPr>
            <p:cNvPr id="12" name="Freeform 12"/>
            <p:cNvSpPr/>
            <p:nvPr/>
          </p:nvSpPr>
          <p:spPr>
            <a:xfrm>
              <a:off x="0" y="0"/>
              <a:ext cx="2301837" cy="124972"/>
            </a:xfrm>
            <a:custGeom>
              <a:avLst/>
              <a:gdLst/>
              <a:ahLst/>
              <a:cxnLst/>
              <a:rect l="l" t="t" r="r" b="b"/>
              <a:pathLst>
                <a:path w="2301837" h="124972">
                  <a:moveTo>
                    <a:pt x="11073" y="0"/>
                  </a:moveTo>
                  <a:lnTo>
                    <a:pt x="2290764" y="0"/>
                  </a:lnTo>
                  <a:cubicBezTo>
                    <a:pt x="2293701" y="0"/>
                    <a:pt x="2296517" y="1167"/>
                    <a:pt x="2298594" y="3243"/>
                  </a:cubicBezTo>
                  <a:cubicBezTo>
                    <a:pt x="2300670" y="5320"/>
                    <a:pt x="2301837" y="8136"/>
                    <a:pt x="2301837" y="11073"/>
                  </a:cubicBezTo>
                  <a:lnTo>
                    <a:pt x="2301837" y="113899"/>
                  </a:lnTo>
                  <a:cubicBezTo>
                    <a:pt x="2301837" y="120015"/>
                    <a:pt x="2296879" y="124972"/>
                    <a:pt x="2290764" y="124972"/>
                  </a:cubicBezTo>
                  <a:lnTo>
                    <a:pt x="11073" y="124972"/>
                  </a:lnTo>
                  <a:cubicBezTo>
                    <a:pt x="4957" y="124972"/>
                    <a:pt x="0" y="120015"/>
                    <a:pt x="0" y="113899"/>
                  </a:cubicBezTo>
                  <a:lnTo>
                    <a:pt x="0" y="11073"/>
                  </a:lnTo>
                  <a:cubicBezTo>
                    <a:pt x="0" y="4957"/>
                    <a:pt x="4957" y="0"/>
                    <a:pt x="11073" y="0"/>
                  </a:cubicBezTo>
                  <a:close/>
                </a:path>
              </a:pathLst>
            </a:custGeom>
            <a:solidFill>
              <a:srgbClr val="5C735F"/>
            </a:solidFill>
          </p:spPr>
          <p:txBody>
            <a:bodyPr/>
            <a:lstStyle/>
            <a:p>
              <a:endParaRPr lang="en-US"/>
            </a:p>
          </p:txBody>
        </p:sp>
        <p:sp>
          <p:nvSpPr>
            <p:cNvPr id="13" name="TextBox 13"/>
            <p:cNvSpPr txBox="1"/>
            <p:nvPr/>
          </p:nvSpPr>
          <p:spPr>
            <a:xfrm>
              <a:off x="0" y="-57150"/>
              <a:ext cx="2301837"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1 – EI IN TEAMWORK</a:t>
              </a:r>
            </a:p>
          </p:txBody>
        </p:sp>
      </p:grpSp>
      <p:grpSp>
        <p:nvGrpSpPr>
          <p:cNvPr id="14" name="Group 14"/>
          <p:cNvGrpSpPr/>
          <p:nvPr/>
        </p:nvGrpSpPr>
        <p:grpSpPr>
          <a:xfrm>
            <a:off x="1149982" y="10113157"/>
            <a:ext cx="13902176" cy="3454252"/>
            <a:chOff x="0" y="0"/>
            <a:chExt cx="2288424" cy="568601"/>
          </a:xfrm>
        </p:grpSpPr>
        <p:sp>
          <p:nvSpPr>
            <p:cNvPr id="15" name="Freeform 15"/>
            <p:cNvSpPr/>
            <p:nvPr/>
          </p:nvSpPr>
          <p:spPr>
            <a:xfrm>
              <a:off x="0" y="0"/>
              <a:ext cx="2288424" cy="568601"/>
            </a:xfrm>
            <a:custGeom>
              <a:avLst/>
              <a:gdLst/>
              <a:ahLst/>
              <a:cxnLst/>
              <a:rect l="l" t="t" r="r" b="b"/>
              <a:pathLst>
                <a:path w="2288424" h="568601">
                  <a:moveTo>
                    <a:pt x="11138" y="0"/>
                  </a:moveTo>
                  <a:lnTo>
                    <a:pt x="2277286" y="0"/>
                  </a:lnTo>
                  <a:cubicBezTo>
                    <a:pt x="2283438" y="0"/>
                    <a:pt x="2288424" y="4987"/>
                    <a:pt x="2288424" y="11138"/>
                  </a:cubicBezTo>
                  <a:lnTo>
                    <a:pt x="2288424" y="557463"/>
                  </a:lnTo>
                  <a:cubicBezTo>
                    <a:pt x="2288424" y="563615"/>
                    <a:pt x="2283438" y="568601"/>
                    <a:pt x="2277286" y="568601"/>
                  </a:cubicBezTo>
                  <a:lnTo>
                    <a:pt x="11138" y="568601"/>
                  </a:lnTo>
                  <a:cubicBezTo>
                    <a:pt x="4987" y="568601"/>
                    <a:pt x="0" y="563615"/>
                    <a:pt x="0" y="557463"/>
                  </a:cubicBezTo>
                  <a:lnTo>
                    <a:pt x="0" y="11138"/>
                  </a:lnTo>
                  <a:cubicBezTo>
                    <a:pt x="0" y="4987"/>
                    <a:pt x="4987" y="0"/>
                    <a:pt x="11138" y="0"/>
                  </a:cubicBezTo>
                  <a:close/>
                </a:path>
              </a:pathLst>
            </a:custGeom>
            <a:solidFill>
              <a:srgbClr val="FFFFFF"/>
            </a:solidFill>
            <a:ln w="114300" cap="sq">
              <a:solidFill>
                <a:srgbClr val="19344F"/>
              </a:solidFill>
              <a:prstDash val="solid"/>
              <a:miter/>
            </a:ln>
          </p:spPr>
          <p:txBody>
            <a:bodyPr/>
            <a:lstStyle/>
            <a:p>
              <a:endParaRPr lang="en-US"/>
            </a:p>
          </p:txBody>
        </p:sp>
        <p:sp>
          <p:nvSpPr>
            <p:cNvPr id="16" name="TextBox 16"/>
            <p:cNvSpPr txBox="1"/>
            <p:nvPr/>
          </p:nvSpPr>
          <p:spPr>
            <a:xfrm>
              <a:off x="0" y="-57150"/>
              <a:ext cx="2288424" cy="625751"/>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17" name="Group 17"/>
          <p:cNvGrpSpPr/>
          <p:nvPr/>
        </p:nvGrpSpPr>
        <p:grpSpPr>
          <a:xfrm>
            <a:off x="1067544" y="9393184"/>
            <a:ext cx="14062333" cy="759206"/>
            <a:chOff x="0" y="0"/>
            <a:chExt cx="2279671" cy="124972"/>
          </a:xfrm>
        </p:grpSpPr>
        <p:sp>
          <p:nvSpPr>
            <p:cNvPr id="18" name="Freeform 18"/>
            <p:cNvSpPr/>
            <p:nvPr/>
          </p:nvSpPr>
          <p:spPr>
            <a:xfrm>
              <a:off x="0" y="0"/>
              <a:ext cx="2279671" cy="124972"/>
            </a:xfrm>
            <a:custGeom>
              <a:avLst/>
              <a:gdLst/>
              <a:ahLst/>
              <a:cxnLst/>
              <a:rect l="l" t="t" r="r" b="b"/>
              <a:pathLst>
                <a:path w="2279671" h="124972">
                  <a:moveTo>
                    <a:pt x="11180" y="0"/>
                  </a:moveTo>
                  <a:lnTo>
                    <a:pt x="2268491" y="0"/>
                  </a:lnTo>
                  <a:cubicBezTo>
                    <a:pt x="2271456" y="0"/>
                    <a:pt x="2274300" y="1178"/>
                    <a:pt x="2276397" y="3275"/>
                  </a:cubicBezTo>
                  <a:cubicBezTo>
                    <a:pt x="2278493" y="5371"/>
                    <a:pt x="2279671" y="8215"/>
                    <a:pt x="2279671" y="11180"/>
                  </a:cubicBezTo>
                  <a:lnTo>
                    <a:pt x="2279671" y="113792"/>
                  </a:lnTo>
                  <a:cubicBezTo>
                    <a:pt x="2279671" y="119967"/>
                    <a:pt x="2274666" y="124972"/>
                    <a:pt x="2268491" y="124972"/>
                  </a:cubicBezTo>
                  <a:lnTo>
                    <a:pt x="11180" y="124972"/>
                  </a:lnTo>
                  <a:cubicBezTo>
                    <a:pt x="5006" y="124972"/>
                    <a:pt x="0" y="119967"/>
                    <a:pt x="0" y="113792"/>
                  </a:cubicBezTo>
                  <a:lnTo>
                    <a:pt x="0" y="11180"/>
                  </a:lnTo>
                  <a:cubicBezTo>
                    <a:pt x="0" y="8215"/>
                    <a:pt x="1178" y="5371"/>
                    <a:pt x="3275" y="3275"/>
                  </a:cubicBezTo>
                  <a:cubicBezTo>
                    <a:pt x="5371" y="1178"/>
                    <a:pt x="8215" y="0"/>
                    <a:pt x="11180" y="0"/>
                  </a:cubicBezTo>
                  <a:close/>
                </a:path>
              </a:pathLst>
            </a:custGeom>
            <a:solidFill>
              <a:srgbClr val="375878"/>
            </a:solidFill>
          </p:spPr>
          <p:txBody>
            <a:bodyPr/>
            <a:lstStyle/>
            <a:p>
              <a:endParaRPr lang="en-US"/>
            </a:p>
          </p:txBody>
        </p:sp>
        <p:sp>
          <p:nvSpPr>
            <p:cNvPr id="19" name="TextBox 19"/>
            <p:cNvSpPr txBox="1"/>
            <p:nvPr/>
          </p:nvSpPr>
          <p:spPr>
            <a:xfrm>
              <a:off x="0" y="-57150"/>
              <a:ext cx="2279671"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2 – MANAGING YOUR OWN EMOTIONS</a:t>
              </a:r>
            </a:p>
          </p:txBody>
        </p:sp>
      </p:grpSp>
      <p:grpSp>
        <p:nvGrpSpPr>
          <p:cNvPr id="20" name="Group 20"/>
          <p:cNvGrpSpPr/>
          <p:nvPr/>
        </p:nvGrpSpPr>
        <p:grpSpPr>
          <a:xfrm>
            <a:off x="1149982" y="14208420"/>
            <a:ext cx="14008841" cy="3217226"/>
            <a:chOff x="0" y="0"/>
            <a:chExt cx="2305982" cy="529585"/>
          </a:xfrm>
        </p:grpSpPr>
        <p:sp>
          <p:nvSpPr>
            <p:cNvPr id="21" name="Freeform 21"/>
            <p:cNvSpPr/>
            <p:nvPr/>
          </p:nvSpPr>
          <p:spPr>
            <a:xfrm>
              <a:off x="0" y="0"/>
              <a:ext cx="2305982" cy="529585"/>
            </a:xfrm>
            <a:custGeom>
              <a:avLst/>
              <a:gdLst/>
              <a:ahLst/>
              <a:cxnLst/>
              <a:rect l="l" t="t" r="r" b="b"/>
              <a:pathLst>
                <a:path w="2305982" h="529585">
                  <a:moveTo>
                    <a:pt x="11053" y="0"/>
                  </a:moveTo>
                  <a:lnTo>
                    <a:pt x="2294929" y="0"/>
                  </a:lnTo>
                  <a:cubicBezTo>
                    <a:pt x="2297861" y="0"/>
                    <a:pt x="2300672" y="1164"/>
                    <a:pt x="2302745" y="3237"/>
                  </a:cubicBezTo>
                  <a:cubicBezTo>
                    <a:pt x="2304818" y="5310"/>
                    <a:pt x="2305982" y="8121"/>
                    <a:pt x="2305982" y="11053"/>
                  </a:cubicBezTo>
                  <a:lnTo>
                    <a:pt x="2305982" y="518532"/>
                  </a:lnTo>
                  <a:cubicBezTo>
                    <a:pt x="2305982" y="521463"/>
                    <a:pt x="2304818" y="524274"/>
                    <a:pt x="2302745" y="526347"/>
                  </a:cubicBezTo>
                  <a:cubicBezTo>
                    <a:pt x="2300672" y="528420"/>
                    <a:pt x="2297861" y="529585"/>
                    <a:pt x="2294929" y="529585"/>
                  </a:cubicBezTo>
                  <a:lnTo>
                    <a:pt x="11053" y="529585"/>
                  </a:lnTo>
                  <a:cubicBezTo>
                    <a:pt x="8121" y="529585"/>
                    <a:pt x="5310" y="528420"/>
                    <a:pt x="3237" y="526347"/>
                  </a:cubicBezTo>
                  <a:cubicBezTo>
                    <a:pt x="1164" y="524274"/>
                    <a:pt x="0" y="521463"/>
                    <a:pt x="0" y="518532"/>
                  </a:cubicBezTo>
                  <a:lnTo>
                    <a:pt x="0" y="11053"/>
                  </a:lnTo>
                  <a:cubicBezTo>
                    <a:pt x="0" y="8121"/>
                    <a:pt x="1164" y="5310"/>
                    <a:pt x="3237" y="3237"/>
                  </a:cubicBezTo>
                  <a:cubicBezTo>
                    <a:pt x="5310" y="1164"/>
                    <a:pt x="8121" y="0"/>
                    <a:pt x="11053" y="0"/>
                  </a:cubicBezTo>
                  <a:close/>
                </a:path>
              </a:pathLst>
            </a:custGeom>
            <a:solidFill>
              <a:srgbClr val="FFFFFF"/>
            </a:solidFill>
            <a:ln w="114300" cap="sq">
              <a:solidFill>
                <a:srgbClr val="19344F"/>
              </a:solidFill>
              <a:prstDash val="solid"/>
              <a:miter/>
            </a:ln>
          </p:spPr>
          <p:txBody>
            <a:bodyPr/>
            <a:lstStyle/>
            <a:p>
              <a:endParaRPr lang="en-US"/>
            </a:p>
          </p:txBody>
        </p:sp>
        <p:sp>
          <p:nvSpPr>
            <p:cNvPr id="22" name="TextBox 22"/>
            <p:cNvSpPr txBox="1"/>
            <p:nvPr/>
          </p:nvSpPr>
          <p:spPr>
            <a:xfrm>
              <a:off x="0" y="-57150"/>
              <a:ext cx="2305982" cy="586735"/>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23" name="Group 23"/>
          <p:cNvGrpSpPr/>
          <p:nvPr/>
        </p:nvGrpSpPr>
        <p:grpSpPr>
          <a:xfrm>
            <a:off x="1149982" y="13606920"/>
            <a:ext cx="14009160" cy="759206"/>
            <a:chOff x="0" y="0"/>
            <a:chExt cx="2279671" cy="124972"/>
          </a:xfrm>
        </p:grpSpPr>
        <p:sp>
          <p:nvSpPr>
            <p:cNvPr id="24" name="Freeform 24"/>
            <p:cNvSpPr/>
            <p:nvPr/>
          </p:nvSpPr>
          <p:spPr>
            <a:xfrm>
              <a:off x="0" y="0"/>
              <a:ext cx="2279671" cy="124972"/>
            </a:xfrm>
            <a:custGeom>
              <a:avLst/>
              <a:gdLst/>
              <a:ahLst/>
              <a:cxnLst/>
              <a:rect l="l" t="t" r="r" b="b"/>
              <a:pathLst>
                <a:path w="2279671" h="124972">
                  <a:moveTo>
                    <a:pt x="11180" y="0"/>
                  </a:moveTo>
                  <a:lnTo>
                    <a:pt x="2268491" y="0"/>
                  </a:lnTo>
                  <a:cubicBezTo>
                    <a:pt x="2271456" y="0"/>
                    <a:pt x="2274300" y="1178"/>
                    <a:pt x="2276397" y="3275"/>
                  </a:cubicBezTo>
                  <a:cubicBezTo>
                    <a:pt x="2278493" y="5371"/>
                    <a:pt x="2279671" y="8215"/>
                    <a:pt x="2279671" y="11180"/>
                  </a:cubicBezTo>
                  <a:lnTo>
                    <a:pt x="2279671" y="113792"/>
                  </a:lnTo>
                  <a:cubicBezTo>
                    <a:pt x="2279671" y="119967"/>
                    <a:pt x="2274666" y="124972"/>
                    <a:pt x="2268491" y="124972"/>
                  </a:cubicBezTo>
                  <a:lnTo>
                    <a:pt x="11180" y="124972"/>
                  </a:lnTo>
                  <a:cubicBezTo>
                    <a:pt x="5006" y="124972"/>
                    <a:pt x="0" y="119967"/>
                    <a:pt x="0" y="113792"/>
                  </a:cubicBezTo>
                  <a:lnTo>
                    <a:pt x="0" y="11180"/>
                  </a:lnTo>
                  <a:cubicBezTo>
                    <a:pt x="0" y="8215"/>
                    <a:pt x="1178" y="5371"/>
                    <a:pt x="3275" y="3275"/>
                  </a:cubicBezTo>
                  <a:cubicBezTo>
                    <a:pt x="5371" y="1178"/>
                    <a:pt x="8215" y="0"/>
                    <a:pt x="11180" y="0"/>
                  </a:cubicBezTo>
                  <a:close/>
                </a:path>
              </a:pathLst>
            </a:custGeom>
            <a:solidFill>
              <a:srgbClr val="7B7C43"/>
            </a:solidFill>
          </p:spPr>
          <p:txBody>
            <a:bodyPr/>
            <a:lstStyle/>
            <a:p>
              <a:endParaRPr lang="en-US"/>
            </a:p>
          </p:txBody>
        </p:sp>
        <p:sp>
          <p:nvSpPr>
            <p:cNvPr id="25" name="TextBox 25"/>
            <p:cNvSpPr txBox="1"/>
            <p:nvPr/>
          </p:nvSpPr>
          <p:spPr>
            <a:xfrm>
              <a:off x="0" y="-57150"/>
              <a:ext cx="2279671"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3 – UNDERSTANDING OTHERS' EMOTIONS</a:t>
              </a:r>
            </a:p>
          </p:txBody>
        </p:sp>
      </p:grpSp>
      <p:sp>
        <p:nvSpPr>
          <p:cNvPr id="26" name="Freeform 26"/>
          <p:cNvSpPr/>
          <p:nvPr/>
        </p:nvSpPr>
        <p:spPr>
          <a:xfrm>
            <a:off x="13030201" y="362692"/>
            <a:ext cx="2075130" cy="2090544"/>
          </a:xfrm>
          <a:custGeom>
            <a:avLst/>
            <a:gdLst/>
            <a:ahLst/>
            <a:cxnLst/>
            <a:rect l="l" t="t" r="r" b="b"/>
            <a:pathLst>
              <a:path w="2402130" h="2221380">
                <a:moveTo>
                  <a:pt x="0" y="0"/>
                </a:moveTo>
                <a:lnTo>
                  <a:pt x="2402130" y="0"/>
                </a:lnTo>
                <a:lnTo>
                  <a:pt x="2402130" y="2221380"/>
                </a:lnTo>
                <a:lnTo>
                  <a:pt x="0" y="2221380"/>
                </a:lnTo>
                <a:lnTo>
                  <a:pt x="0" y="0"/>
                </a:lnTo>
                <a:close/>
              </a:path>
            </a:pathLst>
          </a:custGeom>
          <a:blipFill>
            <a:blip r:embed="rId2">
              <a:alphaModFix amt="62000"/>
            </a:blip>
            <a:stretch>
              <a:fillRect t="-16227" b="-16227"/>
            </a:stretch>
          </a:blipFill>
        </p:spPr>
        <p:txBody>
          <a:bodyPr/>
          <a:lstStyle/>
          <a:p>
            <a:endParaRPr lang="en-US"/>
          </a:p>
        </p:txBody>
      </p:sp>
      <p:sp>
        <p:nvSpPr>
          <p:cNvPr id="27" name="Freeform 27"/>
          <p:cNvSpPr/>
          <p:nvPr/>
        </p:nvSpPr>
        <p:spPr>
          <a:xfrm>
            <a:off x="1387218" y="2820294"/>
            <a:ext cx="2282757" cy="2121269"/>
          </a:xfrm>
          <a:custGeom>
            <a:avLst/>
            <a:gdLst/>
            <a:ahLst/>
            <a:cxnLst/>
            <a:rect l="l" t="t" r="r" b="b"/>
            <a:pathLst>
              <a:path w="2282757" h="2121269">
                <a:moveTo>
                  <a:pt x="0" y="0"/>
                </a:moveTo>
                <a:lnTo>
                  <a:pt x="2282757" y="0"/>
                </a:lnTo>
                <a:lnTo>
                  <a:pt x="2282757" y="2121269"/>
                </a:lnTo>
                <a:lnTo>
                  <a:pt x="0" y="2121269"/>
                </a:lnTo>
                <a:lnTo>
                  <a:pt x="0" y="0"/>
                </a:lnTo>
                <a:close/>
              </a:path>
            </a:pathLst>
          </a:custGeom>
          <a:blipFill>
            <a:blip r:embed="rId3"/>
            <a:stretch>
              <a:fillRect t="-315" b="-11344"/>
            </a:stretch>
          </a:blipFill>
        </p:spPr>
        <p:txBody>
          <a:bodyPr/>
          <a:lstStyle/>
          <a:p>
            <a:endParaRPr lang="en-US"/>
          </a:p>
        </p:txBody>
      </p:sp>
      <p:sp>
        <p:nvSpPr>
          <p:cNvPr id="28" name="Freeform 28"/>
          <p:cNvSpPr/>
          <p:nvPr/>
        </p:nvSpPr>
        <p:spPr>
          <a:xfrm>
            <a:off x="1645920" y="10341080"/>
            <a:ext cx="2183232" cy="2536634"/>
          </a:xfrm>
          <a:custGeom>
            <a:avLst/>
            <a:gdLst/>
            <a:ahLst/>
            <a:cxnLst/>
            <a:rect l="l" t="t" r="r" b="b"/>
            <a:pathLst>
              <a:path w="2183232" h="2536634">
                <a:moveTo>
                  <a:pt x="0" y="0"/>
                </a:moveTo>
                <a:lnTo>
                  <a:pt x="2183232" y="0"/>
                </a:lnTo>
                <a:lnTo>
                  <a:pt x="2183232" y="2536634"/>
                </a:lnTo>
                <a:lnTo>
                  <a:pt x="0" y="2536634"/>
                </a:lnTo>
                <a:lnTo>
                  <a:pt x="0" y="0"/>
                </a:lnTo>
                <a:close/>
              </a:path>
            </a:pathLst>
          </a:custGeom>
          <a:blipFill>
            <a:blip r:embed="rId4"/>
            <a:stretch>
              <a:fillRect t="-5083" b="-5083"/>
            </a:stretch>
          </a:blipFill>
        </p:spPr>
        <p:txBody>
          <a:bodyPr/>
          <a:lstStyle/>
          <a:p>
            <a:endParaRPr lang="en-US"/>
          </a:p>
        </p:txBody>
      </p:sp>
      <p:sp>
        <p:nvSpPr>
          <p:cNvPr id="29" name="Freeform 29"/>
          <p:cNvSpPr/>
          <p:nvPr/>
        </p:nvSpPr>
        <p:spPr>
          <a:xfrm>
            <a:off x="1808565" y="6355133"/>
            <a:ext cx="2218491" cy="2794949"/>
          </a:xfrm>
          <a:custGeom>
            <a:avLst/>
            <a:gdLst/>
            <a:ahLst/>
            <a:cxnLst/>
            <a:rect l="l" t="t" r="r" b="b"/>
            <a:pathLst>
              <a:path w="2218491" h="2794949">
                <a:moveTo>
                  <a:pt x="0" y="0"/>
                </a:moveTo>
                <a:lnTo>
                  <a:pt x="2218491" y="0"/>
                </a:lnTo>
                <a:lnTo>
                  <a:pt x="2218491" y="2794950"/>
                </a:lnTo>
                <a:lnTo>
                  <a:pt x="0" y="2794950"/>
                </a:lnTo>
                <a:lnTo>
                  <a:pt x="0" y="0"/>
                </a:lnTo>
                <a:close/>
              </a:path>
            </a:pathLst>
          </a:custGeom>
          <a:blipFill>
            <a:blip r:embed="rId5"/>
            <a:stretch>
              <a:fillRect/>
            </a:stretch>
          </a:blipFill>
        </p:spPr>
        <p:txBody>
          <a:bodyPr/>
          <a:lstStyle/>
          <a:p>
            <a:endParaRPr lang="en-US"/>
          </a:p>
        </p:txBody>
      </p:sp>
      <p:sp>
        <p:nvSpPr>
          <p:cNvPr id="30" name="Freeform 30"/>
          <p:cNvSpPr/>
          <p:nvPr/>
        </p:nvSpPr>
        <p:spPr>
          <a:xfrm>
            <a:off x="1256647" y="14374225"/>
            <a:ext cx="2634783" cy="2876960"/>
          </a:xfrm>
          <a:custGeom>
            <a:avLst/>
            <a:gdLst/>
            <a:ahLst/>
            <a:cxnLst/>
            <a:rect l="l" t="t" r="r" b="b"/>
            <a:pathLst>
              <a:path w="2634783" h="2876960">
                <a:moveTo>
                  <a:pt x="0" y="0"/>
                </a:moveTo>
                <a:lnTo>
                  <a:pt x="2634783" y="0"/>
                </a:lnTo>
                <a:lnTo>
                  <a:pt x="2634783" y="2876960"/>
                </a:lnTo>
                <a:lnTo>
                  <a:pt x="0" y="2876960"/>
                </a:lnTo>
                <a:lnTo>
                  <a:pt x="0" y="0"/>
                </a:lnTo>
                <a:close/>
              </a:path>
            </a:pathLst>
          </a:custGeom>
          <a:blipFill>
            <a:blip r:embed="rId6"/>
            <a:stretch>
              <a:fillRect l="-9496" t="-4131" b="-4131"/>
            </a:stretch>
          </a:blipFill>
        </p:spPr>
        <p:txBody>
          <a:bodyPr/>
          <a:lstStyle/>
          <a:p>
            <a:endParaRPr lang="en-US"/>
          </a:p>
        </p:txBody>
      </p:sp>
      <p:sp>
        <p:nvSpPr>
          <p:cNvPr id="31" name="TextBox 31"/>
          <p:cNvSpPr txBox="1"/>
          <p:nvPr/>
        </p:nvSpPr>
        <p:spPr>
          <a:xfrm>
            <a:off x="1203474" y="648834"/>
            <a:ext cx="9015130" cy="995578"/>
          </a:xfrm>
          <a:prstGeom prst="rect">
            <a:avLst/>
          </a:prstGeom>
        </p:spPr>
        <p:txBody>
          <a:bodyPr lIns="0" tIns="0" rIns="0" bIns="0" rtlCol="0" anchor="t">
            <a:spAutoFit/>
          </a:bodyPr>
          <a:lstStyle/>
          <a:p>
            <a:pPr marL="0" lvl="0" indent="0" algn="ctr">
              <a:lnSpc>
                <a:spcPts val="3777"/>
              </a:lnSpc>
            </a:pPr>
            <a:r>
              <a:rPr lang="en-US" sz="4018" b="1">
                <a:solidFill>
                  <a:srgbClr val="000000"/>
                </a:solidFill>
                <a:latin typeface="Source Sans Pro Bold"/>
                <a:ea typeface="Source Sans Pro Bold"/>
                <a:cs typeface="Source Sans Pro Bold"/>
                <a:sym typeface="Source Sans Pro Bold"/>
              </a:rPr>
              <a:t>LEADING GROUP PROJECTS WITH EMOTIONAL INTELLIGENCE</a:t>
            </a:r>
          </a:p>
        </p:txBody>
      </p:sp>
      <p:sp>
        <p:nvSpPr>
          <p:cNvPr id="32" name="TextBox 32"/>
          <p:cNvSpPr txBox="1"/>
          <p:nvPr/>
        </p:nvSpPr>
        <p:spPr>
          <a:xfrm>
            <a:off x="4321499" y="2818172"/>
            <a:ext cx="10491781" cy="2030042"/>
          </a:xfrm>
          <a:prstGeom prst="rect">
            <a:avLst/>
          </a:prstGeom>
        </p:spPr>
        <p:txBody>
          <a:bodyPr lIns="0" tIns="0" rIns="0" bIns="0" rtlCol="0" anchor="t">
            <a:spAutoFit/>
          </a:bodyPr>
          <a:lstStyle/>
          <a:p>
            <a:pPr marL="0" lvl="0" indent="0" algn="l">
              <a:lnSpc>
                <a:spcPts val="3267"/>
              </a:lnSpc>
            </a:pPr>
            <a:r>
              <a:rPr lang="en-US" sz="1815" b="1">
                <a:solidFill>
                  <a:srgbClr val="000000"/>
                </a:solidFill>
                <a:latin typeface="Source Sans Pro Bold"/>
                <a:ea typeface="Source Sans Pro Bold"/>
                <a:cs typeface="Source Sans Pro Bold"/>
                <a:sym typeface="Source Sans Pro Bold"/>
              </a:rPr>
              <a:t>Emotional Intelligence (EI) is the ability to recognise, understand, and manage emotions in yourself and others (Goleman, 1995). In group projects, EI is essential because students often face stress, conflict, and communication breakdowns. High EI helps teams collaborate effectively, resolve disagreements, and stay motivated. Real student challenges include unequal workloads, missed deadlines, and clashing personalities, all situations where EI makes a measurable difference.</a:t>
            </a:r>
          </a:p>
        </p:txBody>
      </p:sp>
      <p:sp>
        <p:nvSpPr>
          <p:cNvPr id="33" name="TextBox 33"/>
          <p:cNvSpPr txBox="1"/>
          <p:nvPr/>
        </p:nvSpPr>
        <p:spPr>
          <a:xfrm>
            <a:off x="4384973" y="5997946"/>
            <a:ext cx="10589468" cy="3282494"/>
          </a:xfrm>
          <a:prstGeom prst="rect">
            <a:avLst/>
          </a:prstGeom>
        </p:spPr>
        <p:txBody>
          <a:bodyPr lIns="0" tIns="0" rIns="0" bIns="0" rtlCol="0" anchor="t">
            <a:spAutoFit/>
          </a:bodyPr>
          <a:lstStyle/>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Key EI Skills for Teamwork:</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 Self-Awareness: Recognise your own strengths and emotional triggers</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 Self-Regulation: Stay calm during conflicts or tight deadlines</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 Motivation: Keep the team focused on shared goals</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 Empathy: Understand teammates' stress and perspectives</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 Social Skills: Communicate clearly, give constructive feedback</a:t>
            </a:r>
          </a:p>
          <a:p>
            <a:pPr marL="0" lvl="0" indent="0" algn="l">
              <a:lnSpc>
                <a:spcPts val="3281"/>
              </a:lnSpc>
            </a:pPr>
            <a:r>
              <a:rPr lang="en-US" sz="1823" b="1">
                <a:solidFill>
                  <a:srgbClr val="000000"/>
                </a:solidFill>
                <a:latin typeface="Source Sans Pro Bold"/>
                <a:ea typeface="Source Sans Pro Bold"/>
                <a:cs typeface="Source Sans Pro Bold"/>
                <a:sym typeface="Source Sans Pro Bold"/>
              </a:rPr>
              <a:t>Example: When a deadline is missed, a high-EI student pauses, listens to teammates' reasons, and problem-solves rather than blaming (Brackett et al., 2011).</a:t>
            </a:r>
          </a:p>
        </p:txBody>
      </p:sp>
      <p:sp>
        <p:nvSpPr>
          <p:cNvPr id="34" name="TextBox 34"/>
          <p:cNvSpPr txBox="1"/>
          <p:nvPr/>
        </p:nvSpPr>
        <p:spPr>
          <a:xfrm>
            <a:off x="4321499" y="10123815"/>
            <a:ext cx="10759287" cy="3252496"/>
          </a:xfrm>
          <a:prstGeom prst="rect">
            <a:avLst/>
          </a:prstGeom>
        </p:spPr>
        <p:txBody>
          <a:bodyPr lIns="0" tIns="0" rIns="0" bIns="0" rtlCol="0" anchor="t">
            <a:spAutoFit/>
          </a:bodyPr>
          <a:lstStyle/>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Emotions → Pause &amp; Reflect → Chosen Response → Positive Outcome</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Mindfulness: Notice feelings without immediate reaction</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Reflection: Journal or review your emotional responses after meetings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Stress Management: Use breathing techniques or short breaks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Pause Before Reacting: Count to 5 before responding in conflict</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Reframing: View challenges as learning opportunities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Research shows students who regulate emotions report lower stress and higher group satisfaction (Zeidner et al., 2009).</a:t>
            </a:r>
          </a:p>
        </p:txBody>
      </p:sp>
      <p:sp>
        <p:nvSpPr>
          <p:cNvPr id="35" name="TextBox 35"/>
          <p:cNvSpPr txBox="1"/>
          <p:nvPr/>
        </p:nvSpPr>
        <p:spPr>
          <a:xfrm>
            <a:off x="4353136" y="14313195"/>
            <a:ext cx="10205086" cy="2858725"/>
          </a:xfrm>
          <a:prstGeom prst="rect">
            <a:avLst/>
          </a:prstGeom>
        </p:spPr>
        <p:txBody>
          <a:bodyPr lIns="0" tIns="0" rIns="0" bIns="0" rtlCol="0" anchor="t">
            <a:spAutoFit/>
          </a:bodyPr>
          <a:lstStyle/>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Empathetic Behaviours That Improve Team Success: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Active Listening: Give full attention; avoid interrupting teammates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Perspective-Taking: Ask "How might they be feeling right now?"</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Constructive Feedback: Focus on actions, not personal criticism</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Validate Emotions: Acknowledge stress or frustration in others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Method and Reflection: Insights gathered through personal group project experience, academic research, and peer observation. </a:t>
            </a:r>
          </a:p>
        </p:txBody>
      </p:sp>
      <p:grpSp>
        <p:nvGrpSpPr>
          <p:cNvPr id="36" name="Group 36"/>
          <p:cNvGrpSpPr/>
          <p:nvPr/>
        </p:nvGrpSpPr>
        <p:grpSpPr>
          <a:xfrm>
            <a:off x="1203474" y="18209307"/>
            <a:ext cx="13955349" cy="1650794"/>
            <a:chOff x="0" y="0"/>
            <a:chExt cx="2297177" cy="271736"/>
          </a:xfrm>
        </p:grpSpPr>
        <p:sp>
          <p:nvSpPr>
            <p:cNvPr id="37" name="Freeform 37"/>
            <p:cNvSpPr/>
            <p:nvPr/>
          </p:nvSpPr>
          <p:spPr>
            <a:xfrm>
              <a:off x="0" y="0"/>
              <a:ext cx="2297177" cy="271736"/>
            </a:xfrm>
            <a:custGeom>
              <a:avLst/>
              <a:gdLst/>
              <a:ahLst/>
              <a:cxnLst/>
              <a:rect l="l" t="t" r="r" b="b"/>
              <a:pathLst>
                <a:path w="2297177" h="271736">
                  <a:moveTo>
                    <a:pt x="11095" y="0"/>
                  </a:moveTo>
                  <a:lnTo>
                    <a:pt x="2286082" y="0"/>
                  </a:lnTo>
                  <a:cubicBezTo>
                    <a:pt x="2289024" y="0"/>
                    <a:pt x="2291846" y="1169"/>
                    <a:pt x="2293927" y="3250"/>
                  </a:cubicBezTo>
                  <a:cubicBezTo>
                    <a:pt x="2296008" y="5330"/>
                    <a:pt x="2297177" y="8153"/>
                    <a:pt x="2297177" y="11095"/>
                  </a:cubicBezTo>
                  <a:lnTo>
                    <a:pt x="2297177" y="260640"/>
                  </a:lnTo>
                  <a:cubicBezTo>
                    <a:pt x="2297177" y="266768"/>
                    <a:pt x="2292209" y="271736"/>
                    <a:pt x="2286082" y="271736"/>
                  </a:cubicBezTo>
                  <a:lnTo>
                    <a:pt x="11095" y="271736"/>
                  </a:lnTo>
                  <a:cubicBezTo>
                    <a:pt x="4968" y="271736"/>
                    <a:pt x="0" y="266768"/>
                    <a:pt x="0" y="260640"/>
                  </a:cubicBezTo>
                  <a:lnTo>
                    <a:pt x="0" y="11095"/>
                  </a:lnTo>
                  <a:cubicBezTo>
                    <a:pt x="0" y="4968"/>
                    <a:pt x="4968" y="0"/>
                    <a:pt x="11095" y="0"/>
                  </a:cubicBezTo>
                  <a:close/>
                </a:path>
              </a:pathLst>
            </a:custGeom>
            <a:solidFill>
              <a:srgbClr val="FFFFFF"/>
            </a:solidFill>
            <a:ln w="133350" cap="sq">
              <a:solidFill>
                <a:srgbClr val="000000"/>
              </a:solidFill>
              <a:prstDash val="solid"/>
              <a:miter/>
            </a:ln>
          </p:spPr>
          <p:txBody>
            <a:bodyPr/>
            <a:lstStyle/>
            <a:p>
              <a:endParaRPr lang="en-US"/>
            </a:p>
          </p:txBody>
        </p:sp>
        <p:sp>
          <p:nvSpPr>
            <p:cNvPr id="38" name="TextBox 38"/>
            <p:cNvSpPr txBox="1"/>
            <p:nvPr/>
          </p:nvSpPr>
          <p:spPr>
            <a:xfrm>
              <a:off x="0" y="-47625"/>
              <a:ext cx="2297177" cy="319361"/>
            </a:xfrm>
            <a:prstGeom prst="rect">
              <a:avLst/>
            </a:prstGeom>
          </p:spPr>
          <p:txBody>
            <a:bodyPr lIns="12700" tIns="12700" rIns="12700" bIns="12700" rtlCol="0" anchor="ctr"/>
            <a:lstStyle/>
            <a:p>
              <a:pPr algn="l">
                <a:lnSpc>
                  <a:spcPts val="2548"/>
                </a:lnSpc>
              </a:pPr>
              <a:r>
                <a:rPr lang="en-US" sz="1820" b="1" spc="91">
                  <a:solidFill>
                    <a:srgbClr val="000000"/>
                  </a:solidFill>
                  <a:latin typeface="Source Sans Pro Bold"/>
                  <a:ea typeface="Source Sans Pro Bold"/>
                  <a:cs typeface="Source Sans Pro Bold"/>
                  <a:sym typeface="Source Sans Pro Bold"/>
                </a:rPr>
                <a:t> Emotional Intelligence (EI) helps students work effectively in teams by improving self-awareness, empathy, and communication. These skills enable them to handle challenges, resolve conflicts, and collaborate more successfully. Developing EI contributes to stronger teamwork, greater satisfaction, and better project results.</a:t>
              </a:r>
            </a:p>
            <a:p>
              <a:pPr marL="0" lvl="0" indent="0" algn="l">
                <a:lnSpc>
                  <a:spcPts val="2548"/>
                </a:lnSpc>
              </a:pPr>
              <a:r>
                <a:rPr lang="en-US" sz="1820" b="1" spc="91">
                  <a:solidFill>
                    <a:srgbClr val="000000"/>
                  </a:solidFill>
                  <a:latin typeface="Source Sans Pro Bold"/>
                  <a:ea typeface="Source Sans Pro Bold"/>
                  <a:cs typeface="Source Sans Pro Bold"/>
                  <a:sym typeface="Source Sans Pro Bold"/>
                </a:rPr>
                <a:t>(Chang, Sy and Choi, 2012)</a:t>
              </a:r>
            </a:p>
          </p:txBody>
        </p:sp>
      </p:grpSp>
      <p:sp>
        <p:nvSpPr>
          <p:cNvPr id="39" name="TextBox 39"/>
          <p:cNvSpPr txBox="1"/>
          <p:nvPr/>
        </p:nvSpPr>
        <p:spPr>
          <a:xfrm>
            <a:off x="1256647" y="19869626"/>
            <a:ext cx="13873229" cy="1713281"/>
          </a:xfrm>
          <a:prstGeom prst="rect">
            <a:avLst/>
          </a:prstGeom>
        </p:spPr>
        <p:txBody>
          <a:bodyPr lIns="0" tIns="0" rIns="0" bIns="0" rtlCol="0" anchor="t">
            <a:spAutoFit/>
          </a:bodyPr>
          <a:lstStyle/>
          <a:p>
            <a:pPr algn="l">
              <a:lnSpc>
                <a:spcPts val="1390"/>
              </a:lnSpc>
            </a:pPr>
            <a:endParaRPr/>
          </a:p>
          <a:p>
            <a:pPr algn="l">
              <a:lnSpc>
                <a:spcPts val="2079"/>
              </a:lnSpc>
              <a:spcBef>
                <a:spcPct val="0"/>
              </a:spcBef>
            </a:pPr>
            <a:endParaRPr/>
          </a:p>
          <a:p>
            <a:pPr algn="l">
              <a:lnSpc>
                <a:spcPts val="2079"/>
              </a:lnSpc>
              <a:spcBef>
                <a:spcPct val="0"/>
              </a:spcBef>
            </a:pPr>
            <a:r>
              <a:rPr lang="en-US" sz="1485" b="1">
                <a:solidFill>
                  <a:srgbClr val="000000"/>
                </a:solidFill>
                <a:latin typeface="Source Sans Pro Bold"/>
                <a:ea typeface="Source Sans Pro Bold"/>
                <a:cs typeface="Source Sans Pro Bold"/>
                <a:sym typeface="Source Sans Pro Bold"/>
              </a:rPr>
              <a:t>References: Goleman, D. (1995). Emotional Intelligence. Bantam. | Brackett, M. et al. (2011). Emotion regulation ability, burnout, and job satisfaction. Psych of Schools. | Zeidner, M. et al. (2009). What we know about EI. MIT Press Chang, J.W., Sy, T. and Choi, J.N. (2012) “Team Emotional Intelligence and Performance: Interactive Dynamics between Leaders and Members,” Small group research, 43(1), pp. 75–104. Available at: https://doi.org/10.1177/1046496411415692.</a:t>
            </a: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p:txBody>
      </p:sp>
      <p:grpSp>
        <p:nvGrpSpPr>
          <p:cNvPr id="40" name="Group 40"/>
          <p:cNvGrpSpPr/>
          <p:nvPr/>
        </p:nvGrpSpPr>
        <p:grpSpPr>
          <a:xfrm>
            <a:off x="1149982" y="17450101"/>
            <a:ext cx="13955349" cy="759206"/>
            <a:chOff x="0" y="0"/>
            <a:chExt cx="2297177" cy="124972"/>
          </a:xfrm>
        </p:grpSpPr>
        <p:sp>
          <p:nvSpPr>
            <p:cNvPr id="41" name="Freeform 41"/>
            <p:cNvSpPr/>
            <p:nvPr/>
          </p:nvSpPr>
          <p:spPr>
            <a:xfrm>
              <a:off x="0" y="0"/>
              <a:ext cx="2297177" cy="124972"/>
            </a:xfrm>
            <a:custGeom>
              <a:avLst/>
              <a:gdLst/>
              <a:ahLst/>
              <a:cxnLst/>
              <a:rect l="l" t="t" r="r" b="b"/>
              <a:pathLst>
                <a:path w="2297177" h="124972">
                  <a:moveTo>
                    <a:pt x="11095" y="0"/>
                  </a:moveTo>
                  <a:lnTo>
                    <a:pt x="2286082" y="0"/>
                  </a:lnTo>
                  <a:cubicBezTo>
                    <a:pt x="2289024" y="0"/>
                    <a:pt x="2291846" y="1169"/>
                    <a:pt x="2293927" y="3250"/>
                  </a:cubicBezTo>
                  <a:cubicBezTo>
                    <a:pt x="2296008" y="5330"/>
                    <a:pt x="2297177" y="8153"/>
                    <a:pt x="2297177" y="11095"/>
                  </a:cubicBezTo>
                  <a:lnTo>
                    <a:pt x="2297177" y="113877"/>
                  </a:lnTo>
                  <a:cubicBezTo>
                    <a:pt x="2297177" y="120005"/>
                    <a:pt x="2292209" y="124972"/>
                    <a:pt x="2286082" y="124972"/>
                  </a:cubicBezTo>
                  <a:lnTo>
                    <a:pt x="11095" y="124972"/>
                  </a:lnTo>
                  <a:cubicBezTo>
                    <a:pt x="4968" y="124972"/>
                    <a:pt x="0" y="120005"/>
                    <a:pt x="0" y="113877"/>
                  </a:cubicBezTo>
                  <a:lnTo>
                    <a:pt x="0" y="11095"/>
                  </a:lnTo>
                  <a:cubicBezTo>
                    <a:pt x="0" y="4968"/>
                    <a:pt x="4968" y="0"/>
                    <a:pt x="11095" y="0"/>
                  </a:cubicBezTo>
                  <a:close/>
                </a:path>
              </a:pathLst>
            </a:custGeom>
            <a:solidFill>
              <a:srgbClr val="61594A"/>
            </a:solidFill>
          </p:spPr>
          <p:txBody>
            <a:bodyPr/>
            <a:lstStyle/>
            <a:p>
              <a:endParaRPr lang="en-US"/>
            </a:p>
          </p:txBody>
        </p:sp>
        <p:sp>
          <p:nvSpPr>
            <p:cNvPr id="42" name="TextBox 42"/>
            <p:cNvSpPr txBox="1"/>
            <p:nvPr/>
          </p:nvSpPr>
          <p:spPr>
            <a:xfrm>
              <a:off x="0" y="-57150"/>
              <a:ext cx="2297177"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CONCLUSION</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528</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Source Sans Pro Bold</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Group Project with Emotional Intelligence</dc:title>
  <cp:lastModifiedBy>Supun Lakmal Karunanayake Liyanage</cp:lastModifiedBy>
  <cp:revision>2</cp:revision>
  <dcterms:created xsi:type="dcterms:W3CDTF">2006-08-16T00:00:00Z</dcterms:created>
  <dcterms:modified xsi:type="dcterms:W3CDTF">2026-06-12T21:06:11Z</dcterms:modified>
  <dc:identifier>DAHLno8QGXw</dc:identifier>
</cp:coreProperties>
</file>