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30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65BAB2-E078-4F70-BD7E-2FDF2B6E2E39}" v="1" dt="2025-02-08T16:05:55.9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9" d="100"/>
          <a:sy n="49" d="100"/>
        </p:scale>
        <p:origin x="2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F865BAB2-E078-4F70-BD7E-2FDF2B6E2E39}"/>
    <pc:docChg chg="addSld modSld sldOrd">
      <pc:chgData name="Gladius David Kulothungan" userId="5e27f31e-8d93-482e-ac92-c74194db9cf9" providerId="ADAL" clId="{F865BAB2-E078-4F70-BD7E-2FDF2B6E2E39}" dt="2025-02-08T17:07:49.046" v="87" actId="403"/>
      <pc:docMkLst>
        <pc:docMk/>
      </pc:docMkLst>
      <pc:sldChg chg="modSp mod">
        <pc:chgData name="Gladius David Kulothungan" userId="5e27f31e-8d93-482e-ac92-c74194db9cf9" providerId="ADAL" clId="{F865BAB2-E078-4F70-BD7E-2FDF2B6E2E39}" dt="2025-02-08T16:10:45.155" v="5" actId="403"/>
        <pc:sldMkLst>
          <pc:docMk/>
          <pc:sldMk cId="0" sldId="256"/>
        </pc:sldMkLst>
        <pc:spChg chg="mod">
          <ac:chgData name="Gladius David Kulothungan" userId="5e27f31e-8d93-482e-ac92-c74194db9cf9" providerId="ADAL" clId="{F865BAB2-E078-4F70-BD7E-2FDF2B6E2E39}" dt="2025-02-08T16:10:45.155" v="5" actId="403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6:11:33.201" v="13" actId="403"/>
        <pc:sldMkLst>
          <pc:docMk/>
          <pc:sldMk cId="0" sldId="257"/>
        </pc:sldMkLst>
        <pc:spChg chg="mod">
          <ac:chgData name="Gladius David Kulothungan" userId="5e27f31e-8d93-482e-ac92-c74194db9cf9" providerId="ADAL" clId="{F865BAB2-E078-4F70-BD7E-2FDF2B6E2E39}" dt="2025-02-08T16:11:06.087" v="9" actId="403"/>
          <ac:spMkLst>
            <pc:docMk/>
            <pc:sldMk cId="0" sldId="257"/>
            <ac:spMk id="3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0:58.612" v="7" actId="403"/>
          <ac:spMkLst>
            <pc:docMk/>
            <pc:sldMk cId="0" sldId="257"/>
            <ac:spMk id="4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1:22.167" v="11" actId="403"/>
          <ac:spMkLst>
            <pc:docMk/>
            <pc:sldMk cId="0" sldId="257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1:33.201" v="13" actId="403"/>
          <ac:spMkLst>
            <pc:docMk/>
            <pc:sldMk cId="0" sldId="257"/>
            <ac:spMk id="6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6:13:33.639" v="31" actId="403"/>
        <pc:sldMkLst>
          <pc:docMk/>
          <pc:sldMk cId="0" sldId="258"/>
        </pc:sldMkLst>
        <pc:spChg chg="mod">
          <ac:chgData name="Gladius David Kulothungan" userId="5e27f31e-8d93-482e-ac92-c74194db9cf9" providerId="ADAL" clId="{F865BAB2-E078-4F70-BD7E-2FDF2B6E2E39}" dt="2025-02-08T16:12:07.802" v="18" actId="403"/>
          <ac:spMkLst>
            <pc:docMk/>
            <pc:sldMk cId="0" sldId="258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1:57.548" v="16" actId="403"/>
          <ac:spMkLst>
            <pc:docMk/>
            <pc:sldMk cId="0" sldId="258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3:00.129" v="23" actId="403"/>
          <ac:spMkLst>
            <pc:docMk/>
            <pc:sldMk cId="0" sldId="258"/>
            <ac:spMk id="10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3:10.518" v="26" actId="403"/>
          <ac:spMkLst>
            <pc:docMk/>
            <pc:sldMk cId="0" sldId="258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2:17.635" v="20" actId="403"/>
          <ac:spMkLst>
            <pc:docMk/>
            <pc:sldMk cId="0" sldId="258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2:41.259" v="21" actId="255"/>
          <ac:spMkLst>
            <pc:docMk/>
            <pc:sldMk cId="0" sldId="258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3:19.717" v="28" actId="403"/>
          <ac:spMkLst>
            <pc:docMk/>
            <pc:sldMk cId="0" sldId="258"/>
            <ac:spMk id="18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3:33.639" v="31" actId="403"/>
          <ac:spMkLst>
            <pc:docMk/>
            <pc:sldMk cId="0" sldId="258"/>
            <ac:spMk id="19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6:15:17.448" v="48" actId="255"/>
        <pc:sldMkLst>
          <pc:docMk/>
          <pc:sldMk cId="0" sldId="259"/>
        </pc:sldMkLst>
        <pc:spChg chg="mod">
          <ac:chgData name="Gladius David Kulothungan" userId="5e27f31e-8d93-482e-ac92-c74194db9cf9" providerId="ADAL" clId="{F865BAB2-E078-4F70-BD7E-2FDF2B6E2E39}" dt="2025-02-08T16:13:52.164" v="33" actId="403"/>
          <ac:spMkLst>
            <pc:docMk/>
            <pc:sldMk cId="0" sldId="259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5:17.448" v="48" actId="255"/>
          <ac:spMkLst>
            <pc:docMk/>
            <pc:sldMk cId="0" sldId="259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4:35.650" v="43" actId="20577"/>
          <ac:spMkLst>
            <pc:docMk/>
            <pc:sldMk cId="0" sldId="259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4:46.269" v="45" actId="403"/>
          <ac:spMkLst>
            <pc:docMk/>
            <pc:sldMk cId="0" sldId="259"/>
            <ac:spMk id="11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6:16:15.421" v="54" actId="403"/>
        <pc:sldMkLst>
          <pc:docMk/>
          <pc:sldMk cId="0" sldId="260"/>
        </pc:sldMkLst>
        <pc:spChg chg="mod">
          <ac:chgData name="Gladius David Kulothungan" userId="5e27f31e-8d93-482e-ac92-c74194db9cf9" providerId="ADAL" clId="{F865BAB2-E078-4F70-BD7E-2FDF2B6E2E39}" dt="2025-02-08T16:15:48.006" v="50" actId="403"/>
          <ac:spMkLst>
            <pc:docMk/>
            <pc:sldMk cId="0" sldId="260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6:02.683" v="52" actId="403"/>
          <ac:spMkLst>
            <pc:docMk/>
            <pc:sldMk cId="0" sldId="260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6:16:15.421" v="54" actId="403"/>
          <ac:spMkLst>
            <pc:docMk/>
            <pc:sldMk cId="0" sldId="260"/>
            <ac:spMk id="9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7:05:09.785" v="67" actId="403"/>
        <pc:sldMkLst>
          <pc:docMk/>
          <pc:sldMk cId="0" sldId="261"/>
        </pc:sldMkLst>
        <pc:spChg chg="mod">
          <ac:chgData name="Gladius David Kulothungan" userId="5e27f31e-8d93-482e-ac92-c74194db9cf9" providerId="ADAL" clId="{F865BAB2-E078-4F70-BD7E-2FDF2B6E2E39}" dt="2025-02-08T17:04:34.784" v="64" actId="403"/>
          <ac:spMkLst>
            <pc:docMk/>
            <pc:sldMk cId="0" sldId="261"/>
            <ac:spMk id="3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4:24.618" v="62" actId="403"/>
          <ac:spMkLst>
            <pc:docMk/>
            <pc:sldMk cId="0" sldId="261"/>
            <ac:spMk id="4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4:59.672" v="65" actId="255"/>
          <ac:spMkLst>
            <pc:docMk/>
            <pc:sldMk cId="0" sldId="261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5:09.785" v="67" actId="403"/>
          <ac:spMkLst>
            <pc:docMk/>
            <pc:sldMk cId="0" sldId="261"/>
            <ac:spMk id="6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7:04:10.618" v="60" actId="403"/>
        <pc:sldMkLst>
          <pc:docMk/>
          <pc:sldMk cId="0" sldId="262"/>
        </pc:sldMkLst>
        <pc:spChg chg="mod">
          <ac:chgData name="Gladius David Kulothungan" userId="5e27f31e-8d93-482e-ac92-c74194db9cf9" providerId="ADAL" clId="{F865BAB2-E078-4F70-BD7E-2FDF2B6E2E39}" dt="2025-02-08T17:03:44.973" v="56" actId="403"/>
          <ac:spMkLst>
            <pc:docMk/>
            <pc:sldMk cId="0" sldId="262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4:00.118" v="58" actId="403"/>
          <ac:spMkLst>
            <pc:docMk/>
            <pc:sldMk cId="0" sldId="262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4:10.618" v="60" actId="403"/>
          <ac:spMkLst>
            <pc:docMk/>
            <pc:sldMk cId="0" sldId="262"/>
            <ac:spMk id="16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7:06:38.195" v="79" actId="403"/>
        <pc:sldMkLst>
          <pc:docMk/>
          <pc:sldMk cId="0" sldId="263"/>
        </pc:sldMkLst>
        <pc:spChg chg="mod">
          <ac:chgData name="Gladius David Kulothungan" userId="5e27f31e-8d93-482e-ac92-c74194db9cf9" providerId="ADAL" clId="{F865BAB2-E078-4F70-BD7E-2FDF2B6E2E39}" dt="2025-02-08T17:05:40.781" v="69" actId="403"/>
          <ac:spMkLst>
            <pc:docMk/>
            <pc:sldMk cId="0" sldId="263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6:01.972" v="71" actId="255"/>
          <ac:spMkLst>
            <pc:docMk/>
            <pc:sldMk cId="0" sldId="263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6:10.861" v="73" actId="403"/>
          <ac:spMkLst>
            <pc:docMk/>
            <pc:sldMk cId="0" sldId="263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6:19.465" v="75" actId="403"/>
          <ac:spMkLst>
            <pc:docMk/>
            <pc:sldMk cId="0" sldId="263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6:28.782" v="77" actId="403"/>
          <ac:spMkLst>
            <pc:docMk/>
            <pc:sldMk cId="0" sldId="263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6:38.195" v="79" actId="403"/>
          <ac:spMkLst>
            <pc:docMk/>
            <pc:sldMk cId="0" sldId="263"/>
            <ac:spMk id="12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7:07:23.389" v="85" actId="403"/>
        <pc:sldMkLst>
          <pc:docMk/>
          <pc:sldMk cId="0" sldId="264"/>
        </pc:sldMkLst>
        <pc:spChg chg="mod">
          <ac:chgData name="Gladius David Kulothungan" userId="5e27f31e-8d93-482e-ac92-c74194db9cf9" providerId="ADAL" clId="{F865BAB2-E078-4F70-BD7E-2FDF2B6E2E39}" dt="2025-02-08T17:07:02.997" v="81" actId="403"/>
          <ac:spMkLst>
            <pc:docMk/>
            <pc:sldMk cId="0" sldId="264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7:12.909" v="83" actId="403"/>
          <ac:spMkLst>
            <pc:docMk/>
            <pc:sldMk cId="0" sldId="264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65BAB2-E078-4F70-BD7E-2FDF2B6E2E39}" dt="2025-02-08T17:07:23.389" v="85" actId="403"/>
          <ac:spMkLst>
            <pc:docMk/>
            <pc:sldMk cId="0" sldId="264"/>
            <ac:spMk id="9" creationId="{00000000-0000-0000-0000-000000000000}"/>
          </ac:spMkLst>
        </pc:spChg>
      </pc:sldChg>
      <pc:sldChg chg="modSp mod">
        <pc:chgData name="Gladius David Kulothungan" userId="5e27f31e-8d93-482e-ac92-c74194db9cf9" providerId="ADAL" clId="{F865BAB2-E078-4F70-BD7E-2FDF2B6E2E39}" dt="2025-02-08T17:07:49.046" v="87" actId="403"/>
        <pc:sldMkLst>
          <pc:docMk/>
          <pc:sldMk cId="0" sldId="265"/>
        </pc:sldMkLst>
        <pc:spChg chg="mod">
          <ac:chgData name="Gladius David Kulothungan" userId="5e27f31e-8d93-482e-ac92-c74194db9cf9" providerId="ADAL" clId="{F865BAB2-E078-4F70-BD7E-2FDF2B6E2E39}" dt="2025-02-08T17:07:49.046" v="87" actId="403"/>
          <ac:spMkLst>
            <pc:docMk/>
            <pc:sldMk cId="0" sldId="265"/>
            <ac:spMk id="4" creationId="{00000000-0000-0000-0000-000000000000}"/>
          </ac:spMkLst>
        </pc:spChg>
      </pc:sldChg>
      <pc:sldChg chg="add ord">
        <pc:chgData name="Gladius David Kulothungan" userId="5e27f31e-8d93-482e-ac92-c74194db9cf9" providerId="ADAL" clId="{F865BAB2-E078-4F70-BD7E-2FDF2B6E2E39}" dt="2025-02-08T16:06:00.731" v="2"/>
        <pc:sldMkLst>
          <pc:docMk/>
          <pc:sldMk cId="972570496" sldId="3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7218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709" y="2386611"/>
            <a:ext cx="12435840" cy="176403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0989" y="4493538"/>
            <a:ext cx="10241280" cy="21031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11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822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234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468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2859" y="7830413"/>
            <a:ext cx="1553805" cy="262226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623923" y="7657597"/>
            <a:ext cx="4632960" cy="4381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674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9467" y="1090464"/>
            <a:ext cx="9591466" cy="5789443"/>
          </a:xfrm>
        </p:spPr>
        <p:txBody>
          <a:bodyPr>
            <a:normAutofit/>
          </a:bodyPr>
          <a:lstStyle/>
          <a:p>
            <a:r>
              <a:rPr lang="en-GB" altLang="en-US" sz="3360" b="1" dirty="0"/>
              <a:t>Master of Business Administration</a:t>
            </a:r>
            <a:br>
              <a:rPr lang="en-GB" altLang="en-US" sz="288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432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</a:t>
            </a:r>
            <a:r>
              <a:rPr lang="en-GB" sz="432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Management </a:t>
            </a:r>
            <a:br>
              <a:rPr lang="en-GB" sz="576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84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 and Overview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1960721"/>
            <a:ext cx="7468553" cy="21120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Human Resource Management: Functions and the Ulrich Model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837724" y="4431744"/>
            <a:ext cx="7468553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8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This presentation explores the evolving landscape of Human Resource Management (HRM) and its impact on business success, with a focus on the influential Ulrich Model.</a:t>
            </a:r>
            <a:endParaRPr lang="en-US" sz="2800" dirty="0"/>
          </a:p>
        </p:txBody>
      </p:sp>
      <p:sp>
        <p:nvSpPr>
          <p:cNvPr id="5" name="Shape 2"/>
          <p:cNvSpPr/>
          <p:nvPr/>
        </p:nvSpPr>
        <p:spPr>
          <a:xfrm>
            <a:off x="837724" y="5867876"/>
            <a:ext cx="382905" cy="382905"/>
          </a:xfrm>
          <a:prstGeom prst="roundRect">
            <a:avLst>
              <a:gd name="adj" fmla="val 23878209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340287" y="5850017"/>
            <a:ext cx="3386852" cy="418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50"/>
              </a:lnSpc>
              <a:buNone/>
            </a:pPr>
            <a:endParaRPr lang="en-US" sz="2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2485787"/>
            <a:ext cx="7330678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The Essential Functions of HR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37724" y="3788093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Talent Management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837724" y="4379357"/>
            <a:ext cx="6185535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handles the recruitment, hiring, and onboarding of employees. It also manages employee performance, development, and compensation.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7614761" y="3788093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Organizational Design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614761" y="4379357"/>
            <a:ext cx="6185535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designs and manages the structure of teams and departments, ensuring optimal productivity and collaboration.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72022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1643" y="3491389"/>
            <a:ext cx="8925163" cy="6400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000"/>
              </a:lnSpc>
              <a:buNone/>
            </a:pPr>
            <a:r>
              <a:rPr lang="en-US" sz="4000" kern="0" spc="-81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Ulrich's HR Model: A Strategic Approach</a:t>
            </a:r>
            <a:endParaRPr lang="en-US" sz="4000" dirty="0"/>
          </a:p>
        </p:txBody>
      </p:sp>
      <p:sp>
        <p:nvSpPr>
          <p:cNvPr id="4" name="Shape 1"/>
          <p:cNvSpPr/>
          <p:nvPr/>
        </p:nvSpPr>
        <p:spPr>
          <a:xfrm>
            <a:off x="761643" y="4702612"/>
            <a:ext cx="489585" cy="489585"/>
          </a:xfrm>
          <a:prstGeom prst="roundRect">
            <a:avLst>
              <a:gd name="adj" fmla="val 18669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29640" y="4793813"/>
            <a:ext cx="153591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2400" kern="0" spc="-48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1</a:t>
            </a:r>
            <a:endParaRPr lang="en-US" sz="2400" dirty="0"/>
          </a:p>
        </p:txBody>
      </p:sp>
      <p:sp>
        <p:nvSpPr>
          <p:cNvPr id="6" name="Text 3"/>
          <p:cNvSpPr/>
          <p:nvPr/>
        </p:nvSpPr>
        <p:spPr>
          <a:xfrm>
            <a:off x="1468755" y="4702612"/>
            <a:ext cx="2560201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500"/>
              </a:lnSpc>
              <a:buNone/>
            </a:pPr>
            <a:r>
              <a:rPr lang="en-US" sz="2800" kern="0" spc="-40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Strategic Partner</a:t>
            </a:r>
            <a:endParaRPr lang="en-US" sz="2800" dirty="0"/>
          </a:p>
        </p:txBody>
      </p:sp>
      <p:sp>
        <p:nvSpPr>
          <p:cNvPr id="7" name="Text 4"/>
          <p:cNvSpPr/>
          <p:nvPr/>
        </p:nvSpPr>
        <p:spPr>
          <a:xfrm>
            <a:off x="1468755" y="5153025"/>
            <a:ext cx="5737741" cy="696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400" kern="0" spc="-34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aligns its strategies and activities with the overall business goals and objectives.</a:t>
            </a:r>
            <a:endParaRPr lang="en-US" sz="2400" dirty="0"/>
          </a:p>
        </p:txBody>
      </p:sp>
      <p:sp>
        <p:nvSpPr>
          <p:cNvPr id="8" name="Shape 5"/>
          <p:cNvSpPr/>
          <p:nvPr/>
        </p:nvSpPr>
        <p:spPr>
          <a:xfrm>
            <a:off x="7424023" y="4702612"/>
            <a:ext cx="489585" cy="489585"/>
          </a:xfrm>
          <a:prstGeom prst="roundRect">
            <a:avLst>
              <a:gd name="adj" fmla="val 18669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592020" y="4793813"/>
            <a:ext cx="153591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2400" kern="0" spc="-48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2</a:t>
            </a:r>
            <a:endParaRPr lang="en-US" sz="2400" dirty="0"/>
          </a:p>
        </p:txBody>
      </p:sp>
      <p:sp>
        <p:nvSpPr>
          <p:cNvPr id="10" name="Text 7"/>
          <p:cNvSpPr/>
          <p:nvPr/>
        </p:nvSpPr>
        <p:spPr>
          <a:xfrm>
            <a:off x="8131135" y="4702612"/>
            <a:ext cx="2560201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500"/>
              </a:lnSpc>
              <a:buNone/>
            </a:pPr>
            <a:r>
              <a:rPr lang="en-US" sz="2800" kern="0" spc="-40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Change Agent</a:t>
            </a:r>
            <a:endParaRPr lang="en-US" sz="2800" dirty="0"/>
          </a:p>
        </p:txBody>
      </p:sp>
      <p:sp>
        <p:nvSpPr>
          <p:cNvPr id="11" name="Text 8"/>
          <p:cNvSpPr/>
          <p:nvPr/>
        </p:nvSpPr>
        <p:spPr>
          <a:xfrm>
            <a:off x="8131135" y="5153025"/>
            <a:ext cx="5737741" cy="696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400" kern="0" spc="-34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facilitates and supports organizational change, helping employees adapt to new processes and technologies.</a:t>
            </a:r>
            <a:endParaRPr lang="en-US" sz="2400" dirty="0"/>
          </a:p>
        </p:txBody>
      </p:sp>
      <p:sp>
        <p:nvSpPr>
          <p:cNvPr id="12" name="Shape 9"/>
          <p:cNvSpPr/>
          <p:nvPr/>
        </p:nvSpPr>
        <p:spPr>
          <a:xfrm>
            <a:off x="761643" y="6311622"/>
            <a:ext cx="489585" cy="489585"/>
          </a:xfrm>
          <a:prstGeom prst="roundRect">
            <a:avLst>
              <a:gd name="adj" fmla="val 18669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929640" y="6402824"/>
            <a:ext cx="153591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2400" kern="0" spc="-48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1"/>
          <p:cNvSpPr/>
          <p:nvPr/>
        </p:nvSpPr>
        <p:spPr>
          <a:xfrm>
            <a:off x="1468755" y="6311622"/>
            <a:ext cx="2560201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500"/>
              </a:lnSpc>
              <a:buNone/>
            </a:pPr>
            <a:r>
              <a:rPr lang="en-US" sz="2800" kern="0" spc="-40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Employee Champion</a:t>
            </a:r>
            <a:endParaRPr lang="en-US" sz="2800" dirty="0"/>
          </a:p>
        </p:txBody>
      </p:sp>
      <p:sp>
        <p:nvSpPr>
          <p:cNvPr id="15" name="Text 12"/>
          <p:cNvSpPr/>
          <p:nvPr/>
        </p:nvSpPr>
        <p:spPr>
          <a:xfrm>
            <a:off x="1468755" y="6762036"/>
            <a:ext cx="5737741" cy="696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400" kern="0" spc="-34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prioritizes employee well-being, engagement, and satisfaction, fostering a positive and supportive workplace culture.</a:t>
            </a:r>
            <a:endParaRPr lang="en-US" sz="2400" dirty="0"/>
          </a:p>
        </p:txBody>
      </p:sp>
      <p:sp>
        <p:nvSpPr>
          <p:cNvPr id="16" name="Shape 13"/>
          <p:cNvSpPr/>
          <p:nvPr/>
        </p:nvSpPr>
        <p:spPr>
          <a:xfrm>
            <a:off x="7424023" y="6311622"/>
            <a:ext cx="489585" cy="489585"/>
          </a:xfrm>
          <a:prstGeom prst="roundRect">
            <a:avLst>
              <a:gd name="adj" fmla="val 18669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592020" y="6402824"/>
            <a:ext cx="153591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2400" kern="0" spc="-48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4</a:t>
            </a:r>
            <a:endParaRPr lang="en-US" sz="2400" dirty="0"/>
          </a:p>
        </p:txBody>
      </p:sp>
      <p:sp>
        <p:nvSpPr>
          <p:cNvPr id="18" name="Text 15"/>
          <p:cNvSpPr/>
          <p:nvPr/>
        </p:nvSpPr>
        <p:spPr>
          <a:xfrm>
            <a:off x="8131135" y="6311622"/>
            <a:ext cx="2560201" cy="3199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500"/>
              </a:lnSpc>
              <a:buNone/>
            </a:pPr>
            <a:r>
              <a:rPr lang="en-US" sz="2800" kern="0" spc="-40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Administrative Expert</a:t>
            </a:r>
            <a:endParaRPr lang="en-US" sz="2800" dirty="0"/>
          </a:p>
        </p:txBody>
      </p:sp>
      <p:sp>
        <p:nvSpPr>
          <p:cNvPr id="19" name="Text 16"/>
          <p:cNvSpPr/>
          <p:nvPr/>
        </p:nvSpPr>
        <p:spPr>
          <a:xfrm>
            <a:off x="8131135" y="6762036"/>
            <a:ext cx="5737741" cy="696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400" kern="0" spc="-34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optimizes administrative processes, ensuring efficiency and effectiveness in managing HR data and operations</a:t>
            </a:r>
            <a:r>
              <a:rPr lang="en-US" sz="1700" kern="0" spc="-34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.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973098"/>
            <a:ext cx="7468553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The Three-Legged Stool of HR Structure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6324124" y="2740104"/>
            <a:ext cx="3614618" cy="2521506"/>
          </a:xfrm>
          <a:prstGeom prst="roundRect">
            <a:avLst>
              <a:gd name="adj" fmla="val 3987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71059" y="2987040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Shared Services</a:t>
            </a:r>
            <a:endParaRPr lang="en-US" sz="2800" dirty="0"/>
          </a:p>
        </p:txBody>
      </p:sp>
      <p:sp>
        <p:nvSpPr>
          <p:cNvPr id="6" name="Text 3"/>
          <p:cNvSpPr/>
          <p:nvPr/>
        </p:nvSpPr>
        <p:spPr>
          <a:xfrm>
            <a:off x="6571059" y="3482578"/>
            <a:ext cx="3120747" cy="15320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0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Centralized teams handle transactional tasks like payroll, benefits, and HR data management.</a:t>
            </a:r>
            <a:endParaRPr lang="en-US" sz="2000" dirty="0"/>
          </a:p>
        </p:txBody>
      </p:sp>
      <p:sp>
        <p:nvSpPr>
          <p:cNvPr id="7" name="Shape 4"/>
          <p:cNvSpPr/>
          <p:nvPr/>
        </p:nvSpPr>
        <p:spPr>
          <a:xfrm>
            <a:off x="10178058" y="2740104"/>
            <a:ext cx="3614618" cy="2521506"/>
          </a:xfrm>
          <a:prstGeom prst="roundRect">
            <a:avLst>
              <a:gd name="adj" fmla="val 3987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424993" y="2987040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 err="1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Centres</a:t>
            </a:r>
            <a:r>
              <a:rPr lang="en-US" sz="2800" kern="0" spc="-44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 of Excellence</a:t>
            </a:r>
            <a:endParaRPr lang="en-US" sz="2800" dirty="0"/>
          </a:p>
        </p:txBody>
      </p:sp>
      <p:sp>
        <p:nvSpPr>
          <p:cNvPr id="9" name="Text 6"/>
          <p:cNvSpPr/>
          <p:nvPr/>
        </p:nvSpPr>
        <p:spPr>
          <a:xfrm>
            <a:off x="10424993" y="3482578"/>
            <a:ext cx="3120747" cy="15320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Specialized HR units focus on areas like talent acquisition, leadership development, and HR analytics.</a:t>
            </a:r>
            <a:endParaRPr lang="en-US" sz="1850" dirty="0"/>
          </a:p>
        </p:txBody>
      </p:sp>
      <p:sp>
        <p:nvSpPr>
          <p:cNvPr id="10" name="Shape 7"/>
          <p:cNvSpPr/>
          <p:nvPr/>
        </p:nvSpPr>
        <p:spPr>
          <a:xfrm>
            <a:off x="6324124" y="5500926"/>
            <a:ext cx="7468553" cy="1755458"/>
          </a:xfrm>
          <a:prstGeom prst="roundRect">
            <a:avLst>
              <a:gd name="adj" fmla="val 5727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571059" y="5747861"/>
            <a:ext cx="3321844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Strategic Business Partners</a:t>
            </a:r>
            <a:endParaRPr lang="en-US" sz="2800" dirty="0"/>
          </a:p>
        </p:txBody>
      </p:sp>
      <p:sp>
        <p:nvSpPr>
          <p:cNvPr id="12" name="Text 9"/>
          <p:cNvSpPr/>
          <p:nvPr/>
        </p:nvSpPr>
        <p:spPr>
          <a:xfrm>
            <a:off x="6571059" y="6243399"/>
            <a:ext cx="6974681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185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professionals collaborate with department heads to align HR practices with specific business needs and strategies.</a:t>
            </a:r>
            <a:endParaRPr lang="en-US" sz="1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916555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16650" y="3558183"/>
            <a:ext cx="12997101" cy="13723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400"/>
              </a:lnSpc>
              <a:buNone/>
            </a:pPr>
            <a:r>
              <a:rPr lang="en-US" sz="4300" kern="0" spc="-86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HR Challenges: Outsourcing, Line Managers, and the Future</a:t>
            </a:r>
            <a:endParaRPr lang="en-US" sz="43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650" y="5280422"/>
            <a:ext cx="583287" cy="58328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16650" y="6096953"/>
            <a:ext cx="4099084" cy="1120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400" kern="0" spc="-37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functions are increasingly outsourced to specialized providers, including payroll processing, training, and recruitment</a:t>
            </a:r>
            <a:r>
              <a:rPr lang="en-US" sz="1800" kern="0" spc="-37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.</a:t>
            </a:r>
            <a:endParaRPr lang="en-US" sz="180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5658" y="5280422"/>
            <a:ext cx="583287" cy="583287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5265658" y="6096953"/>
            <a:ext cx="4099084" cy="1493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400" kern="0" spc="-37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Line managers play a crucial role in implementing HR policies, conducting performance reviews, and addressing employee concerns.</a:t>
            </a:r>
            <a:endParaRPr lang="en-US" sz="240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14667" y="5280422"/>
            <a:ext cx="583287" cy="583287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9714667" y="6096953"/>
            <a:ext cx="4099084" cy="1120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400" kern="0" spc="-37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is evolving to embrace new technologies like AI, automation, and data analytics, transforming its role in the organization</a:t>
            </a:r>
            <a:r>
              <a:rPr lang="en-US" sz="1800" kern="0" spc="-37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.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2677239"/>
            <a:ext cx="10655022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Centralized vs. Decentralized HR Structures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37724" y="3979545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Centralized HR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837724" y="4570809"/>
            <a:ext cx="6185535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A single HR department controls all policies and procedures, ensuring consistency and cost efficiency</a:t>
            </a:r>
            <a:r>
              <a:rPr lang="en-US" sz="185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.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7614761" y="3979545"/>
            <a:ext cx="2816185" cy="3519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800" kern="0" spc="-44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Decentralized HR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614761" y="4570809"/>
            <a:ext cx="6185535" cy="766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functions are delegated to individual business units, offering greater flexibility and responsiveness to specific needs.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2051447"/>
            <a:ext cx="6769298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The Rise of HR Outsourcing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1181457" y="3114437"/>
            <a:ext cx="30480" cy="3063597"/>
          </a:xfrm>
          <a:prstGeom prst="roundRect">
            <a:avLst>
              <a:gd name="adj" fmla="val 329856"/>
            </a:avLst>
          </a:prstGeom>
          <a:solidFill>
            <a:srgbClr val="D6BA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435477" y="3637598"/>
            <a:ext cx="837724" cy="30480"/>
          </a:xfrm>
          <a:prstGeom prst="roundRect">
            <a:avLst>
              <a:gd name="adj" fmla="val 329856"/>
            </a:avLst>
          </a:prstGeom>
          <a:solidFill>
            <a:srgbClr val="D6BA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927437" y="3383637"/>
            <a:ext cx="538520" cy="538520"/>
          </a:xfrm>
          <a:prstGeom prst="roundRect">
            <a:avLst>
              <a:gd name="adj" fmla="val 18670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112222" y="3483888"/>
            <a:ext cx="168950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kern="0" spc="-53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1</a:t>
            </a:r>
            <a:endParaRPr lang="en-US" sz="2650" dirty="0"/>
          </a:p>
        </p:txBody>
      </p:sp>
      <p:sp>
        <p:nvSpPr>
          <p:cNvPr id="8" name="Text 5"/>
          <p:cNvSpPr/>
          <p:nvPr/>
        </p:nvSpPr>
        <p:spPr>
          <a:xfrm>
            <a:off x="2513290" y="3353753"/>
            <a:ext cx="5792986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Payroll Processing</a:t>
            </a:r>
            <a:endParaRPr lang="en-US" sz="2400" dirty="0"/>
          </a:p>
        </p:txBody>
      </p:sp>
      <p:sp>
        <p:nvSpPr>
          <p:cNvPr id="9" name="Shape 6"/>
          <p:cNvSpPr/>
          <p:nvPr/>
        </p:nvSpPr>
        <p:spPr>
          <a:xfrm>
            <a:off x="1435477" y="4738568"/>
            <a:ext cx="837724" cy="30480"/>
          </a:xfrm>
          <a:prstGeom prst="roundRect">
            <a:avLst>
              <a:gd name="adj" fmla="val 329856"/>
            </a:avLst>
          </a:prstGeom>
          <a:solidFill>
            <a:srgbClr val="D6BA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927437" y="4484608"/>
            <a:ext cx="538520" cy="538520"/>
          </a:xfrm>
          <a:prstGeom prst="roundRect">
            <a:avLst>
              <a:gd name="adj" fmla="val 18670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112222" y="4584859"/>
            <a:ext cx="168950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kern="0" spc="-53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2</a:t>
            </a:r>
            <a:endParaRPr lang="en-US" sz="2650" dirty="0"/>
          </a:p>
        </p:txBody>
      </p:sp>
      <p:sp>
        <p:nvSpPr>
          <p:cNvPr id="12" name="Text 9"/>
          <p:cNvSpPr/>
          <p:nvPr/>
        </p:nvSpPr>
        <p:spPr>
          <a:xfrm>
            <a:off x="2513290" y="4454723"/>
            <a:ext cx="5792986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Employee Training</a:t>
            </a:r>
            <a:endParaRPr lang="en-US" sz="2400" dirty="0"/>
          </a:p>
        </p:txBody>
      </p:sp>
      <p:sp>
        <p:nvSpPr>
          <p:cNvPr id="13" name="Shape 10"/>
          <p:cNvSpPr/>
          <p:nvPr/>
        </p:nvSpPr>
        <p:spPr>
          <a:xfrm>
            <a:off x="1435477" y="5839539"/>
            <a:ext cx="837724" cy="30480"/>
          </a:xfrm>
          <a:prstGeom prst="roundRect">
            <a:avLst>
              <a:gd name="adj" fmla="val 329856"/>
            </a:avLst>
          </a:prstGeom>
          <a:solidFill>
            <a:srgbClr val="D6BAD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927437" y="5585579"/>
            <a:ext cx="538520" cy="538520"/>
          </a:xfrm>
          <a:prstGeom prst="roundRect">
            <a:avLst>
              <a:gd name="adj" fmla="val 18670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1112222" y="5685830"/>
            <a:ext cx="168950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kern="0" spc="-53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3</a:t>
            </a:r>
            <a:endParaRPr lang="en-US" sz="2650" dirty="0"/>
          </a:p>
        </p:txBody>
      </p:sp>
      <p:sp>
        <p:nvSpPr>
          <p:cNvPr id="16" name="Text 13"/>
          <p:cNvSpPr/>
          <p:nvPr/>
        </p:nvSpPr>
        <p:spPr>
          <a:xfrm>
            <a:off x="2513290" y="5555694"/>
            <a:ext cx="5792986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Recruitment Process Outsourcing (RPO)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31758" y="1063228"/>
            <a:ext cx="7680484" cy="12299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800"/>
              </a:lnSpc>
              <a:buNone/>
            </a:pPr>
            <a:r>
              <a:rPr lang="en-US" sz="3850" kern="0" spc="-77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HR &amp; Line Manager Collaboration: A Shared Responsibility</a:t>
            </a:r>
            <a:endParaRPr lang="en-US" sz="38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758" y="2606754"/>
            <a:ext cx="1045369" cy="1519833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2090738" y="2815828"/>
            <a:ext cx="3206829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kern="0" spc="-39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Increased HR Responsibilities</a:t>
            </a:r>
            <a:endParaRPr lang="en-US" sz="2400" dirty="0"/>
          </a:p>
        </p:txBody>
      </p:sp>
      <p:sp>
        <p:nvSpPr>
          <p:cNvPr id="6" name="Text 2"/>
          <p:cNvSpPr/>
          <p:nvPr/>
        </p:nvSpPr>
        <p:spPr>
          <a:xfrm>
            <a:off x="2090738" y="3248620"/>
            <a:ext cx="632150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00" kern="0" spc="-33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Line managers are taking on greater HR responsibilities, such as performance management, employee training, and well-being initiatives.</a:t>
            </a:r>
            <a:endParaRPr lang="en-US" sz="20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758" y="4126587"/>
            <a:ext cx="1045369" cy="1519833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090738" y="4335661"/>
            <a:ext cx="3165515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kern="0" spc="-39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Challenges for Line Managers</a:t>
            </a:r>
            <a:endParaRPr lang="en-US" sz="2400" dirty="0"/>
          </a:p>
        </p:txBody>
      </p:sp>
      <p:sp>
        <p:nvSpPr>
          <p:cNvPr id="9" name="Text 4"/>
          <p:cNvSpPr/>
          <p:nvPr/>
        </p:nvSpPr>
        <p:spPr>
          <a:xfrm>
            <a:off x="2090738" y="4768453"/>
            <a:ext cx="632150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00" kern="0" spc="-33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Line managers may lack HR expertise, face conflicts between HR policies and business needs, and struggle with balancing control.</a:t>
            </a:r>
            <a:endParaRPr lang="en-US" sz="20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758" y="5646420"/>
            <a:ext cx="1045369" cy="1519833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2090738" y="5855494"/>
            <a:ext cx="2459831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kern="0" spc="-39" dirty="0">
                <a:solidFill>
                  <a:srgbClr val="272525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Balancing Control</a:t>
            </a:r>
            <a:endParaRPr lang="en-US" sz="2400" dirty="0"/>
          </a:p>
        </p:txBody>
      </p:sp>
      <p:sp>
        <p:nvSpPr>
          <p:cNvPr id="12" name="Text 6"/>
          <p:cNvSpPr/>
          <p:nvPr/>
        </p:nvSpPr>
        <p:spPr>
          <a:xfrm>
            <a:off x="2090738" y="6288286"/>
            <a:ext cx="632150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00" kern="0" spc="-33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Effective HR departments strike a balance between providing guidance and support to line managers while retaining control over key HR processes</a:t>
            </a:r>
            <a:r>
              <a:rPr lang="en-US" sz="1600" kern="0" spc="-33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.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2649736"/>
            <a:ext cx="5632490" cy="7040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Future Trends in HRM</a:t>
            </a:r>
            <a:endParaRPr lang="en-US" sz="4400" dirty="0"/>
          </a:p>
        </p:txBody>
      </p:sp>
      <p:sp>
        <p:nvSpPr>
          <p:cNvPr id="4" name="Shape 1"/>
          <p:cNvSpPr/>
          <p:nvPr/>
        </p:nvSpPr>
        <p:spPr>
          <a:xfrm>
            <a:off x="837724" y="3712726"/>
            <a:ext cx="179427" cy="383024"/>
          </a:xfrm>
          <a:prstGeom prst="roundRect">
            <a:avLst>
              <a:gd name="adj" fmla="val 56034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376124" y="3712726"/>
            <a:ext cx="6930152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AI and Automation</a:t>
            </a:r>
            <a:endParaRPr lang="en-US" sz="2400" dirty="0"/>
          </a:p>
        </p:txBody>
      </p:sp>
      <p:sp>
        <p:nvSpPr>
          <p:cNvPr id="6" name="Shape 3"/>
          <p:cNvSpPr/>
          <p:nvPr/>
        </p:nvSpPr>
        <p:spPr>
          <a:xfrm>
            <a:off x="1196697" y="4335066"/>
            <a:ext cx="179427" cy="383024"/>
          </a:xfrm>
          <a:prstGeom prst="roundRect">
            <a:avLst>
              <a:gd name="adj" fmla="val 56034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735098" y="4335066"/>
            <a:ext cx="6571178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Employee Experience Focus</a:t>
            </a:r>
            <a:endParaRPr lang="en-US" sz="2400" dirty="0"/>
          </a:p>
        </p:txBody>
      </p:sp>
      <p:sp>
        <p:nvSpPr>
          <p:cNvPr id="8" name="Shape 5"/>
          <p:cNvSpPr/>
          <p:nvPr/>
        </p:nvSpPr>
        <p:spPr>
          <a:xfrm>
            <a:off x="1555790" y="4957405"/>
            <a:ext cx="179427" cy="383024"/>
          </a:xfrm>
          <a:prstGeom prst="roundRect">
            <a:avLst>
              <a:gd name="adj" fmla="val 56034"/>
            </a:avLst>
          </a:prstGeom>
          <a:solidFill>
            <a:srgbClr val="F0D4F7"/>
          </a:solidFill>
          <a:ln w="7620">
            <a:solidFill>
              <a:srgbClr val="D6BA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2094190" y="4957405"/>
            <a:ext cx="6212086" cy="3830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as a Strategic Driver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24124" y="2656761"/>
            <a:ext cx="7468553" cy="1408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00"/>
              </a:lnSpc>
              <a:buNone/>
            </a:pPr>
            <a:r>
              <a:rPr lang="en-US" sz="4400" kern="0" spc="-89" dirty="0">
                <a:solidFill>
                  <a:srgbClr val="000000"/>
                </a:solidFill>
                <a:latin typeface="Source Serif Pro Semi Bold" pitchFamily="34" charset="0"/>
                <a:ea typeface="Source Serif Pro Semi Bold" pitchFamily="34" charset="-122"/>
                <a:cs typeface="Source Serif Pro Semi Bold" pitchFamily="34" charset="-120"/>
              </a:rPr>
              <a:t>Conclusion: The Evolution of HR</a:t>
            </a:r>
            <a:endParaRPr lang="en-US" sz="4400" dirty="0"/>
          </a:p>
        </p:txBody>
      </p:sp>
      <p:sp>
        <p:nvSpPr>
          <p:cNvPr id="4" name="Text 1"/>
          <p:cNvSpPr/>
          <p:nvPr/>
        </p:nvSpPr>
        <p:spPr>
          <a:xfrm>
            <a:off x="6324124" y="4423767"/>
            <a:ext cx="7468553" cy="1149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400" kern="0" spc="-38" dirty="0">
                <a:solidFill>
                  <a:srgbClr val="272525"/>
                </a:solidFill>
                <a:latin typeface="Source Sans Pro" pitchFamily="34" charset="0"/>
                <a:ea typeface="Source Sans Pro" pitchFamily="34" charset="-122"/>
                <a:cs typeface="Source Sans Pro" pitchFamily="34" charset="-120"/>
              </a:rPr>
              <a:t>HR functions are rapidly evolving, becoming integral to business strategy and success. Organizations must adapt to new technologies, shifting workforce expectations, and the changing business landscape to remain competitive.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530</Words>
  <Application>Microsoft Office PowerPoint</Application>
  <PresentationFormat>Custom</PresentationFormat>
  <Paragraphs>67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Source Serif Pro Semi Bold</vt:lpstr>
      <vt:lpstr>Arial</vt:lpstr>
      <vt:lpstr>Source Sans Pro</vt:lpstr>
      <vt:lpstr>Office Theme</vt:lpstr>
      <vt:lpstr>Master of Business Administration   Human Capital Management   Introduction and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Gladius David Kulothungan</cp:lastModifiedBy>
  <cp:revision>2</cp:revision>
  <dcterms:created xsi:type="dcterms:W3CDTF">2025-02-07T13:55:11Z</dcterms:created>
  <dcterms:modified xsi:type="dcterms:W3CDTF">2025-02-08T17:07:55Z</dcterms:modified>
</cp:coreProperties>
</file>