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1F34CE-BFB0-470F-AF46-A120BFF154D9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2F1CFE0-384A-49A9-BB9E-D0261EA60676}">
      <dgm:prSet/>
      <dgm:spPr/>
      <dgm:t>
        <a:bodyPr/>
        <a:lstStyle/>
        <a:p>
          <a:r>
            <a:rPr lang="en-GB" dirty="0"/>
            <a:t>Glam and Glow will provide quality hair services at an affordable price.</a:t>
          </a:r>
          <a:endParaRPr lang="en-US" dirty="0"/>
        </a:p>
      </dgm:t>
    </dgm:pt>
    <dgm:pt modelId="{9B7A0912-53F9-4335-AEF5-796D15842D41}" type="parTrans" cxnId="{761373E8-6498-46F9-8CB7-DE2ABBF51EE0}">
      <dgm:prSet/>
      <dgm:spPr/>
      <dgm:t>
        <a:bodyPr/>
        <a:lstStyle/>
        <a:p>
          <a:endParaRPr lang="en-US"/>
        </a:p>
      </dgm:t>
    </dgm:pt>
    <dgm:pt modelId="{8B2271D7-BF73-4EED-81A4-41BCCEA7D4C1}" type="sibTrans" cxnId="{761373E8-6498-46F9-8CB7-DE2ABBF51EE0}">
      <dgm:prSet/>
      <dgm:spPr/>
      <dgm:t>
        <a:bodyPr/>
        <a:lstStyle/>
        <a:p>
          <a:endParaRPr lang="en-US"/>
        </a:p>
      </dgm:t>
    </dgm:pt>
    <dgm:pt modelId="{C7B5F1A8-AAE1-4F46-9DEC-9DC17BCD0B78}">
      <dgm:prSet/>
      <dgm:spPr/>
      <dgm:t>
        <a:bodyPr/>
        <a:lstStyle/>
        <a:p>
          <a:r>
            <a:rPr lang="en-GB" dirty="0"/>
            <a:t>The PESTLE Analysis and the 4Ps of Marketing have been applied to this business plan</a:t>
          </a:r>
          <a:endParaRPr lang="en-US" dirty="0"/>
        </a:p>
      </dgm:t>
    </dgm:pt>
    <dgm:pt modelId="{D5B42BC1-8B7E-4329-9DE7-D0003876B13A}" type="parTrans" cxnId="{85155161-7688-43A9-B1A6-ADC504BE6F97}">
      <dgm:prSet/>
      <dgm:spPr/>
      <dgm:t>
        <a:bodyPr/>
        <a:lstStyle/>
        <a:p>
          <a:endParaRPr lang="en-US"/>
        </a:p>
      </dgm:t>
    </dgm:pt>
    <dgm:pt modelId="{B1F8D69B-63B1-483A-A48D-DB00239BC2F6}" type="sibTrans" cxnId="{85155161-7688-43A9-B1A6-ADC504BE6F97}">
      <dgm:prSet/>
      <dgm:spPr/>
      <dgm:t>
        <a:bodyPr/>
        <a:lstStyle/>
        <a:p>
          <a:endParaRPr lang="en-US"/>
        </a:p>
      </dgm:t>
    </dgm:pt>
    <dgm:pt modelId="{131A262A-3FD7-4ABA-98FC-82336C449986}">
      <dgm:prSet/>
      <dgm:spPr/>
      <dgm:t>
        <a:bodyPr/>
        <a:lstStyle/>
        <a:p>
          <a:r>
            <a:rPr lang="en-GB" dirty="0"/>
            <a:t>The business will breakeven within one year </a:t>
          </a:r>
          <a:endParaRPr lang="en-US" dirty="0"/>
        </a:p>
      </dgm:t>
    </dgm:pt>
    <dgm:pt modelId="{E9F0EB28-3473-43AE-85A0-96FEF0A3F5A3}" type="parTrans" cxnId="{0FFDFDB8-0074-4198-B876-0CAD31469E22}">
      <dgm:prSet/>
      <dgm:spPr/>
      <dgm:t>
        <a:bodyPr/>
        <a:lstStyle/>
        <a:p>
          <a:endParaRPr lang="en-US"/>
        </a:p>
      </dgm:t>
    </dgm:pt>
    <dgm:pt modelId="{1A1C1685-A3EC-439C-B25D-DAEC3BF190C5}" type="sibTrans" cxnId="{0FFDFDB8-0074-4198-B876-0CAD31469E22}">
      <dgm:prSet/>
      <dgm:spPr/>
      <dgm:t>
        <a:bodyPr/>
        <a:lstStyle/>
        <a:p>
          <a:endParaRPr lang="en-US"/>
        </a:p>
      </dgm:t>
    </dgm:pt>
    <dgm:pt modelId="{D6E7B244-A857-4DB5-8110-C093303AC2CE}" type="pres">
      <dgm:prSet presAssocID="{431F34CE-BFB0-470F-AF46-A120BFF154D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6CB8E7A-C2F1-4638-80C5-1F1CC6CE72E1}" type="pres">
      <dgm:prSet presAssocID="{E2F1CFE0-384A-49A9-BB9E-D0261EA60676}" presName="hierRoot1" presStyleCnt="0"/>
      <dgm:spPr/>
    </dgm:pt>
    <dgm:pt modelId="{DC9A56A7-BE6A-47CE-8D5B-1A9C6766A96D}" type="pres">
      <dgm:prSet presAssocID="{E2F1CFE0-384A-49A9-BB9E-D0261EA60676}" presName="composite" presStyleCnt="0"/>
      <dgm:spPr/>
    </dgm:pt>
    <dgm:pt modelId="{FDFA141D-06B2-4BEC-BBF1-257BB513388E}" type="pres">
      <dgm:prSet presAssocID="{E2F1CFE0-384A-49A9-BB9E-D0261EA60676}" presName="background" presStyleLbl="node0" presStyleIdx="0" presStyleCnt="3"/>
      <dgm:spPr/>
    </dgm:pt>
    <dgm:pt modelId="{1149D6E0-EFAE-433C-92F1-1F6F37D7DCFB}" type="pres">
      <dgm:prSet presAssocID="{E2F1CFE0-384A-49A9-BB9E-D0261EA60676}" presName="text" presStyleLbl="fgAcc0" presStyleIdx="0" presStyleCnt="3">
        <dgm:presLayoutVars>
          <dgm:chPref val="3"/>
        </dgm:presLayoutVars>
      </dgm:prSet>
      <dgm:spPr/>
    </dgm:pt>
    <dgm:pt modelId="{AB777BDE-FC9A-4332-8E9D-2E7CEE3F2B7A}" type="pres">
      <dgm:prSet presAssocID="{E2F1CFE0-384A-49A9-BB9E-D0261EA60676}" presName="hierChild2" presStyleCnt="0"/>
      <dgm:spPr/>
    </dgm:pt>
    <dgm:pt modelId="{6662CFA1-16CC-4DDC-87BD-A22914DDD848}" type="pres">
      <dgm:prSet presAssocID="{C7B5F1A8-AAE1-4F46-9DEC-9DC17BCD0B78}" presName="hierRoot1" presStyleCnt="0"/>
      <dgm:spPr/>
    </dgm:pt>
    <dgm:pt modelId="{E44D44A6-FB50-480F-8C5A-271895B49270}" type="pres">
      <dgm:prSet presAssocID="{C7B5F1A8-AAE1-4F46-9DEC-9DC17BCD0B78}" presName="composite" presStyleCnt="0"/>
      <dgm:spPr/>
    </dgm:pt>
    <dgm:pt modelId="{62404120-E9CE-438D-A344-F2A41182A057}" type="pres">
      <dgm:prSet presAssocID="{C7B5F1A8-AAE1-4F46-9DEC-9DC17BCD0B78}" presName="background" presStyleLbl="node0" presStyleIdx="1" presStyleCnt="3"/>
      <dgm:spPr/>
    </dgm:pt>
    <dgm:pt modelId="{30D7041C-E454-405B-837E-C6C0477E046C}" type="pres">
      <dgm:prSet presAssocID="{C7B5F1A8-AAE1-4F46-9DEC-9DC17BCD0B78}" presName="text" presStyleLbl="fgAcc0" presStyleIdx="1" presStyleCnt="3">
        <dgm:presLayoutVars>
          <dgm:chPref val="3"/>
        </dgm:presLayoutVars>
      </dgm:prSet>
      <dgm:spPr/>
    </dgm:pt>
    <dgm:pt modelId="{FAB9001D-8153-4C0B-9ABE-AAF2DF738EF6}" type="pres">
      <dgm:prSet presAssocID="{C7B5F1A8-AAE1-4F46-9DEC-9DC17BCD0B78}" presName="hierChild2" presStyleCnt="0"/>
      <dgm:spPr/>
    </dgm:pt>
    <dgm:pt modelId="{7C6AC969-667A-414B-B4B3-1C3A66D5CC0C}" type="pres">
      <dgm:prSet presAssocID="{131A262A-3FD7-4ABA-98FC-82336C449986}" presName="hierRoot1" presStyleCnt="0"/>
      <dgm:spPr/>
    </dgm:pt>
    <dgm:pt modelId="{A9863325-2150-4FC0-A4C7-604702426D2A}" type="pres">
      <dgm:prSet presAssocID="{131A262A-3FD7-4ABA-98FC-82336C449986}" presName="composite" presStyleCnt="0"/>
      <dgm:spPr/>
    </dgm:pt>
    <dgm:pt modelId="{64BD5804-E50C-47FB-8AF8-2FB78EF7DF50}" type="pres">
      <dgm:prSet presAssocID="{131A262A-3FD7-4ABA-98FC-82336C449986}" presName="background" presStyleLbl="node0" presStyleIdx="2" presStyleCnt="3"/>
      <dgm:spPr/>
    </dgm:pt>
    <dgm:pt modelId="{94922872-AB9A-41A4-8365-D6FF6DADF197}" type="pres">
      <dgm:prSet presAssocID="{131A262A-3FD7-4ABA-98FC-82336C449986}" presName="text" presStyleLbl="fgAcc0" presStyleIdx="2" presStyleCnt="3">
        <dgm:presLayoutVars>
          <dgm:chPref val="3"/>
        </dgm:presLayoutVars>
      </dgm:prSet>
      <dgm:spPr/>
    </dgm:pt>
    <dgm:pt modelId="{0EB747C4-5C84-446A-BB49-A8FB107D4DD4}" type="pres">
      <dgm:prSet presAssocID="{131A262A-3FD7-4ABA-98FC-82336C449986}" presName="hierChild2" presStyleCnt="0"/>
      <dgm:spPr/>
    </dgm:pt>
  </dgm:ptLst>
  <dgm:cxnLst>
    <dgm:cxn modelId="{9F848B0D-BCBC-42C3-A206-5B8D42906AAD}" type="presOf" srcId="{131A262A-3FD7-4ABA-98FC-82336C449986}" destId="{94922872-AB9A-41A4-8365-D6FF6DADF197}" srcOrd="0" destOrd="0" presId="urn:microsoft.com/office/officeart/2005/8/layout/hierarchy1"/>
    <dgm:cxn modelId="{EA29E22F-815C-4BE4-AD16-BDA5EADDF279}" type="presOf" srcId="{431F34CE-BFB0-470F-AF46-A120BFF154D9}" destId="{D6E7B244-A857-4DB5-8110-C093303AC2CE}" srcOrd="0" destOrd="0" presId="urn:microsoft.com/office/officeart/2005/8/layout/hierarchy1"/>
    <dgm:cxn modelId="{85155161-7688-43A9-B1A6-ADC504BE6F97}" srcId="{431F34CE-BFB0-470F-AF46-A120BFF154D9}" destId="{C7B5F1A8-AAE1-4F46-9DEC-9DC17BCD0B78}" srcOrd="1" destOrd="0" parTransId="{D5B42BC1-8B7E-4329-9DE7-D0003876B13A}" sibTransId="{B1F8D69B-63B1-483A-A48D-DB00239BC2F6}"/>
    <dgm:cxn modelId="{5E78CA69-AF16-4F47-B5FA-3ABFD2C44611}" type="presOf" srcId="{E2F1CFE0-384A-49A9-BB9E-D0261EA60676}" destId="{1149D6E0-EFAE-433C-92F1-1F6F37D7DCFB}" srcOrd="0" destOrd="0" presId="urn:microsoft.com/office/officeart/2005/8/layout/hierarchy1"/>
    <dgm:cxn modelId="{0FFDFDB8-0074-4198-B876-0CAD31469E22}" srcId="{431F34CE-BFB0-470F-AF46-A120BFF154D9}" destId="{131A262A-3FD7-4ABA-98FC-82336C449986}" srcOrd="2" destOrd="0" parTransId="{E9F0EB28-3473-43AE-85A0-96FEF0A3F5A3}" sibTransId="{1A1C1685-A3EC-439C-B25D-DAEC3BF190C5}"/>
    <dgm:cxn modelId="{9187DCDB-9A5B-4D11-8A79-D5CDFC013394}" type="presOf" srcId="{C7B5F1A8-AAE1-4F46-9DEC-9DC17BCD0B78}" destId="{30D7041C-E454-405B-837E-C6C0477E046C}" srcOrd="0" destOrd="0" presId="urn:microsoft.com/office/officeart/2005/8/layout/hierarchy1"/>
    <dgm:cxn modelId="{761373E8-6498-46F9-8CB7-DE2ABBF51EE0}" srcId="{431F34CE-BFB0-470F-AF46-A120BFF154D9}" destId="{E2F1CFE0-384A-49A9-BB9E-D0261EA60676}" srcOrd="0" destOrd="0" parTransId="{9B7A0912-53F9-4335-AEF5-796D15842D41}" sibTransId="{8B2271D7-BF73-4EED-81A4-41BCCEA7D4C1}"/>
    <dgm:cxn modelId="{48A8870E-8E6F-4855-AB87-BB689D54E548}" type="presParOf" srcId="{D6E7B244-A857-4DB5-8110-C093303AC2CE}" destId="{06CB8E7A-C2F1-4638-80C5-1F1CC6CE72E1}" srcOrd="0" destOrd="0" presId="urn:microsoft.com/office/officeart/2005/8/layout/hierarchy1"/>
    <dgm:cxn modelId="{F33955C6-F736-4497-9217-F204EE36B296}" type="presParOf" srcId="{06CB8E7A-C2F1-4638-80C5-1F1CC6CE72E1}" destId="{DC9A56A7-BE6A-47CE-8D5B-1A9C6766A96D}" srcOrd="0" destOrd="0" presId="urn:microsoft.com/office/officeart/2005/8/layout/hierarchy1"/>
    <dgm:cxn modelId="{4F6A4DC6-4FE2-4B7D-B16B-75513329DD3E}" type="presParOf" srcId="{DC9A56A7-BE6A-47CE-8D5B-1A9C6766A96D}" destId="{FDFA141D-06B2-4BEC-BBF1-257BB513388E}" srcOrd="0" destOrd="0" presId="urn:microsoft.com/office/officeart/2005/8/layout/hierarchy1"/>
    <dgm:cxn modelId="{04EE3150-A0E7-4B9A-BAEE-FA40166E8A06}" type="presParOf" srcId="{DC9A56A7-BE6A-47CE-8D5B-1A9C6766A96D}" destId="{1149D6E0-EFAE-433C-92F1-1F6F37D7DCFB}" srcOrd="1" destOrd="0" presId="urn:microsoft.com/office/officeart/2005/8/layout/hierarchy1"/>
    <dgm:cxn modelId="{4A4C252B-E273-4003-8867-1E69543CEB07}" type="presParOf" srcId="{06CB8E7A-C2F1-4638-80C5-1F1CC6CE72E1}" destId="{AB777BDE-FC9A-4332-8E9D-2E7CEE3F2B7A}" srcOrd="1" destOrd="0" presId="urn:microsoft.com/office/officeart/2005/8/layout/hierarchy1"/>
    <dgm:cxn modelId="{540ABF92-D9F9-416B-8107-57FD90A45F95}" type="presParOf" srcId="{D6E7B244-A857-4DB5-8110-C093303AC2CE}" destId="{6662CFA1-16CC-4DDC-87BD-A22914DDD848}" srcOrd="1" destOrd="0" presId="urn:microsoft.com/office/officeart/2005/8/layout/hierarchy1"/>
    <dgm:cxn modelId="{5DAA7223-C8A4-41B0-8356-18D7BAEF7F15}" type="presParOf" srcId="{6662CFA1-16CC-4DDC-87BD-A22914DDD848}" destId="{E44D44A6-FB50-480F-8C5A-271895B49270}" srcOrd="0" destOrd="0" presId="urn:microsoft.com/office/officeart/2005/8/layout/hierarchy1"/>
    <dgm:cxn modelId="{6509AB60-E793-4317-8C9E-FBBA97AA4FAC}" type="presParOf" srcId="{E44D44A6-FB50-480F-8C5A-271895B49270}" destId="{62404120-E9CE-438D-A344-F2A41182A057}" srcOrd="0" destOrd="0" presId="urn:microsoft.com/office/officeart/2005/8/layout/hierarchy1"/>
    <dgm:cxn modelId="{92933462-1895-4817-825D-469FCC2B1FFB}" type="presParOf" srcId="{E44D44A6-FB50-480F-8C5A-271895B49270}" destId="{30D7041C-E454-405B-837E-C6C0477E046C}" srcOrd="1" destOrd="0" presId="urn:microsoft.com/office/officeart/2005/8/layout/hierarchy1"/>
    <dgm:cxn modelId="{F5260D60-595D-42CB-890F-3DBA83129C96}" type="presParOf" srcId="{6662CFA1-16CC-4DDC-87BD-A22914DDD848}" destId="{FAB9001D-8153-4C0B-9ABE-AAF2DF738EF6}" srcOrd="1" destOrd="0" presId="urn:microsoft.com/office/officeart/2005/8/layout/hierarchy1"/>
    <dgm:cxn modelId="{764A3A35-AA8A-4727-B9A4-6A084E28ADF8}" type="presParOf" srcId="{D6E7B244-A857-4DB5-8110-C093303AC2CE}" destId="{7C6AC969-667A-414B-B4B3-1C3A66D5CC0C}" srcOrd="2" destOrd="0" presId="urn:microsoft.com/office/officeart/2005/8/layout/hierarchy1"/>
    <dgm:cxn modelId="{F55D1123-2698-42DC-8E87-88DADF7B40E7}" type="presParOf" srcId="{7C6AC969-667A-414B-B4B3-1C3A66D5CC0C}" destId="{A9863325-2150-4FC0-A4C7-604702426D2A}" srcOrd="0" destOrd="0" presId="urn:microsoft.com/office/officeart/2005/8/layout/hierarchy1"/>
    <dgm:cxn modelId="{6E07FDC9-04B9-43F4-AFB8-66DCB9BF3DAB}" type="presParOf" srcId="{A9863325-2150-4FC0-A4C7-604702426D2A}" destId="{64BD5804-E50C-47FB-8AF8-2FB78EF7DF50}" srcOrd="0" destOrd="0" presId="urn:microsoft.com/office/officeart/2005/8/layout/hierarchy1"/>
    <dgm:cxn modelId="{EF536FBB-D92C-40FD-97B8-FD5713FE3DD3}" type="presParOf" srcId="{A9863325-2150-4FC0-A4C7-604702426D2A}" destId="{94922872-AB9A-41A4-8365-D6FF6DADF197}" srcOrd="1" destOrd="0" presId="urn:microsoft.com/office/officeart/2005/8/layout/hierarchy1"/>
    <dgm:cxn modelId="{6C099EAF-2B26-4441-86FD-359A8BA8F7A3}" type="presParOf" srcId="{7C6AC969-667A-414B-B4B3-1C3A66D5CC0C}" destId="{0EB747C4-5C84-446A-BB49-A8FB107D4DD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FA141D-06B2-4BEC-BBF1-257BB513388E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49D6E0-EFAE-433C-92F1-1F6F37D7DCFB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Glam and Glow will provide quality hair services at an affordable price.</a:t>
          </a:r>
          <a:endParaRPr lang="en-US" sz="2200" kern="1200" dirty="0"/>
        </a:p>
      </dsp:txBody>
      <dsp:txXfrm>
        <a:off x="378614" y="886531"/>
        <a:ext cx="2810360" cy="1744948"/>
      </dsp:txXfrm>
    </dsp:sp>
    <dsp:sp modelId="{62404120-E9CE-438D-A344-F2A41182A057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D7041C-E454-405B-837E-C6C0477E046C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PESTLE Analysis and the 4Ps of Marketing have been applied to this business plan</a:t>
          </a:r>
          <a:endParaRPr lang="en-US" sz="2200" kern="1200" dirty="0"/>
        </a:p>
      </dsp:txBody>
      <dsp:txXfrm>
        <a:off x="3946203" y="886531"/>
        <a:ext cx="2810360" cy="1744948"/>
      </dsp:txXfrm>
    </dsp:sp>
    <dsp:sp modelId="{64BD5804-E50C-47FB-8AF8-2FB78EF7DF50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22872-AB9A-41A4-8365-D6FF6DADF197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business will breakeven within one year </a:t>
          </a:r>
          <a:endParaRPr lang="en-US" sz="2200" kern="1200" dirty="0"/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2751B-9F22-9D16-0AAC-E5880EB60D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9DC86E-8920-CB96-BD3E-74F5E72EC3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804039-E50D-E206-91F4-8B1F44527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F54DC-0409-19C8-C0CF-F6CFA81DA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A3AE21-7BF7-0322-736F-BB3D32758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04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F4388-B616-9B8F-40A7-5B7E61DF5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542D3-5DE6-3A9C-C600-60211CBC82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9B176E-F673-52D0-62E4-63640428C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0CC219-1A6A-1A39-E66A-CA72A1370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C6967-FE5F-7334-D57D-59AF0823B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0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E2EFD-1E82-02A2-EF48-9FEC7D25A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6D0040-744B-6AEA-CC73-65ABAD8BC3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3C279F-4E2A-9171-97F6-8CD2FC47D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1BA56C-442F-E68E-633C-FDB75C5AA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F46218-D7EC-4640-5D94-5F968EAD2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121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53F56-D89C-CCBC-56D4-8722C69F9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8C6DE-A5A7-8F7F-EEAD-24B25D441E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01D470-0E8A-36E2-794C-5F530F7FD6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93FDC5-24FF-047E-D3E7-F33B6873F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B2E119-F2E6-C7DB-26E3-84A6D045D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1860B6-63A4-6523-FE4C-61A68AE5B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296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80918-BAC0-EE73-4C08-7845C8E35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E02A16-D033-0AA0-471C-AEBC3E1F77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7B8F8D-4FDB-984A-51DF-ED72DFDE52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80DF56-D058-B069-5DE0-34AD1FB9F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C4AE45-26E6-31D2-95B9-78BC48BD71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776E3E-2AF1-EA1C-5B37-059E3A967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CF87AC-0B0A-87D7-FEEA-45C65474B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CBB3D5-E326-16B0-9C0D-68FE3677D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9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A04E4-2472-EBAD-0257-5D67F51BE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49E8A9-4B02-5262-1FFF-7B15F5F58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779340-3F8C-3354-38DB-352C23D2E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D9C52E-B5A6-8340-E29E-BF1CD7460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220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99AA9B-16E6-EAA7-5025-50C473E79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9CA9C6-85CE-8CE9-58C5-AE6E2C6D5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ECB4C2-D7F9-B83D-5BC9-37A60640A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315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54E9F-7890-C263-F883-BF0E81767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22D35-146A-0FA4-F669-19BB7750A1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AFE77E-38BB-546C-EFCC-09FC1916D0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2CB4E4-2E71-4FB6-9B8B-0BB8365FA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AC47AD-D044-35ED-D0FF-0DBA8E7A59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640A7-1A51-62D4-8CCA-3EA18FF65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301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1E426-52F9-2E3D-9267-DA9215A98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162ED7-9CFB-E44B-53A4-29EB84B270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8F6CA7-4375-9702-4313-7BDB5B99DF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D79924-B501-720D-0507-3C67C7A9E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94F526-880C-7B93-23D6-4EB5D5263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1A05BA-9C29-62A0-DDBF-54E6CBC13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448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F5807-1F37-53D7-B2AE-A137A4CD8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BBB1DF-16C2-1F6A-BE2F-F56BD51BF3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77A30-5C6A-8BD8-E099-855B0F038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1EBD7-8B25-BC2E-8BA4-20BAB703A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6B3F4-B11B-F999-4B30-1D7CA129E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999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0358FD-6D35-5082-97FC-3BA4BA0B7F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55A7EE-6593-F245-EB45-335E74BC00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30D70-6D6D-7DCB-D0C2-535FD516B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8B810A-7437-6E3D-6F22-6AB28A6D9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79B6AC-6DA4-BD14-5C81-56A951CA4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441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BA33F9-686B-59BF-21E2-863CB1F8D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956E92-798A-6CCE-2199-D9EC9A86FA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E86645-7C7E-374F-EA81-18DA3D8E76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74E8AD-FCC6-420D-970A-156DF96B3337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3BF887-0F30-2F3D-1AF0-0C4A844763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B2DDD-53E5-F898-D3ED-DCD69786F2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7A9AFC-F4D3-4290-8B57-62CC2F51C9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822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itsueki.sg/2021/02/24/mitsueki-on-leave-cb-phase-3-day-33-day-298-first-cny-haircut-by-enso-hair-studio-x-first-time-trying-arcade-fish-soup-x-andre-his-olive-tree-movie-29-jan-2021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501AF9-9DDA-8472-A295-C806FAAE5B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4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BD3D36-5DAB-27E7-9B82-01D335F2BE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 dirty="0"/>
              <a:t>Glow and Glam Hair Studio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D0D5E7-499A-40B3-2869-202476296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>
            <a:normAutofit fontScale="92500" lnSpcReduction="10000"/>
          </a:bodyPr>
          <a:lstStyle/>
          <a:p>
            <a:pPr algn="l"/>
            <a:r>
              <a:rPr lang="en-GB" dirty="0"/>
              <a:t>Sara Dumitru</a:t>
            </a:r>
          </a:p>
          <a:p>
            <a:pPr algn="l"/>
            <a:r>
              <a:rPr lang="en-GB" dirty="0"/>
              <a:t>Student No. 2441685</a:t>
            </a:r>
          </a:p>
          <a:p>
            <a:pPr algn="l"/>
            <a:r>
              <a:rPr lang="en-GB" dirty="0"/>
              <a:t>LCLM 4006 Enterprise and Entrepreneurship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2A63DC-D4D7-87A3-3CBC-591ED06AB85A}"/>
              </a:ext>
            </a:extLst>
          </p:cNvPr>
          <p:cNvSpPr txBox="1"/>
          <p:nvPr/>
        </p:nvSpPr>
        <p:spPr>
          <a:xfrm>
            <a:off x="7059634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mitsueki.sg/2021/02/24/mitsueki-on-leave-cb-phase-3-day-33-day-298-first-cny-haircut-by-enso-hair-studio-x-first-time-trying-arcade-fish-soup-x-andre-his-olive-tree-movie-29-jan-202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267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67354-BD41-DC16-84F0-A2869FD9F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Objective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700C1-D012-A936-34FA-9100AD7447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plan is for a hair studio, the aim of the business is to provide excellent quality at affordable prices for people in the local area Thamesmead, </a:t>
            </a:r>
          </a:p>
        </p:txBody>
      </p:sp>
    </p:spTree>
    <p:extLst>
      <p:ext uri="{BB962C8B-B14F-4D97-AF65-F5344CB8AC3E}">
        <p14:creationId xmlns:p14="http://schemas.microsoft.com/office/powerpoint/2010/main" val="2914794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AE312F4-1C1C-EEFC-FDF2-AF09CDE07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20676"/>
            <a:ext cx="7021513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Business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3ADF3-8A38-28B9-9538-81D75BA3E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024" y="3809999"/>
            <a:ext cx="7025753" cy="101277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 business will operate as a sole trader </a:t>
            </a:r>
          </a:p>
        </p:txBody>
      </p:sp>
    </p:spTree>
    <p:extLst>
      <p:ext uri="{BB962C8B-B14F-4D97-AF65-F5344CB8AC3E}">
        <p14:creationId xmlns:p14="http://schemas.microsoft.com/office/powerpoint/2010/main" val="623688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4889F-2186-B68C-2239-28B8CC582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PESTLE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5A73B-A383-CD73-1D66-2F19325AC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Political: </a:t>
            </a:r>
            <a:r>
              <a:rPr lang="en-GB" sz="2000" dirty="0"/>
              <a:t>The business may be affected by government regulation and requirement</a:t>
            </a:r>
          </a:p>
          <a:p>
            <a:r>
              <a:rPr lang="en-GB" sz="2000" b="1" dirty="0"/>
              <a:t>Social: </a:t>
            </a:r>
            <a:r>
              <a:rPr lang="en-GB" sz="2000" dirty="0"/>
              <a:t>Hair and beauty are important to many people for confidence and appearances and social influence the hair styles customers want</a:t>
            </a:r>
          </a:p>
          <a:p>
            <a:r>
              <a:rPr lang="en-GB" sz="2000" b="1" dirty="0"/>
              <a:t>Technological: </a:t>
            </a:r>
            <a:r>
              <a:rPr lang="en-GB" sz="2000" dirty="0"/>
              <a:t>latest social media platforms will be used to promote the business. Negative impact of social media may affect the business.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59B4B7-5FCA-D5D1-CED7-70BCDC43E9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93" r="3595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073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30734-F91F-0F9D-5572-D6844AE1E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 Ps of Marketing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4269F-FB0D-8741-0D98-F139A0E032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Product: </a:t>
            </a:r>
            <a:r>
              <a:rPr lang="en-GB" dirty="0"/>
              <a:t>Offer affordable hair services and hair care products for customers</a:t>
            </a:r>
          </a:p>
          <a:p>
            <a:r>
              <a:rPr lang="en-GB" b="1" dirty="0"/>
              <a:t>Price: </a:t>
            </a:r>
            <a:r>
              <a:rPr lang="en-GB" dirty="0"/>
              <a:t>Price are affordable to student, workers and other customers</a:t>
            </a:r>
          </a:p>
          <a:p>
            <a:r>
              <a:rPr lang="en-GB" b="1" dirty="0"/>
              <a:t>Place: </a:t>
            </a:r>
            <a:r>
              <a:rPr lang="en-GB" dirty="0"/>
              <a:t>Based in an area easily reached by customers, we also offer home services</a:t>
            </a:r>
          </a:p>
          <a:p>
            <a:r>
              <a:rPr lang="en-GB" b="1" dirty="0"/>
              <a:t>Promotion: </a:t>
            </a:r>
            <a:r>
              <a:rPr lang="en-GB" dirty="0"/>
              <a:t>Social media, flyers and posters and word of mouth and exclusive discounts.</a:t>
            </a:r>
          </a:p>
        </p:txBody>
      </p:sp>
    </p:spTree>
    <p:extLst>
      <p:ext uri="{BB962C8B-B14F-4D97-AF65-F5344CB8AC3E}">
        <p14:creationId xmlns:p14="http://schemas.microsoft.com/office/powerpoint/2010/main" val="1100822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3BDAF-00B1-8419-47D3-B1804CE27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/>
              <a:t>Funding Requirements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DDCE2-0F80-ECE7-FD8D-D382FAFF8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 start up capital required for the business is £4500</a:t>
            </a:r>
          </a:p>
          <a:p>
            <a:r>
              <a:rPr lang="en-GB" sz="2000" dirty="0"/>
              <a:t>Capital items to purchase are salon chairs, mirrors, hair tools and dryer, and stock</a:t>
            </a:r>
          </a:p>
          <a:p>
            <a:r>
              <a:rPr lang="en-GB" sz="2000" dirty="0"/>
              <a:t>The total income in the first year will be about £20,000</a:t>
            </a:r>
          </a:p>
          <a:p>
            <a:r>
              <a:rPr lang="en-GB" sz="2000" dirty="0"/>
              <a:t>The business will break even with 50 customers a month</a:t>
            </a:r>
          </a:p>
        </p:txBody>
      </p:sp>
      <p:pic>
        <p:nvPicPr>
          <p:cNvPr id="5" name="Picture 4" descr="Empty orange chairs forming a circle">
            <a:extLst>
              <a:ext uri="{FF2B5EF4-FFF2-40B4-BE49-F238E27FC236}">
                <a16:creationId xmlns:a16="http://schemas.microsoft.com/office/drawing/2014/main" id="{19BC81FC-2877-F050-67AD-4A89D5AFA7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25" r="33898" b="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07912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6CCA3A-E3B5-5CF0-FF4D-8D99C2297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Conclusion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17FF07-50BA-75C4-479B-478E4F839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992680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5608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274</Words>
  <Application>Microsoft Office PowerPoint</Application>
  <PresentationFormat>Widescreen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Glow and Glam Hair Studio</vt:lpstr>
      <vt:lpstr>Business Objective </vt:lpstr>
      <vt:lpstr>Business Structure </vt:lpstr>
      <vt:lpstr>PESTLE </vt:lpstr>
      <vt:lpstr>4 Ps of Marketing </vt:lpstr>
      <vt:lpstr>Funding Requirements 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Charles Oham</dc:creator>
  <cp:lastModifiedBy>Charles Oham</cp:lastModifiedBy>
  <cp:revision>1</cp:revision>
  <dcterms:created xsi:type="dcterms:W3CDTF">2026-04-15T14:31:52Z</dcterms:created>
  <dcterms:modified xsi:type="dcterms:W3CDTF">2026-04-15T14:55:15Z</dcterms:modified>
</cp:coreProperties>
</file>