
<file path=[Content_Types].xml><?xml version="1.0" encoding="utf-8"?>
<Types xmlns="http://schemas.openxmlformats.org/package/2006/content-types">
  <Default Extension="png" ContentType="image/png"/>
  <Default Extension="jpeg" ContentType="image/jpeg"/>
  <Default Extension="glb" ContentType="model/gltf.binary"/>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media/image32.jpg" ContentType="image/pn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309" r:id="rId2"/>
    <p:sldId id="257" r:id="rId3"/>
    <p:sldId id="313" r:id="rId4"/>
    <p:sldId id="259" r:id="rId5"/>
    <p:sldId id="258" r:id="rId6"/>
    <p:sldId id="282" r:id="rId7"/>
    <p:sldId id="283" r:id="rId8"/>
    <p:sldId id="261" r:id="rId9"/>
    <p:sldId id="260" r:id="rId10"/>
    <p:sldId id="308" r:id="rId11"/>
    <p:sldId id="284" r:id="rId12"/>
    <p:sldId id="263" r:id="rId13"/>
    <p:sldId id="312" r:id="rId14"/>
    <p:sldId id="262" r:id="rId15"/>
    <p:sldId id="267" r:id="rId16"/>
    <p:sldId id="269" r:id="rId17"/>
    <p:sldId id="264" r:id="rId18"/>
    <p:sldId id="268" r:id="rId19"/>
    <p:sldId id="265" r:id="rId20"/>
    <p:sldId id="276" r:id="rId21"/>
    <p:sldId id="277" r:id="rId22"/>
    <p:sldId id="306" r:id="rId23"/>
    <p:sldId id="293" r:id="rId24"/>
    <p:sldId id="279" r:id="rId25"/>
    <p:sldId id="281" r:id="rId26"/>
    <p:sldId id="278" r:id="rId27"/>
    <p:sldId id="307" r:id="rId28"/>
    <p:sldId id="270" r:id="rId29"/>
    <p:sldId id="289" r:id="rId30"/>
    <p:sldId id="290" r:id="rId31"/>
    <p:sldId id="271" r:id="rId32"/>
    <p:sldId id="275" r:id="rId33"/>
    <p:sldId id="272" r:id="rId34"/>
    <p:sldId id="315" r:id="rId35"/>
    <p:sldId id="316" r:id="rId36"/>
    <p:sldId id="317" r:id="rId37"/>
    <p:sldId id="318" r:id="rId38"/>
    <p:sldId id="319" r:id="rId39"/>
    <p:sldId id="320" r:id="rId40"/>
    <p:sldId id="321" r:id="rId41"/>
    <p:sldId id="274" r:id="rId42"/>
    <p:sldId id="294" r:id="rId43"/>
    <p:sldId id="297" r:id="rId44"/>
    <p:sldId id="314" r:id="rId45"/>
    <p:sldId id="323" r:id="rId46"/>
    <p:sldId id="324" r:id="rId47"/>
    <p:sldId id="298" r:id="rId48"/>
    <p:sldId id="299" r:id="rId49"/>
    <p:sldId id="300" r:id="rId50"/>
    <p:sldId id="301" r:id="rId51"/>
    <p:sldId id="302" r:id="rId52"/>
    <p:sldId id="303" r:id="rId53"/>
    <p:sldId id="304" r:id="rId54"/>
    <p:sldId id="305" r:id="rId55"/>
    <p:sldId id="310" r:id="rId56"/>
    <p:sldId id="311" r:id="rId5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ehek Sayeed" initials="MS" lastIdx="2" clrIdx="0">
    <p:extLst>
      <p:ext uri="{19B8F6BF-5375-455C-9EA6-DF929625EA0E}">
        <p15:presenceInfo xmlns:p15="http://schemas.microsoft.com/office/powerpoint/2012/main" userId="Mehek Sayeed"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EFBFE9"/>
    <a:srgbClr val="E494DA"/>
    <a:srgbClr val="F389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02" autoAdjust="0"/>
    <p:restoredTop sz="94660"/>
  </p:normalViewPr>
  <p:slideViewPr>
    <p:cSldViewPr snapToGrid="0">
      <p:cViewPr varScale="1">
        <p:scale>
          <a:sx n="68" d="100"/>
          <a:sy n="68" d="100"/>
        </p:scale>
        <p:origin x="656"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06DD3F-06AB-496D-B285-7F472352D5F8}" type="datetimeFigureOut">
              <a:rPr lang="en-GB" smtClean="0"/>
              <a:t>05/11/2018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1A2F93-ACD7-4D94-8D0A-CE112ADBBEF5}" type="slidenum">
              <a:rPr lang="en-GB" smtClean="0"/>
              <a:t>‹#›</a:t>
            </a:fld>
            <a:endParaRPr lang="en-GB" dirty="0"/>
          </a:p>
        </p:txBody>
      </p:sp>
    </p:spTree>
    <p:extLst>
      <p:ext uri="{BB962C8B-B14F-4D97-AF65-F5344CB8AC3E}">
        <p14:creationId xmlns:p14="http://schemas.microsoft.com/office/powerpoint/2010/main" val="4098768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06DD3F-06AB-496D-B285-7F472352D5F8}" type="datetimeFigureOut">
              <a:rPr lang="en-GB" smtClean="0"/>
              <a:t>05/11/2018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1A2F93-ACD7-4D94-8D0A-CE112ADBBEF5}" type="slidenum">
              <a:rPr lang="en-GB" smtClean="0"/>
              <a:t>‹#›</a:t>
            </a:fld>
            <a:endParaRPr lang="en-GB" dirty="0"/>
          </a:p>
        </p:txBody>
      </p:sp>
    </p:spTree>
    <p:extLst>
      <p:ext uri="{BB962C8B-B14F-4D97-AF65-F5344CB8AC3E}">
        <p14:creationId xmlns:p14="http://schemas.microsoft.com/office/powerpoint/2010/main" val="1972349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E06DD3F-06AB-496D-B285-7F472352D5F8}" type="datetimeFigureOut">
              <a:rPr lang="en-GB" smtClean="0"/>
              <a:t>05/11/2018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1A2F93-ACD7-4D94-8D0A-CE112ADBBEF5}" type="slidenum">
              <a:rPr lang="en-GB" smtClean="0"/>
              <a:t>‹#›</a:t>
            </a:fld>
            <a:endParaRPr lang="en-GB" dirty="0"/>
          </a:p>
        </p:txBody>
      </p:sp>
    </p:spTree>
    <p:extLst>
      <p:ext uri="{BB962C8B-B14F-4D97-AF65-F5344CB8AC3E}">
        <p14:creationId xmlns:p14="http://schemas.microsoft.com/office/powerpoint/2010/main" val="2904468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06DD3F-06AB-496D-B285-7F472352D5F8}" type="datetimeFigureOut">
              <a:rPr lang="en-GB" smtClean="0"/>
              <a:t>05/11/2018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E1A2F93-ACD7-4D94-8D0A-CE112ADBBEF5}" type="slidenum">
              <a:rPr lang="en-GB" smtClean="0"/>
              <a:t>‹#›</a:t>
            </a:fld>
            <a:endParaRPr lang="en-GB" dirty="0"/>
          </a:p>
        </p:txBody>
      </p:sp>
    </p:spTree>
    <p:extLst>
      <p:ext uri="{BB962C8B-B14F-4D97-AF65-F5344CB8AC3E}">
        <p14:creationId xmlns:p14="http://schemas.microsoft.com/office/powerpoint/2010/main" val="1487160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06DD3F-06AB-496D-B285-7F472352D5F8}" type="datetimeFigureOut">
              <a:rPr lang="en-GB" smtClean="0"/>
              <a:t>05/11/2018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E1A2F93-ACD7-4D94-8D0A-CE112ADBBEF5}" type="slidenum">
              <a:rPr lang="en-GB" smtClean="0"/>
              <a:t>‹#›</a:t>
            </a:fld>
            <a:endParaRPr lang="en-GB" dirty="0"/>
          </a:p>
        </p:txBody>
      </p:sp>
    </p:spTree>
    <p:extLst>
      <p:ext uri="{BB962C8B-B14F-4D97-AF65-F5344CB8AC3E}">
        <p14:creationId xmlns:p14="http://schemas.microsoft.com/office/powerpoint/2010/main" val="37617625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06DD3F-06AB-496D-B285-7F472352D5F8}" type="datetimeFigureOut">
              <a:rPr lang="en-GB" smtClean="0"/>
              <a:t>05/11/2018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E1A2F93-ACD7-4D94-8D0A-CE112ADBBEF5}" type="slidenum">
              <a:rPr lang="en-GB" smtClean="0"/>
              <a:t>‹#›</a:t>
            </a:fld>
            <a:endParaRPr lang="en-GB" dirty="0"/>
          </a:p>
        </p:txBody>
      </p:sp>
    </p:spTree>
    <p:extLst>
      <p:ext uri="{BB962C8B-B14F-4D97-AF65-F5344CB8AC3E}">
        <p14:creationId xmlns:p14="http://schemas.microsoft.com/office/powerpoint/2010/main" val="3590034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06DD3F-06AB-496D-B285-7F472352D5F8}" type="datetimeFigureOut">
              <a:rPr lang="en-GB" smtClean="0"/>
              <a:t>05/11/2018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E1A2F93-ACD7-4D94-8D0A-CE112ADBBEF5}" type="slidenum">
              <a:rPr lang="en-GB" smtClean="0"/>
              <a:t>‹#›</a:t>
            </a:fld>
            <a:endParaRPr lang="en-GB" dirty="0"/>
          </a:p>
        </p:txBody>
      </p:sp>
    </p:spTree>
    <p:extLst>
      <p:ext uri="{BB962C8B-B14F-4D97-AF65-F5344CB8AC3E}">
        <p14:creationId xmlns:p14="http://schemas.microsoft.com/office/powerpoint/2010/main" val="1021956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E06DD3F-06AB-496D-B285-7F472352D5F8}" type="datetimeFigureOut">
              <a:rPr lang="en-GB" smtClean="0"/>
              <a:t>05/11/2018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E1A2F93-ACD7-4D94-8D0A-CE112ADBBEF5}" type="slidenum">
              <a:rPr lang="en-GB" smtClean="0"/>
              <a:t>‹#›</a:t>
            </a:fld>
            <a:endParaRPr lang="en-GB" dirty="0"/>
          </a:p>
        </p:txBody>
      </p:sp>
    </p:spTree>
    <p:extLst>
      <p:ext uri="{BB962C8B-B14F-4D97-AF65-F5344CB8AC3E}">
        <p14:creationId xmlns:p14="http://schemas.microsoft.com/office/powerpoint/2010/main" val="1435239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E06DD3F-06AB-496D-B285-7F472352D5F8}" type="datetimeFigureOut">
              <a:rPr lang="en-GB" smtClean="0"/>
              <a:t>05/11/2018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E1A2F93-ACD7-4D94-8D0A-CE112ADBBEF5}" type="slidenum">
              <a:rPr lang="en-GB" smtClean="0"/>
              <a:t>‹#›</a:t>
            </a:fld>
            <a:endParaRPr lang="en-GB" dirty="0"/>
          </a:p>
        </p:txBody>
      </p:sp>
    </p:spTree>
    <p:extLst>
      <p:ext uri="{BB962C8B-B14F-4D97-AF65-F5344CB8AC3E}">
        <p14:creationId xmlns:p14="http://schemas.microsoft.com/office/powerpoint/2010/main" val="2674758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06DD3F-06AB-496D-B285-7F472352D5F8}" type="datetimeFigureOut">
              <a:rPr lang="en-GB" smtClean="0"/>
              <a:t>05/11/2018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1A2F93-ACD7-4D94-8D0A-CE112ADBBEF5}" type="slidenum">
              <a:rPr lang="en-GB" smtClean="0"/>
              <a:t>‹#›</a:t>
            </a:fld>
            <a:endParaRPr lang="en-GB" dirty="0"/>
          </a:p>
        </p:txBody>
      </p:sp>
    </p:spTree>
    <p:extLst>
      <p:ext uri="{BB962C8B-B14F-4D97-AF65-F5344CB8AC3E}">
        <p14:creationId xmlns:p14="http://schemas.microsoft.com/office/powerpoint/2010/main" val="4160399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06DD3F-06AB-496D-B285-7F472352D5F8}" type="datetimeFigureOut">
              <a:rPr lang="en-GB" smtClean="0"/>
              <a:t>05/11/2018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E1A2F93-ACD7-4D94-8D0A-CE112ADBBEF5}" type="slidenum">
              <a:rPr lang="en-GB" smtClean="0"/>
              <a:t>‹#›</a:t>
            </a:fld>
            <a:endParaRPr lang="en-GB" dirty="0"/>
          </a:p>
        </p:txBody>
      </p:sp>
    </p:spTree>
    <p:extLst>
      <p:ext uri="{BB962C8B-B14F-4D97-AF65-F5344CB8AC3E}">
        <p14:creationId xmlns:p14="http://schemas.microsoft.com/office/powerpoint/2010/main" val="1090098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06DD3F-06AB-496D-B285-7F472352D5F8}" type="datetimeFigureOut">
              <a:rPr lang="en-GB" smtClean="0"/>
              <a:t>05/11/2018</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1A2F93-ACD7-4D94-8D0A-CE112ADBBEF5}" type="slidenum">
              <a:rPr lang="en-GB" smtClean="0"/>
              <a:t>‹#›</a:t>
            </a:fld>
            <a:endParaRPr lang="en-GB" dirty="0"/>
          </a:p>
        </p:txBody>
      </p:sp>
    </p:spTree>
    <p:extLst>
      <p:ext uri="{BB962C8B-B14F-4D97-AF65-F5344CB8AC3E}">
        <p14:creationId xmlns:p14="http://schemas.microsoft.com/office/powerpoint/2010/main" val="4252861336"/>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jpg"/><Relationship Id="rId13" Type="http://schemas.openxmlformats.org/officeDocument/2006/relationships/hyperlink" Target="https://pixabay.com/ko/%EC%87%BC%ED%95%91-%EA%B0%80%EB%B0%A9-%EC%87%BC%ED%95%91-%EA%B0%80%EB%B0%A9-shopaholic-%EC%97%AC%EC%9E%90-%ED%96%89%EB%B3%B5%ED%95%9C-1400845/" TargetMode="External"/><Relationship Id="rId3" Type="http://schemas.openxmlformats.org/officeDocument/2006/relationships/hyperlink" Target="https://creativecommons.org/licenses/by/3.0/" TargetMode="External"/><Relationship Id="rId7" Type="http://schemas.openxmlformats.org/officeDocument/2006/relationships/hyperlink" Target="http://tscpl.org/weddings/wedding-bridal-gown" TargetMode="External"/><Relationship Id="rId12" Type="http://schemas.openxmlformats.org/officeDocument/2006/relationships/image" Target="../media/image5.png"/><Relationship Id="rId2" Type="http://schemas.openxmlformats.org/officeDocument/2006/relationships/hyperlink" Target="https://fablesandflora.wordpress.com/2014/02/19/a-cherry-blossom-affair/" TargetMode="External"/><Relationship Id="rId1" Type="http://schemas.openxmlformats.org/officeDocument/2006/relationships/slideLayout" Target="../slideLayouts/slideLayout7.xml"/><Relationship Id="rId6" Type="http://schemas.openxmlformats.org/officeDocument/2006/relationships/image" Target="../media/image2.jpg"/><Relationship Id="rId11" Type="http://schemas.openxmlformats.org/officeDocument/2006/relationships/hyperlink" Target="http://www.retailstorewindows.com/2014/10/ralph-lauren-london.html" TargetMode="External"/><Relationship Id="rId5" Type="http://schemas.openxmlformats.org/officeDocument/2006/relationships/hyperlink" Target="https://barbarapicci.com/2017/03/21/primavera/" TargetMode="External"/><Relationship Id="rId10" Type="http://schemas.openxmlformats.org/officeDocument/2006/relationships/image" Target="../media/image4.JPG"/><Relationship Id="rId4" Type="http://schemas.openxmlformats.org/officeDocument/2006/relationships/image" Target="../media/image1.jpeg"/><Relationship Id="rId9" Type="http://schemas.openxmlformats.org/officeDocument/2006/relationships/hyperlink" Target="http://fashionpoint360.blogspot.com/2012/12/bridal-dress.html"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9.jpg"/><Relationship Id="rId13" Type="http://schemas.openxmlformats.org/officeDocument/2006/relationships/hyperlink" Target="http://fabiusmaximus.com/2012/12/31/internet-communities-47427/" TargetMode="External"/><Relationship Id="rId18" Type="http://schemas.openxmlformats.org/officeDocument/2006/relationships/image" Target="../media/image4.JPG"/><Relationship Id="rId3" Type="http://schemas.openxmlformats.org/officeDocument/2006/relationships/hyperlink" Target="https://pixabay.com/fr/zut-des-m%C3%A9nages-%C3%A0-coudre-aiguille-145024/" TargetMode="External"/><Relationship Id="rId21" Type="http://schemas.openxmlformats.org/officeDocument/2006/relationships/hyperlink" Target="http://tscpl.org/weddings/wedding-bridal-gown" TargetMode="External"/><Relationship Id="rId7" Type="http://schemas.openxmlformats.org/officeDocument/2006/relationships/hyperlink" Target="http://criticaltechnology.blogspot.com/2012/11/the-essential-tasks-for-understanding.html" TargetMode="External"/><Relationship Id="rId12" Type="http://schemas.openxmlformats.org/officeDocument/2006/relationships/image" Target="../media/image11.jpg"/><Relationship Id="rId17" Type="http://schemas.openxmlformats.org/officeDocument/2006/relationships/hyperlink" Target="http://fashionpoint360.blogspot.com/2012/12/bridal-dress.html" TargetMode="External"/><Relationship Id="rId2" Type="http://schemas.openxmlformats.org/officeDocument/2006/relationships/image" Target="../media/image6.png"/><Relationship Id="rId16" Type="http://schemas.openxmlformats.org/officeDocument/2006/relationships/image" Target="../media/image3.jpg"/><Relationship Id="rId20" Type="http://schemas.openxmlformats.org/officeDocument/2006/relationships/image" Target="../media/image2.jpg"/><Relationship Id="rId1" Type="http://schemas.openxmlformats.org/officeDocument/2006/relationships/slideLayout" Target="../slideLayouts/slideLayout5.xml"/><Relationship Id="rId6" Type="http://schemas.openxmlformats.org/officeDocument/2006/relationships/image" Target="../media/image8.jpg"/><Relationship Id="rId11" Type="http://schemas.openxmlformats.org/officeDocument/2006/relationships/hyperlink" Target="https://es.wikipedia.org/wiki/Dise%C3%B1o_de_moda" TargetMode="External"/><Relationship Id="rId5" Type="http://schemas.openxmlformats.org/officeDocument/2006/relationships/hyperlink" Target="http://financierosudl.blogspot.mx/2010/06/metodo-de-reexpresion-financiera.html" TargetMode="External"/><Relationship Id="rId15" Type="http://schemas.openxmlformats.org/officeDocument/2006/relationships/hyperlink" Target="http://autosurfcafe.blogspot.com/2013/10/maintenancenotice-change-all-mouse-pad.html" TargetMode="External"/><Relationship Id="rId10" Type="http://schemas.openxmlformats.org/officeDocument/2006/relationships/image" Target="../media/image10.jpg"/><Relationship Id="rId19" Type="http://schemas.openxmlformats.org/officeDocument/2006/relationships/hyperlink" Target="http://www.retailstorewindows.com/2014/10/ralph-lauren-london.html" TargetMode="External"/><Relationship Id="rId4" Type="http://schemas.openxmlformats.org/officeDocument/2006/relationships/image" Target="../media/image7.jpg"/><Relationship Id="rId9" Type="http://schemas.openxmlformats.org/officeDocument/2006/relationships/hyperlink" Target="http://blog.eweibel.net/?p=1033" TargetMode="External"/><Relationship Id="rId14" Type="http://schemas.openxmlformats.org/officeDocument/2006/relationships/image" Target="../media/image12.png"/></Relationships>
</file>

<file path=ppt/slides/_rels/slide3.xml.rels><?xml version="1.0" encoding="UTF-8" standalone="yes"?>
<Relationships xmlns="http://schemas.openxmlformats.org/package/2006/relationships"><Relationship Id="rId8" Type="http://schemas.openxmlformats.org/officeDocument/2006/relationships/image" Target="../media/image16.jpg"/><Relationship Id="rId3" Type="http://schemas.openxmlformats.org/officeDocument/2006/relationships/hyperlink" Target="http://www.myklogica.es/tag/desarrollo/" TargetMode="External"/><Relationship Id="rId7" Type="http://schemas.openxmlformats.org/officeDocument/2006/relationships/hyperlink" Target="http://savethepostoffice.com/tag/financials/" TargetMode="External"/><Relationship Id="rId2" Type="http://schemas.openxmlformats.org/officeDocument/2006/relationships/image" Target="../media/image13.png"/><Relationship Id="rId1" Type="http://schemas.openxmlformats.org/officeDocument/2006/relationships/slideLayout" Target="../slideLayouts/slideLayout6.xml"/><Relationship Id="rId6" Type="http://schemas.openxmlformats.org/officeDocument/2006/relationships/image" Target="../media/image15.jpg"/><Relationship Id="rId5" Type="http://schemas.openxmlformats.org/officeDocument/2006/relationships/hyperlink" Target="http://cyberbase.agglo.morlaix.fr/?page_id=930" TargetMode="External"/><Relationship Id="rId4" Type="http://schemas.openxmlformats.org/officeDocument/2006/relationships/image" Target="../media/image14.png"/><Relationship Id="rId9" Type="http://schemas.openxmlformats.org/officeDocument/2006/relationships/hyperlink" Target="https://onely.org/2010/01/21/bad-onely-activities-sorting-through-a-mountain-of-paperwork/"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20.gif"/><Relationship Id="rId13" Type="http://schemas.openxmlformats.org/officeDocument/2006/relationships/hyperlink" Target="http://tscpl.org/weddings/wedding-bridal-gown" TargetMode="External"/><Relationship Id="rId3" Type="http://schemas.openxmlformats.org/officeDocument/2006/relationships/hyperlink" Target="http://diaryofapersonalshopper.blogspot.com/2010/12/10-percent-of-designer-wear-at.html" TargetMode="External"/><Relationship Id="rId7" Type="http://schemas.openxmlformats.org/officeDocument/2006/relationships/hyperlink" Target="http://www.shapelychicsheri.com/2014/07/plus-sized-summer-wedding-guest-dresses-curvy-fashion-blog.html" TargetMode="External"/><Relationship Id="rId12" Type="http://schemas.openxmlformats.org/officeDocument/2006/relationships/image" Target="../media/image2.jpg"/><Relationship Id="rId2" Type="http://schemas.openxmlformats.org/officeDocument/2006/relationships/image" Target="../media/image17.jpg"/><Relationship Id="rId1" Type="http://schemas.openxmlformats.org/officeDocument/2006/relationships/slideLayout" Target="../slideLayouts/slideLayout2.xml"/><Relationship Id="rId6" Type="http://schemas.openxmlformats.org/officeDocument/2006/relationships/image" Target="../media/image19.png"/><Relationship Id="rId11" Type="http://schemas.openxmlformats.org/officeDocument/2006/relationships/hyperlink" Target="http://fashionpoint360.blogspot.com/2013/02/2013-latest-salwar-kameez-designs.html" TargetMode="External"/><Relationship Id="rId5" Type="http://schemas.openxmlformats.org/officeDocument/2006/relationships/hyperlink" Target="https://fashionpoint360.blogspot.com/2012/12/pakistani-indian-lenghas-design.html" TargetMode="External"/><Relationship Id="rId10" Type="http://schemas.openxmlformats.org/officeDocument/2006/relationships/image" Target="../media/image21.jpg"/><Relationship Id="rId4" Type="http://schemas.openxmlformats.org/officeDocument/2006/relationships/image" Target="../media/image18.jpg"/><Relationship Id="rId9" Type="http://schemas.openxmlformats.org/officeDocument/2006/relationships/hyperlink" Target="http://oficiodeperiodista.blogspot.com/2014/08/la-encuesta-periodistica-otra-forma-del.html"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hyperlink" Target="http://certifiablyfit.blogspot.com/2010_04_01_archive.html" TargetMode="External"/><Relationship Id="rId7" Type="http://schemas.openxmlformats.org/officeDocument/2006/relationships/hyperlink" Target="https://onetimefashionista.com/category/vogue/designers/" TargetMode="External"/><Relationship Id="rId2" Type="http://schemas.openxmlformats.org/officeDocument/2006/relationships/image" Target="../media/image22.jpg"/><Relationship Id="rId1" Type="http://schemas.openxmlformats.org/officeDocument/2006/relationships/slideLayout" Target="../slideLayouts/slideLayout6.xml"/><Relationship Id="rId6" Type="http://schemas.openxmlformats.org/officeDocument/2006/relationships/image" Target="../media/image24.jpg"/><Relationship Id="rId5" Type="http://schemas.openxmlformats.org/officeDocument/2006/relationships/hyperlink" Target="http://www.lowlevel.it/migliorare-lindicizzazione-con-le-priorita-delle-sitemap/" TargetMode="External"/><Relationship Id="rId4" Type="http://schemas.openxmlformats.org/officeDocument/2006/relationships/image" Target="../media/image23.jpg"/><Relationship Id="rId9" Type="http://schemas.openxmlformats.org/officeDocument/2006/relationships/hyperlink" Target="http://ophelia5fox4.wikidot.com/blog:_start/date/2017.10"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hyperlink" Target="https://irvinggfm.deviantart.com/art/The-Four-Seasons-Vivaldi-291465048" TargetMode="External"/><Relationship Id="rId7" Type="http://schemas.openxmlformats.org/officeDocument/2006/relationships/hyperlink" Target="http://411.ca/blog/advertisers/2011-small-business-trends/" TargetMode="External"/><Relationship Id="rId12" Type="http://schemas.openxmlformats.org/officeDocument/2006/relationships/hyperlink" Target="https://creativecommons.org/licenses/by/3.0/" TargetMode="External"/><Relationship Id="rId2" Type="http://schemas.openxmlformats.org/officeDocument/2006/relationships/image" Target="../media/image26.jpg"/><Relationship Id="rId1" Type="http://schemas.openxmlformats.org/officeDocument/2006/relationships/slideLayout" Target="../slideLayouts/slideLayout6.xml"/><Relationship Id="rId6" Type="http://schemas.openxmlformats.org/officeDocument/2006/relationships/image" Target="../media/image28.jpg"/><Relationship Id="rId11" Type="http://schemas.openxmlformats.org/officeDocument/2006/relationships/hyperlink" Target="http://www.keithmcmean.co.uk/take-stock-and-plan-ahead/" TargetMode="External"/><Relationship Id="rId5" Type="http://schemas.openxmlformats.org/officeDocument/2006/relationships/hyperlink" Target="https://fisicauned.wordpress.com/category/estudios/informatica-075115/" TargetMode="External"/><Relationship Id="rId10" Type="http://schemas.openxmlformats.org/officeDocument/2006/relationships/image" Target="../media/image30.jpg"/><Relationship Id="rId4" Type="http://schemas.openxmlformats.org/officeDocument/2006/relationships/image" Target="../media/image27.jpg"/><Relationship Id="rId9" Type="http://schemas.openxmlformats.org/officeDocument/2006/relationships/hyperlink" Target="http://sherylsever.com/" TargetMode="External"/></Relationships>
</file>

<file path=ppt/slides/_rels/slide7.xml.rels><?xml version="1.0" encoding="UTF-8" standalone="yes"?>
<Relationships xmlns="http://schemas.openxmlformats.org/package/2006/relationships"><Relationship Id="rId8" Type="http://schemas.openxmlformats.org/officeDocument/2006/relationships/image" Target="../media/image32.jpg"/><Relationship Id="rId13" Type="http://schemas.openxmlformats.org/officeDocument/2006/relationships/hyperlink" Target="https://fashionpoint360.blogspot.com/2013/08/2013-latest-casual-formal-eid-dress-for.html" TargetMode="External"/><Relationship Id="rId3" Type="http://schemas.openxmlformats.org/officeDocument/2006/relationships/hyperlink" Target="https://fashionpoint360.blogspot.com/2012/12/pakistani-indian-lenghas-design.html" TargetMode="External"/><Relationship Id="rId7" Type="http://schemas.openxmlformats.org/officeDocument/2006/relationships/hyperlink" Target="http://bitteeinsteigen.wordpress.com/2010/02/10/schulkinowoche-kirschbluten/" TargetMode="External"/><Relationship Id="rId12" Type="http://schemas.openxmlformats.org/officeDocument/2006/relationships/image" Target="../media/image33.jpg"/><Relationship Id="rId2" Type="http://schemas.openxmlformats.org/officeDocument/2006/relationships/image" Target="../media/image18.jpg"/><Relationship Id="rId1" Type="http://schemas.openxmlformats.org/officeDocument/2006/relationships/slideLayout" Target="../slideLayouts/slideLayout6.xml"/><Relationship Id="rId6" Type="http://schemas.openxmlformats.org/officeDocument/2006/relationships/image" Target="../media/image31.jpg"/><Relationship Id="rId11" Type="http://schemas.openxmlformats.org/officeDocument/2006/relationships/hyperlink" Target="http://www.shapelychicsheri.com/2014/07/plus-sized-summer-wedding-guest-dresses-curvy-fashion-blog.html" TargetMode="External"/><Relationship Id="rId5" Type="http://schemas.openxmlformats.org/officeDocument/2006/relationships/hyperlink" Target="http://tscpl.org/weddings/wedding-bridal-gown" TargetMode="External"/><Relationship Id="rId15" Type="http://schemas.openxmlformats.org/officeDocument/2006/relationships/hyperlink" Target="http://www.pngall.com/business-growth-chart-png" TargetMode="External"/><Relationship Id="rId10" Type="http://schemas.openxmlformats.org/officeDocument/2006/relationships/image" Target="../media/image19.png"/><Relationship Id="rId4" Type="http://schemas.openxmlformats.org/officeDocument/2006/relationships/image" Target="../media/image2.jpg"/><Relationship Id="rId9" Type="http://schemas.openxmlformats.org/officeDocument/2006/relationships/hyperlink" Target="http://laboutiquedeilibri.blogspot.com/2016/01/boutique-advertising-1.html" TargetMode="External"/><Relationship Id="rId14" Type="http://schemas.openxmlformats.org/officeDocument/2006/relationships/image" Target="../media/image34.png"/></Relationships>
</file>

<file path=ppt/slides/_rels/slide8.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hyperlink" Target="http://rincondelchili.wordpress.com/especies-de-chile/capsicum-chinense/bhut-jolokia/" TargetMode="External"/><Relationship Id="rId7" Type="http://schemas.openxmlformats.org/officeDocument/2006/relationships/hyperlink" Target="http://flickr.com/photos/poppalina/347715803" TargetMode="External"/><Relationship Id="rId2" Type="http://schemas.openxmlformats.org/officeDocument/2006/relationships/image" Target="../media/image35.jpg"/><Relationship Id="rId1" Type="http://schemas.openxmlformats.org/officeDocument/2006/relationships/slideLayout" Target="../slideLayouts/slideLayout6.xml"/><Relationship Id="rId6" Type="http://schemas.openxmlformats.org/officeDocument/2006/relationships/image" Target="../media/image37.jpg"/><Relationship Id="rId11" Type="http://schemas.openxmlformats.org/officeDocument/2006/relationships/hyperlink" Target="http://braintwobrain.blogspot.com/2010/09/alla-ricerca-del-coscienziometro.html" TargetMode="External"/><Relationship Id="rId5" Type="http://schemas.openxmlformats.org/officeDocument/2006/relationships/hyperlink" Target="http://productdesignjournal.blogspot.com/2011_08_01_archive.html" TargetMode="External"/><Relationship Id="rId10" Type="http://schemas.openxmlformats.org/officeDocument/2006/relationships/image" Target="../media/image39.jpg"/><Relationship Id="rId4" Type="http://schemas.openxmlformats.org/officeDocument/2006/relationships/image" Target="../media/image36.jpg"/><Relationship Id="rId9" Type="http://schemas.openxmlformats.org/officeDocument/2006/relationships/hyperlink" Target="http://shantellmullen.wikidot.com/"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43.jpg"/><Relationship Id="rId3" Type="http://schemas.openxmlformats.org/officeDocument/2006/relationships/hyperlink" Target="https://www.flickr.com/photos/johngreenaway/245887107/" TargetMode="External"/><Relationship Id="rId7" Type="http://schemas.openxmlformats.org/officeDocument/2006/relationships/hyperlink" Target="http://www.cardiffians.co.uk/galleries/cardiffbay/" TargetMode="External"/><Relationship Id="rId2" Type="http://schemas.openxmlformats.org/officeDocument/2006/relationships/image" Target="../media/image40.jpeg"/><Relationship Id="rId1" Type="http://schemas.openxmlformats.org/officeDocument/2006/relationships/slideLayout" Target="../slideLayouts/slideLayout6.xml"/><Relationship Id="rId6" Type="http://schemas.openxmlformats.org/officeDocument/2006/relationships/image" Target="../media/image42.jpg"/><Relationship Id="rId11" Type="http://schemas.openxmlformats.org/officeDocument/2006/relationships/hyperlink" Target="http://www.amisampath.com/2015/02/how-in-market-audiences-on-google.html" TargetMode="External"/><Relationship Id="rId5" Type="http://schemas.openxmlformats.org/officeDocument/2006/relationships/hyperlink" Target="https://online.verdehorizonte.net/2014/06/" TargetMode="External"/><Relationship Id="rId10" Type="http://schemas.openxmlformats.org/officeDocument/2006/relationships/image" Target="../media/image44.jpg"/><Relationship Id="rId4" Type="http://schemas.openxmlformats.org/officeDocument/2006/relationships/image" Target="../media/image41.jpg"/><Relationship Id="rId9" Type="http://schemas.openxmlformats.org/officeDocument/2006/relationships/hyperlink" Target="http://www.flickr.com/photos/martinrp/2050255752/" TargetMode="External"/></Relationships>
</file>

<file path=ppt/slides/_rels/slide10.xml.rels><?xml version="1.0" encoding="UTF-8" standalone="yes"?>
<Relationships xmlns="http://schemas.openxmlformats.org/package/2006/relationships"><Relationship Id="rId8" Type="http://schemas.openxmlformats.org/officeDocument/2006/relationships/image" Target="../media/image48.jpeg"/><Relationship Id="rId3" Type="http://schemas.openxmlformats.org/officeDocument/2006/relationships/hyperlink" Target="https://www.luciamonterorodriguez.com/grafico-circular-muy-util-para-destacar-datos-concretos/" TargetMode="External"/><Relationship Id="rId7" Type="http://schemas.openxmlformats.org/officeDocument/2006/relationships/hyperlink" Target="http://mariapcclass.blogspot.com/2016/04/market-research-project.html" TargetMode="External"/><Relationship Id="rId2" Type="http://schemas.openxmlformats.org/officeDocument/2006/relationships/image" Target="../media/image45.png"/><Relationship Id="rId1" Type="http://schemas.openxmlformats.org/officeDocument/2006/relationships/slideLayout" Target="../slideLayouts/slideLayout6.xml"/><Relationship Id="rId6" Type="http://schemas.openxmlformats.org/officeDocument/2006/relationships/image" Target="../media/image47.jpg"/><Relationship Id="rId11" Type="http://schemas.openxmlformats.org/officeDocument/2006/relationships/hyperlink" Target="http://harpers-tale.wikidot.com/southern:room-images-indoor-weyr" TargetMode="External"/><Relationship Id="rId5" Type="http://schemas.openxmlformats.org/officeDocument/2006/relationships/hyperlink" Target="https://www.flickr.com/photos/whatcouldgowrong/538495167/" TargetMode="External"/><Relationship Id="rId10" Type="http://schemas.openxmlformats.org/officeDocument/2006/relationships/image" Target="../media/image49.jpg"/><Relationship Id="rId4" Type="http://schemas.openxmlformats.org/officeDocument/2006/relationships/image" Target="../media/image46.jpg"/><Relationship Id="rId9" Type="http://schemas.openxmlformats.org/officeDocument/2006/relationships/hyperlink" Target="http://jpub.tistory.com/262"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www.geograph.org.uk/photo/1916754" TargetMode="External"/><Relationship Id="rId7" Type="http://schemas.openxmlformats.org/officeDocument/2006/relationships/hyperlink" Target="https://it.wikipedia.org/wiki/File:JE_Dance_Studio.JPG" TargetMode="External"/><Relationship Id="rId2" Type="http://schemas.openxmlformats.org/officeDocument/2006/relationships/image" Target="../media/image50.jpg"/><Relationship Id="rId1" Type="http://schemas.openxmlformats.org/officeDocument/2006/relationships/slideLayout" Target="../slideLayouts/slideLayout6.xml"/><Relationship Id="rId6" Type="http://schemas.openxmlformats.org/officeDocument/2006/relationships/image" Target="../media/image52.JPG"/><Relationship Id="rId5" Type="http://schemas.openxmlformats.org/officeDocument/2006/relationships/hyperlink" Target="http://takingtotheopenroad.com/ship-your-belongings-overseas/" TargetMode="External"/><Relationship Id="rId4" Type="http://schemas.openxmlformats.org/officeDocument/2006/relationships/image" Target="../media/image51.jpg"/></Relationships>
</file>

<file path=ppt/slides/_rels/slide12.xml.rels><?xml version="1.0" encoding="UTF-8" standalone="yes"?>
<Relationships xmlns="http://schemas.openxmlformats.org/package/2006/relationships"><Relationship Id="rId8" Type="http://schemas.openxmlformats.org/officeDocument/2006/relationships/image" Target="../media/image55.jpg"/><Relationship Id="rId13" Type="http://schemas.openxmlformats.org/officeDocument/2006/relationships/hyperlink" Target="http://www.thebluediamondgallery.com/tablet/c/competitor-analysis.html" TargetMode="External"/><Relationship Id="rId3" Type="http://schemas.openxmlformats.org/officeDocument/2006/relationships/hyperlink" Target="http://onetimefashionista.com/2015/01/29/aashni-co-london-indian-designer-wedding-show/" TargetMode="External"/><Relationship Id="rId7" Type="http://schemas.openxmlformats.org/officeDocument/2006/relationships/hyperlink" Target="http://fashionpoint360.blogspot.com/2013/02/2013-latest-abayas-designs.html" TargetMode="External"/><Relationship Id="rId12" Type="http://schemas.openxmlformats.org/officeDocument/2006/relationships/image" Target="../media/image57.jpg"/><Relationship Id="rId2" Type="http://schemas.openxmlformats.org/officeDocument/2006/relationships/image" Target="../media/image53.jpg"/><Relationship Id="rId1" Type="http://schemas.openxmlformats.org/officeDocument/2006/relationships/slideLayout" Target="../slideLayouts/slideLayout6.xml"/><Relationship Id="rId6" Type="http://schemas.openxmlformats.org/officeDocument/2006/relationships/image" Target="../media/image54.JPG"/><Relationship Id="rId11" Type="http://schemas.openxmlformats.org/officeDocument/2006/relationships/hyperlink" Target="http://region1rttt.ncdpi.wikispaces.net/Webquests" TargetMode="External"/><Relationship Id="rId5" Type="http://schemas.openxmlformats.org/officeDocument/2006/relationships/hyperlink" Target="http://www.shapelychicsheri.com/2014/07/plus-sized-summer-wedding-guest-dresses-curvy-fashion-blog.html" TargetMode="External"/><Relationship Id="rId10" Type="http://schemas.openxmlformats.org/officeDocument/2006/relationships/image" Target="../media/image56.jpg"/><Relationship Id="rId4" Type="http://schemas.openxmlformats.org/officeDocument/2006/relationships/image" Target="../media/image19.png"/><Relationship Id="rId9" Type="http://schemas.openxmlformats.org/officeDocument/2006/relationships/hyperlink" Target="http://www.pressmyweb.com/ecommerce-ebusiness/service-client-luxe/" TargetMode="External"/></Relationships>
</file>

<file path=ppt/slides/_rels/slide13.xml.rels><?xml version="1.0" encoding="UTF-8" standalone="yes"?>
<Relationships xmlns="http://schemas.openxmlformats.org/package/2006/relationships"><Relationship Id="rId8" Type="http://schemas.openxmlformats.org/officeDocument/2006/relationships/image" Target="../media/image61.jpg"/><Relationship Id="rId3" Type="http://schemas.openxmlformats.org/officeDocument/2006/relationships/hyperlink" Target="http://publicdomainpictures.net/view-image.php?image=3902&amp;picture=rucni-kalkulacka&amp;large=1" TargetMode="External"/><Relationship Id="rId7" Type="http://schemas.openxmlformats.org/officeDocument/2006/relationships/hyperlink" Target="https://slidewiki.org/deck/99337-1/slide/636124-1/636124-1:16/view" TargetMode="External"/><Relationship Id="rId2" Type="http://schemas.openxmlformats.org/officeDocument/2006/relationships/image" Target="../media/image58.jpg"/><Relationship Id="rId1" Type="http://schemas.openxmlformats.org/officeDocument/2006/relationships/slideLayout" Target="../slideLayouts/slideLayout6.xml"/><Relationship Id="rId6" Type="http://schemas.openxmlformats.org/officeDocument/2006/relationships/image" Target="../media/image60.jpg"/><Relationship Id="rId5" Type="http://schemas.openxmlformats.org/officeDocument/2006/relationships/hyperlink" Target="http://en.wikipedia.org/wiki/File:Joe's_Price_Is_Right.png" TargetMode="External"/><Relationship Id="rId4" Type="http://schemas.openxmlformats.org/officeDocument/2006/relationships/image" Target="../media/image59.png"/><Relationship Id="rId9" Type="http://schemas.openxmlformats.org/officeDocument/2006/relationships/hyperlink" Target="http://peter.baumgartner.name/2014/05/23/double-blind-review-ein-fallbeispiel/" TargetMode="External"/></Relationships>
</file>

<file path=ppt/slides/_rels/slide14.xml.rels><?xml version="1.0" encoding="UTF-8" standalone="yes"?>
<Relationships xmlns="http://schemas.openxmlformats.org/package/2006/relationships"><Relationship Id="rId8" Type="http://schemas.openxmlformats.org/officeDocument/2006/relationships/image" Target="../media/image65.JPG"/><Relationship Id="rId3" Type="http://schemas.openxmlformats.org/officeDocument/2006/relationships/hyperlink" Target="https://criticalurbanists.wordpress.com/2014/12/05/problematising-generation-rent-by-kim-mckee-university-of-st-andrews-and-tom-moore-university-of-sheffield/" TargetMode="External"/><Relationship Id="rId7" Type="http://schemas.openxmlformats.org/officeDocument/2006/relationships/hyperlink" Target="https://www.flickr.com/photos/haldanemartin/23856236376" TargetMode="External"/><Relationship Id="rId2" Type="http://schemas.openxmlformats.org/officeDocument/2006/relationships/image" Target="../media/image62.jpeg"/><Relationship Id="rId1" Type="http://schemas.openxmlformats.org/officeDocument/2006/relationships/slideLayout" Target="../slideLayouts/slideLayout6.xml"/><Relationship Id="rId6" Type="http://schemas.openxmlformats.org/officeDocument/2006/relationships/image" Target="../media/image64.jpg"/><Relationship Id="rId11" Type="http://schemas.openxmlformats.org/officeDocument/2006/relationships/hyperlink" Target="http://www.eoi.es/blogs/embaen/2013/12/02/importancia-de-los-costes-en-la-gestion-empresarial/" TargetMode="External"/><Relationship Id="rId5" Type="http://schemas.openxmlformats.org/officeDocument/2006/relationships/hyperlink" Target="http://descubrelondresyviveunaexperiencia.blogspot.com/2013/09/impuestos-ha-tener-en-cuenta-la-hora-de.html" TargetMode="External"/><Relationship Id="rId10" Type="http://schemas.openxmlformats.org/officeDocument/2006/relationships/image" Target="../media/image66.gif"/><Relationship Id="rId4" Type="http://schemas.openxmlformats.org/officeDocument/2006/relationships/image" Target="../media/image63.jpg"/><Relationship Id="rId9" Type="http://schemas.openxmlformats.org/officeDocument/2006/relationships/hyperlink" Target="http://fraterneo.blogspot.com/2010/11/software-libre-en-el-sector-publico.html" TargetMode="External"/></Relationships>
</file>

<file path=ppt/slides/_rels/slide15.xml.rels><?xml version="1.0" encoding="UTF-8" standalone="yes"?>
<Relationships xmlns="http://schemas.openxmlformats.org/package/2006/relationships"><Relationship Id="rId8" Type="http://schemas.openxmlformats.org/officeDocument/2006/relationships/image" Target="../media/image70.jpeg"/><Relationship Id="rId3" Type="http://schemas.openxmlformats.org/officeDocument/2006/relationships/hyperlink" Target="https://www.solteirasnoivascasadas.com/2018/03/10-trends-of-dresses-for-2018.html" TargetMode="External"/><Relationship Id="rId7" Type="http://schemas.openxmlformats.org/officeDocument/2006/relationships/hyperlink" Target="http://publicdomainpictures.net/view-image.php?image=78064&amp;picture=&amp;jazyk=jp" TargetMode="External"/><Relationship Id="rId2" Type="http://schemas.openxmlformats.org/officeDocument/2006/relationships/image" Target="../media/image67.jpg"/><Relationship Id="rId1" Type="http://schemas.openxmlformats.org/officeDocument/2006/relationships/slideLayout" Target="../slideLayouts/slideLayout6.xml"/><Relationship Id="rId6" Type="http://schemas.openxmlformats.org/officeDocument/2006/relationships/image" Target="../media/image69.jpg"/><Relationship Id="rId5" Type="http://schemas.openxmlformats.org/officeDocument/2006/relationships/hyperlink" Target="http://fashionpoint360.blogspot.com/2012/12/pakistani-indian-lenghas-design.html" TargetMode="External"/><Relationship Id="rId4" Type="http://schemas.openxmlformats.org/officeDocument/2006/relationships/image" Target="../media/image68.jpg"/><Relationship Id="rId9" Type="http://schemas.openxmlformats.org/officeDocument/2006/relationships/hyperlink" Target="https://pxhere.com/en/photo/646851"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pixabay.com/pt/manequim-moda-feminino-vestu%C3%A1rio-312526/" TargetMode="External"/><Relationship Id="rId7" Type="http://schemas.openxmlformats.org/officeDocument/2006/relationships/hyperlink" Target="http://thestyleconfessions.com/2013/01/04/in-2013-i-resolve-to-wear-more-chanel/" TargetMode="External"/><Relationship Id="rId2" Type="http://schemas.openxmlformats.org/officeDocument/2006/relationships/image" Target="../media/image71.png"/><Relationship Id="rId1" Type="http://schemas.openxmlformats.org/officeDocument/2006/relationships/slideLayout" Target="../slideLayouts/slideLayout6.xml"/><Relationship Id="rId6" Type="http://schemas.openxmlformats.org/officeDocument/2006/relationships/image" Target="../media/image73.jpg"/><Relationship Id="rId5" Type="http://schemas.openxmlformats.org/officeDocument/2006/relationships/hyperlink" Target="http://functionorbeauty.blogspot.com/2014/04/anthropologie-displays.html" TargetMode="External"/><Relationship Id="rId4" Type="http://schemas.openxmlformats.org/officeDocument/2006/relationships/image" Target="../media/image72.jpg"/></Relationships>
</file>

<file path=ppt/slides/_rels/slide17.xml.rels><?xml version="1.0" encoding="UTF-8" standalone="yes"?>
<Relationships xmlns="http://schemas.openxmlformats.org/package/2006/relationships"><Relationship Id="rId8" Type="http://schemas.openxmlformats.org/officeDocument/2006/relationships/image" Target="../media/image77.jpg"/><Relationship Id="rId3" Type="http://schemas.openxmlformats.org/officeDocument/2006/relationships/hyperlink" Target="http://www.publicdomainpictures.net/view-image.php?image=54045&amp;picture=vintage-sewing-machine-clipart" TargetMode="External"/><Relationship Id="rId7" Type="http://schemas.openxmlformats.org/officeDocument/2006/relationships/hyperlink" Target="http://flickr.com/photos/mikeyphillips/10152403665" TargetMode="External"/><Relationship Id="rId2" Type="http://schemas.openxmlformats.org/officeDocument/2006/relationships/image" Target="../media/image74.jpg"/><Relationship Id="rId1" Type="http://schemas.openxmlformats.org/officeDocument/2006/relationships/slideLayout" Target="../slideLayouts/slideLayout6.xml"/><Relationship Id="rId6" Type="http://schemas.openxmlformats.org/officeDocument/2006/relationships/image" Target="../media/image76.jpg"/><Relationship Id="rId5" Type="http://schemas.openxmlformats.org/officeDocument/2006/relationships/hyperlink" Target="http://commons.wikimedia.org/wiki/File:Vintage_K%C3%B6hler_sewing_machine.jpg" TargetMode="External"/><Relationship Id="rId4" Type="http://schemas.openxmlformats.org/officeDocument/2006/relationships/image" Target="../media/image75.jpg"/><Relationship Id="rId9" Type="http://schemas.openxmlformats.org/officeDocument/2006/relationships/hyperlink" Target="https://commons.wikimedia.org/wiki/File:ClothingReadyWear.jpg"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fixturescloseup.com/2012/07/22/shutter-door-clothing-racks/" TargetMode="External"/><Relationship Id="rId2" Type="http://schemas.openxmlformats.org/officeDocument/2006/relationships/image" Target="../media/image78.jp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8" Type="http://schemas.openxmlformats.org/officeDocument/2006/relationships/image" Target="../media/image82.jpg"/><Relationship Id="rId3" Type="http://schemas.openxmlformats.org/officeDocument/2006/relationships/hyperlink" Target="http://resilientent.blogspot.com/2011/11/babson-capital-provides-mezzanine_19.html" TargetMode="External"/><Relationship Id="rId7" Type="http://schemas.openxmlformats.org/officeDocument/2006/relationships/hyperlink" Target="http://daraulaseminglaterra.blogspot.com/2011/10/os-impostos.html" TargetMode="External"/><Relationship Id="rId2" Type="http://schemas.openxmlformats.org/officeDocument/2006/relationships/image" Target="../media/image79.jpg"/><Relationship Id="rId1" Type="http://schemas.openxmlformats.org/officeDocument/2006/relationships/slideLayout" Target="../slideLayouts/slideLayout6.xml"/><Relationship Id="rId6" Type="http://schemas.openxmlformats.org/officeDocument/2006/relationships/image" Target="../media/image81.jpg"/><Relationship Id="rId5" Type="http://schemas.openxmlformats.org/officeDocument/2006/relationships/hyperlink" Target="https://www.jak-ksiegowac.pl/" TargetMode="External"/><Relationship Id="rId4" Type="http://schemas.openxmlformats.org/officeDocument/2006/relationships/image" Target="../media/image80.jpg"/><Relationship Id="rId9" Type="http://schemas.openxmlformats.org/officeDocument/2006/relationships/hyperlink" Target="http://www.aragonvalley.com/en/osh-duties-self-employed-workers-hse/" TargetMode="External"/></Relationships>
</file>

<file path=ppt/slides/_rels/slide20.xml.rels><?xml version="1.0" encoding="UTF-8" standalone="yes"?>
<Relationships xmlns="http://schemas.openxmlformats.org/package/2006/relationships"><Relationship Id="rId8" Type="http://schemas.openxmlformats.org/officeDocument/2006/relationships/image" Target="../media/image86.jpg"/><Relationship Id="rId13" Type="http://schemas.openxmlformats.org/officeDocument/2006/relationships/hyperlink" Target="http://modangs.tistory.com/250" TargetMode="External"/><Relationship Id="rId3" Type="http://schemas.openxmlformats.org/officeDocument/2006/relationships/hyperlink" Target="http://www.photos-public-domain.com/2012/10/16/duties-the-word-duties-set-in-concrete/" TargetMode="External"/><Relationship Id="rId7" Type="http://schemas.openxmlformats.org/officeDocument/2006/relationships/hyperlink" Target="https://www.boell.de/de/2017/04/10/bildungsnachteile-ausgleichen-gemeinsam-die-risikogruppe-im-blick" TargetMode="External"/><Relationship Id="rId12" Type="http://schemas.openxmlformats.org/officeDocument/2006/relationships/image" Target="../media/image88.jpeg"/><Relationship Id="rId2" Type="http://schemas.openxmlformats.org/officeDocument/2006/relationships/image" Target="../media/image83.jpg"/><Relationship Id="rId1" Type="http://schemas.openxmlformats.org/officeDocument/2006/relationships/slideLayout" Target="../slideLayouts/slideLayout6.xml"/><Relationship Id="rId6" Type="http://schemas.openxmlformats.org/officeDocument/2006/relationships/image" Target="../media/image85.jpg"/><Relationship Id="rId11" Type="http://schemas.openxmlformats.org/officeDocument/2006/relationships/hyperlink" Target="http://www.thedevinewrite.com/2014/07/know-your-role.html" TargetMode="External"/><Relationship Id="rId5" Type="http://schemas.openxmlformats.org/officeDocument/2006/relationships/hyperlink" Target="https://leadershipfreak.blog/2012/06/15/turnover-a-good-thing/" TargetMode="External"/><Relationship Id="rId10" Type="http://schemas.openxmlformats.org/officeDocument/2006/relationships/image" Target="../media/image87.jpg"/><Relationship Id="rId4" Type="http://schemas.openxmlformats.org/officeDocument/2006/relationships/image" Target="../media/image84.jpg"/><Relationship Id="rId9" Type="http://schemas.openxmlformats.org/officeDocument/2006/relationships/hyperlink" Target="http://www.paralegalalliance.com/category/paralegal-quiz/" TargetMode="External"/></Relationships>
</file>

<file path=ppt/slides/_rels/slide2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http://blog.eweibel.net/?p=1033" TargetMode="External"/><Relationship Id="rId7" Type="http://schemas.openxmlformats.org/officeDocument/2006/relationships/hyperlink" Target="http://www.slowspace.org/author/metteaamodtplumb-com/" TargetMode="External"/><Relationship Id="rId2" Type="http://schemas.openxmlformats.org/officeDocument/2006/relationships/image" Target="../media/image9.jpg"/><Relationship Id="rId1" Type="http://schemas.openxmlformats.org/officeDocument/2006/relationships/slideLayout" Target="../slideLayouts/slideLayout8.xml"/><Relationship Id="rId6" Type="http://schemas.openxmlformats.org/officeDocument/2006/relationships/image" Target="../media/image90.jpg"/><Relationship Id="rId5" Type="http://schemas.openxmlformats.org/officeDocument/2006/relationships/hyperlink" Target="http://actosescolareseempa.blogspot.com/2011/11/acto-egresados-glosas.html" TargetMode="External"/><Relationship Id="rId4" Type="http://schemas.openxmlformats.org/officeDocument/2006/relationships/image" Target="../media/image89.jpg"/><Relationship Id="rId9" Type="http://schemas.openxmlformats.org/officeDocument/2006/relationships/hyperlink" Target="https://pixabay.com/fr/zut-des-m%C3%A9nages-%C3%A0-coudre-aiguille-145024/"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maccss.ncdpi.wikispaces.net/High+School" TargetMode="External"/><Relationship Id="rId7" Type="http://schemas.openxmlformats.org/officeDocument/2006/relationships/hyperlink" Target="http://www.thedevinewrite.com/2014/07/know-your-role.html" TargetMode="External"/><Relationship Id="rId2" Type="http://schemas.openxmlformats.org/officeDocument/2006/relationships/image" Target="../media/image91.png"/><Relationship Id="rId1" Type="http://schemas.openxmlformats.org/officeDocument/2006/relationships/slideLayout" Target="../slideLayouts/slideLayout6.xml"/><Relationship Id="rId6" Type="http://schemas.openxmlformats.org/officeDocument/2006/relationships/image" Target="../media/image87.jpg"/><Relationship Id="rId5" Type="http://schemas.openxmlformats.org/officeDocument/2006/relationships/hyperlink" Target="http://peter.baumgartner.name/2014/05/23/double-blind-review-ein-fallbeispiel/" TargetMode="External"/><Relationship Id="rId4" Type="http://schemas.openxmlformats.org/officeDocument/2006/relationships/image" Target="../media/image61.jpg"/></Relationships>
</file>

<file path=ppt/slides/_rels/slide23.xml.rels><?xml version="1.0" encoding="UTF-8" standalone="yes"?>
<Relationships xmlns="http://schemas.openxmlformats.org/package/2006/relationships"><Relationship Id="rId8" Type="http://schemas.openxmlformats.org/officeDocument/2006/relationships/image" Target="../media/image93.jpg"/><Relationship Id="rId13" Type="http://schemas.openxmlformats.org/officeDocument/2006/relationships/hyperlink" Target="http://www.brainflash.com/content/articles/2013/05/23/5-college-degrees-with-the-worst-return-on-your-investment/" TargetMode="External"/><Relationship Id="rId3" Type="http://schemas.openxmlformats.org/officeDocument/2006/relationships/hyperlink" Target="http://autosurfcafe.blogspot.com/2013/10/maintenancenotice-change-all-mouse-pad.html" TargetMode="External"/><Relationship Id="rId7" Type="http://schemas.openxmlformats.org/officeDocument/2006/relationships/hyperlink" Target="https://yvonnechase.com/whats-the-secret/" TargetMode="External"/><Relationship Id="rId12" Type="http://schemas.openxmlformats.org/officeDocument/2006/relationships/image" Target="../media/image95.jp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92.png"/><Relationship Id="rId11" Type="http://schemas.openxmlformats.org/officeDocument/2006/relationships/hyperlink" Target="http://www.eoi.es/blogs/mintecon/2014/03/14/cero-inventarios-si-pero%E2%80%A6%E2%80%A6-%C2%BFa-cualquier-precio-28/" TargetMode="External"/><Relationship Id="rId5" Type="http://schemas.openxmlformats.org/officeDocument/2006/relationships/hyperlink" Target="http://criticaltechnology.blogspot.com/2012/11/the-essential-tasks-for-understanding.html" TargetMode="External"/><Relationship Id="rId15" Type="http://schemas.openxmlformats.org/officeDocument/2006/relationships/hyperlink" Target="http://grantgoddess.blogspot.com/2010/03/time-management-tips-for-grant-writers.html" TargetMode="External"/><Relationship Id="rId10" Type="http://schemas.openxmlformats.org/officeDocument/2006/relationships/image" Target="../media/image94.jpg"/><Relationship Id="rId4" Type="http://schemas.openxmlformats.org/officeDocument/2006/relationships/image" Target="../media/image8.jpg"/><Relationship Id="rId9" Type="http://schemas.openxmlformats.org/officeDocument/2006/relationships/hyperlink" Target="http://cafe-biblique.blogspot.com/2011/04/paul-face-jacques-le-salut-par-la-foi.html" TargetMode="External"/><Relationship Id="rId14" Type="http://schemas.openxmlformats.org/officeDocument/2006/relationships/image" Target="../media/image96.jpg"/></Relationships>
</file>

<file path=ppt/slides/_rels/slide24.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hyperlink" Target="https://pixabay.com/fr/zut-des-m%C3%A9nages-%C3%A0-coudre-aiguille-145024/" TargetMode="External"/><Relationship Id="rId7" Type="http://schemas.openxmlformats.org/officeDocument/2006/relationships/hyperlink" Target="http://spaziolilla.blogspot.com/2009/12/facciamo-insieme-il-rammendo-salvajeans.html" TargetMode="External"/><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98.gif"/><Relationship Id="rId5" Type="http://schemas.openxmlformats.org/officeDocument/2006/relationships/hyperlink" Target="http://curriculumvitaeeuropeo.net/lavoro-stagionale-dopo-lexpo-arriva-il-giubileo" TargetMode="External"/><Relationship Id="rId4" Type="http://schemas.openxmlformats.org/officeDocument/2006/relationships/image" Target="../media/image97.jpg"/><Relationship Id="rId9" Type="http://schemas.openxmlformats.org/officeDocument/2006/relationships/hyperlink" Target="http://ophelia5fox4.wikidot.com/blog:_start/date/2017.10" TargetMode="External"/></Relationships>
</file>

<file path=ppt/slides/_rels/slide25.xml.rels><?xml version="1.0" encoding="UTF-8" standalone="yes"?>
<Relationships xmlns="http://schemas.openxmlformats.org/package/2006/relationships"><Relationship Id="rId8" Type="http://schemas.openxmlformats.org/officeDocument/2006/relationships/image" Target="../media/image101.jpg"/><Relationship Id="rId3" Type="http://schemas.openxmlformats.org/officeDocument/2006/relationships/hyperlink" Target="http://financierosudl.blogspot.mx/2010/06/metodo-de-reexpresion-financiera.html" TargetMode="External"/><Relationship Id="rId7" Type="http://schemas.openxmlformats.org/officeDocument/2006/relationships/hyperlink" Target="https://fi.wikipedia.org/wiki/Talous" TargetMode="External"/><Relationship Id="rId2" Type="http://schemas.openxmlformats.org/officeDocument/2006/relationships/image" Target="../media/image7.jpg"/><Relationship Id="rId1" Type="http://schemas.openxmlformats.org/officeDocument/2006/relationships/slideLayout" Target="../slideLayouts/slideLayout2.xml"/><Relationship Id="rId6" Type="http://schemas.openxmlformats.org/officeDocument/2006/relationships/image" Target="../media/image100.png"/><Relationship Id="rId11" Type="http://schemas.openxmlformats.org/officeDocument/2006/relationships/hyperlink" Target="http://www.cifor.org/library/4824/financial-statements-2013-years-ended-31-december-2013-and-2012/" TargetMode="External"/><Relationship Id="rId5" Type="http://schemas.openxmlformats.org/officeDocument/2006/relationships/hyperlink" Target="http://www.moebius77.com/blog/index.php?2007/12/17/290-en-visperas-de-una-defensa-de-tesis-o-que-siente-un-ateo-en-su-lecho-de-muerte" TargetMode="External"/><Relationship Id="rId10" Type="http://schemas.openxmlformats.org/officeDocument/2006/relationships/image" Target="../media/image102.jpg"/><Relationship Id="rId4" Type="http://schemas.openxmlformats.org/officeDocument/2006/relationships/image" Target="../media/image99.jpg"/><Relationship Id="rId9" Type="http://schemas.openxmlformats.org/officeDocument/2006/relationships/hyperlink" Target="http://the1709blog.blogspot.com/2014/10/the-copykat-hoping-for-new-public.html" TargetMode="External"/></Relationships>
</file>

<file path=ppt/slides/_rels/slide26.xml.rels><?xml version="1.0" encoding="UTF-8" standalone="yes"?>
<Relationships xmlns="http://schemas.openxmlformats.org/package/2006/relationships"><Relationship Id="rId8" Type="http://schemas.openxmlformats.org/officeDocument/2006/relationships/image" Target="../media/image105.jpg"/><Relationship Id="rId3" Type="http://schemas.openxmlformats.org/officeDocument/2006/relationships/hyperlink" Target="https://es.wikipedia.org/wiki/Dise%C3%B1o_de_moda" TargetMode="External"/><Relationship Id="rId7" Type="http://schemas.openxmlformats.org/officeDocument/2006/relationships/hyperlink" Target="http://reflexionesdeunimperativocategorico.blogspot.com/" TargetMode="External"/><Relationship Id="rId2" Type="http://schemas.openxmlformats.org/officeDocument/2006/relationships/image" Target="../media/image10.jpg"/><Relationship Id="rId1" Type="http://schemas.openxmlformats.org/officeDocument/2006/relationships/slideLayout" Target="../slideLayouts/slideLayout8.xml"/><Relationship Id="rId6" Type="http://schemas.openxmlformats.org/officeDocument/2006/relationships/image" Target="../media/image104.jpg"/><Relationship Id="rId11" Type="http://schemas.openxmlformats.org/officeDocument/2006/relationships/hyperlink" Target="https://commons.wikimedia.org/wiki/File%3ARubik's_cube.svg" TargetMode="External"/><Relationship Id="rId5" Type="http://schemas.openxmlformats.org/officeDocument/2006/relationships/hyperlink" Target="http://jobgi.tistory.com/92" TargetMode="External"/><Relationship Id="rId10" Type="http://schemas.openxmlformats.org/officeDocument/2006/relationships/image" Target="../media/image106.png"/><Relationship Id="rId4" Type="http://schemas.openxmlformats.org/officeDocument/2006/relationships/image" Target="../media/image103.jpeg"/><Relationship Id="rId9" Type="http://schemas.openxmlformats.org/officeDocument/2006/relationships/hyperlink" Target="https://www.managementexchange.com/hack/designed-growth-and-engagement-fixing-invisible-stranglehold-business-success" TargetMode="External"/></Relationships>
</file>

<file path=ppt/slides/_rels/slide27.xml.rels><?xml version="1.0" encoding="UTF-8" standalone="yes"?>
<Relationships xmlns="http://schemas.openxmlformats.org/package/2006/relationships"><Relationship Id="rId8" Type="http://schemas.openxmlformats.org/officeDocument/2006/relationships/image" Target="../media/image18.jpg"/><Relationship Id="rId13" Type="http://schemas.openxmlformats.org/officeDocument/2006/relationships/hyperlink" Target="http://www.thedevinewrite.com/2014/07/know-your-role.html" TargetMode="External"/><Relationship Id="rId3" Type="http://schemas.openxmlformats.org/officeDocument/2006/relationships/hyperlink" Target="http://basicblogtips.com/visme-review.html" TargetMode="External"/><Relationship Id="rId7" Type="http://schemas.openxmlformats.org/officeDocument/2006/relationships/hyperlink" Target="https://www.metroeve.com/plus-size-maxi-dresses-how-to-choose-and-how-to-wear/" TargetMode="External"/><Relationship Id="rId12" Type="http://schemas.openxmlformats.org/officeDocument/2006/relationships/image" Target="../media/image87.jpg"/><Relationship Id="rId2" Type="http://schemas.openxmlformats.org/officeDocument/2006/relationships/image" Target="../media/image107.jpg"/><Relationship Id="rId1" Type="http://schemas.openxmlformats.org/officeDocument/2006/relationships/slideLayout" Target="../slideLayouts/slideLayout2.xml"/><Relationship Id="rId6" Type="http://schemas.openxmlformats.org/officeDocument/2006/relationships/image" Target="../media/image109.jpg"/><Relationship Id="rId11" Type="http://schemas.openxmlformats.org/officeDocument/2006/relationships/hyperlink" Target="http://tscpl.org/weddings/wedding-bridal-gown" TargetMode="External"/><Relationship Id="rId5" Type="http://schemas.openxmlformats.org/officeDocument/2006/relationships/hyperlink" Target="http://www.kalapalette.com/2012/08/lfw-winterfestive-2012-series-day-3.html" TargetMode="External"/><Relationship Id="rId10" Type="http://schemas.openxmlformats.org/officeDocument/2006/relationships/image" Target="../media/image2.jpg"/><Relationship Id="rId4" Type="http://schemas.openxmlformats.org/officeDocument/2006/relationships/image" Target="../media/image108.JPG"/><Relationship Id="rId9" Type="http://schemas.openxmlformats.org/officeDocument/2006/relationships/hyperlink" Target="https://fashionpoint360.blogspot.com/2012/12/pakistani-indian-lenghas-design.html" TargetMode="External"/></Relationships>
</file>

<file path=ppt/slides/_rels/slide28.xml.rels><?xml version="1.0" encoding="UTF-8" standalone="yes"?>
<Relationships xmlns="http://schemas.openxmlformats.org/package/2006/relationships"><Relationship Id="rId8" Type="http://schemas.openxmlformats.org/officeDocument/2006/relationships/image" Target="../media/image113.jpg"/><Relationship Id="rId3" Type="http://schemas.openxmlformats.org/officeDocument/2006/relationships/hyperlink" Target="https://mcargobe.wordpress.com/2011/04/03/online-shopping-b1/" TargetMode="External"/><Relationship Id="rId7" Type="http://schemas.openxmlformats.org/officeDocument/2006/relationships/hyperlink" Target="http://www.texaswatchdog.org/2011/10/houston-assistant-city-attorney-counseled-over-email-in-support-of-hisd-paula-harris/1318453963.column" TargetMode="External"/><Relationship Id="rId2" Type="http://schemas.openxmlformats.org/officeDocument/2006/relationships/image" Target="../media/image110.jpg"/><Relationship Id="rId1" Type="http://schemas.openxmlformats.org/officeDocument/2006/relationships/slideLayout" Target="../slideLayouts/slideLayout6.xml"/><Relationship Id="rId6" Type="http://schemas.openxmlformats.org/officeDocument/2006/relationships/image" Target="../media/image112.png"/><Relationship Id="rId11" Type="http://schemas.openxmlformats.org/officeDocument/2006/relationships/hyperlink" Target="http://www.kalapalette.com/2012/08/lfw-winterfestive-2012-series-day-3.html" TargetMode="External"/><Relationship Id="rId5" Type="http://schemas.openxmlformats.org/officeDocument/2006/relationships/hyperlink" Target="https://pixabay.com/en/ten-10-percent-statistic-money-706887/" TargetMode="External"/><Relationship Id="rId10" Type="http://schemas.openxmlformats.org/officeDocument/2006/relationships/image" Target="../media/image108.JPG"/><Relationship Id="rId4" Type="http://schemas.openxmlformats.org/officeDocument/2006/relationships/image" Target="../media/image111.jpg"/><Relationship Id="rId9" Type="http://schemas.openxmlformats.org/officeDocument/2006/relationships/hyperlink" Target="http://craftclefojrwnj.wikidot.com/blog:_start/date/2015.8"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13" Type="http://schemas.openxmlformats.org/officeDocument/2006/relationships/image" Target="../media/image118.jpg"/><Relationship Id="rId3" Type="http://schemas.openxmlformats.org/officeDocument/2006/relationships/hyperlink" Target="http://flickr.com/photos/kdonovan_gaddy/4314365065" TargetMode="External"/><Relationship Id="rId7" Type="http://schemas.openxmlformats.org/officeDocument/2006/relationships/hyperlink" Target="http://www.flickr.com/photos/esthervargasc/6365280699/" TargetMode="External"/><Relationship Id="rId12" Type="http://schemas.openxmlformats.org/officeDocument/2006/relationships/hyperlink" Target="http://news.schoolsdo.org/2017/10/why-snapchat-is-so-popular-with-young-people/" TargetMode="External"/><Relationship Id="rId2" Type="http://schemas.openxmlformats.org/officeDocument/2006/relationships/image" Target="../media/image114.jpg"/><Relationship Id="rId16" Type="http://schemas.openxmlformats.org/officeDocument/2006/relationships/hyperlink" Target="https://italiaeoisagunt.blogspot.com/2014_04_01_archive.html" TargetMode="External"/><Relationship Id="rId1" Type="http://schemas.openxmlformats.org/officeDocument/2006/relationships/slideLayout" Target="../slideLayouts/slideLayout6.xml"/><Relationship Id="rId6" Type="http://schemas.openxmlformats.org/officeDocument/2006/relationships/image" Target="../media/image116.jpg"/><Relationship Id="rId11" Type="http://schemas.openxmlformats.org/officeDocument/2006/relationships/image" Target="../media/image117.jpg"/><Relationship Id="rId5" Type="http://schemas.openxmlformats.org/officeDocument/2006/relationships/hyperlink" Target="https://scherlund.blogspot.dk/" TargetMode="External"/><Relationship Id="rId15" Type="http://schemas.openxmlformats.org/officeDocument/2006/relationships/image" Target="../media/image119.jpg"/><Relationship Id="rId10" Type="http://schemas.openxmlformats.org/officeDocument/2006/relationships/hyperlink" Target="https://creativecommons.org/licenses/by-nc-nd/3.0/" TargetMode="External"/><Relationship Id="rId4" Type="http://schemas.openxmlformats.org/officeDocument/2006/relationships/image" Target="../media/image115.jpg"/><Relationship Id="rId9" Type="http://schemas.openxmlformats.org/officeDocument/2006/relationships/hyperlink" Target="https://www.flickr.com/photos/lockergnome/16198904690" TargetMode="External"/><Relationship Id="rId14" Type="http://schemas.openxmlformats.org/officeDocument/2006/relationships/hyperlink" Target="http://robgreenfield.tv/managing-facebook-business-page/" TargetMode="External"/></Relationships>
</file>

<file path=ppt/slides/_rels/slide30.xml.rels><?xml version="1.0" encoding="UTF-8" standalone="yes"?>
<Relationships xmlns="http://schemas.openxmlformats.org/package/2006/relationships"><Relationship Id="rId8" Type="http://schemas.openxmlformats.org/officeDocument/2006/relationships/image" Target="../media/image123.jpg"/><Relationship Id="rId3" Type="http://schemas.openxmlformats.org/officeDocument/2006/relationships/hyperlink" Target="http://www.bethsnotesplus.com/2011/02/first-second-grade-music-programs.html" TargetMode="External"/><Relationship Id="rId7" Type="http://schemas.openxmlformats.org/officeDocument/2006/relationships/hyperlink" Target="http://www.dighub.net/grand" TargetMode="External"/><Relationship Id="rId2" Type="http://schemas.openxmlformats.org/officeDocument/2006/relationships/image" Target="../media/image120.png"/><Relationship Id="rId1" Type="http://schemas.openxmlformats.org/officeDocument/2006/relationships/slideLayout" Target="../slideLayouts/slideLayout6.xml"/><Relationship Id="rId6" Type="http://schemas.openxmlformats.org/officeDocument/2006/relationships/image" Target="../media/image122.jpg"/><Relationship Id="rId11" Type="http://schemas.openxmlformats.org/officeDocument/2006/relationships/hyperlink" Target="http://www.gloucestercitynews.net/clearysnotebook/2012/10/westville-church120-years-youngthe-westville-baptist-church-summit-avenue-and-route-130-celebrated-120-years-of-service-to.html" TargetMode="External"/><Relationship Id="rId5" Type="http://schemas.openxmlformats.org/officeDocument/2006/relationships/hyperlink" Target="http://www.tasnimnews.com/fa/news/1394/03/11/757475/%D9%87%D9%86%D8%B1%D8%B3%D8%AA%D8%A7%D9%86-%D8%AF%D8%AE%D8%AA%D8%B1%D8%A7%D9%86%D9%87-%D9%87%D9%86%D8%B1%D9%87%D8%A7%DB%8C-%D8%B2%DB%8C%D8%A8%D8%A7%DB%8C-%D8%AF%D8%AE%D8%AA%D8%B1%D8%A7%D9%86-%DA%A9%D8%B1%D8%AC-%D8%A7%D9%81%D8%AA%D8%AA%D8%A7%D8%AD-%D8%B4%D8%AF" TargetMode="External"/><Relationship Id="rId10" Type="http://schemas.openxmlformats.org/officeDocument/2006/relationships/image" Target="../media/image124.png"/><Relationship Id="rId4" Type="http://schemas.openxmlformats.org/officeDocument/2006/relationships/image" Target="../media/image121.jpg"/><Relationship Id="rId9" Type="http://schemas.openxmlformats.org/officeDocument/2006/relationships/hyperlink" Target="http://www.lawinaction.ca/node/337"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arekonsoftware.blogspot.com/2013/03/smart-naduzywany-akronim.html" TargetMode="External"/><Relationship Id="rId7" Type="http://schemas.openxmlformats.org/officeDocument/2006/relationships/hyperlink" Target="https://pixabay.com/fr/ordre-du-jour-gantt-153555/" TargetMode="External"/><Relationship Id="rId2" Type="http://schemas.openxmlformats.org/officeDocument/2006/relationships/image" Target="../media/image125.jpg"/><Relationship Id="rId1" Type="http://schemas.openxmlformats.org/officeDocument/2006/relationships/slideLayout" Target="../slideLayouts/slideLayout6.xml"/><Relationship Id="rId6" Type="http://schemas.openxmlformats.org/officeDocument/2006/relationships/image" Target="../media/image127.png"/><Relationship Id="rId5" Type="http://schemas.openxmlformats.org/officeDocument/2006/relationships/hyperlink" Target="https://www.socialana.com/face-your-weaknesses-to-find-your-strength/" TargetMode="External"/><Relationship Id="rId4" Type="http://schemas.openxmlformats.org/officeDocument/2006/relationships/image" Target="../media/image126.jpg"/></Relationships>
</file>

<file path=ppt/slides/_rels/slide32.xml.rels><?xml version="1.0" encoding="UTF-8" standalone="yes"?>
<Relationships xmlns="http://schemas.openxmlformats.org/package/2006/relationships"><Relationship Id="rId8" Type="http://schemas.openxmlformats.org/officeDocument/2006/relationships/image" Target="../media/image129.png"/><Relationship Id="rId13" Type="http://schemas.openxmlformats.org/officeDocument/2006/relationships/image" Target="../media/image132.png"/><Relationship Id="rId3" Type="http://schemas.openxmlformats.org/officeDocument/2006/relationships/image" Target="../media/image127.png"/><Relationship Id="rId7" Type="http://schemas.openxmlformats.org/officeDocument/2006/relationships/image" Target="../media/image129.png"/><Relationship Id="rId12" Type="http://schemas.openxmlformats.org/officeDocument/2006/relationships/image" Target="../media/image130.png"/><Relationship Id="rId2" Type="http://schemas.openxmlformats.org/officeDocument/2006/relationships/image" Target="../media/image128.png"/><Relationship Id="rId16" Type="http://schemas.openxmlformats.org/officeDocument/2006/relationships/image" Target="../media/image133.png"/><Relationship Id="rId1" Type="http://schemas.openxmlformats.org/officeDocument/2006/relationships/slideLayout" Target="../slideLayouts/slideLayout6.xml"/><Relationship Id="rId6" Type="http://schemas.openxmlformats.org/officeDocument/2006/relationships/hyperlink" Target="https://www.remix3d.com/details/G009SXHW2FJM" TargetMode="External"/><Relationship Id="rId11" Type="http://schemas.openxmlformats.org/officeDocument/2006/relationships/image" Target="../media/image130.png"/><Relationship Id="rId5" Type="http://schemas.microsoft.com/office/2017/06/relationships/model3d" Target="../media/model3d1.glb"/><Relationship Id="rId15" Type="http://schemas.openxmlformats.org/officeDocument/2006/relationships/image" Target="../media/image133.png"/><Relationship Id="rId10" Type="http://schemas.openxmlformats.org/officeDocument/2006/relationships/hyperlink" Target="https://www.remix3d.com/details/869e72e34fee43c3b24b9851feabb98b" TargetMode="External"/><Relationship Id="rId4" Type="http://schemas.openxmlformats.org/officeDocument/2006/relationships/hyperlink" Target="https://pixabay.com/fr/ordre-du-jour-gantt-153555/" TargetMode="External"/><Relationship Id="rId9" Type="http://schemas.microsoft.com/office/2017/06/relationships/model3d" Target="../media/model3d2.glb"/><Relationship Id="rId14" Type="http://schemas.openxmlformats.org/officeDocument/2006/relationships/image" Target="../media/image132.png"/></Relationships>
</file>

<file path=ppt/slides/_rels/slide33.xml.rels><?xml version="1.0" encoding="UTF-8" standalone="yes"?>
<Relationships xmlns="http://schemas.openxmlformats.org/package/2006/relationships"><Relationship Id="rId8" Type="http://schemas.openxmlformats.org/officeDocument/2006/relationships/image" Target="../media/image135.gif"/><Relationship Id="rId3" Type="http://schemas.openxmlformats.org/officeDocument/2006/relationships/hyperlink" Target="https://asq.org/" TargetMode="External"/><Relationship Id="rId7" Type="http://schemas.openxmlformats.org/officeDocument/2006/relationships/hyperlink" Target="http://www.redehumanizasus.net/tags/suicidio" TargetMode="External"/><Relationship Id="rId2" Type="http://schemas.openxmlformats.org/officeDocument/2006/relationships/hyperlink" Target="https://us.accion.org/" TargetMode="External"/><Relationship Id="rId1" Type="http://schemas.openxmlformats.org/officeDocument/2006/relationships/slideLayout" Target="../slideLayouts/slideLayout6.xml"/><Relationship Id="rId6" Type="http://schemas.openxmlformats.org/officeDocument/2006/relationships/image" Target="../media/image134.jpg"/><Relationship Id="rId5" Type="http://schemas.openxmlformats.org/officeDocument/2006/relationships/hyperlink" Target="http://www.cardiffbay.co.uk/" TargetMode="External"/><Relationship Id="rId4" Type="http://schemas.openxmlformats.org/officeDocument/2006/relationships/hyperlink" Target="http://www.visitcardiff.com/" TargetMode="External"/><Relationship Id="rId9" Type="http://schemas.openxmlformats.org/officeDocument/2006/relationships/hyperlink" Target="https://www.fiuxy.co/trucos-manuales-y-guias/3487224-curso-basico-de-computacion-interactivo-espanol.html"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fiuxy.co/trucos-manuales-y-guias/3487224-curso-basico-de-computacion-interactivo-espanol.html" TargetMode="External"/><Relationship Id="rId3" Type="http://schemas.openxmlformats.org/officeDocument/2006/relationships/hyperlink" Target="https://en.wikipedia.org/" TargetMode="External"/><Relationship Id="rId7" Type="http://schemas.openxmlformats.org/officeDocument/2006/relationships/image" Target="../media/image135.gif"/><Relationship Id="rId2" Type="http://schemas.openxmlformats.org/officeDocument/2006/relationships/hyperlink" Target="https://job-descriptions.careerplanner.com/" TargetMode="External"/><Relationship Id="rId1" Type="http://schemas.openxmlformats.org/officeDocument/2006/relationships/slideLayout" Target="../slideLayouts/slideLayout6.xml"/><Relationship Id="rId6" Type="http://schemas.openxmlformats.org/officeDocument/2006/relationships/hyperlink" Target="https://www.europages.co.uk/" TargetMode="External"/><Relationship Id="rId5" Type="http://schemas.openxmlformats.org/officeDocument/2006/relationships/hyperlink" Target="http://www.asuitthatfits.com/" TargetMode="External"/><Relationship Id="rId10" Type="http://schemas.openxmlformats.org/officeDocument/2006/relationships/hyperlink" Target="http://www.redehumanizasus.net/tags/suicidio" TargetMode="External"/><Relationship Id="rId4" Type="http://schemas.openxmlformats.org/officeDocument/2006/relationships/hyperlink" Target="https://www.cityandguilds.com/" TargetMode="External"/><Relationship Id="rId9" Type="http://schemas.openxmlformats.org/officeDocument/2006/relationships/image" Target="../media/image134.jpg"/></Relationships>
</file>

<file path=ppt/slides/_rels/slide35.xml.rels><?xml version="1.0" encoding="UTF-8" standalone="yes"?>
<Relationships xmlns="http://schemas.openxmlformats.org/package/2006/relationships"><Relationship Id="rId8" Type="http://schemas.openxmlformats.org/officeDocument/2006/relationships/image" Target="../media/image135.gif"/><Relationship Id="rId3" Type="http://schemas.openxmlformats.org/officeDocument/2006/relationships/hyperlink" Target="https://www.fsb.org.uk/" TargetMode="External"/><Relationship Id="rId7" Type="http://schemas.openxmlformats.org/officeDocument/2006/relationships/hyperlink" Target="https://www.fibre2fashion.com/" TargetMode="External"/><Relationship Id="rId2" Type="http://schemas.openxmlformats.org/officeDocument/2006/relationships/hyperlink" Target="http://www.etsy.com/" TargetMode="External"/><Relationship Id="rId1" Type="http://schemas.openxmlformats.org/officeDocument/2006/relationships/slideLayout" Target="../slideLayouts/slideLayout6.xml"/><Relationship Id="rId6" Type="http://schemas.openxmlformats.org/officeDocument/2006/relationships/hyperlink" Target="https://www.fireflystoresolutions.com/" TargetMode="External"/><Relationship Id="rId11" Type="http://schemas.openxmlformats.org/officeDocument/2006/relationships/hyperlink" Target="http://www.redehumanizasus.net/tags/suicidio" TargetMode="External"/><Relationship Id="rId5" Type="http://schemas.openxmlformats.org/officeDocument/2006/relationships/hyperlink" Target="http://www.peterfinch.co.uk/" TargetMode="External"/><Relationship Id="rId10" Type="http://schemas.openxmlformats.org/officeDocument/2006/relationships/image" Target="../media/image134.jpg"/><Relationship Id="rId4" Type="http://schemas.openxmlformats.org/officeDocument/2006/relationships/hyperlink" Target="https://fitsmallbusiness.com/" TargetMode="External"/><Relationship Id="rId9" Type="http://schemas.openxmlformats.org/officeDocument/2006/relationships/hyperlink" Target="https://www.fiuxy.co/trucos-manuales-y-guias/3487224-curso-basico-de-computacion-interactivo-espanol.html"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www.fiuxy.co/trucos-manuales-y-guias/3487224-curso-basico-de-computacion-interactivo-espanol.html" TargetMode="External"/><Relationship Id="rId3" Type="http://schemas.openxmlformats.org/officeDocument/2006/relationships/hyperlink" Target="https://www.prospects.ac.uk/" TargetMode="External"/><Relationship Id="rId7" Type="http://schemas.openxmlformats.org/officeDocument/2006/relationships/image" Target="../media/image135.gif"/><Relationship Id="rId2" Type="http://schemas.openxmlformats.org/officeDocument/2006/relationships/hyperlink" Target="https://www.cardiff.gov.uk/" TargetMode="External"/><Relationship Id="rId1" Type="http://schemas.openxmlformats.org/officeDocument/2006/relationships/slideLayout" Target="../slideLayouts/slideLayout6.xml"/><Relationship Id="rId6" Type="http://schemas.openxmlformats.org/officeDocument/2006/relationships/hyperlink" Target="https://www.wordstream.com/" TargetMode="External"/><Relationship Id="rId5" Type="http://schemas.openxmlformats.org/officeDocument/2006/relationships/hyperlink" Target="http://www.lkfabcart.com/" TargetMode="External"/><Relationship Id="rId10" Type="http://schemas.openxmlformats.org/officeDocument/2006/relationships/hyperlink" Target="http://www.redehumanizasus.net/tags/suicidio" TargetMode="External"/><Relationship Id="rId4" Type="http://schemas.openxmlformats.org/officeDocument/2006/relationships/hyperlink" Target="http://dir.indiamart.com/" TargetMode="External"/><Relationship Id="rId9" Type="http://schemas.openxmlformats.org/officeDocument/2006/relationships/image" Target="../media/image134.jpg"/></Relationships>
</file>

<file path=ppt/slides/_rels/slide37.xml.rels><?xml version="1.0" encoding="UTF-8" standalone="yes"?>
<Relationships xmlns="http://schemas.openxmlformats.org/package/2006/relationships"><Relationship Id="rId8" Type="http://schemas.openxmlformats.org/officeDocument/2006/relationships/image" Target="../media/image135.gif"/><Relationship Id="rId3" Type="http://schemas.openxmlformats.org/officeDocument/2006/relationships/hyperlink" Target="https://nationalcareersservice.direct.gov.uk,/" TargetMode="External"/><Relationship Id="rId7" Type="http://schemas.openxmlformats.org/officeDocument/2006/relationships/hyperlink" Target="https://www.americanexpress.com/" TargetMode="External"/><Relationship Id="rId2" Type="http://schemas.openxmlformats.org/officeDocument/2006/relationships/hyperlink" Target="http://www.movehut.co.uk/" TargetMode="External"/><Relationship Id="rId1" Type="http://schemas.openxmlformats.org/officeDocument/2006/relationships/slideLayout" Target="../slideLayouts/slideLayout6.xml"/><Relationship Id="rId6" Type="http://schemas.openxmlformats.org/officeDocument/2006/relationships/hyperlink" Target="https://www.onecallinsurance.co.uk/" TargetMode="External"/><Relationship Id="rId11" Type="http://schemas.openxmlformats.org/officeDocument/2006/relationships/hyperlink" Target="http://www.redehumanizasus.net/tags/suicidio" TargetMode="External"/><Relationship Id="rId5" Type="http://schemas.openxmlformats.org/officeDocument/2006/relationships/hyperlink" Target="https://www.nisbets.co.uk/" TargetMode="External"/><Relationship Id="rId10" Type="http://schemas.openxmlformats.org/officeDocument/2006/relationships/image" Target="../media/image134.jpg"/><Relationship Id="rId4" Type="http://schemas.openxmlformats.org/officeDocument/2006/relationships/hyperlink" Target="http://nimtweb.org/" TargetMode="External"/><Relationship Id="rId9" Type="http://schemas.openxmlformats.org/officeDocument/2006/relationships/hyperlink" Target="https://www.fiuxy.co/trucos-manuales-y-guias/3487224-curso-basico-de-computacion-interactivo-espanol.html"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www.redehumanizasus.net/tags/suicidio" TargetMode="External"/><Relationship Id="rId3" Type="http://schemas.openxmlformats.org/officeDocument/2006/relationships/hyperlink" Target="https://www.prospects.ac.uk/" TargetMode="External"/><Relationship Id="rId7" Type="http://schemas.openxmlformats.org/officeDocument/2006/relationships/image" Target="../media/image134.jpg"/><Relationship Id="rId2" Type="http://schemas.openxmlformats.org/officeDocument/2006/relationships/hyperlink" Target="https://smallbiztrends.com/" TargetMode="External"/><Relationship Id="rId1" Type="http://schemas.openxmlformats.org/officeDocument/2006/relationships/slideLayout" Target="../slideLayouts/slideLayout6.xml"/><Relationship Id="rId6" Type="http://schemas.openxmlformats.org/officeDocument/2006/relationships/hyperlink" Target="https://www.fiuxy.co/trucos-manuales-y-guias/3487224-curso-basico-de-computacion-interactivo-espanol.html" TargetMode="External"/><Relationship Id="rId5" Type="http://schemas.openxmlformats.org/officeDocument/2006/relationships/image" Target="../media/image135.gif"/><Relationship Id="rId4" Type="http://schemas.openxmlformats.org/officeDocument/2006/relationships/hyperlink" Target="https://www.jarrang.com/"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www.truity.com/" TargetMode="External"/><Relationship Id="rId3" Type="http://schemas.openxmlformats.org/officeDocument/2006/relationships/hyperlink" Target="https://www.streetlist.co.uk/" TargetMode="External"/><Relationship Id="rId7" Type="http://schemas.openxmlformats.org/officeDocument/2006/relationships/hyperlink" Target="https://www.moneyadviceservice.org.uk/" TargetMode="External"/><Relationship Id="rId12" Type="http://schemas.openxmlformats.org/officeDocument/2006/relationships/hyperlink" Target="http://www.redehumanizasus.net/tags/suicidio" TargetMode="External"/><Relationship Id="rId2" Type="http://schemas.openxmlformats.org/officeDocument/2006/relationships/hyperlink" Target="https://sse.co.uk/" TargetMode="External"/><Relationship Id="rId1" Type="http://schemas.openxmlformats.org/officeDocument/2006/relationships/slideLayout" Target="../slideLayouts/slideLayout6.xml"/><Relationship Id="rId6" Type="http://schemas.openxmlformats.org/officeDocument/2006/relationships/hyperlink" Target="https://www.talktalk.co.uk/" TargetMode="External"/><Relationship Id="rId11" Type="http://schemas.openxmlformats.org/officeDocument/2006/relationships/image" Target="../media/image134.jpg"/><Relationship Id="rId5" Type="http://schemas.openxmlformats.org/officeDocument/2006/relationships/hyperlink" Target="https://study.com/" TargetMode="External"/><Relationship Id="rId10" Type="http://schemas.openxmlformats.org/officeDocument/2006/relationships/hyperlink" Target="https://www.fiuxy.co/trucos-manuales-y-guias/3487224-curso-basico-de-computacion-interactivo-espanol.html" TargetMode="External"/><Relationship Id="rId4" Type="http://schemas.openxmlformats.org/officeDocument/2006/relationships/hyperlink" Target="https://www.study.com/" TargetMode="External"/><Relationship Id="rId9" Type="http://schemas.openxmlformats.org/officeDocument/2006/relationships/image" Target="../media/image135.gif"/></Relationships>
</file>

<file path=ppt/slides/_rels/slide40.xml.rels><?xml version="1.0" encoding="UTF-8" standalone="yes"?>
<Relationships xmlns="http://schemas.openxmlformats.org/package/2006/relationships"><Relationship Id="rId8" Type="http://schemas.openxmlformats.org/officeDocument/2006/relationships/image" Target="../media/image135.gif"/><Relationship Id="rId3" Type="http://schemas.openxmlformats.org/officeDocument/2006/relationships/hyperlink" Target="https://www.oca.ac.uk/" TargetMode="External"/><Relationship Id="rId7" Type="http://schemas.openxmlformats.org/officeDocument/2006/relationships/hyperlink" Target="https://www.youthemployment.org.uk/" TargetMode="External"/><Relationship Id="rId2" Type="http://schemas.openxmlformats.org/officeDocument/2006/relationships/hyperlink" Target="https://www.tysew.co.uk/" TargetMode="External"/><Relationship Id="rId1" Type="http://schemas.openxmlformats.org/officeDocument/2006/relationships/slideLayout" Target="../slideLayouts/slideLayout6.xml"/><Relationship Id="rId6" Type="http://schemas.openxmlformats.org/officeDocument/2006/relationships/hyperlink" Target="https://www.wix.com/" TargetMode="External"/><Relationship Id="rId11" Type="http://schemas.openxmlformats.org/officeDocument/2006/relationships/hyperlink" Target="http://www.redehumanizasus.net/tags/suicidio" TargetMode="External"/><Relationship Id="rId5" Type="http://schemas.openxmlformats.org/officeDocument/2006/relationships/hyperlink" Target="https://www.visitwales.com/" TargetMode="External"/><Relationship Id="rId10" Type="http://schemas.openxmlformats.org/officeDocument/2006/relationships/image" Target="../media/image134.jpg"/><Relationship Id="rId4" Type="http://schemas.openxmlformats.org/officeDocument/2006/relationships/hyperlink" Target="https://www.very.co.uk/" TargetMode="External"/><Relationship Id="rId9" Type="http://schemas.openxmlformats.org/officeDocument/2006/relationships/hyperlink" Target="https://www.fiuxy.co/trucos-manuales-y-guias/3487224-curso-basico-de-computacion-interactivo-espanol.html"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wellintentionedindecision.blogspot.co.uk/" TargetMode="External"/><Relationship Id="rId2" Type="http://schemas.openxmlformats.org/officeDocument/2006/relationships/image" Target="../media/image136.jpeg"/><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hyperlink" Target="https://es.wikipedia.org/wiki/Dise%C3%B1o_de_moda" TargetMode="External"/><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hyperlink" Target="http://fabiusmaximus.com/2012/12/31/internet-communities-47427/" TargetMode="External"/><Relationship Id="rId2" Type="http://schemas.openxmlformats.org/officeDocument/2006/relationships/image" Target="../media/image11.jp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3" Type="http://schemas.openxmlformats.org/officeDocument/2006/relationships/hyperlink" Target="http://www.myklogica.es/tag/desarrollo/" TargetMode="External"/><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hyperlink" Target="http://tscpl.org/weddings/wedding-bridal-gown" TargetMode="External"/><Relationship Id="rId2" Type="http://schemas.openxmlformats.org/officeDocument/2006/relationships/image" Target="../media/image2.jpg"/><Relationship Id="rId1" Type="http://schemas.openxmlformats.org/officeDocument/2006/relationships/slideLayout" Target="../slideLayouts/slideLayout6.xml"/><Relationship Id="rId5" Type="http://schemas.openxmlformats.org/officeDocument/2006/relationships/hyperlink" Target="http://fashionpoint360.blogspot.com/2012/12/bridal-dress.html" TargetMode="External"/><Relationship Id="rId4" Type="http://schemas.openxmlformats.org/officeDocument/2006/relationships/image" Target="../media/image3.jpg"/></Relationships>
</file>

<file path=ppt/slides/_rels/slide46.xml.rels><?xml version="1.0" encoding="UTF-8" standalone="yes"?>
<Relationships xmlns="http://schemas.openxmlformats.org/package/2006/relationships"><Relationship Id="rId3" Type="http://schemas.openxmlformats.org/officeDocument/2006/relationships/hyperlink" Target="http://certifiablyfit.blogspot.com/2010_04_01_archive.html" TargetMode="External"/><Relationship Id="rId2" Type="http://schemas.openxmlformats.org/officeDocument/2006/relationships/image" Target="../media/image22.jpg"/><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hyperlink" Target="http://www.keithmcmean.co.uk/take-stock-and-plan-ahead/" TargetMode="External"/><Relationship Id="rId2" Type="http://schemas.openxmlformats.org/officeDocument/2006/relationships/image" Target="../media/image30.jpg"/><Relationship Id="rId1" Type="http://schemas.openxmlformats.org/officeDocument/2006/relationships/slideLayout" Target="../slideLayouts/slideLayout6.xml"/><Relationship Id="rId5" Type="http://schemas.openxmlformats.org/officeDocument/2006/relationships/hyperlink" Target="http://sherylsever.com/" TargetMode="External"/><Relationship Id="rId4" Type="http://schemas.openxmlformats.org/officeDocument/2006/relationships/image" Target="../media/image29.png"/></Relationships>
</file>

<file path=ppt/slides/_rels/slide48.xml.rels><?xml version="1.0" encoding="UTF-8" standalone="yes"?>
<Relationships xmlns="http://schemas.openxmlformats.org/package/2006/relationships"><Relationship Id="rId3" Type="http://schemas.openxmlformats.org/officeDocument/2006/relationships/hyperlink" Target="http://www.pngall.com/business-growth-chart-png" TargetMode="External"/><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hyperlink" Target="http://shantellmullen.wikidot.com/" TargetMode="External"/><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hyperlink" Target="http://reflexionesdeunimperativocategorico.blogspot.com/" TargetMode="External"/><Relationship Id="rId2" Type="http://schemas.openxmlformats.org/officeDocument/2006/relationships/image" Target="../media/image104.jp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hyperlink" Target="http://jobgi.tistory.com/92" TargetMode="External"/><Relationship Id="rId7" Type="http://schemas.openxmlformats.org/officeDocument/2006/relationships/hyperlink" Target="https://es.wikipedia.org/wiki/Dise%C3%B1o_de_moda" TargetMode="External"/><Relationship Id="rId2" Type="http://schemas.openxmlformats.org/officeDocument/2006/relationships/image" Target="../media/image103.jpeg"/><Relationship Id="rId1" Type="http://schemas.openxmlformats.org/officeDocument/2006/relationships/slideLayout" Target="../slideLayouts/slideLayout6.xml"/><Relationship Id="rId6" Type="http://schemas.openxmlformats.org/officeDocument/2006/relationships/image" Target="../media/image10.jpg"/><Relationship Id="rId5" Type="http://schemas.openxmlformats.org/officeDocument/2006/relationships/hyperlink" Target="http://basicblogtips.com/visme-review.html" TargetMode="External"/><Relationship Id="rId4" Type="http://schemas.openxmlformats.org/officeDocument/2006/relationships/image" Target="../media/image107.jpg"/></Relationships>
</file>

<file path=ppt/slides/_rels/slide52.xml.rels><?xml version="1.0" encoding="UTF-8" standalone="yes"?>
<Relationships xmlns="http://schemas.openxmlformats.org/package/2006/relationships"><Relationship Id="rId3" Type="http://schemas.openxmlformats.org/officeDocument/2006/relationships/hyperlink" Target="http://craftclefojrwnj.wikidot.com/blog:_start/date/2015.8" TargetMode="External"/><Relationship Id="rId2" Type="http://schemas.openxmlformats.org/officeDocument/2006/relationships/image" Target="../media/image113.jpg"/><Relationship Id="rId1" Type="http://schemas.openxmlformats.org/officeDocument/2006/relationships/slideLayout" Target="../slideLayouts/slideLayout6.xml"/><Relationship Id="rId5" Type="http://schemas.openxmlformats.org/officeDocument/2006/relationships/hyperlink" Target="http://laboutiquedeilibri.blogspot.com/2016/01/boutique-advertising-1.html" TargetMode="External"/><Relationship Id="rId4" Type="http://schemas.openxmlformats.org/officeDocument/2006/relationships/image" Target="../media/image32.jpg"/></Relationships>
</file>

<file path=ppt/slides/_rels/slide53.xml.rels><?xml version="1.0" encoding="UTF-8" standalone="yes"?>
<Relationships xmlns="http://schemas.openxmlformats.org/package/2006/relationships"><Relationship Id="rId3" Type="http://schemas.openxmlformats.org/officeDocument/2006/relationships/hyperlink" Target="https://italiaeoisagunt.blogspot.com/2014_04_01_archive.html" TargetMode="External"/><Relationship Id="rId2" Type="http://schemas.openxmlformats.org/officeDocument/2006/relationships/image" Target="../media/image119.jpg"/><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3" Type="http://schemas.openxmlformats.org/officeDocument/2006/relationships/hyperlink" Target="http://www.bethsnotesplus.com/2011/02/first-second-grade-music-programs.html" TargetMode="External"/><Relationship Id="rId2" Type="http://schemas.openxmlformats.org/officeDocument/2006/relationships/image" Target="../media/image120.png"/><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8" Type="http://schemas.openxmlformats.org/officeDocument/2006/relationships/image" Target="../media/image137.jpg"/><Relationship Id="rId3" Type="http://schemas.openxmlformats.org/officeDocument/2006/relationships/hyperlink" Target="https://www.fibre2fashion.com/" TargetMode="External"/><Relationship Id="rId7" Type="http://schemas.openxmlformats.org/officeDocument/2006/relationships/hyperlink" Target="https://nationalcareersservice.direct.gov.uk,/" TargetMode="External"/><Relationship Id="rId2" Type="http://schemas.openxmlformats.org/officeDocument/2006/relationships/hyperlink" Target="https://www.europages.co.uk/" TargetMode="External"/><Relationship Id="rId1" Type="http://schemas.openxmlformats.org/officeDocument/2006/relationships/slideLayout" Target="../slideLayouts/slideLayout6.xml"/><Relationship Id="rId6" Type="http://schemas.openxmlformats.org/officeDocument/2006/relationships/hyperlink" Target="https://www.wordstream.com/" TargetMode="External"/><Relationship Id="rId11" Type="http://schemas.openxmlformats.org/officeDocument/2006/relationships/hyperlink" Target="http://www.redehumanizasus.net/tags/suicidio" TargetMode="External"/><Relationship Id="rId5" Type="http://schemas.openxmlformats.org/officeDocument/2006/relationships/hyperlink" Target="http://www.lkfabcart.com/" TargetMode="External"/><Relationship Id="rId10" Type="http://schemas.openxmlformats.org/officeDocument/2006/relationships/image" Target="../media/image134.jpg"/><Relationship Id="rId4" Type="http://schemas.openxmlformats.org/officeDocument/2006/relationships/hyperlink" Target="http://dir.indiamart.com/" TargetMode="External"/><Relationship Id="rId9" Type="http://schemas.openxmlformats.org/officeDocument/2006/relationships/hyperlink" Target="http://www.tonybates.ca/2014/11/21/a-starter-bibliography-on-moocs/" TargetMode="External"/></Relationships>
</file>

<file path=ppt/slides/_rels/slide56.xml.rels><?xml version="1.0" encoding="UTF-8" standalone="yes"?>
<Relationships xmlns="http://schemas.openxmlformats.org/package/2006/relationships"><Relationship Id="rId8" Type="http://schemas.openxmlformats.org/officeDocument/2006/relationships/hyperlink" Target="http://www.tonybates.ca/2014/11/21/a-starter-bibliography-on-moocs/" TargetMode="External"/><Relationship Id="rId3" Type="http://schemas.openxmlformats.org/officeDocument/2006/relationships/hyperlink" Target="https://www.prospects.ac.uk/" TargetMode="External"/><Relationship Id="rId7" Type="http://schemas.openxmlformats.org/officeDocument/2006/relationships/image" Target="../media/image137.jpg"/><Relationship Id="rId2" Type="http://schemas.openxmlformats.org/officeDocument/2006/relationships/hyperlink" Target="https://www.americanexpress.com/" TargetMode="External"/><Relationship Id="rId1" Type="http://schemas.openxmlformats.org/officeDocument/2006/relationships/slideLayout" Target="../slideLayouts/slideLayout6.xml"/><Relationship Id="rId6" Type="http://schemas.openxmlformats.org/officeDocument/2006/relationships/hyperlink" Target="https://www.wix.com/" TargetMode="External"/><Relationship Id="rId5" Type="http://schemas.openxmlformats.org/officeDocument/2006/relationships/hyperlink" Target="https://www.study.com/" TargetMode="External"/><Relationship Id="rId10" Type="http://schemas.openxmlformats.org/officeDocument/2006/relationships/hyperlink" Target="http://www.redehumanizasus.net/tags/suicidio" TargetMode="External"/><Relationship Id="rId4" Type="http://schemas.openxmlformats.org/officeDocument/2006/relationships/hyperlink" Target="https://www.jarrang.com/" TargetMode="External"/><Relationship Id="rId9" Type="http://schemas.openxmlformats.org/officeDocument/2006/relationships/image" Target="../media/image134.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9E58D20-4D8D-425E-BC78-A3E4FCCDAAF4}"/>
              </a:ext>
            </a:extLst>
          </p:cNvPr>
          <p:cNvSpPr txBox="1"/>
          <p:nvPr/>
        </p:nvSpPr>
        <p:spPr>
          <a:xfrm>
            <a:off x="1044929" y="2794751"/>
            <a:ext cx="10133814" cy="2308324"/>
          </a:xfrm>
          <a:prstGeom prst="rect">
            <a:avLst/>
          </a:prstGeom>
          <a:noFill/>
        </p:spPr>
        <p:txBody>
          <a:bodyPr wrap="square" rtlCol="0">
            <a:spAutoFit/>
          </a:bodyPr>
          <a:lstStyle/>
          <a:p>
            <a:pPr algn="ctr"/>
            <a:r>
              <a:rPr lang="en-GB" sz="4800" i="1" dirty="0">
                <a:solidFill>
                  <a:schemeClr val="accent2">
                    <a:lumMod val="40000"/>
                    <a:lumOff val="60000"/>
                  </a:schemeClr>
                </a:solidFill>
                <a:latin typeface="Copperplate Gothic Bold" panose="020E0705020206020404" pitchFamily="34" charset="0"/>
              </a:rPr>
              <a:t>Fashion trends and unique</a:t>
            </a:r>
          </a:p>
          <a:p>
            <a:pPr algn="ctr"/>
            <a:r>
              <a:rPr lang="en-GB" sz="4800" i="1" dirty="0">
                <a:solidFill>
                  <a:schemeClr val="accent2">
                    <a:lumMod val="40000"/>
                    <a:lumOff val="60000"/>
                  </a:schemeClr>
                </a:solidFill>
                <a:latin typeface="Copperplate Gothic Bold" panose="020E0705020206020404" pitchFamily="34" charset="0"/>
              </a:rPr>
              <a:t>Welcome to our Blush Boutique</a:t>
            </a:r>
          </a:p>
        </p:txBody>
      </p:sp>
      <p:sp>
        <p:nvSpPr>
          <p:cNvPr id="7" name="TextBox 6">
            <a:extLst>
              <a:ext uri="{FF2B5EF4-FFF2-40B4-BE49-F238E27FC236}">
                <a16:creationId xmlns:a16="http://schemas.microsoft.com/office/drawing/2014/main" id="{ECA9C2C8-C9D9-4C4E-9532-894D3ABF4958}"/>
              </a:ext>
            </a:extLst>
          </p:cNvPr>
          <p:cNvSpPr txBox="1"/>
          <p:nvPr/>
        </p:nvSpPr>
        <p:spPr>
          <a:xfrm>
            <a:off x="4609706" y="6858000"/>
            <a:ext cx="4058043" cy="230832"/>
          </a:xfrm>
          <a:prstGeom prst="rect">
            <a:avLst/>
          </a:prstGeom>
          <a:noFill/>
        </p:spPr>
        <p:txBody>
          <a:bodyPr wrap="square" rtlCol="0">
            <a:spAutoFit/>
          </a:bodyPr>
          <a:lstStyle/>
          <a:p>
            <a:r>
              <a:rPr lang="en-GB" sz="900" dirty="0">
                <a:hlinkClick r:id="rId2" tooltip="https://fablesandflora.wordpress.com/2014/02/19/a-cherry-blossom-affair/"/>
              </a:rPr>
              <a:t>This Photo</a:t>
            </a:r>
            <a:r>
              <a:rPr lang="en-GB" sz="900" dirty="0"/>
              <a:t> by Unknown Author is licensed under </a:t>
            </a:r>
            <a:r>
              <a:rPr lang="en-GB" sz="900" dirty="0">
                <a:hlinkClick r:id="rId3" tooltip="https://creativecommons.org/licenses/by/3.0/"/>
              </a:rPr>
              <a:t>CC BY</a:t>
            </a:r>
            <a:endParaRPr lang="en-GB" sz="900" dirty="0"/>
          </a:p>
        </p:txBody>
      </p:sp>
      <p:pic>
        <p:nvPicPr>
          <p:cNvPr id="9" name="Picture 8" descr="A close up of a flower garden&#10;&#10;Description generated with very high confidence">
            <a:extLst>
              <a:ext uri="{FF2B5EF4-FFF2-40B4-BE49-F238E27FC236}">
                <a16:creationId xmlns:a16="http://schemas.microsoft.com/office/drawing/2014/main" id="{9A328856-1E48-45B8-A75B-29BF0B4E555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855564" y="5045512"/>
            <a:ext cx="4553146" cy="1704346"/>
          </a:xfrm>
          <a:prstGeom prst="rect">
            <a:avLst/>
          </a:prstGeom>
        </p:spPr>
      </p:pic>
      <p:pic>
        <p:nvPicPr>
          <p:cNvPr id="8" name="Picture 7" descr="A person in a wedding dress&#10;&#10;Description generated with very high confidence">
            <a:extLst>
              <a:ext uri="{FF2B5EF4-FFF2-40B4-BE49-F238E27FC236}">
                <a16:creationId xmlns:a16="http://schemas.microsoft.com/office/drawing/2014/main" id="{2D1AA821-D179-4284-BE84-FD4257D30B9C}"/>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r="-2" b="14617"/>
          <a:stretch/>
        </p:blipFill>
        <p:spPr>
          <a:xfrm>
            <a:off x="8701208" y="193178"/>
            <a:ext cx="2480552" cy="2502888"/>
          </a:xfrm>
          <a:prstGeom prst="rect">
            <a:avLst/>
          </a:prstGeom>
          <a:ln>
            <a:noFill/>
          </a:ln>
          <a:effectLst>
            <a:softEdge rad="112500"/>
          </a:effectLst>
        </p:spPr>
      </p:pic>
      <p:pic>
        <p:nvPicPr>
          <p:cNvPr id="10" name="Picture 9" descr="A girl in a dress standing in front of a building&#10;&#10;Description generated with very high confidence">
            <a:extLst>
              <a:ext uri="{FF2B5EF4-FFF2-40B4-BE49-F238E27FC236}">
                <a16:creationId xmlns:a16="http://schemas.microsoft.com/office/drawing/2014/main" id="{EFB23589-E086-48CC-A9F9-6A0F03560120}"/>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80437" y="193179"/>
            <a:ext cx="2642723" cy="2502888"/>
          </a:xfrm>
          <a:prstGeom prst="rect">
            <a:avLst/>
          </a:prstGeom>
          <a:ln>
            <a:noFill/>
          </a:ln>
          <a:effectLst>
            <a:softEdge rad="112500"/>
          </a:effectLst>
        </p:spPr>
      </p:pic>
      <p:pic>
        <p:nvPicPr>
          <p:cNvPr id="12" name="Picture 11" descr="A picture containing indoor&#10;&#10;Description generated with high confidence">
            <a:extLst>
              <a:ext uri="{FF2B5EF4-FFF2-40B4-BE49-F238E27FC236}">
                <a16:creationId xmlns:a16="http://schemas.microsoft.com/office/drawing/2014/main" id="{57B5B4D2-48C0-4285-994B-C6AC82FB5417}"/>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3989306" y="263952"/>
            <a:ext cx="4345756" cy="1951542"/>
          </a:xfrm>
          <a:prstGeom prst="rect">
            <a:avLst/>
          </a:prstGeom>
        </p:spPr>
      </p:pic>
      <p:sp>
        <p:nvSpPr>
          <p:cNvPr id="2" name="Rectangle 1">
            <a:extLst>
              <a:ext uri="{FF2B5EF4-FFF2-40B4-BE49-F238E27FC236}">
                <a16:creationId xmlns:a16="http://schemas.microsoft.com/office/drawing/2014/main" id="{6BDF890E-67A9-40F3-8ED2-DEA6816D322B}"/>
              </a:ext>
            </a:extLst>
          </p:cNvPr>
          <p:cNvSpPr/>
          <p:nvPr/>
        </p:nvSpPr>
        <p:spPr>
          <a:xfrm>
            <a:off x="3675473" y="2040281"/>
            <a:ext cx="5025735" cy="830997"/>
          </a:xfrm>
          <a:prstGeom prst="rect">
            <a:avLst/>
          </a:prstGeom>
        </p:spPr>
        <p:txBody>
          <a:bodyPr wrap="none">
            <a:spAutoFit/>
          </a:bodyPr>
          <a:lstStyle/>
          <a:p>
            <a:r>
              <a:rPr lang="en-GB" sz="4800" b="1" u="sng" dirty="0">
                <a:solidFill>
                  <a:schemeClr val="accent2">
                    <a:lumMod val="40000"/>
                    <a:lumOff val="60000"/>
                  </a:schemeClr>
                </a:solidFill>
                <a:latin typeface="Algerian" panose="04020705040A02060702" pitchFamily="82" charset="0"/>
              </a:rPr>
              <a:t>Blush boutique</a:t>
            </a:r>
            <a:endParaRPr lang="en-GB" sz="4800" dirty="0"/>
          </a:p>
        </p:txBody>
      </p:sp>
      <p:pic>
        <p:nvPicPr>
          <p:cNvPr id="13" name="Picture 12" descr="A close up of a logo&#10;&#10;Description generated with high confidence">
            <a:extLst>
              <a:ext uri="{FF2B5EF4-FFF2-40B4-BE49-F238E27FC236}">
                <a16:creationId xmlns:a16="http://schemas.microsoft.com/office/drawing/2014/main" id="{5D2E6B17-B767-4E3B-AC48-FDC70948899B}"/>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483982" y="4524866"/>
            <a:ext cx="2061255" cy="170434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4" name="Picture 13" descr="A close up of a logo&#10;&#10;Description generated with high confidence">
            <a:extLst>
              <a:ext uri="{FF2B5EF4-FFF2-40B4-BE49-F238E27FC236}">
                <a16:creationId xmlns:a16="http://schemas.microsoft.com/office/drawing/2014/main" id="{310385F2-039C-4C0F-9059-3DFB91A0093D}"/>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9577633" y="4429485"/>
            <a:ext cx="2205029" cy="180146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3110169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8523-1337-4F05-AB6C-9CA61307F4DA}"/>
              </a:ext>
            </a:extLst>
          </p:cNvPr>
          <p:cNvSpPr>
            <a:spLocks noGrp="1"/>
          </p:cNvSpPr>
          <p:nvPr>
            <p:ph type="title"/>
          </p:nvPr>
        </p:nvSpPr>
        <p:spPr>
          <a:xfrm>
            <a:off x="233499" y="-468276"/>
            <a:ext cx="10915437" cy="1831320"/>
          </a:xfrm>
        </p:spPr>
        <p:txBody>
          <a:bodyPr>
            <a:normAutofit/>
          </a:bodyPr>
          <a:lstStyle/>
          <a:p>
            <a:r>
              <a:rPr lang="en-GB" b="1" dirty="0">
                <a:latin typeface="Algerian" panose="04020705040A02060702" pitchFamily="82" charset="0"/>
              </a:rPr>
              <a:t>                       </a:t>
            </a:r>
            <a:r>
              <a:rPr lang="en-GB" sz="6000" b="1" u="sng" dirty="0">
                <a:solidFill>
                  <a:schemeClr val="accent2">
                    <a:lumMod val="40000"/>
                    <a:lumOff val="60000"/>
                  </a:schemeClr>
                </a:solidFill>
                <a:latin typeface="Algerian" panose="04020705040A02060702" pitchFamily="82" charset="0"/>
              </a:rPr>
              <a:t>partnership</a:t>
            </a:r>
          </a:p>
        </p:txBody>
      </p:sp>
      <p:sp>
        <p:nvSpPr>
          <p:cNvPr id="3" name="Text Placeholder 2">
            <a:extLst>
              <a:ext uri="{FF2B5EF4-FFF2-40B4-BE49-F238E27FC236}">
                <a16:creationId xmlns:a16="http://schemas.microsoft.com/office/drawing/2014/main" id="{F51DA404-1899-49F5-8428-741C6C59C5BF}"/>
              </a:ext>
            </a:extLst>
          </p:cNvPr>
          <p:cNvSpPr>
            <a:spLocks noGrp="1"/>
          </p:cNvSpPr>
          <p:nvPr>
            <p:ph type="body" idx="1"/>
          </p:nvPr>
        </p:nvSpPr>
        <p:spPr>
          <a:xfrm>
            <a:off x="938213" y="2039405"/>
            <a:ext cx="5157787" cy="823912"/>
          </a:xfrm>
        </p:spPr>
        <p:txBody>
          <a:bodyPr>
            <a:normAutofit/>
          </a:bodyPr>
          <a:lstStyle/>
          <a:p>
            <a:r>
              <a:rPr lang="en-GB" sz="4000" u="sng" dirty="0">
                <a:solidFill>
                  <a:schemeClr val="accent2">
                    <a:lumMod val="40000"/>
                    <a:lumOff val="60000"/>
                  </a:schemeClr>
                </a:solidFill>
                <a:highlight>
                  <a:srgbClr val="000000"/>
                </a:highlight>
                <a:latin typeface="Algerian" panose="04020705040A02060702" pitchFamily="82" charset="0"/>
              </a:rPr>
              <a:t>five owners</a:t>
            </a:r>
            <a:endParaRPr lang="en-GB" sz="4000" u="sng" dirty="0">
              <a:solidFill>
                <a:schemeClr val="accent2">
                  <a:lumMod val="40000"/>
                  <a:lumOff val="60000"/>
                </a:schemeClr>
              </a:solidFill>
              <a:highlight>
                <a:srgbClr val="000000"/>
              </a:highlight>
            </a:endParaRPr>
          </a:p>
        </p:txBody>
      </p:sp>
      <p:sp>
        <p:nvSpPr>
          <p:cNvPr id="4" name="Content Placeholder 3">
            <a:extLst>
              <a:ext uri="{FF2B5EF4-FFF2-40B4-BE49-F238E27FC236}">
                <a16:creationId xmlns:a16="http://schemas.microsoft.com/office/drawing/2014/main" id="{07B96730-FD5E-4C8A-9038-FA0FDE6F80AF}"/>
              </a:ext>
            </a:extLst>
          </p:cNvPr>
          <p:cNvSpPr>
            <a:spLocks noGrp="1"/>
          </p:cNvSpPr>
          <p:nvPr>
            <p:ph sz="half" idx="2"/>
          </p:nvPr>
        </p:nvSpPr>
        <p:spPr>
          <a:xfrm>
            <a:off x="851410" y="2920693"/>
            <a:ext cx="5157787" cy="3684588"/>
          </a:xfrm>
        </p:spPr>
        <p:txBody>
          <a:bodyPr/>
          <a:lstStyle/>
          <a:p>
            <a:pPr>
              <a:buClr>
                <a:srgbClr val="EFBFE9"/>
              </a:buClr>
              <a:buFont typeface="Wingdings" panose="05000000000000000000" pitchFamily="2" charset="2"/>
              <a:buChar char="Ø"/>
            </a:pPr>
            <a:r>
              <a:rPr lang="en-GB" dirty="0">
                <a:solidFill>
                  <a:srgbClr val="EFBFE9"/>
                </a:solidFill>
                <a:latin typeface="Times New Roman" panose="02020603050405020304" pitchFamily="18" charset="0"/>
                <a:cs typeface="Times New Roman" panose="02020603050405020304" pitchFamily="18" charset="0"/>
              </a:rPr>
              <a:t>Mehek Sayeed </a:t>
            </a:r>
          </a:p>
          <a:p>
            <a:pPr>
              <a:buClr>
                <a:srgbClr val="EFBFE9"/>
              </a:buClr>
              <a:buFont typeface="Wingdings" panose="05000000000000000000" pitchFamily="2" charset="2"/>
              <a:buChar char="Ø"/>
            </a:pPr>
            <a:r>
              <a:rPr lang="en-GB" dirty="0">
                <a:solidFill>
                  <a:srgbClr val="EFBFE9"/>
                </a:solidFill>
                <a:latin typeface="Times New Roman" panose="02020603050405020304" pitchFamily="18" charset="0"/>
                <a:cs typeface="Times New Roman" panose="02020603050405020304" pitchFamily="18" charset="0"/>
              </a:rPr>
              <a:t>Fulmodina Hannan</a:t>
            </a:r>
          </a:p>
          <a:p>
            <a:pPr>
              <a:buClr>
                <a:srgbClr val="EFBFE9"/>
              </a:buClr>
              <a:buFont typeface="Wingdings" panose="05000000000000000000" pitchFamily="2" charset="2"/>
              <a:buChar char="Ø"/>
            </a:pPr>
            <a:r>
              <a:rPr lang="en-GB" dirty="0">
                <a:solidFill>
                  <a:srgbClr val="EFBFE9"/>
                </a:solidFill>
                <a:latin typeface="Times New Roman" panose="02020603050405020304" pitchFamily="18" charset="0"/>
                <a:cs typeface="Times New Roman" panose="02020603050405020304" pitchFamily="18" charset="0"/>
              </a:rPr>
              <a:t>Sultana Islam</a:t>
            </a:r>
          </a:p>
          <a:p>
            <a:pPr>
              <a:buClr>
                <a:srgbClr val="EFBFE9"/>
              </a:buClr>
              <a:buFont typeface="Wingdings" panose="05000000000000000000" pitchFamily="2" charset="2"/>
              <a:buChar char="Ø"/>
            </a:pPr>
            <a:r>
              <a:rPr lang="en-GB" dirty="0">
                <a:solidFill>
                  <a:srgbClr val="EFBFE9"/>
                </a:solidFill>
                <a:latin typeface="Times New Roman" panose="02020603050405020304" pitchFamily="18" charset="0"/>
                <a:cs typeface="Times New Roman" panose="02020603050405020304" pitchFamily="18" charset="0"/>
              </a:rPr>
              <a:t>Friha Nawaz</a:t>
            </a:r>
          </a:p>
          <a:p>
            <a:pPr>
              <a:buClr>
                <a:srgbClr val="EFBFE9"/>
              </a:buClr>
              <a:buFont typeface="Wingdings" panose="05000000000000000000" pitchFamily="2" charset="2"/>
              <a:buChar char="Ø"/>
            </a:pPr>
            <a:r>
              <a:rPr lang="en-GB" dirty="0">
                <a:solidFill>
                  <a:srgbClr val="EFBFE9"/>
                </a:solidFill>
                <a:latin typeface="Times New Roman" panose="02020603050405020304" pitchFamily="18" charset="0"/>
                <a:cs typeface="Times New Roman" panose="02020603050405020304" pitchFamily="18" charset="0"/>
              </a:rPr>
              <a:t>Papia Russell </a:t>
            </a:r>
          </a:p>
        </p:txBody>
      </p:sp>
      <p:sp>
        <p:nvSpPr>
          <p:cNvPr id="5" name="Text Placeholder 4">
            <a:extLst>
              <a:ext uri="{FF2B5EF4-FFF2-40B4-BE49-F238E27FC236}">
                <a16:creationId xmlns:a16="http://schemas.microsoft.com/office/drawing/2014/main" id="{34369344-AB3E-414D-AB9D-BC3A945FDBAF}"/>
              </a:ext>
            </a:extLst>
          </p:cNvPr>
          <p:cNvSpPr>
            <a:spLocks noGrp="1"/>
          </p:cNvSpPr>
          <p:nvPr>
            <p:ph type="body" sz="quarter" idx="3"/>
          </p:nvPr>
        </p:nvSpPr>
        <p:spPr>
          <a:xfrm>
            <a:off x="7467624" y="2076447"/>
            <a:ext cx="5183188" cy="823912"/>
          </a:xfrm>
        </p:spPr>
        <p:txBody>
          <a:bodyPr>
            <a:normAutofit/>
          </a:bodyPr>
          <a:lstStyle/>
          <a:p>
            <a:r>
              <a:rPr lang="en-GB" sz="4000" u="sng" dirty="0">
                <a:solidFill>
                  <a:schemeClr val="accent2">
                    <a:lumMod val="40000"/>
                    <a:lumOff val="60000"/>
                  </a:schemeClr>
                </a:solidFill>
                <a:highlight>
                  <a:srgbClr val="000000"/>
                </a:highlight>
                <a:latin typeface="Algerian" panose="04020705040A02060702" pitchFamily="82" charset="0"/>
              </a:rPr>
              <a:t>introduction</a:t>
            </a:r>
            <a:endParaRPr lang="en-GB" sz="4000" u="sng" dirty="0">
              <a:solidFill>
                <a:schemeClr val="accent2">
                  <a:lumMod val="40000"/>
                  <a:lumOff val="60000"/>
                </a:schemeClr>
              </a:solidFill>
              <a:highlight>
                <a:srgbClr val="000000"/>
              </a:highlight>
            </a:endParaRPr>
          </a:p>
        </p:txBody>
      </p:sp>
      <p:sp>
        <p:nvSpPr>
          <p:cNvPr id="6" name="Content Placeholder 5">
            <a:extLst>
              <a:ext uri="{FF2B5EF4-FFF2-40B4-BE49-F238E27FC236}">
                <a16:creationId xmlns:a16="http://schemas.microsoft.com/office/drawing/2014/main" id="{2DF37D3E-5E53-402C-ABF3-ADCDA5133BD5}"/>
              </a:ext>
            </a:extLst>
          </p:cNvPr>
          <p:cNvSpPr>
            <a:spLocks noGrp="1"/>
          </p:cNvSpPr>
          <p:nvPr>
            <p:ph sz="quarter" idx="4"/>
          </p:nvPr>
        </p:nvSpPr>
        <p:spPr>
          <a:xfrm>
            <a:off x="7571491" y="2863317"/>
            <a:ext cx="5183188" cy="3684588"/>
          </a:xfrm>
        </p:spPr>
        <p:txBody>
          <a:bodyPr/>
          <a:lstStyle/>
          <a:p>
            <a:pPr>
              <a:buClr>
                <a:srgbClr val="EFBFE9"/>
              </a:buClr>
              <a:buFont typeface="Wingdings" panose="05000000000000000000" pitchFamily="2" charset="2"/>
              <a:buChar char="Ø"/>
            </a:pPr>
            <a:r>
              <a:rPr lang="en-GB" dirty="0">
                <a:solidFill>
                  <a:srgbClr val="EFBFE9"/>
                </a:solidFill>
                <a:latin typeface="Times New Roman" panose="02020603050405020304" pitchFamily="18" charset="0"/>
                <a:cs typeface="Times New Roman" panose="02020603050405020304" pitchFamily="18" charset="0"/>
              </a:rPr>
              <a:t>Fashion Designer </a:t>
            </a:r>
          </a:p>
          <a:p>
            <a:pPr>
              <a:buClr>
                <a:srgbClr val="EFBFE9"/>
              </a:buClr>
              <a:buFont typeface="Wingdings" panose="05000000000000000000" pitchFamily="2" charset="2"/>
              <a:buChar char="Ø"/>
            </a:pPr>
            <a:r>
              <a:rPr lang="en-GB" dirty="0">
                <a:solidFill>
                  <a:srgbClr val="EFBFE9"/>
                </a:solidFill>
                <a:latin typeface="Times New Roman" panose="02020603050405020304" pitchFamily="18" charset="0"/>
                <a:cs typeface="Times New Roman" panose="02020603050405020304" pitchFamily="18" charset="0"/>
              </a:rPr>
              <a:t>Quality Control &amp; Tailor</a:t>
            </a:r>
          </a:p>
          <a:p>
            <a:pPr>
              <a:buClr>
                <a:srgbClr val="EFBFE9"/>
              </a:buClr>
              <a:buFont typeface="Wingdings" panose="05000000000000000000" pitchFamily="2" charset="2"/>
              <a:buChar char="Ø"/>
            </a:pPr>
            <a:r>
              <a:rPr lang="en-GB" dirty="0">
                <a:solidFill>
                  <a:srgbClr val="EFBFE9"/>
                </a:solidFill>
                <a:latin typeface="Times New Roman" panose="02020603050405020304" pitchFamily="18" charset="0"/>
                <a:cs typeface="Times New Roman" panose="02020603050405020304" pitchFamily="18" charset="0"/>
              </a:rPr>
              <a:t>Tailor </a:t>
            </a:r>
          </a:p>
          <a:p>
            <a:pPr>
              <a:buClr>
                <a:srgbClr val="EFBFE9"/>
              </a:buClr>
              <a:buFont typeface="Wingdings" panose="05000000000000000000" pitchFamily="2" charset="2"/>
              <a:buChar char="Ø"/>
            </a:pPr>
            <a:r>
              <a:rPr lang="en-GB" dirty="0">
                <a:solidFill>
                  <a:srgbClr val="EFBFE9"/>
                </a:solidFill>
                <a:latin typeface="Times New Roman" panose="02020603050405020304" pitchFamily="18" charset="0"/>
                <a:cs typeface="Times New Roman" panose="02020603050405020304" pitchFamily="18" charset="0"/>
              </a:rPr>
              <a:t>Admin &amp; Customer Service</a:t>
            </a:r>
          </a:p>
          <a:p>
            <a:pPr>
              <a:buClr>
                <a:srgbClr val="EFBFE9"/>
              </a:buClr>
              <a:buFont typeface="Wingdings" panose="05000000000000000000" pitchFamily="2" charset="2"/>
              <a:buChar char="Ø"/>
            </a:pPr>
            <a:r>
              <a:rPr lang="en-GB" dirty="0">
                <a:solidFill>
                  <a:srgbClr val="EFBFE9"/>
                </a:solidFill>
                <a:latin typeface="Times New Roman" panose="02020603050405020304" pitchFamily="18" charset="0"/>
                <a:cs typeface="Times New Roman" panose="02020603050405020304" pitchFamily="18" charset="0"/>
              </a:rPr>
              <a:t>Accountant </a:t>
            </a:r>
          </a:p>
        </p:txBody>
      </p:sp>
      <p:pic>
        <p:nvPicPr>
          <p:cNvPr id="8" name="Picture 7">
            <a:extLst>
              <a:ext uri="{FF2B5EF4-FFF2-40B4-BE49-F238E27FC236}">
                <a16:creationId xmlns:a16="http://schemas.microsoft.com/office/drawing/2014/main" id="{07EF9411-45E7-497F-B9FA-1EADC8EABC5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62098" y="3325276"/>
            <a:ext cx="1357460" cy="130089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8" name="Picture 27" descr="A picture containing indoor&#10;&#10;Description generated with high confidence">
            <a:extLst>
              <a:ext uri="{FF2B5EF4-FFF2-40B4-BE49-F238E27FC236}">
                <a16:creationId xmlns:a16="http://schemas.microsoft.com/office/drawing/2014/main" id="{DD4151AF-E292-46DC-B57A-256DEC17AB8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265790" y="5097822"/>
            <a:ext cx="1516708" cy="139789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34" name="Picture 33">
            <a:extLst>
              <a:ext uri="{FF2B5EF4-FFF2-40B4-BE49-F238E27FC236}">
                <a16:creationId xmlns:a16="http://schemas.microsoft.com/office/drawing/2014/main" id="{F89CB322-6415-4548-9295-8B47C50C9C44}"/>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3949161" y="5258772"/>
            <a:ext cx="1742056" cy="135336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39" name="Picture 38" descr="A picture containing object, microscope&#10;&#10;Description generated with very high confidence">
            <a:extLst>
              <a:ext uri="{FF2B5EF4-FFF2-40B4-BE49-F238E27FC236}">
                <a16:creationId xmlns:a16="http://schemas.microsoft.com/office/drawing/2014/main" id="{D4234D60-A439-4666-9C6A-ED03EFF24CBC}"/>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404609" y="2527796"/>
            <a:ext cx="1604588" cy="165286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45" name="Picture 44" descr="A picture containing text&#10;&#10;Description generated with high confidence">
            <a:extLst>
              <a:ext uri="{FF2B5EF4-FFF2-40B4-BE49-F238E27FC236}">
                <a16:creationId xmlns:a16="http://schemas.microsoft.com/office/drawing/2014/main" id="{45512B35-1D7D-4569-BD4B-7C4D77E9F2A6}"/>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9986206" y="283559"/>
            <a:ext cx="1453498" cy="1739298"/>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51" name="Picture 50">
            <a:extLst>
              <a:ext uri="{FF2B5EF4-FFF2-40B4-BE49-F238E27FC236}">
                <a16:creationId xmlns:a16="http://schemas.microsoft.com/office/drawing/2014/main" id="{661B7C88-BFEB-4C37-8D04-FE6B436D0E29}"/>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832377" y="290379"/>
            <a:ext cx="1989056" cy="154781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9" name="Picture 8" descr="A picture containing toy&#10;&#10;Description generated with very high confidence">
            <a:extLst>
              <a:ext uri="{FF2B5EF4-FFF2-40B4-BE49-F238E27FC236}">
                <a16:creationId xmlns:a16="http://schemas.microsoft.com/office/drawing/2014/main" id="{09BFE480-A6FD-462E-92F4-CFD2C87622C9}"/>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5908112" y="5097822"/>
            <a:ext cx="1611445" cy="1530024"/>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17" name="Picture 16" descr="A girl in a dress standing in front of a building&#10;&#10;Description generated with very high confidence">
            <a:extLst>
              <a:ext uri="{FF2B5EF4-FFF2-40B4-BE49-F238E27FC236}">
                <a16:creationId xmlns:a16="http://schemas.microsoft.com/office/drawing/2014/main" id="{794F7242-C47A-4901-B394-B71658E9DBD7}"/>
              </a:ext>
            </a:extLst>
          </p:cNvPr>
          <p:cNvPicPr>
            <a:picLocks noChangeAspect="1"/>
          </p:cNvPicPr>
          <p:nvPr/>
        </p:nvPicPr>
        <p:blipFill>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tretch>
            <a:fillRect/>
          </a:stretch>
        </p:blipFill>
        <p:spPr>
          <a:xfrm>
            <a:off x="3890761" y="922544"/>
            <a:ext cx="1119807" cy="1040864"/>
          </a:xfrm>
          <a:prstGeom prst="rect">
            <a:avLst/>
          </a:prstGeom>
        </p:spPr>
      </p:pic>
      <p:pic>
        <p:nvPicPr>
          <p:cNvPr id="18" name="Picture 17" descr="A picture containing indoor&#10;&#10;Description generated with high confidence">
            <a:extLst>
              <a:ext uri="{FF2B5EF4-FFF2-40B4-BE49-F238E27FC236}">
                <a16:creationId xmlns:a16="http://schemas.microsoft.com/office/drawing/2014/main" id="{7CFA583A-1710-432B-B775-78C3469C9B50}"/>
              </a:ext>
            </a:extLst>
          </p:cNvPr>
          <p:cNvPicPr>
            <a:picLocks noChangeAspect="1"/>
          </p:cNvPicPr>
          <p:nvPr/>
        </p:nvPicPr>
        <p:blipFill>
          <a:blip r:embed="rId18">
            <a:extLst>
              <a:ext uri="{28A0092B-C50C-407E-A947-70E740481C1C}">
                <a14:useLocalDpi xmlns:a14="http://schemas.microsoft.com/office/drawing/2010/main" val="0"/>
              </a:ext>
              <a:ext uri="{837473B0-CC2E-450A-ABE3-18F120FF3D39}">
                <a1611:picAttrSrcUrl xmlns:a1611="http://schemas.microsoft.com/office/drawing/2016/11/main" r:id="rId19"/>
              </a:ext>
            </a:extLst>
          </a:blip>
          <a:stretch>
            <a:fillRect/>
          </a:stretch>
        </p:blipFill>
        <p:spPr>
          <a:xfrm>
            <a:off x="5344428" y="939668"/>
            <a:ext cx="1376313" cy="809256"/>
          </a:xfrm>
          <a:prstGeom prst="rect">
            <a:avLst/>
          </a:prstGeom>
        </p:spPr>
      </p:pic>
      <p:pic>
        <p:nvPicPr>
          <p:cNvPr id="20" name="Picture 19" descr="A person in a wedding dress&#10;&#10;Description generated with very high confidence">
            <a:extLst>
              <a:ext uri="{FF2B5EF4-FFF2-40B4-BE49-F238E27FC236}">
                <a16:creationId xmlns:a16="http://schemas.microsoft.com/office/drawing/2014/main" id="{FB59487E-2D2C-4CC3-A9EF-E82AC8434638}"/>
              </a:ext>
            </a:extLst>
          </p:cNvPr>
          <p:cNvPicPr>
            <a:picLocks noChangeAspect="1"/>
          </p:cNvPicPr>
          <p:nvPr/>
        </p:nvPicPr>
        <p:blipFill rotWithShape="1">
          <a:blip r:embed="rId20">
            <a:extLst>
              <a:ext uri="{28A0092B-C50C-407E-A947-70E740481C1C}">
                <a14:useLocalDpi xmlns:a14="http://schemas.microsoft.com/office/drawing/2010/main" val="0"/>
              </a:ext>
              <a:ext uri="{837473B0-CC2E-450A-ABE3-18F120FF3D39}">
                <a1611:picAttrSrcUrl xmlns:a1611="http://schemas.microsoft.com/office/drawing/2016/11/main" r:id="rId21"/>
              </a:ext>
            </a:extLst>
          </a:blip>
          <a:srcRect r="-2" b="14617"/>
          <a:stretch/>
        </p:blipFill>
        <p:spPr>
          <a:xfrm>
            <a:off x="7074424" y="922543"/>
            <a:ext cx="1042054" cy="994789"/>
          </a:xfrm>
          <a:prstGeom prst="rect">
            <a:avLst/>
          </a:prstGeom>
        </p:spPr>
      </p:pic>
      <p:sp>
        <p:nvSpPr>
          <p:cNvPr id="7" name="Rectangle 6">
            <a:extLst>
              <a:ext uri="{FF2B5EF4-FFF2-40B4-BE49-F238E27FC236}">
                <a16:creationId xmlns:a16="http://schemas.microsoft.com/office/drawing/2014/main" id="{45C76854-DF3F-4B47-A46A-C2594BD37A27}"/>
              </a:ext>
            </a:extLst>
          </p:cNvPr>
          <p:cNvSpPr/>
          <p:nvPr/>
        </p:nvSpPr>
        <p:spPr>
          <a:xfrm>
            <a:off x="5041260" y="1653525"/>
            <a:ext cx="2002471" cy="369332"/>
          </a:xfrm>
          <a:prstGeom prst="rect">
            <a:avLst/>
          </a:prstGeom>
        </p:spPr>
        <p:txBody>
          <a:bodyPr wrap="none">
            <a:spAutoFit/>
          </a:bodyPr>
          <a:lstStyle/>
          <a:p>
            <a:r>
              <a:rPr lang="en-GB" b="1" u="sng" dirty="0">
                <a:solidFill>
                  <a:schemeClr val="accent2">
                    <a:lumMod val="40000"/>
                    <a:lumOff val="60000"/>
                  </a:schemeClr>
                </a:solidFill>
                <a:latin typeface="Algerian" panose="04020705040A02060702" pitchFamily="82" charset="0"/>
              </a:rPr>
              <a:t>Blush boutique</a:t>
            </a:r>
            <a:endParaRPr lang="en-GB" dirty="0"/>
          </a:p>
        </p:txBody>
      </p:sp>
    </p:spTree>
    <p:extLst>
      <p:ext uri="{BB962C8B-B14F-4D97-AF65-F5344CB8AC3E}">
        <p14:creationId xmlns:p14="http://schemas.microsoft.com/office/powerpoint/2010/main" val="302825721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701A6E7-0F91-41C4-AC0E-4C790071261F}"/>
              </a:ext>
            </a:extLst>
          </p:cNvPr>
          <p:cNvSpPr>
            <a:spLocks noGrp="1"/>
          </p:cNvSpPr>
          <p:nvPr>
            <p:ph type="title"/>
          </p:nvPr>
        </p:nvSpPr>
        <p:spPr>
          <a:xfrm>
            <a:off x="357433" y="388423"/>
            <a:ext cx="10515600" cy="1325563"/>
          </a:xfrm>
        </p:spPr>
        <p:txBody>
          <a:bodyPr>
            <a:normAutofit/>
          </a:bodyPr>
          <a:lstStyle/>
          <a:p>
            <a:r>
              <a:rPr lang="en-GB" sz="5400" u="sng" dirty="0">
                <a:solidFill>
                  <a:schemeClr val="accent2">
                    <a:lumMod val="40000"/>
                    <a:lumOff val="60000"/>
                  </a:schemeClr>
                </a:solidFill>
                <a:latin typeface="Algerian" panose="04020705040A02060702" pitchFamily="82" charset="0"/>
              </a:rPr>
              <a:t>Benefits of Partnership</a:t>
            </a:r>
          </a:p>
        </p:txBody>
      </p:sp>
      <p:pic>
        <p:nvPicPr>
          <p:cNvPr id="8" name="Picture 7" descr="A picture containing LEGO, toy, photo&#10;&#10;Description generated with very high confidence">
            <a:extLst>
              <a:ext uri="{FF2B5EF4-FFF2-40B4-BE49-F238E27FC236}">
                <a16:creationId xmlns:a16="http://schemas.microsoft.com/office/drawing/2014/main" id="{7CB54CEC-1D60-4BE6-83FF-B2CC01881F7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30209" y="342977"/>
            <a:ext cx="2728747" cy="1581402"/>
          </a:xfrm>
          <a:prstGeom prst="rect">
            <a:avLst/>
          </a:prstGeom>
        </p:spPr>
      </p:pic>
      <p:sp>
        <p:nvSpPr>
          <p:cNvPr id="9" name="TextBox 8">
            <a:extLst>
              <a:ext uri="{FF2B5EF4-FFF2-40B4-BE49-F238E27FC236}">
                <a16:creationId xmlns:a16="http://schemas.microsoft.com/office/drawing/2014/main" id="{28076F2C-5868-406B-9B96-1A741DA63B1A}"/>
              </a:ext>
            </a:extLst>
          </p:cNvPr>
          <p:cNvSpPr txBox="1"/>
          <p:nvPr/>
        </p:nvSpPr>
        <p:spPr>
          <a:xfrm>
            <a:off x="456807" y="1455406"/>
            <a:ext cx="8644379" cy="7232749"/>
          </a:xfrm>
          <a:prstGeom prst="rect">
            <a:avLst/>
          </a:prstGeom>
          <a:noFill/>
        </p:spPr>
        <p:txBody>
          <a:bodyPr wrap="square" rtlCol="0">
            <a:spAutoFit/>
          </a:bodyPr>
          <a:lstStyle/>
          <a:p>
            <a:pPr marL="457200" indent="-457200">
              <a:buFont typeface="Wingdings" panose="05000000000000000000" pitchFamily="2" charset="2"/>
              <a:buChar char="Ø"/>
            </a:pPr>
            <a:r>
              <a:rPr lang="en-GB" sz="2800" dirty="0">
                <a:solidFill>
                  <a:srgbClr val="EFBFE9"/>
                </a:solidFill>
                <a:latin typeface="Footlight MT Light" panose="0204060206030A020304" pitchFamily="18" charset="0"/>
              </a:rPr>
              <a:t>Benefits of being in a partnership (Open Forum, 2018)</a:t>
            </a:r>
          </a:p>
          <a:p>
            <a:pPr marL="457200" indent="-457200">
              <a:buFont typeface="Wingdings" panose="05000000000000000000" pitchFamily="2" charset="2"/>
              <a:buChar char="Ø"/>
            </a:pPr>
            <a:endParaRPr lang="en-GB" sz="2800" dirty="0">
              <a:solidFill>
                <a:srgbClr val="EFBFE9"/>
              </a:solidFill>
              <a:latin typeface="Footlight MT Light" panose="0204060206030A020304" pitchFamily="18" charset="0"/>
            </a:endParaRPr>
          </a:p>
          <a:p>
            <a:pPr marL="457200" indent="-457200">
              <a:buFont typeface="Wingdings" panose="05000000000000000000" pitchFamily="2" charset="2"/>
              <a:buChar char="Ø"/>
            </a:pPr>
            <a:r>
              <a:rPr lang="en-GB" sz="2800" dirty="0">
                <a:solidFill>
                  <a:srgbClr val="EFBFE9"/>
                </a:solidFill>
                <a:latin typeface="Footlight MT Light" panose="0204060206030A020304" pitchFamily="18" charset="0"/>
              </a:rPr>
              <a:t>Less financial burden/ Costs</a:t>
            </a:r>
          </a:p>
          <a:p>
            <a:pPr marL="457200" indent="-457200">
              <a:buFont typeface="Wingdings" panose="05000000000000000000" pitchFamily="2" charset="2"/>
              <a:buChar char="Ø"/>
            </a:pPr>
            <a:endParaRPr lang="en-GB" sz="2800" dirty="0">
              <a:solidFill>
                <a:srgbClr val="EFBFE9"/>
              </a:solidFill>
              <a:latin typeface="Footlight MT Light" panose="0204060206030A020304" pitchFamily="18" charset="0"/>
            </a:endParaRPr>
          </a:p>
          <a:p>
            <a:pPr marL="457200" indent="-457200">
              <a:buFont typeface="Wingdings" panose="05000000000000000000" pitchFamily="2" charset="2"/>
              <a:buChar char="Ø"/>
            </a:pPr>
            <a:r>
              <a:rPr lang="en-GB" sz="2800" dirty="0">
                <a:solidFill>
                  <a:srgbClr val="EFBFE9"/>
                </a:solidFill>
                <a:latin typeface="Footlight MT Light" panose="0204060206030A020304" pitchFamily="18" charset="0"/>
              </a:rPr>
              <a:t>More contribution towards the business</a:t>
            </a:r>
          </a:p>
          <a:p>
            <a:pPr marL="457200" indent="-457200">
              <a:buFont typeface="Wingdings" panose="05000000000000000000" pitchFamily="2" charset="2"/>
              <a:buChar char="Ø"/>
            </a:pPr>
            <a:endParaRPr lang="en-GB" sz="2800" dirty="0">
              <a:solidFill>
                <a:srgbClr val="EFBFE9"/>
              </a:solidFill>
              <a:latin typeface="Footlight MT Light" panose="0204060206030A020304" pitchFamily="18" charset="0"/>
            </a:endParaRPr>
          </a:p>
          <a:p>
            <a:pPr marL="457200" indent="-457200">
              <a:buFont typeface="Wingdings" panose="05000000000000000000" pitchFamily="2" charset="2"/>
              <a:buChar char="Ø"/>
            </a:pPr>
            <a:r>
              <a:rPr lang="en-GB" sz="2800" dirty="0">
                <a:solidFill>
                  <a:srgbClr val="EFBFE9"/>
                </a:solidFill>
                <a:latin typeface="Footlight MT Light" panose="0204060206030A020304" pitchFamily="18" charset="0"/>
              </a:rPr>
              <a:t>Shared profit or loss</a:t>
            </a:r>
          </a:p>
          <a:p>
            <a:pPr marL="457200" indent="-457200">
              <a:buFont typeface="Wingdings" panose="05000000000000000000" pitchFamily="2" charset="2"/>
              <a:buChar char="Ø"/>
            </a:pPr>
            <a:endParaRPr lang="en-GB" sz="2800" dirty="0">
              <a:solidFill>
                <a:srgbClr val="EFBFE9"/>
              </a:solidFill>
              <a:latin typeface="Footlight MT Light" panose="0204060206030A020304" pitchFamily="18" charset="0"/>
            </a:endParaRPr>
          </a:p>
          <a:p>
            <a:pPr marL="457200" indent="-457200">
              <a:buFont typeface="Wingdings" panose="05000000000000000000" pitchFamily="2" charset="2"/>
              <a:buChar char="Ø"/>
            </a:pPr>
            <a:r>
              <a:rPr lang="en-GB" sz="2800" dirty="0">
                <a:solidFill>
                  <a:srgbClr val="EFBFE9"/>
                </a:solidFill>
                <a:latin typeface="Footlight MT Light" panose="0204060206030A020304" pitchFamily="18" charset="0"/>
              </a:rPr>
              <a:t>Dealing with less paperwork</a:t>
            </a:r>
          </a:p>
          <a:p>
            <a:pPr marL="457200" indent="-457200">
              <a:buFont typeface="Wingdings" panose="05000000000000000000" pitchFamily="2" charset="2"/>
              <a:buChar char="Ø"/>
            </a:pPr>
            <a:endParaRPr lang="en-GB" sz="2800" dirty="0">
              <a:solidFill>
                <a:srgbClr val="EFBFE9"/>
              </a:solidFill>
              <a:latin typeface="Footlight MT Light" panose="0204060206030A020304" pitchFamily="18" charset="0"/>
            </a:endParaRPr>
          </a:p>
          <a:p>
            <a:pPr marL="457200" indent="-457200">
              <a:buFont typeface="Wingdings" panose="05000000000000000000" pitchFamily="2" charset="2"/>
              <a:buChar char="Ø"/>
            </a:pPr>
            <a:r>
              <a:rPr lang="en-GB" sz="2800" dirty="0">
                <a:solidFill>
                  <a:srgbClr val="EFBFE9"/>
                </a:solidFill>
                <a:latin typeface="Footlight MT Light" panose="0204060206030A020304" pitchFamily="18" charset="0"/>
              </a:rPr>
              <a:t>Each partners have different skills and knowledge</a:t>
            </a:r>
          </a:p>
          <a:p>
            <a:pPr marL="457200" indent="-457200">
              <a:buFont typeface="Wingdings" panose="05000000000000000000" pitchFamily="2" charset="2"/>
              <a:buChar char="Ø"/>
            </a:pPr>
            <a:endParaRPr lang="en-GB" sz="2800" dirty="0">
              <a:solidFill>
                <a:srgbClr val="EFBFE9"/>
              </a:solidFill>
              <a:latin typeface="Footlight MT Light" panose="0204060206030A020304" pitchFamily="18" charset="0"/>
            </a:endParaRPr>
          </a:p>
          <a:p>
            <a:pPr marL="457200" indent="-457200">
              <a:buFont typeface="Wingdings" panose="05000000000000000000" pitchFamily="2" charset="2"/>
              <a:buChar char="Ø"/>
            </a:pPr>
            <a:r>
              <a:rPr lang="en-GB" sz="2800" dirty="0">
                <a:solidFill>
                  <a:srgbClr val="EFBFE9"/>
                </a:solidFill>
                <a:latin typeface="Footlight MT Light" panose="0204060206030A020304" pitchFamily="18" charset="0"/>
              </a:rPr>
              <a:t>Build business growth (Open Forum, 2018)</a:t>
            </a:r>
          </a:p>
          <a:p>
            <a:endParaRPr lang="en-GB" dirty="0"/>
          </a:p>
          <a:p>
            <a:endParaRPr lang="en-GB" dirty="0"/>
          </a:p>
          <a:p>
            <a:endParaRPr lang="en-GB" dirty="0"/>
          </a:p>
          <a:p>
            <a:endParaRPr lang="en-GB" dirty="0"/>
          </a:p>
        </p:txBody>
      </p:sp>
      <p:pic>
        <p:nvPicPr>
          <p:cNvPr id="11" name="Picture 10" descr="A picture containing tableware, handwear, plate&#10;&#10;Description generated with high confidence">
            <a:extLst>
              <a:ext uri="{FF2B5EF4-FFF2-40B4-BE49-F238E27FC236}">
                <a16:creationId xmlns:a16="http://schemas.microsoft.com/office/drawing/2014/main" id="{E2FE0B97-F007-4354-A507-CC2F231791E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284983" y="2457870"/>
            <a:ext cx="3327661" cy="182880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4" name="Picture 13" descr="A drawing of a cartoon character&#10;&#10;Description generated with high confidence">
            <a:extLst>
              <a:ext uri="{FF2B5EF4-FFF2-40B4-BE49-F238E27FC236}">
                <a16:creationId xmlns:a16="http://schemas.microsoft.com/office/drawing/2014/main" id="{D554D4F3-D89A-47AB-89E4-2DC27106BF0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382182" y="4213782"/>
            <a:ext cx="2574040" cy="1472398"/>
          </a:xfrm>
          <a:prstGeom prst="rect">
            <a:avLst/>
          </a:prstGeom>
          <a:ln>
            <a:noFill/>
          </a:ln>
          <a:effectLst>
            <a:softEdge rad="112500"/>
          </a:effectLst>
        </p:spPr>
      </p:pic>
      <p:pic>
        <p:nvPicPr>
          <p:cNvPr id="17" name="Picture 16" descr="A picture containing vanilla bean, clothing&#10;&#10;Description generated with high confidence">
            <a:extLst>
              <a:ext uri="{FF2B5EF4-FFF2-40B4-BE49-F238E27FC236}">
                <a16:creationId xmlns:a16="http://schemas.microsoft.com/office/drawing/2014/main" id="{E65E6644-16EF-48F6-BA3C-2FFDB077D6A6}"/>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851769" y="4785583"/>
            <a:ext cx="2574040" cy="1683994"/>
          </a:xfrm>
          <a:prstGeom prst="rect">
            <a:avLst/>
          </a:prstGeom>
          <a:ln>
            <a:noFill/>
          </a:ln>
          <a:effectLst>
            <a:softEdge rad="112500"/>
          </a:effectLst>
        </p:spPr>
      </p:pic>
    </p:spTree>
    <p:extLst>
      <p:ext uri="{BB962C8B-B14F-4D97-AF65-F5344CB8AC3E}">
        <p14:creationId xmlns:p14="http://schemas.microsoft.com/office/powerpoint/2010/main" val="34509206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5A371-665F-459F-9DF9-9550CC9804ED}"/>
              </a:ext>
            </a:extLst>
          </p:cNvPr>
          <p:cNvSpPr>
            <a:spLocks noGrp="1"/>
          </p:cNvSpPr>
          <p:nvPr>
            <p:ph type="title"/>
          </p:nvPr>
        </p:nvSpPr>
        <p:spPr>
          <a:xfrm>
            <a:off x="838200" y="365125"/>
            <a:ext cx="10515600" cy="1325563"/>
          </a:xfrm>
        </p:spPr>
        <p:txBody>
          <a:bodyPr>
            <a:normAutofit/>
          </a:bodyPr>
          <a:lstStyle/>
          <a:p>
            <a:r>
              <a:rPr lang="en-GB" sz="6600" u="sng" dirty="0">
                <a:solidFill>
                  <a:schemeClr val="accent2">
                    <a:lumMod val="40000"/>
                    <a:lumOff val="60000"/>
                  </a:schemeClr>
                </a:solidFill>
                <a:latin typeface="Algerian" panose="04020705040A02060702" pitchFamily="82" charset="0"/>
              </a:rPr>
              <a:t>Type of business</a:t>
            </a:r>
          </a:p>
        </p:txBody>
      </p:sp>
      <p:sp>
        <p:nvSpPr>
          <p:cNvPr id="3" name="Content Placeholder 2">
            <a:extLst>
              <a:ext uri="{FF2B5EF4-FFF2-40B4-BE49-F238E27FC236}">
                <a16:creationId xmlns:a16="http://schemas.microsoft.com/office/drawing/2014/main" id="{A2206401-024E-4027-9398-F7C367641544}"/>
              </a:ext>
            </a:extLst>
          </p:cNvPr>
          <p:cNvSpPr>
            <a:spLocks noGrp="1"/>
          </p:cNvSpPr>
          <p:nvPr>
            <p:ph idx="1"/>
          </p:nvPr>
        </p:nvSpPr>
        <p:spPr>
          <a:xfrm>
            <a:off x="826135" y="1719708"/>
            <a:ext cx="5269865" cy="4351338"/>
          </a:xfrm>
        </p:spPr>
        <p:txBody>
          <a:bodyPr>
            <a:normAutofit/>
          </a:bodyPr>
          <a:lstStyle/>
          <a:p>
            <a:pPr>
              <a:buClr>
                <a:srgbClr val="EFBFE9"/>
              </a:buClr>
              <a:buFont typeface="Wingdings" panose="05000000000000000000" pitchFamily="2" charset="2"/>
              <a:buChar char="Ø"/>
            </a:pPr>
            <a:r>
              <a:rPr lang="en-GB" sz="3600" dirty="0">
                <a:solidFill>
                  <a:srgbClr val="EFBFE9"/>
                </a:solidFill>
                <a:latin typeface="Californian FB" panose="0207040306080B030204" pitchFamily="18" charset="0"/>
              </a:rPr>
              <a:t>Women’s Boutique</a:t>
            </a:r>
          </a:p>
          <a:p>
            <a:pPr>
              <a:buClr>
                <a:srgbClr val="EFBFE9"/>
              </a:buClr>
              <a:buFont typeface="Wingdings" panose="05000000000000000000" pitchFamily="2" charset="2"/>
              <a:buChar char="Ø"/>
            </a:pPr>
            <a:r>
              <a:rPr lang="en-GB" sz="3600" dirty="0">
                <a:solidFill>
                  <a:srgbClr val="EFBFE9"/>
                </a:solidFill>
                <a:latin typeface="Californian FB" panose="0207040306080B030204" pitchFamily="18" charset="0"/>
              </a:rPr>
              <a:t>Asian and Western </a:t>
            </a:r>
          </a:p>
          <a:p>
            <a:pPr>
              <a:buClr>
                <a:srgbClr val="EFBFE9"/>
              </a:buClr>
              <a:buFont typeface="Wingdings" panose="05000000000000000000" pitchFamily="2" charset="2"/>
              <a:buChar char="Ø"/>
            </a:pPr>
            <a:r>
              <a:rPr lang="en-GB" sz="3600" dirty="0">
                <a:solidFill>
                  <a:srgbClr val="EFBFE9"/>
                </a:solidFill>
                <a:latin typeface="Californian FB" panose="0207040306080B030204" pitchFamily="18" charset="0"/>
              </a:rPr>
              <a:t>Designer &amp; casual wear</a:t>
            </a:r>
          </a:p>
          <a:p>
            <a:pPr>
              <a:buClr>
                <a:srgbClr val="EFBFE9"/>
              </a:buClr>
              <a:buFont typeface="Wingdings" panose="05000000000000000000" pitchFamily="2" charset="2"/>
              <a:buChar char="Ø"/>
            </a:pPr>
            <a:r>
              <a:rPr lang="en-GB" sz="3600" dirty="0">
                <a:solidFill>
                  <a:srgbClr val="EFBFE9"/>
                </a:solidFill>
                <a:latin typeface="Californian FB" panose="0207040306080B030204" pitchFamily="18" charset="0"/>
              </a:rPr>
              <a:t>Why choose this type of business?</a:t>
            </a:r>
          </a:p>
          <a:p>
            <a:pPr marL="0" indent="0">
              <a:buNone/>
            </a:pPr>
            <a:endParaRPr lang="en-GB" sz="4000" dirty="0">
              <a:latin typeface="Californian FB" panose="0207040306080B030204" pitchFamily="18" charset="0"/>
            </a:endParaRPr>
          </a:p>
        </p:txBody>
      </p:sp>
      <p:pic>
        <p:nvPicPr>
          <p:cNvPr id="11" name="Picture 10" descr="A close up of a person&#10;&#10;Description generated with high confidence">
            <a:extLst>
              <a:ext uri="{FF2B5EF4-FFF2-40B4-BE49-F238E27FC236}">
                <a16:creationId xmlns:a16="http://schemas.microsoft.com/office/drawing/2014/main" id="{1BD81EAA-8CFD-41D9-8A95-C92234F885A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676640" y="487680"/>
            <a:ext cx="2874644" cy="175768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4" name="Picture 13" descr="A person in a wedding dress&#10;&#10;Description generated with very high confidence">
            <a:extLst>
              <a:ext uri="{FF2B5EF4-FFF2-40B4-BE49-F238E27FC236}">
                <a16:creationId xmlns:a16="http://schemas.microsoft.com/office/drawing/2014/main" id="{45EF405A-1557-4872-AC70-B8DB494073E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63920" y="1690688"/>
            <a:ext cx="1808480" cy="259683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6" name="Picture 25" descr="A person in a dress&#10;&#10;Description generated with very high confidence">
            <a:extLst>
              <a:ext uri="{FF2B5EF4-FFF2-40B4-BE49-F238E27FC236}">
                <a16:creationId xmlns:a16="http://schemas.microsoft.com/office/drawing/2014/main" id="{DBD6D6DA-B4F3-4496-A62F-86B7EBFDE11A}"/>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502977" y="2926397"/>
            <a:ext cx="3577263" cy="24922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32" name="Picture 31" descr="A close up of a toy&#10;&#10;Description generated with high confidence">
            <a:extLst>
              <a:ext uri="{FF2B5EF4-FFF2-40B4-BE49-F238E27FC236}">
                <a16:creationId xmlns:a16="http://schemas.microsoft.com/office/drawing/2014/main" id="{C3FEEDB0-1FE3-4608-9040-64E6F3A11DEF}"/>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29895" y="5002372"/>
            <a:ext cx="1560830" cy="159639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Picture 4" descr="A picture containing clothing&#10;&#10;Description generated with very high confidence">
            <a:extLst>
              <a:ext uri="{FF2B5EF4-FFF2-40B4-BE49-F238E27FC236}">
                <a16:creationId xmlns:a16="http://schemas.microsoft.com/office/drawing/2014/main" id="{14D53053-B679-4BE2-BCE1-01C4EB5A301D}"/>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3129699" y="4896485"/>
            <a:ext cx="1693761" cy="15963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2" name="Picture 11" descr="A person in a wedding dress&#10;&#10;Description generated with very high confidence">
            <a:extLst>
              <a:ext uri="{FF2B5EF4-FFF2-40B4-BE49-F238E27FC236}">
                <a16:creationId xmlns:a16="http://schemas.microsoft.com/office/drawing/2014/main" id="{AEF7BAF9-6EEA-4166-9A69-B684C9C325D3}"/>
              </a:ext>
            </a:extLst>
          </p:cNvPr>
          <p:cNvPicPr>
            <a:picLocks noChangeAspect="1"/>
          </p:cNvPicPr>
          <p:nvPr/>
        </p:nvPicPr>
        <p:blipFill rotWithShape="1">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r="-2" b="14617"/>
          <a:stretch/>
        </p:blipFill>
        <p:spPr>
          <a:xfrm>
            <a:off x="5962435" y="4713402"/>
            <a:ext cx="1798858" cy="182749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163526467"/>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B8BAC-9720-4F18-B77E-96A054304CF9}"/>
              </a:ext>
            </a:extLst>
          </p:cNvPr>
          <p:cNvSpPr>
            <a:spLocks noGrp="1"/>
          </p:cNvSpPr>
          <p:nvPr>
            <p:ph type="title"/>
          </p:nvPr>
        </p:nvSpPr>
        <p:spPr>
          <a:xfrm>
            <a:off x="2346489" y="121608"/>
            <a:ext cx="10515600" cy="1325563"/>
          </a:xfrm>
        </p:spPr>
        <p:txBody>
          <a:bodyPr>
            <a:normAutofit/>
          </a:bodyPr>
          <a:lstStyle/>
          <a:p>
            <a:r>
              <a:rPr lang="en-GB" sz="5400" u="sng" dirty="0">
                <a:solidFill>
                  <a:schemeClr val="accent2">
                    <a:lumMod val="40000"/>
                    <a:lumOff val="60000"/>
                  </a:schemeClr>
                </a:solidFill>
                <a:latin typeface="Algerian" panose="04020705040A02060702" pitchFamily="82" charset="0"/>
              </a:rPr>
              <a:t> </a:t>
            </a:r>
            <a:r>
              <a:rPr lang="en-GB" sz="5400" b="1" u="sng" dirty="0">
                <a:solidFill>
                  <a:schemeClr val="accent2">
                    <a:lumMod val="40000"/>
                    <a:lumOff val="60000"/>
                  </a:schemeClr>
                </a:solidFill>
                <a:latin typeface="Algerian" panose="04020705040A02060702" pitchFamily="82" charset="0"/>
              </a:rPr>
              <a:t>Mission statement</a:t>
            </a:r>
          </a:p>
        </p:txBody>
      </p:sp>
      <p:sp>
        <p:nvSpPr>
          <p:cNvPr id="3" name="Text Placeholder 2">
            <a:extLst>
              <a:ext uri="{FF2B5EF4-FFF2-40B4-BE49-F238E27FC236}">
                <a16:creationId xmlns:a16="http://schemas.microsoft.com/office/drawing/2014/main" id="{B776E24D-CCA5-417D-A142-9D9720869CA1}"/>
              </a:ext>
            </a:extLst>
          </p:cNvPr>
          <p:cNvSpPr>
            <a:spLocks noGrp="1"/>
          </p:cNvSpPr>
          <p:nvPr>
            <p:ph type="body" idx="4294967295"/>
          </p:nvPr>
        </p:nvSpPr>
        <p:spPr>
          <a:xfrm>
            <a:off x="423405" y="1480007"/>
            <a:ext cx="10407191" cy="4996207"/>
          </a:xfrm>
        </p:spPr>
        <p:txBody>
          <a:bodyPr>
            <a:normAutofit/>
          </a:bodyPr>
          <a:lstStyle/>
          <a:p>
            <a:pPr>
              <a:buClr>
                <a:srgbClr val="EFBFE9"/>
              </a:buClr>
              <a:buFont typeface="Wingdings" panose="05000000000000000000" pitchFamily="2" charset="2"/>
              <a:buChar char="Ø"/>
            </a:pPr>
            <a:r>
              <a:rPr lang="en-GB" dirty="0">
                <a:solidFill>
                  <a:srgbClr val="EFBFE9"/>
                </a:solidFill>
                <a:latin typeface="Cambria Math" panose="02040503050406030204" pitchFamily="18" charset="0"/>
                <a:ea typeface="Cambria Math" panose="02040503050406030204" pitchFamily="18" charset="0"/>
                <a:cs typeface="Times New Roman" panose="02020603050405020304" pitchFamily="18" charset="0"/>
              </a:rPr>
              <a:t>Purpose for the Boutique (Prospects, 2018)</a:t>
            </a:r>
          </a:p>
          <a:p>
            <a:pPr>
              <a:buClr>
                <a:srgbClr val="EFBFE9"/>
              </a:buClr>
              <a:buFont typeface="Wingdings" panose="05000000000000000000" pitchFamily="2" charset="2"/>
              <a:buChar char="Ø"/>
            </a:pPr>
            <a:endParaRPr lang="en-GB" dirty="0">
              <a:solidFill>
                <a:srgbClr val="EFBFE9"/>
              </a:solidFill>
              <a:latin typeface="Cambria Math" panose="02040503050406030204" pitchFamily="18" charset="0"/>
              <a:ea typeface="Cambria Math" panose="02040503050406030204" pitchFamily="18" charset="0"/>
              <a:cs typeface="Times New Roman" panose="02020603050405020304" pitchFamily="18" charset="0"/>
            </a:endParaRPr>
          </a:p>
          <a:p>
            <a:pPr>
              <a:buClr>
                <a:srgbClr val="EFBFE9"/>
              </a:buClr>
              <a:buFont typeface="Wingdings" panose="05000000000000000000" pitchFamily="2" charset="2"/>
              <a:buChar char="Ø"/>
            </a:pPr>
            <a:r>
              <a:rPr lang="en-GB" dirty="0">
                <a:solidFill>
                  <a:srgbClr val="EFBFE9"/>
                </a:solidFill>
                <a:latin typeface="Cambria Math" panose="02040503050406030204" pitchFamily="18" charset="0"/>
                <a:ea typeface="Cambria Math" panose="02040503050406030204" pitchFamily="18" charset="0"/>
                <a:cs typeface="Times New Roman" panose="02020603050405020304" pitchFamily="18" charset="0"/>
              </a:rPr>
              <a:t> High priority for the customers (Prospects, 2018)</a:t>
            </a:r>
          </a:p>
          <a:p>
            <a:pPr>
              <a:buClr>
                <a:srgbClr val="EFBFE9"/>
              </a:buClr>
              <a:buFont typeface="Wingdings" panose="05000000000000000000" pitchFamily="2" charset="2"/>
              <a:buChar char="Ø"/>
            </a:pPr>
            <a:endParaRPr lang="en-GB" dirty="0">
              <a:solidFill>
                <a:srgbClr val="EFBFE9"/>
              </a:solidFill>
              <a:latin typeface="Cambria Math" panose="02040503050406030204" pitchFamily="18" charset="0"/>
              <a:ea typeface="Cambria Math" panose="02040503050406030204" pitchFamily="18" charset="0"/>
              <a:cs typeface="Times New Roman" panose="02020603050405020304" pitchFamily="18" charset="0"/>
            </a:endParaRPr>
          </a:p>
          <a:p>
            <a:pPr>
              <a:buClr>
                <a:srgbClr val="EFBFE9"/>
              </a:buClr>
              <a:buFont typeface="Wingdings" panose="05000000000000000000" pitchFamily="2" charset="2"/>
              <a:buChar char="Ø"/>
            </a:pPr>
            <a:r>
              <a:rPr lang="en-GB" dirty="0">
                <a:solidFill>
                  <a:srgbClr val="EFBFE9"/>
                </a:solidFill>
                <a:latin typeface="Cambria Math" panose="02040503050406030204" pitchFamily="18" charset="0"/>
                <a:ea typeface="Cambria Math" panose="02040503050406030204" pitchFamily="18" charset="0"/>
                <a:cs typeface="Times New Roman" panose="02020603050405020304" pitchFamily="18" charset="0"/>
              </a:rPr>
              <a:t>Meet their expectations (Prospects, 2018)</a:t>
            </a:r>
          </a:p>
          <a:p>
            <a:pPr>
              <a:buClr>
                <a:srgbClr val="EFBFE9"/>
              </a:buClr>
              <a:buFont typeface="Wingdings" panose="05000000000000000000" pitchFamily="2" charset="2"/>
              <a:buChar char="Ø"/>
            </a:pPr>
            <a:endParaRPr lang="en-GB" dirty="0">
              <a:solidFill>
                <a:srgbClr val="EFBFE9"/>
              </a:solidFill>
              <a:latin typeface="Cambria Math" panose="02040503050406030204" pitchFamily="18" charset="0"/>
              <a:ea typeface="Cambria Math" panose="02040503050406030204" pitchFamily="18" charset="0"/>
              <a:cs typeface="Times New Roman" panose="02020603050405020304" pitchFamily="18" charset="0"/>
            </a:endParaRPr>
          </a:p>
          <a:p>
            <a:pPr>
              <a:buClr>
                <a:srgbClr val="EFBFE9"/>
              </a:buClr>
              <a:buFont typeface="Wingdings" panose="05000000000000000000" pitchFamily="2" charset="2"/>
              <a:buChar char="Ø"/>
            </a:pPr>
            <a:r>
              <a:rPr lang="en-GB" dirty="0">
                <a:solidFill>
                  <a:srgbClr val="EFBFE9"/>
                </a:solidFill>
                <a:latin typeface="Cambria Math" panose="02040503050406030204" pitchFamily="18" charset="0"/>
                <a:ea typeface="Cambria Math" panose="02040503050406030204" pitchFamily="18" charset="0"/>
                <a:cs typeface="Times New Roman" panose="02020603050405020304" pitchFamily="18" charset="0"/>
              </a:rPr>
              <a:t>Be a well known Boutique </a:t>
            </a:r>
          </a:p>
          <a:p>
            <a:pPr>
              <a:buClr>
                <a:srgbClr val="EFBFE9"/>
              </a:buClr>
              <a:buFont typeface="Wingdings" panose="05000000000000000000" pitchFamily="2" charset="2"/>
              <a:buChar char="Ø"/>
            </a:pPr>
            <a:endParaRPr lang="en-GB" dirty="0">
              <a:solidFill>
                <a:srgbClr val="EFBFE9"/>
              </a:solidFill>
              <a:latin typeface="Cambria Math" panose="02040503050406030204" pitchFamily="18" charset="0"/>
              <a:ea typeface="Cambria Math" panose="02040503050406030204" pitchFamily="18" charset="0"/>
              <a:cs typeface="Times New Roman" panose="02020603050405020304" pitchFamily="18" charset="0"/>
            </a:endParaRPr>
          </a:p>
          <a:p>
            <a:pPr>
              <a:buClr>
                <a:srgbClr val="EFBFE9"/>
              </a:buClr>
              <a:buFont typeface="Wingdings" panose="05000000000000000000" pitchFamily="2" charset="2"/>
              <a:buChar char="Ø"/>
            </a:pPr>
            <a:r>
              <a:rPr lang="en-GB" dirty="0">
                <a:solidFill>
                  <a:srgbClr val="EFBFE9"/>
                </a:solidFill>
                <a:latin typeface="Cambria Math" panose="02040503050406030204" pitchFamily="18" charset="0"/>
                <a:ea typeface="Cambria Math" panose="02040503050406030204" pitchFamily="18" charset="0"/>
                <a:cs typeface="Times New Roman" panose="02020603050405020304" pitchFamily="18" charset="0"/>
              </a:rPr>
              <a:t>Achieve the goal</a:t>
            </a:r>
            <a:endParaRPr lang="en-GB" sz="1600" dirty="0">
              <a:solidFill>
                <a:srgbClr val="F389F3"/>
              </a:solidFill>
              <a:cs typeface="Times New Roman" panose="02020603050405020304" pitchFamily="18" charset="0"/>
            </a:endParaRPr>
          </a:p>
        </p:txBody>
      </p:sp>
      <p:sp>
        <p:nvSpPr>
          <p:cNvPr id="5" name="Text Placeholder 4">
            <a:extLst>
              <a:ext uri="{FF2B5EF4-FFF2-40B4-BE49-F238E27FC236}">
                <a16:creationId xmlns:a16="http://schemas.microsoft.com/office/drawing/2014/main" id="{071C6D5B-9C12-4EE8-A00B-E14B43011233}"/>
              </a:ext>
            </a:extLst>
          </p:cNvPr>
          <p:cNvSpPr>
            <a:spLocks noGrp="1"/>
          </p:cNvSpPr>
          <p:nvPr>
            <p:ph type="body" sz="quarter" idx="4294967295"/>
          </p:nvPr>
        </p:nvSpPr>
        <p:spPr>
          <a:xfrm>
            <a:off x="7008813" y="1681163"/>
            <a:ext cx="5183187" cy="823912"/>
          </a:xfrm>
        </p:spPr>
        <p:txBody>
          <a:bodyPr>
            <a:normAutofit/>
          </a:bodyPr>
          <a:lstStyle/>
          <a:p>
            <a:pPr marL="0" indent="0">
              <a:buNone/>
            </a:pPr>
            <a:r>
              <a:rPr lang="en-GB" sz="3600" dirty="0">
                <a:latin typeface="Times New Roman" panose="02020603050405020304" pitchFamily="18" charset="0"/>
                <a:cs typeface="Times New Roman" panose="02020603050405020304" pitchFamily="18" charset="0"/>
              </a:rPr>
              <a:t> </a:t>
            </a:r>
          </a:p>
        </p:txBody>
      </p:sp>
      <p:pic>
        <p:nvPicPr>
          <p:cNvPr id="6" name="Picture 5" descr="A close up of a sign&#10;&#10;Description generated with very high confidence">
            <a:extLst>
              <a:ext uri="{FF2B5EF4-FFF2-40B4-BE49-F238E27FC236}">
                <a16:creationId xmlns:a16="http://schemas.microsoft.com/office/drawing/2014/main" id="{BD9BDB99-15F4-44C8-A5EB-52A310BDF75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80429" y="4429125"/>
            <a:ext cx="3239678" cy="172805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9" name="Picture 8" descr="A close up of a card&#10;&#10;Description generated with very high confidence">
            <a:extLst>
              <a:ext uri="{FF2B5EF4-FFF2-40B4-BE49-F238E27FC236}">
                <a16:creationId xmlns:a16="http://schemas.microsoft.com/office/drawing/2014/main" id="{043D694F-01A8-4E88-9264-CE37A1B75BA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324917" y="2366128"/>
            <a:ext cx="2295189" cy="161198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2" name="Picture 11" descr="A large room&#10;&#10;Description generated with very high confidence">
            <a:extLst>
              <a:ext uri="{FF2B5EF4-FFF2-40B4-BE49-F238E27FC236}">
                <a16:creationId xmlns:a16="http://schemas.microsoft.com/office/drawing/2014/main" id="{C3643AEC-B6C3-438F-9B04-11FBB7AAF376}"/>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000268" y="88771"/>
            <a:ext cx="2106122" cy="159239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5" name="Picture 14" descr="A close up of a logo&#10;&#10;Description generated with high confidence">
            <a:extLst>
              <a:ext uri="{FF2B5EF4-FFF2-40B4-BE49-F238E27FC236}">
                <a16:creationId xmlns:a16="http://schemas.microsoft.com/office/drawing/2014/main" id="{A22DE1FD-42E4-4103-BCD3-CC09DBD75900}"/>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flipV="1">
            <a:off x="5985218" y="4110871"/>
            <a:ext cx="1777394" cy="192380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4871729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87BC0-8DE8-4CD6-A063-3E5079E3D87A}"/>
              </a:ext>
            </a:extLst>
          </p:cNvPr>
          <p:cNvSpPr>
            <a:spLocks noGrp="1"/>
          </p:cNvSpPr>
          <p:nvPr>
            <p:ph type="title"/>
          </p:nvPr>
        </p:nvSpPr>
        <p:spPr>
          <a:xfrm>
            <a:off x="838200" y="138881"/>
            <a:ext cx="10515600" cy="1325563"/>
          </a:xfrm>
        </p:spPr>
        <p:txBody>
          <a:bodyPr/>
          <a:lstStyle/>
          <a:p>
            <a:r>
              <a:rPr lang="en-GB" sz="6000" u="sng" dirty="0">
                <a:solidFill>
                  <a:schemeClr val="accent2">
                    <a:lumMod val="40000"/>
                    <a:lumOff val="60000"/>
                  </a:schemeClr>
                </a:solidFill>
                <a:latin typeface="Algerian" panose="04020705040A02060702" pitchFamily="82" charset="0"/>
              </a:rPr>
              <a:t>Aim</a:t>
            </a:r>
            <a:r>
              <a:rPr lang="en-GB" dirty="0">
                <a:solidFill>
                  <a:schemeClr val="accent2">
                    <a:lumMod val="40000"/>
                    <a:lumOff val="60000"/>
                  </a:schemeClr>
                </a:solidFill>
              </a:rPr>
              <a:t> </a:t>
            </a:r>
          </a:p>
        </p:txBody>
      </p:sp>
      <p:sp>
        <p:nvSpPr>
          <p:cNvPr id="3" name="TextBox 2">
            <a:extLst>
              <a:ext uri="{FF2B5EF4-FFF2-40B4-BE49-F238E27FC236}">
                <a16:creationId xmlns:a16="http://schemas.microsoft.com/office/drawing/2014/main" id="{BB3B2C0F-425E-4F40-860F-D7DD3736EAE3}"/>
              </a:ext>
            </a:extLst>
          </p:cNvPr>
          <p:cNvSpPr txBox="1"/>
          <p:nvPr/>
        </p:nvSpPr>
        <p:spPr>
          <a:xfrm>
            <a:off x="228001" y="1808173"/>
            <a:ext cx="8531257" cy="4401205"/>
          </a:xfrm>
          <a:prstGeom prst="rect">
            <a:avLst/>
          </a:prstGeom>
          <a:noFill/>
        </p:spPr>
        <p:txBody>
          <a:bodyPr wrap="square" rtlCol="0">
            <a:spAutoFit/>
          </a:bodyPr>
          <a:lstStyle/>
          <a:p>
            <a:pPr marL="285750" indent="-28575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Inspire customers (Prospects, 2018)</a:t>
            </a:r>
          </a:p>
          <a:p>
            <a:pPr marL="457200" indent="-45720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457200" indent="-4572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Update records on fashion trends</a:t>
            </a:r>
          </a:p>
          <a:p>
            <a:pPr marL="457200" indent="-45720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457200" indent="-4572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All seasonal clothing</a:t>
            </a:r>
          </a:p>
          <a:p>
            <a:pPr>
              <a:buClr>
                <a:srgbClr val="EFBFE9"/>
              </a:buClr>
            </a:pPr>
            <a:r>
              <a:rPr lang="en-GB" sz="2800" dirty="0">
                <a:solidFill>
                  <a:srgbClr val="EFBFE9"/>
                </a:solidFill>
                <a:latin typeface="Cambria Math" panose="02040503050406030204" pitchFamily="18" charset="0"/>
                <a:ea typeface="Cambria Math" panose="02040503050406030204" pitchFamily="18" charset="0"/>
              </a:rPr>
              <a:t> </a:t>
            </a:r>
          </a:p>
          <a:p>
            <a:pPr marL="457200" indent="-4572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Plan ahead</a:t>
            </a:r>
          </a:p>
          <a:p>
            <a:pPr marL="457200" indent="-45720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457200" indent="-4572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Expand the business (Prospects, 2018)</a:t>
            </a:r>
          </a:p>
          <a:p>
            <a:pPr>
              <a:buClr>
                <a:srgbClr val="EFBFE9"/>
              </a:buClr>
            </a:pPr>
            <a:endParaRPr lang="en-GB" sz="2800" dirty="0">
              <a:solidFill>
                <a:srgbClr val="EFBFE9"/>
              </a:solidFill>
              <a:latin typeface="Cambria Math" panose="02040503050406030204" pitchFamily="18" charset="0"/>
              <a:ea typeface="Cambria Math" panose="02040503050406030204" pitchFamily="18" charset="0"/>
            </a:endParaRPr>
          </a:p>
        </p:txBody>
      </p:sp>
      <p:pic>
        <p:nvPicPr>
          <p:cNvPr id="8" name="Picture 7" descr="A close up of a pond&#10;&#10;Description generated with very high confidence">
            <a:extLst>
              <a:ext uri="{FF2B5EF4-FFF2-40B4-BE49-F238E27FC236}">
                <a16:creationId xmlns:a16="http://schemas.microsoft.com/office/drawing/2014/main" id="{FE336DAC-ED8E-4325-A35D-5AF030A2EF0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63939" y="4225107"/>
            <a:ext cx="2338458" cy="19359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4" name="Picture 13" descr="A close up of text on a white background&#10;&#10;Description generated with high confidence">
            <a:extLst>
              <a:ext uri="{FF2B5EF4-FFF2-40B4-BE49-F238E27FC236}">
                <a16:creationId xmlns:a16="http://schemas.microsoft.com/office/drawing/2014/main" id="{00E63FCA-8B11-456C-839B-2B6AA6DAA44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263938" y="1946787"/>
            <a:ext cx="2199056" cy="183990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7" name="Picture 16">
            <a:extLst>
              <a:ext uri="{FF2B5EF4-FFF2-40B4-BE49-F238E27FC236}">
                <a16:creationId xmlns:a16="http://schemas.microsoft.com/office/drawing/2014/main" id="{A6DC3B7C-BF2B-4BC3-BB50-569C7CD9DB9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095999" y="2634850"/>
            <a:ext cx="2692577" cy="19661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0" name="Picture 19">
            <a:extLst>
              <a:ext uri="{FF2B5EF4-FFF2-40B4-BE49-F238E27FC236}">
                <a16:creationId xmlns:a16="http://schemas.microsoft.com/office/drawing/2014/main" id="{2E978FE6-8148-414B-83F6-7B3676DFE2C0}"/>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540685" y="395926"/>
            <a:ext cx="3061711" cy="1133737"/>
          </a:xfrm>
          <a:prstGeom prst="rect">
            <a:avLst/>
          </a:prstGeom>
          <a:ln>
            <a:noFill/>
          </a:ln>
          <a:effectLst>
            <a:softEdge rad="112500"/>
          </a:effectLst>
        </p:spPr>
      </p:pic>
      <p:pic>
        <p:nvPicPr>
          <p:cNvPr id="5" name="Picture 4" descr="A picture containing tableware, plate&#10;&#10;Description generated with very high confidence">
            <a:extLst>
              <a:ext uri="{FF2B5EF4-FFF2-40B4-BE49-F238E27FC236}">
                <a16:creationId xmlns:a16="http://schemas.microsoft.com/office/drawing/2014/main" id="{EAF85D77-6CCE-4D1B-9BCD-8A4C1FA65ED2}"/>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4325413" y="310745"/>
            <a:ext cx="2838450" cy="1325563"/>
          </a:xfrm>
          <a:prstGeom prst="rect">
            <a:avLst/>
          </a:prstGeom>
          <a:ln>
            <a:noFill/>
          </a:ln>
          <a:effectLst>
            <a:softEdge rad="112500"/>
          </a:effectLst>
        </p:spPr>
      </p:pic>
      <p:sp>
        <p:nvSpPr>
          <p:cNvPr id="6" name="TextBox 5">
            <a:extLst>
              <a:ext uri="{FF2B5EF4-FFF2-40B4-BE49-F238E27FC236}">
                <a16:creationId xmlns:a16="http://schemas.microsoft.com/office/drawing/2014/main" id="{9FAA9807-8053-4AA8-9EDB-91BBBCA7AB62}"/>
              </a:ext>
            </a:extLst>
          </p:cNvPr>
          <p:cNvSpPr txBox="1"/>
          <p:nvPr/>
        </p:nvSpPr>
        <p:spPr>
          <a:xfrm>
            <a:off x="1796313" y="6858000"/>
            <a:ext cx="8599373" cy="230832"/>
          </a:xfrm>
          <a:prstGeom prst="rect">
            <a:avLst/>
          </a:prstGeom>
          <a:noFill/>
        </p:spPr>
        <p:txBody>
          <a:bodyPr wrap="square" rtlCol="0">
            <a:spAutoFit/>
          </a:bodyPr>
          <a:lstStyle/>
          <a:p>
            <a:r>
              <a:rPr lang="en-GB" sz="900">
                <a:hlinkClick r:id="rId11" tooltip="http://www.keithmcmean.co.uk/take-stock-and-plan-ahead/"/>
              </a:rPr>
              <a:t>This Photo</a:t>
            </a:r>
            <a:r>
              <a:rPr lang="en-GB" sz="900"/>
              <a:t> by Unknown Author is licensed under </a:t>
            </a:r>
            <a:r>
              <a:rPr lang="en-GB" sz="900">
                <a:hlinkClick r:id="rId12" tooltip="https://creativecommons.org/licenses/by/3.0/"/>
              </a:rPr>
              <a:t>CC BY</a:t>
            </a:r>
            <a:endParaRPr lang="en-GB" sz="900"/>
          </a:p>
        </p:txBody>
      </p:sp>
    </p:spTree>
    <p:extLst>
      <p:ext uri="{BB962C8B-B14F-4D97-AF65-F5344CB8AC3E}">
        <p14:creationId xmlns:p14="http://schemas.microsoft.com/office/powerpoint/2010/main" val="17471235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A0833-AC2B-4868-9E64-2D8B422DA4D3}"/>
              </a:ext>
            </a:extLst>
          </p:cNvPr>
          <p:cNvSpPr>
            <a:spLocks noGrp="1"/>
          </p:cNvSpPr>
          <p:nvPr>
            <p:ph type="title"/>
          </p:nvPr>
        </p:nvSpPr>
        <p:spPr>
          <a:xfrm>
            <a:off x="772212" y="0"/>
            <a:ext cx="10515600" cy="1325563"/>
          </a:xfrm>
        </p:spPr>
        <p:txBody>
          <a:bodyPr>
            <a:normAutofit/>
          </a:bodyPr>
          <a:lstStyle/>
          <a:p>
            <a:r>
              <a:rPr lang="en-GB" sz="6000" u="sng" dirty="0">
                <a:solidFill>
                  <a:schemeClr val="accent2">
                    <a:lumMod val="40000"/>
                    <a:lumOff val="60000"/>
                  </a:schemeClr>
                </a:solidFill>
                <a:latin typeface="Algerian" panose="04020705040A02060702" pitchFamily="82" charset="0"/>
              </a:rPr>
              <a:t>Objectives</a:t>
            </a:r>
            <a:r>
              <a:rPr lang="en-GB" sz="6000" dirty="0">
                <a:solidFill>
                  <a:schemeClr val="accent2">
                    <a:lumMod val="60000"/>
                    <a:lumOff val="40000"/>
                  </a:schemeClr>
                </a:solidFill>
                <a:latin typeface="Algerian" panose="04020705040A02060702" pitchFamily="82" charset="0"/>
              </a:rPr>
              <a:t> </a:t>
            </a:r>
          </a:p>
        </p:txBody>
      </p:sp>
      <p:sp>
        <p:nvSpPr>
          <p:cNvPr id="3" name="TextBox 2">
            <a:extLst>
              <a:ext uri="{FF2B5EF4-FFF2-40B4-BE49-F238E27FC236}">
                <a16:creationId xmlns:a16="http://schemas.microsoft.com/office/drawing/2014/main" id="{28F7F0E4-AE1F-43BB-B430-44ECF7489BDB}"/>
              </a:ext>
            </a:extLst>
          </p:cNvPr>
          <p:cNvSpPr txBox="1"/>
          <p:nvPr/>
        </p:nvSpPr>
        <p:spPr>
          <a:xfrm>
            <a:off x="225002" y="1013468"/>
            <a:ext cx="8616099" cy="6432530"/>
          </a:xfrm>
          <a:prstGeom prst="rect">
            <a:avLst/>
          </a:prstGeom>
          <a:noFill/>
        </p:spPr>
        <p:txBody>
          <a:bodyPr wrap="square" rtlCol="0">
            <a:spAutoFit/>
          </a:bodyPr>
          <a:lstStyle/>
          <a:p>
            <a:pPr marL="285750" indent="-28575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285750" indent="-28575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Design and make womenswear</a:t>
            </a:r>
          </a:p>
          <a:p>
            <a:pPr marL="285750" indent="-28575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285750" indent="-28575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Choice of varieties that suit their personality (Prospects, 2018) </a:t>
            </a:r>
          </a:p>
          <a:p>
            <a:pPr>
              <a:buClr>
                <a:srgbClr val="EFBFE9"/>
              </a:buClr>
            </a:pPr>
            <a:endParaRPr lang="en-GB" sz="2800" dirty="0">
              <a:solidFill>
                <a:srgbClr val="EFBFE9"/>
              </a:solidFill>
              <a:latin typeface="Cambria Math" panose="02040503050406030204" pitchFamily="18" charset="0"/>
              <a:ea typeface="Cambria Math" panose="02040503050406030204" pitchFamily="18" charset="0"/>
            </a:endParaRPr>
          </a:p>
          <a:p>
            <a:pPr marL="457200" indent="-4572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Latest fashion &amp; Trends </a:t>
            </a:r>
          </a:p>
          <a:p>
            <a:pPr marL="342900" indent="-34290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342900" indent="-3429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Keep customers happy </a:t>
            </a:r>
          </a:p>
          <a:p>
            <a:pPr marL="342900" indent="-34290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342900" indent="-3429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Build a growth for our Boutique</a:t>
            </a:r>
          </a:p>
          <a:p>
            <a:pPr marL="342900" indent="-34290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342900" indent="-3429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Advertise our Boutique </a:t>
            </a:r>
          </a:p>
          <a:p>
            <a:pPr marL="285750" indent="-285750">
              <a:buClr>
                <a:srgbClr val="EFBFE9"/>
              </a:buClr>
              <a:buFont typeface="Wingdings" panose="05000000000000000000" pitchFamily="2" charset="2"/>
              <a:buChar char="Ø"/>
            </a:pPr>
            <a:endParaRPr lang="en-GB" sz="2400" dirty="0">
              <a:solidFill>
                <a:srgbClr val="EFBFE9"/>
              </a:solidFill>
              <a:latin typeface="Cambria Math" panose="02040503050406030204" pitchFamily="18" charset="0"/>
              <a:ea typeface="Cambria Math" panose="02040503050406030204" pitchFamily="18" charset="0"/>
            </a:endParaRPr>
          </a:p>
          <a:p>
            <a:pPr>
              <a:buClr>
                <a:srgbClr val="EFBFE9"/>
              </a:buClr>
            </a:pPr>
            <a:r>
              <a:rPr lang="en-GB" sz="2400" dirty="0">
                <a:solidFill>
                  <a:srgbClr val="EFBFE9"/>
                </a:solidFill>
                <a:latin typeface="Cambria Math" panose="02040503050406030204" pitchFamily="18" charset="0"/>
                <a:ea typeface="Cambria Math" panose="02040503050406030204" pitchFamily="18" charset="0"/>
              </a:rPr>
              <a:t> </a:t>
            </a:r>
          </a:p>
        </p:txBody>
      </p:sp>
      <p:pic>
        <p:nvPicPr>
          <p:cNvPr id="4" name="Picture 3" descr="A person in a wedding dress&#10;&#10;Description generated with very high confidence">
            <a:extLst>
              <a:ext uri="{FF2B5EF4-FFF2-40B4-BE49-F238E27FC236}">
                <a16:creationId xmlns:a16="http://schemas.microsoft.com/office/drawing/2014/main" id="{AA510278-5144-43E2-AF50-51F1F9FCED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43640" y="171837"/>
            <a:ext cx="1566549" cy="211989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Picture 5" descr="A person in a wedding dress&#10;&#10;Description generated with very high confidence">
            <a:extLst>
              <a:ext uri="{FF2B5EF4-FFF2-40B4-BE49-F238E27FC236}">
                <a16:creationId xmlns:a16="http://schemas.microsoft.com/office/drawing/2014/main" id="{68E5B9D3-9F7F-43D6-93A8-D4A94BBCA2CA}"/>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2" b="14617"/>
          <a:stretch/>
        </p:blipFill>
        <p:spPr>
          <a:xfrm>
            <a:off x="10400449" y="268109"/>
            <a:ext cx="1566549" cy="1994323"/>
          </a:xfrm>
          <a:prstGeom prst="rect">
            <a:avLst/>
          </a:prstGeom>
          <a:ln>
            <a:noFill/>
          </a:ln>
          <a:effectLst>
            <a:softEdge rad="112500"/>
          </a:effectLst>
        </p:spPr>
      </p:pic>
      <p:pic>
        <p:nvPicPr>
          <p:cNvPr id="13" name="Picture 12" descr="A picture containing clipart&#10;&#10;Description generated with high confidence">
            <a:extLst>
              <a:ext uri="{FF2B5EF4-FFF2-40B4-BE49-F238E27FC236}">
                <a16:creationId xmlns:a16="http://schemas.microsoft.com/office/drawing/2014/main" id="{C019AD77-F119-4E9C-96D7-65C356B844E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167845" y="3152084"/>
            <a:ext cx="2078970" cy="156877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6" name="Picture 15" descr="A fabric surface&#10;&#10;Description generated with high confidence">
            <a:extLst>
              <a:ext uri="{FF2B5EF4-FFF2-40B4-BE49-F238E27FC236}">
                <a16:creationId xmlns:a16="http://schemas.microsoft.com/office/drawing/2014/main" id="{30683A1E-2D40-424F-A5C1-DFB11A9CC74A}"/>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20577918">
            <a:off x="8758874" y="4791776"/>
            <a:ext cx="2819400" cy="1682407"/>
          </a:xfrm>
          <a:prstGeom prst="rect">
            <a:avLst/>
          </a:prstGeom>
        </p:spPr>
      </p:pic>
      <p:pic>
        <p:nvPicPr>
          <p:cNvPr id="18" name="Picture 17" descr="A person in a dress&#10;&#10;Description generated with very high confidence">
            <a:extLst>
              <a:ext uri="{FF2B5EF4-FFF2-40B4-BE49-F238E27FC236}">
                <a16:creationId xmlns:a16="http://schemas.microsoft.com/office/drawing/2014/main" id="{CADB7ECC-57DA-4BE4-BBF9-C895448EBF01}"/>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7683794" y="331478"/>
            <a:ext cx="2484781" cy="15963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descr="A person standing in front of a window posing for the camera&#10;&#10;Description generated with very high confidence">
            <a:extLst>
              <a:ext uri="{FF2B5EF4-FFF2-40B4-BE49-F238E27FC236}">
                <a16:creationId xmlns:a16="http://schemas.microsoft.com/office/drawing/2014/main" id="{3BA4B707-7343-4B5D-B662-A05A94CF4DB7}"/>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8302221" y="2619962"/>
            <a:ext cx="3283321" cy="1994322"/>
          </a:xfrm>
          <a:prstGeom prst="rect">
            <a:avLst/>
          </a:prstGeom>
          <a:ln>
            <a:noFill/>
          </a:ln>
          <a:effectLst>
            <a:softEdge rad="112500"/>
          </a:effectLst>
        </p:spPr>
      </p:pic>
      <p:pic>
        <p:nvPicPr>
          <p:cNvPr id="10" name="Picture 9">
            <a:extLst>
              <a:ext uri="{FF2B5EF4-FFF2-40B4-BE49-F238E27FC236}">
                <a16:creationId xmlns:a16="http://schemas.microsoft.com/office/drawing/2014/main" id="{2AC028AB-9650-4BB4-9B3F-A35E85B46EFA}"/>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5423215" y="4693761"/>
            <a:ext cx="3384223" cy="2018736"/>
          </a:xfrm>
          <a:prstGeom prst="rect">
            <a:avLst/>
          </a:prstGeom>
        </p:spPr>
      </p:pic>
    </p:spTree>
    <p:extLst>
      <p:ext uri="{BB962C8B-B14F-4D97-AF65-F5344CB8AC3E}">
        <p14:creationId xmlns:p14="http://schemas.microsoft.com/office/powerpoint/2010/main" val="20274541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401D6-BC2D-4426-B7BB-35271320E5A7}"/>
              </a:ext>
            </a:extLst>
          </p:cNvPr>
          <p:cNvSpPr>
            <a:spLocks noGrp="1"/>
          </p:cNvSpPr>
          <p:nvPr>
            <p:ph type="title"/>
          </p:nvPr>
        </p:nvSpPr>
        <p:spPr>
          <a:xfrm>
            <a:off x="1544424" y="-49445"/>
            <a:ext cx="10515600" cy="1325563"/>
          </a:xfrm>
        </p:spPr>
        <p:txBody>
          <a:bodyPr>
            <a:normAutofit/>
          </a:bodyPr>
          <a:lstStyle/>
          <a:p>
            <a:r>
              <a:rPr lang="en-GB" sz="5400" u="sng" dirty="0">
                <a:solidFill>
                  <a:schemeClr val="accent2">
                    <a:lumMod val="40000"/>
                    <a:lumOff val="60000"/>
                  </a:schemeClr>
                </a:solidFill>
                <a:latin typeface="Algerian" panose="04020705040A02060702" pitchFamily="82" charset="0"/>
              </a:rPr>
              <a:t>Manufacturer/supplier</a:t>
            </a:r>
          </a:p>
        </p:txBody>
      </p:sp>
      <p:sp>
        <p:nvSpPr>
          <p:cNvPr id="3" name="TextBox 2">
            <a:extLst>
              <a:ext uri="{FF2B5EF4-FFF2-40B4-BE49-F238E27FC236}">
                <a16:creationId xmlns:a16="http://schemas.microsoft.com/office/drawing/2014/main" id="{52483EF7-99C0-4E11-AF00-45015982B7DB}"/>
              </a:ext>
            </a:extLst>
          </p:cNvPr>
          <p:cNvSpPr txBox="1"/>
          <p:nvPr/>
        </p:nvSpPr>
        <p:spPr>
          <a:xfrm>
            <a:off x="207389" y="1037541"/>
            <a:ext cx="9417378" cy="7355860"/>
          </a:xfrm>
          <a:prstGeom prst="rect">
            <a:avLst/>
          </a:prstGeom>
          <a:noFill/>
        </p:spPr>
        <p:txBody>
          <a:bodyPr wrap="square" rtlCol="0">
            <a:spAutoFit/>
          </a:bodyPr>
          <a:lstStyle/>
          <a:p>
            <a:pPr marL="342900" indent="-3429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Researched for manufacturers outside United Kingdom (Europages, 2018)</a:t>
            </a:r>
          </a:p>
          <a:p>
            <a:pPr marL="342900" indent="-34290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342900" indent="-3429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Aspiration Traders supply Asian type fabrics (IndiaMart, 2018)</a:t>
            </a:r>
          </a:p>
          <a:p>
            <a:pPr>
              <a:buClr>
                <a:srgbClr val="EFBFE9"/>
              </a:buClr>
            </a:pPr>
            <a:endParaRPr lang="en-GB" sz="2800" dirty="0">
              <a:solidFill>
                <a:srgbClr val="EFBFE9"/>
              </a:solidFill>
              <a:latin typeface="Cambria Math" panose="02040503050406030204" pitchFamily="18" charset="0"/>
              <a:ea typeface="Cambria Math" panose="02040503050406030204" pitchFamily="18" charset="0"/>
            </a:endParaRPr>
          </a:p>
          <a:p>
            <a:pPr marL="457200" indent="-4572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LKfabcart traders supply Western type fabrics (LKfabcart, 2018)</a:t>
            </a:r>
          </a:p>
          <a:p>
            <a:pPr marL="457200" indent="-45720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457200" indent="-4572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Quick  on time delivery/ updates on their collections</a:t>
            </a:r>
          </a:p>
          <a:p>
            <a:pPr marL="342900" indent="-34290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342900" indent="-3429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Secured payment site</a:t>
            </a:r>
          </a:p>
          <a:p>
            <a:pPr marL="342900" indent="-34290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342900" indent="-34290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342900" indent="-34290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342900" indent="-34290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a:buClr>
                <a:srgbClr val="EFBFE9"/>
              </a:buClr>
            </a:pPr>
            <a:r>
              <a:rPr lang="en-GB" sz="2400" dirty="0">
                <a:solidFill>
                  <a:srgbClr val="EFBFE9"/>
                </a:solidFill>
              </a:rPr>
              <a:t> </a:t>
            </a:r>
          </a:p>
        </p:txBody>
      </p:sp>
      <p:pic>
        <p:nvPicPr>
          <p:cNvPr id="5" name="Picture 4" descr="A close up of a map&#10;&#10;Description generated with high confidence">
            <a:extLst>
              <a:ext uri="{FF2B5EF4-FFF2-40B4-BE49-F238E27FC236}">
                <a16:creationId xmlns:a16="http://schemas.microsoft.com/office/drawing/2014/main" id="{42B95DDA-8053-4B95-9315-6A302305E4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23748" y="1132036"/>
            <a:ext cx="2086467" cy="197552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8" name="Picture 7" descr="A person smiling for the camera&#10;&#10;Description generated with high confidence">
            <a:extLst>
              <a:ext uri="{FF2B5EF4-FFF2-40B4-BE49-F238E27FC236}">
                <a16:creationId xmlns:a16="http://schemas.microsoft.com/office/drawing/2014/main" id="{44320E05-5428-4069-BFD2-D4263ABA277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209229" y="5204118"/>
            <a:ext cx="1842939" cy="14551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1" name="Picture 10" descr="A fabric surface&#10;&#10;Description generated with very high confidence">
            <a:extLst>
              <a:ext uri="{FF2B5EF4-FFF2-40B4-BE49-F238E27FC236}">
                <a16:creationId xmlns:a16="http://schemas.microsoft.com/office/drawing/2014/main" id="{6A04CDD4-590F-4B47-B6FE-66913559462E}"/>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805394" y="5469236"/>
            <a:ext cx="2111604" cy="11900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descr="A close up of a logo&#10;&#10;Description generated with high confidence">
            <a:extLst>
              <a:ext uri="{FF2B5EF4-FFF2-40B4-BE49-F238E27FC236}">
                <a16:creationId xmlns:a16="http://schemas.microsoft.com/office/drawing/2014/main" id="{E79FD7E8-B16D-4A18-B3D5-BB11A4694C6E}"/>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549354" y="3063551"/>
            <a:ext cx="2435257" cy="1972361"/>
          </a:xfrm>
          <a:prstGeom prst="rect">
            <a:avLst/>
          </a:prstGeom>
        </p:spPr>
      </p:pic>
      <p:pic>
        <p:nvPicPr>
          <p:cNvPr id="7" name="Picture 6" descr="A picture containing tree, tableware&#10;&#10;Description generated with high confidence">
            <a:extLst>
              <a:ext uri="{FF2B5EF4-FFF2-40B4-BE49-F238E27FC236}">
                <a16:creationId xmlns:a16="http://schemas.microsoft.com/office/drawing/2014/main" id="{826607DC-10DB-4BB6-AAC8-0510EDDEC0F5}"/>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4223208" y="5612446"/>
            <a:ext cx="3289955" cy="1145556"/>
          </a:xfrm>
          <a:prstGeom prst="rect">
            <a:avLst/>
          </a:prstGeom>
          <a:ln>
            <a:noFill/>
          </a:ln>
          <a:effectLst>
            <a:softEdge rad="112500"/>
          </a:effectLst>
        </p:spPr>
      </p:pic>
    </p:spTree>
    <p:extLst>
      <p:ext uri="{BB962C8B-B14F-4D97-AF65-F5344CB8AC3E}">
        <p14:creationId xmlns:p14="http://schemas.microsoft.com/office/powerpoint/2010/main" val="2596983152"/>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large bridge lit up at night&#10;&#10;Description generated with very high confidence">
            <a:extLst>
              <a:ext uri="{FF2B5EF4-FFF2-40B4-BE49-F238E27FC236}">
                <a16:creationId xmlns:a16="http://schemas.microsoft.com/office/drawing/2014/main" id="{C564466D-FE1A-4F81-9222-82BF74275426}"/>
              </a:ext>
            </a:extLst>
          </p:cNvPr>
          <p:cNvPicPr>
            <a:picLocks noChangeAspect="1"/>
          </p:cNvPicPr>
          <p:nvPr/>
        </p:nvPicPr>
        <p:blipFill rotWithShape="1">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6186" b="8836"/>
          <a:stretch/>
        </p:blipFill>
        <p:spPr>
          <a:xfrm>
            <a:off x="0" y="2042"/>
            <a:ext cx="12192000" cy="6855958"/>
          </a:xfrm>
          <a:prstGeom prst="rect">
            <a:avLst/>
          </a:prstGeom>
        </p:spPr>
      </p:pic>
      <p:sp>
        <p:nvSpPr>
          <p:cNvPr id="2" name="Title 1">
            <a:extLst>
              <a:ext uri="{FF2B5EF4-FFF2-40B4-BE49-F238E27FC236}">
                <a16:creationId xmlns:a16="http://schemas.microsoft.com/office/drawing/2014/main" id="{A41AFAB1-C3B2-4234-901F-94FEFBDA76EA}"/>
              </a:ext>
            </a:extLst>
          </p:cNvPr>
          <p:cNvSpPr>
            <a:spLocks noGrp="1"/>
          </p:cNvSpPr>
          <p:nvPr>
            <p:ph type="title"/>
          </p:nvPr>
        </p:nvSpPr>
        <p:spPr>
          <a:xfrm>
            <a:off x="-268327" y="84841"/>
            <a:ext cx="5734174" cy="1325563"/>
          </a:xfrm>
        </p:spPr>
        <p:txBody>
          <a:bodyPr vert="horz" lIns="91440" tIns="45720" rIns="91440" bIns="45720" rtlCol="0" anchor="ctr">
            <a:normAutofit/>
          </a:bodyPr>
          <a:lstStyle/>
          <a:p>
            <a:r>
              <a:rPr lang="en-US" kern="1200" dirty="0">
                <a:solidFill>
                  <a:schemeClr val="tx1"/>
                </a:solidFill>
                <a:latin typeface="+mj-lt"/>
                <a:ea typeface="+mj-ea"/>
                <a:cs typeface="+mj-cs"/>
              </a:rPr>
              <a:t>                </a:t>
            </a:r>
            <a:r>
              <a:rPr lang="en-US" sz="5400" kern="1200" dirty="0">
                <a:solidFill>
                  <a:schemeClr val="accent2">
                    <a:lumMod val="40000"/>
                    <a:lumOff val="60000"/>
                  </a:schemeClr>
                </a:solidFill>
                <a:latin typeface="Algerian" panose="04020705040A02060702" pitchFamily="82" charset="0"/>
              </a:rPr>
              <a:t>Location</a:t>
            </a:r>
          </a:p>
        </p:txBody>
      </p:sp>
      <p:sp>
        <p:nvSpPr>
          <p:cNvPr id="3" name="TextBox 2">
            <a:extLst>
              <a:ext uri="{FF2B5EF4-FFF2-40B4-BE49-F238E27FC236}">
                <a16:creationId xmlns:a16="http://schemas.microsoft.com/office/drawing/2014/main" id="{0B8C18FC-4B78-4108-B254-66251D5FB2BE}"/>
              </a:ext>
            </a:extLst>
          </p:cNvPr>
          <p:cNvSpPr txBox="1"/>
          <p:nvPr/>
        </p:nvSpPr>
        <p:spPr>
          <a:xfrm>
            <a:off x="103840" y="1183343"/>
            <a:ext cx="5758294" cy="3412036"/>
          </a:xfrm>
          <a:prstGeom prst="rect">
            <a:avLst/>
          </a:prstGeom>
        </p:spPr>
        <p:txBody>
          <a:bodyPr vert="horz" lIns="91440" tIns="45720" rIns="91440" bIns="45720" rtlCol="0" anchor="t">
            <a:normAutofit fontScale="25000" lnSpcReduction="20000"/>
          </a:bodyPr>
          <a:lstStyle/>
          <a:p>
            <a:pPr lvl="0" defTabSz="914400">
              <a:lnSpc>
                <a:spcPct val="90000"/>
              </a:lnSpc>
              <a:spcAft>
                <a:spcPts val="600"/>
              </a:spcAft>
              <a:buClr>
                <a:srgbClr val="EFBFE9"/>
              </a:buClr>
            </a:pPr>
            <a:endParaRPr lang="en-US" sz="9600" dirty="0">
              <a:solidFill>
                <a:srgbClr val="EFBFE9"/>
              </a:solidFill>
              <a:latin typeface="Footlight MT Light" panose="0204060206030A020304" pitchFamily="18" charset="0"/>
            </a:endParaRPr>
          </a:p>
          <a:p>
            <a:pPr marL="457200" indent="-228600" defTabSz="914400">
              <a:lnSpc>
                <a:spcPct val="90000"/>
              </a:lnSpc>
              <a:spcAft>
                <a:spcPts val="600"/>
              </a:spcAft>
              <a:buClr>
                <a:srgbClr val="EFBFE9"/>
              </a:buClr>
              <a:buFont typeface="Arial" panose="020B0604020202020204" pitchFamily="34" charset="0"/>
              <a:buChar char="•"/>
            </a:pPr>
            <a:r>
              <a:rPr lang="en-US" sz="12800" dirty="0">
                <a:solidFill>
                  <a:srgbClr val="EFBFE9"/>
                </a:solidFill>
                <a:latin typeface="Footlight MT Light" panose="0204060206030A020304" pitchFamily="18" charset="0"/>
              </a:rPr>
              <a:t>The Chosen location Cardiff Bay (Cardiff Bay, 2018)</a:t>
            </a:r>
          </a:p>
          <a:p>
            <a:pPr marL="457200" indent="-228600" defTabSz="914400">
              <a:lnSpc>
                <a:spcPct val="90000"/>
              </a:lnSpc>
              <a:spcAft>
                <a:spcPts val="600"/>
              </a:spcAft>
              <a:buClr>
                <a:srgbClr val="EFBFE9"/>
              </a:buClr>
              <a:buFont typeface="Arial" panose="020B0604020202020204" pitchFamily="34" charset="0"/>
              <a:buChar char="•"/>
            </a:pPr>
            <a:endParaRPr lang="en-US" sz="12800" dirty="0">
              <a:solidFill>
                <a:srgbClr val="EFBFE9"/>
              </a:solidFill>
              <a:latin typeface="Footlight MT Light" panose="0204060206030A020304" pitchFamily="18" charset="0"/>
            </a:endParaRPr>
          </a:p>
          <a:p>
            <a:pPr marL="457200" indent="-228600" defTabSz="914400">
              <a:lnSpc>
                <a:spcPct val="90000"/>
              </a:lnSpc>
              <a:spcAft>
                <a:spcPts val="600"/>
              </a:spcAft>
              <a:buClr>
                <a:srgbClr val="EFBFE9"/>
              </a:buClr>
              <a:buFont typeface="Arial" panose="020B0604020202020204" pitchFamily="34" charset="0"/>
              <a:buChar char="•"/>
            </a:pPr>
            <a:r>
              <a:rPr lang="en-US" sz="12800" dirty="0">
                <a:solidFill>
                  <a:srgbClr val="EFBFE9"/>
                </a:solidFill>
                <a:latin typeface="Footlight MT Light" panose="0204060206030A020304" pitchFamily="18" charset="0"/>
              </a:rPr>
              <a:t>What attracted to choose this location </a:t>
            </a:r>
          </a:p>
          <a:p>
            <a:pPr marL="457200" indent="-228600" defTabSz="914400">
              <a:lnSpc>
                <a:spcPct val="90000"/>
              </a:lnSpc>
              <a:spcAft>
                <a:spcPts val="600"/>
              </a:spcAft>
              <a:buClr>
                <a:srgbClr val="EFBFE9"/>
              </a:buClr>
              <a:buFont typeface="Arial" panose="020B0604020202020204" pitchFamily="34" charset="0"/>
              <a:buChar char="•"/>
            </a:pPr>
            <a:endParaRPr lang="en-US" sz="12800" dirty="0">
              <a:solidFill>
                <a:srgbClr val="EFBFE9"/>
              </a:solidFill>
              <a:latin typeface="Footlight MT Light" panose="0204060206030A020304" pitchFamily="18" charset="0"/>
            </a:endParaRPr>
          </a:p>
          <a:p>
            <a:pPr marL="457200" indent="-228600" defTabSz="914400">
              <a:lnSpc>
                <a:spcPct val="90000"/>
              </a:lnSpc>
              <a:spcAft>
                <a:spcPts val="600"/>
              </a:spcAft>
              <a:buClr>
                <a:srgbClr val="EFBFE9"/>
              </a:buClr>
              <a:buFont typeface="Arial" panose="020B0604020202020204" pitchFamily="34" charset="0"/>
              <a:buChar char="•"/>
            </a:pPr>
            <a:r>
              <a:rPr lang="en-US" sz="12800" dirty="0">
                <a:solidFill>
                  <a:srgbClr val="EFBFE9"/>
                </a:solidFill>
                <a:latin typeface="Footlight MT Light" panose="0204060206030A020304" pitchFamily="18" charset="0"/>
              </a:rPr>
              <a:t>Who are our targeted audience?</a:t>
            </a:r>
          </a:p>
          <a:p>
            <a:pPr marL="457200" indent="-228600" defTabSz="914400">
              <a:lnSpc>
                <a:spcPct val="90000"/>
              </a:lnSpc>
              <a:spcAft>
                <a:spcPts val="600"/>
              </a:spcAft>
              <a:buClr>
                <a:srgbClr val="EFBFE9"/>
              </a:buClr>
              <a:buFont typeface="Arial" panose="020B0604020202020204" pitchFamily="34" charset="0"/>
              <a:buChar char="•"/>
            </a:pPr>
            <a:endParaRPr lang="en-US" sz="12800" dirty="0">
              <a:solidFill>
                <a:srgbClr val="EFBFE9"/>
              </a:solidFill>
              <a:latin typeface="Footlight MT Light" panose="0204060206030A020304" pitchFamily="18" charset="0"/>
            </a:endParaRPr>
          </a:p>
          <a:p>
            <a:pPr marL="457200" indent="-228600" defTabSz="914400">
              <a:lnSpc>
                <a:spcPct val="90000"/>
              </a:lnSpc>
              <a:spcAft>
                <a:spcPts val="600"/>
              </a:spcAft>
              <a:buClr>
                <a:srgbClr val="EFBFE9"/>
              </a:buClr>
              <a:buFont typeface="Arial" panose="020B0604020202020204" pitchFamily="34" charset="0"/>
              <a:buChar char="•"/>
            </a:pPr>
            <a:r>
              <a:rPr lang="en-US" sz="12800" dirty="0">
                <a:solidFill>
                  <a:srgbClr val="EFBFE9"/>
                </a:solidFill>
                <a:latin typeface="Footlight MT Light" panose="0204060206030A020304" pitchFamily="18" charset="0"/>
              </a:rPr>
              <a:t>Advantages of the location</a:t>
            </a:r>
          </a:p>
          <a:p>
            <a:pPr marL="457200" indent="-228600" defTabSz="914400">
              <a:lnSpc>
                <a:spcPct val="90000"/>
              </a:lnSpc>
              <a:spcAft>
                <a:spcPts val="600"/>
              </a:spcAft>
              <a:buClr>
                <a:srgbClr val="EFBFE9"/>
              </a:buClr>
              <a:buFont typeface="Arial" panose="020B0604020202020204" pitchFamily="34" charset="0"/>
              <a:buChar char="•"/>
            </a:pPr>
            <a:endParaRPr lang="en-US" sz="12800" dirty="0">
              <a:solidFill>
                <a:srgbClr val="EFBFE9"/>
              </a:solidFill>
              <a:latin typeface="Footlight MT Light" panose="0204060206030A020304" pitchFamily="18" charset="0"/>
            </a:endParaRPr>
          </a:p>
          <a:p>
            <a:pPr marL="457200" indent="-228600" defTabSz="914400">
              <a:lnSpc>
                <a:spcPct val="90000"/>
              </a:lnSpc>
              <a:spcAft>
                <a:spcPts val="600"/>
              </a:spcAft>
              <a:buClr>
                <a:srgbClr val="EFBFE9"/>
              </a:buClr>
              <a:buFont typeface="Arial" panose="020B0604020202020204" pitchFamily="34" charset="0"/>
              <a:buChar char="•"/>
            </a:pPr>
            <a:r>
              <a:rPr lang="en-US" sz="12800" dirty="0">
                <a:solidFill>
                  <a:srgbClr val="EFBFE9"/>
                </a:solidFill>
                <a:latin typeface="Footlight MT Light" panose="0204060206030A020304" pitchFamily="18" charset="0"/>
              </a:rPr>
              <a:t>Disadvantages of the location (Visit Wales, 2018) </a:t>
            </a:r>
          </a:p>
          <a:p>
            <a:pPr marL="457200" indent="-228600" defTabSz="914400">
              <a:lnSpc>
                <a:spcPct val="90000"/>
              </a:lnSpc>
              <a:spcAft>
                <a:spcPts val="600"/>
              </a:spcAft>
              <a:buClr>
                <a:srgbClr val="EFBFE9"/>
              </a:buClr>
              <a:buFont typeface="Arial" panose="020B0604020202020204" pitchFamily="34" charset="0"/>
              <a:buChar char="•"/>
            </a:pPr>
            <a:endParaRPr lang="en-US" sz="12800" dirty="0">
              <a:solidFill>
                <a:srgbClr val="EFBFE9"/>
              </a:solidFill>
              <a:latin typeface="Footlight MT Light" panose="0204060206030A020304" pitchFamily="18" charset="0"/>
            </a:endParaRPr>
          </a:p>
          <a:p>
            <a:pPr lvl="0" defTabSz="914400">
              <a:lnSpc>
                <a:spcPct val="90000"/>
              </a:lnSpc>
              <a:spcAft>
                <a:spcPts val="600"/>
              </a:spcAft>
              <a:buClr>
                <a:srgbClr val="EFBFE9"/>
              </a:buClr>
            </a:pPr>
            <a:r>
              <a:rPr lang="en-US" sz="12800" dirty="0">
                <a:solidFill>
                  <a:srgbClr val="EFBFE9"/>
                </a:solidFill>
                <a:latin typeface="Footlight MT Light" panose="0204060206030A020304" pitchFamily="18" charset="0"/>
              </a:rPr>
              <a:t> </a:t>
            </a:r>
          </a:p>
          <a:p>
            <a:pPr lvl="0" indent="-228600" defTabSz="914400">
              <a:lnSpc>
                <a:spcPct val="90000"/>
              </a:lnSpc>
              <a:spcAft>
                <a:spcPts val="600"/>
              </a:spcAft>
              <a:buClr>
                <a:srgbClr val="EFBFE9"/>
              </a:buClr>
              <a:buFont typeface="Arial" panose="020B0604020202020204" pitchFamily="34" charset="0"/>
              <a:buChar char="•"/>
            </a:pPr>
            <a:endParaRPr lang="en-US" sz="1500" dirty="0"/>
          </a:p>
        </p:txBody>
      </p:sp>
      <p:sp>
        <p:nvSpPr>
          <p:cNvPr id="28" name="Oval 21">
            <a:extLst>
              <a:ext uri="{FF2B5EF4-FFF2-40B4-BE49-F238E27FC236}">
                <a16:creationId xmlns:a16="http://schemas.microsoft.com/office/drawing/2014/main" id="{C99A8FB7-A79B-4BC9-9D56-B79587F6A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1217" y="2672409"/>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Freeform: Shape 23">
            <a:extLst>
              <a:ext uri="{FF2B5EF4-FFF2-40B4-BE49-F238E27FC236}">
                <a16:creationId xmlns:a16="http://schemas.microsoft.com/office/drawing/2014/main" id="{B23893E2-3349-46D7-A7AA-B9E447957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6859" y="0"/>
            <a:ext cx="4198060" cy="3650200"/>
          </a:xfrm>
          <a:custGeom>
            <a:avLst/>
            <a:gdLst>
              <a:gd name="connsiteX0" fmla="*/ 262846 w 4198060"/>
              <a:gd name="connsiteY0" fmla="*/ 0 h 3650200"/>
              <a:gd name="connsiteX1" fmla="*/ 4198060 w 4198060"/>
              <a:gd name="connsiteY1" fmla="*/ 0 h 3650200"/>
              <a:gd name="connsiteX2" fmla="*/ 4198060 w 4198060"/>
              <a:gd name="connsiteY2" fmla="*/ 3021648 h 3650200"/>
              <a:gd name="connsiteX3" fmla="*/ 4142653 w 4198060"/>
              <a:gd name="connsiteY3" fmla="*/ 3072005 h 3650200"/>
              <a:gd name="connsiteX4" fmla="*/ 2532040 w 4198060"/>
              <a:gd name="connsiteY4" fmla="*/ 3650200 h 3650200"/>
              <a:gd name="connsiteX5" fmla="*/ 0 w 4198060"/>
              <a:gd name="connsiteY5" fmla="*/ 1118160 h 3650200"/>
              <a:gd name="connsiteX6" fmla="*/ 198981 w 4198060"/>
              <a:gd name="connsiteY6" fmla="*/ 132576 h 365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8060" h="3650200">
                <a:moveTo>
                  <a:pt x="262846" y="0"/>
                </a:moveTo>
                <a:lnTo>
                  <a:pt x="4198060" y="0"/>
                </a:lnTo>
                <a:lnTo>
                  <a:pt x="4198060" y="3021648"/>
                </a:lnTo>
                <a:lnTo>
                  <a:pt x="4142653" y="3072005"/>
                </a:lnTo>
                <a:cubicBezTo>
                  <a:pt x="3704967" y="3433216"/>
                  <a:pt x="3143843" y="3650200"/>
                  <a:pt x="2532040" y="3650200"/>
                </a:cubicBezTo>
                <a:cubicBezTo>
                  <a:pt x="1133633" y="3650200"/>
                  <a:pt x="0" y="2516567"/>
                  <a:pt x="0" y="1118160"/>
                </a:cubicBezTo>
                <a:cubicBezTo>
                  <a:pt x="0" y="768558"/>
                  <a:pt x="70852" y="435505"/>
                  <a:pt x="198981" y="132576"/>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 name="Picture 16">
            <a:extLst>
              <a:ext uri="{FF2B5EF4-FFF2-40B4-BE49-F238E27FC236}">
                <a16:creationId xmlns:a16="http://schemas.microsoft.com/office/drawing/2014/main" id="{E61DB941-C536-4080-8798-F0036072F39D}"/>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2812" r="11941" b="4"/>
          <a:stretch/>
        </p:blipFill>
        <p:spPr>
          <a:xfrm>
            <a:off x="5925809" y="2823024"/>
            <a:ext cx="2743200" cy="2743200"/>
          </a:xfrm>
          <a:custGeom>
            <a:avLst/>
            <a:gdLst>
              <a:gd name="connsiteX0" fmla="*/ 1440180 w 2880360"/>
              <a:gd name="connsiteY0" fmla="*/ 0 h 2880360"/>
              <a:gd name="connsiteX1" fmla="*/ 2880360 w 2880360"/>
              <a:gd name="connsiteY1" fmla="*/ 1440180 h 2880360"/>
              <a:gd name="connsiteX2" fmla="*/ 1440180 w 2880360"/>
              <a:gd name="connsiteY2" fmla="*/ 2880360 h 2880360"/>
              <a:gd name="connsiteX3" fmla="*/ 0 w 2880360"/>
              <a:gd name="connsiteY3" fmla="*/ 1440180 h 2880360"/>
              <a:gd name="connsiteX4" fmla="*/ 1440180 w 2880360"/>
              <a:gd name="connsiteY4" fmla="*/ 0 h 2880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a:solidFill>
            <a:srgbClr val="FFFFFF">
              <a:shade val="85000"/>
            </a:srgbClr>
          </a:solidFill>
        </p:spPr>
      </p:pic>
      <p:sp>
        <p:nvSpPr>
          <p:cNvPr id="30" name="Freeform: Shape 25">
            <a:extLst>
              <a:ext uri="{FF2B5EF4-FFF2-40B4-BE49-F238E27FC236}">
                <a16:creationId xmlns:a16="http://schemas.microsoft.com/office/drawing/2014/main" id="{4BFC77B5-F38E-4A7D-80BD-C3A10B717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64334" y="4032250"/>
            <a:ext cx="3227666" cy="2825750"/>
          </a:xfrm>
          <a:custGeom>
            <a:avLst/>
            <a:gdLst>
              <a:gd name="connsiteX0" fmla="*/ 1888600 w 3227666"/>
              <a:gd name="connsiteY0" fmla="*/ 0 h 2825750"/>
              <a:gd name="connsiteX1" fmla="*/ 3224042 w 3227666"/>
              <a:gd name="connsiteY1" fmla="*/ 553158 h 2825750"/>
              <a:gd name="connsiteX2" fmla="*/ 3227666 w 3227666"/>
              <a:gd name="connsiteY2" fmla="*/ 557146 h 2825750"/>
              <a:gd name="connsiteX3" fmla="*/ 3227666 w 3227666"/>
              <a:gd name="connsiteY3" fmla="*/ 2825750 h 2825750"/>
              <a:gd name="connsiteX4" fmla="*/ 250380 w 3227666"/>
              <a:gd name="connsiteY4" fmla="*/ 2825750 h 2825750"/>
              <a:gd name="connsiteX5" fmla="*/ 227944 w 3227666"/>
              <a:gd name="connsiteY5" fmla="*/ 2788819 h 2825750"/>
              <a:gd name="connsiteX6" fmla="*/ 0 w 3227666"/>
              <a:gd name="connsiteY6" fmla="*/ 1888600 h 2825750"/>
              <a:gd name="connsiteX7" fmla="*/ 1888600 w 3227666"/>
              <a:gd name="connsiteY7" fmla="*/ 0 h 282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27666" h="2825750">
                <a:moveTo>
                  <a:pt x="1888600" y="0"/>
                </a:moveTo>
                <a:cubicBezTo>
                  <a:pt x="2410123" y="0"/>
                  <a:pt x="2882273" y="211389"/>
                  <a:pt x="3224042" y="553158"/>
                </a:cubicBezTo>
                <a:lnTo>
                  <a:pt x="3227666" y="557146"/>
                </a:lnTo>
                <a:lnTo>
                  <a:pt x="3227666" y="2825750"/>
                </a:lnTo>
                <a:lnTo>
                  <a:pt x="250380" y="2825750"/>
                </a:lnTo>
                <a:lnTo>
                  <a:pt x="227944" y="2788819"/>
                </a:lnTo>
                <a:cubicBezTo>
                  <a:pt x="82574" y="2521217"/>
                  <a:pt x="0" y="2214552"/>
                  <a:pt x="0" y="1888600"/>
                </a:cubicBezTo>
                <a:cubicBezTo>
                  <a:pt x="0" y="845555"/>
                  <a:pt x="845555" y="0"/>
                  <a:pt x="18886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boat docked at a dock&#10;&#10;Description generated with very high confidence">
            <a:extLst>
              <a:ext uri="{FF2B5EF4-FFF2-40B4-BE49-F238E27FC236}">
                <a16:creationId xmlns:a16="http://schemas.microsoft.com/office/drawing/2014/main" id="{13CC89A5-2183-45D9-BC51-85B5B2481480}"/>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2484" r="11184" b="-4"/>
          <a:stretch/>
        </p:blipFill>
        <p:spPr>
          <a:xfrm>
            <a:off x="9129290" y="4197216"/>
            <a:ext cx="3062710" cy="2660795"/>
          </a:xfrm>
          <a:custGeom>
            <a:avLst/>
            <a:gdLst>
              <a:gd name="connsiteX0" fmla="*/ 1723644 w 3062710"/>
              <a:gd name="connsiteY0" fmla="*/ 0 h 2660795"/>
              <a:gd name="connsiteX1" fmla="*/ 3053691 w 3062710"/>
              <a:gd name="connsiteY1" fmla="*/ 627247 h 2660795"/>
              <a:gd name="connsiteX2" fmla="*/ 3062710 w 3062710"/>
              <a:gd name="connsiteY2" fmla="*/ 639308 h 2660795"/>
              <a:gd name="connsiteX3" fmla="*/ 3062710 w 3062710"/>
              <a:gd name="connsiteY3" fmla="*/ 2660795 h 2660795"/>
              <a:gd name="connsiteX4" fmla="*/ 278239 w 3062710"/>
              <a:gd name="connsiteY4" fmla="*/ 2660795 h 2660795"/>
              <a:gd name="connsiteX5" fmla="*/ 208035 w 3062710"/>
              <a:gd name="connsiteY5" fmla="*/ 2545235 h 2660795"/>
              <a:gd name="connsiteX6" fmla="*/ 0 w 3062710"/>
              <a:gd name="connsiteY6" fmla="*/ 1723644 h 2660795"/>
              <a:gd name="connsiteX7" fmla="*/ 1723644 w 3062710"/>
              <a:gd name="connsiteY7" fmla="*/ 0 h 2660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62710" h="2660795">
                <a:moveTo>
                  <a:pt x="1723644" y="0"/>
                </a:moveTo>
                <a:cubicBezTo>
                  <a:pt x="2259111" y="0"/>
                  <a:pt x="2737550" y="244172"/>
                  <a:pt x="3053691" y="627247"/>
                </a:cubicBezTo>
                <a:lnTo>
                  <a:pt x="3062710" y="639308"/>
                </a:lnTo>
                <a:lnTo>
                  <a:pt x="3062710" y="2660795"/>
                </a:lnTo>
                <a:lnTo>
                  <a:pt x="278239" y="2660795"/>
                </a:lnTo>
                <a:lnTo>
                  <a:pt x="208035" y="2545235"/>
                </a:lnTo>
                <a:cubicBezTo>
                  <a:pt x="75362" y="2301006"/>
                  <a:pt x="0" y="2021126"/>
                  <a:pt x="0" y="1723644"/>
                </a:cubicBezTo>
                <a:cubicBezTo>
                  <a:pt x="0" y="771702"/>
                  <a:pt x="771702" y="0"/>
                  <a:pt x="1723644" y="0"/>
                </a:cubicBezTo>
                <a:close/>
              </a:path>
            </a:pathLst>
          </a:custGeom>
          <a:solidFill>
            <a:srgbClr val="FFFFFF">
              <a:shade val="85000"/>
            </a:srgbClr>
          </a:solidFill>
        </p:spPr>
      </p:pic>
      <p:pic>
        <p:nvPicPr>
          <p:cNvPr id="6" name="Picture 5" descr="A close up of a building&#10;&#10;Description generated with high confidence">
            <a:extLst>
              <a:ext uri="{FF2B5EF4-FFF2-40B4-BE49-F238E27FC236}">
                <a16:creationId xmlns:a16="http://schemas.microsoft.com/office/drawing/2014/main" id="{C599A5B2-D753-4BC3-8B12-EF7C5C56229E}"/>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669009" y="84841"/>
            <a:ext cx="3378447" cy="298761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1" name="Picture 10" descr="A group of people posing for a photo&#10;&#10;Description generated with very high confidence">
            <a:extLst>
              <a:ext uri="{FF2B5EF4-FFF2-40B4-BE49-F238E27FC236}">
                <a16:creationId xmlns:a16="http://schemas.microsoft.com/office/drawing/2014/main" id="{428D7239-3095-437E-B105-6AA8D09AC210}"/>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10358232" y="5566224"/>
            <a:ext cx="1833768" cy="1289734"/>
          </a:xfrm>
          <a:prstGeom prst="rect">
            <a:avLst/>
          </a:prstGeom>
        </p:spPr>
      </p:pic>
    </p:spTree>
    <p:extLst>
      <p:ext uri="{BB962C8B-B14F-4D97-AF65-F5344CB8AC3E}">
        <p14:creationId xmlns:p14="http://schemas.microsoft.com/office/powerpoint/2010/main" val="148814353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2AB44-3307-40A4-B256-83C0192F6C66}"/>
              </a:ext>
            </a:extLst>
          </p:cNvPr>
          <p:cNvSpPr>
            <a:spLocks noGrp="1"/>
          </p:cNvSpPr>
          <p:nvPr>
            <p:ph type="title"/>
          </p:nvPr>
        </p:nvSpPr>
        <p:spPr>
          <a:xfrm>
            <a:off x="424207" y="6906"/>
            <a:ext cx="10515600" cy="1325563"/>
          </a:xfrm>
        </p:spPr>
        <p:txBody>
          <a:bodyPr>
            <a:normAutofit/>
          </a:bodyPr>
          <a:lstStyle/>
          <a:p>
            <a:r>
              <a:rPr lang="en-US" sz="5400" u="sng" dirty="0">
                <a:solidFill>
                  <a:schemeClr val="accent2">
                    <a:lumMod val="40000"/>
                    <a:lumOff val="60000"/>
                  </a:schemeClr>
                </a:solidFill>
                <a:latin typeface="Algerian" panose="04020705040A02060702" pitchFamily="82" charset="0"/>
              </a:rPr>
              <a:t>Location</a:t>
            </a:r>
            <a:endParaRPr lang="en-GB" sz="5400" u="sng" dirty="0"/>
          </a:p>
        </p:txBody>
      </p:sp>
      <p:sp>
        <p:nvSpPr>
          <p:cNvPr id="3" name="TextBox 2">
            <a:extLst>
              <a:ext uri="{FF2B5EF4-FFF2-40B4-BE49-F238E27FC236}">
                <a16:creationId xmlns:a16="http://schemas.microsoft.com/office/drawing/2014/main" id="{ECEAEB3C-053F-40A2-A559-6E03F4735CBD}"/>
              </a:ext>
            </a:extLst>
          </p:cNvPr>
          <p:cNvSpPr txBox="1"/>
          <p:nvPr/>
        </p:nvSpPr>
        <p:spPr>
          <a:xfrm>
            <a:off x="235671" y="1007305"/>
            <a:ext cx="9209986" cy="5909310"/>
          </a:xfrm>
          <a:prstGeom prst="rect">
            <a:avLst/>
          </a:prstGeom>
          <a:noFill/>
        </p:spPr>
        <p:txBody>
          <a:bodyPr wrap="square" rtlCol="0">
            <a:spAutoFit/>
          </a:bodyPr>
          <a:lstStyle/>
          <a:p>
            <a:pPr marL="571500" indent="-571500">
              <a:buFont typeface="Wingdings" panose="05000000000000000000" pitchFamily="2" charset="2"/>
              <a:buChar char="Ø"/>
            </a:pPr>
            <a:r>
              <a:rPr lang="en-GB" sz="3600" dirty="0">
                <a:solidFill>
                  <a:srgbClr val="EFBFE9"/>
                </a:solidFill>
              </a:rPr>
              <a:t>Evaluated competition in chosen location</a:t>
            </a:r>
          </a:p>
          <a:p>
            <a:pPr marL="571500" indent="-571500">
              <a:buFont typeface="Wingdings" panose="05000000000000000000" pitchFamily="2" charset="2"/>
              <a:buChar char="Ø"/>
            </a:pPr>
            <a:endParaRPr lang="en-GB" sz="3600" dirty="0">
              <a:solidFill>
                <a:srgbClr val="EFBFE9"/>
              </a:solidFill>
            </a:endParaRPr>
          </a:p>
          <a:p>
            <a:pPr marL="571500" indent="-571500">
              <a:buFont typeface="Wingdings" panose="05000000000000000000" pitchFamily="2" charset="2"/>
              <a:buChar char="Ø"/>
            </a:pPr>
            <a:r>
              <a:rPr lang="en-GB" sz="3600" dirty="0">
                <a:solidFill>
                  <a:srgbClr val="EFBFE9"/>
                </a:solidFill>
              </a:rPr>
              <a:t>Visited various clothing stores</a:t>
            </a:r>
          </a:p>
          <a:p>
            <a:pPr marL="571500" indent="-571500">
              <a:buFont typeface="Wingdings" panose="05000000000000000000" pitchFamily="2" charset="2"/>
              <a:buChar char="Ø"/>
            </a:pPr>
            <a:endParaRPr lang="en-GB" sz="3600" dirty="0">
              <a:solidFill>
                <a:srgbClr val="EFBFE9"/>
              </a:solidFill>
            </a:endParaRPr>
          </a:p>
          <a:p>
            <a:pPr marL="571500" indent="-571500">
              <a:buFont typeface="Wingdings" panose="05000000000000000000" pitchFamily="2" charset="2"/>
              <a:buChar char="Ø"/>
            </a:pPr>
            <a:r>
              <a:rPr lang="en-GB" sz="3600" dirty="0">
                <a:solidFill>
                  <a:srgbClr val="EFBFE9"/>
                </a:solidFill>
              </a:rPr>
              <a:t>Competitors do not sell same product as us</a:t>
            </a:r>
          </a:p>
          <a:p>
            <a:pPr marL="571500" indent="-571500">
              <a:buFont typeface="Wingdings" panose="05000000000000000000" pitchFamily="2" charset="2"/>
              <a:buChar char="Ø"/>
            </a:pPr>
            <a:endParaRPr lang="en-GB" sz="3600" dirty="0">
              <a:solidFill>
                <a:srgbClr val="EFBFE9"/>
              </a:solidFill>
            </a:endParaRPr>
          </a:p>
          <a:p>
            <a:pPr marL="571500" indent="-571500">
              <a:buFont typeface="Wingdings" panose="05000000000000000000" pitchFamily="2" charset="2"/>
              <a:buChar char="Ø"/>
            </a:pPr>
            <a:r>
              <a:rPr lang="en-GB" sz="3600" dirty="0">
                <a:solidFill>
                  <a:srgbClr val="EFBFE9"/>
                </a:solidFill>
              </a:rPr>
              <a:t>Conducted a market research around the area</a:t>
            </a:r>
          </a:p>
          <a:p>
            <a:pPr marL="571500" indent="-571500">
              <a:buFont typeface="Wingdings" panose="05000000000000000000" pitchFamily="2" charset="2"/>
              <a:buChar char="Ø"/>
            </a:pPr>
            <a:endParaRPr lang="en-GB" sz="3600" dirty="0">
              <a:solidFill>
                <a:srgbClr val="EFBFE9"/>
              </a:solidFill>
            </a:endParaRPr>
          </a:p>
          <a:p>
            <a:pPr marL="571500" indent="-571500">
              <a:buFont typeface="Wingdings" panose="05000000000000000000" pitchFamily="2" charset="2"/>
              <a:buChar char="Ø"/>
            </a:pPr>
            <a:r>
              <a:rPr lang="en-GB" sz="3600" dirty="0">
                <a:solidFill>
                  <a:srgbClr val="EFBFE9"/>
                </a:solidFill>
              </a:rPr>
              <a:t>Locals wants clothes boutique in Cardiff Bay</a:t>
            </a:r>
          </a:p>
          <a:p>
            <a:endParaRPr lang="en-GB" dirty="0"/>
          </a:p>
        </p:txBody>
      </p:sp>
      <p:pic>
        <p:nvPicPr>
          <p:cNvPr id="5" name="Picture 4">
            <a:extLst>
              <a:ext uri="{FF2B5EF4-FFF2-40B4-BE49-F238E27FC236}">
                <a16:creationId xmlns:a16="http://schemas.microsoft.com/office/drawing/2014/main" id="{BFF57326-1442-43BF-8611-E99EA679051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95207" y="40812"/>
            <a:ext cx="3318234" cy="2406355"/>
          </a:xfrm>
          <a:prstGeom prst="rect">
            <a:avLst/>
          </a:prstGeom>
        </p:spPr>
      </p:pic>
      <p:pic>
        <p:nvPicPr>
          <p:cNvPr id="8" name="Picture 7" descr="A group of people standing in front of a store&#10;&#10;Description generated with very high confidence">
            <a:extLst>
              <a:ext uri="{FF2B5EF4-FFF2-40B4-BE49-F238E27FC236}">
                <a16:creationId xmlns:a16="http://schemas.microsoft.com/office/drawing/2014/main" id="{6E71DB6B-E9BF-4FB4-BBC6-F5FA6B05856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669987" y="1725105"/>
            <a:ext cx="2315984" cy="1489435"/>
          </a:xfrm>
          <a:prstGeom prst="rect">
            <a:avLst/>
          </a:prstGeom>
          <a:ln>
            <a:noFill/>
          </a:ln>
          <a:effectLst>
            <a:softEdge rad="112500"/>
          </a:effectLst>
        </p:spPr>
      </p:pic>
      <p:pic>
        <p:nvPicPr>
          <p:cNvPr id="11" name="Picture 10" descr="A close up of a sign&#10;&#10;Description generated with very high confidence">
            <a:extLst>
              <a:ext uri="{FF2B5EF4-FFF2-40B4-BE49-F238E27FC236}">
                <a16:creationId xmlns:a16="http://schemas.microsoft.com/office/drawing/2014/main" id="{C528B739-0C3A-41B5-A765-1851301C460B}"/>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898902" y="4242877"/>
            <a:ext cx="1791093" cy="98944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6" name="Picture 5" descr="A group of people posing for the camera&#10;&#10;Description generated with high confidence">
            <a:extLst>
              <a:ext uri="{FF2B5EF4-FFF2-40B4-BE49-F238E27FC236}">
                <a16:creationId xmlns:a16="http://schemas.microsoft.com/office/drawing/2014/main" id="{D2D68431-4CFB-4967-B77A-5EC79948D2F7}"/>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416328" y="2620651"/>
            <a:ext cx="2264659" cy="1338785"/>
          </a:xfrm>
          <a:prstGeom prst="rect">
            <a:avLst/>
          </a:prstGeom>
          <a:ln>
            <a:noFill/>
          </a:ln>
          <a:effectLst>
            <a:softEdge rad="112500"/>
          </a:effectLst>
        </p:spPr>
      </p:pic>
      <p:pic>
        <p:nvPicPr>
          <p:cNvPr id="10" name="Picture 9" descr="A group of people in a store&#10;&#10;Description generated with high confidence">
            <a:extLst>
              <a:ext uri="{FF2B5EF4-FFF2-40B4-BE49-F238E27FC236}">
                <a16:creationId xmlns:a16="http://schemas.microsoft.com/office/drawing/2014/main" id="{078369DF-3A41-48D1-996B-9CBE0AB60BDC}"/>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9416328" y="5515763"/>
            <a:ext cx="2775671" cy="1231636"/>
          </a:xfrm>
          <a:prstGeom prst="rect">
            <a:avLst/>
          </a:prstGeom>
        </p:spPr>
      </p:pic>
    </p:spTree>
    <p:extLst>
      <p:ext uri="{BB962C8B-B14F-4D97-AF65-F5344CB8AC3E}">
        <p14:creationId xmlns:p14="http://schemas.microsoft.com/office/powerpoint/2010/main" val="36951745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865AC-A108-4A2E-8120-C1858493C161}"/>
              </a:ext>
            </a:extLst>
          </p:cNvPr>
          <p:cNvSpPr>
            <a:spLocks noGrp="1"/>
          </p:cNvSpPr>
          <p:nvPr>
            <p:ph type="title"/>
          </p:nvPr>
        </p:nvSpPr>
        <p:spPr>
          <a:xfrm>
            <a:off x="1544425" y="0"/>
            <a:ext cx="10515600" cy="1325563"/>
          </a:xfrm>
        </p:spPr>
        <p:txBody>
          <a:bodyPr/>
          <a:lstStyle/>
          <a:p>
            <a:r>
              <a:rPr lang="en-GB" u="sng" dirty="0">
                <a:solidFill>
                  <a:schemeClr val="accent2">
                    <a:lumMod val="40000"/>
                    <a:lumOff val="60000"/>
                  </a:schemeClr>
                </a:solidFill>
                <a:latin typeface="Algerian" panose="04020705040A02060702" pitchFamily="82" charset="0"/>
              </a:rPr>
              <a:t>Where the business is based</a:t>
            </a:r>
          </a:p>
        </p:txBody>
      </p:sp>
      <p:sp>
        <p:nvSpPr>
          <p:cNvPr id="3" name="TextBox 2">
            <a:extLst>
              <a:ext uri="{FF2B5EF4-FFF2-40B4-BE49-F238E27FC236}">
                <a16:creationId xmlns:a16="http://schemas.microsoft.com/office/drawing/2014/main" id="{0DD81099-790B-4C21-8051-735850EFFF19}"/>
              </a:ext>
            </a:extLst>
          </p:cNvPr>
          <p:cNvSpPr txBox="1"/>
          <p:nvPr/>
        </p:nvSpPr>
        <p:spPr>
          <a:xfrm>
            <a:off x="125691" y="1921664"/>
            <a:ext cx="10114961" cy="4524315"/>
          </a:xfrm>
          <a:prstGeom prst="rect">
            <a:avLst/>
          </a:prstGeom>
          <a:noFill/>
        </p:spPr>
        <p:txBody>
          <a:bodyPr wrap="square" rtlCol="0">
            <a:spAutoFit/>
          </a:bodyPr>
          <a:lstStyle/>
          <a:p>
            <a:pPr marL="457200" lvl="0" indent="-457200">
              <a:buClr>
                <a:srgbClr val="EFBFE9"/>
              </a:buClr>
              <a:buFont typeface="Wingdings" panose="05000000000000000000" pitchFamily="2" charset="2"/>
              <a:buChar char="Ø"/>
            </a:pPr>
            <a:r>
              <a:rPr lang="en-GB" sz="3200" dirty="0">
                <a:solidFill>
                  <a:srgbClr val="EFBFE9"/>
                </a:solidFill>
                <a:latin typeface="Cambria Math" panose="02040503050406030204" pitchFamily="18" charset="0"/>
                <a:ea typeface="Cambria Math" panose="02040503050406030204" pitchFamily="18" charset="0"/>
              </a:rPr>
              <a:t>Based in Seager’s Building </a:t>
            </a:r>
          </a:p>
          <a:p>
            <a:pPr marL="457200" lvl="0" indent="-457200">
              <a:buClr>
                <a:srgbClr val="EFBFE9"/>
              </a:buClr>
              <a:buFont typeface="Wingdings" panose="05000000000000000000" pitchFamily="2" charset="2"/>
              <a:buChar char="Ø"/>
            </a:pPr>
            <a:endParaRPr lang="en-GB" sz="3200" dirty="0">
              <a:solidFill>
                <a:srgbClr val="EFBFE9"/>
              </a:solidFill>
              <a:latin typeface="Cambria Math" panose="02040503050406030204" pitchFamily="18" charset="0"/>
              <a:ea typeface="Cambria Math" panose="02040503050406030204" pitchFamily="18" charset="0"/>
            </a:endParaRPr>
          </a:p>
          <a:p>
            <a:pPr marL="457200" indent="-457200">
              <a:buClr>
                <a:srgbClr val="EFBFE9"/>
              </a:buClr>
              <a:buFont typeface="Wingdings" panose="05000000000000000000" pitchFamily="2" charset="2"/>
              <a:buChar char="Ø"/>
            </a:pPr>
            <a:r>
              <a:rPr lang="en-GB" sz="3200" dirty="0">
                <a:solidFill>
                  <a:srgbClr val="EFBFE9"/>
                </a:solidFill>
                <a:latin typeface="Cambria Math" panose="02040503050406030204" pitchFamily="18" charset="0"/>
                <a:ea typeface="Cambria Math" panose="02040503050406030204" pitchFamily="18" charset="0"/>
              </a:rPr>
              <a:t>Property will be on rent </a:t>
            </a:r>
          </a:p>
          <a:p>
            <a:pPr lvl="0">
              <a:buClr>
                <a:srgbClr val="EFBFE9"/>
              </a:buClr>
            </a:pPr>
            <a:endParaRPr lang="en-GB" sz="3200" dirty="0">
              <a:solidFill>
                <a:srgbClr val="EFBFE9"/>
              </a:solidFill>
              <a:latin typeface="Cambria Math" panose="02040503050406030204" pitchFamily="18" charset="0"/>
              <a:ea typeface="Cambria Math" panose="02040503050406030204" pitchFamily="18" charset="0"/>
            </a:endParaRPr>
          </a:p>
          <a:p>
            <a:pPr marL="457200" lvl="0" indent="-457200">
              <a:buClr>
                <a:srgbClr val="EFBFE9"/>
              </a:buClr>
              <a:buFont typeface="Wingdings" panose="05000000000000000000" pitchFamily="2" charset="2"/>
              <a:buChar char="Ø"/>
            </a:pPr>
            <a:r>
              <a:rPr lang="en-GB" sz="3200" dirty="0">
                <a:solidFill>
                  <a:srgbClr val="EFBFE9"/>
                </a:solidFill>
                <a:latin typeface="Cambria Math" panose="02040503050406030204" pitchFamily="18" charset="0"/>
                <a:ea typeface="Cambria Math" panose="02040503050406030204" pitchFamily="18" charset="0"/>
              </a:rPr>
              <a:t>What the property contains</a:t>
            </a:r>
          </a:p>
          <a:p>
            <a:pPr marL="457200" lvl="0" indent="-457200">
              <a:buClr>
                <a:srgbClr val="EFBFE9"/>
              </a:buClr>
              <a:buFont typeface="Wingdings" panose="05000000000000000000" pitchFamily="2" charset="2"/>
              <a:buChar char="Ø"/>
            </a:pPr>
            <a:endParaRPr lang="en-GB" sz="3200" dirty="0">
              <a:solidFill>
                <a:srgbClr val="EFBFE9"/>
              </a:solidFill>
              <a:latin typeface="Cambria Math" panose="02040503050406030204" pitchFamily="18" charset="0"/>
              <a:ea typeface="Cambria Math" panose="02040503050406030204" pitchFamily="18" charset="0"/>
            </a:endParaRPr>
          </a:p>
          <a:p>
            <a:pPr marL="457200" lvl="0" indent="-457200">
              <a:buClr>
                <a:srgbClr val="EFBFE9"/>
              </a:buClr>
              <a:buFont typeface="Wingdings" panose="05000000000000000000" pitchFamily="2" charset="2"/>
              <a:buChar char="Ø"/>
            </a:pPr>
            <a:r>
              <a:rPr lang="en-GB" sz="3200" dirty="0">
                <a:solidFill>
                  <a:srgbClr val="EFBFE9"/>
                </a:solidFill>
                <a:latin typeface="Cambria Math" panose="02040503050406030204" pitchFamily="18" charset="0"/>
                <a:ea typeface="Cambria Math" panose="02040503050406030204" pitchFamily="18" charset="0"/>
              </a:rPr>
              <a:t>What the property provides </a:t>
            </a:r>
          </a:p>
          <a:p>
            <a:pPr marL="457200" lvl="0" indent="-457200">
              <a:buClr>
                <a:srgbClr val="EFBFE9"/>
              </a:buClr>
              <a:buFont typeface="Wingdings" panose="05000000000000000000" pitchFamily="2" charset="2"/>
              <a:buChar char="Ø"/>
            </a:pPr>
            <a:endParaRPr lang="en-GB" sz="3200" dirty="0">
              <a:solidFill>
                <a:srgbClr val="EFBFE9"/>
              </a:solidFill>
              <a:latin typeface="Cambria Math" panose="02040503050406030204" pitchFamily="18" charset="0"/>
              <a:ea typeface="Cambria Math" panose="02040503050406030204" pitchFamily="18" charset="0"/>
            </a:endParaRPr>
          </a:p>
          <a:p>
            <a:pPr marL="457200" lvl="0" indent="-457200">
              <a:buClr>
                <a:srgbClr val="EFBFE9"/>
              </a:buClr>
              <a:buFont typeface="Wingdings" panose="05000000000000000000" pitchFamily="2" charset="2"/>
              <a:buChar char="Ø"/>
            </a:pPr>
            <a:r>
              <a:rPr lang="en-GB" sz="3200" dirty="0">
                <a:solidFill>
                  <a:srgbClr val="EFBFE9"/>
                </a:solidFill>
                <a:latin typeface="Cambria Math" panose="02040503050406030204" pitchFamily="18" charset="0"/>
                <a:ea typeface="Cambria Math" panose="02040503050406030204" pitchFamily="18" charset="0"/>
              </a:rPr>
              <a:t>Condition of the property (Movehut, 2018)</a:t>
            </a:r>
          </a:p>
        </p:txBody>
      </p:sp>
      <p:pic>
        <p:nvPicPr>
          <p:cNvPr id="5" name="Picture 4" descr="A row of parking lot&#10;&#10;Description generated with high confidence">
            <a:extLst>
              <a:ext uri="{FF2B5EF4-FFF2-40B4-BE49-F238E27FC236}">
                <a16:creationId xmlns:a16="http://schemas.microsoft.com/office/drawing/2014/main" id="{B30D5DBE-F11A-4800-BA91-16B7D5AA10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171523" y="141026"/>
            <a:ext cx="1791091" cy="156088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1" name="Picture 10" descr="A close up of a toy&#10;&#10;Description generated with high confidence">
            <a:extLst>
              <a:ext uri="{FF2B5EF4-FFF2-40B4-BE49-F238E27FC236}">
                <a16:creationId xmlns:a16="http://schemas.microsoft.com/office/drawing/2014/main" id="{29A5C252-71E5-4EDF-8F0F-81DB483491F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213456" y="1701913"/>
            <a:ext cx="2479248" cy="233296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4" name="Picture 13" descr="A close up of a hard wood floor&#10;&#10;Description generated with high confidence">
            <a:extLst>
              <a:ext uri="{FF2B5EF4-FFF2-40B4-BE49-F238E27FC236}">
                <a16:creationId xmlns:a16="http://schemas.microsoft.com/office/drawing/2014/main" id="{9D2F947D-B996-481A-B8AE-36974A9C71C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050924" y="3881742"/>
            <a:ext cx="2554664" cy="18828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6082973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78B57-E44C-4A43-B79E-D30DB4899627}"/>
              </a:ext>
            </a:extLst>
          </p:cNvPr>
          <p:cNvSpPr>
            <a:spLocks noGrp="1"/>
          </p:cNvSpPr>
          <p:nvPr>
            <p:ph type="title"/>
          </p:nvPr>
        </p:nvSpPr>
        <p:spPr>
          <a:xfrm>
            <a:off x="838200" y="105809"/>
            <a:ext cx="10515600" cy="1325563"/>
          </a:xfrm>
        </p:spPr>
        <p:txBody>
          <a:bodyPr>
            <a:normAutofit/>
          </a:bodyPr>
          <a:lstStyle/>
          <a:p>
            <a:r>
              <a:rPr lang="en-GB" sz="5400" dirty="0">
                <a:solidFill>
                  <a:schemeClr val="accent2">
                    <a:lumMod val="60000"/>
                    <a:lumOff val="40000"/>
                  </a:schemeClr>
                </a:solidFill>
                <a:latin typeface="Algerian" panose="04020705040A02060702" pitchFamily="82" charset="0"/>
              </a:rPr>
              <a:t>           </a:t>
            </a:r>
            <a:r>
              <a:rPr lang="en-GB" sz="5400" u="sng" dirty="0">
                <a:solidFill>
                  <a:schemeClr val="accent2">
                    <a:lumMod val="40000"/>
                    <a:lumOff val="60000"/>
                  </a:schemeClr>
                </a:solidFill>
                <a:latin typeface="Algerian" panose="04020705040A02060702" pitchFamily="82" charset="0"/>
              </a:rPr>
              <a:t>Product/services</a:t>
            </a:r>
          </a:p>
        </p:txBody>
      </p:sp>
      <p:sp>
        <p:nvSpPr>
          <p:cNvPr id="3" name="TextBox 2">
            <a:extLst>
              <a:ext uri="{FF2B5EF4-FFF2-40B4-BE49-F238E27FC236}">
                <a16:creationId xmlns:a16="http://schemas.microsoft.com/office/drawing/2014/main" id="{83879A0C-BD35-49F9-A814-BF76FEA7E8C5}"/>
              </a:ext>
            </a:extLst>
          </p:cNvPr>
          <p:cNvSpPr txBox="1"/>
          <p:nvPr/>
        </p:nvSpPr>
        <p:spPr>
          <a:xfrm>
            <a:off x="259238" y="1753386"/>
            <a:ext cx="11397006" cy="4832092"/>
          </a:xfrm>
          <a:prstGeom prst="rect">
            <a:avLst/>
          </a:prstGeom>
          <a:noFill/>
        </p:spPr>
        <p:txBody>
          <a:bodyPr wrap="square" rtlCol="0">
            <a:spAutoFit/>
          </a:bodyPr>
          <a:lstStyle/>
          <a:p>
            <a:pPr marL="285750" lvl="0" indent="-285750">
              <a:buClr>
                <a:srgbClr val="EFBFE9"/>
              </a:buClr>
              <a:buFont typeface="Wingdings" panose="05000000000000000000" pitchFamily="2" charset="2"/>
              <a:buChar char="Ø"/>
            </a:pPr>
            <a:r>
              <a:rPr lang="en-GB" sz="2800" dirty="0">
                <a:solidFill>
                  <a:srgbClr val="EFBFE9"/>
                </a:solidFill>
                <a:ea typeface="Cambria Math" panose="02040503050406030204" pitchFamily="18" charset="0"/>
              </a:rPr>
              <a:t>What are our Products? (Barrow, 2017) </a:t>
            </a:r>
          </a:p>
          <a:p>
            <a:pPr marL="285750" lvl="0" indent="-285750">
              <a:buClr>
                <a:srgbClr val="EFBFE9"/>
              </a:buClr>
              <a:buFont typeface="Wingdings" panose="05000000000000000000" pitchFamily="2" charset="2"/>
              <a:buChar char="Ø"/>
            </a:pPr>
            <a:endParaRPr lang="en-GB" sz="2800" dirty="0">
              <a:solidFill>
                <a:srgbClr val="EFBFE9"/>
              </a:solidFill>
              <a:ea typeface="Cambria Math" panose="02040503050406030204" pitchFamily="18" charset="0"/>
            </a:endParaRPr>
          </a:p>
          <a:p>
            <a:pPr marL="285750" lvl="0" indent="-285750">
              <a:buClr>
                <a:srgbClr val="EFBFE9"/>
              </a:buClr>
              <a:buFont typeface="Wingdings" panose="05000000000000000000" pitchFamily="2" charset="2"/>
              <a:buChar char="Ø"/>
            </a:pPr>
            <a:r>
              <a:rPr lang="en-GB" sz="2800" dirty="0">
                <a:solidFill>
                  <a:srgbClr val="EFBFE9"/>
                </a:solidFill>
                <a:ea typeface="Cambria Math" panose="02040503050406030204" pitchFamily="18" charset="0"/>
              </a:rPr>
              <a:t>Standards of our products? (Accion, 2018)</a:t>
            </a:r>
          </a:p>
          <a:p>
            <a:pPr marL="285750" lvl="0" indent="-285750">
              <a:buClr>
                <a:srgbClr val="EFBFE9"/>
              </a:buClr>
              <a:buFont typeface="Wingdings" panose="05000000000000000000" pitchFamily="2" charset="2"/>
              <a:buChar char="Ø"/>
            </a:pPr>
            <a:endParaRPr lang="en-GB" sz="2800" dirty="0">
              <a:solidFill>
                <a:srgbClr val="EFBFE9"/>
              </a:solidFill>
              <a:ea typeface="Cambria Math" panose="02040503050406030204" pitchFamily="18" charset="0"/>
            </a:endParaRPr>
          </a:p>
          <a:p>
            <a:pPr marL="285750" lvl="0" indent="-285750">
              <a:buClr>
                <a:srgbClr val="EFBFE9"/>
              </a:buClr>
              <a:buFont typeface="Wingdings" panose="05000000000000000000" pitchFamily="2" charset="2"/>
              <a:buChar char="Ø"/>
            </a:pPr>
            <a:r>
              <a:rPr lang="en-GB" sz="2800" dirty="0">
                <a:solidFill>
                  <a:srgbClr val="EFBFE9"/>
                </a:solidFill>
                <a:ea typeface="Cambria Math" panose="02040503050406030204" pitchFamily="18" charset="0"/>
              </a:rPr>
              <a:t>Design and make our products using huge range of fabrics/materials</a:t>
            </a:r>
          </a:p>
          <a:p>
            <a:pPr marL="285750" indent="-285750">
              <a:buClr>
                <a:srgbClr val="EFBFE9"/>
              </a:buClr>
              <a:buFont typeface="Wingdings" panose="05000000000000000000" pitchFamily="2" charset="2"/>
              <a:buChar char="Ø"/>
            </a:pPr>
            <a:endParaRPr lang="en-GB" sz="2800" dirty="0">
              <a:solidFill>
                <a:srgbClr val="EFBFE9"/>
              </a:solidFill>
              <a:ea typeface="Cambria Math" panose="02040503050406030204" pitchFamily="18" charset="0"/>
            </a:endParaRPr>
          </a:p>
          <a:p>
            <a:pPr marL="285750" indent="-285750">
              <a:buClr>
                <a:srgbClr val="EFBFE9"/>
              </a:buClr>
              <a:buFont typeface="Wingdings" panose="05000000000000000000" pitchFamily="2" charset="2"/>
              <a:buChar char="Ø"/>
            </a:pPr>
            <a:r>
              <a:rPr lang="en-GB" sz="2800" dirty="0">
                <a:solidFill>
                  <a:srgbClr val="EFBFE9"/>
                </a:solidFill>
                <a:ea typeface="Cambria Math" panose="02040503050406030204" pitchFamily="18" charset="0"/>
              </a:rPr>
              <a:t>How can customers benefit from our products? (Barrow, 2017)</a:t>
            </a:r>
          </a:p>
          <a:p>
            <a:pPr marL="285750" lvl="0" indent="-285750">
              <a:buClr>
                <a:srgbClr val="EFBFE9"/>
              </a:buClr>
              <a:buFont typeface="Wingdings" panose="05000000000000000000" pitchFamily="2" charset="2"/>
              <a:buChar char="Ø"/>
            </a:pPr>
            <a:endParaRPr lang="en-GB" sz="2800" dirty="0">
              <a:solidFill>
                <a:srgbClr val="EFBFE9"/>
              </a:solidFill>
              <a:ea typeface="Cambria Math" panose="02040503050406030204" pitchFamily="18" charset="0"/>
            </a:endParaRPr>
          </a:p>
          <a:p>
            <a:pPr marL="285750" lvl="0" indent="-285750">
              <a:buClr>
                <a:srgbClr val="EFBFE9"/>
              </a:buClr>
              <a:buFont typeface="Wingdings" panose="05000000000000000000" pitchFamily="2" charset="2"/>
              <a:buChar char="Ø"/>
            </a:pPr>
            <a:r>
              <a:rPr lang="en-GB" sz="2800" dirty="0">
                <a:solidFill>
                  <a:srgbClr val="EFBFE9"/>
                </a:solidFill>
                <a:ea typeface="Cambria Math" panose="02040503050406030204" pitchFamily="18" charset="0"/>
              </a:rPr>
              <a:t>Our products are different and unique from other competitors </a:t>
            </a:r>
          </a:p>
          <a:p>
            <a:pPr marL="285750" lvl="0" indent="-285750">
              <a:buClr>
                <a:srgbClr val="EFBFE9"/>
              </a:buClr>
              <a:buFont typeface="Wingdings" panose="05000000000000000000" pitchFamily="2" charset="2"/>
              <a:buChar char="Ø"/>
            </a:pPr>
            <a:endParaRPr lang="en-GB" sz="2800" dirty="0">
              <a:solidFill>
                <a:srgbClr val="EFBFE9"/>
              </a:solidFill>
              <a:ea typeface="Cambria Math" panose="02040503050406030204" pitchFamily="18" charset="0"/>
            </a:endParaRPr>
          </a:p>
          <a:p>
            <a:pPr marL="457200" lvl="0" indent="-457200">
              <a:buClr>
                <a:srgbClr val="EFBFE9"/>
              </a:buClr>
              <a:buFont typeface="Wingdings" panose="05000000000000000000" pitchFamily="2" charset="2"/>
              <a:buChar char="Ø"/>
            </a:pPr>
            <a:r>
              <a:rPr lang="en-GB" sz="2800" dirty="0">
                <a:solidFill>
                  <a:srgbClr val="EFBFE9"/>
                </a:solidFill>
                <a:ea typeface="Cambria Math" panose="02040503050406030204" pitchFamily="18" charset="0"/>
              </a:rPr>
              <a:t>What are our services? (Accion, 2018</a:t>
            </a:r>
            <a:r>
              <a:rPr lang="en-GB" sz="2800" dirty="0">
                <a:solidFill>
                  <a:srgbClr val="EFBFE9"/>
                </a:solidFill>
              </a:rPr>
              <a:t>)</a:t>
            </a:r>
          </a:p>
        </p:txBody>
      </p:sp>
      <p:pic>
        <p:nvPicPr>
          <p:cNvPr id="5" name="Picture 4" descr="A picture containing clothing, indoor&#10;&#10;Description generated with very high confidence">
            <a:extLst>
              <a:ext uri="{FF2B5EF4-FFF2-40B4-BE49-F238E27FC236}">
                <a16:creationId xmlns:a16="http://schemas.microsoft.com/office/drawing/2014/main" id="{5204DF61-C62C-443F-8D2A-B7E550EDB60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10800000" flipV="1">
            <a:off x="9257123" y="459297"/>
            <a:ext cx="2755768" cy="20971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descr="A person in a dress&#10;&#10;Description generated with very high confidence">
            <a:extLst>
              <a:ext uri="{FF2B5EF4-FFF2-40B4-BE49-F238E27FC236}">
                <a16:creationId xmlns:a16="http://schemas.microsoft.com/office/drawing/2014/main" id="{DAC792D0-FA45-4549-BFE2-B346A9FA392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824224" y="1584345"/>
            <a:ext cx="2206656" cy="145395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9" name="Picture 8" descr="A group of people posing for the camera&#10;&#10;Description generated with very high confidence">
            <a:extLst>
              <a:ext uri="{FF2B5EF4-FFF2-40B4-BE49-F238E27FC236}">
                <a16:creationId xmlns:a16="http://schemas.microsoft.com/office/drawing/2014/main" id="{13C00C80-0A3D-4848-B267-A534B2B033B2}"/>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79109" y="304230"/>
            <a:ext cx="2479250" cy="1449156"/>
          </a:xfrm>
          <a:prstGeom prst="rect">
            <a:avLst/>
          </a:prstGeom>
          <a:ln>
            <a:noFill/>
          </a:ln>
          <a:effectLst>
            <a:softEdge rad="112500"/>
          </a:effectLst>
        </p:spPr>
      </p:pic>
      <p:pic>
        <p:nvPicPr>
          <p:cNvPr id="12" name="Picture 11">
            <a:extLst>
              <a:ext uri="{FF2B5EF4-FFF2-40B4-BE49-F238E27FC236}">
                <a16:creationId xmlns:a16="http://schemas.microsoft.com/office/drawing/2014/main" id="{03B0B661-B6EC-43E4-A130-F5DD33FA90EE}"/>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544956" y="5622999"/>
            <a:ext cx="2485924" cy="1284493"/>
          </a:xfrm>
          <a:prstGeom prst="rect">
            <a:avLst/>
          </a:prstGeom>
          <a:ln>
            <a:noFill/>
          </a:ln>
          <a:effectLst>
            <a:softEdge rad="112500"/>
          </a:effectLst>
        </p:spPr>
      </p:pic>
      <p:pic>
        <p:nvPicPr>
          <p:cNvPr id="16" name="Picture 15" descr="A close up of a logo&#10;&#10;Description generated with very high confidence">
            <a:extLst>
              <a:ext uri="{FF2B5EF4-FFF2-40B4-BE49-F238E27FC236}">
                <a16:creationId xmlns:a16="http://schemas.microsoft.com/office/drawing/2014/main" id="{D53F2554-E3FB-468B-A21D-BAF7FF064D63}"/>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9907571" y="3940405"/>
            <a:ext cx="2105320" cy="1159496"/>
          </a:xfrm>
          <a:prstGeom prst="rect">
            <a:avLst/>
          </a:prstGeom>
          <a:ln>
            <a:noFill/>
          </a:ln>
          <a:effectLst>
            <a:softEdge rad="112500"/>
          </a:effectLst>
        </p:spPr>
      </p:pic>
      <p:pic>
        <p:nvPicPr>
          <p:cNvPr id="6" name="Picture 5" descr="A close up of food on a table&#10;&#10;Description generated with high confidence">
            <a:extLst>
              <a:ext uri="{FF2B5EF4-FFF2-40B4-BE49-F238E27FC236}">
                <a16:creationId xmlns:a16="http://schemas.microsoft.com/office/drawing/2014/main" id="{31ABED0F-558B-4E62-8BE7-27A6F3D1CECB}"/>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9832157" y="5365488"/>
            <a:ext cx="2180734" cy="1308519"/>
          </a:xfrm>
          <a:prstGeom prst="rect">
            <a:avLst/>
          </a:prstGeom>
          <a:ln>
            <a:noFill/>
          </a:ln>
          <a:effectLst>
            <a:softEdge rad="112500"/>
          </a:effectLst>
        </p:spPr>
      </p:pic>
    </p:spTree>
    <p:extLst>
      <p:ext uri="{BB962C8B-B14F-4D97-AF65-F5344CB8AC3E}">
        <p14:creationId xmlns:p14="http://schemas.microsoft.com/office/powerpoint/2010/main" val="74844871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95481-D1E0-4C5C-8EF5-B148F46C0B65}"/>
              </a:ext>
            </a:extLst>
          </p:cNvPr>
          <p:cNvSpPr>
            <a:spLocks noGrp="1"/>
          </p:cNvSpPr>
          <p:nvPr>
            <p:ph type="title"/>
          </p:nvPr>
        </p:nvSpPr>
        <p:spPr>
          <a:xfrm>
            <a:off x="470555" y="132742"/>
            <a:ext cx="10515600" cy="1325563"/>
          </a:xfrm>
        </p:spPr>
        <p:txBody>
          <a:bodyPr/>
          <a:lstStyle/>
          <a:p>
            <a:r>
              <a:rPr lang="en-GB" u="sng" dirty="0">
                <a:solidFill>
                  <a:schemeClr val="accent2">
                    <a:lumMod val="40000"/>
                    <a:lumOff val="60000"/>
                  </a:schemeClr>
                </a:solidFill>
                <a:latin typeface="Algerian" panose="04020705040A02060702" pitchFamily="82" charset="0"/>
              </a:rPr>
              <a:t>Product/services</a:t>
            </a:r>
            <a:endParaRPr lang="en-GB" u="sng" dirty="0"/>
          </a:p>
        </p:txBody>
      </p:sp>
      <p:sp>
        <p:nvSpPr>
          <p:cNvPr id="3" name="TextBox 2">
            <a:extLst>
              <a:ext uri="{FF2B5EF4-FFF2-40B4-BE49-F238E27FC236}">
                <a16:creationId xmlns:a16="http://schemas.microsoft.com/office/drawing/2014/main" id="{8E0F21AE-44D0-407A-B91B-15F58255384D}"/>
              </a:ext>
            </a:extLst>
          </p:cNvPr>
          <p:cNvSpPr txBox="1"/>
          <p:nvPr/>
        </p:nvSpPr>
        <p:spPr>
          <a:xfrm>
            <a:off x="376286" y="1216058"/>
            <a:ext cx="10515600" cy="5509200"/>
          </a:xfrm>
          <a:prstGeom prst="rect">
            <a:avLst/>
          </a:prstGeom>
          <a:noFill/>
        </p:spPr>
        <p:txBody>
          <a:bodyPr wrap="square" rtlCol="0">
            <a:spAutoFit/>
          </a:bodyPr>
          <a:lstStyle/>
          <a:p>
            <a:pPr marL="285750" indent="-285750">
              <a:buClr>
                <a:srgbClr val="EFBFE9"/>
              </a:buClr>
              <a:buFont typeface="Wingdings" panose="05000000000000000000" pitchFamily="2" charset="2"/>
              <a:buChar char="Ø"/>
            </a:pPr>
            <a:endParaRPr lang="en-GB" dirty="0"/>
          </a:p>
          <a:p>
            <a:pPr marL="285750" indent="-285750">
              <a:buClr>
                <a:srgbClr val="EFBFE9"/>
              </a:buClr>
              <a:buFont typeface="Wingdings" panose="05000000000000000000" pitchFamily="2" charset="2"/>
              <a:buChar char="Ø"/>
            </a:pPr>
            <a:r>
              <a:rPr lang="en-GB" sz="2800" dirty="0">
                <a:solidFill>
                  <a:srgbClr val="EFBFE9"/>
                </a:solidFill>
                <a:latin typeface="Footlight MT Light" panose="0204060206030A020304" pitchFamily="18" charset="0"/>
              </a:rPr>
              <a:t>When making our products will be checked thoroughly</a:t>
            </a:r>
          </a:p>
          <a:p>
            <a:pPr marL="285750" indent="-285750">
              <a:buClr>
                <a:srgbClr val="EFBFE9"/>
              </a:buClr>
              <a:buFont typeface="Wingdings" panose="05000000000000000000" pitchFamily="2" charset="2"/>
              <a:buChar char="Ø"/>
            </a:pPr>
            <a:endParaRPr lang="en-GB" sz="2800" dirty="0">
              <a:solidFill>
                <a:srgbClr val="EFBFE9"/>
              </a:solidFill>
              <a:latin typeface="Footlight MT Light" panose="0204060206030A020304" pitchFamily="18" charset="0"/>
            </a:endParaRPr>
          </a:p>
          <a:p>
            <a:pPr marL="285750" indent="-285750">
              <a:buClr>
                <a:srgbClr val="EFBFE9"/>
              </a:buClr>
              <a:buFont typeface="Wingdings" panose="05000000000000000000" pitchFamily="2" charset="2"/>
              <a:buChar char="Ø"/>
            </a:pPr>
            <a:r>
              <a:rPr lang="en-GB" sz="2800" dirty="0">
                <a:solidFill>
                  <a:srgbClr val="EFBFE9"/>
                </a:solidFill>
                <a:latin typeface="Footlight MT Light" panose="0204060206030A020304" pitchFamily="18" charset="0"/>
              </a:rPr>
              <a:t>Product will be tailored to suitably fit the shape and size</a:t>
            </a:r>
          </a:p>
          <a:p>
            <a:pPr marL="285750" indent="-285750">
              <a:buClr>
                <a:srgbClr val="EFBFE9"/>
              </a:buClr>
              <a:buFont typeface="Wingdings" panose="05000000000000000000" pitchFamily="2" charset="2"/>
              <a:buChar char="Ø"/>
            </a:pPr>
            <a:endParaRPr lang="en-GB" sz="2800" dirty="0">
              <a:solidFill>
                <a:srgbClr val="EFBFE9"/>
              </a:solidFill>
              <a:latin typeface="Footlight MT Light" panose="0204060206030A020304" pitchFamily="18" charset="0"/>
            </a:endParaRPr>
          </a:p>
          <a:p>
            <a:pPr marL="285750" indent="-285750">
              <a:buClr>
                <a:srgbClr val="EFBFE9"/>
              </a:buClr>
              <a:buFont typeface="Wingdings" panose="05000000000000000000" pitchFamily="2" charset="2"/>
              <a:buChar char="Ø"/>
            </a:pPr>
            <a:r>
              <a:rPr lang="en-GB" sz="2800" dirty="0">
                <a:solidFill>
                  <a:srgbClr val="EFBFE9"/>
                </a:solidFill>
                <a:latin typeface="Footlight MT Light" panose="0204060206030A020304" pitchFamily="18" charset="0"/>
              </a:rPr>
              <a:t>Business is based on products and customer satisfaction</a:t>
            </a:r>
          </a:p>
          <a:p>
            <a:pPr marL="285750" indent="-285750">
              <a:buClr>
                <a:srgbClr val="EFBFE9"/>
              </a:buClr>
              <a:buFont typeface="Wingdings" panose="05000000000000000000" pitchFamily="2" charset="2"/>
              <a:buChar char="Ø"/>
            </a:pPr>
            <a:endParaRPr lang="en-GB" sz="2800" dirty="0">
              <a:solidFill>
                <a:srgbClr val="EFBFE9"/>
              </a:solidFill>
              <a:latin typeface="Footlight MT Light" panose="0204060206030A020304" pitchFamily="18" charset="0"/>
            </a:endParaRPr>
          </a:p>
          <a:p>
            <a:pPr marL="285750" indent="-285750">
              <a:buClr>
                <a:srgbClr val="EFBFE9"/>
              </a:buClr>
              <a:buFont typeface="Wingdings" panose="05000000000000000000" pitchFamily="2" charset="2"/>
              <a:buChar char="Ø"/>
            </a:pPr>
            <a:r>
              <a:rPr lang="en-GB" sz="2800" dirty="0">
                <a:solidFill>
                  <a:srgbClr val="EFBFE9"/>
                </a:solidFill>
                <a:latin typeface="Footlight MT Light" panose="0204060206030A020304" pitchFamily="18" charset="0"/>
              </a:rPr>
              <a:t>Price our products compared with our competitors</a:t>
            </a:r>
          </a:p>
          <a:p>
            <a:pPr marL="285750" indent="-285750">
              <a:buClr>
                <a:srgbClr val="EFBFE9"/>
              </a:buClr>
              <a:buFont typeface="Wingdings" panose="05000000000000000000" pitchFamily="2" charset="2"/>
              <a:buChar char="Ø"/>
            </a:pPr>
            <a:endParaRPr lang="en-GB" sz="2800" dirty="0">
              <a:solidFill>
                <a:srgbClr val="EFBFE9"/>
              </a:solidFill>
              <a:latin typeface="Footlight MT Light" panose="0204060206030A020304" pitchFamily="18" charset="0"/>
            </a:endParaRPr>
          </a:p>
          <a:p>
            <a:pPr marL="285750" indent="-285750">
              <a:buClr>
                <a:srgbClr val="EFBFE9"/>
              </a:buClr>
              <a:buFont typeface="Wingdings" panose="05000000000000000000" pitchFamily="2" charset="2"/>
              <a:buChar char="Ø"/>
            </a:pPr>
            <a:r>
              <a:rPr lang="en-GB" sz="2800" dirty="0">
                <a:solidFill>
                  <a:srgbClr val="EFBFE9"/>
                </a:solidFill>
                <a:latin typeface="Footlight MT Light" panose="0204060206030A020304" pitchFamily="18" charset="0"/>
              </a:rPr>
              <a:t>Payment methods/ cash and card</a:t>
            </a:r>
          </a:p>
          <a:p>
            <a:pPr marL="285750" indent="-285750">
              <a:buClr>
                <a:srgbClr val="EFBFE9"/>
              </a:buClr>
              <a:buFont typeface="Wingdings" panose="05000000000000000000" pitchFamily="2" charset="2"/>
              <a:buChar char="Ø"/>
            </a:pPr>
            <a:endParaRPr lang="en-GB" sz="2800" dirty="0">
              <a:solidFill>
                <a:srgbClr val="EFBFE9"/>
              </a:solidFill>
              <a:latin typeface="Footlight MT Light" panose="0204060206030A020304" pitchFamily="18" charset="0"/>
            </a:endParaRPr>
          </a:p>
          <a:p>
            <a:pPr>
              <a:buClr>
                <a:srgbClr val="EFBFE9"/>
              </a:buClr>
            </a:pPr>
            <a:endParaRPr lang="en-GB" dirty="0"/>
          </a:p>
          <a:p>
            <a:pPr marL="285750" indent="-285750">
              <a:buClr>
                <a:srgbClr val="EFBFE9"/>
              </a:buClr>
              <a:buFont typeface="Wingdings" panose="05000000000000000000" pitchFamily="2" charset="2"/>
              <a:buChar char="Ø"/>
            </a:pPr>
            <a:endParaRPr lang="en-GB" dirty="0"/>
          </a:p>
          <a:p>
            <a:pPr marL="285750" indent="-285750">
              <a:buClr>
                <a:srgbClr val="EFBFE9"/>
              </a:buClr>
              <a:buFont typeface="Wingdings" panose="05000000000000000000" pitchFamily="2" charset="2"/>
              <a:buChar char="Ø"/>
            </a:pPr>
            <a:endParaRPr lang="en-GB" dirty="0"/>
          </a:p>
        </p:txBody>
      </p:sp>
      <p:pic>
        <p:nvPicPr>
          <p:cNvPr id="5" name="Picture 4">
            <a:extLst>
              <a:ext uri="{FF2B5EF4-FFF2-40B4-BE49-F238E27FC236}">
                <a16:creationId xmlns:a16="http://schemas.microsoft.com/office/drawing/2014/main" id="{162C6978-AB94-48CB-9E00-A04A3415844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5102" y="4600280"/>
            <a:ext cx="2365326" cy="2124978"/>
          </a:xfrm>
          <a:prstGeom prst="rect">
            <a:avLst/>
          </a:prstGeom>
          <a:ln>
            <a:noFill/>
          </a:ln>
          <a:effectLst>
            <a:softEdge rad="112500"/>
          </a:effectLst>
        </p:spPr>
      </p:pic>
      <p:pic>
        <p:nvPicPr>
          <p:cNvPr id="10" name="Picture 9">
            <a:extLst>
              <a:ext uri="{FF2B5EF4-FFF2-40B4-BE49-F238E27FC236}">
                <a16:creationId xmlns:a16="http://schemas.microsoft.com/office/drawing/2014/main" id="{129BE136-90D6-473D-A31D-8C3E219002E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625525" y="4458374"/>
            <a:ext cx="3281257" cy="212497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3" name="Picture 12" descr="A picture containing object&#10;&#10;Description generated with very high confidence">
            <a:extLst>
              <a:ext uri="{FF2B5EF4-FFF2-40B4-BE49-F238E27FC236}">
                <a16:creationId xmlns:a16="http://schemas.microsoft.com/office/drawing/2014/main" id="{7FE49645-27CC-445D-B9F3-6DA69968380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182493" y="2503150"/>
            <a:ext cx="2633221" cy="1666875"/>
          </a:xfrm>
          <a:prstGeom prst="rect">
            <a:avLst/>
          </a:prstGeom>
          <a:ln>
            <a:noFill/>
          </a:ln>
          <a:effectLst>
            <a:softEdge rad="112500"/>
          </a:effectLst>
        </p:spPr>
      </p:pic>
      <p:pic>
        <p:nvPicPr>
          <p:cNvPr id="16" name="Picture 15">
            <a:extLst>
              <a:ext uri="{FF2B5EF4-FFF2-40B4-BE49-F238E27FC236}">
                <a16:creationId xmlns:a16="http://schemas.microsoft.com/office/drawing/2014/main" id="{365FB590-99F9-4E24-AA4A-93B56E6AB661}"/>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448019" y="230313"/>
            <a:ext cx="2128878" cy="197148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40993616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F1CC4-1AA7-433E-B936-2CCAEAE4D539}"/>
              </a:ext>
            </a:extLst>
          </p:cNvPr>
          <p:cNvSpPr>
            <a:spLocks noGrp="1"/>
          </p:cNvSpPr>
          <p:nvPr>
            <p:ph type="title"/>
          </p:nvPr>
        </p:nvSpPr>
        <p:spPr/>
        <p:txBody>
          <a:bodyPr>
            <a:normAutofit/>
          </a:bodyPr>
          <a:lstStyle/>
          <a:p>
            <a:r>
              <a:rPr lang="en-GB" sz="5400" dirty="0">
                <a:solidFill>
                  <a:schemeClr val="accent2">
                    <a:lumMod val="40000"/>
                    <a:lumOff val="60000"/>
                  </a:schemeClr>
                </a:solidFill>
                <a:latin typeface="Algerian" panose="04020705040A02060702" pitchFamily="82" charset="0"/>
              </a:rPr>
              <a:t>                        </a:t>
            </a:r>
            <a:r>
              <a:rPr lang="en-GB" sz="6000" u="sng" dirty="0">
                <a:solidFill>
                  <a:schemeClr val="accent2">
                    <a:lumMod val="40000"/>
                    <a:lumOff val="60000"/>
                  </a:schemeClr>
                </a:solidFill>
                <a:latin typeface="Algerian" panose="04020705040A02060702" pitchFamily="82" charset="0"/>
              </a:rPr>
              <a:t>Cost</a:t>
            </a:r>
            <a:r>
              <a:rPr lang="en-GB" sz="5400" dirty="0">
                <a:solidFill>
                  <a:schemeClr val="accent2">
                    <a:lumMod val="40000"/>
                    <a:lumOff val="60000"/>
                  </a:schemeClr>
                </a:solidFill>
                <a:latin typeface="Algerian" panose="04020705040A02060702" pitchFamily="82" charset="0"/>
              </a:rPr>
              <a:t>   </a:t>
            </a:r>
          </a:p>
        </p:txBody>
      </p:sp>
      <p:sp>
        <p:nvSpPr>
          <p:cNvPr id="3" name="TextBox 2">
            <a:extLst>
              <a:ext uri="{FF2B5EF4-FFF2-40B4-BE49-F238E27FC236}">
                <a16:creationId xmlns:a16="http://schemas.microsoft.com/office/drawing/2014/main" id="{877F97C0-8676-4B9D-9178-BCFCBD7A1961}"/>
              </a:ext>
            </a:extLst>
          </p:cNvPr>
          <p:cNvSpPr txBox="1"/>
          <p:nvPr/>
        </p:nvSpPr>
        <p:spPr>
          <a:xfrm>
            <a:off x="242153" y="1755153"/>
            <a:ext cx="9700180" cy="4832092"/>
          </a:xfrm>
          <a:prstGeom prst="rect">
            <a:avLst/>
          </a:prstGeom>
          <a:noFill/>
        </p:spPr>
        <p:txBody>
          <a:bodyPr wrap="square" rtlCol="0">
            <a:spAutoFit/>
          </a:bodyPr>
          <a:lstStyle/>
          <a:p>
            <a:pPr marL="457200" indent="-457200">
              <a:buFont typeface="Wingdings" panose="05000000000000000000" pitchFamily="2" charset="2"/>
              <a:buChar char="Ø"/>
            </a:pPr>
            <a:r>
              <a:rPr lang="en-GB" sz="2800" dirty="0">
                <a:solidFill>
                  <a:srgbClr val="EFBFE9"/>
                </a:solidFill>
                <a:latin typeface="Footlight MT Light" panose="0204060206030A020304" pitchFamily="18" charset="0"/>
              </a:rPr>
              <a:t>The cost of renting the property</a:t>
            </a:r>
          </a:p>
          <a:p>
            <a:pPr marL="457200" indent="-457200">
              <a:buFont typeface="Wingdings" panose="05000000000000000000" pitchFamily="2" charset="2"/>
              <a:buChar char="Ø"/>
            </a:pPr>
            <a:endParaRPr lang="en-GB" sz="2800" dirty="0">
              <a:solidFill>
                <a:srgbClr val="EFBFE9"/>
              </a:solidFill>
              <a:latin typeface="Footlight MT Light" panose="0204060206030A020304" pitchFamily="18" charset="0"/>
            </a:endParaRPr>
          </a:p>
          <a:p>
            <a:pPr marL="457200" indent="-457200">
              <a:buFont typeface="Wingdings" panose="05000000000000000000" pitchFamily="2" charset="2"/>
              <a:buChar char="Ø"/>
            </a:pPr>
            <a:r>
              <a:rPr lang="en-GB" sz="2800" dirty="0">
                <a:solidFill>
                  <a:srgbClr val="EFBFE9"/>
                </a:solidFill>
                <a:latin typeface="Footlight MT Light" panose="0204060206030A020304" pitchFamily="18" charset="0"/>
              </a:rPr>
              <a:t>Price of the lease and security deposit</a:t>
            </a:r>
          </a:p>
          <a:p>
            <a:pPr marL="457200" indent="-457200">
              <a:buFont typeface="Wingdings" panose="05000000000000000000" pitchFamily="2" charset="2"/>
              <a:buChar char="Ø"/>
            </a:pPr>
            <a:endParaRPr lang="en-GB" sz="2800" dirty="0">
              <a:solidFill>
                <a:srgbClr val="EFBFE9"/>
              </a:solidFill>
              <a:latin typeface="Footlight MT Light" panose="0204060206030A020304" pitchFamily="18" charset="0"/>
            </a:endParaRPr>
          </a:p>
          <a:p>
            <a:pPr marL="457200" indent="-457200">
              <a:buFont typeface="Wingdings" panose="05000000000000000000" pitchFamily="2" charset="2"/>
              <a:buChar char="Ø"/>
            </a:pPr>
            <a:r>
              <a:rPr lang="en-GB" sz="2800" dirty="0">
                <a:solidFill>
                  <a:srgbClr val="EFBFE9"/>
                </a:solidFill>
                <a:latin typeface="Footlight MT Light" panose="0204060206030A020304" pitchFamily="18" charset="0"/>
              </a:rPr>
              <a:t>Utility bills and council tax of the property</a:t>
            </a:r>
          </a:p>
          <a:p>
            <a:pPr marL="457200" indent="-457200">
              <a:buFont typeface="Wingdings" panose="05000000000000000000" pitchFamily="2" charset="2"/>
              <a:buChar char="Ø"/>
            </a:pPr>
            <a:endParaRPr lang="en-GB" sz="2800" dirty="0">
              <a:solidFill>
                <a:srgbClr val="EFBFE9"/>
              </a:solidFill>
              <a:latin typeface="Footlight MT Light" panose="0204060206030A020304" pitchFamily="18" charset="0"/>
            </a:endParaRPr>
          </a:p>
          <a:p>
            <a:pPr marL="457200" indent="-457200">
              <a:buFont typeface="Wingdings" panose="05000000000000000000" pitchFamily="2" charset="2"/>
              <a:buChar char="Ø"/>
            </a:pPr>
            <a:r>
              <a:rPr lang="en-GB" sz="2800" dirty="0">
                <a:solidFill>
                  <a:srgbClr val="EFBFE9"/>
                </a:solidFill>
                <a:latin typeface="Footlight MT Light" panose="0204060206030A020304" pitchFamily="18" charset="0"/>
              </a:rPr>
              <a:t>Total cost of the equipment required</a:t>
            </a:r>
          </a:p>
          <a:p>
            <a:pPr marL="457200" indent="-457200">
              <a:buFont typeface="Wingdings" panose="05000000000000000000" pitchFamily="2" charset="2"/>
              <a:buChar char="Ø"/>
            </a:pPr>
            <a:endParaRPr lang="en-GB" sz="2800" dirty="0">
              <a:solidFill>
                <a:srgbClr val="EFBFE9"/>
              </a:solidFill>
              <a:latin typeface="Footlight MT Light" panose="0204060206030A020304" pitchFamily="18" charset="0"/>
            </a:endParaRPr>
          </a:p>
          <a:p>
            <a:pPr marL="457200" indent="-457200">
              <a:buFont typeface="Wingdings" panose="05000000000000000000" pitchFamily="2" charset="2"/>
              <a:buChar char="Ø"/>
            </a:pPr>
            <a:r>
              <a:rPr lang="en-GB" sz="2800" dirty="0">
                <a:solidFill>
                  <a:srgbClr val="EFBFE9"/>
                </a:solidFill>
                <a:latin typeface="Footlight MT Light" panose="0204060206030A020304" pitchFamily="18" charset="0"/>
              </a:rPr>
              <a:t>Interior of the boutique </a:t>
            </a:r>
          </a:p>
          <a:p>
            <a:pPr marL="457200" indent="-457200">
              <a:buFont typeface="Wingdings" panose="05000000000000000000" pitchFamily="2" charset="2"/>
              <a:buChar char="Ø"/>
            </a:pPr>
            <a:endParaRPr lang="en-GB" sz="2800" dirty="0">
              <a:solidFill>
                <a:srgbClr val="EFBFE9"/>
              </a:solidFill>
              <a:latin typeface="Footlight MT Light" panose="0204060206030A020304" pitchFamily="18" charset="0"/>
            </a:endParaRPr>
          </a:p>
          <a:p>
            <a:pPr marL="457200" indent="-457200">
              <a:buFont typeface="Wingdings" panose="05000000000000000000" pitchFamily="2" charset="2"/>
              <a:buChar char="Ø"/>
            </a:pPr>
            <a:r>
              <a:rPr lang="en-GB" sz="2800" dirty="0">
                <a:solidFill>
                  <a:srgbClr val="EFBFE9"/>
                </a:solidFill>
                <a:latin typeface="Footlight MT Light" panose="0204060206030A020304" pitchFamily="18" charset="0"/>
              </a:rPr>
              <a:t>Additional Furnishings for the budget</a:t>
            </a:r>
          </a:p>
        </p:txBody>
      </p:sp>
      <p:pic>
        <p:nvPicPr>
          <p:cNvPr id="5" name="Picture 4" descr="A close up of a sign&#10;&#10;Description generated with very high confidence">
            <a:extLst>
              <a:ext uri="{FF2B5EF4-FFF2-40B4-BE49-F238E27FC236}">
                <a16:creationId xmlns:a16="http://schemas.microsoft.com/office/drawing/2014/main" id="{5712DA84-7583-4274-AE5A-9B225CF9D64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39827" y="106009"/>
            <a:ext cx="3220432" cy="222505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8" name="Picture 7" descr="A picture containing indoor, wall&#10;&#10;Description generated with high confidence">
            <a:extLst>
              <a:ext uri="{FF2B5EF4-FFF2-40B4-BE49-F238E27FC236}">
                <a16:creationId xmlns:a16="http://schemas.microsoft.com/office/drawing/2014/main" id="{7944F2CE-6CF5-4BA6-8201-663476493B2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408935" y="2587821"/>
            <a:ext cx="2419348" cy="1548189"/>
          </a:xfrm>
          <a:prstGeom prst="rect">
            <a:avLst/>
          </a:prstGeom>
          <a:ln>
            <a:noFill/>
          </a:ln>
          <a:effectLst>
            <a:softEdge rad="112500"/>
          </a:effectLst>
        </p:spPr>
      </p:pic>
      <p:pic>
        <p:nvPicPr>
          <p:cNvPr id="14" name="Picture 13" descr="A picture containing indoor, floor, wall, table&#10;&#10;Description generated with very high confidence">
            <a:extLst>
              <a:ext uri="{FF2B5EF4-FFF2-40B4-BE49-F238E27FC236}">
                <a16:creationId xmlns:a16="http://schemas.microsoft.com/office/drawing/2014/main" id="{8A522C2F-6D32-44B0-BDBB-A8C2A49EC599}"/>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393375" y="4397483"/>
            <a:ext cx="3357210" cy="212775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26" name="Picture 25">
            <a:extLst>
              <a:ext uri="{FF2B5EF4-FFF2-40B4-BE49-F238E27FC236}">
                <a16:creationId xmlns:a16="http://schemas.microsoft.com/office/drawing/2014/main" id="{F5CF2E99-1805-4731-8D42-E69FA71BA1B2}"/>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542202" y="1489892"/>
            <a:ext cx="2227670" cy="193910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9" name="Picture 28" descr="A picture containing indoor, sitting&#10;&#10;Description generated with high confidence">
            <a:extLst>
              <a:ext uri="{FF2B5EF4-FFF2-40B4-BE49-F238E27FC236}">
                <a16:creationId xmlns:a16="http://schemas.microsoft.com/office/drawing/2014/main" id="{EB09F56F-5DD8-4C31-81EF-57EB066AB72C}"/>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1245910" y="175658"/>
            <a:ext cx="2958149" cy="1515030"/>
          </a:xfrm>
          <a:prstGeom prst="rect">
            <a:avLst/>
          </a:prstGeom>
          <a:ln>
            <a:noFill/>
          </a:ln>
          <a:effectLst>
            <a:softEdge rad="112500"/>
          </a:effectLst>
        </p:spPr>
      </p:pic>
    </p:spTree>
    <p:extLst>
      <p:ext uri="{BB962C8B-B14F-4D97-AF65-F5344CB8AC3E}">
        <p14:creationId xmlns:p14="http://schemas.microsoft.com/office/powerpoint/2010/main" val="29984267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8FCA4-0779-4EC1-86EF-55851433D53D}"/>
              </a:ext>
            </a:extLst>
          </p:cNvPr>
          <p:cNvSpPr>
            <a:spLocks noGrp="1"/>
          </p:cNvSpPr>
          <p:nvPr>
            <p:ph type="title"/>
          </p:nvPr>
        </p:nvSpPr>
        <p:spPr/>
        <p:txBody>
          <a:bodyPr/>
          <a:lstStyle/>
          <a:p>
            <a:r>
              <a:rPr lang="en-GB" sz="5400" dirty="0">
                <a:solidFill>
                  <a:schemeClr val="accent2">
                    <a:lumMod val="60000"/>
                    <a:lumOff val="40000"/>
                  </a:schemeClr>
                </a:solidFill>
                <a:latin typeface="Algerian" panose="04020705040A02060702" pitchFamily="82" charset="0"/>
              </a:rPr>
              <a:t>                     </a:t>
            </a:r>
            <a:r>
              <a:rPr lang="en-GB" sz="5400" u="sng" dirty="0">
                <a:solidFill>
                  <a:schemeClr val="accent2">
                    <a:lumMod val="40000"/>
                    <a:lumOff val="60000"/>
                  </a:schemeClr>
                </a:solidFill>
                <a:latin typeface="Algerian" panose="04020705040A02060702" pitchFamily="82" charset="0"/>
              </a:rPr>
              <a:t>Stock</a:t>
            </a:r>
            <a:r>
              <a:rPr lang="en-GB" dirty="0">
                <a:solidFill>
                  <a:schemeClr val="accent2">
                    <a:lumMod val="40000"/>
                    <a:lumOff val="60000"/>
                  </a:schemeClr>
                </a:solidFill>
              </a:rPr>
              <a:t> </a:t>
            </a:r>
          </a:p>
        </p:txBody>
      </p:sp>
      <p:sp>
        <p:nvSpPr>
          <p:cNvPr id="4" name="TextBox 3">
            <a:extLst>
              <a:ext uri="{FF2B5EF4-FFF2-40B4-BE49-F238E27FC236}">
                <a16:creationId xmlns:a16="http://schemas.microsoft.com/office/drawing/2014/main" id="{7A06A807-439B-4E25-B30B-51BAC0D09EFA}"/>
              </a:ext>
            </a:extLst>
          </p:cNvPr>
          <p:cNvSpPr txBox="1"/>
          <p:nvPr/>
        </p:nvSpPr>
        <p:spPr>
          <a:xfrm>
            <a:off x="287519" y="1486764"/>
            <a:ext cx="8361574" cy="3447098"/>
          </a:xfrm>
          <a:prstGeom prst="rect">
            <a:avLst/>
          </a:prstGeom>
          <a:noFill/>
        </p:spPr>
        <p:txBody>
          <a:bodyPr wrap="square" rtlCol="0">
            <a:spAutoFit/>
          </a:bodyPr>
          <a:lstStyle/>
          <a:p>
            <a:pPr marL="571500" indent="-571500">
              <a:buFont typeface="Wingdings" panose="05000000000000000000" pitchFamily="2" charset="2"/>
              <a:buChar char="Ø"/>
            </a:pPr>
            <a:r>
              <a:rPr lang="en-GB" sz="4000" dirty="0">
                <a:solidFill>
                  <a:srgbClr val="EFBFE9"/>
                </a:solidFill>
                <a:latin typeface="Footlight MT Light" panose="0204060206030A020304" pitchFamily="18" charset="0"/>
              </a:rPr>
              <a:t>Up to date trends</a:t>
            </a:r>
          </a:p>
          <a:p>
            <a:endParaRPr lang="en-GB" sz="4000" dirty="0">
              <a:solidFill>
                <a:srgbClr val="EFBFE9"/>
              </a:solidFill>
              <a:latin typeface="Footlight MT Light" panose="0204060206030A020304" pitchFamily="18" charset="0"/>
            </a:endParaRPr>
          </a:p>
          <a:p>
            <a:pPr marL="571500" indent="-571500">
              <a:buFont typeface="Wingdings" panose="05000000000000000000" pitchFamily="2" charset="2"/>
              <a:buChar char="Ø"/>
            </a:pPr>
            <a:r>
              <a:rPr lang="en-GB" sz="4000" dirty="0">
                <a:solidFill>
                  <a:srgbClr val="EFBFE9"/>
                </a:solidFill>
                <a:latin typeface="Footlight MT Light" panose="0204060206030A020304" pitchFamily="18" charset="0"/>
              </a:rPr>
              <a:t>Order stock quarterly</a:t>
            </a:r>
          </a:p>
          <a:p>
            <a:pPr marL="571500" indent="-571500">
              <a:buFont typeface="Wingdings" panose="05000000000000000000" pitchFamily="2" charset="2"/>
              <a:buChar char="Ø"/>
            </a:pPr>
            <a:endParaRPr lang="en-GB" sz="4000" dirty="0">
              <a:solidFill>
                <a:srgbClr val="EFBFE9"/>
              </a:solidFill>
              <a:latin typeface="Footlight MT Light" panose="0204060206030A020304" pitchFamily="18" charset="0"/>
            </a:endParaRPr>
          </a:p>
          <a:p>
            <a:pPr marL="571500" indent="-571500">
              <a:buFont typeface="Wingdings" panose="05000000000000000000" pitchFamily="2" charset="2"/>
              <a:buChar char="Ø"/>
            </a:pPr>
            <a:r>
              <a:rPr lang="en-GB" sz="4000" dirty="0">
                <a:solidFill>
                  <a:srgbClr val="EFBFE9"/>
                </a:solidFill>
                <a:latin typeface="Footlight MT Light" panose="0204060206030A020304" pitchFamily="18" charset="0"/>
              </a:rPr>
              <a:t>Keep records of invoices</a:t>
            </a:r>
          </a:p>
          <a:p>
            <a:endParaRPr lang="en-GB" dirty="0"/>
          </a:p>
        </p:txBody>
      </p:sp>
      <p:pic>
        <p:nvPicPr>
          <p:cNvPr id="5" name="Picture 4" descr="A person posing for the camera&#10;&#10;Description generated with very high confidence">
            <a:extLst>
              <a:ext uri="{FF2B5EF4-FFF2-40B4-BE49-F238E27FC236}">
                <a16:creationId xmlns:a16="http://schemas.microsoft.com/office/drawing/2014/main" id="{88F56255-9017-4F28-85A0-90A6765AF0A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43101" y="515332"/>
            <a:ext cx="4061380" cy="2369270"/>
          </a:xfrm>
          <a:prstGeom prst="rect">
            <a:avLst/>
          </a:prstGeom>
          <a:ln>
            <a:noFill/>
          </a:ln>
          <a:effectLst>
            <a:softEdge rad="112500"/>
          </a:effectLst>
        </p:spPr>
      </p:pic>
      <p:pic>
        <p:nvPicPr>
          <p:cNvPr id="8" name="Picture 7" descr="A person wearing a dress&#10;&#10;Description generated with very high confidence">
            <a:extLst>
              <a:ext uri="{FF2B5EF4-FFF2-40B4-BE49-F238E27FC236}">
                <a16:creationId xmlns:a16="http://schemas.microsoft.com/office/drawing/2014/main" id="{F006A828-126F-407F-8108-71DB4C559DD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460456" y="3311575"/>
            <a:ext cx="3020654" cy="318130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4" name="Picture 13">
            <a:extLst>
              <a:ext uri="{FF2B5EF4-FFF2-40B4-BE49-F238E27FC236}">
                <a16:creationId xmlns:a16="http://schemas.microsoft.com/office/drawing/2014/main" id="{336CD067-9F11-4710-8A31-004FE86B99B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36898" y="4981575"/>
            <a:ext cx="2507579" cy="1564849"/>
          </a:xfrm>
          <a:prstGeom prst="rect">
            <a:avLst/>
          </a:prstGeom>
          <a:ln>
            <a:noFill/>
          </a:ln>
          <a:effectLst>
            <a:softEdge rad="112500"/>
          </a:effectLst>
        </p:spPr>
      </p:pic>
      <p:pic>
        <p:nvPicPr>
          <p:cNvPr id="16" name="Picture 15">
            <a:extLst>
              <a:ext uri="{FF2B5EF4-FFF2-40B4-BE49-F238E27FC236}">
                <a16:creationId xmlns:a16="http://schemas.microsoft.com/office/drawing/2014/main" id="{ECDB08D1-1F7A-4B0E-A628-9C35251F484E}"/>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484751" y="4936798"/>
            <a:ext cx="3035431" cy="1654403"/>
          </a:xfrm>
          <a:prstGeom prst="rect">
            <a:avLst/>
          </a:prstGeom>
          <a:ln>
            <a:noFill/>
          </a:ln>
          <a:effectLst>
            <a:softEdge rad="112500"/>
          </a:effectLst>
        </p:spPr>
      </p:pic>
    </p:spTree>
    <p:extLst>
      <p:ext uri="{BB962C8B-B14F-4D97-AF65-F5344CB8AC3E}">
        <p14:creationId xmlns:p14="http://schemas.microsoft.com/office/powerpoint/2010/main" val="3808550103"/>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30299-F592-43A3-8C49-0FD0B703C24F}"/>
              </a:ext>
            </a:extLst>
          </p:cNvPr>
          <p:cNvSpPr>
            <a:spLocks noGrp="1"/>
          </p:cNvSpPr>
          <p:nvPr>
            <p:ph type="title"/>
          </p:nvPr>
        </p:nvSpPr>
        <p:spPr>
          <a:xfrm>
            <a:off x="6348042" y="0"/>
            <a:ext cx="4668257" cy="1325563"/>
          </a:xfrm>
        </p:spPr>
        <p:txBody>
          <a:bodyPr vert="horz" lIns="91440" tIns="45720" rIns="91440" bIns="45720" rtlCol="0" anchor="ctr">
            <a:normAutofit fontScale="90000"/>
          </a:bodyPr>
          <a:lstStyle/>
          <a:p>
            <a:r>
              <a:rPr lang="en-US" kern="1200" dirty="0">
                <a:solidFill>
                  <a:schemeClr val="tx1"/>
                </a:solidFill>
                <a:latin typeface="+mj-lt"/>
                <a:ea typeface="+mj-ea"/>
                <a:cs typeface="+mj-cs"/>
              </a:rPr>
              <a:t>                   </a:t>
            </a:r>
            <a:r>
              <a:rPr lang="en-US" sz="4800" kern="1200" dirty="0">
                <a:solidFill>
                  <a:schemeClr val="accent2">
                    <a:lumMod val="40000"/>
                    <a:lumOff val="60000"/>
                  </a:schemeClr>
                </a:solidFill>
                <a:latin typeface="Algerian" panose="04020705040A02060702" pitchFamily="82" charset="0"/>
              </a:rPr>
              <a:t>Shopfront</a:t>
            </a:r>
            <a:r>
              <a:rPr lang="en-US" kern="1200" dirty="0">
                <a:solidFill>
                  <a:schemeClr val="tx1"/>
                </a:solidFill>
                <a:latin typeface="+mj-lt"/>
                <a:ea typeface="+mj-ea"/>
                <a:cs typeface="+mj-cs"/>
              </a:rPr>
              <a:t> </a:t>
            </a:r>
          </a:p>
        </p:txBody>
      </p:sp>
      <p:sp>
        <p:nvSpPr>
          <p:cNvPr id="19" name="Freeform: Shape 18">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Picture 13" descr="A screenshot of a cell phone&#10;&#10;Description generated with high confidence">
            <a:extLst>
              <a:ext uri="{FF2B5EF4-FFF2-40B4-BE49-F238E27FC236}">
                <a16:creationId xmlns:a16="http://schemas.microsoft.com/office/drawing/2014/main" id="{B6324B98-FABB-4F89-8DB1-4DD660FCAA9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770" r="2" b="982"/>
          <a:stretch/>
        </p:blipFill>
        <p:spPr>
          <a:xfrm>
            <a:off x="3559122" y="2661260"/>
            <a:ext cx="2788920" cy="2788920"/>
          </a:xfrm>
          <a:custGeom>
            <a:avLst/>
            <a:gdLst>
              <a:gd name="connsiteX0" fmla="*/ 1440180 w 2880360"/>
              <a:gd name="connsiteY0" fmla="*/ 0 h 2880360"/>
              <a:gd name="connsiteX1" fmla="*/ 2880360 w 2880360"/>
              <a:gd name="connsiteY1" fmla="*/ 1440180 h 2880360"/>
              <a:gd name="connsiteX2" fmla="*/ 1440180 w 2880360"/>
              <a:gd name="connsiteY2" fmla="*/ 2880360 h 2880360"/>
              <a:gd name="connsiteX3" fmla="*/ 0 w 2880360"/>
              <a:gd name="connsiteY3" fmla="*/ 1440180 h 2880360"/>
              <a:gd name="connsiteX4" fmla="*/ 1440180 w 2880360"/>
              <a:gd name="connsiteY4" fmla="*/ 0 h 2880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8" name="Picture 7" descr="A picture containing indoor, wall&#10;&#10;Description generated with high confidence">
            <a:extLst>
              <a:ext uri="{FF2B5EF4-FFF2-40B4-BE49-F238E27FC236}">
                <a16:creationId xmlns:a16="http://schemas.microsoft.com/office/drawing/2014/main" id="{486FFD23-C794-4E57-B6A9-13C8419FACD5}"/>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0009" r="18449" b="1"/>
          <a:stretch/>
        </p:blipFill>
        <p:spPr>
          <a:xfrm>
            <a:off x="20" y="10"/>
            <a:ext cx="3967953" cy="3383270"/>
          </a:xfrm>
          <a:custGeom>
            <a:avLst/>
            <a:gdLst>
              <a:gd name="connsiteX0" fmla="*/ 0 w 3967973"/>
              <a:gd name="connsiteY0" fmla="*/ 0 h 3383280"/>
              <a:gd name="connsiteX1" fmla="*/ 3605273 w 3967973"/>
              <a:gd name="connsiteY1" fmla="*/ 0 h 3383280"/>
              <a:gd name="connsiteX2" fmla="*/ 3704836 w 3967973"/>
              <a:gd name="connsiteY2" fmla="*/ 163887 h 3383280"/>
              <a:gd name="connsiteX3" fmla="*/ 3967973 w 3967973"/>
              <a:gd name="connsiteY3" fmla="*/ 1203093 h 3383280"/>
              <a:gd name="connsiteX4" fmla="*/ 1787786 w 3967973"/>
              <a:gd name="connsiteY4" fmla="*/ 3383280 h 3383280"/>
              <a:gd name="connsiteX5" fmla="*/ 105448 w 3967973"/>
              <a:gd name="connsiteY5" fmla="*/ 2589894 h 3383280"/>
              <a:gd name="connsiteX6" fmla="*/ 0 w 3967973"/>
              <a:gd name="connsiteY6" fmla="*/ 2448881 h 338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a:solidFill>
            <a:srgbClr val="FFFFFF">
              <a:shade val="85000"/>
            </a:srgbClr>
          </a:solidFill>
        </p:spPr>
      </p:pic>
      <p:pic>
        <p:nvPicPr>
          <p:cNvPr id="5" name="Picture 4" descr="A group of people in a room&#10;&#10;Description generated with very high confidence">
            <a:extLst>
              <a:ext uri="{FF2B5EF4-FFF2-40B4-BE49-F238E27FC236}">
                <a16:creationId xmlns:a16="http://schemas.microsoft.com/office/drawing/2014/main" id="{E49ABFC0-06FD-49B4-8F2A-B96C509D22CF}"/>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6009" r="20115"/>
          <a:stretch/>
        </p:blipFill>
        <p:spPr>
          <a:xfrm>
            <a:off x="4825" y="4007260"/>
            <a:ext cx="3155071" cy="2850749"/>
          </a:xfrm>
          <a:custGeom>
            <a:avLst/>
            <a:gdLst>
              <a:gd name="connsiteX0" fmla="*/ 1358746 w 3155071"/>
              <a:gd name="connsiteY0" fmla="*/ 0 h 2850749"/>
              <a:gd name="connsiteX1" fmla="*/ 3155071 w 3155071"/>
              <a:gd name="connsiteY1" fmla="*/ 1796325 h 2850749"/>
              <a:gd name="connsiteX2" fmla="*/ 2848287 w 3155071"/>
              <a:gd name="connsiteY2" fmla="*/ 2800668 h 2850749"/>
              <a:gd name="connsiteX3" fmla="*/ 2810837 w 3155071"/>
              <a:gd name="connsiteY3" fmla="*/ 2850749 h 2850749"/>
              <a:gd name="connsiteX4" fmla="*/ 0 w 3155071"/>
              <a:gd name="connsiteY4" fmla="*/ 2850749 h 2850749"/>
              <a:gd name="connsiteX5" fmla="*/ 0 w 3155071"/>
              <a:gd name="connsiteY5" fmla="*/ 623564 h 2850749"/>
              <a:gd name="connsiteX6" fmla="*/ 88552 w 3155071"/>
              <a:gd name="connsiteY6" fmla="*/ 526132 h 2850749"/>
              <a:gd name="connsiteX7" fmla="*/ 1358746 w 3155071"/>
              <a:gd name="connsiteY7" fmla="*/ 0 h 2850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a:scene3d>
            <a:camera prst="perspectiveFront" fov="5400000"/>
            <a:lightRig rig="threePt" dir="t">
              <a:rot lat="0" lon="0" rev="2100000"/>
            </a:lightRig>
          </a:scene3d>
          <a:sp3d extrusionH="25400">
            <a:bevelT w="304800" h="152400" prst="hardEdge"/>
            <a:extrusionClr>
              <a:srgbClr val="000000"/>
            </a:extrusionClr>
          </a:sp3d>
        </p:spPr>
      </p:pic>
      <p:sp>
        <p:nvSpPr>
          <p:cNvPr id="3" name="TextBox 2">
            <a:extLst>
              <a:ext uri="{FF2B5EF4-FFF2-40B4-BE49-F238E27FC236}">
                <a16:creationId xmlns:a16="http://schemas.microsoft.com/office/drawing/2014/main" id="{5CF8EBE3-A409-487B-9D61-EB16268DC71A}"/>
              </a:ext>
            </a:extLst>
          </p:cNvPr>
          <p:cNvSpPr txBox="1"/>
          <p:nvPr/>
        </p:nvSpPr>
        <p:spPr>
          <a:xfrm>
            <a:off x="6890314" y="1601757"/>
            <a:ext cx="5095918" cy="3181684"/>
          </a:xfrm>
          <a:prstGeom prst="rect">
            <a:avLst/>
          </a:prstGeom>
        </p:spPr>
        <p:txBody>
          <a:bodyPr vert="horz" lIns="91440" tIns="45720" rIns="91440" bIns="45720" rtlCol="0" anchor="t">
            <a:noAutofit/>
          </a:bodyPr>
          <a:lstStyle/>
          <a:p>
            <a:pPr marL="571500" lvl="0" indent="-228600" defTabSz="914400">
              <a:lnSpc>
                <a:spcPct val="90000"/>
              </a:lnSpc>
              <a:spcAft>
                <a:spcPts val="600"/>
              </a:spcAft>
              <a:buFont typeface="Arial" panose="020B0604020202020204" pitchFamily="34" charset="0"/>
              <a:buChar char="•"/>
            </a:pPr>
            <a:r>
              <a:rPr lang="en-US" sz="2400" dirty="0">
                <a:solidFill>
                  <a:srgbClr val="EFBFE9"/>
                </a:solidFill>
                <a:latin typeface="Footlight MT Light" panose="0204060206030A020304" pitchFamily="18" charset="0"/>
              </a:rPr>
              <a:t>Create a clean, inviting store front to draw in customers</a:t>
            </a:r>
          </a:p>
          <a:p>
            <a:pPr marL="571500" lvl="0" indent="-228600" defTabSz="914400">
              <a:lnSpc>
                <a:spcPct val="90000"/>
              </a:lnSpc>
              <a:spcAft>
                <a:spcPts val="600"/>
              </a:spcAft>
              <a:buFont typeface="Arial" panose="020B0604020202020204" pitchFamily="34" charset="0"/>
              <a:buChar char="•"/>
            </a:pPr>
            <a:endParaRPr lang="en-US" sz="2400" dirty="0">
              <a:solidFill>
                <a:srgbClr val="EFBFE9"/>
              </a:solidFill>
              <a:latin typeface="Footlight MT Light" panose="0204060206030A020304" pitchFamily="18" charset="0"/>
            </a:endParaRPr>
          </a:p>
          <a:p>
            <a:pPr marL="571500" lvl="0" indent="-228600" defTabSz="914400">
              <a:lnSpc>
                <a:spcPct val="90000"/>
              </a:lnSpc>
              <a:spcAft>
                <a:spcPts val="600"/>
              </a:spcAft>
              <a:buFont typeface="Arial" panose="020B0604020202020204" pitchFamily="34" charset="0"/>
              <a:buChar char="•"/>
            </a:pPr>
            <a:r>
              <a:rPr lang="en-US" sz="2400" dirty="0">
                <a:solidFill>
                  <a:srgbClr val="EFBFE9"/>
                </a:solidFill>
                <a:latin typeface="Footlight MT Light" panose="0204060206030A020304" pitchFamily="18" charset="0"/>
              </a:rPr>
              <a:t>Shopfront is a first impression to the customers</a:t>
            </a:r>
          </a:p>
          <a:p>
            <a:pPr marL="571500" lvl="0" indent="-228600" defTabSz="914400">
              <a:lnSpc>
                <a:spcPct val="90000"/>
              </a:lnSpc>
              <a:spcAft>
                <a:spcPts val="600"/>
              </a:spcAft>
              <a:buFont typeface="Arial" panose="020B0604020202020204" pitchFamily="34" charset="0"/>
              <a:buChar char="•"/>
            </a:pPr>
            <a:endParaRPr lang="en-US" sz="2400" dirty="0">
              <a:solidFill>
                <a:srgbClr val="EFBFE9"/>
              </a:solidFill>
              <a:latin typeface="Footlight MT Light" panose="0204060206030A020304" pitchFamily="18" charset="0"/>
            </a:endParaRPr>
          </a:p>
          <a:p>
            <a:pPr marL="571500" lvl="0" indent="-228600" defTabSz="914400">
              <a:lnSpc>
                <a:spcPct val="90000"/>
              </a:lnSpc>
              <a:spcAft>
                <a:spcPts val="600"/>
              </a:spcAft>
              <a:buFont typeface="Arial" panose="020B0604020202020204" pitchFamily="34" charset="0"/>
              <a:buChar char="•"/>
            </a:pPr>
            <a:r>
              <a:rPr lang="en-US" sz="2400" dirty="0">
                <a:solidFill>
                  <a:srgbClr val="EFBFE9"/>
                </a:solidFill>
                <a:latin typeface="Footlight MT Light" panose="0204060206030A020304" pitchFamily="18" charset="0"/>
              </a:rPr>
              <a:t>Create an environment for customers to feel comfortable</a:t>
            </a:r>
          </a:p>
          <a:p>
            <a:pPr marL="342900" lvl="0" defTabSz="914400">
              <a:lnSpc>
                <a:spcPct val="90000"/>
              </a:lnSpc>
              <a:spcAft>
                <a:spcPts val="600"/>
              </a:spcAft>
            </a:pPr>
            <a:endParaRPr lang="en-US" sz="2400" dirty="0">
              <a:solidFill>
                <a:srgbClr val="EFBFE9"/>
              </a:solidFill>
              <a:latin typeface="Footlight MT Light" panose="0204060206030A020304" pitchFamily="18" charset="0"/>
            </a:endParaRPr>
          </a:p>
          <a:p>
            <a:pPr marL="800100" lvl="0" indent="-457200" defTabSz="914400">
              <a:lnSpc>
                <a:spcPct val="90000"/>
              </a:lnSpc>
              <a:spcAft>
                <a:spcPts val="600"/>
              </a:spcAft>
              <a:buFont typeface="Arial" panose="020B0604020202020204" pitchFamily="34" charset="0"/>
              <a:buChar char="•"/>
            </a:pPr>
            <a:r>
              <a:rPr lang="en-US" sz="2400" dirty="0">
                <a:solidFill>
                  <a:srgbClr val="EFBFE9"/>
                </a:solidFill>
                <a:latin typeface="Footlight MT Light" panose="0204060206030A020304" pitchFamily="18" charset="0"/>
              </a:rPr>
              <a:t>Display window often with latest trends</a:t>
            </a:r>
          </a:p>
          <a:p>
            <a:pPr marL="571500" lvl="0" indent="-228600" defTabSz="914400">
              <a:lnSpc>
                <a:spcPct val="90000"/>
              </a:lnSpc>
              <a:spcAft>
                <a:spcPts val="600"/>
              </a:spcAft>
              <a:buFont typeface="Arial" panose="020B0604020202020204" pitchFamily="34" charset="0"/>
              <a:buChar char="•"/>
            </a:pPr>
            <a:endParaRPr lang="en-US" sz="2400" dirty="0">
              <a:solidFill>
                <a:srgbClr val="EFBFE9"/>
              </a:solidFill>
              <a:latin typeface="Footlight MT Light" panose="0204060206030A020304" pitchFamily="18" charset="0"/>
            </a:endParaRPr>
          </a:p>
          <a:p>
            <a:pPr marL="800100" lvl="0" indent="-457200" defTabSz="914400">
              <a:lnSpc>
                <a:spcPct val="90000"/>
              </a:lnSpc>
              <a:spcAft>
                <a:spcPts val="600"/>
              </a:spcAft>
              <a:buFont typeface="Arial" panose="020B0604020202020204" pitchFamily="34" charset="0"/>
              <a:buChar char="•"/>
            </a:pPr>
            <a:r>
              <a:rPr lang="en-US" sz="2400" dirty="0">
                <a:solidFill>
                  <a:srgbClr val="EFBFE9"/>
                </a:solidFill>
                <a:latin typeface="Footlight MT Light" panose="0204060206030A020304" pitchFamily="18" charset="0"/>
              </a:rPr>
              <a:t> Themes and seasonal occasions</a:t>
            </a:r>
          </a:p>
        </p:txBody>
      </p:sp>
    </p:spTree>
    <p:extLst>
      <p:ext uri="{BB962C8B-B14F-4D97-AF65-F5344CB8AC3E}">
        <p14:creationId xmlns:p14="http://schemas.microsoft.com/office/powerpoint/2010/main" val="140601917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5F730-2172-4B76-B880-F1E5EC275133}"/>
              </a:ext>
            </a:extLst>
          </p:cNvPr>
          <p:cNvSpPr>
            <a:spLocks noGrp="1"/>
          </p:cNvSpPr>
          <p:nvPr>
            <p:ph type="title"/>
          </p:nvPr>
        </p:nvSpPr>
        <p:spPr>
          <a:xfrm>
            <a:off x="-1028307" y="70814"/>
            <a:ext cx="10515600" cy="1325563"/>
          </a:xfrm>
        </p:spPr>
        <p:txBody>
          <a:bodyPr>
            <a:normAutofit/>
          </a:bodyPr>
          <a:lstStyle/>
          <a:p>
            <a:r>
              <a:rPr lang="en-GB" sz="5400" dirty="0">
                <a:solidFill>
                  <a:schemeClr val="accent2">
                    <a:lumMod val="60000"/>
                    <a:lumOff val="40000"/>
                  </a:schemeClr>
                </a:solidFill>
                <a:latin typeface="Algerian" panose="04020705040A02060702" pitchFamily="82" charset="0"/>
              </a:rPr>
              <a:t>          </a:t>
            </a:r>
            <a:r>
              <a:rPr lang="en-GB" sz="5400" u="sng" dirty="0">
                <a:solidFill>
                  <a:schemeClr val="accent2">
                    <a:lumMod val="40000"/>
                    <a:lumOff val="60000"/>
                  </a:schemeClr>
                </a:solidFill>
                <a:latin typeface="Algerian" panose="04020705040A02060702" pitchFamily="82" charset="0"/>
              </a:rPr>
              <a:t>Physical resource </a:t>
            </a:r>
          </a:p>
        </p:txBody>
      </p:sp>
      <p:sp>
        <p:nvSpPr>
          <p:cNvPr id="3" name="TextBox 2">
            <a:extLst>
              <a:ext uri="{FF2B5EF4-FFF2-40B4-BE49-F238E27FC236}">
                <a16:creationId xmlns:a16="http://schemas.microsoft.com/office/drawing/2014/main" id="{F00B492F-EAFD-40AE-A062-A2A84EC1933A}"/>
              </a:ext>
            </a:extLst>
          </p:cNvPr>
          <p:cNvSpPr txBox="1"/>
          <p:nvPr/>
        </p:nvSpPr>
        <p:spPr>
          <a:xfrm>
            <a:off x="216894" y="1244682"/>
            <a:ext cx="7522590" cy="5262979"/>
          </a:xfrm>
          <a:prstGeom prst="rect">
            <a:avLst/>
          </a:prstGeom>
          <a:noFill/>
        </p:spPr>
        <p:txBody>
          <a:bodyPr wrap="square" rtlCol="0">
            <a:spAutoFit/>
          </a:bodyPr>
          <a:lstStyle/>
          <a:p>
            <a:pPr marL="457200" lvl="0" indent="-457200" hangingPunct="0">
              <a:buClr>
                <a:srgbClr val="EFBFE9"/>
              </a:buClr>
              <a:buFont typeface="Wingdings" panose="05000000000000000000" pitchFamily="2" charset="2"/>
              <a:buChar char="Ø"/>
            </a:pPr>
            <a:r>
              <a:rPr lang="en-GB" sz="2400" dirty="0">
                <a:solidFill>
                  <a:srgbClr val="EFBFE9"/>
                </a:solidFill>
                <a:latin typeface="Cambria Math" panose="02040503050406030204" pitchFamily="18" charset="0"/>
                <a:ea typeface="Cambria Math" panose="02040503050406030204" pitchFamily="18" charset="0"/>
              </a:rPr>
              <a:t>Importance of physical equipment's in a boutique</a:t>
            </a:r>
          </a:p>
          <a:p>
            <a:pPr marL="457200" lvl="0" indent="-457200" hangingPunct="0">
              <a:buClr>
                <a:srgbClr val="EFBFE9"/>
              </a:buClr>
              <a:buFont typeface="Wingdings" panose="05000000000000000000" pitchFamily="2" charset="2"/>
              <a:buChar char="Ø"/>
            </a:pPr>
            <a:endParaRPr lang="en-GB" sz="2400" dirty="0">
              <a:solidFill>
                <a:srgbClr val="EFBFE9"/>
              </a:solidFill>
              <a:latin typeface="Cambria Math" panose="02040503050406030204" pitchFamily="18" charset="0"/>
              <a:ea typeface="Cambria Math" panose="02040503050406030204" pitchFamily="18" charset="0"/>
            </a:endParaRPr>
          </a:p>
          <a:p>
            <a:pPr marL="457200" lvl="0" indent="-457200" hangingPunct="0">
              <a:buClr>
                <a:srgbClr val="EFBFE9"/>
              </a:buClr>
              <a:buFont typeface="Wingdings" panose="05000000000000000000" pitchFamily="2" charset="2"/>
              <a:buChar char="Ø"/>
            </a:pPr>
            <a:r>
              <a:rPr lang="en-GB" sz="2400" dirty="0">
                <a:solidFill>
                  <a:srgbClr val="EFBFE9"/>
                </a:solidFill>
                <a:latin typeface="Cambria Math" panose="02040503050406030204" pitchFamily="18" charset="0"/>
                <a:ea typeface="Cambria Math" panose="02040503050406030204" pitchFamily="18" charset="0"/>
              </a:rPr>
              <a:t>For business  to function required tangible items  </a:t>
            </a:r>
          </a:p>
          <a:p>
            <a:pPr lvl="0" hangingPunct="0"/>
            <a:endParaRPr lang="en-GB" sz="2400" dirty="0">
              <a:solidFill>
                <a:srgbClr val="EFBFE9"/>
              </a:solidFill>
              <a:latin typeface="Cambria Math" panose="02040503050406030204" pitchFamily="18" charset="0"/>
              <a:ea typeface="Cambria Math" panose="02040503050406030204" pitchFamily="18" charset="0"/>
            </a:endParaRPr>
          </a:p>
          <a:p>
            <a:pPr marL="457200" lvl="0" indent="-457200" hangingPunct="0">
              <a:buClr>
                <a:srgbClr val="EFBFE9"/>
              </a:buClr>
              <a:buFont typeface="Wingdings" panose="05000000000000000000" pitchFamily="2" charset="2"/>
              <a:buChar char="Ø"/>
            </a:pPr>
            <a:r>
              <a:rPr lang="en-GB" sz="2400" dirty="0">
                <a:solidFill>
                  <a:srgbClr val="EFBFE9"/>
                </a:solidFill>
                <a:latin typeface="Cambria Math" panose="02040503050406030204" pitchFamily="18" charset="0"/>
                <a:ea typeface="Cambria Math" panose="02040503050406030204" pitchFamily="18" charset="0"/>
              </a:rPr>
              <a:t>Up-to-date sewing machines needed to tailor quality garments</a:t>
            </a:r>
          </a:p>
          <a:p>
            <a:pPr marL="457200" lvl="0" indent="-457200" hangingPunct="0">
              <a:buClr>
                <a:srgbClr val="EFBFE9"/>
              </a:buClr>
              <a:buFont typeface="Wingdings" panose="05000000000000000000" pitchFamily="2" charset="2"/>
              <a:buChar char="Ø"/>
            </a:pPr>
            <a:endParaRPr lang="en-GB" sz="2400" dirty="0">
              <a:solidFill>
                <a:srgbClr val="EFBFE9"/>
              </a:solidFill>
              <a:latin typeface="Cambria Math" panose="02040503050406030204" pitchFamily="18" charset="0"/>
              <a:ea typeface="Cambria Math" panose="02040503050406030204" pitchFamily="18" charset="0"/>
            </a:endParaRPr>
          </a:p>
          <a:p>
            <a:pPr marL="457200" lvl="0" indent="-457200" hangingPunct="0">
              <a:buClr>
                <a:srgbClr val="EFBFE9"/>
              </a:buClr>
              <a:buFont typeface="Wingdings" panose="05000000000000000000" pitchFamily="2" charset="2"/>
              <a:buChar char="Ø"/>
            </a:pPr>
            <a:r>
              <a:rPr lang="en-GB" sz="2400" dirty="0">
                <a:solidFill>
                  <a:srgbClr val="EFBFE9"/>
                </a:solidFill>
                <a:latin typeface="Cambria Math" panose="02040503050406030204" pitchFamily="18" charset="0"/>
                <a:ea typeface="Cambria Math" panose="02040503050406030204" pitchFamily="18" charset="0"/>
              </a:rPr>
              <a:t>Increase garments productivity</a:t>
            </a:r>
          </a:p>
          <a:p>
            <a:pPr marL="457200" lvl="0" indent="-457200" hangingPunct="0">
              <a:buClr>
                <a:srgbClr val="EFBFE9"/>
              </a:buClr>
              <a:buFont typeface="Wingdings" panose="05000000000000000000" pitchFamily="2" charset="2"/>
              <a:buChar char="Ø"/>
            </a:pPr>
            <a:endParaRPr lang="en-GB" sz="2400" dirty="0">
              <a:solidFill>
                <a:srgbClr val="EFBFE9"/>
              </a:solidFill>
              <a:latin typeface="Cambria Math" panose="02040503050406030204" pitchFamily="18" charset="0"/>
              <a:ea typeface="Cambria Math" panose="02040503050406030204" pitchFamily="18" charset="0"/>
            </a:endParaRPr>
          </a:p>
          <a:p>
            <a:pPr marL="457200" lvl="0" indent="-457200" hangingPunct="0">
              <a:buClr>
                <a:srgbClr val="EFBFE9"/>
              </a:buClr>
              <a:buFont typeface="Wingdings" panose="05000000000000000000" pitchFamily="2" charset="2"/>
              <a:buChar char="Ø"/>
            </a:pPr>
            <a:r>
              <a:rPr lang="en-GB" sz="2400" dirty="0">
                <a:solidFill>
                  <a:srgbClr val="EFBFE9"/>
                </a:solidFill>
                <a:latin typeface="Cambria Math" panose="02040503050406030204" pitchFamily="18" charset="0"/>
                <a:ea typeface="Cambria Math" panose="02040503050406030204" pitchFamily="18" charset="0"/>
              </a:rPr>
              <a:t>Lookout for different types of tools and equipment’s</a:t>
            </a:r>
          </a:p>
          <a:p>
            <a:pPr marL="457200" lvl="0" indent="-457200" hangingPunct="0">
              <a:buClr>
                <a:srgbClr val="EFBFE9"/>
              </a:buClr>
              <a:buFont typeface="Wingdings" panose="05000000000000000000" pitchFamily="2" charset="2"/>
              <a:buChar char="Ø"/>
            </a:pPr>
            <a:endParaRPr lang="en-GB" sz="2400" dirty="0">
              <a:solidFill>
                <a:srgbClr val="EFBFE9"/>
              </a:solidFill>
              <a:latin typeface="Cambria Math" panose="02040503050406030204" pitchFamily="18" charset="0"/>
              <a:ea typeface="Cambria Math" panose="02040503050406030204" pitchFamily="18" charset="0"/>
            </a:endParaRPr>
          </a:p>
          <a:p>
            <a:pPr marL="457200" lvl="0" indent="-457200" hangingPunct="0">
              <a:buClr>
                <a:srgbClr val="EFBFE9"/>
              </a:buClr>
              <a:buFont typeface="Wingdings" panose="05000000000000000000" pitchFamily="2" charset="2"/>
              <a:buChar char="Ø"/>
            </a:pPr>
            <a:r>
              <a:rPr lang="en-GB" sz="2400" dirty="0">
                <a:solidFill>
                  <a:srgbClr val="EFBFE9"/>
                </a:solidFill>
                <a:latin typeface="Cambria Math" panose="02040503050406030204" pitchFamily="18" charset="0"/>
                <a:ea typeface="Cambria Math" panose="02040503050406030204" pitchFamily="18" charset="0"/>
              </a:rPr>
              <a:t>Product reach to customers in time   </a:t>
            </a:r>
          </a:p>
          <a:p>
            <a:endParaRPr lang="en-GB" sz="2400" dirty="0">
              <a:solidFill>
                <a:srgbClr val="EFBFE9"/>
              </a:solidFill>
              <a:latin typeface="Cambria Math" panose="02040503050406030204" pitchFamily="18" charset="0"/>
              <a:ea typeface="Cambria Math" panose="02040503050406030204" pitchFamily="18" charset="0"/>
            </a:endParaRPr>
          </a:p>
          <a:p>
            <a:pPr marL="457200" indent="-457200">
              <a:buClr>
                <a:srgbClr val="EFBFE9"/>
              </a:buClr>
              <a:buFont typeface="Wingdings" panose="05000000000000000000" pitchFamily="2" charset="2"/>
              <a:buChar char="Ø"/>
            </a:pPr>
            <a:r>
              <a:rPr lang="en-GB" sz="2400" dirty="0">
                <a:solidFill>
                  <a:srgbClr val="EFBFE9"/>
                </a:solidFill>
                <a:latin typeface="Cambria Math" panose="02040503050406030204" pitchFamily="18" charset="0"/>
                <a:ea typeface="Cambria Math" panose="02040503050406030204" pitchFamily="18" charset="0"/>
              </a:rPr>
              <a:t>Purchase items and fixed Assets (Pilon, 2015)</a:t>
            </a:r>
          </a:p>
        </p:txBody>
      </p:sp>
      <p:pic>
        <p:nvPicPr>
          <p:cNvPr id="5" name="Picture 4">
            <a:extLst>
              <a:ext uri="{FF2B5EF4-FFF2-40B4-BE49-F238E27FC236}">
                <a16:creationId xmlns:a16="http://schemas.microsoft.com/office/drawing/2014/main" id="{FB0F6C43-B0FC-4A2B-B0AE-25254810E2C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09259" y="212770"/>
            <a:ext cx="2727173" cy="233784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7" name="Picture 6" descr="A picture containing sewing machine, appliance, indoor, wall&#10;&#10;Description generated with very high confidence">
            <a:extLst>
              <a:ext uri="{FF2B5EF4-FFF2-40B4-BE49-F238E27FC236}">
                <a16:creationId xmlns:a16="http://schemas.microsoft.com/office/drawing/2014/main" id="{BD6FFCF9-DEC6-41F2-8682-3747C9C2753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088198" y="2820812"/>
            <a:ext cx="3369297" cy="2110720"/>
          </a:xfrm>
          <a:prstGeom prst="rect">
            <a:avLst/>
          </a:prstGeom>
          <a:ln>
            <a:noFill/>
          </a:ln>
          <a:effectLst>
            <a:softEdge rad="112500"/>
          </a:effectLst>
        </p:spPr>
      </p:pic>
      <p:pic>
        <p:nvPicPr>
          <p:cNvPr id="11" name="Picture 10" descr="A picture containing small&#10;&#10;Description generated with high confidence">
            <a:extLst>
              <a:ext uri="{FF2B5EF4-FFF2-40B4-BE49-F238E27FC236}">
                <a16:creationId xmlns:a16="http://schemas.microsoft.com/office/drawing/2014/main" id="{533AD124-438F-4667-A17D-632A459847C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352598" y="5193179"/>
            <a:ext cx="1951348" cy="1452051"/>
          </a:xfrm>
          <a:prstGeom prst="rect">
            <a:avLst/>
          </a:prstGeom>
          <a:ln>
            <a:noFill/>
          </a:ln>
          <a:effectLst>
            <a:softEdge rad="112500"/>
          </a:effectLst>
        </p:spPr>
      </p:pic>
      <p:pic>
        <p:nvPicPr>
          <p:cNvPr id="24" name="Picture 23" descr="A group of clothes hanging&#10;&#10;Description generated with very high confidence">
            <a:extLst>
              <a:ext uri="{FF2B5EF4-FFF2-40B4-BE49-F238E27FC236}">
                <a16:creationId xmlns:a16="http://schemas.microsoft.com/office/drawing/2014/main" id="{39C24FA6-F0AB-44A6-BBC1-EC2732BFD013}"/>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554262" y="5193179"/>
            <a:ext cx="2224725" cy="132556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654495099"/>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indoor, floor&#10;&#10;Description generated with high confidence">
            <a:extLst>
              <a:ext uri="{FF2B5EF4-FFF2-40B4-BE49-F238E27FC236}">
                <a16:creationId xmlns:a16="http://schemas.microsoft.com/office/drawing/2014/main" id="{57AC7154-6BE8-4BD2-ABDD-BF7208F4001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302" b="23927"/>
          <a:stretch/>
        </p:blipFill>
        <p:spPr>
          <a:xfrm>
            <a:off x="0" y="26668"/>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4E2BC28E-6A5D-482E-B7F7-9E2D425EE3D3}"/>
              </a:ext>
            </a:extLst>
          </p:cNvPr>
          <p:cNvSpPr>
            <a:spLocks noGrp="1"/>
          </p:cNvSpPr>
          <p:nvPr>
            <p:ph type="title"/>
          </p:nvPr>
        </p:nvSpPr>
        <p:spPr>
          <a:xfrm>
            <a:off x="486640" y="1875862"/>
            <a:ext cx="4204137" cy="1342754"/>
          </a:xfrm>
        </p:spPr>
        <p:txBody>
          <a:bodyPr vert="horz" lIns="91440" tIns="45720" rIns="91440" bIns="45720" rtlCol="0" anchor="ctr">
            <a:normAutofit/>
          </a:bodyPr>
          <a:lstStyle/>
          <a:p>
            <a:pPr algn="ctr"/>
            <a:r>
              <a:rPr lang="en-US" sz="3600" dirty="0"/>
              <a:t>             </a:t>
            </a:r>
            <a:r>
              <a:rPr lang="en-US" sz="3600" b="1" dirty="0">
                <a:solidFill>
                  <a:schemeClr val="accent2">
                    <a:lumMod val="40000"/>
                    <a:lumOff val="60000"/>
                  </a:schemeClr>
                </a:solidFill>
                <a:latin typeface="Algerian" panose="04020705040A02060702" pitchFamily="82" charset="0"/>
              </a:rPr>
              <a:t>Boutique layout</a:t>
            </a:r>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CCBC016-7BDB-45B6-9037-38186F54B4CB}"/>
              </a:ext>
            </a:extLst>
          </p:cNvPr>
          <p:cNvSpPr txBox="1"/>
          <p:nvPr/>
        </p:nvSpPr>
        <p:spPr>
          <a:xfrm>
            <a:off x="169925" y="3397829"/>
            <a:ext cx="5391889" cy="2619839"/>
          </a:xfrm>
          <a:prstGeom prst="rect">
            <a:avLst/>
          </a:prstGeom>
        </p:spPr>
        <p:txBody>
          <a:bodyPr vert="horz" lIns="91440" tIns="45720" rIns="91440" bIns="45720" rtlCol="0" anchor="ctr">
            <a:normAutofit fontScale="25000" lnSpcReduction="20000"/>
          </a:bodyPr>
          <a:lstStyle/>
          <a:p>
            <a:pPr defTabSz="914400">
              <a:lnSpc>
                <a:spcPct val="90000"/>
              </a:lnSpc>
              <a:spcAft>
                <a:spcPts val="600"/>
              </a:spcAft>
            </a:pPr>
            <a:endParaRPr lang="en-US" sz="2400" dirty="0">
              <a:solidFill>
                <a:schemeClr val="accent2">
                  <a:lumMod val="40000"/>
                  <a:lumOff val="60000"/>
                </a:schemeClr>
              </a:solidFill>
              <a:latin typeface="Cambria Math" panose="02040503050406030204" pitchFamily="18" charset="0"/>
              <a:ea typeface="Cambria Math" panose="02040503050406030204" pitchFamily="18" charset="0"/>
            </a:endParaRPr>
          </a:p>
          <a:p>
            <a:pPr lvl="0" indent="-228600" defTabSz="914400">
              <a:lnSpc>
                <a:spcPct val="90000"/>
              </a:lnSpc>
              <a:spcAft>
                <a:spcPts val="600"/>
              </a:spcAft>
              <a:buFont typeface="Arial" panose="020B0604020202020204" pitchFamily="34" charset="0"/>
              <a:buChar char="•"/>
            </a:pPr>
            <a:endParaRPr lang="en-US" dirty="0"/>
          </a:p>
          <a:p>
            <a:pPr lvl="0" indent="-228600" defTabSz="914400">
              <a:lnSpc>
                <a:spcPct val="90000"/>
              </a:lnSpc>
              <a:spcAft>
                <a:spcPts val="600"/>
              </a:spcAft>
              <a:buFont typeface="Arial" panose="020B0604020202020204" pitchFamily="34" charset="0"/>
              <a:buChar char="•"/>
            </a:pPr>
            <a:r>
              <a:rPr lang="en-US" sz="9600" dirty="0">
                <a:solidFill>
                  <a:srgbClr val="EFBFE9"/>
                </a:solidFill>
                <a:latin typeface="Cambria Math" panose="02040503050406030204" pitchFamily="18" charset="0"/>
                <a:ea typeface="Cambria Math" panose="02040503050406030204" pitchFamily="18" charset="0"/>
              </a:rPr>
              <a:t>The furnishing and layout of our boutique will be in a way that flows well (Fabregas, 2018)</a:t>
            </a:r>
          </a:p>
          <a:p>
            <a:pPr lvl="0" indent="-228600" defTabSz="914400">
              <a:lnSpc>
                <a:spcPct val="90000"/>
              </a:lnSpc>
              <a:spcAft>
                <a:spcPts val="600"/>
              </a:spcAft>
              <a:buFont typeface="Arial" panose="020B0604020202020204" pitchFamily="34" charset="0"/>
              <a:buChar char="•"/>
            </a:pPr>
            <a:endParaRPr lang="en-US" sz="9600" dirty="0">
              <a:solidFill>
                <a:srgbClr val="EFBFE9"/>
              </a:solidFill>
              <a:latin typeface="Cambria Math" panose="02040503050406030204" pitchFamily="18" charset="0"/>
              <a:ea typeface="Cambria Math" panose="02040503050406030204" pitchFamily="18" charset="0"/>
            </a:endParaRPr>
          </a:p>
          <a:p>
            <a:pPr lvl="0" indent="-228600" defTabSz="914400">
              <a:lnSpc>
                <a:spcPct val="90000"/>
              </a:lnSpc>
              <a:spcAft>
                <a:spcPts val="600"/>
              </a:spcAft>
              <a:buFont typeface="Arial" panose="020B0604020202020204" pitchFamily="34" charset="0"/>
              <a:buChar char="•"/>
            </a:pPr>
            <a:r>
              <a:rPr lang="en-US" sz="9600" dirty="0">
                <a:solidFill>
                  <a:srgbClr val="EFBFE9"/>
                </a:solidFill>
                <a:latin typeface="Cambria Math" panose="02040503050406030204" pitchFamily="18" charset="0"/>
                <a:ea typeface="Cambria Math" panose="02040503050406030204" pitchFamily="18" charset="0"/>
              </a:rPr>
              <a:t>Shelves are low enough for good visibility (Fabregas, 2018)</a:t>
            </a:r>
          </a:p>
          <a:p>
            <a:pPr lvl="0" indent="-228600" defTabSz="914400">
              <a:lnSpc>
                <a:spcPct val="90000"/>
              </a:lnSpc>
              <a:spcAft>
                <a:spcPts val="600"/>
              </a:spcAft>
              <a:buFont typeface="Arial" panose="020B0604020202020204" pitchFamily="34" charset="0"/>
              <a:buChar char="•"/>
            </a:pPr>
            <a:endParaRPr lang="en-US" sz="9600" dirty="0">
              <a:solidFill>
                <a:srgbClr val="EFBFE9"/>
              </a:solidFill>
              <a:latin typeface="Cambria Math" panose="02040503050406030204" pitchFamily="18" charset="0"/>
              <a:ea typeface="Cambria Math" panose="02040503050406030204" pitchFamily="18" charset="0"/>
            </a:endParaRPr>
          </a:p>
          <a:p>
            <a:pPr lvl="0" indent="-228600" defTabSz="914400">
              <a:lnSpc>
                <a:spcPct val="90000"/>
              </a:lnSpc>
              <a:spcAft>
                <a:spcPts val="600"/>
              </a:spcAft>
              <a:buFont typeface="Arial" panose="020B0604020202020204" pitchFamily="34" charset="0"/>
              <a:buChar char="•"/>
            </a:pPr>
            <a:r>
              <a:rPr lang="en-US" sz="9600" dirty="0">
                <a:solidFill>
                  <a:srgbClr val="EFBFE9"/>
                </a:solidFill>
                <a:latin typeface="Cambria Math" panose="02040503050406030204" pitchFamily="18" charset="0"/>
                <a:ea typeface="Cambria Math" panose="02040503050406030204" pitchFamily="18" charset="0"/>
              </a:rPr>
              <a:t>Making sure all privacy is maintained when taking measurements</a:t>
            </a:r>
          </a:p>
          <a:p>
            <a:pPr defTabSz="914400">
              <a:lnSpc>
                <a:spcPct val="90000"/>
              </a:lnSpc>
              <a:spcAft>
                <a:spcPts val="600"/>
              </a:spcAft>
            </a:pPr>
            <a:endParaRPr lang="en-US" dirty="0"/>
          </a:p>
        </p:txBody>
      </p:sp>
    </p:spTree>
    <p:extLst>
      <p:ext uri="{BB962C8B-B14F-4D97-AF65-F5344CB8AC3E}">
        <p14:creationId xmlns:p14="http://schemas.microsoft.com/office/powerpoint/2010/main" val="4036132437"/>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8FD0B-F3D8-4B71-8C37-71846E9B86CE}"/>
              </a:ext>
            </a:extLst>
          </p:cNvPr>
          <p:cNvSpPr>
            <a:spLocks noGrp="1"/>
          </p:cNvSpPr>
          <p:nvPr>
            <p:ph type="title"/>
          </p:nvPr>
        </p:nvSpPr>
        <p:spPr/>
        <p:txBody>
          <a:bodyPr>
            <a:normAutofit fontScale="90000"/>
          </a:bodyPr>
          <a:lstStyle/>
          <a:p>
            <a:r>
              <a:rPr lang="en-GB" sz="6000" dirty="0">
                <a:solidFill>
                  <a:schemeClr val="accent2">
                    <a:lumMod val="60000"/>
                    <a:lumOff val="40000"/>
                  </a:schemeClr>
                </a:solidFill>
                <a:latin typeface="Algerian" panose="04020705040A02060702" pitchFamily="82" charset="0"/>
              </a:rPr>
              <a:t>          </a:t>
            </a:r>
            <a:r>
              <a:rPr lang="en-GB" sz="6000" u="sng" dirty="0">
                <a:solidFill>
                  <a:schemeClr val="accent2">
                    <a:lumMod val="40000"/>
                    <a:lumOff val="60000"/>
                  </a:schemeClr>
                </a:solidFill>
                <a:latin typeface="Algerian" panose="04020705040A02060702" pitchFamily="82" charset="0"/>
              </a:rPr>
              <a:t>Financial Resource</a:t>
            </a:r>
            <a:br>
              <a:rPr lang="en-GB" dirty="0">
                <a:solidFill>
                  <a:schemeClr val="accent2">
                    <a:lumMod val="40000"/>
                    <a:lumOff val="60000"/>
                  </a:schemeClr>
                </a:solidFill>
              </a:rPr>
            </a:br>
            <a:endParaRPr lang="en-GB" dirty="0">
              <a:solidFill>
                <a:schemeClr val="accent2">
                  <a:lumMod val="40000"/>
                  <a:lumOff val="60000"/>
                </a:schemeClr>
              </a:solidFill>
            </a:endParaRPr>
          </a:p>
        </p:txBody>
      </p:sp>
      <p:sp>
        <p:nvSpPr>
          <p:cNvPr id="3" name="TextBox 2">
            <a:extLst>
              <a:ext uri="{FF2B5EF4-FFF2-40B4-BE49-F238E27FC236}">
                <a16:creationId xmlns:a16="http://schemas.microsoft.com/office/drawing/2014/main" id="{176F17FD-4541-435E-B74D-E945653E4310}"/>
              </a:ext>
            </a:extLst>
          </p:cNvPr>
          <p:cNvSpPr txBox="1"/>
          <p:nvPr/>
        </p:nvSpPr>
        <p:spPr>
          <a:xfrm>
            <a:off x="659090" y="1253059"/>
            <a:ext cx="10515600" cy="3539430"/>
          </a:xfrm>
          <a:prstGeom prst="rect">
            <a:avLst/>
          </a:prstGeom>
          <a:noFill/>
        </p:spPr>
        <p:txBody>
          <a:bodyPr wrap="square" rtlCol="0">
            <a:spAutoFit/>
          </a:bodyPr>
          <a:lstStyle/>
          <a:p>
            <a:pPr marL="285750" indent="-28575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Each partner contributes £6000 each</a:t>
            </a:r>
          </a:p>
          <a:p>
            <a:pPr marL="285750" indent="-28575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285750" indent="-28575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Self-employed income tax of the business</a:t>
            </a:r>
          </a:p>
          <a:p>
            <a:pPr marL="285750" indent="-28575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285750" indent="-28575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National insurance contribution for the business</a:t>
            </a:r>
          </a:p>
          <a:p>
            <a:pPr marL="285750" indent="-28575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285750" indent="-28575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VAT costs for our business (Experts in Business, 2018)</a:t>
            </a:r>
          </a:p>
          <a:p>
            <a:pPr>
              <a:buClr>
                <a:srgbClr val="EFBFE9"/>
              </a:buClr>
            </a:pPr>
            <a:endParaRPr lang="en-GB" sz="2800" dirty="0">
              <a:solidFill>
                <a:srgbClr val="EFBFE9"/>
              </a:solidFill>
              <a:latin typeface="Cambria Math" panose="02040503050406030204" pitchFamily="18" charset="0"/>
              <a:ea typeface="Cambria Math" panose="02040503050406030204" pitchFamily="18" charset="0"/>
            </a:endParaRPr>
          </a:p>
        </p:txBody>
      </p:sp>
      <p:pic>
        <p:nvPicPr>
          <p:cNvPr id="5" name="Picture 4">
            <a:extLst>
              <a:ext uri="{FF2B5EF4-FFF2-40B4-BE49-F238E27FC236}">
                <a16:creationId xmlns:a16="http://schemas.microsoft.com/office/drawing/2014/main" id="{C1A5E34B-06E9-48B6-B7FC-8250011DFF2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66557" y="1335411"/>
            <a:ext cx="2044782" cy="19050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8" name="Picture 7" descr="A close up of a sign&#10;&#10;Description generated with very high confidence">
            <a:extLst>
              <a:ext uri="{FF2B5EF4-FFF2-40B4-BE49-F238E27FC236}">
                <a16:creationId xmlns:a16="http://schemas.microsoft.com/office/drawing/2014/main" id="{3110EC66-AF29-4A38-A546-7A94D01FE9F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550938" y="5011888"/>
            <a:ext cx="1695450" cy="160020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1" name="Picture 10">
            <a:extLst>
              <a:ext uri="{FF2B5EF4-FFF2-40B4-BE49-F238E27FC236}">
                <a16:creationId xmlns:a16="http://schemas.microsoft.com/office/drawing/2014/main" id="{600C6993-3A20-4885-9171-2519AFF6967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611432" y="4934297"/>
            <a:ext cx="2355033" cy="1755381"/>
          </a:xfrm>
          <a:prstGeom prst="rect">
            <a:avLst/>
          </a:prstGeom>
          <a:ln>
            <a:noFill/>
          </a:ln>
          <a:effectLst>
            <a:softEdge rad="112500"/>
          </a:effectLst>
        </p:spPr>
      </p:pic>
      <p:pic>
        <p:nvPicPr>
          <p:cNvPr id="14" name="Picture 13" descr="A close up of a sign&#10;&#10;Description generated with very high confidence">
            <a:extLst>
              <a:ext uri="{FF2B5EF4-FFF2-40B4-BE49-F238E27FC236}">
                <a16:creationId xmlns:a16="http://schemas.microsoft.com/office/drawing/2014/main" id="{AEFFD26E-B4FE-4D10-9D2D-18C9313870EB}"/>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480008" y="4790135"/>
            <a:ext cx="2686639" cy="183671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8843326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13EDCA5-DE9F-44F3-9457-54D46CC212CE}"/>
              </a:ext>
            </a:extLst>
          </p:cNvPr>
          <p:cNvSpPr>
            <a:spLocks noGrp="1"/>
          </p:cNvSpPr>
          <p:nvPr>
            <p:ph type="title"/>
          </p:nvPr>
        </p:nvSpPr>
        <p:spPr>
          <a:xfrm>
            <a:off x="3119487" y="-188483"/>
            <a:ext cx="10515600" cy="1325563"/>
          </a:xfrm>
        </p:spPr>
        <p:txBody>
          <a:bodyPr>
            <a:normAutofit/>
          </a:bodyPr>
          <a:lstStyle/>
          <a:p>
            <a:r>
              <a:rPr lang="en-GB" sz="4800" b="1" u="sng" dirty="0">
                <a:solidFill>
                  <a:schemeClr val="accent2">
                    <a:lumMod val="40000"/>
                    <a:lumOff val="60000"/>
                  </a:schemeClr>
                </a:solidFill>
                <a:latin typeface="Algerian" panose="04020705040A02060702" pitchFamily="82" charset="0"/>
              </a:rPr>
              <a:t>Human resource</a:t>
            </a:r>
          </a:p>
        </p:txBody>
      </p:sp>
      <p:sp>
        <p:nvSpPr>
          <p:cNvPr id="5" name="Text Placeholder 4">
            <a:extLst>
              <a:ext uri="{FF2B5EF4-FFF2-40B4-BE49-F238E27FC236}">
                <a16:creationId xmlns:a16="http://schemas.microsoft.com/office/drawing/2014/main" id="{05451862-FEA2-4BA2-A65E-D94B54E6CA01}"/>
              </a:ext>
            </a:extLst>
          </p:cNvPr>
          <p:cNvSpPr>
            <a:spLocks noGrp="1"/>
          </p:cNvSpPr>
          <p:nvPr>
            <p:ph type="body" sz="half" idx="4294967295"/>
          </p:nvPr>
        </p:nvSpPr>
        <p:spPr>
          <a:xfrm>
            <a:off x="0" y="1235075"/>
            <a:ext cx="5608948" cy="3811588"/>
          </a:xfrm>
        </p:spPr>
        <p:txBody>
          <a:bodyPr>
            <a:noAutofit/>
          </a:bodyPr>
          <a:lstStyle/>
          <a:p>
            <a:pPr marL="457200" indent="-457200">
              <a:buClr>
                <a:srgbClr val="EFBFE9"/>
              </a:buClr>
              <a:buFont typeface="Wingdings" panose="05000000000000000000" pitchFamily="2" charset="2"/>
              <a:buChar char="Ø"/>
            </a:pPr>
            <a:r>
              <a:rPr lang="en-GB" sz="2800" b="1" dirty="0">
                <a:solidFill>
                  <a:srgbClr val="EFBFE9"/>
                </a:solidFill>
                <a:latin typeface="Cambria Math" panose="02040503050406030204" pitchFamily="18" charset="0"/>
                <a:ea typeface="Cambria Math" panose="02040503050406030204" pitchFamily="18" charset="0"/>
              </a:rPr>
              <a:t>We partners will work for each other.</a:t>
            </a:r>
          </a:p>
          <a:p>
            <a:pPr marL="457200" indent="-457200">
              <a:buClr>
                <a:srgbClr val="EFBFE9"/>
              </a:buClr>
              <a:buFont typeface="Wingdings" panose="05000000000000000000" pitchFamily="2" charset="2"/>
              <a:buChar char="Ø"/>
            </a:pPr>
            <a:r>
              <a:rPr lang="en-GB" sz="2800" b="1" dirty="0">
                <a:solidFill>
                  <a:srgbClr val="EFBFE9"/>
                </a:solidFill>
                <a:latin typeface="Cambria Math" panose="02040503050406030204" pitchFamily="18" charset="0"/>
                <a:ea typeface="Cambria Math" panose="02040503050406030204" pitchFamily="18" charset="0"/>
              </a:rPr>
              <a:t>If business expands then hire employees in future.</a:t>
            </a:r>
          </a:p>
          <a:p>
            <a:pPr marL="457200" indent="-457200">
              <a:buClr>
                <a:srgbClr val="EFBFE9"/>
              </a:buClr>
              <a:buFont typeface="Wingdings" panose="05000000000000000000" pitchFamily="2" charset="2"/>
              <a:buChar char="Ø"/>
            </a:pPr>
            <a:endParaRPr lang="en-GB" sz="2800" b="1" dirty="0">
              <a:solidFill>
                <a:srgbClr val="EFBFE9"/>
              </a:solidFill>
              <a:latin typeface="Cambria Math" panose="02040503050406030204" pitchFamily="18" charset="0"/>
              <a:ea typeface="Cambria Math" panose="02040503050406030204" pitchFamily="18" charset="0"/>
            </a:endParaRPr>
          </a:p>
          <a:p>
            <a:pPr marL="457200" indent="-457200">
              <a:buClr>
                <a:srgbClr val="EFBFE9"/>
              </a:buClr>
              <a:buFont typeface="Wingdings" panose="05000000000000000000" pitchFamily="2" charset="2"/>
              <a:buChar char="Ø"/>
            </a:pPr>
            <a:r>
              <a:rPr lang="en-GB" sz="2800" b="1" dirty="0">
                <a:solidFill>
                  <a:srgbClr val="EFBFE9"/>
                </a:solidFill>
                <a:latin typeface="Cambria Math" panose="02040503050406030204" pitchFamily="18" charset="0"/>
                <a:ea typeface="Cambria Math" panose="02040503050406030204" pitchFamily="18" charset="0"/>
              </a:rPr>
              <a:t>Quality Control/ Tailor</a:t>
            </a:r>
          </a:p>
          <a:p>
            <a:pPr marL="457200" indent="-457200">
              <a:buClr>
                <a:srgbClr val="EFBFE9"/>
              </a:buClr>
              <a:buFont typeface="Wingdings" panose="05000000000000000000" pitchFamily="2" charset="2"/>
              <a:buChar char="Ø"/>
            </a:pPr>
            <a:r>
              <a:rPr lang="en-GB" sz="2800" b="1" dirty="0">
                <a:solidFill>
                  <a:srgbClr val="EFBFE9"/>
                </a:solidFill>
                <a:latin typeface="Cambria Math" panose="02040503050406030204" pitchFamily="18" charset="0"/>
                <a:ea typeface="Cambria Math" panose="02040503050406030204" pitchFamily="18" charset="0"/>
              </a:rPr>
              <a:t>Fashion  Designer</a:t>
            </a:r>
          </a:p>
          <a:p>
            <a:pPr marL="457200" indent="-457200">
              <a:buClr>
                <a:srgbClr val="EFBFE9"/>
              </a:buClr>
              <a:buFont typeface="Wingdings" panose="05000000000000000000" pitchFamily="2" charset="2"/>
              <a:buChar char="Ø"/>
            </a:pPr>
            <a:r>
              <a:rPr lang="en-GB" sz="2800" b="1" dirty="0">
                <a:solidFill>
                  <a:srgbClr val="EFBFE9"/>
                </a:solidFill>
                <a:latin typeface="Cambria Math" panose="02040503050406030204" pitchFamily="18" charset="0"/>
                <a:ea typeface="Cambria Math" panose="02040503050406030204" pitchFamily="18" charset="0"/>
              </a:rPr>
              <a:t>Tailor</a:t>
            </a:r>
          </a:p>
          <a:p>
            <a:pPr marL="457200" indent="-457200">
              <a:buClr>
                <a:srgbClr val="EFBFE9"/>
              </a:buClr>
              <a:buFont typeface="Wingdings" panose="05000000000000000000" pitchFamily="2" charset="2"/>
              <a:buChar char="Ø"/>
            </a:pPr>
            <a:r>
              <a:rPr lang="en-GB" sz="2800" b="1" dirty="0">
                <a:solidFill>
                  <a:srgbClr val="EFBFE9"/>
                </a:solidFill>
                <a:latin typeface="Cambria Math" panose="02040503050406030204" pitchFamily="18" charset="0"/>
                <a:ea typeface="Cambria Math" panose="02040503050406030204" pitchFamily="18" charset="0"/>
              </a:rPr>
              <a:t>Admin/ Customer Service</a:t>
            </a:r>
          </a:p>
          <a:p>
            <a:pPr marL="457200" indent="-457200">
              <a:buClr>
                <a:srgbClr val="EFBFE9"/>
              </a:buClr>
              <a:buFont typeface="Wingdings" panose="05000000000000000000" pitchFamily="2" charset="2"/>
              <a:buChar char="Ø"/>
            </a:pPr>
            <a:r>
              <a:rPr lang="en-GB" sz="2800" b="1" dirty="0">
                <a:solidFill>
                  <a:srgbClr val="EFBFE9"/>
                </a:solidFill>
                <a:latin typeface="Cambria Math" panose="02040503050406030204" pitchFamily="18" charset="0"/>
                <a:ea typeface="Cambria Math" panose="02040503050406030204" pitchFamily="18" charset="0"/>
              </a:rPr>
              <a:t>Accountant</a:t>
            </a:r>
          </a:p>
        </p:txBody>
      </p:sp>
      <p:pic>
        <p:nvPicPr>
          <p:cNvPr id="6" name="Picture 5" descr="A close up of a logo&#10;&#10;Description generated with very high confidence">
            <a:extLst>
              <a:ext uri="{FF2B5EF4-FFF2-40B4-BE49-F238E27FC236}">
                <a16:creationId xmlns:a16="http://schemas.microsoft.com/office/drawing/2014/main" id="{6D701080-4FA6-442A-9279-BCC4BCABB34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21181698">
            <a:off x="5352186" y="5353634"/>
            <a:ext cx="2523242" cy="107465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1" name="Picture 10" descr="A picture containing sport, athletic game&#10;&#10;Description generated with very high confidence">
            <a:extLst>
              <a:ext uri="{FF2B5EF4-FFF2-40B4-BE49-F238E27FC236}">
                <a16:creationId xmlns:a16="http://schemas.microsoft.com/office/drawing/2014/main" id="{160444BA-5269-4653-8E84-68C72AF4612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6295" y="2915506"/>
            <a:ext cx="2573518" cy="180431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4" name="Picture 13" descr="A close up of a blackboard&#10;&#10;Description generated with very high confidence">
            <a:extLst>
              <a:ext uri="{FF2B5EF4-FFF2-40B4-BE49-F238E27FC236}">
                <a16:creationId xmlns:a16="http://schemas.microsoft.com/office/drawing/2014/main" id="{D0FB080F-70DB-40E7-AC4E-FE637A726ADB}"/>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357803" y="1137080"/>
            <a:ext cx="2573518" cy="1248950"/>
          </a:xfrm>
          <a:prstGeom prst="rect">
            <a:avLst/>
          </a:prstGeom>
        </p:spPr>
      </p:pic>
      <p:pic>
        <p:nvPicPr>
          <p:cNvPr id="17" name="Picture 16" descr="A close up of a implement&#10;&#10;Description generated with high confidence">
            <a:extLst>
              <a:ext uri="{FF2B5EF4-FFF2-40B4-BE49-F238E27FC236}">
                <a16:creationId xmlns:a16="http://schemas.microsoft.com/office/drawing/2014/main" id="{427F9E0A-4DCC-45F4-912B-2BEC2D733A41}"/>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493476" y="4256736"/>
            <a:ext cx="2157975" cy="189547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20" name="Picture 19" descr="A blackboard sign outside of a building&#10;&#10;Description generated with very high confidence">
            <a:extLst>
              <a:ext uri="{FF2B5EF4-FFF2-40B4-BE49-F238E27FC236}">
                <a16:creationId xmlns:a16="http://schemas.microsoft.com/office/drawing/2014/main" id="{00386666-7B2B-40BC-8C1E-7D4170953AF3}"/>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9172736" y="307008"/>
            <a:ext cx="2620196" cy="1407048"/>
          </a:xfrm>
          <a:prstGeom prst="rect">
            <a:avLst/>
          </a:prstGeom>
        </p:spPr>
      </p:pic>
      <p:pic>
        <p:nvPicPr>
          <p:cNvPr id="23" name="Picture 22" descr="A close up of a device&#10;&#10;Description generated with high confidence">
            <a:extLst>
              <a:ext uri="{FF2B5EF4-FFF2-40B4-BE49-F238E27FC236}">
                <a16:creationId xmlns:a16="http://schemas.microsoft.com/office/drawing/2014/main" id="{B7F08DC9-96D0-42B3-955F-B868F92C65A0}"/>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9493476" y="2198416"/>
            <a:ext cx="2118827" cy="157395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482956738"/>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A7A6A-5CB6-4AD2-B90A-03B10193F4E7}"/>
              </a:ext>
            </a:extLst>
          </p:cNvPr>
          <p:cNvSpPr>
            <a:spLocks noGrp="1"/>
          </p:cNvSpPr>
          <p:nvPr>
            <p:ph type="title"/>
          </p:nvPr>
        </p:nvSpPr>
        <p:spPr>
          <a:xfrm>
            <a:off x="3127131" y="-533727"/>
            <a:ext cx="7163569" cy="1600200"/>
          </a:xfrm>
        </p:spPr>
        <p:txBody>
          <a:bodyPr>
            <a:normAutofit/>
          </a:bodyPr>
          <a:lstStyle/>
          <a:p>
            <a:r>
              <a:rPr lang="en-GB" b="1" dirty="0">
                <a:solidFill>
                  <a:schemeClr val="accent2">
                    <a:lumMod val="40000"/>
                    <a:lumOff val="60000"/>
                  </a:schemeClr>
                </a:solidFill>
                <a:latin typeface="Algerian" panose="04020705040A02060702" pitchFamily="82" charset="0"/>
              </a:rPr>
              <a:t>Quality Control/ Tailor</a:t>
            </a:r>
            <a:br>
              <a:rPr lang="en-GB" b="1" dirty="0">
                <a:solidFill>
                  <a:schemeClr val="accent2">
                    <a:lumMod val="40000"/>
                    <a:lumOff val="60000"/>
                  </a:schemeClr>
                </a:solidFill>
                <a:latin typeface="Algerian" panose="04020705040A02060702" pitchFamily="82" charset="0"/>
              </a:rPr>
            </a:br>
            <a:r>
              <a:rPr lang="en-GB" b="1" dirty="0">
                <a:solidFill>
                  <a:schemeClr val="accent2">
                    <a:lumMod val="40000"/>
                    <a:lumOff val="60000"/>
                  </a:schemeClr>
                </a:solidFill>
                <a:latin typeface="Algerian" panose="04020705040A02060702" pitchFamily="82" charset="0"/>
              </a:rPr>
              <a:t>      Fulmodina Hannan</a:t>
            </a:r>
            <a:endParaRPr lang="en-GB" dirty="0">
              <a:solidFill>
                <a:schemeClr val="accent2">
                  <a:lumMod val="40000"/>
                  <a:lumOff val="60000"/>
                </a:schemeClr>
              </a:solidFill>
              <a:latin typeface="Algerian" panose="04020705040A02060702" pitchFamily="82" charset="0"/>
            </a:endParaRPr>
          </a:p>
        </p:txBody>
      </p:sp>
      <p:sp>
        <p:nvSpPr>
          <p:cNvPr id="3" name="Content Placeholder 2">
            <a:extLst>
              <a:ext uri="{FF2B5EF4-FFF2-40B4-BE49-F238E27FC236}">
                <a16:creationId xmlns:a16="http://schemas.microsoft.com/office/drawing/2014/main" id="{FFF66844-F56C-4051-9D90-494BBA712C08}"/>
              </a:ext>
            </a:extLst>
          </p:cNvPr>
          <p:cNvSpPr>
            <a:spLocks noGrp="1"/>
          </p:cNvSpPr>
          <p:nvPr>
            <p:ph idx="1"/>
          </p:nvPr>
        </p:nvSpPr>
        <p:spPr>
          <a:xfrm>
            <a:off x="8191892" y="1734532"/>
            <a:ext cx="3163495" cy="4126518"/>
          </a:xfrm>
        </p:spPr>
        <p:txBody>
          <a:bodyPr>
            <a:normAutofit/>
          </a:bodyPr>
          <a:lstStyle/>
          <a:p>
            <a:pPr marL="1828800" lvl="4" indent="0">
              <a:buClr>
                <a:srgbClr val="E494DA"/>
              </a:buClr>
              <a:buNone/>
            </a:pPr>
            <a:endParaRPr lang="en-GB" sz="11200" dirty="0">
              <a:solidFill>
                <a:srgbClr val="EFBFE9"/>
              </a:solidFill>
              <a:latin typeface="Footlight MT Light" panose="0204060206030A020304" pitchFamily="18" charset="0"/>
            </a:endParaRPr>
          </a:p>
          <a:p>
            <a:pPr marL="1828800" lvl="4" indent="0">
              <a:buClr>
                <a:srgbClr val="E494DA"/>
              </a:buClr>
              <a:buNone/>
            </a:pPr>
            <a:endParaRPr lang="en-GB" sz="11200" dirty="0">
              <a:solidFill>
                <a:srgbClr val="EFBFE9"/>
              </a:solidFill>
              <a:latin typeface="Footlight MT Light" panose="0204060206030A020304" pitchFamily="18" charset="0"/>
            </a:endParaRPr>
          </a:p>
          <a:p>
            <a:endParaRPr lang="en-GB" dirty="0"/>
          </a:p>
        </p:txBody>
      </p:sp>
      <p:sp>
        <p:nvSpPr>
          <p:cNvPr id="4" name="Text Placeholder 3">
            <a:extLst>
              <a:ext uri="{FF2B5EF4-FFF2-40B4-BE49-F238E27FC236}">
                <a16:creationId xmlns:a16="http://schemas.microsoft.com/office/drawing/2014/main" id="{0F86FA07-0E91-4429-A1A4-E7B71A7E8E72}"/>
              </a:ext>
            </a:extLst>
          </p:cNvPr>
          <p:cNvSpPr>
            <a:spLocks noGrp="1"/>
          </p:cNvSpPr>
          <p:nvPr>
            <p:ph type="body" sz="half" idx="2"/>
          </p:nvPr>
        </p:nvSpPr>
        <p:spPr>
          <a:xfrm>
            <a:off x="201348" y="1353679"/>
            <a:ext cx="9150904" cy="4494163"/>
          </a:xfrm>
        </p:spPr>
        <p:txBody>
          <a:bodyPr>
            <a:normAutofit/>
          </a:bodyPr>
          <a:lstStyle/>
          <a:p>
            <a:pPr lvl="0">
              <a:buClr>
                <a:srgbClr val="EFBFE9"/>
              </a:buClr>
            </a:pPr>
            <a:r>
              <a:rPr lang="en-GB" sz="2800" u="sng" dirty="0">
                <a:solidFill>
                  <a:schemeClr val="accent2">
                    <a:lumMod val="40000"/>
                    <a:lumOff val="60000"/>
                  </a:schemeClr>
                </a:solidFill>
                <a:latin typeface="Footlight MT Light" panose="0204060206030A020304" pitchFamily="18" charset="0"/>
                <a:ea typeface="Cambria Math" panose="02040503050406030204" pitchFamily="18" charset="0"/>
              </a:rPr>
              <a:t>Qualifications/Skills</a:t>
            </a:r>
          </a:p>
          <a:p>
            <a:pPr marL="285750" lvl="0" indent="-285750">
              <a:buClr>
                <a:srgbClr val="EFBFE9"/>
              </a:buClr>
              <a:buFont typeface="Wingdings" panose="05000000000000000000" pitchFamily="2" charset="2"/>
              <a:buChar char="Ø"/>
            </a:pPr>
            <a:r>
              <a:rPr lang="en-GB" sz="2800" dirty="0">
                <a:solidFill>
                  <a:srgbClr val="EFBFE9"/>
                </a:solidFill>
                <a:latin typeface="Footlight MT Light" panose="0204060206030A020304" pitchFamily="18" charset="0"/>
                <a:ea typeface="Cambria Math" panose="02040503050406030204" pitchFamily="18" charset="0"/>
              </a:rPr>
              <a:t>Diploma in Textile Engineering (Neptune Institute of Management and Technology, 2018)  </a:t>
            </a:r>
          </a:p>
          <a:p>
            <a:pPr marL="457200" lvl="0" indent="-457200">
              <a:buClr>
                <a:srgbClr val="EFBFE9"/>
              </a:buClr>
              <a:buFont typeface="Wingdings" panose="05000000000000000000" pitchFamily="2" charset="2"/>
              <a:buChar char="Ø"/>
            </a:pPr>
            <a:r>
              <a:rPr lang="en-GB" sz="2800" dirty="0">
                <a:solidFill>
                  <a:srgbClr val="EFBFE9"/>
                </a:solidFill>
                <a:latin typeface="Footlight MT Light" panose="0204060206030A020304" pitchFamily="18" charset="0"/>
                <a:ea typeface="Cambria Math" panose="02040503050406030204" pitchFamily="18" charset="0"/>
              </a:rPr>
              <a:t>2-year Quality Control course and Training (ASQ, 2018)</a:t>
            </a:r>
          </a:p>
          <a:p>
            <a:endParaRPr lang="en-GB" sz="2800" b="1" u="sng" dirty="0">
              <a:solidFill>
                <a:schemeClr val="accent2">
                  <a:lumMod val="40000"/>
                  <a:lumOff val="60000"/>
                </a:schemeClr>
              </a:solidFill>
              <a:latin typeface="Footlight MT Light" panose="0204060206030A020304" pitchFamily="18" charset="0"/>
            </a:endParaRPr>
          </a:p>
          <a:p>
            <a:r>
              <a:rPr lang="en-GB" sz="2800" b="1" u="sng" dirty="0">
                <a:solidFill>
                  <a:schemeClr val="accent2">
                    <a:lumMod val="40000"/>
                    <a:lumOff val="60000"/>
                  </a:schemeClr>
                </a:solidFill>
                <a:latin typeface="Footlight MT Light" panose="0204060206030A020304" pitchFamily="18" charset="0"/>
              </a:rPr>
              <a:t>Jobs/Experiences</a:t>
            </a:r>
          </a:p>
          <a:p>
            <a:pPr marL="457200" indent="-457200">
              <a:buFont typeface="Wingdings" panose="05000000000000000000" pitchFamily="2" charset="2"/>
              <a:buChar char="Ø"/>
            </a:pPr>
            <a:r>
              <a:rPr lang="en-GB" sz="2800" dirty="0">
                <a:solidFill>
                  <a:srgbClr val="EFBFE9"/>
                </a:solidFill>
                <a:latin typeface="Footlight MT Light" panose="0204060206030A020304" pitchFamily="18" charset="0"/>
              </a:rPr>
              <a:t>Clothing/ Textile Technologist (Graduate Prospects Limited, 2018)</a:t>
            </a:r>
          </a:p>
          <a:p>
            <a:pPr marL="457200" indent="-457200">
              <a:buFont typeface="Wingdings" panose="05000000000000000000" pitchFamily="2" charset="2"/>
              <a:buChar char="Ø"/>
            </a:pPr>
            <a:r>
              <a:rPr lang="en-GB" sz="2800" dirty="0">
                <a:solidFill>
                  <a:srgbClr val="EFBFE9"/>
                </a:solidFill>
                <a:latin typeface="Footlight MT Light" panose="0204060206030A020304" pitchFamily="18" charset="0"/>
              </a:rPr>
              <a:t>Custom Tailor (Career Planner, 2018)</a:t>
            </a:r>
          </a:p>
          <a:p>
            <a:endParaRPr lang="en-GB" sz="2800" dirty="0">
              <a:solidFill>
                <a:srgbClr val="EFBFE9"/>
              </a:solidFill>
              <a:latin typeface="Footlight MT Light" panose="0204060206030A020304" pitchFamily="18" charset="0"/>
            </a:endParaRPr>
          </a:p>
        </p:txBody>
      </p:sp>
      <p:pic>
        <p:nvPicPr>
          <p:cNvPr id="5" name="Picture 4" descr="A picture containing object, microscope&#10;&#10;Description generated with very high confidence">
            <a:extLst>
              <a:ext uri="{FF2B5EF4-FFF2-40B4-BE49-F238E27FC236}">
                <a16:creationId xmlns:a16="http://schemas.microsoft.com/office/drawing/2014/main" id="{1250FBCD-5478-4809-8335-8711C3E73CB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58379" y="266373"/>
            <a:ext cx="2064643" cy="170625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8" name="Picture 7">
            <a:extLst>
              <a:ext uri="{FF2B5EF4-FFF2-40B4-BE49-F238E27FC236}">
                <a16:creationId xmlns:a16="http://schemas.microsoft.com/office/drawing/2014/main" id="{83923425-62BC-4BD6-B892-A42F127B162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453128" y="2534632"/>
            <a:ext cx="2217013" cy="170625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0" name="Picture 9" descr="A picture containing indoor, wall&#10;&#10;Description generated with very high confidence">
            <a:extLst>
              <a:ext uri="{FF2B5EF4-FFF2-40B4-BE49-F238E27FC236}">
                <a16:creationId xmlns:a16="http://schemas.microsoft.com/office/drawing/2014/main" id="{FCAD0B2F-4C7D-43C5-A48F-C230652731C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617955" y="4866880"/>
            <a:ext cx="2479788" cy="1769148"/>
          </a:xfrm>
          <a:prstGeom prst="rect">
            <a:avLst/>
          </a:prstGeom>
          <a:ln>
            <a:noFill/>
          </a:ln>
          <a:effectLst>
            <a:softEdge rad="112500"/>
          </a:effectLst>
        </p:spPr>
      </p:pic>
      <p:pic>
        <p:nvPicPr>
          <p:cNvPr id="15" name="Picture 14">
            <a:extLst>
              <a:ext uri="{FF2B5EF4-FFF2-40B4-BE49-F238E27FC236}">
                <a16:creationId xmlns:a16="http://schemas.microsoft.com/office/drawing/2014/main" id="{A65CDCED-63A4-4B28-A400-5369982CED4C}"/>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462995" y="4566843"/>
            <a:ext cx="2217013" cy="196226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937710664"/>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F474D00-F7A7-4703-8D45-19B4638C0D0F}"/>
              </a:ext>
            </a:extLst>
          </p:cNvPr>
          <p:cNvSpPr>
            <a:spLocks noGrp="1"/>
          </p:cNvSpPr>
          <p:nvPr>
            <p:ph type="title"/>
          </p:nvPr>
        </p:nvSpPr>
        <p:spPr>
          <a:xfrm>
            <a:off x="2421903" y="176589"/>
            <a:ext cx="10515600" cy="1325563"/>
          </a:xfrm>
        </p:spPr>
        <p:txBody>
          <a:bodyPr>
            <a:normAutofit/>
          </a:bodyPr>
          <a:lstStyle/>
          <a:p>
            <a:r>
              <a:rPr lang="en-GB" sz="4000" b="1" dirty="0">
                <a:solidFill>
                  <a:schemeClr val="accent2">
                    <a:lumMod val="40000"/>
                    <a:lumOff val="60000"/>
                  </a:schemeClr>
                </a:solidFill>
                <a:latin typeface="Algerian" panose="04020705040A02060702" pitchFamily="82" charset="0"/>
              </a:rPr>
              <a:t>Quality Control/ Tailor</a:t>
            </a:r>
            <a:br>
              <a:rPr lang="en-GB" sz="4000" b="1" dirty="0">
                <a:solidFill>
                  <a:schemeClr val="accent2">
                    <a:lumMod val="40000"/>
                    <a:lumOff val="60000"/>
                  </a:schemeClr>
                </a:solidFill>
                <a:latin typeface="Algerian" panose="04020705040A02060702" pitchFamily="82" charset="0"/>
              </a:rPr>
            </a:br>
            <a:r>
              <a:rPr lang="en-GB" sz="4000" b="1" dirty="0">
                <a:solidFill>
                  <a:schemeClr val="accent2">
                    <a:lumMod val="40000"/>
                    <a:lumOff val="60000"/>
                  </a:schemeClr>
                </a:solidFill>
                <a:latin typeface="Algerian" panose="04020705040A02060702" pitchFamily="82" charset="0"/>
              </a:rPr>
              <a:t>      Fulmodina Hannan</a:t>
            </a:r>
            <a:endParaRPr lang="en-GB" sz="4000" dirty="0"/>
          </a:p>
        </p:txBody>
      </p:sp>
      <p:sp>
        <p:nvSpPr>
          <p:cNvPr id="6" name="TextBox 5">
            <a:extLst>
              <a:ext uri="{FF2B5EF4-FFF2-40B4-BE49-F238E27FC236}">
                <a16:creationId xmlns:a16="http://schemas.microsoft.com/office/drawing/2014/main" id="{A3BF5775-F883-4A9C-9F50-CF3C036DCAD2}"/>
              </a:ext>
            </a:extLst>
          </p:cNvPr>
          <p:cNvSpPr txBox="1"/>
          <p:nvPr/>
        </p:nvSpPr>
        <p:spPr>
          <a:xfrm>
            <a:off x="758072" y="1742575"/>
            <a:ext cx="9935852" cy="4524315"/>
          </a:xfrm>
          <a:prstGeom prst="rect">
            <a:avLst/>
          </a:prstGeom>
          <a:noFill/>
        </p:spPr>
        <p:txBody>
          <a:bodyPr wrap="square" rtlCol="0">
            <a:spAutoFit/>
          </a:bodyPr>
          <a:lstStyle/>
          <a:p>
            <a:pPr lvl="0">
              <a:buClr>
                <a:srgbClr val="EFBFE9"/>
              </a:buClr>
            </a:pPr>
            <a:r>
              <a:rPr lang="en-GB" sz="3200" u="sng" dirty="0">
                <a:solidFill>
                  <a:schemeClr val="accent2">
                    <a:lumMod val="40000"/>
                    <a:lumOff val="60000"/>
                  </a:schemeClr>
                </a:solidFill>
                <a:latin typeface="Footlight MT Light" panose="0204060206030A020304" pitchFamily="18" charset="0"/>
                <a:ea typeface="Cambria Math" panose="02040503050406030204" pitchFamily="18" charset="0"/>
              </a:rPr>
              <a:t>Quality Controller Roles</a:t>
            </a:r>
          </a:p>
          <a:p>
            <a:pPr marL="285750" lvl="0" indent="-285750">
              <a:buClr>
                <a:srgbClr val="EFBFE9"/>
              </a:buClr>
              <a:buFont typeface="Wingdings" panose="05000000000000000000" pitchFamily="2" charset="2"/>
              <a:buChar char="Ø"/>
            </a:pPr>
            <a:r>
              <a:rPr lang="en-GB" sz="3200" dirty="0">
                <a:solidFill>
                  <a:srgbClr val="EFBFE9"/>
                </a:solidFill>
                <a:latin typeface="Footlight MT Light" panose="0204060206030A020304" pitchFamily="18" charset="0"/>
                <a:ea typeface="Cambria Math" panose="02040503050406030204" pitchFamily="18" charset="0"/>
              </a:rPr>
              <a:t>Monitor work process and products are meeting it’s standards</a:t>
            </a:r>
          </a:p>
          <a:p>
            <a:pPr lvl="0">
              <a:buClr>
                <a:srgbClr val="EFBFE9"/>
              </a:buClr>
            </a:pPr>
            <a:endParaRPr lang="en-GB" sz="3200" dirty="0">
              <a:solidFill>
                <a:srgbClr val="EFBFE9"/>
              </a:solidFill>
              <a:latin typeface="Footlight MT Light" panose="0204060206030A020304" pitchFamily="18" charset="0"/>
              <a:ea typeface="Cambria Math" panose="02040503050406030204" pitchFamily="18" charset="0"/>
            </a:endParaRPr>
          </a:p>
          <a:p>
            <a:pPr marL="285750" lvl="0" indent="-285750">
              <a:buClr>
                <a:srgbClr val="EFBFE9"/>
              </a:buClr>
              <a:buFont typeface="Wingdings" panose="05000000000000000000" pitchFamily="2" charset="2"/>
              <a:buChar char="Ø"/>
            </a:pPr>
            <a:r>
              <a:rPr lang="en-GB" sz="3200" dirty="0">
                <a:solidFill>
                  <a:srgbClr val="EFBFE9"/>
                </a:solidFill>
                <a:latin typeface="Footlight MT Light" panose="0204060206030A020304" pitchFamily="18" charset="0"/>
                <a:ea typeface="Cambria Math" panose="02040503050406030204" pitchFamily="18" charset="0"/>
              </a:rPr>
              <a:t>Suggest adjustments to assembled products </a:t>
            </a:r>
          </a:p>
          <a:p>
            <a:pPr marL="285750" lvl="0" indent="-285750">
              <a:buClr>
                <a:srgbClr val="EFBFE9"/>
              </a:buClr>
              <a:buFont typeface="Wingdings" panose="05000000000000000000" pitchFamily="2" charset="2"/>
              <a:buChar char="Ø"/>
            </a:pPr>
            <a:endParaRPr lang="en-GB" sz="3200" dirty="0">
              <a:solidFill>
                <a:srgbClr val="EFBFE9"/>
              </a:solidFill>
              <a:latin typeface="Footlight MT Light" panose="0204060206030A020304" pitchFamily="18" charset="0"/>
              <a:ea typeface="Cambria Math" panose="02040503050406030204" pitchFamily="18" charset="0"/>
            </a:endParaRPr>
          </a:p>
          <a:p>
            <a:pPr marL="285750" lvl="0" indent="-285750">
              <a:buClr>
                <a:srgbClr val="EFBFE9"/>
              </a:buClr>
              <a:buFont typeface="Wingdings" panose="05000000000000000000" pitchFamily="2" charset="2"/>
              <a:buChar char="Ø"/>
            </a:pPr>
            <a:r>
              <a:rPr lang="en-GB" sz="3200" dirty="0">
                <a:solidFill>
                  <a:srgbClr val="EFBFE9"/>
                </a:solidFill>
                <a:latin typeface="Footlight MT Light" panose="0204060206030A020304" pitchFamily="18" charset="0"/>
                <a:ea typeface="Cambria Math" panose="02040503050406030204" pitchFamily="18" charset="0"/>
              </a:rPr>
              <a:t>Inspect standards of products </a:t>
            </a:r>
          </a:p>
          <a:p>
            <a:pPr marL="285750" lvl="0" indent="-285750">
              <a:buClr>
                <a:srgbClr val="EFBFE9"/>
              </a:buClr>
              <a:buFont typeface="Wingdings" panose="05000000000000000000" pitchFamily="2" charset="2"/>
              <a:buChar char="Ø"/>
            </a:pPr>
            <a:endParaRPr lang="en-GB" sz="3200" dirty="0">
              <a:solidFill>
                <a:srgbClr val="EFBFE9"/>
              </a:solidFill>
              <a:latin typeface="Footlight MT Light" panose="0204060206030A020304" pitchFamily="18" charset="0"/>
              <a:ea typeface="Cambria Math" panose="02040503050406030204" pitchFamily="18" charset="0"/>
            </a:endParaRPr>
          </a:p>
          <a:p>
            <a:pPr>
              <a:buClr>
                <a:srgbClr val="EFBFE9"/>
              </a:buClr>
              <a:buFont typeface="Wingdings" panose="05000000000000000000" pitchFamily="2" charset="2"/>
              <a:buChar char="Ø"/>
            </a:pPr>
            <a:r>
              <a:rPr lang="en-GB" sz="3200" dirty="0">
                <a:solidFill>
                  <a:srgbClr val="EFBFE9"/>
                </a:solidFill>
                <a:latin typeface="Footlight MT Light" panose="0204060206030A020304" pitchFamily="18" charset="0"/>
                <a:ea typeface="Cambria Math" panose="02040503050406030204" pitchFamily="18" charset="0"/>
              </a:rPr>
              <a:t>Check finished items to standards of sale (Truity, 2018)</a:t>
            </a:r>
          </a:p>
        </p:txBody>
      </p:sp>
      <p:pic>
        <p:nvPicPr>
          <p:cNvPr id="7" name="Picture 6" descr="A picture containing object&#10;&#10;Description generated with high confidence">
            <a:extLst>
              <a:ext uri="{FF2B5EF4-FFF2-40B4-BE49-F238E27FC236}">
                <a16:creationId xmlns:a16="http://schemas.microsoft.com/office/drawing/2014/main" id="{57E1EFEF-6EB9-4913-AA71-0406BB56402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85827" y="230454"/>
            <a:ext cx="2036076" cy="1391910"/>
          </a:xfrm>
          <a:prstGeom prst="rect">
            <a:avLst/>
          </a:prstGeom>
          <a:ln>
            <a:noFill/>
          </a:ln>
          <a:effectLst>
            <a:softEdge rad="112500"/>
          </a:effectLst>
        </p:spPr>
      </p:pic>
      <p:pic>
        <p:nvPicPr>
          <p:cNvPr id="8" name="Picture 7">
            <a:extLst>
              <a:ext uri="{FF2B5EF4-FFF2-40B4-BE49-F238E27FC236}">
                <a16:creationId xmlns:a16="http://schemas.microsoft.com/office/drawing/2014/main" id="{BBF93731-F37A-408E-BFE7-5D8E593F2B9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770097" y="508000"/>
            <a:ext cx="2224498" cy="166044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9" name="Picture 8" descr="A blackboard sign outside of a building&#10;&#10;Description generated with very high confidence">
            <a:extLst>
              <a:ext uri="{FF2B5EF4-FFF2-40B4-BE49-F238E27FC236}">
                <a16:creationId xmlns:a16="http://schemas.microsoft.com/office/drawing/2014/main" id="{DF6B4FEA-BD70-491E-925F-5C268515FD1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908438" y="3340914"/>
            <a:ext cx="2834326" cy="1485610"/>
          </a:xfrm>
          <a:prstGeom prst="rect">
            <a:avLst/>
          </a:prstGeom>
        </p:spPr>
      </p:pic>
    </p:spTree>
    <p:extLst>
      <p:ext uri="{BB962C8B-B14F-4D97-AF65-F5344CB8AC3E}">
        <p14:creationId xmlns:p14="http://schemas.microsoft.com/office/powerpoint/2010/main" val="13789604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077CE-FA4B-4E2F-B99D-34E02E3E64AE}"/>
              </a:ext>
            </a:extLst>
          </p:cNvPr>
          <p:cNvSpPr>
            <a:spLocks noGrp="1"/>
          </p:cNvSpPr>
          <p:nvPr>
            <p:ph type="title"/>
          </p:nvPr>
        </p:nvSpPr>
        <p:spPr>
          <a:xfrm>
            <a:off x="3147767" y="123004"/>
            <a:ext cx="10515600" cy="1325563"/>
          </a:xfrm>
        </p:spPr>
        <p:txBody>
          <a:bodyPr>
            <a:normAutofit/>
          </a:bodyPr>
          <a:lstStyle/>
          <a:p>
            <a:r>
              <a:rPr lang="en-GB" sz="3600" dirty="0">
                <a:solidFill>
                  <a:schemeClr val="accent2">
                    <a:lumMod val="40000"/>
                    <a:lumOff val="60000"/>
                  </a:schemeClr>
                </a:solidFill>
                <a:latin typeface="Algerian" panose="04020705040A02060702" pitchFamily="82" charset="0"/>
              </a:rPr>
              <a:t>Admin/Customer Service</a:t>
            </a:r>
            <a:br>
              <a:rPr lang="en-GB" sz="3600" dirty="0">
                <a:solidFill>
                  <a:schemeClr val="accent2">
                    <a:lumMod val="40000"/>
                    <a:lumOff val="60000"/>
                  </a:schemeClr>
                </a:solidFill>
                <a:latin typeface="Algerian" panose="04020705040A02060702" pitchFamily="82" charset="0"/>
              </a:rPr>
            </a:br>
            <a:r>
              <a:rPr lang="en-GB" sz="3600" dirty="0">
                <a:solidFill>
                  <a:schemeClr val="accent2">
                    <a:lumMod val="40000"/>
                    <a:lumOff val="60000"/>
                  </a:schemeClr>
                </a:solidFill>
                <a:latin typeface="Algerian" panose="04020705040A02060702" pitchFamily="82" charset="0"/>
              </a:rPr>
              <a:t>            Friha Nawaz</a:t>
            </a:r>
          </a:p>
        </p:txBody>
      </p:sp>
      <p:sp>
        <p:nvSpPr>
          <p:cNvPr id="7" name="Content Placeholder 6">
            <a:extLst>
              <a:ext uri="{FF2B5EF4-FFF2-40B4-BE49-F238E27FC236}">
                <a16:creationId xmlns:a16="http://schemas.microsoft.com/office/drawing/2014/main" id="{1C62DAC3-6DDA-4F61-8522-62B7080CAA69}"/>
              </a:ext>
            </a:extLst>
          </p:cNvPr>
          <p:cNvSpPr>
            <a:spLocks noGrp="1"/>
          </p:cNvSpPr>
          <p:nvPr>
            <p:ph idx="1"/>
          </p:nvPr>
        </p:nvSpPr>
        <p:spPr>
          <a:xfrm>
            <a:off x="508262" y="1769064"/>
            <a:ext cx="10515600" cy="4351338"/>
          </a:xfrm>
        </p:spPr>
        <p:txBody>
          <a:bodyPr>
            <a:normAutofit/>
          </a:bodyPr>
          <a:lstStyle/>
          <a:p>
            <a:pPr marL="0" indent="0">
              <a:buNone/>
            </a:pPr>
            <a:r>
              <a:rPr lang="en-GB" b="1" u="sng" dirty="0">
                <a:solidFill>
                  <a:schemeClr val="accent2">
                    <a:lumMod val="40000"/>
                    <a:lumOff val="60000"/>
                  </a:schemeClr>
                </a:solidFill>
              </a:rPr>
              <a:t>Qualifications/Skills &amp; Role</a:t>
            </a:r>
          </a:p>
          <a:p>
            <a:pPr lvl="0">
              <a:buFont typeface="Wingdings" panose="05000000000000000000" pitchFamily="2" charset="2"/>
              <a:buChar char="Ø"/>
            </a:pPr>
            <a:r>
              <a:rPr lang="en-GB" dirty="0">
                <a:solidFill>
                  <a:srgbClr val="EFBFE9"/>
                </a:solidFill>
              </a:rPr>
              <a:t>Customer service level 3 (City and Guilds,2018) </a:t>
            </a:r>
          </a:p>
          <a:p>
            <a:pPr lvl="0">
              <a:buFont typeface="Wingdings" panose="05000000000000000000" pitchFamily="2" charset="2"/>
              <a:buChar char="Ø"/>
            </a:pPr>
            <a:r>
              <a:rPr lang="en-GB" dirty="0">
                <a:solidFill>
                  <a:srgbClr val="EFBFE9"/>
                </a:solidFill>
              </a:rPr>
              <a:t> Admin level 3 (City and Guilds,2018)</a:t>
            </a:r>
          </a:p>
          <a:p>
            <a:pPr lvl="0">
              <a:buFont typeface="Wingdings" panose="05000000000000000000" pitchFamily="2" charset="2"/>
              <a:buChar char="Ø"/>
            </a:pPr>
            <a:r>
              <a:rPr lang="en-GB" dirty="0">
                <a:solidFill>
                  <a:srgbClr val="EFBFE9"/>
                </a:solidFill>
              </a:rPr>
              <a:t>Good communication skills</a:t>
            </a:r>
          </a:p>
          <a:p>
            <a:pPr lvl="0">
              <a:buFont typeface="Wingdings" panose="05000000000000000000" pitchFamily="2" charset="2"/>
              <a:buChar char="Ø"/>
            </a:pPr>
            <a:r>
              <a:rPr lang="en-GB" dirty="0">
                <a:solidFill>
                  <a:srgbClr val="EFBFE9"/>
                </a:solidFill>
              </a:rPr>
              <a:t>Meeting targets and deadlines</a:t>
            </a:r>
            <a:endParaRPr lang="en-GB" b="1" u="sng" dirty="0">
              <a:solidFill>
                <a:srgbClr val="EFBFE9"/>
              </a:solidFill>
              <a:latin typeface="Cambria Math" panose="02040503050406030204" pitchFamily="18" charset="0"/>
              <a:ea typeface="Cambria Math" panose="02040503050406030204" pitchFamily="18" charset="0"/>
            </a:endParaRPr>
          </a:p>
          <a:p>
            <a:pPr>
              <a:buFont typeface="Wingdings" panose="05000000000000000000" pitchFamily="2" charset="2"/>
              <a:buChar char="Ø"/>
            </a:pPr>
            <a:r>
              <a:rPr lang="en-GB" dirty="0">
                <a:solidFill>
                  <a:srgbClr val="EFBFE9"/>
                </a:solidFill>
              </a:rPr>
              <a:t>Greeting customers/Assisting</a:t>
            </a:r>
          </a:p>
          <a:p>
            <a:pPr>
              <a:buFont typeface="Wingdings" panose="05000000000000000000" pitchFamily="2" charset="2"/>
              <a:buChar char="Ø"/>
            </a:pPr>
            <a:r>
              <a:rPr lang="en-GB" dirty="0">
                <a:solidFill>
                  <a:srgbClr val="EFBFE9"/>
                </a:solidFill>
              </a:rPr>
              <a:t>Stock control/paperwork</a:t>
            </a:r>
          </a:p>
          <a:p>
            <a:pPr marL="0" indent="0">
              <a:buNone/>
            </a:pPr>
            <a:endParaRPr lang="en-GB" dirty="0"/>
          </a:p>
          <a:p>
            <a:pPr marL="0" indent="0">
              <a:buNone/>
            </a:pPr>
            <a:endParaRPr lang="en-GB" dirty="0"/>
          </a:p>
          <a:p>
            <a:pPr marL="0" indent="0">
              <a:buNone/>
            </a:pPr>
            <a:endParaRPr lang="en-GB" b="1" u="sng" dirty="0">
              <a:solidFill>
                <a:schemeClr val="accent2">
                  <a:lumMod val="40000"/>
                  <a:lumOff val="60000"/>
                </a:schemeClr>
              </a:solidFill>
            </a:endParaRPr>
          </a:p>
          <a:p>
            <a:endParaRPr lang="en-GB" dirty="0"/>
          </a:p>
        </p:txBody>
      </p:sp>
      <p:pic>
        <p:nvPicPr>
          <p:cNvPr id="5" name="Picture 4" descr="A picture containing toy&#10;&#10;Description generated with very high confidence">
            <a:extLst>
              <a:ext uri="{FF2B5EF4-FFF2-40B4-BE49-F238E27FC236}">
                <a16:creationId xmlns:a16="http://schemas.microsoft.com/office/drawing/2014/main" id="{9F118166-7EA0-4F53-99D3-BC58D97D3C9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320779" y="123004"/>
            <a:ext cx="1734532" cy="1530024"/>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6" name="Picture 5">
            <a:extLst>
              <a:ext uri="{FF2B5EF4-FFF2-40B4-BE49-F238E27FC236}">
                <a16:creationId xmlns:a16="http://schemas.microsoft.com/office/drawing/2014/main" id="{319A211F-A5AD-4F4D-A4E0-991DCB94A63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13392" y="194090"/>
            <a:ext cx="1543688" cy="138785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4" name="Picture 3" descr="A close up of a logo&#10;&#10;Description generated with very high confidence">
            <a:extLst>
              <a:ext uri="{FF2B5EF4-FFF2-40B4-BE49-F238E27FC236}">
                <a16:creationId xmlns:a16="http://schemas.microsoft.com/office/drawing/2014/main" id="{D505D840-23F5-4279-8843-93C905BB646D}"/>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399282" y="4139943"/>
            <a:ext cx="3706572" cy="2397992"/>
          </a:xfrm>
          <a:prstGeom prst="rect">
            <a:avLst/>
          </a:prstGeom>
        </p:spPr>
      </p:pic>
      <p:pic>
        <p:nvPicPr>
          <p:cNvPr id="10" name="Picture 9">
            <a:extLst>
              <a:ext uri="{FF2B5EF4-FFF2-40B4-BE49-F238E27FC236}">
                <a16:creationId xmlns:a16="http://schemas.microsoft.com/office/drawing/2014/main" id="{AC7CE0AC-78D7-429C-99AC-062FEA5A51A0}"/>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5696931" y="3419186"/>
            <a:ext cx="2702351" cy="209526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3" name="Picture 12">
            <a:extLst>
              <a:ext uri="{FF2B5EF4-FFF2-40B4-BE49-F238E27FC236}">
                <a16:creationId xmlns:a16="http://schemas.microsoft.com/office/drawing/2014/main" id="{800FE987-CBE3-41A1-9599-E5275594A18B}"/>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840949" y="5434095"/>
            <a:ext cx="2032262" cy="1202373"/>
          </a:xfrm>
          <a:prstGeom prst="rect">
            <a:avLst/>
          </a:prstGeom>
          <a:ln>
            <a:noFill/>
          </a:ln>
          <a:effectLst>
            <a:softEdge rad="112500"/>
          </a:effectLst>
        </p:spPr>
      </p:pic>
      <p:pic>
        <p:nvPicPr>
          <p:cNvPr id="16" name="Picture 15">
            <a:extLst>
              <a:ext uri="{FF2B5EF4-FFF2-40B4-BE49-F238E27FC236}">
                <a16:creationId xmlns:a16="http://schemas.microsoft.com/office/drawing/2014/main" id="{D3D6D162-25B3-4124-BA5B-258D6EA0886B}"/>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8399282" y="1685348"/>
            <a:ext cx="1921496" cy="154671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9" name="Picture 18" descr="A close up of a clock&#10;&#10;Description generated with high confidence">
            <a:extLst>
              <a:ext uri="{FF2B5EF4-FFF2-40B4-BE49-F238E27FC236}">
                <a16:creationId xmlns:a16="http://schemas.microsoft.com/office/drawing/2014/main" id="{19008E18-5962-413A-83F2-0B1C876966F7}"/>
              </a:ext>
            </a:extLst>
          </p:cNvPr>
          <p:cNvPicPr>
            <a:picLocks noChangeAspect="1"/>
          </p:cNvPicPr>
          <p:nvPr/>
        </p:nvPicPr>
        <p:blipFill>
          <a:blip r:embed="rId14">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3656028" y="5514452"/>
            <a:ext cx="2336277" cy="1122016"/>
          </a:xfrm>
          <a:prstGeom prst="rect">
            <a:avLst/>
          </a:prstGeom>
          <a:ln>
            <a:noFill/>
          </a:ln>
          <a:effectLst>
            <a:softEdge rad="112500"/>
          </a:effectLst>
        </p:spPr>
      </p:pic>
    </p:spTree>
    <p:extLst>
      <p:ext uri="{BB962C8B-B14F-4D97-AF65-F5344CB8AC3E}">
        <p14:creationId xmlns:p14="http://schemas.microsoft.com/office/powerpoint/2010/main" val="39240666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F20AC-C029-4B80-A996-895C97D7E45A}"/>
              </a:ext>
            </a:extLst>
          </p:cNvPr>
          <p:cNvSpPr>
            <a:spLocks noGrp="1"/>
          </p:cNvSpPr>
          <p:nvPr>
            <p:ph type="title"/>
          </p:nvPr>
        </p:nvSpPr>
        <p:spPr>
          <a:xfrm>
            <a:off x="3798217" y="267518"/>
            <a:ext cx="10515600" cy="1325563"/>
          </a:xfrm>
        </p:spPr>
        <p:txBody>
          <a:bodyPr/>
          <a:lstStyle/>
          <a:p>
            <a:r>
              <a:rPr lang="en-GB" b="1">
                <a:solidFill>
                  <a:schemeClr val="accent2">
                    <a:lumMod val="60000"/>
                    <a:lumOff val="40000"/>
                  </a:schemeClr>
                </a:solidFill>
                <a:latin typeface="Algerian" panose="04020705040A02060702" pitchFamily="82" charset="0"/>
              </a:rPr>
              <a:t>        </a:t>
            </a:r>
            <a:r>
              <a:rPr lang="en-GB" sz="3600" b="1">
                <a:solidFill>
                  <a:schemeClr val="accent2">
                    <a:lumMod val="40000"/>
                    <a:lumOff val="60000"/>
                  </a:schemeClr>
                </a:solidFill>
                <a:latin typeface="Algerian" panose="04020705040A02060702" pitchFamily="82" charset="0"/>
              </a:rPr>
              <a:t>Tailor</a:t>
            </a:r>
            <a:br>
              <a:rPr lang="en-GB" sz="3600" b="1">
                <a:solidFill>
                  <a:schemeClr val="accent2">
                    <a:lumMod val="40000"/>
                    <a:lumOff val="60000"/>
                  </a:schemeClr>
                </a:solidFill>
                <a:latin typeface="Algerian" panose="04020705040A02060702" pitchFamily="82" charset="0"/>
              </a:rPr>
            </a:br>
            <a:r>
              <a:rPr lang="en-GB" sz="3600" b="1">
                <a:solidFill>
                  <a:schemeClr val="accent2">
                    <a:lumMod val="40000"/>
                    <a:lumOff val="60000"/>
                  </a:schemeClr>
                </a:solidFill>
                <a:latin typeface="Algerian" panose="04020705040A02060702" pitchFamily="82" charset="0"/>
              </a:rPr>
              <a:t>   Sultana Islam</a:t>
            </a:r>
            <a:endParaRPr lang="en-GB" sz="3600" dirty="0">
              <a:solidFill>
                <a:schemeClr val="accent2">
                  <a:lumMod val="40000"/>
                  <a:lumOff val="60000"/>
                </a:schemeClr>
              </a:solidFill>
              <a:latin typeface="Algerian" panose="04020705040A02060702" pitchFamily="82" charset="0"/>
            </a:endParaRPr>
          </a:p>
        </p:txBody>
      </p:sp>
      <p:pic>
        <p:nvPicPr>
          <p:cNvPr id="5" name="Picture 4">
            <a:extLst>
              <a:ext uri="{FF2B5EF4-FFF2-40B4-BE49-F238E27FC236}">
                <a16:creationId xmlns:a16="http://schemas.microsoft.com/office/drawing/2014/main" id="{55FF4AB9-7E0B-43F3-B1C4-19EAD83B48D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304256" y="361786"/>
            <a:ext cx="2011052" cy="157070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7" name="TextBox 6">
            <a:extLst>
              <a:ext uri="{FF2B5EF4-FFF2-40B4-BE49-F238E27FC236}">
                <a16:creationId xmlns:a16="http://schemas.microsoft.com/office/drawing/2014/main" id="{1002FF32-83D8-45ED-ADCC-6E41DF6357DD}"/>
              </a:ext>
            </a:extLst>
          </p:cNvPr>
          <p:cNvSpPr txBox="1"/>
          <p:nvPr/>
        </p:nvSpPr>
        <p:spPr>
          <a:xfrm>
            <a:off x="374388" y="930299"/>
            <a:ext cx="7117237" cy="6555641"/>
          </a:xfrm>
          <a:prstGeom prst="rect">
            <a:avLst/>
          </a:prstGeom>
          <a:noFill/>
        </p:spPr>
        <p:txBody>
          <a:bodyPr wrap="square" rtlCol="0">
            <a:spAutoFit/>
          </a:bodyPr>
          <a:lstStyle/>
          <a:p>
            <a:pPr hangingPunct="0"/>
            <a:endParaRPr lang="en-GB" sz="2800" b="1" u="sng" dirty="0">
              <a:solidFill>
                <a:schemeClr val="accent2">
                  <a:lumMod val="40000"/>
                  <a:lumOff val="60000"/>
                </a:schemeClr>
              </a:solidFill>
              <a:latin typeface="Cambria Math" panose="02040503050406030204" pitchFamily="18" charset="0"/>
              <a:ea typeface="Cambria Math" panose="02040503050406030204" pitchFamily="18" charset="0"/>
            </a:endParaRPr>
          </a:p>
          <a:p>
            <a:pPr hangingPunct="0"/>
            <a:r>
              <a:rPr lang="en-GB" sz="2800" b="1" u="sng" dirty="0">
                <a:solidFill>
                  <a:schemeClr val="accent2">
                    <a:lumMod val="40000"/>
                    <a:lumOff val="60000"/>
                  </a:schemeClr>
                </a:solidFill>
                <a:latin typeface="Cambria Math" panose="02040503050406030204" pitchFamily="18" charset="0"/>
                <a:ea typeface="Cambria Math" panose="02040503050406030204" pitchFamily="18" charset="0"/>
              </a:rPr>
              <a:t>TAILOR</a:t>
            </a:r>
            <a:endParaRPr lang="en-GB" sz="2800" b="1" dirty="0">
              <a:solidFill>
                <a:schemeClr val="accent2">
                  <a:lumMod val="40000"/>
                  <a:lumOff val="60000"/>
                </a:schemeClr>
              </a:solidFill>
              <a:latin typeface="Cambria Math" panose="02040503050406030204" pitchFamily="18" charset="0"/>
              <a:ea typeface="Cambria Math" panose="02040503050406030204" pitchFamily="18" charset="0"/>
            </a:endParaRPr>
          </a:p>
          <a:p>
            <a:pPr marL="342900" lvl="0" indent="-342900" hangingPunct="0">
              <a:buClr>
                <a:srgbClr val="EFBFE9"/>
              </a:buClr>
              <a:buFont typeface="Wingdings" panose="05000000000000000000" pitchFamily="2" charset="2"/>
              <a:buChar char="Ø"/>
            </a:pPr>
            <a:r>
              <a:rPr lang="en-GB" sz="2400" dirty="0">
                <a:solidFill>
                  <a:srgbClr val="EFBFE9"/>
                </a:solidFill>
                <a:latin typeface="Cambria Math" panose="02040503050406030204" pitchFamily="18" charset="0"/>
                <a:ea typeface="Cambria Math" panose="02040503050406030204" pitchFamily="18" charset="0"/>
              </a:rPr>
              <a:t>Level 3 Diploma in Bespoke Cutting and Tailoring (Dutton, 2014)</a:t>
            </a:r>
          </a:p>
          <a:p>
            <a:pPr lvl="0" hangingPunct="0"/>
            <a:endParaRPr lang="en-GB" sz="2400" dirty="0">
              <a:solidFill>
                <a:srgbClr val="EFBFE9"/>
              </a:solidFill>
              <a:latin typeface="Cambria Math" panose="02040503050406030204" pitchFamily="18" charset="0"/>
              <a:ea typeface="Cambria Math" panose="02040503050406030204" pitchFamily="18" charset="0"/>
            </a:endParaRPr>
          </a:p>
          <a:p>
            <a:pPr marL="342900" lvl="0" indent="-342900" hangingPunct="0">
              <a:buClr>
                <a:srgbClr val="EFBFE9"/>
              </a:buClr>
              <a:buFont typeface="Wingdings" panose="05000000000000000000" pitchFamily="2" charset="2"/>
              <a:buChar char="Ø"/>
            </a:pPr>
            <a:r>
              <a:rPr lang="en-GB" sz="2400" dirty="0">
                <a:solidFill>
                  <a:srgbClr val="EFBFE9"/>
                </a:solidFill>
                <a:latin typeface="Cambria Math" panose="02040503050406030204" pitchFamily="18" charset="0"/>
                <a:ea typeface="Cambria Math" panose="02040503050406030204" pitchFamily="18" charset="0"/>
              </a:rPr>
              <a:t>BA (Hons) Textiles degree (University for the Creative Arts, 2018)</a:t>
            </a:r>
          </a:p>
          <a:p>
            <a:pPr hangingPunct="0"/>
            <a:endParaRPr lang="en-GB" sz="2400" b="1" u="sng" dirty="0">
              <a:solidFill>
                <a:schemeClr val="accent2">
                  <a:lumMod val="40000"/>
                  <a:lumOff val="60000"/>
                </a:schemeClr>
              </a:solidFill>
              <a:latin typeface="Cambria Math" panose="02040503050406030204" pitchFamily="18" charset="0"/>
              <a:ea typeface="Cambria Math" panose="02040503050406030204" pitchFamily="18" charset="0"/>
            </a:endParaRPr>
          </a:p>
          <a:p>
            <a:pPr hangingPunct="0"/>
            <a:r>
              <a:rPr lang="en-GB" sz="2800" b="1" u="sng" dirty="0">
                <a:solidFill>
                  <a:schemeClr val="accent2">
                    <a:lumMod val="40000"/>
                    <a:lumOff val="60000"/>
                  </a:schemeClr>
                </a:solidFill>
                <a:latin typeface="Cambria Math" panose="02040503050406030204" pitchFamily="18" charset="0"/>
                <a:ea typeface="Cambria Math" panose="02040503050406030204" pitchFamily="18" charset="0"/>
              </a:rPr>
              <a:t>Role </a:t>
            </a:r>
          </a:p>
          <a:p>
            <a:pPr marL="457200" indent="-457200" hangingPunct="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Create suits to custom fit clients</a:t>
            </a:r>
          </a:p>
          <a:p>
            <a:pPr marL="457200" indent="-457200" hangingPunct="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457200" indent="-457200" hangingPunct="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Operating sewing machine </a:t>
            </a:r>
          </a:p>
          <a:p>
            <a:pPr marL="457200" indent="-457200" hangingPunct="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457200" indent="-457200" hangingPunct="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Alterations/measurements</a:t>
            </a:r>
          </a:p>
          <a:p>
            <a:pPr hangingPunct="0"/>
            <a:endParaRPr lang="en-GB" sz="2800" dirty="0">
              <a:solidFill>
                <a:srgbClr val="EFBFE9"/>
              </a:solidFill>
              <a:latin typeface="Cambria Math" panose="02040503050406030204" pitchFamily="18" charset="0"/>
              <a:ea typeface="Cambria Math" panose="02040503050406030204" pitchFamily="18" charset="0"/>
            </a:endParaRPr>
          </a:p>
          <a:p>
            <a:pPr lvl="0" hangingPunct="0"/>
            <a:endParaRPr lang="en-GB" sz="2400" dirty="0">
              <a:solidFill>
                <a:srgbClr val="EFBFE9"/>
              </a:solidFill>
              <a:latin typeface="Cambria Math" panose="02040503050406030204" pitchFamily="18" charset="0"/>
              <a:ea typeface="Cambria Math" panose="02040503050406030204" pitchFamily="18" charset="0"/>
            </a:endParaRPr>
          </a:p>
        </p:txBody>
      </p:sp>
      <p:pic>
        <p:nvPicPr>
          <p:cNvPr id="4" name="Picture 3" descr="A drawing of a person&#10;&#10;Description generated with high confidence">
            <a:extLst>
              <a:ext uri="{FF2B5EF4-FFF2-40B4-BE49-F238E27FC236}">
                <a16:creationId xmlns:a16="http://schemas.microsoft.com/office/drawing/2014/main" id="{086BE5C7-0D76-455C-A434-DA57826D182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122463" y="2481121"/>
            <a:ext cx="2374638" cy="1450706"/>
          </a:xfrm>
          <a:prstGeom prst="rect">
            <a:avLst/>
          </a:prstGeom>
          <a:ln>
            <a:noFill/>
          </a:ln>
          <a:effectLst>
            <a:softEdge rad="112500"/>
          </a:effectLst>
        </p:spPr>
      </p:pic>
      <p:pic>
        <p:nvPicPr>
          <p:cNvPr id="9" name="Picture 8">
            <a:extLst>
              <a:ext uri="{FF2B5EF4-FFF2-40B4-BE49-F238E27FC236}">
                <a16:creationId xmlns:a16="http://schemas.microsoft.com/office/drawing/2014/main" id="{C2FF68A5-A163-4078-9073-52F08AFE83E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056017" y="4287723"/>
            <a:ext cx="2124173" cy="2208491"/>
          </a:xfrm>
          <a:prstGeom prst="rect">
            <a:avLst/>
          </a:prstGeom>
        </p:spPr>
      </p:pic>
      <p:pic>
        <p:nvPicPr>
          <p:cNvPr id="10" name="Picture 9" descr="A close up of a logo&#10;&#10;Description generated with high confidence">
            <a:extLst>
              <a:ext uri="{FF2B5EF4-FFF2-40B4-BE49-F238E27FC236}">
                <a16:creationId xmlns:a16="http://schemas.microsoft.com/office/drawing/2014/main" id="{0AC7976C-F033-4ED1-AE84-7B65D7096669}"/>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flipV="1">
            <a:off x="6692458" y="3577608"/>
            <a:ext cx="1777394" cy="192380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75969925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E142C-2BD6-4641-9E3D-07C79EF949CC}"/>
              </a:ext>
            </a:extLst>
          </p:cNvPr>
          <p:cNvSpPr>
            <a:spLocks noGrp="1"/>
          </p:cNvSpPr>
          <p:nvPr>
            <p:ph type="title"/>
          </p:nvPr>
        </p:nvSpPr>
        <p:spPr>
          <a:xfrm>
            <a:off x="3958472" y="18255"/>
            <a:ext cx="10515600" cy="1325563"/>
          </a:xfrm>
        </p:spPr>
        <p:txBody>
          <a:bodyPr>
            <a:normAutofit/>
          </a:bodyPr>
          <a:lstStyle/>
          <a:p>
            <a:r>
              <a:rPr lang="en-GB" sz="3600" dirty="0">
                <a:solidFill>
                  <a:schemeClr val="accent2">
                    <a:lumMod val="60000"/>
                    <a:lumOff val="40000"/>
                  </a:schemeClr>
                </a:solidFill>
                <a:latin typeface="Algerian" panose="04020705040A02060702" pitchFamily="82" charset="0"/>
              </a:rPr>
              <a:t>  </a:t>
            </a:r>
            <a:r>
              <a:rPr lang="en-GB" sz="3600" dirty="0">
                <a:solidFill>
                  <a:schemeClr val="accent2">
                    <a:lumMod val="40000"/>
                    <a:lumOff val="60000"/>
                  </a:schemeClr>
                </a:solidFill>
                <a:latin typeface="Algerian" panose="04020705040A02060702" pitchFamily="82" charset="0"/>
              </a:rPr>
              <a:t>Accountant </a:t>
            </a:r>
            <a:br>
              <a:rPr lang="en-GB" sz="3600" dirty="0">
                <a:solidFill>
                  <a:schemeClr val="accent2">
                    <a:lumMod val="40000"/>
                    <a:lumOff val="60000"/>
                  </a:schemeClr>
                </a:solidFill>
                <a:latin typeface="Algerian" panose="04020705040A02060702" pitchFamily="82" charset="0"/>
              </a:rPr>
            </a:br>
            <a:r>
              <a:rPr lang="en-GB" sz="3600" dirty="0">
                <a:solidFill>
                  <a:schemeClr val="accent2">
                    <a:lumMod val="40000"/>
                    <a:lumOff val="60000"/>
                  </a:schemeClr>
                </a:solidFill>
                <a:latin typeface="Algerian" panose="04020705040A02060702" pitchFamily="82" charset="0"/>
              </a:rPr>
              <a:t>Papia Russell</a:t>
            </a:r>
          </a:p>
        </p:txBody>
      </p:sp>
      <p:sp>
        <p:nvSpPr>
          <p:cNvPr id="6" name="Content Placeholder 5">
            <a:extLst>
              <a:ext uri="{FF2B5EF4-FFF2-40B4-BE49-F238E27FC236}">
                <a16:creationId xmlns:a16="http://schemas.microsoft.com/office/drawing/2014/main" id="{20A561EF-C332-4F1B-84C9-8EB753C22AF6}"/>
              </a:ext>
            </a:extLst>
          </p:cNvPr>
          <p:cNvSpPr>
            <a:spLocks noGrp="1"/>
          </p:cNvSpPr>
          <p:nvPr>
            <p:ph idx="1"/>
          </p:nvPr>
        </p:nvSpPr>
        <p:spPr>
          <a:xfrm>
            <a:off x="609966" y="2162859"/>
            <a:ext cx="10515600" cy="4351338"/>
          </a:xfrm>
        </p:spPr>
        <p:txBody>
          <a:bodyPr>
            <a:normAutofit fontScale="25000" lnSpcReduction="20000"/>
          </a:bodyPr>
          <a:lstStyle/>
          <a:p>
            <a:pPr marL="0" indent="0">
              <a:buNone/>
            </a:pPr>
            <a:r>
              <a:rPr lang="en-GB" sz="9600" b="1" u="sng" dirty="0">
                <a:solidFill>
                  <a:schemeClr val="accent2">
                    <a:lumMod val="40000"/>
                    <a:lumOff val="60000"/>
                  </a:schemeClr>
                </a:solidFill>
              </a:rPr>
              <a:t>Qualifications and skills</a:t>
            </a:r>
          </a:p>
          <a:p>
            <a:pPr lvl="0">
              <a:buFont typeface="Wingdings" panose="05000000000000000000" pitchFamily="2" charset="2"/>
              <a:buChar char="Ø"/>
            </a:pPr>
            <a:r>
              <a:rPr lang="en-GB" sz="9600" dirty="0">
                <a:solidFill>
                  <a:srgbClr val="EFBFE9"/>
                </a:solidFill>
              </a:rPr>
              <a:t>Degree in finance (Youth Employment UK, 2018)</a:t>
            </a:r>
          </a:p>
          <a:p>
            <a:pPr marL="0" indent="0">
              <a:buNone/>
            </a:pPr>
            <a:endParaRPr lang="en-GB" sz="9600" b="1" u="sng" dirty="0">
              <a:solidFill>
                <a:schemeClr val="accent2">
                  <a:lumMod val="40000"/>
                  <a:lumOff val="60000"/>
                </a:schemeClr>
              </a:solidFill>
            </a:endParaRPr>
          </a:p>
          <a:p>
            <a:pPr marL="0" indent="0">
              <a:buNone/>
            </a:pPr>
            <a:r>
              <a:rPr lang="en-GB" sz="9600" b="1" u="sng" dirty="0">
                <a:solidFill>
                  <a:schemeClr val="accent2">
                    <a:lumMod val="40000"/>
                    <a:lumOff val="60000"/>
                  </a:schemeClr>
                </a:solidFill>
              </a:rPr>
              <a:t>Jobs and experiences</a:t>
            </a:r>
          </a:p>
          <a:p>
            <a:pPr lvl="0">
              <a:buClr>
                <a:srgbClr val="EFBFE9"/>
              </a:buClr>
              <a:buFont typeface="Wingdings" panose="05000000000000000000" pitchFamily="2" charset="2"/>
              <a:buChar char="Ø"/>
            </a:pPr>
            <a:r>
              <a:rPr lang="en-GB" sz="9600" dirty="0">
                <a:solidFill>
                  <a:srgbClr val="EFBFE9"/>
                </a:solidFill>
              </a:rPr>
              <a:t>2 years Financial accountant (Study.com, 2018)</a:t>
            </a:r>
          </a:p>
          <a:p>
            <a:pPr marL="0" indent="0">
              <a:buNone/>
            </a:pPr>
            <a:endParaRPr lang="en-GB" sz="9600" b="1" u="sng" dirty="0">
              <a:solidFill>
                <a:schemeClr val="accent2">
                  <a:lumMod val="40000"/>
                  <a:lumOff val="60000"/>
                </a:schemeClr>
              </a:solidFill>
              <a:latin typeface="Footlight MT Light" panose="0204060206030A020304" pitchFamily="18" charset="0"/>
            </a:endParaRPr>
          </a:p>
          <a:p>
            <a:pPr marL="0" indent="0">
              <a:buNone/>
            </a:pPr>
            <a:r>
              <a:rPr lang="en-GB" sz="9600" b="1" u="sng" dirty="0">
                <a:solidFill>
                  <a:schemeClr val="accent2">
                    <a:lumMod val="40000"/>
                    <a:lumOff val="60000"/>
                  </a:schemeClr>
                </a:solidFill>
                <a:latin typeface="Footlight MT Light" panose="0204060206030A020304" pitchFamily="18" charset="0"/>
              </a:rPr>
              <a:t>Job role </a:t>
            </a:r>
          </a:p>
          <a:p>
            <a:pPr lvl="0">
              <a:buClr>
                <a:srgbClr val="EFBFE9"/>
              </a:buClr>
              <a:buFont typeface="Wingdings" panose="05000000000000000000" pitchFamily="2" charset="2"/>
              <a:buChar char="Ø"/>
            </a:pPr>
            <a:r>
              <a:rPr lang="en-GB" sz="9600" dirty="0">
                <a:solidFill>
                  <a:srgbClr val="EFBFE9"/>
                </a:solidFill>
                <a:latin typeface="Footlight MT Light" panose="0204060206030A020304" pitchFamily="18" charset="0"/>
              </a:rPr>
              <a:t>Keep records of financial statements</a:t>
            </a:r>
          </a:p>
          <a:p>
            <a:pPr lvl="0">
              <a:buClr>
                <a:srgbClr val="EFBFE9"/>
              </a:buClr>
              <a:buFont typeface="Wingdings" panose="05000000000000000000" pitchFamily="2" charset="2"/>
              <a:buChar char="Ø"/>
            </a:pPr>
            <a:endParaRPr lang="en-GB" sz="9600" dirty="0">
              <a:solidFill>
                <a:srgbClr val="EFBFE9"/>
              </a:solidFill>
              <a:latin typeface="Footlight MT Light" panose="0204060206030A020304" pitchFamily="18" charset="0"/>
            </a:endParaRPr>
          </a:p>
          <a:p>
            <a:pPr lvl="0">
              <a:buClr>
                <a:srgbClr val="EFBFE9"/>
              </a:buClr>
              <a:buFont typeface="Wingdings" panose="05000000000000000000" pitchFamily="2" charset="2"/>
              <a:buChar char="Ø"/>
            </a:pPr>
            <a:r>
              <a:rPr lang="en-GB" sz="9600" dirty="0">
                <a:solidFill>
                  <a:srgbClr val="EFBFE9"/>
                </a:solidFill>
                <a:latin typeface="Footlight MT Light" panose="0204060206030A020304" pitchFamily="18" charset="0"/>
              </a:rPr>
              <a:t>Supervise tax payments</a:t>
            </a:r>
          </a:p>
          <a:p>
            <a:pPr lvl="0">
              <a:buClr>
                <a:srgbClr val="EFBFE9"/>
              </a:buClr>
              <a:buFont typeface="Wingdings" panose="05000000000000000000" pitchFamily="2" charset="2"/>
              <a:buChar char="Ø"/>
            </a:pPr>
            <a:endParaRPr lang="en-GB" sz="9600" dirty="0">
              <a:solidFill>
                <a:srgbClr val="EFBFE9"/>
              </a:solidFill>
              <a:latin typeface="Footlight MT Light" panose="0204060206030A020304" pitchFamily="18" charset="0"/>
            </a:endParaRPr>
          </a:p>
          <a:p>
            <a:pPr lvl="0">
              <a:buClr>
                <a:srgbClr val="EFBFE9"/>
              </a:buClr>
              <a:buFont typeface="Wingdings" panose="05000000000000000000" pitchFamily="2" charset="2"/>
              <a:buChar char="Ø"/>
            </a:pPr>
            <a:r>
              <a:rPr lang="en-GB" sz="9600" dirty="0">
                <a:solidFill>
                  <a:srgbClr val="EFBFE9"/>
                </a:solidFill>
                <a:latin typeface="Footlight MT Light" panose="0204060206030A020304" pitchFamily="18" charset="0"/>
              </a:rPr>
              <a:t>Maintain accounts</a:t>
            </a:r>
          </a:p>
          <a:p>
            <a:pPr marL="0" indent="0">
              <a:buNone/>
            </a:pPr>
            <a:endParaRPr lang="en-GB" dirty="0"/>
          </a:p>
        </p:txBody>
      </p:sp>
      <p:pic>
        <p:nvPicPr>
          <p:cNvPr id="5" name="Picture 4" descr="A picture containing indoor&#10;&#10;Description generated with high confidence">
            <a:extLst>
              <a:ext uri="{FF2B5EF4-FFF2-40B4-BE49-F238E27FC236}">
                <a16:creationId xmlns:a16="http://schemas.microsoft.com/office/drawing/2014/main" id="{B4E98EA3-7C61-47FE-ADAA-95B38AF248F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61501" y="343803"/>
            <a:ext cx="1611985" cy="154781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4" name="Picture 3" descr="A close up of a logo&#10;&#10;Description generated with high confidence">
            <a:extLst>
              <a:ext uri="{FF2B5EF4-FFF2-40B4-BE49-F238E27FC236}">
                <a16:creationId xmlns:a16="http://schemas.microsoft.com/office/drawing/2014/main" id="{215C00A1-38BA-468C-8E97-E6C43275CFF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88843" y="185363"/>
            <a:ext cx="2139884" cy="1706252"/>
          </a:xfrm>
          <a:prstGeom prst="rect">
            <a:avLst/>
          </a:prstGeom>
          <a:ln>
            <a:noFill/>
          </a:ln>
          <a:effectLst>
            <a:softEdge rad="112500"/>
          </a:effectLst>
        </p:spPr>
      </p:pic>
      <p:pic>
        <p:nvPicPr>
          <p:cNvPr id="8" name="Picture 7" descr="A picture containing indoor, table&#10;&#10;Description generated with very high confidence">
            <a:extLst>
              <a:ext uri="{FF2B5EF4-FFF2-40B4-BE49-F238E27FC236}">
                <a16:creationId xmlns:a16="http://schemas.microsoft.com/office/drawing/2014/main" id="{A43F9573-8659-4F48-94B8-06384AE61C6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221690" y="4534026"/>
            <a:ext cx="2304364" cy="1868353"/>
          </a:xfrm>
          <a:prstGeom prst="rect">
            <a:avLst/>
          </a:prstGeom>
        </p:spPr>
      </p:pic>
      <p:pic>
        <p:nvPicPr>
          <p:cNvPr id="10" name="Picture 9" descr="A picture containing LEGO, toy&#10;&#10;Description generated with high confidence">
            <a:extLst>
              <a:ext uri="{FF2B5EF4-FFF2-40B4-BE49-F238E27FC236}">
                <a16:creationId xmlns:a16="http://schemas.microsoft.com/office/drawing/2014/main" id="{9628CCC0-5400-4B04-BAFC-460BEC7A9AF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794333" y="2323974"/>
            <a:ext cx="2139885" cy="182337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1" name="Picture 10">
            <a:extLst>
              <a:ext uri="{FF2B5EF4-FFF2-40B4-BE49-F238E27FC236}">
                <a16:creationId xmlns:a16="http://schemas.microsoft.com/office/drawing/2014/main" id="{7E572B1D-4F66-4376-8E60-3CD89E5FB74E}"/>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9653046" y="4147344"/>
            <a:ext cx="2139885" cy="2460846"/>
          </a:xfrm>
          <a:prstGeom prst="rect">
            <a:avLst/>
          </a:prstGeom>
          <a:ln>
            <a:noFill/>
          </a:ln>
          <a:effectLst>
            <a:softEdge rad="112500"/>
          </a:effectLst>
        </p:spPr>
      </p:pic>
    </p:spTree>
    <p:extLst>
      <p:ext uri="{BB962C8B-B14F-4D97-AF65-F5344CB8AC3E}">
        <p14:creationId xmlns:p14="http://schemas.microsoft.com/office/powerpoint/2010/main" val="419561008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D2E1E-4572-4327-BB31-46A222A3E43E}"/>
              </a:ext>
            </a:extLst>
          </p:cNvPr>
          <p:cNvSpPr>
            <a:spLocks noGrp="1"/>
          </p:cNvSpPr>
          <p:nvPr>
            <p:ph type="title"/>
          </p:nvPr>
        </p:nvSpPr>
        <p:spPr>
          <a:xfrm>
            <a:off x="3936893" y="-380275"/>
            <a:ext cx="5664707" cy="1600200"/>
          </a:xfrm>
        </p:spPr>
        <p:txBody>
          <a:bodyPr>
            <a:normAutofit/>
          </a:bodyPr>
          <a:lstStyle/>
          <a:p>
            <a:r>
              <a:rPr lang="en-GB" sz="3600" b="1" dirty="0">
                <a:solidFill>
                  <a:schemeClr val="accent2">
                    <a:lumMod val="40000"/>
                    <a:lumOff val="60000"/>
                  </a:schemeClr>
                </a:solidFill>
                <a:latin typeface="Algerian" panose="04020705040A02060702" pitchFamily="82" charset="0"/>
              </a:rPr>
              <a:t>Fashion  Designer</a:t>
            </a:r>
            <a:br>
              <a:rPr lang="en-GB" sz="3600" b="1" dirty="0">
                <a:solidFill>
                  <a:schemeClr val="accent2">
                    <a:lumMod val="40000"/>
                    <a:lumOff val="60000"/>
                  </a:schemeClr>
                </a:solidFill>
                <a:latin typeface="Algerian" panose="04020705040A02060702" pitchFamily="82" charset="0"/>
              </a:rPr>
            </a:br>
            <a:r>
              <a:rPr lang="en-GB" sz="3600" b="1" dirty="0">
                <a:solidFill>
                  <a:schemeClr val="accent2">
                    <a:lumMod val="40000"/>
                    <a:lumOff val="60000"/>
                  </a:schemeClr>
                </a:solidFill>
                <a:latin typeface="Algerian" panose="04020705040A02060702" pitchFamily="82" charset="0"/>
              </a:rPr>
              <a:t>    Mehek Sayeed</a:t>
            </a:r>
            <a:endParaRPr lang="en-GB" sz="3600" dirty="0">
              <a:solidFill>
                <a:schemeClr val="accent2">
                  <a:lumMod val="40000"/>
                  <a:lumOff val="60000"/>
                </a:schemeClr>
              </a:solidFill>
              <a:latin typeface="Algerian" panose="04020705040A02060702" pitchFamily="82" charset="0"/>
            </a:endParaRPr>
          </a:p>
        </p:txBody>
      </p:sp>
      <p:sp>
        <p:nvSpPr>
          <p:cNvPr id="3" name="Content Placeholder 2">
            <a:extLst>
              <a:ext uri="{FF2B5EF4-FFF2-40B4-BE49-F238E27FC236}">
                <a16:creationId xmlns:a16="http://schemas.microsoft.com/office/drawing/2014/main" id="{56495E1F-7069-467F-BCCC-A683C3C2557D}"/>
              </a:ext>
            </a:extLst>
          </p:cNvPr>
          <p:cNvSpPr>
            <a:spLocks noGrp="1"/>
          </p:cNvSpPr>
          <p:nvPr>
            <p:ph idx="1"/>
          </p:nvPr>
        </p:nvSpPr>
        <p:spPr>
          <a:xfrm>
            <a:off x="5189524" y="822904"/>
            <a:ext cx="6551629" cy="4107664"/>
          </a:xfrm>
        </p:spPr>
        <p:txBody>
          <a:bodyPr>
            <a:normAutofit/>
          </a:bodyPr>
          <a:lstStyle/>
          <a:p>
            <a:pPr marL="0" lvl="0" indent="0">
              <a:buClr>
                <a:srgbClr val="EFBFE9"/>
              </a:buClr>
              <a:buNone/>
            </a:pPr>
            <a:endParaRPr lang="en-GB" sz="11200" dirty="0">
              <a:solidFill>
                <a:srgbClr val="EFBFE9"/>
              </a:solidFill>
            </a:endParaRPr>
          </a:p>
          <a:p>
            <a:pPr marL="0" lvl="0" indent="0">
              <a:buClr>
                <a:srgbClr val="EFBFE9"/>
              </a:buClr>
              <a:buNone/>
            </a:pPr>
            <a:endParaRPr lang="en-GB" sz="11200" dirty="0">
              <a:solidFill>
                <a:srgbClr val="EFBFE9"/>
              </a:solidFill>
            </a:endParaRPr>
          </a:p>
          <a:p>
            <a:pPr lvl="0">
              <a:buClr>
                <a:srgbClr val="EFBFE9"/>
              </a:buClr>
              <a:buFont typeface="Wingdings" panose="05000000000000000000" pitchFamily="2" charset="2"/>
              <a:buChar char="Ø"/>
            </a:pPr>
            <a:endParaRPr lang="en-GB" sz="11200" dirty="0">
              <a:solidFill>
                <a:srgbClr val="EFBFE9"/>
              </a:solidFill>
            </a:endParaRPr>
          </a:p>
          <a:p>
            <a:pPr marL="0" indent="0">
              <a:buNone/>
            </a:pPr>
            <a:endParaRPr lang="en-GB" sz="1600" dirty="0"/>
          </a:p>
        </p:txBody>
      </p:sp>
      <p:sp>
        <p:nvSpPr>
          <p:cNvPr id="4" name="Text Placeholder 3">
            <a:extLst>
              <a:ext uri="{FF2B5EF4-FFF2-40B4-BE49-F238E27FC236}">
                <a16:creationId xmlns:a16="http://schemas.microsoft.com/office/drawing/2014/main" id="{CF434728-D698-471B-9E42-D0EFE5C72932}"/>
              </a:ext>
            </a:extLst>
          </p:cNvPr>
          <p:cNvSpPr>
            <a:spLocks noGrp="1"/>
          </p:cNvSpPr>
          <p:nvPr>
            <p:ph type="body" sz="half" idx="2"/>
          </p:nvPr>
        </p:nvSpPr>
        <p:spPr>
          <a:xfrm>
            <a:off x="212000" y="1566259"/>
            <a:ext cx="8838073" cy="4200443"/>
          </a:xfrm>
        </p:spPr>
        <p:txBody>
          <a:bodyPr>
            <a:normAutofit fontScale="25000" lnSpcReduction="20000"/>
          </a:bodyPr>
          <a:lstStyle/>
          <a:p>
            <a:pPr>
              <a:buClr>
                <a:srgbClr val="EFBFE9"/>
              </a:buClr>
            </a:pPr>
            <a:r>
              <a:rPr lang="en-GB" sz="12800" b="1" u="sng" dirty="0">
                <a:solidFill>
                  <a:schemeClr val="accent2">
                    <a:lumMod val="40000"/>
                    <a:lumOff val="60000"/>
                  </a:schemeClr>
                </a:solidFill>
                <a:latin typeface="Footlight MT Light" panose="0204060206030A020304" pitchFamily="18" charset="0"/>
              </a:rPr>
              <a:t>Qualifications/Skills</a:t>
            </a:r>
          </a:p>
          <a:p>
            <a:pPr marL="285750" indent="-285750">
              <a:buClr>
                <a:srgbClr val="EFBFE9"/>
              </a:buClr>
              <a:buFont typeface="Wingdings" panose="05000000000000000000" pitchFamily="2" charset="2"/>
              <a:buChar char="Ø"/>
            </a:pPr>
            <a:r>
              <a:rPr lang="en-GB" sz="11200" dirty="0">
                <a:solidFill>
                  <a:srgbClr val="EFBFE9"/>
                </a:solidFill>
                <a:latin typeface="Cambria Math" panose="02040503050406030204" pitchFamily="18" charset="0"/>
                <a:ea typeface="Cambria Math" panose="02040503050406030204" pitchFamily="18" charset="0"/>
              </a:rPr>
              <a:t>Completion of Bachelor’s Degree Programme (Springsteel, 2013)</a:t>
            </a:r>
          </a:p>
          <a:p>
            <a:pPr>
              <a:buClr>
                <a:srgbClr val="EFBFE9"/>
              </a:buClr>
            </a:pPr>
            <a:endParaRPr lang="en-GB" sz="11200" dirty="0">
              <a:solidFill>
                <a:srgbClr val="EFBFE9"/>
              </a:solidFill>
              <a:latin typeface="Cambria Math" panose="02040503050406030204" pitchFamily="18" charset="0"/>
              <a:ea typeface="Cambria Math" panose="02040503050406030204" pitchFamily="18" charset="0"/>
            </a:endParaRPr>
          </a:p>
          <a:p>
            <a:pPr marL="457200" indent="-457200">
              <a:buClr>
                <a:srgbClr val="EFBFE9"/>
              </a:buClr>
              <a:buFont typeface="Wingdings" panose="05000000000000000000" pitchFamily="2" charset="2"/>
              <a:buChar char="Ø"/>
            </a:pPr>
            <a:r>
              <a:rPr lang="en-GB" sz="11200" dirty="0">
                <a:solidFill>
                  <a:srgbClr val="EFBFE9"/>
                </a:solidFill>
                <a:latin typeface="Cambria Math" panose="02040503050406030204" pitchFamily="18" charset="0"/>
                <a:ea typeface="Cambria Math" panose="02040503050406030204" pitchFamily="18" charset="0"/>
              </a:rPr>
              <a:t>Knowledge on Computer Aided Design (CAD) (Study.com, 2018)</a:t>
            </a:r>
          </a:p>
          <a:p>
            <a:pPr marL="457200" indent="-457200">
              <a:buClr>
                <a:srgbClr val="EFBFE9"/>
              </a:buClr>
              <a:buFont typeface="Wingdings" panose="05000000000000000000" pitchFamily="2" charset="2"/>
              <a:buChar char="Ø"/>
            </a:pPr>
            <a:endParaRPr lang="en-GB" sz="11200" dirty="0">
              <a:solidFill>
                <a:srgbClr val="EFBFE9"/>
              </a:solidFill>
              <a:latin typeface="Cambria Math" panose="02040503050406030204" pitchFamily="18" charset="0"/>
              <a:ea typeface="Cambria Math" panose="02040503050406030204" pitchFamily="18" charset="0"/>
            </a:endParaRPr>
          </a:p>
          <a:p>
            <a:pPr marL="457200" indent="-457200">
              <a:buClr>
                <a:srgbClr val="EFBFE9"/>
              </a:buClr>
              <a:buFont typeface="Wingdings" panose="05000000000000000000" pitchFamily="2" charset="2"/>
              <a:buChar char="Ø"/>
            </a:pPr>
            <a:r>
              <a:rPr lang="en-GB" sz="11200" dirty="0">
                <a:solidFill>
                  <a:srgbClr val="EFBFE9"/>
                </a:solidFill>
                <a:latin typeface="Cambria Math" panose="02040503050406030204" pitchFamily="18" charset="0"/>
                <a:ea typeface="Cambria Math" panose="02040503050406030204" pitchFamily="18" charset="0"/>
              </a:rPr>
              <a:t>Undertook an Extensive Career Training (Study.com, 2018)</a:t>
            </a:r>
          </a:p>
          <a:p>
            <a:pPr marL="457200" indent="-457200">
              <a:buClr>
                <a:srgbClr val="EFBFE9"/>
              </a:buClr>
              <a:buFont typeface="Wingdings" panose="05000000000000000000" pitchFamily="2" charset="2"/>
              <a:buChar char="Ø"/>
            </a:pPr>
            <a:endParaRPr lang="en-GB" sz="11200" dirty="0">
              <a:solidFill>
                <a:srgbClr val="EFBFE9"/>
              </a:solidFill>
              <a:latin typeface="Cambria Math" panose="02040503050406030204" pitchFamily="18" charset="0"/>
              <a:ea typeface="Cambria Math" panose="02040503050406030204" pitchFamily="18" charset="0"/>
            </a:endParaRPr>
          </a:p>
          <a:p>
            <a:pPr marL="457200" indent="-457200">
              <a:buClr>
                <a:srgbClr val="EFBFE9"/>
              </a:buClr>
              <a:buFont typeface="Wingdings" panose="05000000000000000000" pitchFamily="2" charset="2"/>
              <a:buChar char="Ø"/>
            </a:pPr>
            <a:r>
              <a:rPr lang="en-GB" sz="11200" dirty="0">
                <a:solidFill>
                  <a:srgbClr val="EFBFE9"/>
                </a:solidFill>
                <a:latin typeface="Cambria Math" panose="02040503050406030204" pitchFamily="18" charset="0"/>
                <a:ea typeface="Cambria Math" panose="02040503050406030204" pitchFamily="18" charset="0"/>
              </a:rPr>
              <a:t>High grades on Art/ Textiles &amp; IT</a:t>
            </a:r>
          </a:p>
          <a:p>
            <a:pPr marL="457200" indent="-457200">
              <a:buClr>
                <a:srgbClr val="EFBFE9"/>
              </a:buClr>
              <a:buFont typeface="Wingdings" panose="05000000000000000000" pitchFamily="2" charset="2"/>
              <a:buChar char="Ø"/>
            </a:pPr>
            <a:endParaRPr lang="en-GB" sz="11200" dirty="0">
              <a:solidFill>
                <a:srgbClr val="EFBFE9"/>
              </a:solidFill>
              <a:latin typeface="Cambria Math" panose="02040503050406030204" pitchFamily="18" charset="0"/>
              <a:ea typeface="Cambria Math" panose="02040503050406030204" pitchFamily="18" charset="0"/>
            </a:endParaRPr>
          </a:p>
          <a:p>
            <a:pPr marL="457200" indent="-457200">
              <a:buClr>
                <a:srgbClr val="EFBFE9"/>
              </a:buClr>
              <a:buFont typeface="Wingdings" panose="05000000000000000000" pitchFamily="2" charset="2"/>
              <a:buChar char="Ø"/>
            </a:pPr>
            <a:r>
              <a:rPr lang="en-GB" sz="11200" dirty="0">
                <a:solidFill>
                  <a:srgbClr val="EFBFE9"/>
                </a:solidFill>
                <a:latin typeface="Cambria Math" panose="02040503050406030204" pitchFamily="18" charset="0"/>
                <a:ea typeface="Cambria Math" panose="02040503050406030204" pitchFamily="18" charset="0"/>
              </a:rPr>
              <a:t>Ability to solve problems (Study.com, 2018)</a:t>
            </a:r>
          </a:p>
          <a:p>
            <a:pPr marL="457200" indent="-45720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457200" indent="-45720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457200" indent="-45720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285750" indent="-285750">
              <a:buClr>
                <a:srgbClr val="EFBFE9"/>
              </a:buClr>
              <a:buFont typeface="Wingdings" panose="05000000000000000000" pitchFamily="2" charset="2"/>
              <a:buChar char="Ø"/>
            </a:pPr>
            <a:endParaRPr lang="en-GB" sz="2800" dirty="0"/>
          </a:p>
          <a:p>
            <a:pPr marL="285750" indent="-285750">
              <a:buClr>
                <a:srgbClr val="EFBFE9"/>
              </a:buClr>
              <a:buFont typeface="Wingdings" panose="05000000000000000000" pitchFamily="2" charset="2"/>
              <a:buChar char="Ø"/>
            </a:pPr>
            <a:endParaRPr lang="en-GB" dirty="0"/>
          </a:p>
        </p:txBody>
      </p:sp>
      <p:pic>
        <p:nvPicPr>
          <p:cNvPr id="5" name="Picture 4" descr="A picture containing text&#10;&#10;Description generated with high confidence">
            <a:extLst>
              <a:ext uri="{FF2B5EF4-FFF2-40B4-BE49-F238E27FC236}">
                <a16:creationId xmlns:a16="http://schemas.microsoft.com/office/drawing/2014/main" id="{320CCF2F-88DD-483F-954F-3ED75D85475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55085" y="4713598"/>
            <a:ext cx="1910397" cy="182652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7" name="Picture 6" descr="A person standing in front of a computer&#10;&#10;Description generated with very high confidence">
            <a:extLst>
              <a:ext uri="{FF2B5EF4-FFF2-40B4-BE49-F238E27FC236}">
                <a16:creationId xmlns:a16="http://schemas.microsoft.com/office/drawing/2014/main" id="{D5F0581F-9E6E-4C43-907C-266D32646EF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01533" y="186471"/>
            <a:ext cx="2410171" cy="1379788"/>
          </a:xfrm>
          <a:prstGeom prst="rect">
            <a:avLst/>
          </a:prstGeom>
          <a:ln>
            <a:noFill/>
          </a:ln>
          <a:effectLst>
            <a:softEdge rad="112500"/>
          </a:effectLst>
        </p:spPr>
      </p:pic>
      <p:pic>
        <p:nvPicPr>
          <p:cNvPr id="8" name="Picture 7" descr="A close up of a logo&#10;&#10;Description generated with high confidence">
            <a:extLst>
              <a:ext uri="{FF2B5EF4-FFF2-40B4-BE49-F238E27FC236}">
                <a16:creationId xmlns:a16="http://schemas.microsoft.com/office/drawing/2014/main" id="{452F63CF-BC43-4F73-93F1-378411BF9934}"/>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237414" y="317882"/>
            <a:ext cx="2128068" cy="182651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0" name="Picture 9">
            <a:extLst>
              <a:ext uri="{FF2B5EF4-FFF2-40B4-BE49-F238E27FC236}">
                <a16:creationId xmlns:a16="http://schemas.microsoft.com/office/drawing/2014/main" id="{86139B5D-9FCA-4358-A35C-5196F9B8CED7}"/>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964891" y="2512992"/>
            <a:ext cx="2776262" cy="1832015"/>
          </a:xfrm>
          <a:prstGeom prst="rect">
            <a:avLst/>
          </a:prstGeom>
          <a:ln>
            <a:noFill/>
          </a:ln>
          <a:effectLst>
            <a:softEdge rad="112500"/>
          </a:effectLst>
        </p:spPr>
      </p:pic>
      <p:pic>
        <p:nvPicPr>
          <p:cNvPr id="15" name="Picture 14" descr="A close up of a logo&#10;&#10;Description generated with high confidence">
            <a:extLst>
              <a:ext uri="{FF2B5EF4-FFF2-40B4-BE49-F238E27FC236}">
                <a16:creationId xmlns:a16="http://schemas.microsoft.com/office/drawing/2014/main" id="{2BCF0167-760C-4B2C-9A01-114BE2FA88E7}"/>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6918372" y="4776089"/>
            <a:ext cx="1910397" cy="1701537"/>
          </a:xfrm>
          <a:prstGeom prst="rect">
            <a:avLst/>
          </a:prstGeom>
        </p:spPr>
      </p:pic>
    </p:spTree>
    <p:extLst>
      <p:ext uri="{BB962C8B-B14F-4D97-AF65-F5344CB8AC3E}">
        <p14:creationId xmlns:p14="http://schemas.microsoft.com/office/powerpoint/2010/main" val="268966967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F8EF5D0-88EC-4794-8C98-57B6CE244602}"/>
              </a:ext>
            </a:extLst>
          </p:cNvPr>
          <p:cNvSpPr>
            <a:spLocks noGrp="1"/>
          </p:cNvSpPr>
          <p:nvPr>
            <p:ph type="title"/>
          </p:nvPr>
        </p:nvSpPr>
        <p:spPr>
          <a:xfrm>
            <a:off x="3378200" y="246592"/>
            <a:ext cx="10515600" cy="1325563"/>
          </a:xfrm>
        </p:spPr>
        <p:txBody>
          <a:bodyPr/>
          <a:lstStyle/>
          <a:p>
            <a:r>
              <a:rPr lang="en-GB" b="1" dirty="0">
                <a:solidFill>
                  <a:schemeClr val="accent2">
                    <a:lumMod val="40000"/>
                    <a:lumOff val="60000"/>
                  </a:schemeClr>
                </a:solidFill>
                <a:latin typeface="Algerian" panose="04020705040A02060702" pitchFamily="82" charset="0"/>
              </a:rPr>
              <a:t>Fashion  Designer</a:t>
            </a:r>
            <a:br>
              <a:rPr lang="en-GB" b="1" dirty="0">
                <a:solidFill>
                  <a:schemeClr val="accent2">
                    <a:lumMod val="40000"/>
                    <a:lumOff val="60000"/>
                  </a:schemeClr>
                </a:solidFill>
                <a:latin typeface="Algerian" panose="04020705040A02060702" pitchFamily="82" charset="0"/>
              </a:rPr>
            </a:br>
            <a:r>
              <a:rPr lang="en-GB" b="1" dirty="0">
                <a:solidFill>
                  <a:schemeClr val="accent2">
                    <a:lumMod val="40000"/>
                    <a:lumOff val="60000"/>
                  </a:schemeClr>
                </a:solidFill>
                <a:latin typeface="Algerian" panose="04020705040A02060702" pitchFamily="82" charset="0"/>
              </a:rPr>
              <a:t>    Mehek Sayeed</a:t>
            </a:r>
            <a:endParaRPr lang="en-GB" dirty="0"/>
          </a:p>
        </p:txBody>
      </p:sp>
      <p:sp>
        <p:nvSpPr>
          <p:cNvPr id="6" name="Content Placeholder 5">
            <a:extLst>
              <a:ext uri="{FF2B5EF4-FFF2-40B4-BE49-F238E27FC236}">
                <a16:creationId xmlns:a16="http://schemas.microsoft.com/office/drawing/2014/main" id="{0C3498E6-07E7-4A60-91BF-59C57CE4FB6B}"/>
              </a:ext>
            </a:extLst>
          </p:cNvPr>
          <p:cNvSpPr>
            <a:spLocks noGrp="1"/>
          </p:cNvSpPr>
          <p:nvPr>
            <p:ph idx="1"/>
          </p:nvPr>
        </p:nvSpPr>
        <p:spPr>
          <a:xfrm>
            <a:off x="838200" y="1910691"/>
            <a:ext cx="10515600" cy="4351338"/>
          </a:xfrm>
        </p:spPr>
        <p:txBody>
          <a:bodyPr/>
          <a:lstStyle/>
          <a:p>
            <a:pPr marL="0" indent="0">
              <a:buClr>
                <a:srgbClr val="EFBFE9"/>
              </a:buClr>
              <a:buNone/>
            </a:pPr>
            <a:r>
              <a:rPr lang="en-GB" sz="3200" b="1" u="sng" dirty="0">
                <a:solidFill>
                  <a:schemeClr val="accent2">
                    <a:lumMod val="40000"/>
                    <a:lumOff val="60000"/>
                  </a:schemeClr>
                </a:solidFill>
                <a:latin typeface="Footlight MT Light" panose="0204060206030A020304" pitchFamily="18" charset="0"/>
                <a:ea typeface="Cambria Math" panose="02040503050406030204" pitchFamily="18" charset="0"/>
              </a:rPr>
              <a:t>Role</a:t>
            </a:r>
          </a:p>
          <a:p>
            <a:pPr lvl="0">
              <a:buClr>
                <a:srgbClr val="EFBFE9"/>
              </a:buClr>
              <a:buFont typeface="Wingdings" panose="05000000000000000000" pitchFamily="2" charset="2"/>
              <a:buChar char="Ø"/>
            </a:pPr>
            <a:r>
              <a:rPr lang="en-GB" dirty="0">
                <a:solidFill>
                  <a:srgbClr val="EFBFE9"/>
                </a:solidFill>
                <a:latin typeface="Cambria Math" panose="02040503050406030204" pitchFamily="18" charset="0"/>
                <a:ea typeface="Cambria Math" panose="02040503050406030204" pitchFamily="18" charset="0"/>
              </a:rPr>
              <a:t>Create and visualise ideas (National career service, 2018)</a:t>
            </a:r>
          </a:p>
          <a:p>
            <a:pPr lvl="0"/>
            <a:endParaRPr lang="en-GB" dirty="0">
              <a:solidFill>
                <a:srgbClr val="EFBFE9"/>
              </a:solidFill>
              <a:latin typeface="Cambria Math" panose="02040503050406030204" pitchFamily="18" charset="0"/>
              <a:ea typeface="Cambria Math" panose="02040503050406030204" pitchFamily="18" charset="0"/>
            </a:endParaRPr>
          </a:p>
          <a:p>
            <a:pPr lvl="0">
              <a:buClr>
                <a:srgbClr val="EFBFE9"/>
              </a:buClr>
              <a:buFont typeface="Wingdings" panose="05000000000000000000" pitchFamily="2" charset="2"/>
              <a:buChar char="Ø"/>
            </a:pPr>
            <a:r>
              <a:rPr lang="en-GB" dirty="0">
                <a:solidFill>
                  <a:srgbClr val="EFBFE9"/>
                </a:solidFill>
                <a:latin typeface="Cambria Math" panose="02040503050406030204" pitchFamily="18" charset="0"/>
                <a:ea typeface="Cambria Math" panose="02040503050406030204" pitchFamily="18" charset="0"/>
              </a:rPr>
              <a:t>Being up to date with fashion trends </a:t>
            </a:r>
          </a:p>
          <a:p>
            <a:pPr lvl="0"/>
            <a:endParaRPr lang="en-GB" dirty="0">
              <a:solidFill>
                <a:srgbClr val="EFBFE9"/>
              </a:solidFill>
              <a:latin typeface="Cambria Math" panose="02040503050406030204" pitchFamily="18" charset="0"/>
              <a:ea typeface="Cambria Math" panose="02040503050406030204" pitchFamily="18" charset="0"/>
            </a:endParaRPr>
          </a:p>
          <a:p>
            <a:pPr lvl="0">
              <a:buClr>
                <a:srgbClr val="EFBFE9"/>
              </a:buClr>
              <a:buFont typeface="Wingdings" panose="05000000000000000000" pitchFamily="2" charset="2"/>
              <a:buChar char="Ø"/>
            </a:pPr>
            <a:r>
              <a:rPr lang="en-GB" dirty="0">
                <a:solidFill>
                  <a:srgbClr val="EFBFE9"/>
                </a:solidFill>
                <a:latin typeface="Cambria Math" panose="02040503050406030204" pitchFamily="18" charset="0"/>
                <a:ea typeface="Cambria Math" panose="02040503050406030204" pitchFamily="18" charset="0"/>
              </a:rPr>
              <a:t>Design clothing that is comfortable and suitable </a:t>
            </a:r>
          </a:p>
          <a:p>
            <a:pPr lvl="0"/>
            <a:endParaRPr lang="en-GB" dirty="0">
              <a:solidFill>
                <a:srgbClr val="EFBFE9"/>
              </a:solidFill>
              <a:latin typeface="Cambria Math" panose="02040503050406030204" pitchFamily="18" charset="0"/>
              <a:ea typeface="Cambria Math" panose="02040503050406030204" pitchFamily="18" charset="0"/>
            </a:endParaRPr>
          </a:p>
          <a:p>
            <a:pPr>
              <a:buClr>
                <a:srgbClr val="EFBFE9"/>
              </a:buClr>
              <a:buFont typeface="Wingdings" panose="05000000000000000000" pitchFamily="2" charset="2"/>
              <a:buChar char="Ø"/>
            </a:pPr>
            <a:r>
              <a:rPr lang="en-GB" dirty="0">
                <a:solidFill>
                  <a:srgbClr val="EFBFE9"/>
                </a:solidFill>
                <a:latin typeface="Cambria Math" panose="02040503050406030204" pitchFamily="18" charset="0"/>
                <a:ea typeface="Cambria Math" panose="02040503050406030204" pitchFamily="18" charset="0"/>
              </a:rPr>
              <a:t>Design Asian and Western types of clothing </a:t>
            </a:r>
          </a:p>
          <a:p>
            <a:pPr marL="457200" indent="-457200">
              <a:buClr>
                <a:srgbClr val="EFBFE9"/>
              </a:buClr>
              <a:buFont typeface="Wingdings" panose="05000000000000000000" pitchFamily="2" charset="2"/>
              <a:buChar char="Ø"/>
            </a:pPr>
            <a:endParaRPr lang="en-GB" sz="800" dirty="0">
              <a:solidFill>
                <a:srgbClr val="EFBFE9"/>
              </a:solidFill>
              <a:latin typeface="Cambria Math" panose="02040503050406030204" pitchFamily="18" charset="0"/>
              <a:ea typeface="Cambria Math" panose="02040503050406030204" pitchFamily="18" charset="0"/>
            </a:endParaRPr>
          </a:p>
          <a:p>
            <a:pPr>
              <a:buClr>
                <a:srgbClr val="EFBFE9"/>
              </a:buClr>
            </a:pPr>
            <a:endParaRPr lang="en-GB" sz="9600" dirty="0">
              <a:solidFill>
                <a:srgbClr val="EFBFE9"/>
              </a:solidFill>
            </a:endParaRPr>
          </a:p>
          <a:p>
            <a:pPr marL="285750" indent="-285750">
              <a:buClr>
                <a:srgbClr val="EFBFE9"/>
              </a:buClr>
              <a:buFont typeface="Wingdings" panose="05000000000000000000" pitchFamily="2" charset="2"/>
              <a:buChar char="Ø"/>
            </a:pPr>
            <a:endParaRPr lang="en-GB" sz="2000" dirty="0">
              <a:solidFill>
                <a:srgbClr val="EFBFE9"/>
              </a:solidFill>
            </a:endParaRPr>
          </a:p>
          <a:p>
            <a:pPr>
              <a:buClr>
                <a:srgbClr val="EFBFE9"/>
              </a:buClr>
            </a:pPr>
            <a:endParaRPr lang="en-GB" sz="2000" dirty="0"/>
          </a:p>
          <a:p>
            <a:endParaRPr lang="en-GB" dirty="0"/>
          </a:p>
        </p:txBody>
      </p:sp>
      <p:pic>
        <p:nvPicPr>
          <p:cNvPr id="7" name="Picture 6" descr="A person holding a sign&#10;&#10;Description generated with high confidence">
            <a:extLst>
              <a:ext uri="{FF2B5EF4-FFF2-40B4-BE49-F238E27FC236}">
                <a16:creationId xmlns:a16="http://schemas.microsoft.com/office/drawing/2014/main" id="{0571558A-0847-4FA0-91DD-E9C64BA15A1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08776" y="277616"/>
            <a:ext cx="2412041" cy="173500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7" descr="A person wearing a costume&#10;&#10;Description generated with very high confidence">
            <a:extLst>
              <a:ext uri="{FF2B5EF4-FFF2-40B4-BE49-F238E27FC236}">
                <a16:creationId xmlns:a16="http://schemas.microsoft.com/office/drawing/2014/main" id="{13FEA45A-1801-45C3-A8C5-4244D6078D6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268067" y="2892431"/>
            <a:ext cx="2057768" cy="1614410"/>
          </a:xfrm>
          <a:prstGeom prst="rect">
            <a:avLst/>
          </a:prstGeom>
          <a:ln>
            <a:noFill/>
          </a:ln>
          <a:effectLst>
            <a:softEdge rad="112500"/>
          </a:effectLst>
        </p:spPr>
      </p:pic>
      <p:pic>
        <p:nvPicPr>
          <p:cNvPr id="9" name="Picture 8" descr="A person posing for a picture&#10;&#10;Description generated with very high confidence">
            <a:extLst>
              <a:ext uri="{FF2B5EF4-FFF2-40B4-BE49-F238E27FC236}">
                <a16:creationId xmlns:a16="http://schemas.microsoft.com/office/drawing/2014/main" id="{9A6BC52B-245B-4BE0-8FE3-AD41D6B2D509}"/>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907915" y="2814985"/>
            <a:ext cx="1842871" cy="1896836"/>
          </a:xfrm>
          <a:prstGeom prst="rect">
            <a:avLst/>
          </a:prstGeom>
          <a:ln>
            <a:noFill/>
          </a:ln>
          <a:effectLst>
            <a:softEdge rad="112500"/>
          </a:effectLst>
        </p:spPr>
      </p:pic>
      <p:pic>
        <p:nvPicPr>
          <p:cNvPr id="13" name="Picture 12" descr="A person in a wedding dress&#10;&#10;Description generated with very high confidence">
            <a:extLst>
              <a:ext uri="{FF2B5EF4-FFF2-40B4-BE49-F238E27FC236}">
                <a16:creationId xmlns:a16="http://schemas.microsoft.com/office/drawing/2014/main" id="{90FDFA96-187F-43B0-9878-A3F73FC658B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113336" y="4845377"/>
            <a:ext cx="1676400" cy="189311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5" name="Picture 14" descr="A person in a wedding dress&#10;&#10;Description generated with very high confidence">
            <a:extLst>
              <a:ext uri="{FF2B5EF4-FFF2-40B4-BE49-F238E27FC236}">
                <a16:creationId xmlns:a16="http://schemas.microsoft.com/office/drawing/2014/main" id="{30372AF0-29D4-4AB2-8CB8-D3B6D845D9F9}"/>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r="-2" b="14617"/>
          <a:stretch/>
        </p:blipFill>
        <p:spPr>
          <a:xfrm>
            <a:off x="10044242" y="4836967"/>
            <a:ext cx="1798858" cy="182749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1" name="Picture 10" descr="A blackboard sign outside of a building&#10;&#10;Description generated with very high confidence">
            <a:extLst>
              <a:ext uri="{FF2B5EF4-FFF2-40B4-BE49-F238E27FC236}">
                <a16:creationId xmlns:a16="http://schemas.microsoft.com/office/drawing/2014/main" id="{095D7DC0-7500-409D-86D9-8EFD08AE0959}"/>
              </a:ext>
            </a:extLst>
          </p:cNvPr>
          <p:cNvPicPr>
            <a:picLocks noChangeAspect="1"/>
          </p:cNvPicPr>
          <p:nvPr/>
        </p:nvPicPr>
        <p:blipFill>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348900" y="211215"/>
            <a:ext cx="2834326" cy="1485610"/>
          </a:xfrm>
          <a:prstGeom prst="rect">
            <a:avLst/>
          </a:prstGeom>
        </p:spPr>
      </p:pic>
    </p:spTree>
    <p:extLst>
      <p:ext uri="{BB962C8B-B14F-4D97-AF65-F5344CB8AC3E}">
        <p14:creationId xmlns:p14="http://schemas.microsoft.com/office/powerpoint/2010/main" val="14028557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B9DA0-039F-499F-9F89-E204FB5D399D}"/>
              </a:ext>
            </a:extLst>
          </p:cNvPr>
          <p:cNvSpPr>
            <a:spLocks noGrp="1"/>
          </p:cNvSpPr>
          <p:nvPr>
            <p:ph type="title"/>
          </p:nvPr>
        </p:nvSpPr>
        <p:spPr>
          <a:xfrm>
            <a:off x="284922" y="-95518"/>
            <a:ext cx="10515600" cy="1325563"/>
          </a:xfrm>
        </p:spPr>
        <p:txBody>
          <a:bodyPr>
            <a:normAutofit/>
          </a:bodyPr>
          <a:lstStyle/>
          <a:p>
            <a:r>
              <a:rPr lang="en-GB" sz="5400" dirty="0">
                <a:solidFill>
                  <a:schemeClr val="accent2">
                    <a:lumMod val="60000"/>
                    <a:lumOff val="40000"/>
                  </a:schemeClr>
                </a:solidFill>
                <a:latin typeface="Algerian" panose="04020705040A02060702" pitchFamily="82" charset="0"/>
              </a:rPr>
              <a:t>        </a:t>
            </a:r>
            <a:r>
              <a:rPr lang="en-GB" sz="5400" u="sng" dirty="0">
                <a:solidFill>
                  <a:schemeClr val="accent2">
                    <a:lumMod val="40000"/>
                    <a:lumOff val="60000"/>
                  </a:schemeClr>
                </a:solidFill>
                <a:latin typeface="Algerian" panose="04020705040A02060702" pitchFamily="82" charset="0"/>
              </a:rPr>
              <a:t>Market/advertisement</a:t>
            </a:r>
          </a:p>
        </p:txBody>
      </p:sp>
      <p:sp>
        <p:nvSpPr>
          <p:cNvPr id="3" name="TextBox 2">
            <a:extLst>
              <a:ext uri="{FF2B5EF4-FFF2-40B4-BE49-F238E27FC236}">
                <a16:creationId xmlns:a16="http://schemas.microsoft.com/office/drawing/2014/main" id="{0D6099F0-D10D-4344-8923-7F33EE699A54}"/>
              </a:ext>
            </a:extLst>
          </p:cNvPr>
          <p:cNvSpPr txBox="1"/>
          <p:nvPr/>
        </p:nvSpPr>
        <p:spPr>
          <a:xfrm>
            <a:off x="619146" y="978945"/>
            <a:ext cx="10612191" cy="4616648"/>
          </a:xfrm>
          <a:prstGeom prst="rect">
            <a:avLst/>
          </a:prstGeom>
          <a:noFill/>
        </p:spPr>
        <p:txBody>
          <a:bodyPr wrap="square" rtlCol="0">
            <a:spAutoFit/>
          </a:bodyPr>
          <a:lstStyle/>
          <a:p>
            <a:pPr>
              <a:buClr>
                <a:srgbClr val="EFBFE9"/>
              </a:buClr>
            </a:pPr>
            <a:r>
              <a:rPr lang="en-GB" sz="2800" b="1" u="sng" dirty="0">
                <a:solidFill>
                  <a:schemeClr val="accent2">
                    <a:lumMod val="40000"/>
                    <a:lumOff val="60000"/>
                  </a:schemeClr>
                </a:solidFill>
                <a:latin typeface="Cambria Math" panose="02040503050406030204" pitchFamily="18" charset="0"/>
                <a:ea typeface="Cambria Math" panose="02040503050406030204" pitchFamily="18" charset="0"/>
              </a:rPr>
              <a:t>Website</a:t>
            </a:r>
          </a:p>
          <a:p>
            <a:pPr marL="342900" indent="-3429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Create a website (Wix, 2018)</a:t>
            </a:r>
          </a:p>
          <a:p>
            <a:pPr marL="342900" indent="-34290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342900" indent="-3429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Advertise online on website</a:t>
            </a:r>
          </a:p>
          <a:p>
            <a:pPr marL="285750" indent="-28575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457200" indent="-4572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Customers get 10% off discount on their first purchase when they sign up</a:t>
            </a:r>
          </a:p>
          <a:p>
            <a:pPr>
              <a:buClr>
                <a:srgbClr val="EFBFE9"/>
              </a:buClr>
            </a:pPr>
            <a:endParaRPr lang="en-GB" sz="2800" dirty="0">
              <a:solidFill>
                <a:srgbClr val="EFBFE9"/>
              </a:solidFill>
              <a:latin typeface="Cambria Math" panose="02040503050406030204" pitchFamily="18" charset="0"/>
              <a:ea typeface="Cambria Math" panose="02040503050406030204" pitchFamily="18" charset="0"/>
            </a:endParaRPr>
          </a:p>
          <a:p>
            <a:pPr marL="285750" indent="-28575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Email customers with our latest collections</a:t>
            </a:r>
          </a:p>
          <a:p>
            <a:pPr marL="285750" indent="-285750">
              <a:buClr>
                <a:srgbClr val="EFBFE9"/>
              </a:buClr>
              <a:buFont typeface="Wingdings" panose="05000000000000000000" pitchFamily="2" charset="2"/>
              <a:buChar char="Ø"/>
            </a:pPr>
            <a:endParaRPr lang="en-GB" sz="2400" dirty="0">
              <a:solidFill>
                <a:srgbClr val="EFBFE9"/>
              </a:solidFill>
              <a:latin typeface="Cambria Math" panose="02040503050406030204" pitchFamily="18" charset="0"/>
              <a:ea typeface="Cambria Math" panose="02040503050406030204" pitchFamily="18" charset="0"/>
            </a:endParaRPr>
          </a:p>
          <a:p>
            <a:pPr marL="285750" indent="-285750">
              <a:buClr>
                <a:srgbClr val="EFBFE9"/>
              </a:buClr>
              <a:buFont typeface="Wingdings" panose="05000000000000000000" pitchFamily="2" charset="2"/>
              <a:buChar char="Ø"/>
            </a:pPr>
            <a:endParaRPr lang="en-GB" dirty="0"/>
          </a:p>
        </p:txBody>
      </p:sp>
      <p:pic>
        <p:nvPicPr>
          <p:cNvPr id="5" name="Picture 4" descr="A close up of a handcart&#10;&#10;Description generated with high confidence">
            <a:extLst>
              <a:ext uri="{FF2B5EF4-FFF2-40B4-BE49-F238E27FC236}">
                <a16:creationId xmlns:a16="http://schemas.microsoft.com/office/drawing/2014/main" id="{B7A9DD52-A204-45A7-AF0A-0BB6AEF532F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320301" y="239576"/>
            <a:ext cx="1679713" cy="166245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7" descr="A close up of a sign&#10;&#10;Description generated with high confidence">
            <a:extLst>
              <a:ext uri="{FF2B5EF4-FFF2-40B4-BE49-F238E27FC236}">
                <a16:creationId xmlns:a16="http://schemas.microsoft.com/office/drawing/2014/main" id="{60D79230-592D-4AA4-A828-C9E4F048A7F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629381" y="5063636"/>
            <a:ext cx="1806497" cy="163083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6" name="Picture 5" descr="A picture containing headdress&#10;&#10;Description generated with high confidence">
            <a:extLst>
              <a:ext uri="{FF2B5EF4-FFF2-40B4-BE49-F238E27FC236}">
                <a16:creationId xmlns:a16="http://schemas.microsoft.com/office/drawing/2014/main" id="{85B76F4A-65D3-4DCF-88BC-2461CE10C90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755234" y="5148476"/>
            <a:ext cx="2203908" cy="1461156"/>
          </a:xfrm>
          <a:prstGeom prst="rect">
            <a:avLst/>
          </a:prstGeom>
          <a:ln>
            <a:noFill/>
          </a:ln>
          <a:effectLst>
            <a:softEdge rad="112500"/>
          </a:effectLst>
        </p:spPr>
      </p:pic>
      <p:pic>
        <p:nvPicPr>
          <p:cNvPr id="14" name="Picture 13">
            <a:extLst>
              <a:ext uri="{FF2B5EF4-FFF2-40B4-BE49-F238E27FC236}">
                <a16:creationId xmlns:a16="http://schemas.microsoft.com/office/drawing/2014/main" id="{95CDBBB9-2ACE-4785-BE3B-F6DBC0BDC541}"/>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438507" y="1333891"/>
            <a:ext cx="2307893" cy="122171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6" name="Picture 15" descr="A person wearing a costume&#10;&#10;Description generated with very high confidence">
            <a:extLst>
              <a:ext uri="{FF2B5EF4-FFF2-40B4-BE49-F238E27FC236}">
                <a16:creationId xmlns:a16="http://schemas.microsoft.com/office/drawing/2014/main" id="{7D3EF051-D2E7-4E67-819F-CD3D1603814A}"/>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8280905" y="4106813"/>
            <a:ext cx="2871003" cy="208332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907000675"/>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001CB-CDAD-4B0F-A09D-C6D1F6A6F8F4}"/>
              </a:ext>
            </a:extLst>
          </p:cNvPr>
          <p:cNvSpPr>
            <a:spLocks noGrp="1"/>
          </p:cNvSpPr>
          <p:nvPr>
            <p:ph type="title"/>
          </p:nvPr>
        </p:nvSpPr>
        <p:spPr>
          <a:xfrm>
            <a:off x="1894002" y="0"/>
            <a:ext cx="10515600" cy="1325563"/>
          </a:xfrm>
        </p:spPr>
        <p:txBody>
          <a:bodyPr>
            <a:normAutofit/>
          </a:bodyPr>
          <a:lstStyle/>
          <a:p>
            <a:r>
              <a:rPr lang="en-GB" sz="5400" u="sng" dirty="0">
                <a:solidFill>
                  <a:schemeClr val="accent2">
                    <a:lumMod val="40000"/>
                    <a:lumOff val="60000"/>
                  </a:schemeClr>
                </a:solidFill>
                <a:latin typeface="Algerian" panose="04020705040A02060702" pitchFamily="82" charset="0"/>
              </a:rPr>
              <a:t>Market/advertisement</a:t>
            </a:r>
            <a:endParaRPr lang="en-GB" sz="5400" u="sng" dirty="0"/>
          </a:p>
        </p:txBody>
      </p:sp>
      <p:sp>
        <p:nvSpPr>
          <p:cNvPr id="3" name="TextBox 2">
            <a:extLst>
              <a:ext uri="{FF2B5EF4-FFF2-40B4-BE49-F238E27FC236}">
                <a16:creationId xmlns:a16="http://schemas.microsoft.com/office/drawing/2014/main" id="{01AEA953-15DB-4D30-861E-78B55DE0BC57}"/>
              </a:ext>
            </a:extLst>
          </p:cNvPr>
          <p:cNvSpPr txBox="1"/>
          <p:nvPr/>
        </p:nvSpPr>
        <p:spPr>
          <a:xfrm>
            <a:off x="490194" y="1593130"/>
            <a:ext cx="10143241" cy="1938992"/>
          </a:xfrm>
          <a:prstGeom prst="rect">
            <a:avLst/>
          </a:prstGeom>
          <a:noFill/>
        </p:spPr>
        <p:txBody>
          <a:bodyPr wrap="square" rtlCol="0">
            <a:spAutoFit/>
          </a:bodyPr>
          <a:lstStyle/>
          <a:p>
            <a:endParaRPr lang="en-GB" sz="2800" b="1" u="sng" dirty="0">
              <a:solidFill>
                <a:schemeClr val="accent2">
                  <a:lumMod val="40000"/>
                  <a:lumOff val="60000"/>
                </a:schemeClr>
              </a:solidFill>
              <a:latin typeface="Cambria Math" panose="02040503050406030204" pitchFamily="18" charset="0"/>
              <a:ea typeface="Cambria Math" panose="02040503050406030204" pitchFamily="18" charset="0"/>
            </a:endParaRPr>
          </a:p>
          <a:p>
            <a:r>
              <a:rPr lang="en-GB" sz="3600" b="1" u="sng" dirty="0">
                <a:solidFill>
                  <a:schemeClr val="accent2">
                    <a:lumMod val="40000"/>
                    <a:lumOff val="60000"/>
                  </a:schemeClr>
                </a:solidFill>
                <a:latin typeface="Footlight MT Light" panose="0204060206030A020304" pitchFamily="18" charset="0"/>
                <a:ea typeface="Cambria Math" panose="02040503050406030204" pitchFamily="18" charset="0"/>
              </a:rPr>
              <a:t>Social media </a:t>
            </a:r>
          </a:p>
          <a:p>
            <a:endParaRPr lang="en-GB" sz="3200" b="1" u="sng" dirty="0">
              <a:solidFill>
                <a:schemeClr val="accent2">
                  <a:lumMod val="40000"/>
                  <a:lumOff val="60000"/>
                </a:schemeClr>
              </a:solidFill>
              <a:latin typeface="Footlight MT Light" panose="0204060206030A020304" pitchFamily="18" charset="0"/>
            </a:endParaRPr>
          </a:p>
          <a:p>
            <a:pPr marL="342900" indent="-342900">
              <a:buClr>
                <a:srgbClr val="EFBFE9"/>
              </a:buClr>
              <a:buFont typeface="Wingdings" panose="05000000000000000000" pitchFamily="2" charset="2"/>
              <a:buChar char="Ø"/>
            </a:pPr>
            <a:endParaRPr lang="en-GB" sz="2400" dirty="0">
              <a:solidFill>
                <a:srgbClr val="EFBFE9"/>
              </a:solidFill>
            </a:endParaRPr>
          </a:p>
        </p:txBody>
      </p:sp>
      <p:sp>
        <p:nvSpPr>
          <p:cNvPr id="4" name="TextBox 3">
            <a:extLst>
              <a:ext uri="{FF2B5EF4-FFF2-40B4-BE49-F238E27FC236}">
                <a16:creationId xmlns:a16="http://schemas.microsoft.com/office/drawing/2014/main" id="{97F44CF7-7DEA-4AC5-9172-EEEBDD996A63}"/>
              </a:ext>
            </a:extLst>
          </p:cNvPr>
          <p:cNvSpPr txBox="1"/>
          <p:nvPr/>
        </p:nvSpPr>
        <p:spPr>
          <a:xfrm>
            <a:off x="216031" y="2484084"/>
            <a:ext cx="10887958" cy="3539430"/>
          </a:xfrm>
          <a:prstGeom prst="rect">
            <a:avLst/>
          </a:prstGeom>
          <a:noFill/>
        </p:spPr>
        <p:txBody>
          <a:bodyPr wrap="square" rtlCol="0">
            <a:spAutoFit/>
          </a:bodyPr>
          <a:lstStyle/>
          <a:p>
            <a:pPr marL="285750" indent="-285750">
              <a:buClr>
                <a:srgbClr val="EFBFE9"/>
              </a:buClr>
              <a:buFont typeface="Wingdings" panose="05000000000000000000" pitchFamily="2" charset="2"/>
              <a:buChar char="Ø"/>
            </a:pPr>
            <a:endParaRPr lang="en-GB" sz="2800" dirty="0">
              <a:solidFill>
                <a:srgbClr val="EFBFE9"/>
              </a:solidFill>
            </a:endParaRPr>
          </a:p>
          <a:p>
            <a:pPr marL="457200" indent="-4572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Advertise our Boutique on Social Media (Quesenberry, 2015)</a:t>
            </a:r>
          </a:p>
          <a:p>
            <a:pPr marL="285750" indent="-28575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457200" indent="-4572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Snapchat/Facebook/Instagram/Twitter (Quesenberry, 2015) </a:t>
            </a:r>
          </a:p>
          <a:p>
            <a:pPr marL="285750" indent="-28575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285750" indent="-28575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Attract youngsters via snapchat (Rajasooriar, 2015)</a:t>
            </a:r>
          </a:p>
          <a:p>
            <a:pPr>
              <a:buClr>
                <a:srgbClr val="EFBFE9"/>
              </a:buClr>
            </a:pPr>
            <a:endParaRPr lang="en-GB" sz="2800" dirty="0">
              <a:solidFill>
                <a:srgbClr val="EFBFE9"/>
              </a:solidFill>
              <a:latin typeface="Cambria Math" panose="02040503050406030204" pitchFamily="18" charset="0"/>
              <a:ea typeface="Cambria Math" panose="02040503050406030204" pitchFamily="18" charset="0"/>
            </a:endParaRPr>
          </a:p>
          <a:p>
            <a:pPr marL="457200" indent="-4572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Facebook marketing for viewers (Marrs, 2018) </a:t>
            </a:r>
          </a:p>
        </p:txBody>
      </p:sp>
      <p:pic>
        <p:nvPicPr>
          <p:cNvPr id="9" name="Picture 8" descr="A picture containing text&#10;&#10;Description generated with high confidence">
            <a:extLst>
              <a:ext uri="{FF2B5EF4-FFF2-40B4-BE49-F238E27FC236}">
                <a16:creationId xmlns:a16="http://schemas.microsoft.com/office/drawing/2014/main" id="{9661C051-4CFF-462F-95B4-01F8922A96B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09728" y="1254736"/>
            <a:ext cx="3476920" cy="1502979"/>
          </a:xfrm>
          <a:prstGeom prst="rect">
            <a:avLst/>
          </a:prstGeom>
        </p:spPr>
      </p:pic>
      <p:pic>
        <p:nvPicPr>
          <p:cNvPr id="12" name="Picture 11" descr="A close up of a sign&#10;&#10;Description generated with high confidence">
            <a:extLst>
              <a:ext uri="{FF2B5EF4-FFF2-40B4-BE49-F238E27FC236}">
                <a16:creationId xmlns:a16="http://schemas.microsoft.com/office/drawing/2014/main" id="{79277E9C-ECAD-456A-90F4-419D512D25D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426420" y="1758341"/>
            <a:ext cx="3129228" cy="1127234"/>
          </a:xfrm>
          <a:prstGeom prst="rect">
            <a:avLst/>
          </a:prstGeom>
          <a:ln>
            <a:noFill/>
          </a:ln>
          <a:effectLst>
            <a:softEdge rad="112500"/>
          </a:effectLst>
        </p:spPr>
      </p:pic>
      <p:pic>
        <p:nvPicPr>
          <p:cNvPr id="15" name="Picture 14" descr="A hand holding a black cell phone&#10;&#10;Description generated with very high confidence">
            <a:extLst>
              <a:ext uri="{FF2B5EF4-FFF2-40B4-BE49-F238E27FC236}">
                <a16:creationId xmlns:a16="http://schemas.microsoft.com/office/drawing/2014/main" id="{91DDA6C4-86B0-4B9F-8880-0299D619B3DD}"/>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883085" y="1197455"/>
            <a:ext cx="1743958" cy="156026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6" name="TextBox 15">
            <a:extLst>
              <a:ext uri="{FF2B5EF4-FFF2-40B4-BE49-F238E27FC236}">
                <a16:creationId xmlns:a16="http://schemas.microsoft.com/office/drawing/2014/main" id="{BD7527D0-C9E9-455F-B489-D9C7C7EE7B75}"/>
              </a:ext>
            </a:extLst>
          </p:cNvPr>
          <p:cNvSpPr txBox="1"/>
          <p:nvPr/>
        </p:nvSpPr>
        <p:spPr>
          <a:xfrm>
            <a:off x="9920926" y="8151230"/>
            <a:ext cx="1766052" cy="369332"/>
          </a:xfrm>
          <a:prstGeom prst="rect">
            <a:avLst/>
          </a:prstGeom>
          <a:noFill/>
        </p:spPr>
        <p:txBody>
          <a:bodyPr wrap="square" rtlCol="0">
            <a:spAutoFit/>
          </a:bodyPr>
          <a:lstStyle/>
          <a:p>
            <a:r>
              <a:rPr lang="en-GB" sz="900">
                <a:hlinkClick r:id="rId7" tooltip="http://www.flickr.com/photos/esthervargasc/6365280699/"/>
              </a:rPr>
              <a:t>This Photo</a:t>
            </a:r>
            <a:r>
              <a:rPr lang="en-GB" sz="900"/>
              <a:t> by Unknown Author is licensed under </a:t>
            </a:r>
            <a:r>
              <a:rPr lang="en-GB" sz="900">
                <a:hlinkClick r:id="rId8" tooltip="https://creativecommons.org/licenses/by-nc-sa/3.0/"/>
              </a:rPr>
              <a:t>CC BY-SA-NC</a:t>
            </a:r>
            <a:endParaRPr lang="en-GB" sz="900"/>
          </a:p>
        </p:txBody>
      </p:sp>
      <p:sp>
        <p:nvSpPr>
          <p:cNvPr id="19" name="TextBox 18">
            <a:extLst>
              <a:ext uri="{FF2B5EF4-FFF2-40B4-BE49-F238E27FC236}">
                <a16:creationId xmlns:a16="http://schemas.microsoft.com/office/drawing/2014/main" id="{E238AAB2-64A6-47E5-A233-C0BBBE63BE11}"/>
              </a:ext>
            </a:extLst>
          </p:cNvPr>
          <p:cNvSpPr txBox="1"/>
          <p:nvPr/>
        </p:nvSpPr>
        <p:spPr>
          <a:xfrm>
            <a:off x="2667000" y="6858000"/>
            <a:ext cx="6858000" cy="230832"/>
          </a:xfrm>
          <a:prstGeom prst="rect">
            <a:avLst/>
          </a:prstGeom>
          <a:noFill/>
        </p:spPr>
        <p:txBody>
          <a:bodyPr wrap="square" rtlCol="0">
            <a:spAutoFit/>
          </a:bodyPr>
          <a:lstStyle/>
          <a:p>
            <a:r>
              <a:rPr lang="en-GB" sz="900">
                <a:hlinkClick r:id="rId9" tooltip="https://www.flickr.com/photos/lockergnome/16198904690"/>
              </a:rPr>
              <a:t>This Photo</a:t>
            </a:r>
            <a:r>
              <a:rPr lang="en-GB" sz="900"/>
              <a:t> by Unknown Author is licensed under </a:t>
            </a:r>
            <a:r>
              <a:rPr lang="en-GB" sz="900">
                <a:hlinkClick r:id="rId10" tooltip="https://creativecommons.org/licenses/by-nc-nd/3.0/"/>
              </a:rPr>
              <a:t>CC BY-NC-ND</a:t>
            </a:r>
            <a:endParaRPr lang="en-GB" sz="900"/>
          </a:p>
        </p:txBody>
      </p:sp>
      <p:pic>
        <p:nvPicPr>
          <p:cNvPr id="21" name="Picture 20" descr="A close up of a sign&#10;&#10;Description generated with high confidence">
            <a:extLst>
              <a:ext uri="{FF2B5EF4-FFF2-40B4-BE49-F238E27FC236}">
                <a16:creationId xmlns:a16="http://schemas.microsoft.com/office/drawing/2014/main" id="{376BE238-7D10-4581-8067-853DC8EBF48A}"/>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10116317" y="3520564"/>
            <a:ext cx="1975343" cy="132343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7" name="Picture 26" descr="A blue and white sign&#10;&#10;Description generated with high confidence">
            <a:extLst>
              <a:ext uri="{FF2B5EF4-FFF2-40B4-BE49-F238E27FC236}">
                <a16:creationId xmlns:a16="http://schemas.microsoft.com/office/drawing/2014/main" id="{C0069066-FF37-4CD2-82A0-BE879B82F6CE}"/>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8579570" y="5119033"/>
            <a:ext cx="2078169" cy="146393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3" name="Picture 12">
            <a:extLst>
              <a:ext uri="{FF2B5EF4-FFF2-40B4-BE49-F238E27FC236}">
                <a16:creationId xmlns:a16="http://schemas.microsoft.com/office/drawing/2014/main" id="{2CB8AB99-177B-4F88-B30E-635C075C90FB}"/>
              </a:ext>
            </a:extLst>
          </p:cNvPr>
          <p:cNvPicPr>
            <a:picLocks noChangeAspect="1"/>
          </p:cNvPicPr>
          <p:nvPr/>
        </p:nvPicPr>
        <p:blipFill>
          <a:blip r:embed="rId15">
            <a:extLst>
              <a:ext uri="{28A0092B-C50C-407E-A947-70E740481C1C}">
                <a14:useLocalDpi xmlns:a14="http://schemas.microsoft.com/office/drawing/2010/main" val="0"/>
              </a:ext>
              <a:ext uri="{837473B0-CC2E-450A-ABE3-18F120FF3D39}">
                <a1611:picAttrSrcUrl xmlns:a1611="http://schemas.microsoft.com/office/drawing/2016/11/main" r:id="rId16"/>
              </a:ext>
            </a:extLst>
          </a:blip>
          <a:stretch>
            <a:fillRect/>
          </a:stretch>
        </p:blipFill>
        <p:spPr>
          <a:xfrm>
            <a:off x="150044" y="256505"/>
            <a:ext cx="1743958" cy="1285447"/>
          </a:xfrm>
          <a:prstGeom prst="rect">
            <a:avLst/>
          </a:prstGeom>
          <a:ln>
            <a:noFill/>
          </a:ln>
          <a:effectLst>
            <a:softEdge rad="112500"/>
          </a:effectLst>
        </p:spPr>
      </p:pic>
    </p:spTree>
    <p:extLst>
      <p:ext uri="{BB962C8B-B14F-4D97-AF65-F5344CB8AC3E}">
        <p14:creationId xmlns:p14="http://schemas.microsoft.com/office/powerpoint/2010/main" val="3794279718"/>
      </p:ext>
    </p:extLst>
  </p:cSld>
  <p:clrMapOvr>
    <a:masterClrMapping/>
  </p:clrMapOvr>
  <p:transition spd="slow">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0850-CBE9-4B6F-BBCA-B1BD85B52268}"/>
              </a:ext>
            </a:extLst>
          </p:cNvPr>
          <p:cNvSpPr>
            <a:spLocks noGrp="1"/>
          </p:cNvSpPr>
          <p:nvPr>
            <p:ph type="title"/>
          </p:nvPr>
        </p:nvSpPr>
        <p:spPr>
          <a:xfrm>
            <a:off x="2525598" y="110601"/>
            <a:ext cx="10515600" cy="1325563"/>
          </a:xfrm>
        </p:spPr>
        <p:txBody>
          <a:bodyPr/>
          <a:lstStyle/>
          <a:p>
            <a:r>
              <a:rPr lang="en-GB" u="sng" dirty="0">
                <a:solidFill>
                  <a:schemeClr val="accent2">
                    <a:lumMod val="40000"/>
                    <a:lumOff val="60000"/>
                  </a:schemeClr>
                </a:solidFill>
                <a:latin typeface="Algerian" panose="04020705040A02060702" pitchFamily="82" charset="0"/>
              </a:rPr>
              <a:t>Market/advertisement</a:t>
            </a:r>
            <a:endParaRPr lang="en-GB" u="sng" dirty="0"/>
          </a:p>
        </p:txBody>
      </p:sp>
      <p:sp>
        <p:nvSpPr>
          <p:cNvPr id="3" name="TextBox 2">
            <a:extLst>
              <a:ext uri="{FF2B5EF4-FFF2-40B4-BE49-F238E27FC236}">
                <a16:creationId xmlns:a16="http://schemas.microsoft.com/office/drawing/2014/main" id="{2476542B-E480-4040-86E7-8313E621E576}"/>
              </a:ext>
            </a:extLst>
          </p:cNvPr>
          <p:cNvSpPr txBox="1"/>
          <p:nvPr/>
        </p:nvSpPr>
        <p:spPr>
          <a:xfrm>
            <a:off x="204248" y="1177038"/>
            <a:ext cx="6533658" cy="6001643"/>
          </a:xfrm>
          <a:prstGeom prst="rect">
            <a:avLst/>
          </a:prstGeom>
          <a:noFill/>
        </p:spPr>
        <p:txBody>
          <a:bodyPr wrap="square" rtlCol="0">
            <a:spAutoFit/>
          </a:bodyPr>
          <a:lstStyle/>
          <a:p>
            <a:r>
              <a:rPr lang="en-GB" sz="2800" b="1" u="sng" dirty="0">
                <a:solidFill>
                  <a:schemeClr val="accent2">
                    <a:lumMod val="40000"/>
                    <a:lumOff val="60000"/>
                  </a:schemeClr>
                </a:solidFill>
                <a:latin typeface="Cambria Math" panose="02040503050406030204" pitchFamily="18" charset="0"/>
                <a:ea typeface="Cambria Math" panose="02040503050406030204" pitchFamily="18" charset="0"/>
              </a:rPr>
              <a:t>Family &amp; Friends</a:t>
            </a:r>
          </a:p>
          <a:p>
            <a:pPr marL="342900" indent="-342900">
              <a:buClr>
                <a:srgbClr val="EFBFE9"/>
              </a:buClr>
              <a:buFont typeface="Wingdings" panose="05000000000000000000" pitchFamily="2" charset="2"/>
              <a:buChar char="Ø"/>
            </a:pPr>
            <a:endParaRPr lang="en-GB" sz="2400" dirty="0">
              <a:solidFill>
                <a:srgbClr val="EFBFE9"/>
              </a:solidFill>
              <a:latin typeface="Cambria Math" panose="02040503050406030204" pitchFamily="18" charset="0"/>
              <a:ea typeface="Cambria Math" panose="02040503050406030204" pitchFamily="18" charset="0"/>
            </a:endParaRPr>
          </a:p>
          <a:p>
            <a:pPr marL="342900" indent="-3429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Advertising our Boutique to family and friends</a:t>
            </a:r>
          </a:p>
          <a:p>
            <a:pPr>
              <a:buClr>
                <a:srgbClr val="EFBFE9"/>
              </a:buClr>
            </a:pPr>
            <a:endParaRPr lang="en-GB" sz="2800" dirty="0">
              <a:solidFill>
                <a:srgbClr val="EFBFE9"/>
              </a:solidFill>
              <a:latin typeface="Cambria Math" panose="02040503050406030204" pitchFamily="18" charset="0"/>
              <a:ea typeface="Cambria Math" panose="02040503050406030204" pitchFamily="18" charset="0"/>
            </a:endParaRPr>
          </a:p>
          <a:p>
            <a:pPr marL="457200" indent="-4572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Grand opening on the day we open </a:t>
            </a:r>
          </a:p>
          <a:p>
            <a:pPr marL="342900" indent="-34290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342900" indent="-3429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Invite family and friends including public</a:t>
            </a:r>
          </a:p>
          <a:p>
            <a:pPr marL="342900" indent="-34290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pPr marL="342900" indent="-342900">
              <a:buClr>
                <a:srgbClr val="EFBFE9"/>
              </a:buClr>
              <a:buFont typeface="Wingdings" panose="05000000000000000000" pitchFamily="2" charset="2"/>
              <a:buChar char="Ø"/>
            </a:pPr>
            <a:r>
              <a:rPr lang="en-GB" sz="2800" dirty="0">
                <a:solidFill>
                  <a:srgbClr val="EFBFE9"/>
                </a:solidFill>
                <a:latin typeface="Cambria Math" panose="02040503050406030204" pitchFamily="18" charset="0"/>
                <a:ea typeface="Cambria Math" panose="02040503050406030204" pitchFamily="18" charset="0"/>
              </a:rPr>
              <a:t>Offer free refreshments</a:t>
            </a:r>
          </a:p>
          <a:p>
            <a:pPr marL="342900" indent="-342900">
              <a:buClr>
                <a:srgbClr val="EFBFE9"/>
              </a:buClr>
              <a:buFont typeface="Wingdings" panose="05000000000000000000" pitchFamily="2" charset="2"/>
              <a:buChar char="Ø"/>
            </a:pPr>
            <a:endParaRPr lang="en-GB" sz="2800" dirty="0">
              <a:solidFill>
                <a:srgbClr val="EFBFE9"/>
              </a:solidFill>
              <a:latin typeface="Cambria Math" panose="02040503050406030204" pitchFamily="18" charset="0"/>
              <a:ea typeface="Cambria Math" panose="02040503050406030204" pitchFamily="18" charset="0"/>
            </a:endParaRPr>
          </a:p>
          <a:p>
            <a:endParaRPr lang="en-GB" sz="2400" dirty="0">
              <a:solidFill>
                <a:srgbClr val="EFBFE9"/>
              </a:solidFill>
              <a:latin typeface="Cambria Math" panose="02040503050406030204" pitchFamily="18" charset="0"/>
              <a:ea typeface="Cambria Math" panose="02040503050406030204" pitchFamily="18" charset="0"/>
            </a:endParaRPr>
          </a:p>
          <a:p>
            <a:endParaRPr lang="en-GB" sz="2800" dirty="0">
              <a:solidFill>
                <a:schemeClr val="accent2">
                  <a:lumMod val="40000"/>
                  <a:lumOff val="60000"/>
                </a:schemeClr>
              </a:solidFill>
            </a:endParaRPr>
          </a:p>
        </p:txBody>
      </p:sp>
      <p:pic>
        <p:nvPicPr>
          <p:cNvPr id="5" name="Picture 4">
            <a:extLst>
              <a:ext uri="{FF2B5EF4-FFF2-40B4-BE49-F238E27FC236}">
                <a16:creationId xmlns:a16="http://schemas.microsoft.com/office/drawing/2014/main" id="{29929EDA-7AE8-4C74-8EFD-427A783BCDB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158560" y="306076"/>
            <a:ext cx="1905000" cy="1974884"/>
          </a:xfrm>
          <a:prstGeom prst="rect">
            <a:avLst/>
          </a:prstGeom>
          <a:ln>
            <a:noFill/>
          </a:ln>
          <a:effectLst>
            <a:softEdge rad="112500"/>
          </a:effectLst>
        </p:spPr>
      </p:pic>
      <p:pic>
        <p:nvPicPr>
          <p:cNvPr id="11" name="Picture 10" descr="A picture containing scissors, tool&#10;&#10;Description generated with very high confidence">
            <a:extLst>
              <a:ext uri="{FF2B5EF4-FFF2-40B4-BE49-F238E27FC236}">
                <a16:creationId xmlns:a16="http://schemas.microsoft.com/office/drawing/2014/main" id="{9537CAFC-C5E6-4196-9227-2D374B26996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613378" y="2639506"/>
            <a:ext cx="2069576" cy="158430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4" name="Picture 13">
            <a:extLst>
              <a:ext uri="{FF2B5EF4-FFF2-40B4-BE49-F238E27FC236}">
                <a16:creationId xmlns:a16="http://schemas.microsoft.com/office/drawing/2014/main" id="{9D471437-B9A5-4B29-9C2C-C88F8CB888B1}"/>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345080" y="4713403"/>
            <a:ext cx="2850822" cy="183852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7" name="Picture 16" descr="A group of people sitting at a table with a plate of food&#10;&#10;Description generated with very high confidence">
            <a:extLst>
              <a:ext uri="{FF2B5EF4-FFF2-40B4-BE49-F238E27FC236}">
                <a16:creationId xmlns:a16="http://schemas.microsoft.com/office/drawing/2014/main" id="{10C50295-F251-4316-B99E-54A6B66520C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386016" y="4845967"/>
            <a:ext cx="3384222" cy="1669989"/>
          </a:xfrm>
          <a:prstGeom prst="rect">
            <a:avLst/>
          </a:prstGeom>
          <a:ln>
            <a:noFill/>
          </a:ln>
          <a:effectLst>
            <a:softEdge rad="112500"/>
          </a:effectLst>
        </p:spPr>
      </p:pic>
      <p:pic>
        <p:nvPicPr>
          <p:cNvPr id="20" name="Picture 19" descr="A close up of a sign&#10;&#10;Description generated with very high confidence">
            <a:extLst>
              <a:ext uri="{FF2B5EF4-FFF2-40B4-BE49-F238E27FC236}">
                <a16:creationId xmlns:a16="http://schemas.microsoft.com/office/drawing/2014/main" id="{9F0DADF3-3927-4886-961E-F4404FCF5AD6}"/>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rot="20511850">
            <a:off x="6529042" y="2167939"/>
            <a:ext cx="2482392" cy="1485197"/>
          </a:xfrm>
          <a:prstGeom prst="rect">
            <a:avLst/>
          </a:prstGeom>
        </p:spPr>
      </p:pic>
    </p:spTree>
    <p:extLst>
      <p:ext uri="{BB962C8B-B14F-4D97-AF65-F5344CB8AC3E}">
        <p14:creationId xmlns:p14="http://schemas.microsoft.com/office/powerpoint/2010/main" val="30396634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3AC9D-59CB-427A-8EE5-39D6C1397791}"/>
              </a:ext>
            </a:extLst>
          </p:cNvPr>
          <p:cNvSpPr>
            <a:spLocks noGrp="1"/>
          </p:cNvSpPr>
          <p:nvPr>
            <p:ph type="title"/>
          </p:nvPr>
        </p:nvSpPr>
        <p:spPr>
          <a:xfrm>
            <a:off x="838200" y="73156"/>
            <a:ext cx="10515600" cy="1325563"/>
          </a:xfrm>
        </p:spPr>
        <p:txBody>
          <a:bodyPr/>
          <a:lstStyle/>
          <a:p>
            <a:r>
              <a:rPr lang="en-GB" sz="5400" dirty="0">
                <a:solidFill>
                  <a:schemeClr val="accent2">
                    <a:lumMod val="60000"/>
                    <a:lumOff val="40000"/>
                  </a:schemeClr>
                </a:solidFill>
                <a:latin typeface="Algerian" panose="04020705040A02060702" pitchFamily="82" charset="0"/>
              </a:rPr>
              <a:t>                  </a:t>
            </a:r>
            <a:r>
              <a:rPr lang="en-GB" sz="5400" u="sng" dirty="0">
                <a:solidFill>
                  <a:schemeClr val="accent2">
                    <a:lumMod val="40000"/>
                    <a:lumOff val="60000"/>
                  </a:schemeClr>
                </a:solidFill>
                <a:latin typeface="Algerian" panose="04020705040A02060702" pitchFamily="82" charset="0"/>
              </a:rPr>
              <a:t>Conclusion</a:t>
            </a:r>
            <a:r>
              <a:rPr lang="en-GB" dirty="0"/>
              <a:t> </a:t>
            </a:r>
          </a:p>
        </p:txBody>
      </p:sp>
      <p:sp>
        <p:nvSpPr>
          <p:cNvPr id="4" name="TextBox 3">
            <a:extLst>
              <a:ext uri="{FF2B5EF4-FFF2-40B4-BE49-F238E27FC236}">
                <a16:creationId xmlns:a16="http://schemas.microsoft.com/office/drawing/2014/main" id="{B27B0B6C-3F25-4A53-AB91-E1C9D3F80BF8}"/>
              </a:ext>
            </a:extLst>
          </p:cNvPr>
          <p:cNvSpPr txBox="1"/>
          <p:nvPr/>
        </p:nvSpPr>
        <p:spPr>
          <a:xfrm>
            <a:off x="229140" y="1706531"/>
            <a:ext cx="9134573" cy="5078313"/>
          </a:xfrm>
          <a:prstGeom prst="rect">
            <a:avLst/>
          </a:prstGeom>
          <a:noFill/>
        </p:spPr>
        <p:txBody>
          <a:bodyPr wrap="square" rtlCol="0">
            <a:spAutoFit/>
          </a:bodyPr>
          <a:lstStyle/>
          <a:p>
            <a:pPr marL="571500" indent="-571500">
              <a:buClr>
                <a:srgbClr val="EFBFE9"/>
              </a:buClr>
              <a:buFont typeface="Wingdings" panose="05000000000000000000" pitchFamily="2" charset="2"/>
              <a:buChar char="Ø"/>
            </a:pPr>
            <a:r>
              <a:rPr lang="en-GB" sz="3600" dirty="0">
                <a:solidFill>
                  <a:srgbClr val="EFBFE9"/>
                </a:solidFill>
                <a:latin typeface="Footlight MT Light" panose="0204060206030A020304" pitchFamily="18" charset="0"/>
              </a:rPr>
              <a:t>Conclusion to the proposal</a:t>
            </a:r>
          </a:p>
          <a:p>
            <a:pPr marL="571500" indent="-571500">
              <a:buClr>
                <a:srgbClr val="EFBFE9"/>
              </a:buClr>
              <a:buFont typeface="Wingdings" panose="05000000000000000000" pitchFamily="2" charset="2"/>
              <a:buChar char="Ø"/>
            </a:pPr>
            <a:endParaRPr lang="en-GB" sz="3600" dirty="0">
              <a:solidFill>
                <a:srgbClr val="EFBFE9"/>
              </a:solidFill>
              <a:latin typeface="Footlight MT Light" panose="0204060206030A020304" pitchFamily="18" charset="0"/>
            </a:endParaRPr>
          </a:p>
          <a:p>
            <a:pPr marL="571500" indent="-571500">
              <a:buClr>
                <a:srgbClr val="EFBFE9"/>
              </a:buClr>
              <a:buFont typeface="Wingdings" panose="05000000000000000000" pitchFamily="2" charset="2"/>
              <a:buChar char="Ø"/>
            </a:pPr>
            <a:r>
              <a:rPr lang="en-GB" sz="3600" dirty="0">
                <a:solidFill>
                  <a:srgbClr val="EFBFE9"/>
                </a:solidFill>
                <a:latin typeface="Footlight MT Light" panose="0204060206030A020304" pitchFamily="18" charset="0"/>
              </a:rPr>
              <a:t>Strengths/Weaknesses</a:t>
            </a:r>
          </a:p>
          <a:p>
            <a:pPr marL="571500" indent="-571500">
              <a:buClr>
                <a:srgbClr val="EFBFE9"/>
              </a:buClr>
              <a:buFont typeface="Wingdings" panose="05000000000000000000" pitchFamily="2" charset="2"/>
              <a:buChar char="Ø"/>
            </a:pPr>
            <a:endParaRPr lang="en-GB" sz="3600" dirty="0">
              <a:solidFill>
                <a:srgbClr val="EFBFE9"/>
              </a:solidFill>
              <a:latin typeface="Footlight MT Light" panose="0204060206030A020304" pitchFamily="18" charset="0"/>
            </a:endParaRPr>
          </a:p>
          <a:p>
            <a:pPr marL="571500" indent="-571500">
              <a:buClr>
                <a:srgbClr val="EFBFE9"/>
              </a:buClr>
              <a:buFont typeface="Wingdings" panose="05000000000000000000" pitchFamily="2" charset="2"/>
              <a:buChar char="Ø"/>
            </a:pPr>
            <a:r>
              <a:rPr lang="en-GB" sz="3600" dirty="0">
                <a:solidFill>
                  <a:srgbClr val="EFBFE9"/>
                </a:solidFill>
                <a:latin typeface="Footlight MT Light" panose="0204060206030A020304" pitchFamily="18" charset="0"/>
              </a:rPr>
              <a:t>Opportunities </a:t>
            </a:r>
          </a:p>
          <a:p>
            <a:pPr marL="571500" indent="-571500">
              <a:buClr>
                <a:srgbClr val="EFBFE9"/>
              </a:buClr>
              <a:buFont typeface="Wingdings" panose="05000000000000000000" pitchFamily="2" charset="2"/>
              <a:buChar char="Ø"/>
            </a:pPr>
            <a:endParaRPr lang="en-GB" sz="3600" dirty="0">
              <a:solidFill>
                <a:srgbClr val="EFBFE9"/>
              </a:solidFill>
              <a:latin typeface="Footlight MT Light" panose="0204060206030A020304" pitchFamily="18" charset="0"/>
            </a:endParaRPr>
          </a:p>
          <a:p>
            <a:pPr marL="571500" indent="-571500">
              <a:buClr>
                <a:srgbClr val="EFBFE9"/>
              </a:buClr>
              <a:buFont typeface="Wingdings" panose="05000000000000000000" pitchFamily="2" charset="2"/>
              <a:buChar char="Ø"/>
            </a:pPr>
            <a:r>
              <a:rPr lang="en-GB" sz="3600" dirty="0">
                <a:solidFill>
                  <a:srgbClr val="EFBFE9"/>
                </a:solidFill>
                <a:latin typeface="Footlight MT Light" panose="0204060206030A020304" pitchFamily="18" charset="0"/>
              </a:rPr>
              <a:t>Smart target/Action plan</a:t>
            </a:r>
          </a:p>
          <a:p>
            <a:pPr marL="571500" indent="-571500">
              <a:buClr>
                <a:srgbClr val="EFBFE9"/>
              </a:buClr>
              <a:buFont typeface="Wingdings" panose="05000000000000000000" pitchFamily="2" charset="2"/>
              <a:buChar char="Ø"/>
            </a:pPr>
            <a:endParaRPr lang="en-GB" sz="3600" dirty="0">
              <a:solidFill>
                <a:srgbClr val="EFBFE9"/>
              </a:solidFill>
              <a:latin typeface="Footlight MT Light" panose="0204060206030A020304" pitchFamily="18" charset="0"/>
            </a:endParaRPr>
          </a:p>
          <a:p>
            <a:pPr marL="571500" indent="-571500">
              <a:buClr>
                <a:srgbClr val="EFBFE9"/>
              </a:buClr>
              <a:buFont typeface="Wingdings" panose="05000000000000000000" pitchFamily="2" charset="2"/>
              <a:buChar char="Ø"/>
            </a:pPr>
            <a:r>
              <a:rPr lang="en-GB" sz="3600" dirty="0">
                <a:solidFill>
                  <a:srgbClr val="EFBFE9"/>
                </a:solidFill>
                <a:latin typeface="Footlight MT Light" panose="0204060206030A020304" pitchFamily="18" charset="0"/>
              </a:rPr>
              <a:t>Gantt Chart</a:t>
            </a:r>
          </a:p>
        </p:txBody>
      </p:sp>
      <p:pic>
        <p:nvPicPr>
          <p:cNvPr id="6" name="Picture 5" descr="A screenshot of a cell phone&#10;&#10;Description generated with very high confidence">
            <a:extLst>
              <a:ext uri="{FF2B5EF4-FFF2-40B4-BE49-F238E27FC236}">
                <a16:creationId xmlns:a16="http://schemas.microsoft.com/office/drawing/2014/main" id="{3B05E219-6F07-4ABB-9F12-2874F2B33A9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854380" y="1398719"/>
            <a:ext cx="3885099" cy="354809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2" name="Picture 11" descr="A close up of a sign&#10;&#10;Description generated with very high confidence">
            <a:extLst>
              <a:ext uri="{FF2B5EF4-FFF2-40B4-BE49-F238E27FC236}">
                <a16:creationId xmlns:a16="http://schemas.microsoft.com/office/drawing/2014/main" id="{015CD8CE-4467-4A45-B3E9-97293F4B3BE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239836" y="264499"/>
            <a:ext cx="1838226" cy="1325563"/>
          </a:xfrm>
          <a:prstGeom prst="rect">
            <a:avLst/>
          </a:prstGeom>
          <a:ln>
            <a:noFill/>
          </a:ln>
          <a:effectLst>
            <a:softEdge rad="112500"/>
          </a:effectLst>
        </p:spPr>
      </p:pic>
      <p:pic>
        <p:nvPicPr>
          <p:cNvPr id="7" name="Picture 6" descr="A picture containing stationary, writing implement&#10;&#10;Description generated with very high confidence">
            <a:extLst>
              <a:ext uri="{FF2B5EF4-FFF2-40B4-BE49-F238E27FC236}">
                <a16:creationId xmlns:a16="http://schemas.microsoft.com/office/drawing/2014/main" id="{22552A77-3D10-4CC9-9BC7-6E269C91F336}"/>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497960" y="5125726"/>
            <a:ext cx="2579801" cy="1659118"/>
          </a:xfrm>
          <a:prstGeom prst="rect">
            <a:avLst/>
          </a:prstGeom>
        </p:spPr>
      </p:pic>
    </p:spTree>
    <p:extLst>
      <p:ext uri="{BB962C8B-B14F-4D97-AF65-F5344CB8AC3E}">
        <p14:creationId xmlns:p14="http://schemas.microsoft.com/office/powerpoint/2010/main" val="2167918009"/>
      </p:ext>
    </p:extLst>
  </p:cSld>
  <p:clrMapOvr>
    <a:masterClrMapping/>
  </p:clrMapOvr>
  <p:transition spd="slow">
    <p:push dir="u"/>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6ACE-D3A5-460C-8D8B-70B8460B7B60}"/>
              </a:ext>
            </a:extLst>
          </p:cNvPr>
          <p:cNvSpPr>
            <a:spLocks noGrp="1"/>
          </p:cNvSpPr>
          <p:nvPr>
            <p:ph type="title"/>
          </p:nvPr>
        </p:nvSpPr>
        <p:spPr/>
        <p:txBody>
          <a:bodyPr>
            <a:normAutofit/>
          </a:bodyPr>
          <a:lstStyle/>
          <a:p>
            <a:r>
              <a:rPr lang="en-GB" sz="5400" dirty="0">
                <a:solidFill>
                  <a:schemeClr val="accent2">
                    <a:lumMod val="60000"/>
                    <a:lumOff val="40000"/>
                  </a:schemeClr>
                </a:solidFill>
                <a:latin typeface="Algerian" panose="04020705040A02060702" pitchFamily="82" charset="0"/>
              </a:rPr>
              <a:t>                 </a:t>
            </a:r>
            <a:r>
              <a:rPr lang="en-GB" sz="5400" u="sng" dirty="0">
                <a:solidFill>
                  <a:schemeClr val="accent2">
                    <a:lumMod val="40000"/>
                    <a:lumOff val="60000"/>
                  </a:schemeClr>
                </a:solidFill>
                <a:latin typeface="Algerian" panose="04020705040A02060702" pitchFamily="82" charset="0"/>
              </a:rPr>
              <a:t>Gantt Chart</a:t>
            </a:r>
          </a:p>
        </p:txBody>
      </p:sp>
      <p:pic>
        <p:nvPicPr>
          <p:cNvPr id="6" name="Picture 5">
            <a:extLst>
              <a:ext uri="{FF2B5EF4-FFF2-40B4-BE49-F238E27FC236}">
                <a16:creationId xmlns:a16="http://schemas.microsoft.com/office/drawing/2014/main" id="{418A5294-98DE-4B03-BCF4-1AC4C370EA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1944" y="1705879"/>
            <a:ext cx="11828112" cy="5122818"/>
          </a:xfrm>
          <a:prstGeom prst="rect">
            <a:avLst/>
          </a:prstGeom>
        </p:spPr>
      </p:pic>
      <p:pic>
        <p:nvPicPr>
          <p:cNvPr id="8" name="Picture 7" descr="A picture containing stationary, writing implement&#10;&#10;Description generated with very high confidence">
            <a:extLst>
              <a:ext uri="{FF2B5EF4-FFF2-40B4-BE49-F238E27FC236}">
                <a16:creationId xmlns:a16="http://schemas.microsoft.com/office/drawing/2014/main" id="{A1B86E9E-774B-46D6-9671-84AB449893E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30255" y="38032"/>
            <a:ext cx="2579801" cy="1659118"/>
          </a:xfrm>
          <a:prstGeom prst="rect">
            <a:avLst/>
          </a:prstGeom>
        </p:spPr>
      </p:pic>
      <mc:AlternateContent xmlns:mc="http://schemas.openxmlformats.org/markup-compatibility/2006" xmlns:am3d="http://schemas.microsoft.com/office/drawing/2017/model3d">
        <mc:Choice Requires="am3d">
          <p:graphicFrame>
            <p:nvGraphicFramePr>
              <p:cNvPr id="3" name="3D Model 2" descr="bar chart 2">
                <a:extLst>
                  <a:ext uri="{FF2B5EF4-FFF2-40B4-BE49-F238E27FC236}">
                    <a16:creationId xmlns:a16="http://schemas.microsoft.com/office/drawing/2014/main" id="{C5BBF1BE-E3D9-4557-A5D7-9FD035CD5538}"/>
                  </a:ext>
                </a:extLst>
              </p:cNvPr>
              <p:cNvGraphicFramePr>
                <a:graphicFrameLocks noChangeAspect="1"/>
              </p:cNvGraphicFramePr>
              <p:nvPr>
                <p:extLst/>
              </p:nvPr>
            </p:nvGraphicFramePr>
            <p:xfrm>
              <a:off x="4973594" y="6191475"/>
              <a:ext cx="543110" cy="399793"/>
            </p:xfrm>
            <a:graphic>
              <a:graphicData uri="http://schemas.microsoft.com/office/drawing/2017/model3d">
                <am3d:model3d r:embed="rId5">
                  <am3d:spPr>
                    <a:xfrm>
                      <a:off x="0" y="0"/>
                      <a:ext cx="543110" cy="399793"/>
                    </a:xfrm>
                    <a:prstGeom prst="rect">
                      <a:avLst/>
                    </a:prstGeom>
                  </am3d:spPr>
                  <am3d:camera>
                    <am3d:pos x="0" y="0" z="66471246"/>
                    <am3d:up dx="0" dy="36000000" dz="0"/>
                    <am3d:lookAt x="0" y="0" z="0"/>
                    <am3d:perspective fov="2700000"/>
                  </am3d:camera>
                  <am3d:trans>
                    <am3d:meterPerModelUnit n="2524035" d="1000000"/>
                    <am3d:preTrans dx="9171381" dy="-12374898" dz="-19811349"/>
                    <am3d:scale>
                      <am3d:sx n="1000000" d="1000000"/>
                      <am3d:sy n="1000000" d="1000000"/>
                      <am3d:sz n="1000000" d="1000000"/>
                    </am3d:scale>
                    <am3d:rot ax="2456491" ay="226849" az="196445"/>
                    <am3d:postTrans dx="0" dy="0" dz="0"/>
                  </am3d:trans>
                  <am3d:attrSrcUrl r:id="rId6"/>
                  <am3d:raster rName="Office3DRenderer" rVer="16.0.8326">
                    <am3d:blip r:embed="rId7"/>
                  </am3d:raster>
                  <am3d:objViewport viewportSz="65957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3" name="3D Model 2" descr="bar chart 2">
                <a:extLst>
                  <a:ext uri="{FF2B5EF4-FFF2-40B4-BE49-F238E27FC236}">
                    <a16:creationId xmlns:a16="http://schemas.microsoft.com/office/drawing/2014/main" id="{C5BBF1BE-E3D9-4557-A5D7-9FD035CD5538}"/>
                  </a:ext>
                </a:extLst>
              </p:cNvPr>
              <p:cNvPicPr>
                <a:picLocks noGrp="1" noRot="1" noChangeAspect="1" noMove="1" noResize="1" noEditPoints="1" noAdjustHandles="1" noChangeArrowheads="1" noChangeShapeType="1" noCrop="1"/>
              </p:cNvPicPr>
              <p:nvPr/>
            </p:nvPicPr>
            <p:blipFill>
              <a:blip r:embed="rId8"/>
              <a:stretch>
                <a:fillRect/>
              </a:stretch>
            </p:blipFill>
            <p:spPr>
              <a:xfrm>
                <a:off x="4973594" y="6191475"/>
                <a:ext cx="543110" cy="399793"/>
              </a:xfrm>
              <a:prstGeom prst="rect">
                <a:avLst/>
              </a:prstGeom>
            </p:spPr>
          </p:pic>
        </mc:Fallback>
      </mc:AlternateContent>
      <mc:AlternateContent xmlns:mc="http://schemas.openxmlformats.org/markup-compatibility/2006" xmlns:am3d="http://schemas.microsoft.com/office/drawing/2017/model3d">
        <mc:Choice Requires="am3d">
          <p:graphicFrame>
            <p:nvGraphicFramePr>
              <p:cNvPr id="4" name="3D Model 3" descr="Growth Drivers Chart">
                <a:extLst>
                  <a:ext uri="{FF2B5EF4-FFF2-40B4-BE49-F238E27FC236}">
                    <a16:creationId xmlns:a16="http://schemas.microsoft.com/office/drawing/2014/main" id="{32961DC2-CCFB-40D0-B1E4-2254ACF4E1DD}"/>
                  </a:ext>
                </a:extLst>
              </p:cNvPr>
              <p:cNvGraphicFramePr>
                <a:graphicFrameLocks noChangeAspect="1"/>
              </p:cNvGraphicFramePr>
              <p:nvPr>
                <p:extLst/>
              </p:nvPr>
            </p:nvGraphicFramePr>
            <p:xfrm>
              <a:off x="4416373" y="6042730"/>
              <a:ext cx="3530424" cy="450145"/>
            </p:xfrm>
            <a:graphic>
              <a:graphicData uri="http://schemas.microsoft.com/office/drawing/2017/model3d">
                <am3d:model3d r:embed="rId9">
                  <am3d:spPr>
                    <a:xfrm>
                      <a:off x="0" y="0"/>
                      <a:ext cx="3530424" cy="450145"/>
                    </a:xfrm>
                    <a:prstGeom prst="rect">
                      <a:avLst/>
                    </a:prstGeom>
                  </am3d:spPr>
                  <am3d:camera>
                    <am3d:pos x="0" y="0" z="60064774"/>
                    <am3d:up dx="0" dy="36000000" dz="0"/>
                    <am3d:lookAt x="0" y="0" z="0"/>
                    <am3d:perspective fov="2700000"/>
                  </am3d:camera>
                  <am3d:trans>
                    <am3d:meterPerModelUnit n="1193072" d="1000000"/>
                    <am3d:preTrans dx="2339911" dy="-10810214" dz="-5174249"/>
                    <am3d:scale>
                      <am3d:sx n="1000000" d="1000000"/>
                      <am3d:sy n="1000000" d="1000000"/>
                      <am3d:sz n="1000000" d="1000000"/>
                    </am3d:scale>
                    <am3d:rot/>
                    <am3d:postTrans dx="0" dy="0" dz="0"/>
                  </am3d:trans>
                  <am3d:attrSrcUrl r:id="rId10"/>
                  <am3d:raster rName="Office3DRenderer" rVer="16.0.8326">
                    <am3d:blip r:embed="rId11"/>
                  </am3d:raster>
                  <am3d:objViewport viewportSz="76102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4" name="3D Model 3" descr="Growth Drivers Chart">
                <a:extLst>
                  <a:ext uri="{FF2B5EF4-FFF2-40B4-BE49-F238E27FC236}">
                    <a16:creationId xmlns:a16="http://schemas.microsoft.com/office/drawing/2014/main" id="{32961DC2-CCFB-40D0-B1E4-2254ACF4E1DD}"/>
                  </a:ext>
                </a:extLst>
              </p:cNvPr>
              <p:cNvPicPr>
                <a:picLocks noGrp="1" noRot="1" noChangeAspect="1" noMove="1" noResize="1" noEditPoints="1" noAdjustHandles="1" noChangeArrowheads="1" noChangeShapeType="1" noCrop="1"/>
              </p:cNvPicPr>
              <p:nvPr/>
            </p:nvPicPr>
            <p:blipFill>
              <a:blip r:embed="rId12"/>
              <a:stretch>
                <a:fillRect/>
              </a:stretch>
            </p:blipFill>
            <p:spPr>
              <a:xfrm>
                <a:off x="4416373" y="6042730"/>
                <a:ext cx="3530424" cy="450145"/>
              </a:xfrm>
              <a:prstGeom prst="rect">
                <a:avLst/>
              </a:prstGeom>
            </p:spPr>
          </p:pic>
        </mc:Fallback>
      </mc:AlternateContent>
      <mc:AlternateContent xmlns:mc="http://schemas.openxmlformats.org/markup-compatibility/2006" xmlns:am3d="http://schemas.microsoft.com/office/drawing/2017/model3d">
        <mc:Choice Requires="am3d">
          <p:graphicFrame>
            <p:nvGraphicFramePr>
              <p:cNvPr id="7" name="3D Model 6" descr="bar chart 2">
                <a:extLst>
                  <a:ext uri="{FF2B5EF4-FFF2-40B4-BE49-F238E27FC236}">
                    <a16:creationId xmlns:a16="http://schemas.microsoft.com/office/drawing/2014/main" id="{63874A0C-8B4C-44BF-9481-7C657827E1AA}"/>
                  </a:ext>
                </a:extLst>
              </p:cNvPr>
              <p:cNvGraphicFramePr>
                <a:graphicFrameLocks noChangeAspect="1"/>
              </p:cNvGraphicFramePr>
              <p:nvPr>
                <p:extLst/>
              </p:nvPr>
            </p:nvGraphicFramePr>
            <p:xfrm>
              <a:off x="3994778" y="6191474"/>
              <a:ext cx="543110" cy="399793"/>
            </p:xfrm>
            <a:graphic>
              <a:graphicData uri="http://schemas.microsoft.com/office/drawing/2017/model3d">
                <am3d:model3d r:embed="rId5">
                  <am3d:spPr>
                    <a:xfrm>
                      <a:off x="0" y="0"/>
                      <a:ext cx="543110" cy="399793"/>
                    </a:xfrm>
                    <a:prstGeom prst="rect">
                      <a:avLst/>
                    </a:prstGeom>
                  </am3d:spPr>
                  <am3d:camera>
                    <am3d:pos x="0" y="0" z="66471246"/>
                    <am3d:up dx="0" dy="36000000" dz="0"/>
                    <am3d:lookAt x="0" y="0" z="0"/>
                    <am3d:perspective fov="2700000"/>
                  </am3d:camera>
                  <am3d:trans>
                    <am3d:meterPerModelUnit n="2524035" d="1000000"/>
                    <am3d:preTrans dx="9171381" dy="-12374898" dz="-19811349"/>
                    <am3d:scale>
                      <am3d:sx n="1000000" d="1000000"/>
                      <am3d:sy n="1000000" d="1000000"/>
                      <am3d:sz n="1000000" d="1000000"/>
                    </am3d:scale>
                    <am3d:rot ax="2456491" ay="226849" az="196445"/>
                    <am3d:postTrans dx="0" dy="0" dz="0"/>
                  </am3d:trans>
                  <am3d:attrSrcUrl r:id="rId6"/>
                  <am3d:raster rName="Office3DRenderer" rVer="16.0.8326">
                    <am3d:blip r:embed="rId8"/>
                  </am3d:raster>
                  <am3d:objViewport viewportSz="65957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7" name="3D Model 6" descr="bar chart 2">
                <a:extLst>
                  <a:ext uri="{FF2B5EF4-FFF2-40B4-BE49-F238E27FC236}">
                    <a16:creationId xmlns:a16="http://schemas.microsoft.com/office/drawing/2014/main" id="{63874A0C-8B4C-44BF-9481-7C657827E1AA}"/>
                  </a:ext>
                </a:extLst>
              </p:cNvPr>
              <p:cNvPicPr>
                <a:picLocks noGrp="1" noRot="1" noChangeAspect="1" noMove="1" noResize="1" noEditPoints="1" noAdjustHandles="1" noChangeArrowheads="1" noChangeShapeType="1" noCrop="1"/>
              </p:cNvPicPr>
              <p:nvPr/>
            </p:nvPicPr>
            <p:blipFill>
              <a:blip r:embed="rId8"/>
              <a:stretch>
                <a:fillRect/>
              </a:stretch>
            </p:blipFill>
            <p:spPr>
              <a:xfrm>
                <a:off x="3994778" y="6191474"/>
                <a:ext cx="543110" cy="399793"/>
              </a:xfrm>
              <a:prstGeom prst="rect">
                <a:avLst/>
              </a:prstGeom>
            </p:spPr>
          </p:pic>
        </mc:Fallback>
      </mc:AlternateContent>
      <mc:AlternateContent xmlns:mc="http://schemas.openxmlformats.org/markup-compatibility/2006" xmlns:am3d="http://schemas.microsoft.com/office/drawing/2017/model3d">
        <mc:Choice Requires="am3d">
          <p:graphicFrame>
            <p:nvGraphicFramePr>
              <p:cNvPr id="9" name="3D Model 8" descr="bar chart 2">
                <a:extLst>
                  <a:ext uri="{FF2B5EF4-FFF2-40B4-BE49-F238E27FC236}">
                    <a16:creationId xmlns:a16="http://schemas.microsoft.com/office/drawing/2014/main" id="{F071A232-B5AD-4AAE-8CBA-CE32A6D49F24}"/>
                  </a:ext>
                </a:extLst>
              </p:cNvPr>
              <p:cNvGraphicFramePr>
                <a:graphicFrameLocks noChangeAspect="1"/>
              </p:cNvGraphicFramePr>
              <p:nvPr>
                <p:extLst/>
              </p:nvPr>
            </p:nvGraphicFramePr>
            <p:xfrm>
              <a:off x="3015962" y="6267802"/>
              <a:ext cx="543110" cy="399793"/>
            </p:xfrm>
            <a:graphic>
              <a:graphicData uri="http://schemas.microsoft.com/office/drawing/2017/model3d">
                <am3d:model3d r:embed="rId5">
                  <am3d:spPr>
                    <a:xfrm>
                      <a:off x="0" y="0"/>
                      <a:ext cx="543110" cy="399793"/>
                    </a:xfrm>
                    <a:prstGeom prst="rect">
                      <a:avLst/>
                    </a:prstGeom>
                  </am3d:spPr>
                  <am3d:camera>
                    <am3d:pos x="0" y="0" z="66471246"/>
                    <am3d:up dx="0" dy="36000000" dz="0"/>
                    <am3d:lookAt x="0" y="0" z="0"/>
                    <am3d:perspective fov="2700000"/>
                  </am3d:camera>
                  <am3d:trans>
                    <am3d:meterPerModelUnit n="2524035" d="1000000"/>
                    <am3d:preTrans dx="9171381" dy="-12374898" dz="-19811349"/>
                    <am3d:scale>
                      <am3d:sx n="1000000" d="1000000"/>
                      <am3d:sy n="1000000" d="1000000"/>
                      <am3d:sz n="1000000" d="1000000"/>
                    </am3d:scale>
                    <am3d:rot ax="2456491" ay="226849" az="196445"/>
                    <am3d:postTrans dx="0" dy="0" dz="0"/>
                  </am3d:trans>
                  <am3d:attrSrcUrl r:id="rId6"/>
                  <am3d:raster rName="Office3DRenderer" rVer="16.0.8326">
                    <am3d:blip r:embed="rId8"/>
                  </am3d:raster>
                  <am3d:objViewport viewportSz="65957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9" name="3D Model 8" descr="bar chart 2">
                <a:extLst>
                  <a:ext uri="{FF2B5EF4-FFF2-40B4-BE49-F238E27FC236}">
                    <a16:creationId xmlns:a16="http://schemas.microsoft.com/office/drawing/2014/main" id="{F071A232-B5AD-4AAE-8CBA-CE32A6D49F24}"/>
                  </a:ext>
                </a:extLst>
              </p:cNvPr>
              <p:cNvPicPr>
                <a:picLocks noGrp="1" noRot="1" noChangeAspect="1" noMove="1" noResize="1" noEditPoints="1" noAdjustHandles="1" noChangeArrowheads="1" noChangeShapeType="1" noCrop="1"/>
              </p:cNvPicPr>
              <p:nvPr/>
            </p:nvPicPr>
            <p:blipFill>
              <a:blip r:embed="rId8"/>
              <a:stretch>
                <a:fillRect/>
              </a:stretch>
            </p:blipFill>
            <p:spPr>
              <a:xfrm>
                <a:off x="3015962" y="6267802"/>
                <a:ext cx="543110" cy="399793"/>
              </a:xfrm>
              <a:prstGeom prst="rect">
                <a:avLst/>
              </a:prstGeom>
            </p:spPr>
          </p:pic>
        </mc:Fallback>
      </mc:AlternateContent>
      <mc:AlternateContent xmlns:mc="http://schemas.openxmlformats.org/markup-compatibility/2006" xmlns:am3d="http://schemas.microsoft.com/office/drawing/2017/model3d">
        <mc:Choice Requires="am3d">
          <p:graphicFrame>
            <p:nvGraphicFramePr>
              <p:cNvPr id="10" name="3D Model 9" descr="bar chart 2">
                <a:extLst>
                  <a:ext uri="{FF2B5EF4-FFF2-40B4-BE49-F238E27FC236}">
                    <a16:creationId xmlns:a16="http://schemas.microsoft.com/office/drawing/2014/main" id="{AEC675AD-C0A3-44C3-B6B5-5DB25FE2657C}"/>
                  </a:ext>
                </a:extLst>
              </p:cNvPr>
              <p:cNvGraphicFramePr>
                <a:graphicFrameLocks noChangeAspect="1"/>
              </p:cNvGraphicFramePr>
              <p:nvPr>
                <p:extLst/>
              </p:nvPr>
            </p:nvGraphicFramePr>
            <p:xfrm>
              <a:off x="2131414" y="6199878"/>
              <a:ext cx="543110" cy="399793"/>
            </p:xfrm>
            <a:graphic>
              <a:graphicData uri="http://schemas.microsoft.com/office/drawing/2017/model3d">
                <am3d:model3d r:embed="rId5">
                  <am3d:spPr>
                    <a:xfrm>
                      <a:off x="0" y="0"/>
                      <a:ext cx="543110" cy="399793"/>
                    </a:xfrm>
                    <a:prstGeom prst="rect">
                      <a:avLst/>
                    </a:prstGeom>
                  </am3d:spPr>
                  <am3d:camera>
                    <am3d:pos x="0" y="0" z="66471246"/>
                    <am3d:up dx="0" dy="36000000" dz="0"/>
                    <am3d:lookAt x="0" y="0" z="0"/>
                    <am3d:perspective fov="2700000"/>
                  </am3d:camera>
                  <am3d:trans>
                    <am3d:meterPerModelUnit n="2524035" d="1000000"/>
                    <am3d:preTrans dx="9171381" dy="-12374898" dz="-19811349"/>
                    <am3d:scale>
                      <am3d:sx n="1000000" d="1000000"/>
                      <am3d:sy n="1000000" d="1000000"/>
                      <am3d:sz n="1000000" d="1000000"/>
                    </am3d:scale>
                    <am3d:rot ax="2456491" ay="226849" az="196445"/>
                    <am3d:postTrans dx="0" dy="0" dz="0"/>
                  </am3d:trans>
                  <am3d:attrSrcUrl r:id="rId6"/>
                  <am3d:raster rName="Office3DRenderer" rVer="16.0.8326">
                    <am3d:blip r:embed="rId8"/>
                  </am3d:raster>
                  <am3d:objViewport viewportSz="65957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10" name="3D Model 9" descr="bar chart 2">
                <a:extLst>
                  <a:ext uri="{FF2B5EF4-FFF2-40B4-BE49-F238E27FC236}">
                    <a16:creationId xmlns:a16="http://schemas.microsoft.com/office/drawing/2014/main" id="{AEC675AD-C0A3-44C3-B6B5-5DB25FE2657C}"/>
                  </a:ext>
                </a:extLst>
              </p:cNvPr>
              <p:cNvPicPr>
                <a:picLocks noGrp="1" noRot="1" noChangeAspect="1" noMove="1" noResize="1" noEditPoints="1" noAdjustHandles="1" noChangeArrowheads="1" noChangeShapeType="1" noCrop="1"/>
              </p:cNvPicPr>
              <p:nvPr/>
            </p:nvPicPr>
            <p:blipFill>
              <a:blip r:embed="rId8"/>
              <a:stretch>
                <a:fillRect/>
              </a:stretch>
            </p:blipFill>
            <p:spPr>
              <a:xfrm>
                <a:off x="2131414" y="6199878"/>
                <a:ext cx="543110" cy="399793"/>
              </a:xfrm>
              <a:prstGeom prst="rect">
                <a:avLst/>
              </a:prstGeom>
            </p:spPr>
          </p:pic>
        </mc:Fallback>
      </mc:AlternateContent>
      <mc:AlternateContent xmlns:mc="http://schemas.openxmlformats.org/markup-compatibility/2006" xmlns:am3d="http://schemas.microsoft.com/office/drawing/2017/model3d">
        <mc:Choice Requires="am3d">
          <p:graphicFrame>
            <p:nvGraphicFramePr>
              <p:cNvPr id="11" name="3D Model 10" descr="Growth Drivers Chart">
                <a:extLst>
                  <a:ext uri="{FF2B5EF4-FFF2-40B4-BE49-F238E27FC236}">
                    <a16:creationId xmlns:a16="http://schemas.microsoft.com/office/drawing/2014/main" id="{BACAE500-4175-4176-B1C9-C60F703FDDEA}"/>
                  </a:ext>
                </a:extLst>
              </p:cNvPr>
              <p:cNvGraphicFramePr>
                <a:graphicFrameLocks noChangeAspect="1"/>
              </p:cNvGraphicFramePr>
              <p:nvPr>
                <p:extLst/>
              </p:nvPr>
            </p:nvGraphicFramePr>
            <p:xfrm rot="10800000">
              <a:off x="544762" y="6111413"/>
              <a:ext cx="707969" cy="399793"/>
            </p:xfrm>
            <a:graphic>
              <a:graphicData uri="http://schemas.microsoft.com/office/drawing/2017/model3d">
                <am3d:model3d r:embed="rId9">
                  <am3d:spPr>
                    <a:xfrm rot="10800000">
                      <a:off x="0" y="0"/>
                      <a:ext cx="707969" cy="399793"/>
                    </a:xfrm>
                    <a:prstGeom prst="rect">
                      <a:avLst/>
                    </a:prstGeom>
                  </am3d:spPr>
                  <am3d:camera>
                    <am3d:pos x="0" y="0" z="60064774"/>
                    <am3d:up dx="0" dy="36000000" dz="0"/>
                    <am3d:lookAt x="0" y="0" z="0"/>
                    <am3d:perspective fov="2700000"/>
                  </am3d:camera>
                  <am3d:trans>
                    <am3d:meterPerModelUnit n="1193072" d="1000000"/>
                    <am3d:preTrans dx="2339911" dy="-10810214" dz="-5174249"/>
                    <am3d:scale>
                      <am3d:sx n="1000000" d="1000000"/>
                      <am3d:sy n="1000000" d="1000000"/>
                      <am3d:sz n="1000000" d="1000000"/>
                    </am3d:scale>
                    <am3d:rot ax="10212740" ay="1663130" az="-275242"/>
                    <am3d:postTrans dx="0" dy="0" dz="0"/>
                  </am3d:trans>
                  <am3d:attrSrcUrl r:id="rId10"/>
                  <am3d:raster rName="Office3DRenderer" rVer="16.0.8326">
                    <am3d:blip r:embed="rId13"/>
                  </am3d:raster>
                  <am3d:objViewport viewportSz="54425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11" name="3D Model 10" descr="Growth Drivers Chart">
                <a:extLst>
                  <a:ext uri="{FF2B5EF4-FFF2-40B4-BE49-F238E27FC236}">
                    <a16:creationId xmlns:a16="http://schemas.microsoft.com/office/drawing/2014/main" id="{BACAE500-4175-4176-B1C9-C60F703FDDEA}"/>
                  </a:ext>
                </a:extLst>
              </p:cNvPr>
              <p:cNvPicPr>
                <a:picLocks noGrp="1" noRot="1" noChangeAspect="1" noMove="1" noResize="1" noEditPoints="1" noAdjustHandles="1" noChangeArrowheads="1" noChangeShapeType="1" noCrop="1"/>
              </p:cNvPicPr>
              <p:nvPr/>
            </p:nvPicPr>
            <p:blipFill>
              <a:blip r:embed="rId14"/>
              <a:stretch>
                <a:fillRect/>
              </a:stretch>
            </p:blipFill>
            <p:spPr>
              <a:xfrm rot="10800000">
                <a:off x="544762" y="6111413"/>
                <a:ext cx="707969" cy="399793"/>
              </a:xfrm>
              <a:prstGeom prst="rect">
                <a:avLst/>
              </a:prstGeom>
            </p:spPr>
          </p:pic>
        </mc:Fallback>
      </mc:AlternateContent>
      <mc:AlternateContent xmlns:mc="http://schemas.openxmlformats.org/markup-compatibility/2006" xmlns:am3d="http://schemas.microsoft.com/office/drawing/2017/model3d">
        <mc:Choice Requires="am3d">
          <p:graphicFrame>
            <p:nvGraphicFramePr>
              <p:cNvPr id="12" name="3D Model 11" descr="Growth Drivers Chart">
                <a:extLst>
                  <a:ext uri="{FF2B5EF4-FFF2-40B4-BE49-F238E27FC236}">
                    <a16:creationId xmlns:a16="http://schemas.microsoft.com/office/drawing/2014/main" id="{BC65BED4-20F6-4CCB-AD1A-6A8B03B3FEFA}"/>
                  </a:ext>
                </a:extLst>
              </p:cNvPr>
              <p:cNvGraphicFramePr>
                <a:graphicFrameLocks noChangeAspect="1"/>
              </p:cNvGraphicFramePr>
              <p:nvPr>
                <p:extLst/>
              </p:nvPr>
            </p:nvGraphicFramePr>
            <p:xfrm>
              <a:off x="-392947" y="6074033"/>
              <a:ext cx="3530424" cy="479854"/>
            </p:xfrm>
            <a:graphic>
              <a:graphicData uri="http://schemas.microsoft.com/office/drawing/2017/model3d">
                <am3d:model3d r:embed="rId9">
                  <am3d:spPr>
                    <a:xfrm>
                      <a:off x="0" y="0"/>
                      <a:ext cx="3530424" cy="479854"/>
                    </a:xfrm>
                    <a:prstGeom prst="rect">
                      <a:avLst/>
                    </a:prstGeom>
                  </am3d:spPr>
                  <am3d:camera>
                    <am3d:pos x="0" y="0" z="60064774"/>
                    <am3d:up dx="0" dy="36000000" dz="0"/>
                    <am3d:lookAt x="0" y="0" z="0"/>
                    <am3d:perspective fov="2700000"/>
                  </am3d:camera>
                  <am3d:trans>
                    <am3d:meterPerModelUnit n="1193072" d="1000000"/>
                    <am3d:preTrans dx="2339911" dy="-10810214" dz="-5174249"/>
                    <am3d:scale>
                      <am3d:sx n="1000000" d="1000000"/>
                      <am3d:sy n="1000000" d="1000000"/>
                      <am3d:sz n="1000000" d="1000000"/>
                    </am3d:scale>
                    <am3d:rot/>
                    <am3d:postTrans dx="0" dy="0" dz="0"/>
                  </am3d:trans>
                  <am3d:attrSrcUrl r:id="rId10"/>
                  <am3d:raster rName="Office3DRenderer" rVer="16.0.8326">
                    <am3d:blip r:embed="rId15"/>
                  </am3d:raster>
                  <am3d:objViewport viewportSz="811248"/>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xmlns="">
          <p:pic>
            <p:nvPicPr>
              <p:cNvPr id="12" name="3D Model 11" descr="Growth Drivers Chart">
                <a:extLst>
                  <a:ext uri="{FF2B5EF4-FFF2-40B4-BE49-F238E27FC236}">
                    <a16:creationId xmlns:a16="http://schemas.microsoft.com/office/drawing/2014/main" id="{BC65BED4-20F6-4CCB-AD1A-6A8B03B3FEFA}"/>
                  </a:ext>
                </a:extLst>
              </p:cNvPr>
              <p:cNvPicPr>
                <a:picLocks noGrp="1" noRot="1" noChangeAspect="1" noMove="1" noResize="1" noEditPoints="1" noAdjustHandles="1" noChangeArrowheads="1" noChangeShapeType="1" noCrop="1"/>
              </p:cNvPicPr>
              <p:nvPr/>
            </p:nvPicPr>
            <p:blipFill>
              <a:blip r:embed="rId16"/>
              <a:stretch>
                <a:fillRect/>
              </a:stretch>
            </p:blipFill>
            <p:spPr>
              <a:xfrm>
                <a:off x="-392947" y="6074033"/>
                <a:ext cx="3530424" cy="479854"/>
              </a:xfrm>
              <a:prstGeom prst="rect">
                <a:avLst/>
              </a:prstGeom>
            </p:spPr>
          </p:pic>
        </mc:Fallback>
      </mc:AlternateContent>
    </p:spTree>
    <p:extLst>
      <p:ext uri="{BB962C8B-B14F-4D97-AF65-F5344CB8AC3E}">
        <p14:creationId xmlns:p14="http://schemas.microsoft.com/office/powerpoint/2010/main" val="1031879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D9074-0E97-405C-96DC-3C4A57E5BB50}"/>
              </a:ext>
            </a:extLst>
          </p:cNvPr>
          <p:cNvSpPr>
            <a:spLocks noGrp="1"/>
          </p:cNvSpPr>
          <p:nvPr>
            <p:ph type="title"/>
          </p:nvPr>
        </p:nvSpPr>
        <p:spPr>
          <a:xfrm>
            <a:off x="602530" y="0"/>
            <a:ext cx="10515600" cy="1325563"/>
          </a:xfrm>
        </p:spPr>
        <p:txBody>
          <a:bodyPr>
            <a:normAutofit/>
          </a:bodyPr>
          <a:lstStyle/>
          <a:p>
            <a:r>
              <a:rPr lang="en-GB" sz="5400" dirty="0">
                <a:solidFill>
                  <a:schemeClr val="accent2">
                    <a:lumMod val="60000"/>
                    <a:lumOff val="40000"/>
                  </a:schemeClr>
                </a:solidFill>
                <a:latin typeface="Algerian" panose="04020705040A02060702" pitchFamily="82" charset="0"/>
              </a:rPr>
              <a:t>                   </a:t>
            </a:r>
            <a:r>
              <a:rPr lang="en-GB" sz="5400" u="sng" dirty="0">
                <a:solidFill>
                  <a:schemeClr val="accent2">
                    <a:lumMod val="40000"/>
                    <a:lumOff val="60000"/>
                  </a:schemeClr>
                </a:solidFill>
                <a:latin typeface="Algerian" panose="04020705040A02060702" pitchFamily="82" charset="0"/>
              </a:rPr>
              <a:t>References</a:t>
            </a:r>
            <a:r>
              <a:rPr lang="en-GB" sz="5400" dirty="0">
                <a:solidFill>
                  <a:schemeClr val="accent2">
                    <a:lumMod val="40000"/>
                    <a:lumOff val="60000"/>
                  </a:schemeClr>
                </a:solidFill>
                <a:latin typeface="Algerian" panose="04020705040A02060702" pitchFamily="82" charset="0"/>
              </a:rPr>
              <a:t> </a:t>
            </a:r>
          </a:p>
        </p:txBody>
      </p:sp>
      <p:sp>
        <p:nvSpPr>
          <p:cNvPr id="3" name="TextBox 2">
            <a:extLst>
              <a:ext uri="{FF2B5EF4-FFF2-40B4-BE49-F238E27FC236}">
                <a16:creationId xmlns:a16="http://schemas.microsoft.com/office/drawing/2014/main" id="{63394BF6-D4D2-4342-8F7E-80270FA2DA0E}"/>
              </a:ext>
            </a:extLst>
          </p:cNvPr>
          <p:cNvSpPr txBox="1"/>
          <p:nvPr/>
        </p:nvSpPr>
        <p:spPr>
          <a:xfrm>
            <a:off x="1179528" y="1841132"/>
            <a:ext cx="10191161" cy="5601533"/>
          </a:xfrm>
          <a:prstGeom prst="rect">
            <a:avLst/>
          </a:prstGeom>
          <a:noFill/>
        </p:spPr>
        <p:txBody>
          <a:bodyPr wrap="square" rtlCol="0">
            <a:spAutoFit/>
          </a:bodyPr>
          <a:lstStyle/>
          <a:p>
            <a:pPr marL="342900" indent="-342900" hangingPunct="0">
              <a:buFont typeface="Wingdings" panose="05000000000000000000" pitchFamily="2" charset="2"/>
              <a:buChar char="Ø"/>
            </a:pPr>
            <a:r>
              <a:rPr lang="en-GB" sz="2000" dirty="0"/>
              <a:t>Accion. (2018) ‘Business Plan Section 4: Products and Services’ [Online] </a:t>
            </a:r>
            <a:r>
              <a:rPr lang="en-GB" sz="2000" u="sng" dirty="0">
                <a:hlinkClick r:id="rId2"/>
              </a:rPr>
              <a:t>https://us.accion.org</a:t>
            </a:r>
            <a:r>
              <a:rPr lang="en-GB" sz="2000" dirty="0"/>
              <a:t>, </a:t>
            </a:r>
          </a:p>
          <a:p>
            <a:pPr marL="342900" indent="-342900" hangingPunct="0">
              <a:buFont typeface="Wingdings" panose="05000000000000000000" pitchFamily="2" charset="2"/>
              <a:buChar char="Ø"/>
            </a:pPr>
            <a:r>
              <a:rPr lang="en-GB" sz="2000" dirty="0"/>
              <a:t>Accessed date 20</a:t>
            </a:r>
            <a:r>
              <a:rPr lang="en-GB" sz="2000" baseline="30000" dirty="0"/>
              <a:t>th</a:t>
            </a:r>
            <a:r>
              <a:rPr lang="en-GB" sz="2000" dirty="0"/>
              <a:t> October 2018.</a:t>
            </a:r>
          </a:p>
          <a:p>
            <a:pPr hangingPunct="0"/>
            <a:r>
              <a:rPr lang="en-GB" sz="2000" dirty="0"/>
              <a:t> </a:t>
            </a:r>
          </a:p>
          <a:p>
            <a:pPr marL="342900" indent="-342900" hangingPunct="0">
              <a:buFont typeface="Wingdings" panose="05000000000000000000" pitchFamily="2" charset="2"/>
              <a:buChar char="Ø"/>
            </a:pPr>
            <a:r>
              <a:rPr lang="en-GB" sz="2000" dirty="0"/>
              <a:t>ASQ. (2018) ‘Quality Control’ [Online] </a:t>
            </a:r>
            <a:r>
              <a:rPr lang="en-GB" sz="2000" u="sng" dirty="0">
                <a:hlinkClick r:id="rId3"/>
              </a:rPr>
              <a:t>https://asq.org</a:t>
            </a:r>
            <a:r>
              <a:rPr lang="en-GB" sz="2000" dirty="0"/>
              <a:t>, Accessed Date 21st October 2018.</a:t>
            </a:r>
          </a:p>
          <a:p>
            <a:pPr hangingPunct="0"/>
            <a:r>
              <a:rPr lang="en-GB" sz="2000" dirty="0"/>
              <a:t> </a:t>
            </a:r>
          </a:p>
          <a:p>
            <a:pPr marL="342900" indent="-342900" hangingPunct="0">
              <a:buFont typeface="Wingdings" panose="05000000000000000000" pitchFamily="2" charset="2"/>
              <a:buChar char="Ø"/>
            </a:pPr>
            <a:r>
              <a:rPr lang="en-GB" sz="2000" dirty="0"/>
              <a:t>Barrow, C. (2017), </a:t>
            </a:r>
            <a:r>
              <a:rPr lang="en-GB" sz="2000" u="sng" dirty="0"/>
              <a:t>Starting a Business from Home</a:t>
            </a:r>
            <a:r>
              <a:rPr lang="en-GB" sz="2000" dirty="0"/>
              <a:t>, (Third Edition), Great Britain: Kogan Page Limited.</a:t>
            </a:r>
          </a:p>
          <a:p>
            <a:pPr hangingPunct="0"/>
            <a:r>
              <a:rPr lang="en-GB" sz="2000" dirty="0"/>
              <a:t> </a:t>
            </a:r>
          </a:p>
          <a:p>
            <a:pPr marL="342900" indent="-342900" hangingPunct="0">
              <a:buFont typeface="Wingdings" panose="05000000000000000000" pitchFamily="2" charset="2"/>
              <a:buChar char="Ø"/>
            </a:pPr>
            <a:r>
              <a:rPr lang="en-GB" sz="2000" dirty="0"/>
              <a:t>Cabage, N. and Zhang, S. (2013), </a:t>
            </a:r>
            <a:r>
              <a:rPr lang="en-GB" sz="2000" u="sng" dirty="0"/>
              <a:t>The Smarter Start Up</a:t>
            </a:r>
            <a:r>
              <a:rPr lang="en-GB" sz="2000" dirty="0"/>
              <a:t>, United States: Pearson Education Limited.</a:t>
            </a:r>
          </a:p>
          <a:p>
            <a:pPr hangingPunct="0"/>
            <a:r>
              <a:rPr lang="en-GB" sz="2000" dirty="0"/>
              <a:t> </a:t>
            </a:r>
          </a:p>
          <a:p>
            <a:pPr marL="342900" indent="-342900" hangingPunct="0">
              <a:buFont typeface="Wingdings" panose="05000000000000000000" pitchFamily="2" charset="2"/>
              <a:buChar char="Ø"/>
            </a:pPr>
            <a:r>
              <a:rPr lang="en-GB" sz="2000" dirty="0"/>
              <a:t>Cardiff Bay. (2018) ‘What a difference a bay makes’ [Online] </a:t>
            </a:r>
            <a:r>
              <a:rPr lang="en-GB" sz="2000" u="sng" dirty="0">
                <a:hlinkClick r:id="rId4"/>
              </a:rPr>
              <a:t>http://www.visitcardiff.com</a:t>
            </a:r>
            <a:r>
              <a:rPr lang="en-GB" sz="2000" dirty="0"/>
              <a:t>, Accessed Date 4</a:t>
            </a:r>
            <a:r>
              <a:rPr lang="en-GB" sz="2000" baseline="30000" dirty="0"/>
              <a:t>th</a:t>
            </a:r>
            <a:r>
              <a:rPr lang="en-GB" sz="2000" dirty="0"/>
              <a:t> October 2018.</a:t>
            </a:r>
          </a:p>
          <a:p>
            <a:pPr hangingPunct="0"/>
            <a:r>
              <a:rPr lang="en-GB" sz="2000" dirty="0"/>
              <a:t> </a:t>
            </a:r>
          </a:p>
          <a:p>
            <a:pPr marL="342900" indent="-342900" hangingPunct="0">
              <a:buFont typeface="Wingdings" panose="05000000000000000000" pitchFamily="2" charset="2"/>
              <a:buChar char="Ø"/>
            </a:pPr>
            <a:r>
              <a:rPr lang="en-GB" sz="2000" dirty="0"/>
              <a:t>Cardiff Bay. (2018) ‘What are you looking for’ [Online] </a:t>
            </a:r>
            <a:r>
              <a:rPr lang="en-GB" sz="2000" u="sng" dirty="0">
                <a:hlinkClick r:id="rId5"/>
              </a:rPr>
              <a:t>http://www.cardiffbay.co.uk</a:t>
            </a:r>
            <a:r>
              <a:rPr lang="en-GB" sz="2000" dirty="0"/>
              <a:t>, Accessed Date 4</a:t>
            </a:r>
            <a:r>
              <a:rPr lang="en-GB" sz="2000" baseline="30000" dirty="0"/>
              <a:t>th</a:t>
            </a:r>
            <a:r>
              <a:rPr lang="en-GB" sz="2000" dirty="0"/>
              <a:t> October 2018.</a:t>
            </a:r>
          </a:p>
          <a:p>
            <a:pPr hangingPunct="0"/>
            <a:r>
              <a:rPr lang="en-GB" sz="2000" dirty="0"/>
              <a:t> </a:t>
            </a:r>
          </a:p>
          <a:p>
            <a:pPr hangingPunct="0"/>
            <a:endParaRPr lang="en-GB" dirty="0"/>
          </a:p>
        </p:txBody>
      </p:sp>
      <p:pic>
        <p:nvPicPr>
          <p:cNvPr id="5" name="Picture 4">
            <a:extLst>
              <a:ext uri="{FF2B5EF4-FFF2-40B4-BE49-F238E27FC236}">
                <a16:creationId xmlns:a16="http://schemas.microsoft.com/office/drawing/2014/main" id="{286FDDD7-08F1-4C15-B777-0BB13F6E45A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043213" y="207389"/>
            <a:ext cx="1938518" cy="1706251"/>
          </a:xfrm>
          <a:prstGeom prst="rect">
            <a:avLst/>
          </a:prstGeom>
          <a:ln>
            <a:noFill/>
          </a:ln>
          <a:effectLst>
            <a:softEdge rad="112500"/>
          </a:effectLst>
        </p:spPr>
      </p:pic>
      <p:pic>
        <p:nvPicPr>
          <p:cNvPr id="8" name="Picture 7">
            <a:extLst>
              <a:ext uri="{FF2B5EF4-FFF2-40B4-BE49-F238E27FC236}">
                <a16:creationId xmlns:a16="http://schemas.microsoft.com/office/drawing/2014/main" id="{5BB1279E-67EC-47B5-BD40-F8EE0136FFC8}"/>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02530" y="207388"/>
            <a:ext cx="2168950" cy="1536571"/>
          </a:xfrm>
          <a:prstGeom prst="rect">
            <a:avLst/>
          </a:prstGeom>
          <a:ln>
            <a:noFill/>
          </a:ln>
          <a:effectLst>
            <a:softEdge rad="112500"/>
          </a:effectLst>
        </p:spPr>
      </p:pic>
    </p:spTree>
    <p:extLst>
      <p:ext uri="{BB962C8B-B14F-4D97-AF65-F5344CB8AC3E}">
        <p14:creationId xmlns:p14="http://schemas.microsoft.com/office/powerpoint/2010/main" val="1847099707"/>
      </p:ext>
    </p:extLst>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8148A-1F89-40B4-97B5-F29C71A82C18}"/>
              </a:ext>
            </a:extLst>
          </p:cNvPr>
          <p:cNvSpPr>
            <a:spLocks noGrp="1"/>
          </p:cNvSpPr>
          <p:nvPr>
            <p:ph type="title"/>
          </p:nvPr>
        </p:nvSpPr>
        <p:spPr>
          <a:xfrm>
            <a:off x="4109302" y="129454"/>
            <a:ext cx="10515600" cy="1325563"/>
          </a:xfrm>
        </p:spPr>
        <p:txBody>
          <a:bodyPr>
            <a:normAutofit/>
          </a:bodyPr>
          <a:lstStyle/>
          <a:p>
            <a:r>
              <a:rPr lang="en-GB" sz="4800" u="sng" dirty="0">
                <a:solidFill>
                  <a:schemeClr val="accent2">
                    <a:lumMod val="40000"/>
                    <a:lumOff val="60000"/>
                  </a:schemeClr>
                </a:solidFill>
                <a:latin typeface="Algerian" panose="04020705040A02060702" pitchFamily="82" charset="0"/>
              </a:rPr>
              <a:t>References</a:t>
            </a:r>
            <a:endParaRPr lang="en-GB" sz="4800" u="sng" dirty="0"/>
          </a:p>
        </p:txBody>
      </p:sp>
      <p:sp>
        <p:nvSpPr>
          <p:cNvPr id="3" name="TextBox 2">
            <a:extLst>
              <a:ext uri="{FF2B5EF4-FFF2-40B4-BE49-F238E27FC236}">
                <a16:creationId xmlns:a16="http://schemas.microsoft.com/office/drawing/2014/main" id="{4D28E540-59CD-4DEA-AB5A-32C1CCC4BCD8}"/>
              </a:ext>
            </a:extLst>
          </p:cNvPr>
          <p:cNvSpPr txBox="1"/>
          <p:nvPr/>
        </p:nvSpPr>
        <p:spPr>
          <a:xfrm>
            <a:off x="1084082" y="1404011"/>
            <a:ext cx="10312924" cy="5324535"/>
          </a:xfrm>
          <a:prstGeom prst="rect">
            <a:avLst/>
          </a:prstGeom>
          <a:noFill/>
        </p:spPr>
        <p:txBody>
          <a:bodyPr wrap="square" rtlCol="0">
            <a:spAutoFit/>
          </a:bodyPr>
          <a:lstStyle/>
          <a:p>
            <a:pPr marL="342900" indent="-342900" hangingPunct="0">
              <a:buFont typeface="Wingdings" panose="05000000000000000000" pitchFamily="2" charset="2"/>
              <a:buChar char="Ø"/>
            </a:pPr>
            <a:r>
              <a:rPr lang="en-GB" sz="2000" dirty="0"/>
              <a:t>Career Planner. (2018) ‘Custom Tailors’ [Online] </a:t>
            </a:r>
            <a:r>
              <a:rPr lang="en-GB" sz="2000" u="sng" dirty="0">
                <a:hlinkClick r:id="rId2"/>
              </a:rPr>
              <a:t>https://job-descriptions.careerplanner.com</a:t>
            </a:r>
            <a:r>
              <a:rPr lang="en-GB" sz="2000" dirty="0"/>
              <a:t>, Accessed Date 21st October 2018.</a:t>
            </a:r>
          </a:p>
          <a:p>
            <a:pPr hangingPunct="0"/>
            <a:r>
              <a:rPr lang="en-GB" sz="2000" dirty="0"/>
              <a:t> </a:t>
            </a:r>
          </a:p>
          <a:p>
            <a:pPr marL="342900" indent="-342900" hangingPunct="0">
              <a:buFont typeface="Wingdings" panose="05000000000000000000" pitchFamily="2" charset="2"/>
              <a:buChar char="Ø"/>
            </a:pPr>
            <a:r>
              <a:rPr lang="en-GB" sz="2000" dirty="0"/>
              <a:t>Carer. (2018) ‘Numerical competence’ [Online] </a:t>
            </a:r>
            <a:r>
              <a:rPr lang="en-GB" sz="2000" u="sng" dirty="0">
                <a:hlinkClick r:id="rId3"/>
              </a:rPr>
              <a:t>https://en.wikipedia.org</a:t>
            </a:r>
            <a:r>
              <a:rPr lang="en-GB" sz="2000" dirty="0"/>
              <a:t>, Accessed Date 24</a:t>
            </a:r>
            <a:r>
              <a:rPr lang="en-GB" sz="2000" baseline="30000" dirty="0"/>
              <a:t>th</a:t>
            </a:r>
            <a:r>
              <a:rPr lang="en-GB" sz="2000" dirty="0"/>
              <a:t> October 2018.</a:t>
            </a:r>
          </a:p>
          <a:p>
            <a:pPr hangingPunct="0"/>
            <a:r>
              <a:rPr lang="en-GB" sz="2000" dirty="0"/>
              <a:t> </a:t>
            </a:r>
          </a:p>
          <a:p>
            <a:pPr marL="342900" indent="-342900" hangingPunct="0">
              <a:buFont typeface="Wingdings" panose="05000000000000000000" pitchFamily="2" charset="2"/>
              <a:buChar char="Ø"/>
            </a:pPr>
            <a:r>
              <a:rPr lang="en-GB" sz="2000" dirty="0"/>
              <a:t> City and Guild. (2018) ‘Business and Administration’ (4428)’ [Online] </a:t>
            </a:r>
            <a:r>
              <a:rPr lang="en-GB" sz="2000" u="sng" dirty="0">
                <a:hlinkClick r:id="rId4"/>
              </a:rPr>
              <a:t>https://www.cityandguilds.com</a:t>
            </a:r>
            <a:r>
              <a:rPr lang="en-GB" sz="2000" dirty="0"/>
              <a:t>, Accessed Date 28</a:t>
            </a:r>
            <a:r>
              <a:rPr lang="en-GB" sz="2000" baseline="30000" dirty="0"/>
              <a:t>th</a:t>
            </a:r>
            <a:r>
              <a:rPr lang="en-GB" sz="2000" dirty="0"/>
              <a:t> October 2018.</a:t>
            </a:r>
          </a:p>
          <a:p>
            <a:pPr hangingPunct="0"/>
            <a:r>
              <a:rPr lang="en-GB" sz="2000" dirty="0"/>
              <a:t> </a:t>
            </a:r>
          </a:p>
          <a:p>
            <a:pPr marL="342900" indent="-342900" hangingPunct="0">
              <a:buFont typeface="Wingdings" panose="05000000000000000000" pitchFamily="2" charset="2"/>
              <a:buChar char="Ø"/>
            </a:pPr>
            <a:r>
              <a:rPr lang="en-GB" sz="2000" dirty="0"/>
              <a:t>City and Guild. (2018) ‘Customer Service’ (4430)’ [Online] </a:t>
            </a:r>
            <a:r>
              <a:rPr lang="en-GB" sz="2000" u="sng" dirty="0">
                <a:hlinkClick r:id="rId4"/>
              </a:rPr>
              <a:t>https://www.cityandguilds.com</a:t>
            </a:r>
            <a:r>
              <a:rPr lang="en-GB" sz="2000" dirty="0"/>
              <a:t>, Accessed Date 28</a:t>
            </a:r>
            <a:r>
              <a:rPr lang="en-GB" sz="2000" baseline="30000" dirty="0"/>
              <a:t>th</a:t>
            </a:r>
            <a:r>
              <a:rPr lang="en-GB" sz="2000" dirty="0"/>
              <a:t> October 2018.</a:t>
            </a:r>
          </a:p>
          <a:p>
            <a:pPr hangingPunct="0"/>
            <a:r>
              <a:rPr lang="en-GB" sz="2000" dirty="0"/>
              <a:t> </a:t>
            </a:r>
          </a:p>
          <a:p>
            <a:pPr marL="342900" indent="-342900" hangingPunct="0">
              <a:buFont typeface="Wingdings" panose="05000000000000000000" pitchFamily="2" charset="2"/>
              <a:buChar char="Ø"/>
            </a:pPr>
            <a:r>
              <a:rPr lang="en-GB" sz="2000" dirty="0"/>
              <a:t> Dutton, E. (2014), ‘5 Steps to Become a Bespoke Tailor’ [Online] </a:t>
            </a:r>
            <a:r>
              <a:rPr lang="en-GB" sz="2000" u="sng" dirty="0">
                <a:hlinkClick r:id="rId5"/>
              </a:rPr>
              <a:t>www.asuitthatfits.com</a:t>
            </a:r>
            <a:r>
              <a:rPr lang="en-GB" sz="2000" dirty="0"/>
              <a:t>,  Accessed Date 18</a:t>
            </a:r>
            <a:r>
              <a:rPr lang="en-GB" sz="2000" baseline="30000" dirty="0"/>
              <a:t>th</a:t>
            </a:r>
            <a:r>
              <a:rPr lang="en-GB" sz="2000" dirty="0"/>
              <a:t> October 2018.</a:t>
            </a:r>
          </a:p>
          <a:p>
            <a:pPr hangingPunct="0"/>
            <a:r>
              <a:rPr lang="en-GB" sz="2000" dirty="0"/>
              <a:t> </a:t>
            </a:r>
          </a:p>
          <a:p>
            <a:pPr marL="342900" indent="-342900" hangingPunct="0">
              <a:buFont typeface="Wingdings" panose="05000000000000000000" pitchFamily="2" charset="2"/>
              <a:buChar char="Ø"/>
            </a:pPr>
            <a:r>
              <a:rPr lang="en-GB" sz="2000" dirty="0"/>
              <a:t>Europages. (2018) ‘Import-Export Textile and Clothing’ [Online] </a:t>
            </a:r>
            <a:r>
              <a:rPr lang="en-GB" sz="2000" u="sng" dirty="0">
                <a:hlinkClick r:id="rId6"/>
              </a:rPr>
              <a:t>https://www.europages.co.uk</a:t>
            </a:r>
            <a:r>
              <a:rPr lang="en-GB" sz="2000" dirty="0"/>
              <a:t>, Accessed Date 4th October 2018.</a:t>
            </a:r>
          </a:p>
        </p:txBody>
      </p:sp>
      <p:pic>
        <p:nvPicPr>
          <p:cNvPr id="4" name="Picture 3">
            <a:extLst>
              <a:ext uri="{FF2B5EF4-FFF2-40B4-BE49-F238E27FC236}">
                <a16:creationId xmlns:a16="http://schemas.microsoft.com/office/drawing/2014/main" id="{2C96059A-C6D6-4F91-B526-9CD54239E58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02530" y="207389"/>
            <a:ext cx="1782451" cy="1074656"/>
          </a:xfrm>
          <a:prstGeom prst="rect">
            <a:avLst/>
          </a:prstGeom>
          <a:ln>
            <a:noFill/>
          </a:ln>
          <a:effectLst>
            <a:softEdge rad="112500"/>
          </a:effectLst>
        </p:spPr>
      </p:pic>
      <p:pic>
        <p:nvPicPr>
          <p:cNvPr id="5" name="Picture 4">
            <a:extLst>
              <a:ext uri="{FF2B5EF4-FFF2-40B4-BE49-F238E27FC236}">
                <a16:creationId xmlns:a16="http://schemas.microsoft.com/office/drawing/2014/main" id="{5D0146E1-FA57-4447-AAA7-AFA1B647E5B0}"/>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10413999" y="207390"/>
            <a:ext cx="1567731" cy="1196622"/>
          </a:xfrm>
          <a:prstGeom prst="rect">
            <a:avLst/>
          </a:prstGeom>
          <a:ln>
            <a:noFill/>
          </a:ln>
          <a:effectLst>
            <a:softEdge rad="112500"/>
          </a:effectLst>
        </p:spPr>
      </p:pic>
    </p:spTree>
    <p:extLst>
      <p:ext uri="{BB962C8B-B14F-4D97-AF65-F5344CB8AC3E}">
        <p14:creationId xmlns:p14="http://schemas.microsoft.com/office/powerpoint/2010/main" val="4784940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D8354-E5A9-4632-A461-CFB8FEF8A3A5}"/>
              </a:ext>
            </a:extLst>
          </p:cNvPr>
          <p:cNvSpPr>
            <a:spLocks noGrp="1"/>
          </p:cNvSpPr>
          <p:nvPr>
            <p:ph type="title"/>
          </p:nvPr>
        </p:nvSpPr>
        <p:spPr/>
        <p:txBody>
          <a:bodyPr/>
          <a:lstStyle/>
          <a:p>
            <a:r>
              <a:rPr lang="en-GB" dirty="0">
                <a:solidFill>
                  <a:schemeClr val="accent2">
                    <a:lumMod val="40000"/>
                    <a:lumOff val="60000"/>
                  </a:schemeClr>
                </a:solidFill>
                <a:latin typeface="Algerian" panose="04020705040A02060702" pitchFamily="82" charset="0"/>
              </a:rPr>
              <a:t>                        </a:t>
            </a:r>
            <a:r>
              <a:rPr lang="en-GB" sz="4800" u="sng" dirty="0">
                <a:solidFill>
                  <a:schemeClr val="accent2">
                    <a:lumMod val="40000"/>
                    <a:lumOff val="60000"/>
                  </a:schemeClr>
                </a:solidFill>
                <a:latin typeface="Algerian" panose="04020705040A02060702" pitchFamily="82" charset="0"/>
              </a:rPr>
              <a:t>References</a:t>
            </a:r>
            <a:endParaRPr lang="en-GB" sz="4800" u="sng" dirty="0"/>
          </a:p>
        </p:txBody>
      </p:sp>
      <p:sp>
        <p:nvSpPr>
          <p:cNvPr id="3" name="TextBox 2">
            <a:extLst>
              <a:ext uri="{FF2B5EF4-FFF2-40B4-BE49-F238E27FC236}">
                <a16:creationId xmlns:a16="http://schemas.microsoft.com/office/drawing/2014/main" id="{46F967CF-6FD9-45E6-8ACB-A54E235BFE79}"/>
              </a:ext>
            </a:extLst>
          </p:cNvPr>
          <p:cNvSpPr txBox="1"/>
          <p:nvPr/>
        </p:nvSpPr>
        <p:spPr>
          <a:xfrm>
            <a:off x="1448586" y="1395167"/>
            <a:ext cx="9445657" cy="5632311"/>
          </a:xfrm>
          <a:prstGeom prst="rect">
            <a:avLst/>
          </a:prstGeom>
          <a:noFill/>
        </p:spPr>
        <p:txBody>
          <a:bodyPr wrap="square" rtlCol="0">
            <a:spAutoFit/>
          </a:bodyPr>
          <a:lstStyle/>
          <a:p>
            <a:pPr marL="342900" indent="-342900" hangingPunct="0">
              <a:buFont typeface="Wingdings" panose="05000000000000000000" pitchFamily="2" charset="2"/>
              <a:buChar char="Ø"/>
            </a:pPr>
            <a:r>
              <a:rPr lang="en-GB" sz="2000" dirty="0"/>
              <a:t>Etsy. (2018) ‘Clothes rack with shelf’ [Online] </a:t>
            </a:r>
            <a:r>
              <a:rPr lang="en-GB" sz="2000" u="sng" dirty="0">
                <a:hlinkClick r:id="rId2"/>
              </a:rPr>
              <a:t>http://www.etsy.com</a:t>
            </a:r>
            <a:r>
              <a:rPr lang="en-GB" sz="2000" dirty="0"/>
              <a:t>,  Accessed Date 20</a:t>
            </a:r>
            <a:r>
              <a:rPr lang="en-GB" sz="2000" baseline="30000" dirty="0"/>
              <a:t>th</a:t>
            </a:r>
            <a:r>
              <a:rPr lang="en-GB" sz="2000" dirty="0"/>
              <a:t> October 2018. </a:t>
            </a:r>
          </a:p>
          <a:p>
            <a:pPr hangingPunct="0"/>
            <a:r>
              <a:rPr lang="en-GB" sz="2000" dirty="0"/>
              <a:t> </a:t>
            </a:r>
          </a:p>
          <a:p>
            <a:pPr marL="342900" indent="-342900" hangingPunct="0">
              <a:buFont typeface="Wingdings" panose="05000000000000000000" pitchFamily="2" charset="2"/>
              <a:buChar char="Ø"/>
            </a:pPr>
            <a:r>
              <a:rPr lang="en-GB" sz="2000" dirty="0"/>
              <a:t>Experts in Business. (2018) ‘Starting a Business’ [Online] </a:t>
            </a:r>
            <a:r>
              <a:rPr lang="en-GB" sz="2000" u="sng" dirty="0">
                <a:hlinkClick r:id="rId3"/>
              </a:rPr>
              <a:t>https://www.fsb.org.uk</a:t>
            </a:r>
            <a:r>
              <a:rPr lang="en-GB" sz="2000" dirty="0"/>
              <a:t>, Accessed Date 17</a:t>
            </a:r>
            <a:r>
              <a:rPr lang="en-GB" sz="2000" baseline="30000" dirty="0"/>
              <a:t>th</a:t>
            </a:r>
            <a:r>
              <a:rPr lang="en-GB" sz="2000" dirty="0"/>
              <a:t> October 2018.</a:t>
            </a:r>
          </a:p>
          <a:p>
            <a:pPr hangingPunct="0"/>
            <a:r>
              <a:rPr lang="en-GB" sz="2000" dirty="0"/>
              <a:t> </a:t>
            </a:r>
          </a:p>
          <a:p>
            <a:pPr marL="342900" indent="-342900" hangingPunct="0">
              <a:buFont typeface="Wingdings" panose="05000000000000000000" pitchFamily="2" charset="2"/>
              <a:buChar char="Ø"/>
            </a:pPr>
            <a:r>
              <a:rPr lang="en-GB" sz="2000" dirty="0"/>
              <a:t>Fabregas, K. (2018), ‘Planning Your Store Layout: Step-by-Step Instructions’ [Online] </a:t>
            </a:r>
            <a:r>
              <a:rPr lang="en-GB" sz="2000" u="sng" dirty="0">
                <a:hlinkClick r:id="rId4"/>
              </a:rPr>
              <a:t>https://fitsmallbusiness.com</a:t>
            </a:r>
            <a:r>
              <a:rPr lang="en-GB" sz="2000" dirty="0"/>
              <a:t>, Accessed Date 21</a:t>
            </a:r>
            <a:r>
              <a:rPr lang="en-GB" sz="2000" baseline="30000" dirty="0"/>
              <a:t>st</a:t>
            </a:r>
            <a:r>
              <a:rPr lang="en-GB" sz="2000" dirty="0"/>
              <a:t> October 2018.</a:t>
            </a:r>
          </a:p>
          <a:p>
            <a:pPr marL="342900" indent="-342900" hangingPunct="0">
              <a:buFont typeface="Wingdings" panose="05000000000000000000" pitchFamily="2" charset="2"/>
              <a:buChar char="Ø"/>
            </a:pPr>
            <a:endParaRPr lang="en-GB" sz="2000" dirty="0"/>
          </a:p>
          <a:p>
            <a:pPr marL="342900" indent="-342900" hangingPunct="0">
              <a:buFont typeface="Wingdings" panose="05000000000000000000" pitchFamily="2" charset="2"/>
              <a:buChar char="Ø"/>
            </a:pPr>
            <a:r>
              <a:rPr lang="en-GB" sz="2000" dirty="0"/>
              <a:t>Finch, P. (2018) ‘Real Cardiff – City Road’ [Online] </a:t>
            </a:r>
            <a:r>
              <a:rPr lang="en-GB" sz="2000" u="sng" dirty="0">
                <a:hlinkClick r:id="rId5"/>
              </a:rPr>
              <a:t>http://www.peterfinch.co.uk</a:t>
            </a:r>
            <a:r>
              <a:rPr lang="en-GB" sz="2000" dirty="0"/>
              <a:t>, Accessed Date 5</a:t>
            </a:r>
            <a:r>
              <a:rPr lang="en-GB" sz="2000" baseline="30000" dirty="0"/>
              <a:t>th</a:t>
            </a:r>
            <a:r>
              <a:rPr lang="en-GB" sz="2000" dirty="0"/>
              <a:t> October 2018.</a:t>
            </a:r>
          </a:p>
          <a:p>
            <a:pPr hangingPunct="0"/>
            <a:r>
              <a:rPr lang="en-GB" sz="2000" dirty="0"/>
              <a:t> </a:t>
            </a:r>
          </a:p>
          <a:p>
            <a:pPr marL="342900" indent="-342900" hangingPunct="0">
              <a:buFont typeface="Wingdings" panose="05000000000000000000" pitchFamily="2" charset="2"/>
              <a:buChar char="Ø"/>
            </a:pPr>
            <a:r>
              <a:rPr lang="en-GB" sz="2000" dirty="0"/>
              <a:t>Firefly store solutions, (2016), ‘A checklist for new boutique owners’ [Online] </a:t>
            </a:r>
            <a:r>
              <a:rPr lang="en-GB" sz="2000" u="sng" dirty="0">
                <a:hlinkClick r:id="rId6"/>
              </a:rPr>
              <a:t>https://www.fireflystoresolutions.com</a:t>
            </a:r>
            <a:r>
              <a:rPr lang="en-GB" sz="2000" dirty="0"/>
              <a:t>, Accessed Date 19</a:t>
            </a:r>
            <a:r>
              <a:rPr lang="en-GB" sz="2000" baseline="30000" dirty="0"/>
              <a:t>th</a:t>
            </a:r>
            <a:r>
              <a:rPr lang="en-GB" sz="2000" dirty="0"/>
              <a:t> October 2018.</a:t>
            </a:r>
          </a:p>
          <a:p>
            <a:pPr marL="342900" indent="-342900" hangingPunct="0">
              <a:buFont typeface="Wingdings" panose="05000000000000000000" pitchFamily="2" charset="2"/>
              <a:buChar char="Ø"/>
            </a:pPr>
            <a:endParaRPr lang="en-GB" sz="2000" dirty="0"/>
          </a:p>
          <a:p>
            <a:pPr marL="342900" indent="-342900" hangingPunct="0">
              <a:buFont typeface="Wingdings" panose="05000000000000000000" pitchFamily="2" charset="2"/>
              <a:buChar char="Ø"/>
            </a:pPr>
            <a:r>
              <a:rPr lang="en-GB" sz="2000" dirty="0"/>
              <a:t>Gaur, P. (2018) ‘Importance of computers in fashion design’ [Online] </a:t>
            </a:r>
            <a:r>
              <a:rPr lang="en-GB" sz="2000" u="sng" dirty="0">
                <a:hlinkClick r:id="rId7"/>
              </a:rPr>
              <a:t>https://www.fibre2fashion.com</a:t>
            </a:r>
            <a:r>
              <a:rPr lang="en-GB" sz="2000" dirty="0"/>
              <a:t>, Accessed Date 14</a:t>
            </a:r>
            <a:r>
              <a:rPr lang="en-GB" sz="2000" baseline="30000" dirty="0"/>
              <a:t>th</a:t>
            </a:r>
            <a:r>
              <a:rPr lang="en-GB" sz="2000" dirty="0"/>
              <a:t> October 2018.</a:t>
            </a:r>
          </a:p>
          <a:p>
            <a:pPr hangingPunct="0"/>
            <a:r>
              <a:rPr lang="en-GB" sz="2000" dirty="0"/>
              <a:t> </a:t>
            </a:r>
          </a:p>
        </p:txBody>
      </p:sp>
      <p:pic>
        <p:nvPicPr>
          <p:cNvPr id="4" name="Picture 3">
            <a:extLst>
              <a:ext uri="{FF2B5EF4-FFF2-40B4-BE49-F238E27FC236}">
                <a16:creationId xmlns:a16="http://schemas.microsoft.com/office/drawing/2014/main" id="{506592D4-A2C6-4144-A1FC-5F00BCA0ADEB}"/>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02530" y="207389"/>
            <a:ext cx="1782451" cy="1074656"/>
          </a:xfrm>
          <a:prstGeom prst="rect">
            <a:avLst/>
          </a:prstGeom>
          <a:ln>
            <a:noFill/>
          </a:ln>
          <a:effectLst>
            <a:softEdge rad="112500"/>
          </a:effectLst>
        </p:spPr>
      </p:pic>
      <p:pic>
        <p:nvPicPr>
          <p:cNvPr id="5" name="Picture 4">
            <a:extLst>
              <a:ext uri="{FF2B5EF4-FFF2-40B4-BE49-F238E27FC236}">
                <a16:creationId xmlns:a16="http://schemas.microsoft.com/office/drawing/2014/main" id="{D6A96926-CA85-4100-A5BD-A10CA4784AB1}"/>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10413999" y="207390"/>
            <a:ext cx="1567731" cy="1196622"/>
          </a:xfrm>
          <a:prstGeom prst="rect">
            <a:avLst/>
          </a:prstGeom>
          <a:ln>
            <a:noFill/>
          </a:ln>
          <a:effectLst>
            <a:softEdge rad="112500"/>
          </a:effectLst>
        </p:spPr>
      </p:pic>
    </p:spTree>
    <p:extLst>
      <p:ext uri="{BB962C8B-B14F-4D97-AF65-F5344CB8AC3E}">
        <p14:creationId xmlns:p14="http://schemas.microsoft.com/office/powerpoint/2010/main" val="13487707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E4A1B-AA63-481A-82E4-401C97A05E9E}"/>
              </a:ext>
            </a:extLst>
          </p:cNvPr>
          <p:cNvSpPr>
            <a:spLocks noGrp="1"/>
          </p:cNvSpPr>
          <p:nvPr>
            <p:ph type="title"/>
          </p:nvPr>
        </p:nvSpPr>
        <p:spPr/>
        <p:txBody>
          <a:bodyPr/>
          <a:lstStyle/>
          <a:p>
            <a:r>
              <a:rPr lang="en-GB" dirty="0">
                <a:solidFill>
                  <a:schemeClr val="accent2">
                    <a:lumMod val="40000"/>
                    <a:lumOff val="60000"/>
                  </a:schemeClr>
                </a:solidFill>
                <a:latin typeface="Algerian" panose="04020705040A02060702" pitchFamily="82" charset="0"/>
              </a:rPr>
              <a:t>                       </a:t>
            </a:r>
            <a:r>
              <a:rPr lang="en-GB" sz="4800" u="sng" dirty="0">
                <a:solidFill>
                  <a:schemeClr val="accent2">
                    <a:lumMod val="40000"/>
                    <a:lumOff val="60000"/>
                  </a:schemeClr>
                </a:solidFill>
                <a:latin typeface="Algerian" panose="04020705040A02060702" pitchFamily="82" charset="0"/>
              </a:rPr>
              <a:t>References</a:t>
            </a:r>
            <a:endParaRPr lang="en-GB" sz="4800" u="sng" dirty="0"/>
          </a:p>
        </p:txBody>
      </p:sp>
      <p:sp>
        <p:nvSpPr>
          <p:cNvPr id="3" name="TextBox 2">
            <a:extLst>
              <a:ext uri="{FF2B5EF4-FFF2-40B4-BE49-F238E27FC236}">
                <a16:creationId xmlns:a16="http://schemas.microsoft.com/office/drawing/2014/main" id="{0AB99F6D-9B34-45F5-B984-9245692BB55A}"/>
              </a:ext>
            </a:extLst>
          </p:cNvPr>
          <p:cNvSpPr txBox="1"/>
          <p:nvPr/>
        </p:nvSpPr>
        <p:spPr>
          <a:xfrm>
            <a:off x="1366886" y="1690688"/>
            <a:ext cx="9596487" cy="5324535"/>
          </a:xfrm>
          <a:prstGeom prst="rect">
            <a:avLst/>
          </a:prstGeom>
          <a:noFill/>
        </p:spPr>
        <p:txBody>
          <a:bodyPr wrap="square" rtlCol="0">
            <a:spAutoFit/>
          </a:bodyPr>
          <a:lstStyle/>
          <a:p>
            <a:pPr marL="342900" indent="-342900" hangingPunct="0">
              <a:buFont typeface="Wingdings" panose="05000000000000000000" pitchFamily="2" charset="2"/>
              <a:buChar char="Ø"/>
            </a:pPr>
            <a:r>
              <a:rPr lang="en-GB" sz="2000" dirty="0"/>
              <a:t>Gov.Uk. (2018) ‘How much is my council tax’ [Online] </a:t>
            </a:r>
            <a:r>
              <a:rPr lang="en-GB" sz="2000" u="sng" dirty="0">
                <a:hlinkClick r:id="rId2"/>
              </a:rPr>
              <a:t>https://www.cardiff.gov.uk</a:t>
            </a:r>
            <a:r>
              <a:rPr lang="en-GB" sz="2000" dirty="0"/>
              <a:t>,  Accessed Date 10</a:t>
            </a:r>
            <a:r>
              <a:rPr lang="en-GB" sz="2000" baseline="30000" dirty="0"/>
              <a:t>th</a:t>
            </a:r>
            <a:r>
              <a:rPr lang="en-GB" sz="2000" dirty="0"/>
              <a:t> October 2018.</a:t>
            </a:r>
          </a:p>
          <a:p>
            <a:pPr hangingPunct="0"/>
            <a:r>
              <a:rPr lang="en-GB" sz="2000" dirty="0"/>
              <a:t> </a:t>
            </a:r>
          </a:p>
          <a:p>
            <a:pPr marL="342900" indent="-342900" hangingPunct="0">
              <a:buFont typeface="Wingdings" panose="05000000000000000000" pitchFamily="2" charset="2"/>
              <a:buChar char="Ø"/>
            </a:pPr>
            <a:r>
              <a:rPr lang="en-GB" sz="2000" dirty="0"/>
              <a:t>Graduate Prospects Limited. (2018) ‘Clothing textile technologist’ [Online] </a:t>
            </a:r>
            <a:r>
              <a:rPr lang="en-GB" sz="2000" u="sng" dirty="0">
                <a:hlinkClick r:id="rId3"/>
              </a:rPr>
              <a:t>https://www.prospects.ac.uk</a:t>
            </a:r>
            <a:r>
              <a:rPr lang="en-GB" sz="2000" dirty="0"/>
              <a:t>, Accessed Date 21st October 2018.</a:t>
            </a:r>
          </a:p>
          <a:p>
            <a:pPr hangingPunct="0"/>
            <a:r>
              <a:rPr lang="en-GB" sz="2000" dirty="0"/>
              <a:t> </a:t>
            </a:r>
          </a:p>
          <a:p>
            <a:pPr marL="342900" indent="-342900" hangingPunct="0">
              <a:buFont typeface="Wingdings" panose="05000000000000000000" pitchFamily="2" charset="2"/>
              <a:buChar char="Ø"/>
            </a:pPr>
            <a:r>
              <a:rPr lang="en-GB" sz="2000" dirty="0"/>
              <a:t>IndiaMart. (2018) ‘IndiaMart’ [Online] </a:t>
            </a:r>
            <a:r>
              <a:rPr lang="en-GB" sz="2000" u="sng" dirty="0">
                <a:hlinkClick r:id="rId4"/>
              </a:rPr>
              <a:t>http://dir.indiamart.com</a:t>
            </a:r>
            <a:r>
              <a:rPr lang="en-GB" sz="2000" dirty="0"/>
              <a:t>, Accessed Date 6</a:t>
            </a:r>
            <a:r>
              <a:rPr lang="en-GB" sz="2000" baseline="30000" dirty="0"/>
              <a:t>th</a:t>
            </a:r>
            <a:r>
              <a:rPr lang="en-GB" sz="2000" dirty="0"/>
              <a:t> October 2018.</a:t>
            </a:r>
          </a:p>
          <a:p>
            <a:pPr hangingPunct="0"/>
            <a:r>
              <a:rPr lang="en-GB" sz="2000" dirty="0"/>
              <a:t> </a:t>
            </a:r>
          </a:p>
          <a:p>
            <a:pPr marL="342900" indent="-342900" hangingPunct="0">
              <a:buFont typeface="Wingdings" panose="05000000000000000000" pitchFamily="2" charset="2"/>
              <a:buChar char="Ø"/>
            </a:pPr>
            <a:r>
              <a:rPr lang="en-GB" sz="2000" dirty="0"/>
              <a:t>LKfabcart. (2018) ‘Indian Textiles B2B Marketplace Worldwide’ [Online] </a:t>
            </a:r>
            <a:r>
              <a:rPr lang="en-GB" sz="2000" u="sng" dirty="0">
                <a:hlinkClick r:id="rId5"/>
              </a:rPr>
              <a:t>http://www.lkfabcart.com</a:t>
            </a:r>
            <a:r>
              <a:rPr lang="en-GB" sz="2000" dirty="0"/>
              <a:t>, Accessed Date 6</a:t>
            </a:r>
            <a:r>
              <a:rPr lang="en-GB" sz="2000" baseline="30000" dirty="0"/>
              <a:t>th</a:t>
            </a:r>
            <a:r>
              <a:rPr lang="en-GB" sz="2000" dirty="0"/>
              <a:t> October 2018.</a:t>
            </a:r>
          </a:p>
          <a:p>
            <a:pPr hangingPunct="0"/>
            <a:r>
              <a:rPr lang="en-GB" sz="2000" dirty="0"/>
              <a:t> </a:t>
            </a:r>
          </a:p>
          <a:p>
            <a:pPr marL="342900" indent="-342900" hangingPunct="0">
              <a:buFont typeface="Wingdings" panose="05000000000000000000" pitchFamily="2" charset="2"/>
              <a:buChar char="Ø"/>
            </a:pPr>
            <a:r>
              <a:rPr lang="en-GB" sz="2000" dirty="0"/>
              <a:t>Marrs, M. (2018) ‘7 Ways to use Facebook for Marketing’ [Online] </a:t>
            </a:r>
            <a:r>
              <a:rPr lang="en-GB" sz="2000" u="sng" dirty="0">
                <a:hlinkClick r:id="rId6"/>
              </a:rPr>
              <a:t>https://www.wordstream.com</a:t>
            </a:r>
            <a:r>
              <a:rPr lang="en-GB" sz="2000" dirty="0"/>
              <a:t>, Accessed Date 30</a:t>
            </a:r>
            <a:r>
              <a:rPr lang="en-GB" sz="2000" baseline="30000" dirty="0"/>
              <a:t>th</a:t>
            </a:r>
            <a:r>
              <a:rPr lang="en-GB" sz="2000" dirty="0"/>
              <a:t> October 2018.</a:t>
            </a:r>
          </a:p>
          <a:p>
            <a:pPr hangingPunct="0"/>
            <a:r>
              <a:rPr lang="en-GB" sz="2000" dirty="0"/>
              <a:t> </a:t>
            </a:r>
          </a:p>
          <a:p>
            <a:pPr marL="342900" indent="-342900" hangingPunct="0">
              <a:buFont typeface="Wingdings" panose="05000000000000000000" pitchFamily="2" charset="2"/>
              <a:buChar char="Ø"/>
            </a:pPr>
            <a:r>
              <a:rPr lang="en-GB" sz="2000" dirty="0"/>
              <a:t>Morgan, P. (2017), </a:t>
            </a:r>
            <a:r>
              <a:rPr lang="en-GB" sz="2000" u="sng" dirty="0"/>
              <a:t>The Business Guide to Study Employability</a:t>
            </a:r>
            <a:r>
              <a:rPr lang="en-GB" sz="2000" dirty="0"/>
              <a:t>, London: SAGE.</a:t>
            </a:r>
          </a:p>
          <a:p>
            <a:pPr hangingPunct="0"/>
            <a:r>
              <a:rPr lang="en-GB" sz="2000" dirty="0"/>
              <a:t> </a:t>
            </a:r>
          </a:p>
        </p:txBody>
      </p:sp>
      <p:pic>
        <p:nvPicPr>
          <p:cNvPr id="4" name="Picture 3">
            <a:extLst>
              <a:ext uri="{FF2B5EF4-FFF2-40B4-BE49-F238E27FC236}">
                <a16:creationId xmlns:a16="http://schemas.microsoft.com/office/drawing/2014/main" id="{7DD7EF14-F88A-4A03-B573-163AFF6CDC45}"/>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02530" y="207389"/>
            <a:ext cx="1782451" cy="1074656"/>
          </a:xfrm>
          <a:prstGeom prst="rect">
            <a:avLst/>
          </a:prstGeom>
          <a:ln>
            <a:noFill/>
          </a:ln>
          <a:effectLst>
            <a:softEdge rad="112500"/>
          </a:effectLst>
        </p:spPr>
      </p:pic>
      <p:pic>
        <p:nvPicPr>
          <p:cNvPr id="5" name="Picture 4">
            <a:extLst>
              <a:ext uri="{FF2B5EF4-FFF2-40B4-BE49-F238E27FC236}">
                <a16:creationId xmlns:a16="http://schemas.microsoft.com/office/drawing/2014/main" id="{51BA9B0E-B4D2-46DF-A4CB-AD5BA5064BBA}"/>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10413999" y="207390"/>
            <a:ext cx="1567731" cy="1196622"/>
          </a:xfrm>
          <a:prstGeom prst="rect">
            <a:avLst/>
          </a:prstGeom>
          <a:ln>
            <a:noFill/>
          </a:ln>
          <a:effectLst>
            <a:softEdge rad="112500"/>
          </a:effectLst>
        </p:spPr>
      </p:pic>
    </p:spTree>
    <p:extLst>
      <p:ext uri="{BB962C8B-B14F-4D97-AF65-F5344CB8AC3E}">
        <p14:creationId xmlns:p14="http://schemas.microsoft.com/office/powerpoint/2010/main" val="39109790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AC2CC-4A28-40CA-972B-A43BE12F6C46}"/>
              </a:ext>
            </a:extLst>
          </p:cNvPr>
          <p:cNvSpPr>
            <a:spLocks noGrp="1"/>
          </p:cNvSpPr>
          <p:nvPr>
            <p:ph type="title"/>
          </p:nvPr>
        </p:nvSpPr>
        <p:spPr>
          <a:xfrm>
            <a:off x="743932" y="176589"/>
            <a:ext cx="10515600" cy="1325563"/>
          </a:xfrm>
        </p:spPr>
        <p:txBody>
          <a:bodyPr/>
          <a:lstStyle/>
          <a:p>
            <a:r>
              <a:rPr lang="en-GB" dirty="0">
                <a:solidFill>
                  <a:schemeClr val="accent2">
                    <a:lumMod val="40000"/>
                    <a:lumOff val="60000"/>
                  </a:schemeClr>
                </a:solidFill>
                <a:latin typeface="Algerian" panose="04020705040A02060702" pitchFamily="82" charset="0"/>
              </a:rPr>
              <a:t>                        </a:t>
            </a:r>
            <a:r>
              <a:rPr lang="en-GB" sz="4800" u="sng" dirty="0">
                <a:solidFill>
                  <a:schemeClr val="accent2">
                    <a:lumMod val="40000"/>
                    <a:lumOff val="60000"/>
                  </a:schemeClr>
                </a:solidFill>
                <a:latin typeface="Algerian" panose="04020705040A02060702" pitchFamily="82" charset="0"/>
              </a:rPr>
              <a:t>References</a:t>
            </a:r>
            <a:endParaRPr lang="en-GB" sz="4800" u="sng" dirty="0"/>
          </a:p>
        </p:txBody>
      </p:sp>
      <p:sp>
        <p:nvSpPr>
          <p:cNvPr id="3" name="TextBox 2">
            <a:extLst>
              <a:ext uri="{FF2B5EF4-FFF2-40B4-BE49-F238E27FC236}">
                <a16:creationId xmlns:a16="http://schemas.microsoft.com/office/drawing/2014/main" id="{E86D37B7-5367-44AF-90A6-D108B4809B49}"/>
              </a:ext>
            </a:extLst>
          </p:cNvPr>
          <p:cNvSpPr txBox="1"/>
          <p:nvPr/>
        </p:nvSpPr>
        <p:spPr>
          <a:xfrm>
            <a:off x="1366887" y="1356876"/>
            <a:ext cx="9747314" cy="5324535"/>
          </a:xfrm>
          <a:prstGeom prst="rect">
            <a:avLst/>
          </a:prstGeom>
          <a:noFill/>
        </p:spPr>
        <p:txBody>
          <a:bodyPr wrap="square" rtlCol="0">
            <a:spAutoFit/>
          </a:bodyPr>
          <a:lstStyle/>
          <a:p>
            <a:pPr marL="342900" indent="-342900" hangingPunct="0">
              <a:buFont typeface="Wingdings" panose="05000000000000000000" pitchFamily="2" charset="2"/>
              <a:buChar char="Ø"/>
            </a:pPr>
            <a:r>
              <a:rPr lang="en-GB" sz="2000" dirty="0"/>
              <a:t>Move hut. (2018) ‘Seager's Buildings, 109 Bute Street, Cardiff Bay, CF10 5AD’ [Online] </a:t>
            </a:r>
            <a:r>
              <a:rPr lang="en-GB" sz="2000" u="sng" dirty="0">
                <a:hlinkClick r:id="rId2"/>
              </a:rPr>
              <a:t>http://www.movehut.co.uk</a:t>
            </a:r>
            <a:r>
              <a:rPr lang="en-GB" sz="2000" dirty="0"/>
              <a:t>, Accessed Date 19</a:t>
            </a:r>
            <a:r>
              <a:rPr lang="en-GB" sz="2000" baseline="30000" dirty="0"/>
              <a:t>th</a:t>
            </a:r>
            <a:r>
              <a:rPr lang="en-GB" sz="2000" dirty="0"/>
              <a:t> October 2018.</a:t>
            </a:r>
          </a:p>
          <a:p>
            <a:pPr hangingPunct="0"/>
            <a:r>
              <a:rPr lang="en-GB" sz="2000" dirty="0"/>
              <a:t> </a:t>
            </a:r>
          </a:p>
          <a:p>
            <a:pPr marL="342900" indent="-342900" hangingPunct="0">
              <a:buFont typeface="Wingdings" panose="05000000000000000000" pitchFamily="2" charset="2"/>
              <a:buChar char="Ø"/>
            </a:pPr>
            <a:r>
              <a:rPr lang="en-GB" sz="2000" dirty="0"/>
              <a:t>National career service. (2018) ‘Fashion Designer’ [Online] </a:t>
            </a:r>
            <a:r>
              <a:rPr lang="en-GB" sz="2000" u="sng" dirty="0">
                <a:hlinkClick r:id="rId3"/>
              </a:rPr>
              <a:t>https://nationalcareersservice.direct.gov.uk,</a:t>
            </a:r>
            <a:r>
              <a:rPr lang="en-GB" sz="2000" dirty="0"/>
              <a:t> Accessed Date 12</a:t>
            </a:r>
            <a:r>
              <a:rPr lang="en-GB" sz="2000" baseline="30000" dirty="0"/>
              <a:t>th</a:t>
            </a:r>
            <a:r>
              <a:rPr lang="en-GB" sz="2000" dirty="0"/>
              <a:t> October 2018. </a:t>
            </a:r>
          </a:p>
          <a:p>
            <a:pPr hangingPunct="0"/>
            <a:r>
              <a:rPr lang="en-GB" sz="2000" dirty="0"/>
              <a:t> </a:t>
            </a:r>
          </a:p>
          <a:p>
            <a:pPr marL="342900" indent="-342900" hangingPunct="0">
              <a:buFont typeface="Wingdings" panose="05000000000000000000" pitchFamily="2" charset="2"/>
              <a:buChar char="Ø"/>
            </a:pPr>
            <a:r>
              <a:rPr lang="en-GB" sz="2000" dirty="0"/>
              <a:t>Neptune Institute of Management and Technology. (2018) ‘Textile Diploma program In Textile Engineering’ [Online] </a:t>
            </a:r>
            <a:r>
              <a:rPr lang="en-GB" sz="2000" u="sng" dirty="0">
                <a:hlinkClick r:id="rId4"/>
              </a:rPr>
              <a:t>http://nimtweb.org</a:t>
            </a:r>
            <a:r>
              <a:rPr lang="en-GB" sz="2000" dirty="0"/>
              <a:t>, Accessed Date 21st October 2018.</a:t>
            </a:r>
          </a:p>
          <a:p>
            <a:pPr hangingPunct="0"/>
            <a:r>
              <a:rPr lang="en-GB" sz="2000" dirty="0"/>
              <a:t> </a:t>
            </a:r>
          </a:p>
          <a:p>
            <a:pPr marL="342900" indent="-342900" hangingPunct="0">
              <a:buFont typeface="Wingdings" panose="05000000000000000000" pitchFamily="2" charset="2"/>
              <a:buChar char="Ø"/>
            </a:pPr>
            <a:r>
              <a:rPr lang="en-GB" sz="2000" dirty="0"/>
              <a:t>Nisbets. (2018) </a:t>
            </a:r>
            <a:r>
              <a:rPr lang="en-GB" sz="2000" b="1" dirty="0"/>
              <a:t>‘</a:t>
            </a:r>
            <a:r>
              <a:rPr lang="en-GB" sz="2000" dirty="0"/>
              <a:t>Sam4s cash register NR0510R</a:t>
            </a:r>
            <a:r>
              <a:rPr lang="en-GB" sz="2000" b="1" dirty="0"/>
              <a:t>’</a:t>
            </a:r>
            <a:r>
              <a:rPr lang="en-GB" sz="2000" dirty="0"/>
              <a:t> [Online]</a:t>
            </a:r>
            <a:r>
              <a:rPr lang="en-GB" sz="2000" b="1" dirty="0"/>
              <a:t> </a:t>
            </a:r>
            <a:r>
              <a:rPr lang="en-GB" sz="2000" u="sng" dirty="0">
                <a:hlinkClick r:id="rId5"/>
              </a:rPr>
              <a:t>https://www.nisbets.co.uk</a:t>
            </a:r>
            <a:r>
              <a:rPr lang="en-GB" sz="2000" u="sng" dirty="0"/>
              <a:t>,</a:t>
            </a:r>
            <a:r>
              <a:rPr lang="en-GB" sz="2000" dirty="0"/>
              <a:t> Accessed Date 14</a:t>
            </a:r>
            <a:r>
              <a:rPr lang="en-GB" sz="2000" baseline="30000" dirty="0"/>
              <a:t>th</a:t>
            </a:r>
            <a:r>
              <a:rPr lang="en-GB" sz="2000" dirty="0"/>
              <a:t> October 2018.</a:t>
            </a:r>
          </a:p>
          <a:p>
            <a:pPr hangingPunct="0"/>
            <a:r>
              <a:rPr lang="en-GB" sz="2000" dirty="0"/>
              <a:t> </a:t>
            </a:r>
          </a:p>
          <a:p>
            <a:pPr marL="342900" indent="-342900" hangingPunct="0">
              <a:buFont typeface="Wingdings" panose="05000000000000000000" pitchFamily="2" charset="2"/>
              <a:buChar char="Ø"/>
            </a:pPr>
            <a:r>
              <a:rPr lang="en-GB" sz="2000" dirty="0"/>
              <a:t>One Call. (2018) ‘Join Us’ [Online] </a:t>
            </a:r>
            <a:r>
              <a:rPr lang="en-GB" sz="2000" u="sng" dirty="0">
                <a:hlinkClick r:id="rId6"/>
              </a:rPr>
              <a:t>https://www.onecallinsurance.co.uk</a:t>
            </a:r>
            <a:r>
              <a:rPr lang="en-GB" sz="2000" u="sng" dirty="0"/>
              <a:t>,</a:t>
            </a:r>
            <a:r>
              <a:rPr lang="en-GB" sz="2000" dirty="0"/>
              <a:t> Accessed Date 11</a:t>
            </a:r>
            <a:r>
              <a:rPr lang="en-GB" sz="2000" baseline="30000" dirty="0"/>
              <a:t>th</a:t>
            </a:r>
            <a:r>
              <a:rPr lang="en-GB" sz="2000" dirty="0"/>
              <a:t> October 2018.</a:t>
            </a:r>
          </a:p>
          <a:p>
            <a:pPr hangingPunct="0"/>
            <a:r>
              <a:rPr lang="en-GB" sz="2000" dirty="0"/>
              <a:t> </a:t>
            </a:r>
          </a:p>
          <a:p>
            <a:pPr marL="342900" indent="-342900" hangingPunct="0">
              <a:buFont typeface="Wingdings" panose="05000000000000000000" pitchFamily="2" charset="2"/>
              <a:buChar char="Ø"/>
            </a:pPr>
            <a:r>
              <a:rPr lang="en-GB" sz="2000" dirty="0"/>
              <a:t>Open Forum. (2018) ‘What are The Advantages and Disadvantages of a Partnership’ [Online] </a:t>
            </a:r>
            <a:r>
              <a:rPr lang="en-GB" sz="2000" u="sng" dirty="0">
                <a:hlinkClick r:id="rId7"/>
              </a:rPr>
              <a:t>https://www.americanexpress.com</a:t>
            </a:r>
            <a:r>
              <a:rPr lang="en-GB" sz="2000" dirty="0"/>
              <a:t>, Accessed Date 31</a:t>
            </a:r>
            <a:r>
              <a:rPr lang="en-GB" sz="2000" baseline="30000" dirty="0"/>
              <a:t>st</a:t>
            </a:r>
            <a:r>
              <a:rPr lang="en-GB" sz="2000" dirty="0"/>
              <a:t> October 2018.</a:t>
            </a:r>
          </a:p>
        </p:txBody>
      </p:sp>
      <p:pic>
        <p:nvPicPr>
          <p:cNvPr id="4" name="Picture 3">
            <a:extLst>
              <a:ext uri="{FF2B5EF4-FFF2-40B4-BE49-F238E27FC236}">
                <a16:creationId xmlns:a16="http://schemas.microsoft.com/office/drawing/2014/main" id="{A18EE5D0-B529-44EC-AAC7-7378A324D48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02530" y="207389"/>
            <a:ext cx="1782451" cy="1074656"/>
          </a:xfrm>
          <a:prstGeom prst="rect">
            <a:avLst/>
          </a:prstGeom>
          <a:ln>
            <a:noFill/>
          </a:ln>
          <a:effectLst>
            <a:softEdge rad="112500"/>
          </a:effectLst>
        </p:spPr>
      </p:pic>
      <p:pic>
        <p:nvPicPr>
          <p:cNvPr id="5" name="Picture 4">
            <a:extLst>
              <a:ext uri="{FF2B5EF4-FFF2-40B4-BE49-F238E27FC236}">
                <a16:creationId xmlns:a16="http://schemas.microsoft.com/office/drawing/2014/main" id="{471F3738-0CD4-43DD-A749-10B16D70D211}"/>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10413999" y="207390"/>
            <a:ext cx="1567731" cy="1196622"/>
          </a:xfrm>
          <a:prstGeom prst="rect">
            <a:avLst/>
          </a:prstGeom>
          <a:ln>
            <a:noFill/>
          </a:ln>
          <a:effectLst>
            <a:softEdge rad="112500"/>
          </a:effectLst>
        </p:spPr>
      </p:pic>
    </p:spTree>
    <p:extLst>
      <p:ext uri="{BB962C8B-B14F-4D97-AF65-F5344CB8AC3E}">
        <p14:creationId xmlns:p14="http://schemas.microsoft.com/office/powerpoint/2010/main" val="28410576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47DB9-B24A-4ECF-B490-DD2916E716F8}"/>
              </a:ext>
            </a:extLst>
          </p:cNvPr>
          <p:cNvSpPr>
            <a:spLocks noGrp="1"/>
          </p:cNvSpPr>
          <p:nvPr>
            <p:ph type="title"/>
          </p:nvPr>
        </p:nvSpPr>
        <p:spPr/>
        <p:txBody>
          <a:bodyPr/>
          <a:lstStyle/>
          <a:p>
            <a:r>
              <a:rPr lang="en-GB" dirty="0">
                <a:solidFill>
                  <a:schemeClr val="accent2">
                    <a:lumMod val="40000"/>
                    <a:lumOff val="60000"/>
                  </a:schemeClr>
                </a:solidFill>
                <a:latin typeface="Algerian" panose="04020705040A02060702" pitchFamily="82" charset="0"/>
              </a:rPr>
              <a:t>                       </a:t>
            </a:r>
            <a:r>
              <a:rPr lang="en-GB" sz="4800" u="sng" dirty="0">
                <a:solidFill>
                  <a:schemeClr val="accent2">
                    <a:lumMod val="40000"/>
                    <a:lumOff val="60000"/>
                  </a:schemeClr>
                </a:solidFill>
                <a:latin typeface="Algerian" panose="04020705040A02060702" pitchFamily="82" charset="0"/>
              </a:rPr>
              <a:t>References</a:t>
            </a:r>
            <a:endParaRPr lang="en-GB" sz="4800" u="sng" dirty="0"/>
          </a:p>
        </p:txBody>
      </p:sp>
      <p:sp>
        <p:nvSpPr>
          <p:cNvPr id="4" name="TextBox 3">
            <a:extLst>
              <a:ext uri="{FF2B5EF4-FFF2-40B4-BE49-F238E27FC236}">
                <a16:creationId xmlns:a16="http://schemas.microsoft.com/office/drawing/2014/main" id="{0AF4E4D6-FA58-4BAF-AC72-153FB940C176}"/>
              </a:ext>
            </a:extLst>
          </p:cNvPr>
          <p:cNvSpPr txBox="1"/>
          <p:nvPr/>
        </p:nvSpPr>
        <p:spPr>
          <a:xfrm>
            <a:off x="1363744" y="1348219"/>
            <a:ext cx="9464511" cy="5324535"/>
          </a:xfrm>
          <a:prstGeom prst="rect">
            <a:avLst/>
          </a:prstGeom>
          <a:noFill/>
        </p:spPr>
        <p:txBody>
          <a:bodyPr wrap="square" rtlCol="0">
            <a:spAutoFit/>
          </a:bodyPr>
          <a:lstStyle/>
          <a:p>
            <a:pPr marL="342900" indent="-342900" hangingPunct="0">
              <a:buFont typeface="Wingdings" panose="05000000000000000000" pitchFamily="2" charset="2"/>
              <a:buChar char="Ø"/>
            </a:pPr>
            <a:r>
              <a:rPr lang="en-GB" sz="2000" dirty="0"/>
              <a:t>Pilon, A (2015), ’30 Things You’ll Need When Opening Your First Retail Store’, [Online] </a:t>
            </a:r>
            <a:r>
              <a:rPr lang="en-GB" sz="2000" u="sng" dirty="0">
                <a:hlinkClick r:id="rId2"/>
              </a:rPr>
              <a:t>https://smallbiztrends.com</a:t>
            </a:r>
            <a:r>
              <a:rPr lang="en-GB" sz="2000" dirty="0"/>
              <a:t> , Accessed Date 24</a:t>
            </a:r>
            <a:r>
              <a:rPr lang="en-GB" sz="2000" baseline="30000" dirty="0"/>
              <a:t>th</a:t>
            </a:r>
            <a:r>
              <a:rPr lang="en-GB" sz="2000" dirty="0"/>
              <a:t> October 2018.</a:t>
            </a:r>
          </a:p>
          <a:p>
            <a:pPr marL="342900" indent="-342900" hangingPunct="0">
              <a:buFont typeface="Wingdings" panose="05000000000000000000" pitchFamily="2" charset="2"/>
              <a:buChar char="Ø"/>
            </a:pPr>
            <a:endParaRPr lang="en-GB" sz="2000" dirty="0"/>
          </a:p>
          <a:p>
            <a:pPr marL="342900" indent="-342900" hangingPunct="0">
              <a:buFont typeface="Wingdings" panose="05000000000000000000" pitchFamily="2" charset="2"/>
              <a:buChar char="Ø"/>
            </a:pPr>
            <a:r>
              <a:rPr lang="en-GB" sz="2000" dirty="0"/>
              <a:t>Prospects. (2018) ‘Fashion Designer’ [Online] </a:t>
            </a:r>
            <a:r>
              <a:rPr lang="en-GB" sz="2000" u="sng" dirty="0">
                <a:hlinkClick r:id="rId3"/>
              </a:rPr>
              <a:t>https://www.prospects.ac.uk</a:t>
            </a:r>
            <a:r>
              <a:rPr lang="en-GB" sz="2000" u="sng" dirty="0"/>
              <a:t>, </a:t>
            </a:r>
            <a:r>
              <a:rPr lang="en-GB" sz="2000" dirty="0"/>
              <a:t>Accessed Date 14</a:t>
            </a:r>
            <a:r>
              <a:rPr lang="en-GB" sz="2000" baseline="30000" dirty="0"/>
              <a:t>th</a:t>
            </a:r>
            <a:r>
              <a:rPr lang="en-GB" sz="2000" dirty="0"/>
              <a:t> October 2018. </a:t>
            </a:r>
          </a:p>
          <a:p>
            <a:pPr hangingPunct="0"/>
            <a:r>
              <a:rPr lang="en-GB" sz="2000" dirty="0"/>
              <a:t> </a:t>
            </a:r>
          </a:p>
          <a:p>
            <a:pPr marL="342900" indent="-342900" hangingPunct="0">
              <a:buFont typeface="Wingdings" panose="05000000000000000000" pitchFamily="2" charset="2"/>
              <a:buChar char="Ø"/>
            </a:pPr>
            <a:r>
              <a:rPr lang="en-GB" sz="2000" dirty="0"/>
              <a:t>Quesenberry, K.A. (2015), </a:t>
            </a:r>
            <a:r>
              <a:rPr lang="en-GB" sz="2000" u="sng" dirty="0"/>
              <a:t>Social Media Strategy: Marketing and Advertising in the Consumer Revolution,</a:t>
            </a:r>
            <a:r>
              <a:rPr lang="en-GB" sz="2000" dirty="0"/>
              <a:t> Maryland: Rowman &amp; Littlefield.</a:t>
            </a:r>
            <a:r>
              <a:rPr lang="en-GB" sz="2000" u="sng" dirty="0"/>
              <a:t> </a:t>
            </a:r>
            <a:endParaRPr lang="en-GB" sz="2000" dirty="0"/>
          </a:p>
          <a:p>
            <a:pPr hangingPunct="0"/>
            <a:r>
              <a:rPr lang="en-GB" sz="2000" dirty="0"/>
              <a:t> </a:t>
            </a:r>
          </a:p>
          <a:p>
            <a:pPr marL="342900" indent="-342900" hangingPunct="0">
              <a:buFont typeface="Wingdings" panose="05000000000000000000" pitchFamily="2" charset="2"/>
              <a:buChar char="Ø"/>
            </a:pPr>
            <a:r>
              <a:rPr lang="en-GB" sz="2000" dirty="0"/>
              <a:t>Rajasooriar, M. (2015) ‘Jarrang’ [Online] </a:t>
            </a:r>
            <a:r>
              <a:rPr lang="en-GB" sz="2000" u="sng" dirty="0">
                <a:hlinkClick r:id="rId4"/>
              </a:rPr>
              <a:t>https://www.jarrang.com</a:t>
            </a:r>
            <a:r>
              <a:rPr lang="en-GB" sz="2000" dirty="0"/>
              <a:t>, Accessed Date 25</a:t>
            </a:r>
            <a:r>
              <a:rPr lang="en-GB" sz="2000" baseline="30000" dirty="0"/>
              <a:t>th</a:t>
            </a:r>
            <a:r>
              <a:rPr lang="en-GB" sz="2000" dirty="0"/>
              <a:t> October 2018. </a:t>
            </a:r>
          </a:p>
          <a:p>
            <a:pPr hangingPunct="0"/>
            <a:r>
              <a:rPr lang="en-GB" sz="2000" dirty="0"/>
              <a:t> </a:t>
            </a:r>
          </a:p>
          <a:p>
            <a:pPr marL="342900" indent="-342900" hangingPunct="0">
              <a:buFont typeface="Wingdings" panose="05000000000000000000" pitchFamily="2" charset="2"/>
              <a:buChar char="Ø"/>
            </a:pPr>
            <a:r>
              <a:rPr lang="en-GB" sz="2000" dirty="0"/>
              <a:t>Ritchie, A. and Campbell, N. (2014), </a:t>
            </a:r>
            <a:r>
              <a:rPr lang="en-GB" sz="2000" u="sng" dirty="0"/>
              <a:t>Starting a Business in 7 simple steps</a:t>
            </a:r>
            <a:r>
              <a:rPr lang="en-GB" sz="2000" dirty="0"/>
              <a:t>, London: Collins.</a:t>
            </a:r>
          </a:p>
          <a:p>
            <a:pPr hangingPunct="0"/>
            <a:r>
              <a:rPr lang="en-GB" sz="2000" dirty="0"/>
              <a:t> </a:t>
            </a:r>
          </a:p>
          <a:p>
            <a:pPr marL="342900" indent="-342900" hangingPunct="0">
              <a:buFont typeface="Wingdings" panose="05000000000000000000" pitchFamily="2" charset="2"/>
              <a:buChar char="Ø"/>
            </a:pPr>
            <a:r>
              <a:rPr lang="en-GB" sz="2000" dirty="0"/>
              <a:t>Springsteel, L. (2013), </a:t>
            </a:r>
            <a:r>
              <a:rPr lang="en-GB" sz="2000" u="sng" dirty="0"/>
              <a:t>Becoming A Fashion Designer</a:t>
            </a:r>
            <a:r>
              <a:rPr lang="en-GB" sz="2000" dirty="0"/>
              <a:t>, (Eleventh Edition), New York: John Wiley &amp; Sons.</a:t>
            </a:r>
          </a:p>
        </p:txBody>
      </p:sp>
      <p:pic>
        <p:nvPicPr>
          <p:cNvPr id="5" name="Picture 4">
            <a:extLst>
              <a:ext uri="{FF2B5EF4-FFF2-40B4-BE49-F238E27FC236}">
                <a16:creationId xmlns:a16="http://schemas.microsoft.com/office/drawing/2014/main" id="{5A15F7E0-D3A9-4B00-AC76-B7909CCCB30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02530" y="207389"/>
            <a:ext cx="1782451" cy="1074656"/>
          </a:xfrm>
          <a:prstGeom prst="rect">
            <a:avLst/>
          </a:prstGeom>
          <a:ln>
            <a:noFill/>
          </a:ln>
          <a:effectLst>
            <a:softEdge rad="112500"/>
          </a:effectLst>
        </p:spPr>
      </p:pic>
      <p:pic>
        <p:nvPicPr>
          <p:cNvPr id="6" name="Picture 5">
            <a:extLst>
              <a:ext uri="{FF2B5EF4-FFF2-40B4-BE49-F238E27FC236}">
                <a16:creationId xmlns:a16="http://schemas.microsoft.com/office/drawing/2014/main" id="{D73E23B3-B69C-4A41-B4D6-8B38420C6788}"/>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0413999" y="207390"/>
            <a:ext cx="1567731" cy="1196622"/>
          </a:xfrm>
          <a:prstGeom prst="rect">
            <a:avLst/>
          </a:prstGeom>
          <a:ln>
            <a:noFill/>
          </a:ln>
          <a:effectLst>
            <a:softEdge rad="112500"/>
          </a:effectLst>
        </p:spPr>
      </p:pic>
    </p:spTree>
    <p:extLst>
      <p:ext uri="{BB962C8B-B14F-4D97-AF65-F5344CB8AC3E}">
        <p14:creationId xmlns:p14="http://schemas.microsoft.com/office/powerpoint/2010/main" val="4004431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84B43-6EA8-4E15-82CE-47D4B256C922}"/>
              </a:ext>
            </a:extLst>
          </p:cNvPr>
          <p:cNvSpPr>
            <a:spLocks noGrp="1"/>
          </p:cNvSpPr>
          <p:nvPr>
            <p:ph type="title"/>
          </p:nvPr>
        </p:nvSpPr>
        <p:spPr>
          <a:xfrm>
            <a:off x="838200" y="-273377"/>
            <a:ext cx="10515600" cy="1325563"/>
          </a:xfrm>
        </p:spPr>
        <p:txBody>
          <a:bodyPr/>
          <a:lstStyle/>
          <a:p>
            <a:r>
              <a:rPr lang="en-GB" dirty="0">
                <a:solidFill>
                  <a:schemeClr val="accent2">
                    <a:lumMod val="40000"/>
                    <a:lumOff val="60000"/>
                  </a:schemeClr>
                </a:solidFill>
                <a:latin typeface="Algerian" panose="04020705040A02060702" pitchFamily="82" charset="0"/>
              </a:rPr>
              <a:t>                        </a:t>
            </a:r>
            <a:r>
              <a:rPr lang="en-GB" sz="4800" u="sng" dirty="0">
                <a:solidFill>
                  <a:schemeClr val="accent2">
                    <a:lumMod val="40000"/>
                    <a:lumOff val="60000"/>
                  </a:schemeClr>
                </a:solidFill>
                <a:latin typeface="Algerian" panose="04020705040A02060702" pitchFamily="82" charset="0"/>
              </a:rPr>
              <a:t>References</a:t>
            </a:r>
            <a:endParaRPr lang="en-GB" sz="4800" u="sng" dirty="0"/>
          </a:p>
        </p:txBody>
      </p:sp>
      <p:sp>
        <p:nvSpPr>
          <p:cNvPr id="3" name="TextBox 2">
            <a:extLst>
              <a:ext uri="{FF2B5EF4-FFF2-40B4-BE49-F238E27FC236}">
                <a16:creationId xmlns:a16="http://schemas.microsoft.com/office/drawing/2014/main" id="{5EC22800-2B64-4FDC-BB29-9B2F737F0722}"/>
              </a:ext>
            </a:extLst>
          </p:cNvPr>
          <p:cNvSpPr txBox="1"/>
          <p:nvPr/>
        </p:nvSpPr>
        <p:spPr>
          <a:xfrm>
            <a:off x="1437194" y="643927"/>
            <a:ext cx="9568206" cy="6832640"/>
          </a:xfrm>
          <a:prstGeom prst="rect">
            <a:avLst/>
          </a:prstGeom>
          <a:noFill/>
        </p:spPr>
        <p:txBody>
          <a:bodyPr wrap="square" rtlCol="0">
            <a:spAutoFit/>
          </a:bodyPr>
          <a:lstStyle/>
          <a:p>
            <a:pPr marL="342900" indent="-342900" hangingPunct="0">
              <a:buFont typeface="Wingdings" panose="05000000000000000000" pitchFamily="2" charset="2"/>
              <a:buChar char="Ø"/>
            </a:pPr>
            <a:r>
              <a:rPr lang="en-GB" sz="2000" dirty="0"/>
              <a:t>SSE. (2018) ‘Get a quote’ [Online] </a:t>
            </a:r>
            <a:r>
              <a:rPr lang="en-GB" sz="2000" u="sng" dirty="0">
                <a:hlinkClick r:id="rId2"/>
              </a:rPr>
              <a:t>https://sse.co.uk</a:t>
            </a:r>
            <a:r>
              <a:rPr lang="en-GB" sz="2000" dirty="0"/>
              <a:t>, Accessed Date 10</a:t>
            </a:r>
            <a:r>
              <a:rPr lang="en-GB" sz="2000" baseline="30000" dirty="0"/>
              <a:t>th</a:t>
            </a:r>
            <a:r>
              <a:rPr lang="en-GB" sz="2000" dirty="0"/>
              <a:t> October 2018.</a:t>
            </a:r>
          </a:p>
          <a:p>
            <a:pPr hangingPunct="0"/>
            <a:r>
              <a:rPr lang="en-GB" sz="2000" dirty="0"/>
              <a:t> </a:t>
            </a:r>
          </a:p>
          <a:p>
            <a:pPr marL="342900" indent="-342900" hangingPunct="0">
              <a:buFont typeface="Wingdings" panose="05000000000000000000" pitchFamily="2" charset="2"/>
              <a:buChar char="Ø"/>
            </a:pPr>
            <a:r>
              <a:rPr lang="en-GB" sz="2000" dirty="0"/>
              <a:t>Street List. (2018) ‘What you need to know about Broadway’ [Online] </a:t>
            </a:r>
            <a:r>
              <a:rPr lang="en-GB" sz="2000" u="sng" dirty="0">
                <a:hlinkClick r:id="rId3"/>
              </a:rPr>
              <a:t>https://www.streetlist.co.uk</a:t>
            </a:r>
            <a:r>
              <a:rPr lang="en-GB" sz="2000" dirty="0"/>
              <a:t>, Accessed Date 5</a:t>
            </a:r>
            <a:r>
              <a:rPr lang="en-GB" sz="2000" baseline="30000" dirty="0"/>
              <a:t>th</a:t>
            </a:r>
            <a:r>
              <a:rPr lang="en-GB" sz="2000" dirty="0"/>
              <a:t> October 2018.</a:t>
            </a:r>
          </a:p>
          <a:p>
            <a:pPr hangingPunct="0"/>
            <a:r>
              <a:rPr lang="en-GB" sz="2000" dirty="0"/>
              <a:t> </a:t>
            </a:r>
          </a:p>
          <a:p>
            <a:pPr marL="342900" indent="-342900" hangingPunct="0">
              <a:buFont typeface="Wingdings" panose="05000000000000000000" pitchFamily="2" charset="2"/>
              <a:buChar char="Ø"/>
            </a:pPr>
            <a:r>
              <a:rPr lang="en-GB" sz="2000" dirty="0"/>
              <a:t>Study.com. (2018) ‘Fashion Designer Education Requirements &amp; Career info’ [Online] </a:t>
            </a:r>
            <a:r>
              <a:rPr lang="en-GB" sz="2000" u="sng" dirty="0">
                <a:hlinkClick r:id="rId4"/>
              </a:rPr>
              <a:t>https://www.study.com</a:t>
            </a:r>
            <a:r>
              <a:rPr lang="en-GB" sz="2000" u="sng" dirty="0"/>
              <a:t>,</a:t>
            </a:r>
            <a:r>
              <a:rPr lang="en-GB" sz="2000" dirty="0"/>
              <a:t> Accessed Date 12</a:t>
            </a:r>
            <a:r>
              <a:rPr lang="en-GB" sz="2000" baseline="30000" dirty="0"/>
              <a:t>th</a:t>
            </a:r>
            <a:r>
              <a:rPr lang="en-GB" sz="2000" dirty="0"/>
              <a:t> October 2018.</a:t>
            </a:r>
          </a:p>
          <a:p>
            <a:pPr hangingPunct="0"/>
            <a:r>
              <a:rPr lang="en-GB" sz="2000" dirty="0"/>
              <a:t> </a:t>
            </a:r>
          </a:p>
          <a:p>
            <a:pPr marL="342900" indent="-342900" hangingPunct="0">
              <a:buFont typeface="Wingdings" panose="05000000000000000000" pitchFamily="2" charset="2"/>
              <a:buChar char="Ø"/>
            </a:pPr>
            <a:r>
              <a:rPr lang="en-GB" sz="2000" dirty="0"/>
              <a:t>Study.com. (2018) ‘Financial Accountant Duties’ [Online] </a:t>
            </a:r>
            <a:r>
              <a:rPr lang="en-GB" sz="2000" u="sng" dirty="0">
                <a:hlinkClick r:id="rId5"/>
              </a:rPr>
              <a:t>https://study.com</a:t>
            </a:r>
            <a:r>
              <a:rPr lang="en-GB" sz="2000" dirty="0"/>
              <a:t>, Accessed Date 25</a:t>
            </a:r>
            <a:r>
              <a:rPr lang="en-GB" sz="2000" baseline="30000" dirty="0"/>
              <a:t>th</a:t>
            </a:r>
            <a:r>
              <a:rPr lang="en-GB" sz="2000" dirty="0"/>
              <a:t> October 2018.</a:t>
            </a:r>
          </a:p>
          <a:p>
            <a:pPr hangingPunct="0"/>
            <a:r>
              <a:rPr lang="en-GB" sz="2000" dirty="0"/>
              <a:t> </a:t>
            </a:r>
          </a:p>
          <a:p>
            <a:pPr marL="342900" indent="-342900" hangingPunct="0">
              <a:buFont typeface="Wingdings" panose="05000000000000000000" pitchFamily="2" charset="2"/>
              <a:buChar char="Ø"/>
            </a:pPr>
            <a:r>
              <a:rPr lang="en-GB" sz="2000" dirty="0"/>
              <a:t>TalkTalk. (2018) ‘Broadband and Fibre deals’ [Online] </a:t>
            </a:r>
            <a:r>
              <a:rPr lang="en-GB" sz="2000" u="sng" dirty="0">
                <a:hlinkClick r:id="rId6"/>
              </a:rPr>
              <a:t>https://www.talktalk.co.uk</a:t>
            </a:r>
            <a:r>
              <a:rPr lang="en-GB" sz="2000" dirty="0"/>
              <a:t>, Accessed Date 10</a:t>
            </a:r>
            <a:r>
              <a:rPr lang="en-GB" sz="2000" baseline="30000" dirty="0"/>
              <a:t>th</a:t>
            </a:r>
            <a:r>
              <a:rPr lang="en-GB" sz="2000" dirty="0"/>
              <a:t> October 2018. </a:t>
            </a:r>
          </a:p>
          <a:p>
            <a:pPr hangingPunct="0"/>
            <a:r>
              <a:rPr lang="en-GB" sz="2000" dirty="0"/>
              <a:t> </a:t>
            </a:r>
          </a:p>
          <a:p>
            <a:pPr marL="342900" indent="-342900" hangingPunct="0">
              <a:buFont typeface="Wingdings" panose="05000000000000000000" pitchFamily="2" charset="2"/>
              <a:buChar char="Ø"/>
            </a:pPr>
            <a:r>
              <a:rPr lang="en-GB" sz="2000" dirty="0"/>
              <a:t>The Money Advise Service. (2018) ‘Tax and National Insurance when you are self-employed’ [Online] </a:t>
            </a:r>
            <a:r>
              <a:rPr lang="en-GB" sz="2000" u="sng" dirty="0">
                <a:hlinkClick r:id="rId7"/>
              </a:rPr>
              <a:t>https://www.moneyadviceservice.org.uk</a:t>
            </a:r>
            <a:r>
              <a:rPr lang="en-GB" sz="2000" dirty="0"/>
              <a:t>, Accessed Date 26</a:t>
            </a:r>
            <a:r>
              <a:rPr lang="en-GB" sz="2000" baseline="30000" dirty="0"/>
              <a:t>th</a:t>
            </a:r>
            <a:r>
              <a:rPr lang="en-GB" sz="2000" dirty="0"/>
              <a:t> October 2018. </a:t>
            </a:r>
          </a:p>
          <a:p>
            <a:pPr marL="342900" indent="-342900" hangingPunct="0">
              <a:buFont typeface="Wingdings" panose="05000000000000000000" pitchFamily="2" charset="2"/>
              <a:buChar char="Ø"/>
            </a:pPr>
            <a:endParaRPr lang="en-GB" sz="2000" dirty="0"/>
          </a:p>
          <a:p>
            <a:pPr marL="342900" indent="-342900" hangingPunct="0">
              <a:buFont typeface="Wingdings" panose="05000000000000000000" pitchFamily="2" charset="2"/>
              <a:buChar char="Ø"/>
            </a:pPr>
            <a:r>
              <a:rPr lang="en-GB" sz="2000" dirty="0"/>
              <a:t>Truity, (2018) ‘Quality Control Inspector’ [Online] </a:t>
            </a:r>
            <a:r>
              <a:rPr lang="en-GB" sz="2000" u="sng" dirty="0">
                <a:hlinkClick r:id="rId8"/>
              </a:rPr>
              <a:t>https://www.truity.com</a:t>
            </a:r>
            <a:r>
              <a:rPr lang="en-GB" sz="2000" dirty="0"/>
              <a:t>, Accessed Date 21st October 2018.</a:t>
            </a:r>
          </a:p>
          <a:p>
            <a:pPr hangingPunct="0"/>
            <a:r>
              <a:rPr lang="en-GB" sz="2000" dirty="0"/>
              <a:t> </a:t>
            </a:r>
          </a:p>
          <a:p>
            <a:pPr hangingPunct="0"/>
            <a:endParaRPr lang="en-GB" dirty="0"/>
          </a:p>
        </p:txBody>
      </p:sp>
      <p:pic>
        <p:nvPicPr>
          <p:cNvPr id="4" name="Picture 3">
            <a:extLst>
              <a:ext uri="{FF2B5EF4-FFF2-40B4-BE49-F238E27FC236}">
                <a16:creationId xmlns:a16="http://schemas.microsoft.com/office/drawing/2014/main" id="{205E1BE6-A1F3-4416-ABE6-A6D406A18215}"/>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129618" y="207390"/>
            <a:ext cx="1391632" cy="1074656"/>
          </a:xfrm>
          <a:prstGeom prst="rect">
            <a:avLst/>
          </a:prstGeom>
          <a:ln>
            <a:noFill/>
          </a:ln>
          <a:effectLst>
            <a:softEdge rad="112500"/>
          </a:effectLst>
        </p:spPr>
      </p:pic>
      <p:pic>
        <p:nvPicPr>
          <p:cNvPr id="5" name="Picture 4">
            <a:extLst>
              <a:ext uri="{FF2B5EF4-FFF2-40B4-BE49-F238E27FC236}">
                <a16:creationId xmlns:a16="http://schemas.microsoft.com/office/drawing/2014/main" id="{0020FCF6-E435-4071-8452-BD43BAD24F03}"/>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10569934" y="207390"/>
            <a:ext cx="1567731" cy="1196622"/>
          </a:xfrm>
          <a:prstGeom prst="rect">
            <a:avLst/>
          </a:prstGeom>
          <a:ln>
            <a:noFill/>
          </a:ln>
          <a:effectLst>
            <a:softEdge rad="112500"/>
          </a:effectLst>
        </p:spPr>
      </p:pic>
    </p:spTree>
    <p:extLst>
      <p:ext uri="{BB962C8B-B14F-4D97-AF65-F5344CB8AC3E}">
        <p14:creationId xmlns:p14="http://schemas.microsoft.com/office/powerpoint/2010/main" val="330199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B7C46-88FF-45A1-99A1-09860F5C79D4}"/>
              </a:ext>
            </a:extLst>
          </p:cNvPr>
          <p:cNvSpPr>
            <a:spLocks noGrp="1"/>
          </p:cNvSpPr>
          <p:nvPr>
            <p:ph type="title"/>
          </p:nvPr>
        </p:nvSpPr>
        <p:spPr>
          <a:xfrm>
            <a:off x="838199" y="0"/>
            <a:ext cx="10515600" cy="1325563"/>
          </a:xfrm>
        </p:spPr>
        <p:txBody>
          <a:bodyPr/>
          <a:lstStyle/>
          <a:p>
            <a:r>
              <a:rPr lang="en-GB" dirty="0">
                <a:solidFill>
                  <a:schemeClr val="accent2">
                    <a:lumMod val="40000"/>
                    <a:lumOff val="60000"/>
                  </a:schemeClr>
                </a:solidFill>
                <a:latin typeface="Algerian" panose="04020705040A02060702" pitchFamily="82" charset="0"/>
              </a:rPr>
              <a:t>                        </a:t>
            </a:r>
            <a:r>
              <a:rPr lang="en-GB" sz="4800" u="sng" dirty="0">
                <a:solidFill>
                  <a:schemeClr val="accent2">
                    <a:lumMod val="40000"/>
                    <a:lumOff val="60000"/>
                  </a:schemeClr>
                </a:solidFill>
                <a:latin typeface="Algerian" panose="04020705040A02060702" pitchFamily="82" charset="0"/>
              </a:rPr>
              <a:t>References</a:t>
            </a:r>
            <a:endParaRPr lang="en-GB" sz="4800" u="sng" dirty="0"/>
          </a:p>
        </p:txBody>
      </p:sp>
      <p:sp>
        <p:nvSpPr>
          <p:cNvPr id="3" name="TextBox 2">
            <a:extLst>
              <a:ext uri="{FF2B5EF4-FFF2-40B4-BE49-F238E27FC236}">
                <a16:creationId xmlns:a16="http://schemas.microsoft.com/office/drawing/2014/main" id="{C8571C40-D08E-4F5A-8706-BBD237F2A390}"/>
              </a:ext>
            </a:extLst>
          </p:cNvPr>
          <p:cNvSpPr txBox="1"/>
          <p:nvPr/>
        </p:nvSpPr>
        <p:spPr>
          <a:xfrm>
            <a:off x="1028472" y="910275"/>
            <a:ext cx="10116530" cy="6247864"/>
          </a:xfrm>
          <a:prstGeom prst="rect">
            <a:avLst/>
          </a:prstGeom>
          <a:noFill/>
        </p:spPr>
        <p:txBody>
          <a:bodyPr wrap="square" rtlCol="0">
            <a:spAutoFit/>
          </a:bodyPr>
          <a:lstStyle/>
          <a:p>
            <a:pPr marL="342900" indent="-342900" hangingPunct="0">
              <a:buFont typeface="Wingdings" panose="05000000000000000000" pitchFamily="2" charset="2"/>
              <a:buChar char="Ø"/>
            </a:pPr>
            <a:r>
              <a:rPr lang="en-GB" sz="2000" dirty="0"/>
              <a:t>Tysew. (2018) ‘Tysew TY-1022-1 (3 Step) Zig Zag’ [Online] </a:t>
            </a:r>
            <a:r>
              <a:rPr lang="en-GB" sz="2000" u="sng" dirty="0">
                <a:hlinkClick r:id="rId2"/>
              </a:rPr>
              <a:t>https://www.tysew.co.uk</a:t>
            </a:r>
            <a:r>
              <a:rPr lang="en-GB" sz="2000" dirty="0"/>
              <a:t>, Accessed Date 11th October 2018.</a:t>
            </a:r>
          </a:p>
          <a:p>
            <a:pPr hangingPunct="0"/>
            <a:r>
              <a:rPr lang="en-GB" sz="2000" dirty="0"/>
              <a:t> </a:t>
            </a:r>
          </a:p>
          <a:p>
            <a:pPr marL="342900" indent="-342900" hangingPunct="0">
              <a:buFont typeface="Wingdings" panose="05000000000000000000" pitchFamily="2" charset="2"/>
              <a:buChar char="Ø"/>
            </a:pPr>
            <a:r>
              <a:rPr lang="en-GB" sz="2000" dirty="0"/>
              <a:t>University for the Creative Arts, (2018), ‘BA Hons Textiles’ [Online] </a:t>
            </a:r>
            <a:r>
              <a:rPr lang="en-GB" sz="2000" u="sng" dirty="0">
                <a:hlinkClick r:id="rId3"/>
              </a:rPr>
              <a:t>https://www.oca.ac.uk</a:t>
            </a:r>
            <a:r>
              <a:rPr lang="en-GB" sz="2000" u="sng" dirty="0"/>
              <a:t>,</a:t>
            </a:r>
            <a:r>
              <a:rPr lang="en-GB" sz="2000" dirty="0"/>
              <a:t> Accessed Date 25</a:t>
            </a:r>
            <a:r>
              <a:rPr lang="en-GB" sz="2000" baseline="30000" dirty="0"/>
              <a:t>th</a:t>
            </a:r>
            <a:r>
              <a:rPr lang="en-GB" sz="2000" dirty="0"/>
              <a:t> October 2018.</a:t>
            </a:r>
          </a:p>
          <a:p>
            <a:pPr marL="342900" indent="-342900" hangingPunct="0">
              <a:buFont typeface="Wingdings" panose="05000000000000000000" pitchFamily="2" charset="2"/>
              <a:buChar char="Ø"/>
            </a:pPr>
            <a:endParaRPr lang="en-GB" sz="2000" dirty="0"/>
          </a:p>
          <a:p>
            <a:pPr marL="342900" indent="-342900" hangingPunct="0">
              <a:buFont typeface="Wingdings" panose="05000000000000000000" pitchFamily="2" charset="2"/>
              <a:buChar char="Ø"/>
            </a:pPr>
            <a:r>
              <a:rPr lang="en-GB" sz="2000" dirty="0"/>
              <a:t>Very. (2018) ‘Apple iMac’ [Online] </a:t>
            </a:r>
            <a:r>
              <a:rPr lang="en-GB" sz="2000" u="sng" dirty="0">
                <a:hlinkClick r:id="rId4"/>
              </a:rPr>
              <a:t>https://www.very.co.uk</a:t>
            </a:r>
            <a:r>
              <a:rPr lang="en-GB" sz="2000" dirty="0"/>
              <a:t>, Accessed Date 26</a:t>
            </a:r>
            <a:r>
              <a:rPr lang="en-GB" sz="2000" baseline="30000" dirty="0"/>
              <a:t>th</a:t>
            </a:r>
            <a:r>
              <a:rPr lang="en-GB" sz="2000" dirty="0"/>
              <a:t> October 2018.</a:t>
            </a:r>
          </a:p>
          <a:p>
            <a:pPr hangingPunct="0"/>
            <a:r>
              <a:rPr lang="en-GB" sz="2000" dirty="0"/>
              <a:t> </a:t>
            </a:r>
          </a:p>
          <a:p>
            <a:pPr marL="342900" indent="-342900" hangingPunct="0">
              <a:buFont typeface="Wingdings" panose="05000000000000000000" pitchFamily="2" charset="2"/>
              <a:buChar char="Ø"/>
            </a:pPr>
            <a:r>
              <a:rPr lang="en-GB" sz="2000" dirty="0"/>
              <a:t>Visit Wales. (2018) ‘Things to do and see in Cardiff Bay’ [Online] </a:t>
            </a:r>
            <a:r>
              <a:rPr lang="en-GB" sz="2000" u="sng" dirty="0">
                <a:hlinkClick r:id="rId5"/>
              </a:rPr>
              <a:t>https://www.visitwales.com</a:t>
            </a:r>
            <a:r>
              <a:rPr lang="en-GB" sz="2000" dirty="0"/>
              <a:t>, Accessed Date 4</a:t>
            </a:r>
            <a:r>
              <a:rPr lang="en-GB" sz="2000" baseline="30000" dirty="0"/>
              <a:t>th</a:t>
            </a:r>
            <a:r>
              <a:rPr lang="en-GB" sz="2000" dirty="0"/>
              <a:t> October 2018.</a:t>
            </a:r>
          </a:p>
          <a:p>
            <a:pPr hangingPunct="0"/>
            <a:r>
              <a:rPr lang="en-GB" sz="2000" b="1" dirty="0"/>
              <a:t> </a:t>
            </a:r>
            <a:endParaRPr lang="en-GB" sz="2000" dirty="0"/>
          </a:p>
          <a:p>
            <a:pPr marL="342900" indent="-342900" hangingPunct="0">
              <a:buFont typeface="Wingdings" panose="05000000000000000000" pitchFamily="2" charset="2"/>
              <a:buChar char="Ø"/>
            </a:pPr>
            <a:r>
              <a:rPr lang="en-GB" sz="2000" dirty="0"/>
              <a:t>Wix. (2018) ‘Create the website you want’ [Online] </a:t>
            </a:r>
            <a:r>
              <a:rPr lang="en-GB" sz="2000" u="sng" dirty="0">
                <a:hlinkClick r:id="rId6"/>
              </a:rPr>
              <a:t>https://www.wix.com</a:t>
            </a:r>
            <a:r>
              <a:rPr lang="en-GB" sz="2000" dirty="0"/>
              <a:t>, Accessed Date 21</a:t>
            </a:r>
            <a:r>
              <a:rPr lang="en-GB" sz="2000" baseline="30000" dirty="0"/>
              <a:t>st</a:t>
            </a:r>
            <a:r>
              <a:rPr lang="en-GB" sz="2000" dirty="0"/>
              <a:t> October 2018.</a:t>
            </a:r>
          </a:p>
          <a:p>
            <a:pPr hangingPunct="0"/>
            <a:r>
              <a:rPr lang="en-GB" sz="2000" dirty="0"/>
              <a:t> </a:t>
            </a:r>
          </a:p>
          <a:p>
            <a:pPr marL="342900" indent="-342900" hangingPunct="0">
              <a:buFont typeface="Wingdings" panose="05000000000000000000" pitchFamily="2" charset="2"/>
              <a:buChar char="Ø"/>
            </a:pPr>
            <a:r>
              <a:rPr lang="en-GB" sz="2000" dirty="0"/>
              <a:t>Woods, C. (2011) </a:t>
            </a:r>
            <a:r>
              <a:rPr lang="en-GB" sz="2000" u="sng" dirty="0"/>
              <a:t>Brilliant Start-Up</a:t>
            </a:r>
            <a:r>
              <a:rPr lang="en-GB" sz="2000" dirty="0"/>
              <a:t>, (Second Edition), Harlow: Pearson Education Limited.</a:t>
            </a:r>
          </a:p>
          <a:p>
            <a:pPr hangingPunct="0"/>
            <a:r>
              <a:rPr lang="en-GB" sz="2000" dirty="0"/>
              <a:t> </a:t>
            </a:r>
          </a:p>
          <a:p>
            <a:pPr marL="342900" indent="-342900" hangingPunct="0">
              <a:buFont typeface="Wingdings" panose="05000000000000000000" pitchFamily="2" charset="2"/>
              <a:buChar char="Ø"/>
            </a:pPr>
            <a:r>
              <a:rPr lang="en-GB" sz="2000" dirty="0"/>
              <a:t>Youth Employment UK. (2018) ‘What qualifications do you need to become a Chartered Accountant’ [Online] </a:t>
            </a:r>
            <a:r>
              <a:rPr lang="en-GB" sz="2000" u="sng" dirty="0">
                <a:hlinkClick r:id="rId7"/>
              </a:rPr>
              <a:t>https://www.youthemployment.org.uk</a:t>
            </a:r>
            <a:r>
              <a:rPr lang="en-GB" sz="2000" dirty="0"/>
              <a:t>, Accessed Date 22</a:t>
            </a:r>
            <a:r>
              <a:rPr lang="en-GB" sz="2000" baseline="30000" dirty="0"/>
              <a:t>nd</a:t>
            </a:r>
            <a:r>
              <a:rPr lang="en-GB" sz="2000" dirty="0"/>
              <a:t> October 2018. </a:t>
            </a:r>
          </a:p>
          <a:p>
            <a:pPr hangingPunct="0"/>
            <a:r>
              <a:rPr lang="en-GB" sz="2000" b="1" dirty="0"/>
              <a:t> </a:t>
            </a:r>
            <a:endParaRPr lang="en-GB" sz="2000" dirty="0"/>
          </a:p>
        </p:txBody>
      </p:sp>
      <p:pic>
        <p:nvPicPr>
          <p:cNvPr id="4" name="Picture 3">
            <a:extLst>
              <a:ext uri="{FF2B5EF4-FFF2-40B4-BE49-F238E27FC236}">
                <a16:creationId xmlns:a16="http://schemas.microsoft.com/office/drawing/2014/main" id="{F854DCE6-606C-4A4F-BDEC-87132C7D4DF6}"/>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21961" y="35936"/>
            <a:ext cx="1391632" cy="953878"/>
          </a:xfrm>
          <a:prstGeom prst="rect">
            <a:avLst/>
          </a:prstGeom>
          <a:ln>
            <a:noFill/>
          </a:ln>
          <a:effectLst>
            <a:softEdge rad="112500"/>
          </a:effectLst>
        </p:spPr>
      </p:pic>
      <p:pic>
        <p:nvPicPr>
          <p:cNvPr id="5" name="Picture 4">
            <a:extLst>
              <a:ext uri="{FF2B5EF4-FFF2-40B4-BE49-F238E27FC236}">
                <a16:creationId xmlns:a16="http://schemas.microsoft.com/office/drawing/2014/main" id="{7EB50A9C-DBEB-499E-89D4-7E5B2C912D35}"/>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10659880" y="85424"/>
            <a:ext cx="1567731" cy="1196622"/>
          </a:xfrm>
          <a:prstGeom prst="rect">
            <a:avLst/>
          </a:prstGeom>
          <a:ln>
            <a:noFill/>
          </a:ln>
          <a:effectLst>
            <a:softEdge rad="112500"/>
          </a:effectLst>
        </p:spPr>
      </p:pic>
    </p:spTree>
    <p:extLst>
      <p:ext uri="{BB962C8B-B14F-4D97-AF65-F5344CB8AC3E}">
        <p14:creationId xmlns:p14="http://schemas.microsoft.com/office/powerpoint/2010/main" val="30903868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ose up of a flower&#10;&#10;Description generated with very high confidence">
            <a:extLst>
              <a:ext uri="{FF2B5EF4-FFF2-40B4-BE49-F238E27FC236}">
                <a16:creationId xmlns:a16="http://schemas.microsoft.com/office/drawing/2014/main" id="{DE902FD2-8B74-455B-8692-A60E6DB89B2B}"/>
              </a:ext>
            </a:extLst>
          </p:cNvPr>
          <p:cNvPicPr>
            <a:picLocks noChangeAspect="1"/>
          </p:cNvPicPr>
          <p:nvPr/>
        </p:nvPicPr>
        <p:blipFill rotWithShape="1">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1352" b="4378"/>
          <a:stretch/>
        </p:blipFill>
        <p:spPr>
          <a:xfrm>
            <a:off x="20" y="1"/>
            <a:ext cx="12191980" cy="6857999"/>
          </a:xfrm>
          <a:prstGeom prst="rect">
            <a:avLst/>
          </a:prstGeom>
        </p:spPr>
      </p:pic>
      <p:sp>
        <p:nvSpPr>
          <p:cNvPr id="2" name="Title 1">
            <a:extLst>
              <a:ext uri="{FF2B5EF4-FFF2-40B4-BE49-F238E27FC236}">
                <a16:creationId xmlns:a16="http://schemas.microsoft.com/office/drawing/2014/main" id="{0B545C35-CE74-4548-BCEE-8F9652BDAEF0}"/>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     </a:t>
            </a:r>
          </a:p>
        </p:txBody>
      </p:sp>
    </p:spTree>
    <p:extLst>
      <p:ext uri="{BB962C8B-B14F-4D97-AF65-F5344CB8AC3E}">
        <p14:creationId xmlns:p14="http://schemas.microsoft.com/office/powerpoint/2010/main" val="37503488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B3199EF-6B0B-4926-9500-C2F143B36C37}"/>
              </a:ext>
            </a:extLst>
          </p:cNvPr>
          <p:cNvSpPr>
            <a:spLocks noGrp="1"/>
          </p:cNvSpPr>
          <p:nvPr>
            <p:ph sz="half" idx="4294967295"/>
          </p:nvPr>
        </p:nvSpPr>
        <p:spPr>
          <a:xfrm>
            <a:off x="0" y="1873250"/>
            <a:ext cx="5181600" cy="4351338"/>
          </a:xfrm>
        </p:spPr>
        <p:txBody>
          <a:bodyPr>
            <a:normAutofit fontScale="25000" lnSpcReduction="20000"/>
          </a:bodyPr>
          <a:lstStyle/>
          <a:p>
            <a:pPr>
              <a:buClr>
                <a:srgbClr val="EFBFE9"/>
              </a:buClr>
              <a:buFont typeface="Wingdings" panose="05000000000000000000" pitchFamily="2" charset="2"/>
              <a:buChar char="Ø"/>
            </a:pPr>
            <a:r>
              <a:rPr lang="en-GB" sz="11200" dirty="0">
                <a:solidFill>
                  <a:srgbClr val="EFBFE9"/>
                </a:solidFill>
              </a:rPr>
              <a:t>Partnership/ Introduction</a:t>
            </a:r>
          </a:p>
          <a:p>
            <a:pPr>
              <a:buClr>
                <a:srgbClr val="EFBFE9"/>
              </a:buClr>
              <a:buFont typeface="Wingdings" panose="05000000000000000000" pitchFamily="2" charset="2"/>
              <a:buChar char="Ø"/>
            </a:pPr>
            <a:endParaRPr lang="en-GB" sz="11200" dirty="0">
              <a:solidFill>
                <a:srgbClr val="EFBFE9"/>
              </a:solidFill>
            </a:endParaRPr>
          </a:p>
          <a:p>
            <a:pPr>
              <a:buClr>
                <a:srgbClr val="EFBFE9"/>
              </a:buClr>
              <a:buFont typeface="Wingdings" panose="05000000000000000000" pitchFamily="2" charset="2"/>
              <a:buChar char="Ø"/>
            </a:pPr>
            <a:r>
              <a:rPr lang="en-GB" sz="11200" dirty="0">
                <a:solidFill>
                  <a:srgbClr val="EFBFE9"/>
                </a:solidFill>
              </a:rPr>
              <a:t>Benefits of partnership</a:t>
            </a:r>
          </a:p>
          <a:p>
            <a:pPr>
              <a:buClr>
                <a:srgbClr val="EFBFE9"/>
              </a:buClr>
              <a:buFont typeface="Wingdings" panose="05000000000000000000" pitchFamily="2" charset="2"/>
              <a:buChar char="Ø"/>
            </a:pPr>
            <a:endParaRPr lang="en-GB" sz="11200" dirty="0">
              <a:solidFill>
                <a:srgbClr val="EFBFE9"/>
              </a:solidFill>
            </a:endParaRPr>
          </a:p>
          <a:p>
            <a:pPr>
              <a:buClr>
                <a:srgbClr val="EFBFE9"/>
              </a:buClr>
              <a:buFont typeface="Wingdings" panose="05000000000000000000" pitchFamily="2" charset="2"/>
              <a:buChar char="Ø"/>
            </a:pPr>
            <a:r>
              <a:rPr lang="en-GB" sz="11200" dirty="0">
                <a:solidFill>
                  <a:srgbClr val="EFBFE9"/>
                </a:solidFill>
              </a:rPr>
              <a:t>Type of Business</a:t>
            </a:r>
          </a:p>
          <a:p>
            <a:pPr>
              <a:buClr>
                <a:srgbClr val="EFBFE9"/>
              </a:buClr>
              <a:buFont typeface="Wingdings" panose="05000000000000000000" pitchFamily="2" charset="2"/>
              <a:buChar char="Ø"/>
            </a:pPr>
            <a:endParaRPr lang="en-GB" sz="11200" dirty="0">
              <a:solidFill>
                <a:srgbClr val="EFBFE9"/>
              </a:solidFill>
            </a:endParaRPr>
          </a:p>
          <a:p>
            <a:pPr>
              <a:buClr>
                <a:srgbClr val="EFBFE9"/>
              </a:buClr>
              <a:buFont typeface="Wingdings" panose="05000000000000000000" pitchFamily="2" charset="2"/>
              <a:buChar char="Ø"/>
            </a:pPr>
            <a:r>
              <a:rPr lang="en-GB" sz="11200" dirty="0">
                <a:solidFill>
                  <a:srgbClr val="EFBFE9"/>
                </a:solidFill>
              </a:rPr>
              <a:t>Mission Statement</a:t>
            </a:r>
          </a:p>
          <a:p>
            <a:pPr marL="0" indent="0">
              <a:buClr>
                <a:srgbClr val="EFBFE9"/>
              </a:buClr>
              <a:buNone/>
            </a:pPr>
            <a:endParaRPr lang="en-GB" sz="11200" dirty="0">
              <a:solidFill>
                <a:srgbClr val="EFBFE9"/>
              </a:solidFill>
            </a:endParaRPr>
          </a:p>
          <a:p>
            <a:pPr>
              <a:buClr>
                <a:srgbClr val="EFBFE9"/>
              </a:buClr>
              <a:buFont typeface="Wingdings" panose="05000000000000000000" pitchFamily="2" charset="2"/>
              <a:buChar char="Ø"/>
            </a:pPr>
            <a:r>
              <a:rPr lang="en-GB" sz="11200" dirty="0">
                <a:solidFill>
                  <a:srgbClr val="EFBFE9"/>
                </a:solidFill>
              </a:rPr>
              <a:t>Aim</a:t>
            </a:r>
          </a:p>
          <a:p>
            <a:pPr marL="0" indent="0">
              <a:buClr>
                <a:srgbClr val="EFBFE9"/>
              </a:buClr>
              <a:buNone/>
            </a:pPr>
            <a:endParaRPr lang="en-GB" sz="11200" dirty="0">
              <a:solidFill>
                <a:srgbClr val="EFBFE9"/>
              </a:solidFill>
            </a:endParaRPr>
          </a:p>
          <a:p>
            <a:pPr>
              <a:buClr>
                <a:srgbClr val="EFBFE9"/>
              </a:buClr>
              <a:buFont typeface="Wingdings" panose="05000000000000000000" pitchFamily="2" charset="2"/>
              <a:buChar char="Ø"/>
            </a:pPr>
            <a:r>
              <a:rPr lang="en-GB" sz="11200" dirty="0">
                <a:solidFill>
                  <a:srgbClr val="EFBFE9"/>
                </a:solidFill>
              </a:rPr>
              <a:t>Objectives</a:t>
            </a:r>
          </a:p>
          <a:p>
            <a:endParaRPr lang="en-GB" dirty="0"/>
          </a:p>
        </p:txBody>
      </p:sp>
      <p:sp>
        <p:nvSpPr>
          <p:cNvPr id="2" name="Title 1">
            <a:extLst>
              <a:ext uri="{FF2B5EF4-FFF2-40B4-BE49-F238E27FC236}">
                <a16:creationId xmlns:a16="http://schemas.microsoft.com/office/drawing/2014/main" id="{76F76CD3-6C05-4A01-BC38-D3D7F994681B}"/>
              </a:ext>
            </a:extLst>
          </p:cNvPr>
          <p:cNvSpPr>
            <a:spLocks noGrp="1"/>
          </p:cNvSpPr>
          <p:nvPr>
            <p:ph type="title" idx="4294967295"/>
          </p:nvPr>
        </p:nvSpPr>
        <p:spPr>
          <a:xfrm>
            <a:off x="2236788" y="165100"/>
            <a:ext cx="9955212" cy="1325563"/>
          </a:xfrm>
        </p:spPr>
        <p:txBody>
          <a:bodyPr/>
          <a:lstStyle/>
          <a:p>
            <a:r>
              <a:rPr lang="en-GB" b="1" i="1" dirty="0">
                <a:solidFill>
                  <a:schemeClr val="accent2">
                    <a:lumMod val="40000"/>
                    <a:lumOff val="60000"/>
                  </a:schemeClr>
                </a:solidFill>
              </a:rPr>
              <a:t>Speaker notes for Business Proposal         Mehek Sayeed 1709656</a:t>
            </a:r>
          </a:p>
        </p:txBody>
      </p:sp>
      <p:sp>
        <p:nvSpPr>
          <p:cNvPr id="3" name="TextBox 2">
            <a:extLst>
              <a:ext uri="{FF2B5EF4-FFF2-40B4-BE49-F238E27FC236}">
                <a16:creationId xmlns:a16="http://schemas.microsoft.com/office/drawing/2014/main" id="{5855F4AE-4E0D-46F2-B20C-CE67AF104781}"/>
              </a:ext>
            </a:extLst>
          </p:cNvPr>
          <p:cNvSpPr txBox="1"/>
          <p:nvPr/>
        </p:nvSpPr>
        <p:spPr>
          <a:xfrm>
            <a:off x="5368027" y="786136"/>
            <a:ext cx="6607404" cy="5847755"/>
          </a:xfrm>
          <a:prstGeom prst="rect">
            <a:avLst/>
          </a:prstGeom>
          <a:noFill/>
        </p:spPr>
        <p:txBody>
          <a:bodyPr wrap="square" rtlCol="0">
            <a:spAutoFit/>
          </a:bodyPr>
          <a:lstStyle/>
          <a:p>
            <a:endParaRPr lang="en-GB" sz="2400" dirty="0"/>
          </a:p>
          <a:p>
            <a:endParaRPr lang="en-GB" sz="2400" dirty="0"/>
          </a:p>
          <a:p>
            <a:pPr>
              <a:buClr>
                <a:srgbClr val="EFBFE9"/>
              </a:buClr>
            </a:pPr>
            <a:endParaRPr lang="en-GB" sz="2800" dirty="0">
              <a:solidFill>
                <a:srgbClr val="EFBFE9"/>
              </a:solidFill>
            </a:endParaRPr>
          </a:p>
          <a:p>
            <a:pPr marL="457200" indent="-457200">
              <a:buClr>
                <a:srgbClr val="EFBFE9"/>
              </a:buClr>
              <a:buFont typeface="Wingdings" panose="05000000000000000000" pitchFamily="2" charset="2"/>
              <a:buChar char="Ø"/>
            </a:pPr>
            <a:r>
              <a:rPr lang="en-GB" sz="2800" dirty="0">
                <a:solidFill>
                  <a:srgbClr val="EFBFE9"/>
                </a:solidFill>
              </a:rPr>
              <a:t>Manufacturers/ Suppliers </a:t>
            </a:r>
          </a:p>
          <a:p>
            <a:pPr marL="457200" indent="-457200">
              <a:buClr>
                <a:srgbClr val="EFBFE9"/>
              </a:buClr>
              <a:buFont typeface="Wingdings" panose="05000000000000000000" pitchFamily="2" charset="2"/>
              <a:buChar char="Ø"/>
            </a:pPr>
            <a:endParaRPr lang="en-GB" sz="2800" dirty="0">
              <a:solidFill>
                <a:srgbClr val="EFBFE9"/>
              </a:solidFill>
            </a:endParaRPr>
          </a:p>
          <a:p>
            <a:pPr marL="457200" indent="-457200">
              <a:buClr>
                <a:srgbClr val="EFBFE9"/>
              </a:buClr>
              <a:buFont typeface="Wingdings" panose="05000000000000000000" pitchFamily="2" charset="2"/>
              <a:buChar char="Ø"/>
            </a:pPr>
            <a:r>
              <a:rPr lang="en-GB" sz="2800" dirty="0">
                <a:solidFill>
                  <a:srgbClr val="EFBFE9"/>
                </a:solidFill>
              </a:rPr>
              <a:t>Fashion Designer/ Qualification/Skills/Role</a:t>
            </a:r>
          </a:p>
          <a:p>
            <a:pPr marL="457200" indent="-457200">
              <a:buClr>
                <a:srgbClr val="EFBFE9"/>
              </a:buClr>
              <a:buFont typeface="Wingdings" panose="05000000000000000000" pitchFamily="2" charset="2"/>
              <a:buChar char="Ø"/>
            </a:pPr>
            <a:endParaRPr lang="en-GB" sz="2800" dirty="0">
              <a:solidFill>
                <a:srgbClr val="EFBFE9"/>
              </a:solidFill>
            </a:endParaRPr>
          </a:p>
          <a:p>
            <a:pPr marL="457200" indent="-457200">
              <a:buClr>
                <a:srgbClr val="EFBFE9"/>
              </a:buClr>
              <a:buFont typeface="Wingdings" panose="05000000000000000000" pitchFamily="2" charset="2"/>
              <a:buChar char="Ø"/>
            </a:pPr>
            <a:r>
              <a:rPr lang="en-GB" sz="2800" dirty="0">
                <a:solidFill>
                  <a:srgbClr val="EFBFE9"/>
                </a:solidFill>
              </a:rPr>
              <a:t>Market Advertisement/ Website</a:t>
            </a:r>
          </a:p>
          <a:p>
            <a:pPr>
              <a:buClr>
                <a:srgbClr val="EFBFE9"/>
              </a:buClr>
            </a:pPr>
            <a:endParaRPr lang="en-GB" sz="2800" dirty="0">
              <a:solidFill>
                <a:srgbClr val="EFBFE9"/>
              </a:solidFill>
            </a:endParaRPr>
          </a:p>
          <a:p>
            <a:pPr marL="457200" indent="-457200">
              <a:buClr>
                <a:srgbClr val="EFBFE9"/>
              </a:buClr>
              <a:buFont typeface="Wingdings" panose="05000000000000000000" pitchFamily="2" charset="2"/>
              <a:buChar char="Ø"/>
            </a:pPr>
            <a:r>
              <a:rPr lang="en-GB" sz="2800" dirty="0">
                <a:solidFill>
                  <a:srgbClr val="EFBFE9"/>
                </a:solidFill>
              </a:rPr>
              <a:t>Market Advertisement/ Social Media</a:t>
            </a:r>
          </a:p>
          <a:p>
            <a:pPr marL="457200" indent="-457200">
              <a:buClr>
                <a:srgbClr val="EFBFE9"/>
              </a:buClr>
              <a:buFont typeface="Wingdings" panose="05000000000000000000" pitchFamily="2" charset="2"/>
              <a:buChar char="Ø"/>
            </a:pPr>
            <a:endParaRPr lang="en-GB" sz="2800" dirty="0">
              <a:solidFill>
                <a:srgbClr val="EFBFE9"/>
              </a:solidFill>
            </a:endParaRPr>
          </a:p>
          <a:p>
            <a:pPr marL="457200" indent="-457200">
              <a:buClr>
                <a:srgbClr val="EFBFE9"/>
              </a:buClr>
              <a:buFont typeface="Wingdings" panose="05000000000000000000" pitchFamily="2" charset="2"/>
              <a:buChar char="Ø"/>
            </a:pPr>
            <a:r>
              <a:rPr lang="en-GB" sz="2800" dirty="0">
                <a:solidFill>
                  <a:srgbClr val="EFBFE9"/>
                </a:solidFill>
              </a:rPr>
              <a:t>Market Advertisement/ Family &amp; Friends</a:t>
            </a:r>
          </a:p>
          <a:p>
            <a:endParaRPr lang="en-GB" dirty="0"/>
          </a:p>
        </p:txBody>
      </p:sp>
      <p:pic>
        <p:nvPicPr>
          <p:cNvPr id="6" name="Picture 5" descr="A picture containing text&#10;&#10;Description generated with high confidence">
            <a:extLst>
              <a:ext uri="{FF2B5EF4-FFF2-40B4-BE49-F238E27FC236}">
                <a16:creationId xmlns:a16="http://schemas.microsoft.com/office/drawing/2014/main" id="{A651F618-9255-4B45-B862-143DC360461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521933" y="224109"/>
            <a:ext cx="1453498" cy="1739298"/>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471252541"/>
      </p:ext>
    </p:extLst>
  </p:cSld>
  <p:clrMapOvr>
    <a:masterClrMapping/>
  </p:clrMapOvr>
  <p:transition spd="slow">
    <p:randomBar dir="vert"/>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3304B-C6A9-474C-BF16-4911B7EFC5E5}"/>
              </a:ext>
            </a:extLst>
          </p:cNvPr>
          <p:cNvSpPr>
            <a:spLocks noGrp="1"/>
          </p:cNvSpPr>
          <p:nvPr>
            <p:ph type="title"/>
          </p:nvPr>
        </p:nvSpPr>
        <p:spPr>
          <a:xfrm>
            <a:off x="2035404" y="135592"/>
            <a:ext cx="10515600" cy="1325563"/>
          </a:xfrm>
        </p:spPr>
        <p:txBody>
          <a:bodyPr/>
          <a:lstStyle/>
          <a:p>
            <a:r>
              <a:rPr lang="en-GB" b="1" u="sng" dirty="0">
                <a:solidFill>
                  <a:schemeClr val="accent2">
                    <a:lumMod val="40000"/>
                    <a:lumOff val="60000"/>
                  </a:schemeClr>
                </a:solidFill>
                <a:latin typeface="Algerian" panose="04020705040A02060702" pitchFamily="82" charset="0"/>
              </a:rPr>
              <a:t>Partnership/ Introduction</a:t>
            </a:r>
            <a:endParaRPr lang="en-GB" u="sng" dirty="0"/>
          </a:p>
        </p:txBody>
      </p:sp>
      <p:sp>
        <p:nvSpPr>
          <p:cNvPr id="3" name="TextBox 2">
            <a:extLst>
              <a:ext uri="{FF2B5EF4-FFF2-40B4-BE49-F238E27FC236}">
                <a16:creationId xmlns:a16="http://schemas.microsoft.com/office/drawing/2014/main" id="{CD5849BD-C81E-47FF-B246-9971A85FDE93}"/>
              </a:ext>
            </a:extLst>
          </p:cNvPr>
          <p:cNvSpPr txBox="1"/>
          <p:nvPr/>
        </p:nvSpPr>
        <p:spPr>
          <a:xfrm>
            <a:off x="1088534" y="1084082"/>
            <a:ext cx="10218656" cy="5262979"/>
          </a:xfrm>
          <a:prstGeom prst="rect">
            <a:avLst/>
          </a:prstGeom>
          <a:noFill/>
        </p:spPr>
        <p:txBody>
          <a:bodyPr wrap="square" rtlCol="0">
            <a:spAutoFit/>
          </a:bodyPr>
          <a:lstStyle/>
          <a:p>
            <a:endParaRPr lang="en-GB" sz="2400" i="1" dirty="0">
              <a:solidFill>
                <a:srgbClr val="EFBFE9"/>
              </a:solidFill>
            </a:endParaRPr>
          </a:p>
          <a:p>
            <a:endParaRPr lang="en-GB" sz="2400" i="1" dirty="0">
              <a:solidFill>
                <a:srgbClr val="EFBFE9"/>
              </a:solidFill>
            </a:endParaRPr>
          </a:p>
          <a:p>
            <a:r>
              <a:rPr lang="en-GB" sz="3200" i="1" dirty="0">
                <a:solidFill>
                  <a:srgbClr val="EFBFE9"/>
                </a:solidFill>
              </a:rPr>
              <a:t>Good morning, I would like to start by introducing myself. My name is Mehek Sayeed and I am a Fashion Designer, these are my partners Fulmodina Hannan who is a Quality Control as well as a Tailor, Sultana Islam who is also a Tailor, Friha Nawaz who works in Admin and who deals with Customer Service and lastly Papia Russell who is an Accountant. As Partners, we have a business proposal for a clothing boutique which has been named, Blush Boutique.</a:t>
            </a:r>
            <a:endParaRPr lang="en-GB" sz="3200" dirty="0">
              <a:solidFill>
                <a:srgbClr val="EFBFE9"/>
              </a:solidFill>
            </a:endParaRPr>
          </a:p>
          <a:p>
            <a:r>
              <a:rPr lang="en-GB" sz="3200" i="1" dirty="0">
                <a:solidFill>
                  <a:srgbClr val="EFBFE9"/>
                </a:solidFill>
              </a:rPr>
              <a:t> </a:t>
            </a:r>
          </a:p>
        </p:txBody>
      </p:sp>
      <p:pic>
        <p:nvPicPr>
          <p:cNvPr id="4" name="Picture 3">
            <a:extLst>
              <a:ext uri="{FF2B5EF4-FFF2-40B4-BE49-F238E27FC236}">
                <a16:creationId xmlns:a16="http://schemas.microsoft.com/office/drawing/2014/main" id="{0290FD07-B418-477A-AFD5-3B92BC75920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5402" y="179851"/>
            <a:ext cx="1386265" cy="122761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41261625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450F5-D795-4393-AC2C-8B13460E9B2F}"/>
              </a:ext>
            </a:extLst>
          </p:cNvPr>
          <p:cNvSpPr>
            <a:spLocks noGrp="1"/>
          </p:cNvSpPr>
          <p:nvPr>
            <p:ph type="title"/>
          </p:nvPr>
        </p:nvSpPr>
        <p:spPr>
          <a:xfrm>
            <a:off x="2469037" y="101174"/>
            <a:ext cx="10515600" cy="1325563"/>
          </a:xfrm>
        </p:spPr>
        <p:txBody>
          <a:bodyPr/>
          <a:lstStyle/>
          <a:p>
            <a:r>
              <a:rPr lang="en-GB">
                <a:solidFill>
                  <a:schemeClr val="accent2">
                    <a:lumMod val="40000"/>
                    <a:lumOff val="60000"/>
                  </a:schemeClr>
                </a:solidFill>
                <a:latin typeface="Algerian" panose="04020705040A02060702" pitchFamily="82" charset="0"/>
              </a:rPr>
              <a:t>Benefits of Partnership</a:t>
            </a:r>
            <a:endParaRPr lang="en-GB" dirty="0"/>
          </a:p>
        </p:txBody>
      </p:sp>
      <p:sp>
        <p:nvSpPr>
          <p:cNvPr id="3" name="TextBox 2">
            <a:extLst>
              <a:ext uri="{FF2B5EF4-FFF2-40B4-BE49-F238E27FC236}">
                <a16:creationId xmlns:a16="http://schemas.microsoft.com/office/drawing/2014/main" id="{2EBB3419-1895-4B5B-AFDB-2CCAAB272ECE}"/>
              </a:ext>
            </a:extLst>
          </p:cNvPr>
          <p:cNvSpPr txBox="1"/>
          <p:nvPr/>
        </p:nvSpPr>
        <p:spPr>
          <a:xfrm>
            <a:off x="1536569" y="1715678"/>
            <a:ext cx="9172280" cy="4524315"/>
          </a:xfrm>
          <a:prstGeom prst="rect">
            <a:avLst/>
          </a:prstGeom>
          <a:noFill/>
        </p:spPr>
        <p:txBody>
          <a:bodyPr wrap="square" rtlCol="0">
            <a:spAutoFit/>
          </a:bodyPr>
          <a:lstStyle/>
          <a:p>
            <a:r>
              <a:rPr lang="en-GB" sz="3200" i="1" dirty="0">
                <a:solidFill>
                  <a:srgbClr val="EFBFE9"/>
                </a:solidFill>
                <a:latin typeface="Cambria" panose="02040503050406030204" pitchFamily="18" charset="0"/>
                <a:ea typeface="Cambria" panose="02040503050406030204" pitchFamily="18" charset="0"/>
              </a:rPr>
              <a:t>The benefits of being in a partnership mean, less financial burden and more contribution costs towards the business. Individuals will be reliable for any profit or loss, as well as dealing with less paperwork. Each partner has a different type of skills and knowledge that can be very useful, which can be beneficial to build growth for the business, this is suggested by Open Forum, (2018). </a:t>
            </a:r>
            <a:endParaRPr lang="en-GB" sz="3200" dirty="0">
              <a:solidFill>
                <a:srgbClr val="EFBFE9"/>
              </a:solidFill>
              <a:latin typeface="Cambria" panose="02040503050406030204" pitchFamily="18" charset="0"/>
              <a:ea typeface="Cambria" panose="02040503050406030204" pitchFamily="18" charset="0"/>
            </a:endParaRPr>
          </a:p>
          <a:p>
            <a:r>
              <a:rPr lang="en-GB" sz="3200" i="1" dirty="0">
                <a:solidFill>
                  <a:srgbClr val="EFBFE9"/>
                </a:solidFill>
                <a:latin typeface="Cambria" panose="02040503050406030204" pitchFamily="18" charset="0"/>
                <a:ea typeface="Cambria" panose="02040503050406030204" pitchFamily="18" charset="0"/>
              </a:rPr>
              <a:t> </a:t>
            </a:r>
            <a:endParaRPr lang="en-GB" sz="3200" dirty="0">
              <a:solidFill>
                <a:srgbClr val="EFBFE9"/>
              </a:solidFill>
              <a:latin typeface="Cambria" panose="02040503050406030204" pitchFamily="18" charset="0"/>
              <a:ea typeface="Cambria" panose="02040503050406030204" pitchFamily="18" charset="0"/>
            </a:endParaRPr>
          </a:p>
        </p:txBody>
      </p:sp>
      <p:pic>
        <p:nvPicPr>
          <p:cNvPr id="4" name="Picture 3" descr="A picture containing LEGO, toy, photo&#10;&#10;Description generated with very high confidence">
            <a:extLst>
              <a:ext uri="{FF2B5EF4-FFF2-40B4-BE49-F238E27FC236}">
                <a16:creationId xmlns:a16="http://schemas.microsoft.com/office/drawing/2014/main" id="{BA50EB7F-F753-4DC9-9F62-A06625BDF89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722963" y="101174"/>
            <a:ext cx="2351674" cy="1581402"/>
          </a:xfrm>
          <a:prstGeom prst="rect">
            <a:avLst/>
          </a:prstGeom>
        </p:spPr>
      </p:pic>
    </p:spTree>
    <p:extLst>
      <p:ext uri="{BB962C8B-B14F-4D97-AF65-F5344CB8AC3E}">
        <p14:creationId xmlns:p14="http://schemas.microsoft.com/office/powerpoint/2010/main" val="22609323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A946F-950E-49D5-A8A1-CD05725143C4}"/>
              </a:ext>
            </a:extLst>
          </p:cNvPr>
          <p:cNvSpPr>
            <a:spLocks noGrp="1"/>
          </p:cNvSpPr>
          <p:nvPr>
            <p:ph type="title"/>
          </p:nvPr>
        </p:nvSpPr>
        <p:spPr>
          <a:xfrm>
            <a:off x="2996937" y="186016"/>
            <a:ext cx="10515600" cy="1325563"/>
          </a:xfrm>
        </p:spPr>
        <p:txBody>
          <a:bodyPr>
            <a:normAutofit/>
          </a:bodyPr>
          <a:lstStyle/>
          <a:p>
            <a:r>
              <a:rPr lang="en-GB" sz="5400" u="sng" dirty="0">
                <a:solidFill>
                  <a:schemeClr val="accent2">
                    <a:lumMod val="40000"/>
                    <a:lumOff val="60000"/>
                  </a:schemeClr>
                </a:solidFill>
                <a:latin typeface="Algerian" panose="04020705040A02060702" pitchFamily="82" charset="0"/>
              </a:rPr>
              <a:t>Type of business</a:t>
            </a:r>
            <a:endParaRPr lang="en-GB" sz="5400" dirty="0"/>
          </a:p>
        </p:txBody>
      </p:sp>
      <p:sp>
        <p:nvSpPr>
          <p:cNvPr id="3" name="TextBox 2">
            <a:extLst>
              <a:ext uri="{FF2B5EF4-FFF2-40B4-BE49-F238E27FC236}">
                <a16:creationId xmlns:a16="http://schemas.microsoft.com/office/drawing/2014/main" id="{87151BEE-A8C9-4211-9599-B43C612ECE2F}"/>
              </a:ext>
            </a:extLst>
          </p:cNvPr>
          <p:cNvSpPr txBox="1"/>
          <p:nvPr/>
        </p:nvSpPr>
        <p:spPr>
          <a:xfrm>
            <a:off x="1282046" y="1511579"/>
            <a:ext cx="9841584" cy="5016758"/>
          </a:xfrm>
          <a:prstGeom prst="rect">
            <a:avLst/>
          </a:prstGeom>
          <a:noFill/>
        </p:spPr>
        <p:txBody>
          <a:bodyPr wrap="square" rtlCol="0">
            <a:spAutoFit/>
          </a:bodyPr>
          <a:lstStyle/>
          <a:p>
            <a:r>
              <a:rPr lang="en-GB" i="1" dirty="0"/>
              <a:t> </a:t>
            </a:r>
            <a:r>
              <a:rPr lang="en-GB" sz="3200" i="1" dirty="0">
                <a:solidFill>
                  <a:srgbClr val="EFBFE9"/>
                </a:solidFill>
              </a:rPr>
              <a:t>It is a custom made to wear, Asian and Western designer wear, casual wear and for seasonal occasions clothing for women. Our Boutique includes all shapes and size that come to fitting for different types of appearance. </a:t>
            </a:r>
            <a:endParaRPr lang="en-GB" sz="3200" dirty="0">
              <a:solidFill>
                <a:srgbClr val="EFBFE9"/>
              </a:solidFill>
            </a:endParaRPr>
          </a:p>
          <a:p>
            <a:endParaRPr lang="en-GB" sz="3200" i="1" dirty="0">
              <a:solidFill>
                <a:srgbClr val="EFBFE9"/>
              </a:solidFill>
            </a:endParaRPr>
          </a:p>
          <a:p>
            <a:r>
              <a:rPr lang="en-GB" sz="3200" i="1" dirty="0">
                <a:solidFill>
                  <a:srgbClr val="EFBFE9"/>
                </a:solidFill>
              </a:rPr>
              <a:t>The reason why it was chose to do this service is that as partners, there is the same ambition but different skills, qualifications and experience based on this type of industry. With these attributes, each partner can go develop the business further. </a:t>
            </a:r>
            <a:endParaRPr lang="en-GB" sz="3200" dirty="0">
              <a:solidFill>
                <a:srgbClr val="EFBFE9"/>
              </a:solidFill>
            </a:endParaRPr>
          </a:p>
        </p:txBody>
      </p:sp>
      <p:pic>
        <p:nvPicPr>
          <p:cNvPr id="4" name="Picture 3" descr="A person in a wedding dress&#10;&#10;Description generated with very high confidence">
            <a:extLst>
              <a:ext uri="{FF2B5EF4-FFF2-40B4-BE49-F238E27FC236}">
                <a16:creationId xmlns:a16="http://schemas.microsoft.com/office/drawing/2014/main" id="{C2198205-5290-46FB-9587-ADBFD447942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 b="14617"/>
          <a:stretch/>
        </p:blipFill>
        <p:spPr>
          <a:xfrm>
            <a:off x="9661734" y="121624"/>
            <a:ext cx="1584444" cy="1416541"/>
          </a:xfrm>
          <a:prstGeom prst="rect">
            <a:avLst/>
          </a:prstGeom>
          <a:ln>
            <a:noFill/>
          </a:ln>
          <a:effectLst>
            <a:softEdge rad="112500"/>
          </a:effectLst>
        </p:spPr>
      </p:pic>
      <p:pic>
        <p:nvPicPr>
          <p:cNvPr id="5" name="Picture 4" descr="A girl in a dress standing in front of a building&#10;&#10;Description generated with very high confidence">
            <a:extLst>
              <a:ext uri="{FF2B5EF4-FFF2-40B4-BE49-F238E27FC236}">
                <a16:creationId xmlns:a16="http://schemas.microsoft.com/office/drawing/2014/main" id="{7672DEAB-7846-4D93-A1E6-797920726C7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7031" y="186016"/>
            <a:ext cx="1857082" cy="1352149"/>
          </a:xfrm>
          <a:prstGeom prst="rect">
            <a:avLst/>
          </a:prstGeom>
          <a:ln>
            <a:noFill/>
          </a:ln>
          <a:effectLst>
            <a:softEdge rad="112500"/>
          </a:effectLst>
        </p:spPr>
      </p:pic>
    </p:spTree>
    <p:extLst>
      <p:ext uri="{BB962C8B-B14F-4D97-AF65-F5344CB8AC3E}">
        <p14:creationId xmlns:p14="http://schemas.microsoft.com/office/powerpoint/2010/main" val="36131321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9CA89-57AA-46A2-ABB5-E2D98F1C8C16}"/>
              </a:ext>
            </a:extLst>
          </p:cNvPr>
          <p:cNvSpPr>
            <a:spLocks noGrp="1"/>
          </p:cNvSpPr>
          <p:nvPr>
            <p:ph type="title"/>
          </p:nvPr>
        </p:nvSpPr>
        <p:spPr>
          <a:xfrm>
            <a:off x="3298595" y="197963"/>
            <a:ext cx="10515600" cy="1325563"/>
          </a:xfrm>
        </p:spPr>
        <p:txBody>
          <a:bodyPr/>
          <a:lstStyle/>
          <a:p>
            <a:r>
              <a:rPr lang="en-GB" b="1" u="sng">
                <a:solidFill>
                  <a:schemeClr val="accent2">
                    <a:lumMod val="40000"/>
                    <a:lumOff val="60000"/>
                  </a:schemeClr>
                </a:solidFill>
                <a:latin typeface="Algerian" panose="04020705040A02060702" pitchFamily="82" charset="0"/>
              </a:rPr>
              <a:t>Mission statement</a:t>
            </a:r>
            <a:endParaRPr lang="en-GB" dirty="0"/>
          </a:p>
        </p:txBody>
      </p:sp>
      <p:sp>
        <p:nvSpPr>
          <p:cNvPr id="3" name="TextBox 2">
            <a:extLst>
              <a:ext uri="{FF2B5EF4-FFF2-40B4-BE49-F238E27FC236}">
                <a16:creationId xmlns:a16="http://schemas.microsoft.com/office/drawing/2014/main" id="{C4A1A8F8-BD50-460C-BF0C-A0BC26F60793}"/>
              </a:ext>
            </a:extLst>
          </p:cNvPr>
          <p:cNvSpPr txBox="1"/>
          <p:nvPr/>
        </p:nvSpPr>
        <p:spPr>
          <a:xfrm>
            <a:off x="1677972" y="1772238"/>
            <a:ext cx="8993170" cy="4524315"/>
          </a:xfrm>
          <a:prstGeom prst="rect">
            <a:avLst/>
          </a:prstGeom>
          <a:noFill/>
        </p:spPr>
        <p:txBody>
          <a:bodyPr wrap="square" rtlCol="0">
            <a:spAutoFit/>
          </a:bodyPr>
          <a:lstStyle/>
          <a:p>
            <a:pPr fontAlgn="base"/>
            <a:r>
              <a:rPr lang="en-GB" sz="3200" i="1" dirty="0">
                <a:solidFill>
                  <a:srgbClr val="EFBFE9"/>
                </a:solidFill>
              </a:rPr>
              <a:t>The Boutique’s purpose is to design womenswear clothing. To deal with the customers with high priority and with a view to serve them better and meet their expectations. Be able to understand their way of life, experience and desires, this is suggested by Prospects, (2018). However, to achieve the goals as a partner also aim to provide men and children wear clothing to expand the business in future, to be a well-known Boutique throughout the Country.</a:t>
            </a:r>
            <a:endParaRPr lang="en-GB" sz="3200" dirty="0">
              <a:solidFill>
                <a:srgbClr val="EFBFE9"/>
              </a:solidFill>
            </a:endParaRPr>
          </a:p>
        </p:txBody>
      </p:sp>
      <p:pic>
        <p:nvPicPr>
          <p:cNvPr id="4" name="Picture 3" descr="A close up of a sign&#10;&#10;Description generated with very high confidence">
            <a:extLst>
              <a:ext uri="{FF2B5EF4-FFF2-40B4-BE49-F238E27FC236}">
                <a16:creationId xmlns:a16="http://schemas.microsoft.com/office/drawing/2014/main" id="{A5C9CC89-6CD7-49A1-BC92-242854B81D4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94828" y="111649"/>
            <a:ext cx="2782477" cy="141187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1298346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8816F-7158-4FF7-A961-366C665D48CB}"/>
              </a:ext>
            </a:extLst>
          </p:cNvPr>
          <p:cNvSpPr>
            <a:spLocks noGrp="1"/>
          </p:cNvSpPr>
          <p:nvPr>
            <p:ph type="title"/>
          </p:nvPr>
        </p:nvSpPr>
        <p:spPr>
          <a:xfrm>
            <a:off x="4920006" y="157736"/>
            <a:ext cx="10515600" cy="1325563"/>
          </a:xfrm>
        </p:spPr>
        <p:txBody>
          <a:bodyPr>
            <a:normAutofit/>
          </a:bodyPr>
          <a:lstStyle/>
          <a:p>
            <a:r>
              <a:rPr lang="en-GB" sz="6000" u="sng" dirty="0">
                <a:solidFill>
                  <a:schemeClr val="accent2">
                    <a:lumMod val="40000"/>
                    <a:lumOff val="60000"/>
                  </a:schemeClr>
                </a:solidFill>
                <a:latin typeface="Algerian" panose="04020705040A02060702" pitchFamily="82" charset="0"/>
              </a:rPr>
              <a:t>Aim</a:t>
            </a:r>
            <a:r>
              <a:rPr lang="en-GB" sz="6000" u="sng" dirty="0">
                <a:solidFill>
                  <a:schemeClr val="accent2">
                    <a:lumMod val="40000"/>
                    <a:lumOff val="60000"/>
                  </a:schemeClr>
                </a:solidFill>
              </a:rPr>
              <a:t> </a:t>
            </a:r>
            <a:endParaRPr lang="en-GB" sz="6000" u="sng" dirty="0"/>
          </a:p>
        </p:txBody>
      </p:sp>
      <p:sp>
        <p:nvSpPr>
          <p:cNvPr id="3" name="TextBox 2">
            <a:extLst>
              <a:ext uri="{FF2B5EF4-FFF2-40B4-BE49-F238E27FC236}">
                <a16:creationId xmlns:a16="http://schemas.microsoft.com/office/drawing/2014/main" id="{93AC9BF3-4B2F-4604-AC8B-A069E6843583}"/>
              </a:ext>
            </a:extLst>
          </p:cNvPr>
          <p:cNvSpPr txBox="1"/>
          <p:nvPr/>
        </p:nvSpPr>
        <p:spPr>
          <a:xfrm>
            <a:off x="838201" y="1762812"/>
            <a:ext cx="10426830" cy="4401205"/>
          </a:xfrm>
          <a:prstGeom prst="rect">
            <a:avLst/>
          </a:prstGeom>
          <a:noFill/>
        </p:spPr>
        <p:txBody>
          <a:bodyPr wrap="square" rtlCol="0">
            <a:spAutoFit/>
          </a:bodyPr>
          <a:lstStyle/>
          <a:p>
            <a:pPr marL="457200" indent="-457200">
              <a:buClr>
                <a:srgbClr val="EFBFE9"/>
              </a:buClr>
              <a:buFont typeface="Wingdings" panose="05000000000000000000" pitchFamily="2" charset="2"/>
              <a:buChar char="Ø"/>
            </a:pPr>
            <a:r>
              <a:rPr lang="en-GB" sz="2800" i="1" dirty="0">
                <a:solidFill>
                  <a:srgbClr val="EFBFE9"/>
                </a:solidFill>
              </a:rPr>
              <a:t> Strive to be the top choice for women’s clothing by inspiring customers to feel great about their appearance (Prospects, 2018). </a:t>
            </a:r>
            <a:endParaRPr lang="en-GB" sz="2800" dirty="0">
              <a:solidFill>
                <a:srgbClr val="EFBFE9"/>
              </a:solidFill>
            </a:endParaRPr>
          </a:p>
          <a:p>
            <a:pPr marL="457200" indent="-457200">
              <a:buClr>
                <a:srgbClr val="EFBFE9"/>
              </a:buClr>
              <a:buFont typeface="Wingdings" panose="05000000000000000000" pitchFamily="2" charset="2"/>
              <a:buChar char="Ø"/>
            </a:pPr>
            <a:r>
              <a:rPr lang="en-GB" sz="2800" i="1" dirty="0">
                <a:solidFill>
                  <a:srgbClr val="EFBFE9"/>
                </a:solidFill>
              </a:rPr>
              <a:t>To keep an up to date records for women’s trends and fashion.</a:t>
            </a:r>
            <a:endParaRPr lang="en-GB" sz="2800" dirty="0">
              <a:solidFill>
                <a:srgbClr val="EFBFE9"/>
              </a:solidFill>
            </a:endParaRPr>
          </a:p>
          <a:p>
            <a:pPr marL="457200" indent="-457200">
              <a:buClr>
                <a:srgbClr val="EFBFE9"/>
              </a:buClr>
              <a:buFont typeface="Wingdings" panose="05000000000000000000" pitchFamily="2" charset="2"/>
              <a:buChar char="Ø"/>
            </a:pPr>
            <a:r>
              <a:rPr lang="en-GB" sz="2800" i="1" dirty="0">
                <a:solidFill>
                  <a:srgbClr val="EFBFE9"/>
                </a:solidFill>
              </a:rPr>
              <a:t>Do market research from time to time to note changes in the latest fashion.</a:t>
            </a:r>
            <a:endParaRPr lang="en-GB" sz="2800" dirty="0">
              <a:solidFill>
                <a:srgbClr val="EFBFE9"/>
              </a:solidFill>
            </a:endParaRPr>
          </a:p>
          <a:p>
            <a:pPr marL="457200" indent="-457200">
              <a:buClr>
                <a:srgbClr val="EFBFE9"/>
              </a:buClr>
              <a:buFont typeface="Wingdings" panose="05000000000000000000" pitchFamily="2" charset="2"/>
              <a:buChar char="Ø"/>
            </a:pPr>
            <a:r>
              <a:rPr lang="en-GB" sz="2800" i="1" dirty="0">
                <a:solidFill>
                  <a:srgbClr val="EFBFE9"/>
                </a:solidFill>
              </a:rPr>
              <a:t>To have clothing for every season, as well as unique fashion clothing’s.</a:t>
            </a:r>
            <a:endParaRPr lang="en-GB" sz="2800" dirty="0">
              <a:solidFill>
                <a:srgbClr val="EFBFE9"/>
              </a:solidFill>
            </a:endParaRPr>
          </a:p>
          <a:p>
            <a:pPr marL="457200" indent="-457200">
              <a:buClr>
                <a:srgbClr val="EFBFE9"/>
              </a:buClr>
              <a:buFont typeface="Wingdings" panose="05000000000000000000" pitchFamily="2" charset="2"/>
              <a:buChar char="Ø"/>
            </a:pPr>
            <a:r>
              <a:rPr lang="en-GB" sz="2800" i="1" dirty="0">
                <a:solidFill>
                  <a:srgbClr val="EFBFE9"/>
                </a:solidFill>
              </a:rPr>
              <a:t>To plan ahead on different varieties such as men and children wear.</a:t>
            </a:r>
            <a:endParaRPr lang="en-GB" sz="2800" dirty="0">
              <a:solidFill>
                <a:srgbClr val="EFBFE9"/>
              </a:solidFill>
            </a:endParaRPr>
          </a:p>
          <a:p>
            <a:pPr marL="457200" indent="-457200">
              <a:buClr>
                <a:srgbClr val="EFBFE9"/>
              </a:buClr>
              <a:buFont typeface="Wingdings" panose="05000000000000000000" pitchFamily="2" charset="2"/>
              <a:buChar char="Ø"/>
            </a:pPr>
            <a:r>
              <a:rPr lang="en-GB" sz="2800" i="1" dirty="0">
                <a:solidFill>
                  <a:srgbClr val="EFBFE9"/>
                </a:solidFill>
              </a:rPr>
              <a:t>To expand the business and build growth (Prospects, 2018).</a:t>
            </a:r>
            <a:endParaRPr lang="en-GB" sz="2800" dirty="0">
              <a:solidFill>
                <a:srgbClr val="EFBFE9"/>
              </a:solidFill>
            </a:endParaRPr>
          </a:p>
          <a:p>
            <a:pPr marL="457200" indent="-457200">
              <a:buClr>
                <a:srgbClr val="EFBFE9"/>
              </a:buClr>
              <a:buFont typeface="Wingdings" panose="05000000000000000000" pitchFamily="2" charset="2"/>
              <a:buChar char="Ø"/>
            </a:pPr>
            <a:r>
              <a:rPr lang="en-GB" sz="2800" i="1" dirty="0">
                <a:solidFill>
                  <a:srgbClr val="EFBFE9"/>
                </a:solidFill>
              </a:rPr>
              <a:t>To be successful and to achieve the goals (Prospects, 2018). </a:t>
            </a:r>
            <a:endParaRPr lang="en-GB" sz="2800" dirty="0">
              <a:solidFill>
                <a:srgbClr val="EFBFE9"/>
              </a:solidFill>
            </a:endParaRPr>
          </a:p>
        </p:txBody>
      </p:sp>
      <p:pic>
        <p:nvPicPr>
          <p:cNvPr id="4" name="Picture 3" descr="A picture containing tableware, plate&#10;&#10;Description generated with very high confidence">
            <a:extLst>
              <a:ext uri="{FF2B5EF4-FFF2-40B4-BE49-F238E27FC236}">
                <a16:creationId xmlns:a16="http://schemas.microsoft.com/office/drawing/2014/main" id="{4182F7EC-3D17-4E8A-93DB-785EFD39180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16316" y="297492"/>
            <a:ext cx="2838450" cy="1325563"/>
          </a:xfrm>
          <a:prstGeom prst="rect">
            <a:avLst/>
          </a:prstGeom>
          <a:ln>
            <a:noFill/>
          </a:ln>
          <a:effectLst>
            <a:softEdge rad="112500"/>
          </a:effectLst>
        </p:spPr>
      </p:pic>
      <p:pic>
        <p:nvPicPr>
          <p:cNvPr id="5" name="Picture 4">
            <a:extLst>
              <a:ext uri="{FF2B5EF4-FFF2-40B4-BE49-F238E27FC236}">
                <a16:creationId xmlns:a16="http://schemas.microsoft.com/office/drawing/2014/main" id="{B82AA691-A5BA-4CB4-8231-A73F7C2D12D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38201" y="349562"/>
            <a:ext cx="3061711" cy="1133737"/>
          </a:xfrm>
          <a:prstGeom prst="rect">
            <a:avLst/>
          </a:prstGeom>
          <a:ln>
            <a:noFill/>
          </a:ln>
          <a:effectLst>
            <a:softEdge rad="112500"/>
          </a:effectLst>
        </p:spPr>
      </p:pic>
    </p:spTree>
    <p:extLst>
      <p:ext uri="{BB962C8B-B14F-4D97-AF65-F5344CB8AC3E}">
        <p14:creationId xmlns:p14="http://schemas.microsoft.com/office/powerpoint/2010/main" val="4586702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91DC9-28FF-4444-9718-8F441E29875E}"/>
              </a:ext>
            </a:extLst>
          </p:cNvPr>
          <p:cNvSpPr>
            <a:spLocks noGrp="1"/>
          </p:cNvSpPr>
          <p:nvPr>
            <p:ph type="title"/>
          </p:nvPr>
        </p:nvSpPr>
        <p:spPr>
          <a:xfrm>
            <a:off x="3534266" y="-257044"/>
            <a:ext cx="10515600" cy="1325563"/>
          </a:xfrm>
        </p:spPr>
        <p:txBody>
          <a:bodyPr>
            <a:normAutofit/>
          </a:bodyPr>
          <a:lstStyle/>
          <a:p>
            <a:r>
              <a:rPr lang="en-GB" sz="6000" u="sng" dirty="0">
                <a:solidFill>
                  <a:schemeClr val="accent2">
                    <a:lumMod val="40000"/>
                    <a:lumOff val="60000"/>
                  </a:schemeClr>
                </a:solidFill>
                <a:latin typeface="Algerian" panose="04020705040A02060702" pitchFamily="82" charset="0"/>
              </a:rPr>
              <a:t>Objectives</a:t>
            </a:r>
            <a:r>
              <a:rPr lang="en-GB" sz="6000" u="sng" dirty="0">
                <a:solidFill>
                  <a:schemeClr val="accent2">
                    <a:lumMod val="60000"/>
                    <a:lumOff val="40000"/>
                  </a:schemeClr>
                </a:solidFill>
                <a:latin typeface="Algerian" panose="04020705040A02060702" pitchFamily="82" charset="0"/>
              </a:rPr>
              <a:t> </a:t>
            </a:r>
            <a:endParaRPr lang="en-GB" sz="6000" u="sng" dirty="0"/>
          </a:p>
        </p:txBody>
      </p:sp>
      <p:sp>
        <p:nvSpPr>
          <p:cNvPr id="3" name="TextBox 2">
            <a:extLst>
              <a:ext uri="{FF2B5EF4-FFF2-40B4-BE49-F238E27FC236}">
                <a16:creationId xmlns:a16="http://schemas.microsoft.com/office/drawing/2014/main" id="{8974C297-235E-4263-85C5-3635EAEB26C3}"/>
              </a:ext>
            </a:extLst>
          </p:cNvPr>
          <p:cNvSpPr txBox="1"/>
          <p:nvPr/>
        </p:nvSpPr>
        <p:spPr>
          <a:xfrm>
            <a:off x="595460" y="790093"/>
            <a:ext cx="11001080" cy="5632311"/>
          </a:xfrm>
          <a:prstGeom prst="rect">
            <a:avLst/>
          </a:prstGeom>
          <a:noFill/>
        </p:spPr>
        <p:txBody>
          <a:bodyPr wrap="square" rtlCol="0">
            <a:spAutoFit/>
          </a:bodyPr>
          <a:lstStyle/>
          <a:p>
            <a:pPr marL="342900" indent="-342900">
              <a:buFont typeface="Wingdings" panose="05000000000000000000" pitchFamily="2" charset="2"/>
              <a:buChar char="Ø"/>
            </a:pPr>
            <a:r>
              <a:rPr lang="en-GB" sz="2000" i="1" dirty="0">
                <a:solidFill>
                  <a:srgbClr val="EFBFE9"/>
                </a:solidFill>
              </a:rPr>
              <a:t>Design and make outfits for women as well as any alterations to their fittings in order to meet expectations. Moreover, inspire customers by providing them with a variety of choice of clothing’s that suits their personality (Prospects, 2018).</a:t>
            </a:r>
            <a:endParaRPr lang="en-GB" sz="2000" dirty="0">
              <a:solidFill>
                <a:srgbClr val="EFBFE9"/>
              </a:solidFill>
            </a:endParaRPr>
          </a:p>
          <a:p>
            <a:pPr marL="342900" indent="-342900">
              <a:buFont typeface="Wingdings" panose="05000000000000000000" pitchFamily="2" charset="2"/>
              <a:buChar char="Ø"/>
            </a:pPr>
            <a:endParaRPr lang="en-GB" sz="2000" i="1" dirty="0">
              <a:solidFill>
                <a:srgbClr val="EFBFE9"/>
              </a:solidFill>
            </a:endParaRPr>
          </a:p>
          <a:p>
            <a:pPr marL="342900" indent="-342900">
              <a:buFont typeface="Wingdings" panose="05000000000000000000" pitchFamily="2" charset="2"/>
              <a:buChar char="Ø"/>
            </a:pPr>
            <a:r>
              <a:rPr lang="en-GB" sz="2000" i="1" dirty="0">
                <a:solidFill>
                  <a:srgbClr val="EFBFE9"/>
                </a:solidFill>
              </a:rPr>
              <a:t>Do research on all types of trend and fashions by checking online and looking out for any latest fashions from other stores. Design and make a different style of clothing for each seasonal occasion.</a:t>
            </a:r>
            <a:endParaRPr lang="en-GB" sz="2000" dirty="0">
              <a:solidFill>
                <a:srgbClr val="EFBFE9"/>
              </a:solidFill>
            </a:endParaRPr>
          </a:p>
          <a:p>
            <a:pPr marL="342900" indent="-342900">
              <a:buFont typeface="Wingdings" panose="05000000000000000000" pitchFamily="2" charset="2"/>
              <a:buChar char="Ø"/>
            </a:pPr>
            <a:endParaRPr lang="en-GB" sz="2000" i="1" dirty="0">
              <a:solidFill>
                <a:srgbClr val="EFBFE9"/>
              </a:solidFill>
            </a:endParaRPr>
          </a:p>
          <a:p>
            <a:pPr marL="342900" indent="-342900">
              <a:buFont typeface="Wingdings" panose="05000000000000000000" pitchFamily="2" charset="2"/>
              <a:buChar char="Ø"/>
            </a:pPr>
            <a:r>
              <a:rPr lang="en-GB" sz="2000" i="1" dirty="0">
                <a:solidFill>
                  <a:srgbClr val="EFBFE9"/>
                </a:solidFill>
              </a:rPr>
              <a:t>To help develop and expand the business in future as partners, aim to provide men and children wear, as well as handbags, accessories and shoes. To keep the regular customers happy by providing them with good service and always try best to keep up with their expectations. This way the business will get more and more customers and gradually begin to be known as a well-known and reputable boutique.</a:t>
            </a:r>
            <a:endParaRPr lang="en-GB" sz="2000" dirty="0">
              <a:solidFill>
                <a:srgbClr val="EFBFE9"/>
              </a:solidFill>
            </a:endParaRPr>
          </a:p>
          <a:p>
            <a:pPr marL="342900" indent="-342900">
              <a:buFont typeface="Wingdings" panose="05000000000000000000" pitchFamily="2" charset="2"/>
              <a:buChar char="Ø"/>
            </a:pPr>
            <a:endParaRPr lang="en-GB" sz="2000" i="1" dirty="0">
              <a:solidFill>
                <a:srgbClr val="EFBFE9"/>
              </a:solidFill>
            </a:endParaRPr>
          </a:p>
          <a:p>
            <a:pPr marL="342900" indent="-342900">
              <a:buFont typeface="Wingdings" panose="05000000000000000000" pitchFamily="2" charset="2"/>
              <a:buChar char="Ø"/>
            </a:pPr>
            <a:r>
              <a:rPr lang="en-GB" sz="2000" i="1" dirty="0">
                <a:solidFill>
                  <a:srgbClr val="EFBFE9"/>
                </a:solidFill>
              </a:rPr>
              <a:t> Plan to advertise the boutique through social media, online by creating a website and give out business cards to every customer that comes to the boutique. Moreover, keep them updated with the latest fashions and any deals that come up. To do that a database is needed for records of each customer, by signing them up with the website link, to convince customers, partners decided to put up new deals every now and then. To achieve and make a success of the boutique and to achieve goals. </a:t>
            </a:r>
            <a:endParaRPr lang="en-GB" sz="2000" dirty="0">
              <a:solidFill>
                <a:srgbClr val="EFBFE9"/>
              </a:solidFill>
            </a:endParaRPr>
          </a:p>
        </p:txBody>
      </p:sp>
      <p:pic>
        <p:nvPicPr>
          <p:cNvPr id="4" name="Picture 3">
            <a:extLst>
              <a:ext uri="{FF2B5EF4-FFF2-40B4-BE49-F238E27FC236}">
                <a16:creationId xmlns:a16="http://schemas.microsoft.com/office/drawing/2014/main" id="{8E328EE7-F5C2-4905-8024-C6FA6B52969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616097" y="-40270"/>
            <a:ext cx="2255809" cy="958182"/>
          </a:xfrm>
          <a:prstGeom prst="rect">
            <a:avLst/>
          </a:prstGeom>
        </p:spPr>
      </p:pic>
    </p:spTree>
    <p:extLst>
      <p:ext uri="{BB962C8B-B14F-4D97-AF65-F5344CB8AC3E}">
        <p14:creationId xmlns:p14="http://schemas.microsoft.com/office/powerpoint/2010/main" val="3826594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79217-C09D-414C-B2F7-5D104514378A}"/>
              </a:ext>
            </a:extLst>
          </p:cNvPr>
          <p:cNvSpPr>
            <a:spLocks noGrp="1"/>
          </p:cNvSpPr>
          <p:nvPr>
            <p:ph type="title"/>
          </p:nvPr>
        </p:nvSpPr>
        <p:spPr>
          <a:xfrm>
            <a:off x="2211067" y="-289784"/>
            <a:ext cx="10515600" cy="1325563"/>
          </a:xfrm>
        </p:spPr>
        <p:txBody>
          <a:bodyPr/>
          <a:lstStyle/>
          <a:p>
            <a:r>
              <a:rPr lang="en-GB" u="sng" dirty="0">
                <a:solidFill>
                  <a:schemeClr val="accent2">
                    <a:lumMod val="40000"/>
                    <a:lumOff val="60000"/>
                  </a:schemeClr>
                </a:solidFill>
                <a:latin typeface="Algerian" panose="04020705040A02060702" pitchFamily="82" charset="0"/>
              </a:rPr>
              <a:t>Manufacturer/supplier</a:t>
            </a:r>
            <a:endParaRPr lang="en-GB" u="sng" dirty="0"/>
          </a:p>
        </p:txBody>
      </p:sp>
      <p:sp>
        <p:nvSpPr>
          <p:cNvPr id="4" name="TextBox 3">
            <a:extLst>
              <a:ext uri="{FF2B5EF4-FFF2-40B4-BE49-F238E27FC236}">
                <a16:creationId xmlns:a16="http://schemas.microsoft.com/office/drawing/2014/main" id="{D8A9B9AC-17FD-41A6-915A-E8003C8C31A4}"/>
              </a:ext>
            </a:extLst>
          </p:cNvPr>
          <p:cNvSpPr txBox="1"/>
          <p:nvPr/>
        </p:nvSpPr>
        <p:spPr>
          <a:xfrm>
            <a:off x="570270" y="845575"/>
            <a:ext cx="11208775" cy="5940088"/>
          </a:xfrm>
          <a:prstGeom prst="rect">
            <a:avLst/>
          </a:prstGeom>
          <a:noFill/>
        </p:spPr>
        <p:txBody>
          <a:bodyPr wrap="square" rtlCol="0">
            <a:spAutoFit/>
          </a:bodyPr>
          <a:lstStyle/>
          <a:p>
            <a:r>
              <a:rPr lang="en-GB" sz="2000" i="1" dirty="0">
                <a:solidFill>
                  <a:srgbClr val="EFBFE9"/>
                </a:solidFill>
              </a:rPr>
              <a:t>Doing market research on various importers and exporters outside of the United Kingdom, where there are more options to choose from. As it is a better opportunity to find cheaper suppliers that suit the criteria. After the search, partners found two manufacturers in India, who sell all types of materials, which are very cheap and have a good quality of fabrics (Europages, 2018).</a:t>
            </a:r>
            <a:endParaRPr lang="en-GB" sz="2000" dirty="0">
              <a:solidFill>
                <a:srgbClr val="EFBFE9"/>
              </a:solidFill>
            </a:endParaRPr>
          </a:p>
          <a:p>
            <a:r>
              <a:rPr lang="en-GB" sz="2000" i="1" dirty="0">
                <a:solidFill>
                  <a:srgbClr val="EFBFE9"/>
                </a:solidFill>
              </a:rPr>
              <a:t> </a:t>
            </a:r>
            <a:endParaRPr lang="en-GB" sz="2000" dirty="0">
              <a:solidFill>
                <a:srgbClr val="EFBFE9"/>
              </a:solidFill>
            </a:endParaRPr>
          </a:p>
          <a:p>
            <a:r>
              <a:rPr lang="en-GB" sz="2000" i="1" dirty="0">
                <a:solidFill>
                  <a:srgbClr val="EFBFE9"/>
                </a:solidFill>
              </a:rPr>
              <a:t>One of the manufacturers involves fabrics that are designed for Asian wear, the name of that company are called the Aspiration Traders, they are based in Mumbai. They supply traditional types of fabrics, for what  will be utilised to design and make Asian designer and casual wear for women (IndiaMart, 2018).</a:t>
            </a:r>
            <a:endParaRPr lang="en-GB" sz="2000" dirty="0">
              <a:solidFill>
                <a:srgbClr val="EFBFE9"/>
              </a:solidFill>
            </a:endParaRPr>
          </a:p>
          <a:p>
            <a:r>
              <a:rPr lang="en-GB" sz="2000" i="1" dirty="0">
                <a:solidFill>
                  <a:srgbClr val="EFBFE9"/>
                </a:solidFill>
              </a:rPr>
              <a:t> </a:t>
            </a:r>
            <a:endParaRPr lang="en-GB" sz="2000" dirty="0">
              <a:solidFill>
                <a:srgbClr val="EFBFE9"/>
              </a:solidFill>
            </a:endParaRPr>
          </a:p>
          <a:p>
            <a:r>
              <a:rPr lang="en-GB" sz="2000" i="1" dirty="0">
                <a:solidFill>
                  <a:srgbClr val="EFBFE9"/>
                </a:solidFill>
              </a:rPr>
              <a:t>Another trade manufacturer who supplies fabric for the Western type of clothing, the company is called LKfabcart supplier, they are based in Gujarat. This supplier has many types of different fabrics, such as viscose, elastane, rayon, polyester, chiffon and lycra. These type of fabrics will be suitable to design the Western clothing (LKfabcart, 2018).</a:t>
            </a:r>
            <a:endParaRPr lang="en-GB" sz="2000" dirty="0">
              <a:solidFill>
                <a:srgbClr val="EFBFE9"/>
              </a:solidFill>
            </a:endParaRPr>
          </a:p>
          <a:p>
            <a:endParaRPr lang="en-GB" sz="2000" i="1" dirty="0">
              <a:solidFill>
                <a:srgbClr val="EFBFE9"/>
              </a:solidFill>
            </a:endParaRPr>
          </a:p>
          <a:p>
            <a:r>
              <a:rPr lang="en-GB" sz="2000" i="1" dirty="0">
                <a:solidFill>
                  <a:srgbClr val="EFBFE9"/>
                </a:solidFill>
              </a:rPr>
              <a:t>Both Suppliers are 100% secured payment which includes PayPal, this site is always secured. They have regular updates on their collections as well as on-time delivery. Therefore,</a:t>
            </a:r>
            <a:r>
              <a:rPr lang="en-GB" sz="2000" dirty="0">
                <a:solidFill>
                  <a:srgbClr val="EFBFE9"/>
                </a:solidFill>
              </a:rPr>
              <a:t> </a:t>
            </a:r>
            <a:r>
              <a:rPr lang="en-GB" sz="2000" i="1" dirty="0">
                <a:solidFill>
                  <a:srgbClr val="EFBFE9"/>
                </a:solidFill>
              </a:rPr>
              <a:t>as partners it has been decided to go ahead with both manufacturers, as it will be beneficial for the business and cost-effective. However, as partners will be making more profit by purchasing the products at such a cheap price. </a:t>
            </a:r>
            <a:endParaRPr lang="en-GB" sz="2000" dirty="0">
              <a:solidFill>
                <a:srgbClr val="EFBFE9"/>
              </a:solidFill>
            </a:endParaRPr>
          </a:p>
          <a:p>
            <a:r>
              <a:rPr lang="en-GB" sz="2000" i="1" dirty="0">
                <a:solidFill>
                  <a:srgbClr val="EFBFE9"/>
                </a:solidFill>
              </a:rPr>
              <a:t> </a:t>
            </a:r>
            <a:endParaRPr lang="en-GB" sz="2000" dirty="0">
              <a:solidFill>
                <a:srgbClr val="EFBFE9"/>
              </a:solidFill>
            </a:endParaRPr>
          </a:p>
        </p:txBody>
      </p:sp>
      <p:pic>
        <p:nvPicPr>
          <p:cNvPr id="5" name="Picture 4" descr="A close up of a logo&#10;&#10;Description generated with high confidence">
            <a:extLst>
              <a:ext uri="{FF2B5EF4-FFF2-40B4-BE49-F238E27FC236}">
                <a16:creationId xmlns:a16="http://schemas.microsoft.com/office/drawing/2014/main" id="{766B8527-7080-418E-A091-4408B2E8862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80933" y="0"/>
            <a:ext cx="1613766" cy="958697"/>
          </a:xfrm>
          <a:prstGeom prst="rect">
            <a:avLst/>
          </a:prstGeom>
        </p:spPr>
      </p:pic>
    </p:spTree>
    <p:extLst>
      <p:ext uri="{BB962C8B-B14F-4D97-AF65-F5344CB8AC3E}">
        <p14:creationId xmlns:p14="http://schemas.microsoft.com/office/powerpoint/2010/main" val="5885426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E8A8A-9167-46C6-A000-AA5FABC1F2C8}"/>
              </a:ext>
            </a:extLst>
          </p:cNvPr>
          <p:cNvSpPr>
            <a:spLocks noGrp="1"/>
          </p:cNvSpPr>
          <p:nvPr>
            <p:ph type="title"/>
          </p:nvPr>
        </p:nvSpPr>
        <p:spPr>
          <a:xfrm>
            <a:off x="3745887" y="472165"/>
            <a:ext cx="12371896" cy="1325563"/>
          </a:xfrm>
        </p:spPr>
        <p:txBody>
          <a:bodyPr>
            <a:normAutofit/>
          </a:bodyPr>
          <a:lstStyle/>
          <a:p>
            <a:r>
              <a:rPr lang="en-GB" b="1" u="sng" dirty="0">
                <a:solidFill>
                  <a:schemeClr val="accent2">
                    <a:lumMod val="40000"/>
                    <a:lumOff val="60000"/>
                  </a:schemeClr>
                </a:solidFill>
                <a:latin typeface="Algerian" panose="04020705040A02060702" pitchFamily="82" charset="0"/>
              </a:rPr>
              <a:t>Fashion  Designer</a:t>
            </a:r>
            <a:br>
              <a:rPr lang="en-GB" b="1" u="sng" dirty="0">
                <a:solidFill>
                  <a:schemeClr val="accent2">
                    <a:lumMod val="40000"/>
                    <a:lumOff val="60000"/>
                  </a:schemeClr>
                </a:solidFill>
                <a:latin typeface="Algerian" panose="04020705040A02060702" pitchFamily="82" charset="0"/>
              </a:rPr>
            </a:br>
            <a:r>
              <a:rPr lang="en-GB" b="1" u="sng" dirty="0">
                <a:solidFill>
                  <a:schemeClr val="accent2">
                    <a:lumMod val="40000"/>
                    <a:lumOff val="60000"/>
                  </a:schemeClr>
                </a:solidFill>
                <a:latin typeface="Algerian" panose="04020705040A02060702" pitchFamily="82" charset="0"/>
              </a:rPr>
              <a:t>    Mehek Sayeed</a:t>
            </a:r>
            <a:endParaRPr lang="en-GB" u="sng" dirty="0"/>
          </a:p>
        </p:txBody>
      </p:sp>
      <p:sp>
        <p:nvSpPr>
          <p:cNvPr id="3" name="TextBox 2">
            <a:extLst>
              <a:ext uri="{FF2B5EF4-FFF2-40B4-BE49-F238E27FC236}">
                <a16:creationId xmlns:a16="http://schemas.microsoft.com/office/drawing/2014/main" id="{ACDD9105-5FA4-4C90-8898-A8D411BC0F06}"/>
              </a:ext>
            </a:extLst>
          </p:cNvPr>
          <p:cNvSpPr txBox="1"/>
          <p:nvPr/>
        </p:nvSpPr>
        <p:spPr>
          <a:xfrm>
            <a:off x="633167" y="1830742"/>
            <a:ext cx="10925665" cy="4555093"/>
          </a:xfrm>
          <a:prstGeom prst="rect">
            <a:avLst/>
          </a:prstGeom>
          <a:noFill/>
        </p:spPr>
        <p:txBody>
          <a:bodyPr wrap="square" rtlCol="0">
            <a:spAutoFit/>
          </a:bodyPr>
          <a:lstStyle/>
          <a:p>
            <a:r>
              <a:rPr lang="en-GB" sz="3200" b="1" i="1" u="sng" dirty="0">
                <a:solidFill>
                  <a:schemeClr val="accent2">
                    <a:lumMod val="40000"/>
                    <a:lumOff val="60000"/>
                  </a:schemeClr>
                </a:solidFill>
              </a:rPr>
              <a:t>Qualifications </a:t>
            </a:r>
            <a:r>
              <a:rPr lang="en-GB" b="1" i="1" u="sng" dirty="0"/>
              <a:t> </a:t>
            </a:r>
            <a:endParaRPr lang="en-GB" dirty="0"/>
          </a:p>
          <a:p>
            <a:endParaRPr lang="en-GB" i="1" dirty="0"/>
          </a:p>
          <a:p>
            <a:r>
              <a:rPr lang="en-GB" sz="2000" i="1" dirty="0">
                <a:solidFill>
                  <a:srgbClr val="EFBFE9"/>
                </a:solidFill>
              </a:rPr>
              <a:t>I am a qualified fashion designer and have undertaken a course which is the bachelor’s degree programme at the University of South Wales. I have been four years in this course and completed my degree (Springsteel, 2013). The course offered me an extensive career training, combining technical coursework with artistic and conceptual instruction (Study.com, 2018). </a:t>
            </a:r>
            <a:endParaRPr lang="en-GB" sz="2000" dirty="0">
              <a:solidFill>
                <a:srgbClr val="EFBFE9"/>
              </a:solidFill>
            </a:endParaRPr>
          </a:p>
          <a:p>
            <a:endParaRPr lang="en-GB" sz="2000" i="1" dirty="0">
              <a:solidFill>
                <a:srgbClr val="EFBFE9"/>
              </a:solidFill>
            </a:endParaRPr>
          </a:p>
          <a:p>
            <a:r>
              <a:rPr lang="en-GB" sz="2000" i="1" dirty="0">
                <a:solidFill>
                  <a:srgbClr val="EFBFE9"/>
                </a:solidFill>
              </a:rPr>
              <a:t>The training took place in the University which I undertook, it included fashion drawing, 3-D design, colour theory, textiles and Computer-Aided Design (CAD), (Study.com, 2018). I have gained experience and knowledge on how to use the Computer Aided Design, by completing this training. </a:t>
            </a:r>
            <a:endParaRPr lang="en-GB" sz="2000" dirty="0">
              <a:solidFill>
                <a:srgbClr val="EFBFE9"/>
              </a:solidFill>
            </a:endParaRPr>
          </a:p>
          <a:p>
            <a:endParaRPr lang="en-GB" sz="2000" i="1" dirty="0">
              <a:solidFill>
                <a:srgbClr val="EFBFE9"/>
              </a:solidFill>
            </a:endParaRPr>
          </a:p>
          <a:p>
            <a:r>
              <a:rPr lang="en-GB" sz="2000" i="1" dirty="0">
                <a:solidFill>
                  <a:srgbClr val="EFBFE9"/>
                </a:solidFill>
              </a:rPr>
              <a:t>Prior to this course, I have done arts and textiles as well as IT for my GCSE’s and have achieved high grades, this was undertaken in Cathays High School. However, I have a creative mind and I am full of ideas as well as very passionate about my role. </a:t>
            </a:r>
            <a:endParaRPr lang="en-GB" sz="2000" dirty="0">
              <a:solidFill>
                <a:srgbClr val="EFBFE9"/>
              </a:solidFill>
            </a:endParaRPr>
          </a:p>
        </p:txBody>
      </p:sp>
      <p:pic>
        <p:nvPicPr>
          <p:cNvPr id="4" name="Picture 3" descr="A close up of a logo&#10;&#10;Description generated with high confidence">
            <a:extLst>
              <a:ext uri="{FF2B5EF4-FFF2-40B4-BE49-F238E27FC236}">
                <a16:creationId xmlns:a16="http://schemas.microsoft.com/office/drawing/2014/main" id="{0C99EECE-7125-446B-A363-7AACE0A017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29087" y="472165"/>
            <a:ext cx="2128068" cy="182651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15543647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65AB0-46DE-4117-B496-C0A6E25C741C}"/>
              </a:ext>
            </a:extLst>
          </p:cNvPr>
          <p:cNvSpPr>
            <a:spLocks noGrp="1"/>
          </p:cNvSpPr>
          <p:nvPr>
            <p:ph type="title"/>
          </p:nvPr>
        </p:nvSpPr>
        <p:spPr>
          <a:xfrm>
            <a:off x="3892486" y="-87362"/>
            <a:ext cx="10515600" cy="1325563"/>
          </a:xfrm>
        </p:spPr>
        <p:txBody>
          <a:bodyPr>
            <a:normAutofit/>
          </a:bodyPr>
          <a:lstStyle/>
          <a:p>
            <a:r>
              <a:rPr lang="en-GB" sz="3600" b="1" u="sng" dirty="0">
                <a:solidFill>
                  <a:schemeClr val="accent2">
                    <a:lumMod val="40000"/>
                    <a:lumOff val="60000"/>
                  </a:schemeClr>
                </a:solidFill>
                <a:latin typeface="Algerian" panose="04020705040A02060702" pitchFamily="82" charset="0"/>
              </a:rPr>
              <a:t>Fashion  Designer</a:t>
            </a:r>
            <a:br>
              <a:rPr lang="en-GB" sz="3600" b="1" u="sng" dirty="0">
                <a:solidFill>
                  <a:schemeClr val="accent2">
                    <a:lumMod val="40000"/>
                    <a:lumOff val="60000"/>
                  </a:schemeClr>
                </a:solidFill>
                <a:latin typeface="Algerian" panose="04020705040A02060702" pitchFamily="82" charset="0"/>
              </a:rPr>
            </a:br>
            <a:r>
              <a:rPr lang="en-GB" sz="3600" b="1" u="sng" dirty="0">
                <a:solidFill>
                  <a:schemeClr val="accent2">
                    <a:lumMod val="40000"/>
                    <a:lumOff val="60000"/>
                  </a:schemeClr>
                </a:solidFill>
                <a:latin typeface="Algerian" panose="04020705040A02060702" pitchFamily="82" charset="0"/>
              </a:rPr>
              <a:t>    Mehek Sayeed</a:t>
            </a:r>
            <a:endParaRPr lang="en-GB" sz="3600" u="sng" dirty="0"/>
          </a:p>
        </p:txBody>
      </p:sp>
      <p:sp>
        <p:nvSpPr>
          <p:cNvPr id="3" name="TextBox 2">
            <a:extLst>
              <a:ext uri="{FF2B5EF4-FFF2-40B4-BE49-F238E27FC236}">
                <a16:creationId xmlns:a16="http://schemas.microsoft.com/office/drawing/2014/main" id="{DDB40280-B59C-4516-9968-296A13BBB49D}"/>
              </a:ext>
            </a:extLst>
          </p:cNvPr>
          <p:cNvSpPr txBox="1"/>
          <p:nvPr/>
        </p:nvSpPr>
        <p:spPr>
          <a:xfrm>
            <a:off x="187273" y="931209"/>
            <a:ext cx="10048973" cy="6463308"/>
          </a:xfrm>
          <a:prstGeom prst="rect">
            <a:avLst/>
          </a:prstGeom>
          <a:noFill/>
        </p:spPr>
        <p:txBody>
          <a:bodyPr wrap="square" rtlCol="0">
            <a:spAutoFit/>
          </a:bodyPr>
          <a:lstStyle/>
          <a:p>
            <a:r>
              <a:rPr lang="en-GB" sz="2800" b="1" i="1" u="sng" dirty="0">
                <a:solidFill>
                  <a:schemeClr val="accent2">
                    <a:lumMod val="40000"/>
                    <a:lumOff val="60000"/>
                  </a:schemeClr>
                </a:solidFill>
              </a:rPr>
              <a:t>Skills </a:t>
            </a:r>
            <a:endParaRPr lang="en-GB" sz="2800" dirty="0">
              <a:solidFill>
                <a:schemeClr val="accent2">
                  <a:lumMod val="40000"/>
                  <a:lumOff val="60000"/>
                </a:schemeClr>
              </a:solidFill>
            </a:endParaRPr>
          </a:p>
          <a:p>
            <a:r>
              <a:rPr lang="en-GB" sz="2000" i="1" dirty="0">
                <a:solidFill>
                  <a:srgbClr val="EFBFE9"/>
                </a:solidFill>
              </a:rPr>
              <a:t>My skills are I have a clear vision of colours, texture and shape, as well as technical skills such as pattern cutting and sewing. I can spot and develop trends also, have ideas on drawing skills and the ability to solve problems by adjusting the designs (National Career Service, 2018). </a:t>
            </a:r>
            <a:endParaRPr lang="en-GB" sz="2000" dirty="0">
              <a:solidFill>
                <a:srgbClr val="EFBFE9"/>
              </a:solidFill>
            </a:endParaRPr>
          </a:p>
          <a:p>
            <a:endParaRPr lang="en-GB" sz="2000" i="1" dirty="0">
              <a:solidFill>
                <a:srgbClr val="EFBFE9"/>
              </a:solidFill>
            </a:endParaRPr>
          </a:p>
          <a:p>
            <a:r>
              <a:rPr lang="en-GB" sz="2800" b="1" i="1" u="sng" dirty="0">
                <a:solidFill>
                  <a:schemeClr val="accent2">
                    <a:lumMod val="40000"/>
                    <a:lumOff val="60000"/>
                  </a:schemeClr>
                </a:solidFill>
              </a:rPr>
              <a:t>Role </a:t>
            </a:r>
            <a:r>
              <a:rPr lang="en-GB" sz="2800" i="1" dirty="0">
                <a:solidFill>
                  <a:schemeClr val="accent2">
                    <a:lumMod val="40000"/>
                    <a:lumOff val="60000"/>
                  </a:schemeClr>
                </a:solidFill>
              </a:rPr>
              <a:t> </a:t>
            </a:r>
            <a:endParaRPr lang="en-GB" sz="2800" dirty="0">
              <a:solidFill>
                <a:schemeClr val="accent2">
                  <a:lumMod val="40000"/>
                  <a:lumOff val="60000"/>
                </a:schemeClr>
              </a:solidFill>
            </a:endParaRPr>
          </a:p>
          <a:p>
            <a:pPr lvl="0"/>
            <a:endParaRPr lang="en-GB" i="1" dirty="0"/>
          </a:p>
          <a:p>
            <a:pPr marL="342900" lvl="0" indent="-342900">
              <a:buFont typeface="Wingdings" panose="05000000000000000000" pitchFamily="2" charset="2"/>
              <a:buChar char="Ø"/>
            </a:pPr>
            <a:r>
              <a:rPr lang="en-GB" sz="2000" i="1" dirty="0">
                <a:solidFill>
                  <a:srgbClr val="EFBFE9"/>
                </a:solidFill>
              </a:rPr>
              <a:t>My role will be to create and visualise ideas and to produce designs by using computer-aided design (CAD) (National career service, 2018). </a:t>
            </a:r>
            <a:endParaRPr lang="en-GB" sz="2000" dirty="0">
              <a:solidFill>
                <a:srgbClr val="EFBFE9"/>
              </a:solidFill>
            </a:endParaRPr>
          </a:p>
          <a:p>
            <a:pPr marL="342900" lvl="0" indent="-342900">
              <a:buFont typeface="Wingdings" panose="05000000000000000000" pitchFamily="2" charset="2"/>
              <a:buChar char="Ø"/>
            </a:pPr>
            <a:r>
              <a:rPr lang="en-GB" sz="2000" i="1" dirty="0">
                <a:solidFill>
                  <a:srgbClr val="EFBFE9"/>
                </a:solidFill>
              </a:rPr>
              <a:t>Being up to date with fashion trends which relate to fabric, colour and shapes.</a:t>
            </a:r>
            <a:endParaRPr lang="en-GB" sz="2000" dirty="0">
              <a:solidFill>
                <a:srgbClr val="EFBFE9"/>
              </a:solidFill>
            </a:endParaRPr>
          </a:p>
          <a:p>
            <a:pPr marL="342900" lvl="0" indent="-342900">
              <a:buFont typeface="Wingdings" panose="05000000000000000000" pitchFamily="2" charset="2"/>
              <a:buChar char="Ø"/>
            </a:pPr>
            <a:r>
              <a:rPr lang="en-GB" sz="2000" i="1" dirty="0">
                <a:solidFill>
                  <a:srgbClr val="EFBFE9"/>
                </a:solidFill>
              </a:rPr>
              <a:t>Design clothing that is comfortable and suitable for all sizes.</a:t>
            </a:r>
            <a:endParaRPr lang="en-GB" sz="2000" dirty="0">
              <a:solidFill>
                <a:srgbClr val="EFBFE9"/>
              </a:solidFill>
            </a:endParaRPr>
          </a:p>
          <a:p>
            <a:pPr marL="342900" indent="-342900">
              <a:buFont typeface="Wingdings" panose="05000000000000000000" pitchFamily="2" charset="2"/>
              <a:buChar char="Ø"/>
            </a:pPr>
            <a:r>
              <a:rPr lang="en-GB" sz="2000" i="1" dirty="0">
                <a:solidFill>
                  <a:srgbClr val="EFBFE9"/>
                </a:solidFill>
              </a:rPr>
              <a:t>Design Asian and Western types of clothing such as casual wear, designer and for all seasonal occasions.</a:t>
            </a:r>
            <a:r>
              <a:rPr lang="en-GB" sz="2000" b="1" i="1" u="sng" dirty="0">
                <a:solidFill>
                  <a:srgbClr val="EFBFE9"/>
                </a:solidFill>
              </a:rPr>
              <a:t> </a:t>
            </a:r>
          </a:p>
          <a:p>
            <a:pPr marL="342900" indent="-342900">
              <a:buFont typeface="Wingdings" panose="05000000000000000000" pitchFamily="2" charset="2"/>
              <a:buChar char="Ø"/>
            </a:pPr>
            <a:endParaRPr lang="en-GB" sz="2000" b="1" i="1" u="sng" dirty="0">
              <a:solidFill>
                <a:srgbClr val="EFBFE9"/>
              </a:solidFill>
            </a:endParaRPr>
          </a:p>
          <a:p>
            <a:r>
              <a:rPr lang="en-GB" sz="2000" i="1" dirty="0">
                <a:solidFill>
                  <a:srgbClr val="EFBFE9"/>
                </a:solidFill>
              </a:rPr>
              <a:t>Nowadays majority works are done using technology, it is an easier and quicker way to choose from and make any amendments to our designs. CAD allows designers to view designs of clothing on virtual models and in various colours and shapes, saving time and adjusting of the samples, this is suggested by Gaur, (2018).</a:t>
            </a:r>
            <a:endParaRPr lang="en-GB" sz="2000" dirty="0">
              <a:solidFill>
                <a:srgbClr val="EFBFE9"/>
              </a:solidFill>
            </a:endParaRPr>
          </a:p>
          <a:p>
            <a:pPr marL="342900" lvl="0" indent="-342900">
              <a:buFont typeface="Wingdings" panose="05000000000000000000" pitchFamily="2" charset="2"/>
              <a:buChar char="Ø"/>
            </a:pPr>
            <a:endParaRPr lang="en-GB" sz="2000" b="1" i="1" u="sng" dirty="0">
              <a:solidFill>
                <a:srgbClr val="EFBFE9"/>
              </a:solidFill>
            </a:endParaRPr>
          </a:p>
          <a:p>
            <a:pPr lvl="0"/>
            <a:endParaRPr lang="en-GB" sz="2000" dirty="0">
              <a:solidFill>
                <a:srgbClr val="EFBFE9"/>
              </a:solidFill>
            </a:endParaRPr>
          </a:p>
        </p:txBody>
      </p:sp>
      <p:pic>
        <p:nvPicPr>
          <p:cNvPr id="4" name="Picture 3" descr="A person standing in front of a computer&#10;&#10;Description generated with very high confidence">
            <a:extLst>
              <a:ext uri="{FF2B5EF4-FFF2-40B4-BE49-F238E27FC236}">
                <a16:creationId xmlns:a16="http://schemas.microsoft.com/office/drawing/2014/main" id="{6F1281A1-D5E2-44BC-A608-A61FB50C47B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31161" y="178107"/>
            <a:ext cx="2410171" cy="1110278"/>
          </a:xfrm>
          <a:prstGeom prst="rect">
            <a:avLst/>
          </a:prstGeom>
          <a:ln>
            <a:noFill/>
          </a:ln>
          <a:effectLst>
            <a:softEdge rad="112500"/>
          </a:effectLst>
        </p:spPr>
      </p:pic>
      <p:pic>
        <p:nvPicPr>
          <p:cNvPr id="5" name="Picture 4" descr="A person holding a sign&#10;&#10;Description generated with high confidence">
            <a:extLst>
              <a:ext uri="{FF2B5EF4-FFF2-40B4-BE49-F238E27FC236}">
                <a16:creationId xmlns:a16="http://schemas.microsoft.com/office/drawing/2014/main" id="{3CCF0EEA-49BC-40E0-A11C-F587332A7A3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455461" y="2108993"/>
            <a:ext cx="1453498" cy="13915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descr="A picture containing text&#10;&#10;Description generated with high confidence">
            <a:extLst>
              <a:ext uri="{FF2B5EF4-FFF2-40B4-BE49-F238E27FC236}">
                <a16:creationId xmlns:a16="http://schemas.microsoft.com/office/drawing/2014/main" id="{0289F26A-7E77-4EBC-A9AE-7E439EE27ED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394956" y="4810925"/>
            <a:ext cx="1453498" cy="1739298"/>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422791753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8D84F-1479-46A6-9FFB-F2F20D17367D}"/>
              </a:ext>
            </a:extLst>
          </p:cNvPr>
          <p:cNvSpPr>
            <a:spLocks noGrp="1"/>
          </p:cNvSpPr>
          <p:nvPr>
            <p:ph type="title"/>
          </p:nvPr>
        </p:nvSpPr>
        <p:spPr>
          <a:xfrm>
            <a:off x="2374769" y="0"/>
            <a:ext cx="10515600" cy="1325563"/>
          </a:xfrm>
        </p:spPr>
        <p:txBody>
          <a:bodyPr/>
          <a:lstStyle/>
          <a:p>
            <a:r>
              <a:rPr lang="en-GB" dirty="0">
                <a:solidFill>
                  <a:schemeClr val="accent2">
                    <a:lumMod val="60000"/>
                    <a:lumOff val="40000"/>
                  </a:schemeClr>
                </a:solidFill>
                <a:latin typeface="Algerian" panose="04020705040A02060702" pitchFamily="82" charset="0"/>
              </a:rPr>
              <a:t> </a:t>
            </a:r>
            <a:r>
              <a:rPr lang="en-GB" u="sng" dirty="0">
                <a:solidFill>
                  <a:schemeClr val="accent2">
                    <a:lumMod val="40000"/>
                    <a:lumOff val="60000"/>
                  </a:schemeClr>
                </a:solidFill>
                <a:latin typeface="Algerian" panose="04020705040A02060702" pitchFamily="82" charset="0"/>
              </a:rPr>
              <a:t>Market/advertisement</a:t>
            </a:r>
            <a:endParaRPr lang="en-GB" u="sng" dirty="0"/>
          </a:p>
        </p:txBody>
      </p:sp>
      <p:sp>
        <p:nvSpPr>
          <p:cNvPr id="3" name="TextBox 2">
            <a:extLst>
              <a:ext uri="{FF2B5EF4-FFF2-40B4-BE49-F238E27FC236}">
                <a16:creationId xmlns:a16="http://schemas.microsoft.com/office/drawing/2014/main" id="{4FE18E06-6F27-42C4-A4DA-BF682B1CB8C9}"/>
              </a:ext>
            </a:extLst>
          </p:cNvPr>
          <p:cNvSpPr txBox="1"/>
          <p:nvPr/>
        </p:nvSpPr>
        <p:spPr>
          <a:xfrm>
            <a:off x="1055803" y="1325563"/>
            <a:ext cx="10058400" cy="4555093"/>
          </a:xfrm>
          <a:prstGeom prst="rect">
            <a:avLst/>
          </a:prstGeom>
          <a:noFill/>
        </p:spPr>
        <p:txBody>
          <a:bodyPr wrap="square" rtlCol="0">
            <a:spAutoFit/>
          </a:bodyPr>
          <a:lstStyle/>
          <a:p>
            <a:r>
              <a:rPr lang="en-GB" sz="3200" b="1" i="1" u="sng" dirty="0">
                <a:solidFill>
                  <a:schemeClr val="accent2">
                    <a:lumMod val="40000"/>
                    <a:lumOff val="60000"/>
                  </a:schemeClr>
                </a:solidFill>
              </a:rPr>
              <a:t>Website </a:t>
            </a:r>
            <a:endParaRPr lang="en-GB" sz="3200" dirty="0">
              <a:solidFill>
                <a:schemeClr val="accent2">
                  <a:lumMod val="40000"/>
                  <a:lumOff val="60000"/>
                </a:schemeClr>
              </a:solidFill>
            </a:endParaRPr>
          </a:p>
          <a:p>
            <a:endParaRPr lang="en-GB" i="1" dirty="0"/>
          </a:p>
          <a:p>
            <a:r>
              <a:rPr lang="en-GB" sz="2000" i="1" dirty="0">
                <a:solidFill>
                  <a:srgbClr val="EFBFE9"/>
                </a:solidFill>
              </a:rPr>
              <a:t>Partners decided to advertise the Boutique, online on a website which will be created by following the Wix Editor guide. Wix Editor is a website builder that guides and help one to build a website. However, it also helps to create a store online (Wix, 2018). This is something as partners, has decided to plan ahead to expand the business.</a:t>
            </a:r>
            <a:endParaRPr lang="en-GB" sz="2000" dirty="0">
              <a:solidFill>
                <a:srgbClr val="EFBFE9"/>
              </a:solidFill>
            </a:endParaRPr>
          </a:p>
          <a:p>
            <a:endParaRPr lang="en-GB" sz="2000" i="1" dirty="0">
              <a:solidFill>
                <a:srgbClr val="EFBFE9"/>
              </a:solidFill>
            </a:endParaRPr>
          </a:p>
          <a:p>
            <a:r>
              <a:rPr lang="en-GB" sz="2000" i="1" dirty="0">
                <a:solidFill>
                  <a:srgbClr val="EFBFE9"/>
                </a:solidFill>
              </a:rPr>
              <a:t>Partners will be updating the records on a regular basis with new trends and fashion clothes. Moreover, create a database to keep track of each customer. To do so, we would ask our customers to sign up to our website, so that the customers will have an account with us. However, partners will be giving each customer 10% off discount, for the first purchase they make in the store just by signing up. Therefore, it will attract customers to purchase their first item. Being linked with the customers, we can email them with the latest collection or any upcoming seasonal clothing which they might be interested in. </a:t>
            </a:r>
            <a:endParaRPr lang="en-GB" sz="2000" dirty="0">
              <a:solidFill>
                <a:srgbClr val="EFBFE9"/>
              </a:solidFill>
            </a:endParaRPr>
          </a:p>
        </p:txBody>
      </p:sp>
      <p:pic>
        <p:nvPicPr>
          <p:cNvPr id="4" name="Picture 3">
            <a:extLst>
              <a:ext uri="{FF2B5EF4-FFF2-40B4-BE49-F238E27FC236}">
                <a16:creationId xmlns:a16="http://schemas.microsoft.com/office/drawing/2014/main" id="{B0BCFC3E-06DD-419A-BE39-A70E5F4C404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82986" y="366485"/>
            <a:ext cx="2019300" cy="122171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5" name="Picture 4" descr="A fabric surface&#10;&#10;Description generated with high confidence">
            <a:extLst>
              <a:ext uri="{FF2B5EF4-FFF2-40B4-BE49-F238E27FC236}">
                <a16:creationId xmlns:a16="http://schemas.microsoft.com/office/drawing/2014/main" id="{41736302-A089-49C5-89DB-E129064957B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rot="20577918">
            <a:off x="9475564" y="5586924"/>
            <a:ext cx="2424514" cy="1060879"/>
          </a:xfrm>
          <a:prstGeom prst="rect">
            <a:avLst/>
          </a:prstGeom>
        </p:spPr>
      </p:pic>
    </p:spTree>
    <p:extLst>
      <p:ext uri="{BB962C8B-B14F-4D97-AF65-F5344CB8AC3E}">
        <p14:creationId xmlns:p14="http://schemas.microsoft.com/office/powerpoint/2010/main" val="4663081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1C46A-57BF-47DD-AC6F-7C0E30DF5226}"/>
              </a:ext>
            </a:extLst>
          </p:cNvPr>
          <p:cNvSpPr>
            <a:spLocks noGrp="1"/>
          </p:cNvSpPr>
          <p:nvPr>
            <p:ph type="title"/>
          </p:nvPr>
        </p:nvSpPr>
        <p:spPr>
          <a:xfrm>
            <a:off x="2535025" y="0"/>
            <a:ext cx="10515600" cy="1325563"/>
          </a:xfrm>
        </p:spPr>
        <p:txBody>
          <a:bodyPr/>
          <a:lstStyle/>
          <a:p>
            <a:r>
              <a:rPr lang="en-GB" dirty="0">
                <a:solidFill>
                  <a:schemeClr val="accent2">
                    <a:lumMod val="60000"/>
                    <a:lumOff val="40000"/>
                  </a:schemeClr>
                </a:solidFill>
                <a:latin typeface="Algerian" panose="04020705040A02060702" pitchFamily="82" charset="0"/>
              </a:rPr>
              <a:t> </a:t>
            </a:r>
            <a:r>
              <a:rPr lang="en-GB" u="sng" dirty="0">
                <a:solidFill>
                  <a:schemeClr val="accent2">
                    <a:lumMod val="40000"/>
                    <a:lumOff val="60000"/>
                  </a:schemeClr>
                </a:solidFill>
                <a:latin typeface="Algerian" panose="04020705040A02060702" pitchFamily="82" charset="0"/>
              </a:rPr>
              <a:t>Market/advertisement</a:t>
            </a:r>
            <a:endParaRPr lang="en-GB" u="sng" dirty="0"/>
          </a:p>
        </p:txBody>
      </p:sp>
      <p:sp>
        <p:nvSpPr>
          <p:cNvPr id="3" name="TextBox 2">
            <a:extLst>
              <a:ext uri="{FF2B5EF4-FFF2-40B4-BE49-F238E27FC236}">
                <a16:creationId xmlns:a16="http://schemas.microsoft.com/office/drawing/2014/main" id="{F260EFD1-7216-4B24-A064-A7CE7033FEC7}"/>
              </a:ext>
            </a:extLst>
          </p:cNvPr>
          <p:cNvSpPr txBox="1"/>
          <p:nvPr/>
        </p:nvSpPr>
        <p:spPr>
          <a:xfrm>
            <a:off x="974889" y="991954"/>
            <a:ext cx="9982986" cy="6032421"/>
          </a:xfrm>
          <a:prstGeom prst="rect">
            <a:avLst/>
          </a:prstGeom>
          <a:noFill/>
        </p:spPr>
        <p:txBody>
          <a:bodyPr wrap="square" rtlCol="0">
            <a:spAutoFit/>
          </a:bodyPr>
          <a:lstStyle/>
          <a:p>
            <a:r>
              <a:rPr lang="en-GB" sz="2800" b="1" i="1" u="sng" dirty="0">
                <a:solidFill>
                  <a:schemeClr val="accent2">
                    <a:lumMod val="40000"/>
                    <a:lumOff val="60000"/>
                  </a:schemeClr>
                </a:solidFill>
              </a:rPr>
              <a:t>Social media</a:t>
            </a:r>
            <a:endParaRPr lang="en-GB" sz="2800" dirty="0">
              <a:solidFill>
                <a:schemeClr val="accent2">
                  <a:lumMod val="40000"/>
                  <a:lumOff val="60000"/>
                </a:schemeClr>
              </a:solidFill>
            </a:endParaRPr>
          </a:p>
          <a:p>
            <a:endParaRPr lang="en-GB" i="1" dirty="0"/>
          </a:p>
          <a:p>
            <a:r>
              <a:rPr lang="en-GB" sz="2000" i="1" dirty="0">
                <a:solidFill>
                  <a:srgbClr val="EFBFE9"/>
                </a:solidFill>
              </a:rPr>
              <a:t>Social media is one of the best opportunities to advertise the Boutique, as there are millions of users who have a smartphone these days. Majority of people has social media apps, such as Snapchat, Facebook, Instagram and Twitter, this is suggested by Quesenberry, (2015). </a:t>
            </a:r>
            <a:endParaRPr lang="en-GB" sz="2000" dirty="0">
              <a:solidFill>
                <a:srgbClr val="EFBFE9"/>
              </a:solidFill>
            </a:endParaRPr>
          </a:p>
          <a:p>
            <a:endParaRPr lang="en-GB" sz="2000" i="1" dirty="0">
              <a:solidFill>
                <a:srgbClr val="EFBFE9"/>
              </a:solidFill>
            </a:endParaRPr>
          </a:p>
          <a:p>
            <a:r>
              <a:rPr lang="en-GB" sz="2000" i="1" dirty="0">
                <a:solidFill>
                  <a:srgbClr val="EFBFE9"/>
                </a:solidFill>
              </a:rPr>
              <a:t>Snapchat is a popular social media networking site and the one that the younger generation uses more than the others, this is suggested by Rajasooriar, (2015). As partners, it has been decided to advertise via Snapchat to attract young customers to the Boutique, by uploading new images and putting up new stories every day. The advantages of Snapchat are, one is able to follow users and friends of friends by interacting with them regularly, to increase growth as a business.   </a:t>
            </a:r>
            <a:endParaRPr lang="en-GB" sz="2000" dirty="0">
              <a:solidFill>
                <a:srgbClr val="EFBFE9"/>
              </a:solidFill>
            </a:endParaRPr>
          </a:p>
          <a:p>
            <a:endParaRPr lang="en-GB" sz="2000" i="1" dirty="0">
              <a:solidFill>
                <a:srgbClr val="EFBFE9"/>
              </a:solidFill>
            </a:endParaRPr>
          </a:p>
          <a:p>
            <a:r>
              <a:rPr lang="en-GB" sz="2000" i="1" dirty="0">
                <a:solidFill>
                  <a:srgbClr val="EFBFE9"/>
                </a:solidFill>
              </a:rPr>
              <a:t>Facebook is also known as a popular networking site to advertise the Boutique. According to Marrs, (2018), Facebook has a marketing site where images can be uploaded with the latest fashion clothing’s, which can also be viewed by viewers to buy and collect from the store. We  will be posting new trends and new collections on Facebook regularly, to attract more people who are interested in our products. </a:t>
            </a:r>
            <a:endParaRPr lang="en-GB" sz="2000" dirty="0">
              <a:solidFill>
                <a:srgbClr val="EFBFE9"/>
              </a:solidFill>
            </a:endParaRPr>
          </a:p>
          <a:p>
            <a:r>
              <a:rPr lang="en-GB" sz="2000" b="1" i="1" dirty="0">
                <a:solidFill>
                  <a:srgbClr val="EFBFE9"/>
                </a:solidFill>
              </a:rPr>
              <a:t> </a:t>
            </a:r>
            <a:endParaRPr lang="en-GB" sz="2000" dirty="0">
              <a:solidFill>
                <a:srgbClr val="EFBFE9"/>
              </a:solidFill>
            </a:endParaRPr>
          </a:p>
        </p:txBody>
      </p:sp>
      <p:pic>
        <p:nvPicPr>
          <p:cNvPr id="5" name="Picture 4">
            <a:extLst>
              <a:ext uri="{FF2B5EF4-FFF2-40B4-BE49-F238E27FC236}">
                <a16:creationId xmlns:a16="http://schemas.microsoft.com/office/drawing/2014/main" id="{A94DA6A1-D0E3-4A20-8939-A9B27058531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85896" y="198970"/>
            <a:ext cx="1743958" cy="1285447"/>
          </a:xfrm>
          <a:prstGeom prst="rect">
            <a:avLst/>
          </a:prstGeom>
          <a:ln>
            <a:noFill/>
          </a:ln>
          <a:effectLst>
            <a:softEdge rad="112500"/>
          </a:effectLst>
        </p:spPr>
      </p:pic>
    </p:spTree>
    <p:extLst>
      <p:ext uri="{BB962C8B-B14F-4D97-AF65-F5344CB8AC3E}">
        <p14:creationId xmlns:p14="http://schemas.microsoft.com/office/powerpoint/2010/main" val="26352419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85970-5F3E-473D-AB34-D453C4582021}"/>
              </a:ext>
            </a:extLst>
          </p:cNvPr>
          <p:cNvSpPr>
            <a:spLocks noGrp="1"/>
          </p:cNvSpPr>
          <p:nvPr>
            <p:ph type="title"/>
          </p:nvPr>
        </p:nvSpPr>
        <p:spPr>
          <a:xfrm>
            <a:off x="2450184" y="0"/>
            <a:ext cx="10515600" cy="1325563"/>
          </a:xfrm>
        </p:spPr>
        <p:txBody>
          <a:bodyPr/>
          <a:lstStyle/>
          <a:p>
            <a:r>
              <a:rPr lang="en-GB" dirty="0">
                <a:solidFill>
                  <a:schemeClr val="accent2">
                    <a:lumMod val="60000"/>
                    <a:lumOff val="40000"/>
                  </a:schemeClr>
                </a:solidFill>
                <a:latin typeface="Algerian" panose="04020705040A02060702" pitchFamily="82" charset="0"/>
              </a:rPr>
              <a:t> </a:t>
            </a:r>
            <a:r>
              <a:rPr lang="en-GB" u="sng" dirty="0">
                <a:solidFill>
                  <a:schemeClr val="accent2">
                    <a:lumMod val="40000"/>
                    <a:lumOff val="60000"/>
                  </a:schemeClr>
                </a:solidFill>
                <a:latin typeface="Algerian" panose="04020705040A02060702" pitchFamily="82" charset="0"/>
              </a:rPr>
              <a:t>Market/advertisement</a:t>
            </a:r>
            <a:endParaRPr lang="en-GB" u="sng" dirty="0"/>
          </a:p>
        </p:txBody>
      </p:sp>
      <p:sp>
        <p:nvSpPr>
          <p:cNvPr id="3" name="TextBox 2">
            <a:extLst>
              <a:ext uri="{FF2B5EF4-FFF2-40B4-BE49-F238E27FC236}">
                <a16:creationId xmlns:a16="http://schemas.microsoft.com/office/drawing/2014/main" id="{050BA49B-A77C-4337-A77A-B3418CF48AE0}"/>
              </a:ext>
            </a:extLst>
          </p:cNvPr>
          <p:cNvSpPr txBox="1"/>
          <p:nvPr/>
        </p:nvSpPr>
        <p:spPr>
          <a:xfrm>
            <a:off x="980388" y="1517715"/>
            <a:ext cx="10133814" cy="4555093"/>
          </a:xfrm>
          <a:prstGeom prst="rect">
            <a:avLst/>
          </a:prstGeom>
          <a:noFill/>
        </p:spPr>
        <p:txBody>
          <a:bodyPr wrap="square" rtlCol="0">
            <a:spAutoFit/>
          </a:bodyPr>
          <a:lstStyle/>
          <a:p>
            <a:r>
              <a:rPr lang="en-GB" sz="3200" b="1" i="1" u="sng" dirty="0">
                <a:solidFill>
                  <a:schemeClr val="accent2">
                    <a:lumMod val="40000"/>
                    <a:lumOff val="60000"/>
                  </a:schemeClr>
                </a:solidFill>
              </a:rPr>
              <a:t>Family and friends</a:t>
            </a:r>
            <a:endParaRPr lang="en-GB" sz="3200" dirty="0">
              <a:solidFill>
                <a:schemeClr val="accent2">
                  <a:lumMod val="40000"/>
                  <a:lumOff val="60000"/>
                </a:schemeClr>
              </a:solidFill>
            </a:endParaRPr>
          </a:p>
          <a:p>
            <a:endParaRPr lang="en-GB" i="1" dirty="0"/>
          </a:p>
          <a:p>
            <a:r>
              <a:rPr lang="en-GB" sz="2400" i="1" dirty="0">
                <a:solidFill>
                  <a:srgbClr val="EFBFE9"/>
                </a:solidFill>
              </a:rPr>
              <a:t>We will be advertising to our family and friends to join us in our Boutique, to be able to see what is in store for them. To attract family and friends with the varieties and the qualities of our products, which then they can share with their family and friends. </a:t>
            </a:r>
          </a:p>
          <a:p>
            <a:endParaRPr lang="en-GB" sz="2400" i="1" dirty="0">
              <a:solidFill>
                <a:srgbClr val="EFBFE9"/>
              </a:solidFill>
            </a:endParaRPr>
          </a:p>
          <a:p>
            <a:r>
              <a:rPr lang="en-GB" sz="2400" i="1" dirty="0">
                <a:solidFill>
                  <a:srgbClr val="EFBFE9"/>
                </a:solidFill>
              </a:rPr>
              <a:t>We will be doing a Grand opening on the day and will be inviting all family and friends. Moreover, we will be keeping a signboard outside offering free refreshments for the public to invite themselves into our Boutique. This will be a good opportunity for us to build up a clientele of our customers, by providing them with good deals and better service.</a:t>
            </a:r>
            <a:endParaRPr lang="en-GB" sz="2400" dirty="0">
              <a:solidFill>
                <a:srgbClr val="EFBFE9"/>
              </a:solidFill>
            </a:endParaRPr>
          </a:p>
        </p:txBody>
      </p:sp>
      <p:pic>
        <p:nvPicPr>
          <p:cNvPr id="4" name="Picture 3">
            <a:extLst>
              <a:ext uri="{FF2B5EF4-FFF2-40B4-BE49-F238E27FC236}">
                <a16:creationId xmlns:a16="http://schemas.microsoft.com/office/drawing/2014/main" id="{E08BE790-E8DD-4AC6-9323-3C081B426DD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158560" y="306076"/>
            <a:ext cx="1905000" cy="1974884"/>
          </a:xfrm>
          <a:prstGeom prst="rect">
            <a:avLst/>
          </a:prstGeom>
          <a:ln>
            <a:noFill/>
          </a:ln>
          <a:effectLst>
            <a:softEdge rad="112500"/>
          </a:effectLst>
        </p:spPr>
      </p:pic>
    </p:spTree>
    <p:extLst>
      <p:ext uri="{BB962C8B-B14F-4D97-AF65-F5344CB8AC3E}">
        <p14:creationId xmlns:p14="http://schemas.microsoft.com/office/powerpoint/2010/main" val="13791906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EA260-E1FC-49F1-866B-0DC73A042A37}"/>
              </a:ext>
            </a:extLst>
          </p:cNvPr>
          <p:cNvSpPr>
            <a:spLocks noGrp="1"/>
          </p:cNvSpPr>
          <p:nvPr>
            <p:ph type="title"/>
          </p:nvPr>
        </p:nvSpPr>
        <p:spPr>
          <a:xfrm>
            <a:off x="4005606" y="204869"/>
            <a:ext cx="10515600" cy="1325563"/>
          </a:xfrm>
        </p:spPr>
        <p:txBody>
          <a:bodyPr/>
          <a:lstStyle/>
          <a:p>
            <a:r>
              <a:rPr lang="en-GB" dirty="0">
                <a:solidFill>
                  <a:schemeClr val="accent2">
                    <a:lumMod val="60000"/>
                    <a:lumOff val="40000"/>
                  </a:schemeClr>
                </a:solidFill>
                <a:latin typeface="Algerian" panose="04020705040A02060702" pitchFamily="82" charset="0"/>
              </a:rPr>
              <a:t> </a:t>
            </a:r>
            <a:r>
              <a:rPr lang="en-GB" dirty="0">
                <a:solidFill>
                  <a:schemeClr val="accent2">
                    <a:lumMod val="40000"/>
                    <a:lumOff val="60000"/>
                  </a:schemeClr>
                </a:solidFill>
                <a:latin typeface="Algerian" panose="04020705040A02060702" pitchFamily="82" charset="0"/>
              </a:rPr>
              <a:t>References </a:t>
            </a:r>
            <a:endParaRPr lang="en-GB" dirty="0"/>
          </a:p>
        </p:txBody>
      </p:sp>
      <p:sp>
        <p:nvSpPr>
          <p:cNvPr id="4" name="TextBox 3">
            <a:extLst>
              <a:ext uri="{FF2B5EF4-FFF2-40B4-BE49-F238E27FC236}">
                <a16:creationId xmlns:a16="http://schemas.microsoft.com/office/drawing/2014/main" id="{E0FB2636-DAEF-43F0-BC3F-F7AF0576AC43}"/>
              </a:ext>
            </a:extLst>
          </p:cNvPr>
          <p:cNvSpPr txBox="1"/>
          <p:nvPr/>
        </p:nvSpPr>
        <p:spPr>
          <a:xfrm>
            <a:off x="793030" y="1639550"/>
            <a:ext cx="10605939" cy="4801314"/>
          </a:xfrm>
          <a:prstGeom prst="rect">
            <a:avLst/>
          </a:prstGeom>
          <a:noFill/>
        </p:spPr>
        <p:txBody>
          <a:bodyPr wrap="square" rtlCol="0">
            <a:spAutoFit/>
          </a:bodyPr>
          <a:lstStyle/>
          <a:p>
            <a:r>
              <a:rPr lang="en-GB" i="1" dirty="0"/>
              <a:t>Europages. (2018) ‘Import-Export Textile and Clothing’ [Online] </a:t>
            </a:r>
            <a:r>
              <a:rPr lang="en-GB" i="1" u="sng" dirty="0">
                <a:hlinkClick r:id="rId2"/>
              </a:rPr>
              <a:t>https://www.europages.co.uk</a:t>
            </a:r>
            <a:r>
              <a:rPr lang="en-GB" i="1" dirty="0"/>
              <a:t>, Accessed Date 4th October 2018.</a:t>
            </a:r>
            <a:endParaRPr lang="en-GB" dirty="0"/>
          </a:p>
          <a:p>
            <a:r>
              <a:rPr lang="en-GB" i="1" dirty="0"/>
              <a:t> </a:t>
            </a:r>
          </a:p>
          <a:p>
            <a:r>
              <a:rPr lang="en-GB" i="1" dirty="0"/>
              <a:t>Gaur, P. (2018) ‘Importance of computers in fashion design’ [Online] </a:t>
            </a:r>
            <a:r>
              <a:rPr lang="en-GB" i="1" u="sng" dirty="0">
                <a:hlinkClick r:id="rId3"/>
              </a:rPr>
              <a:t>https://www.fibre2fashion.com</a:t>
            </a:r>
            <a:r>
              <a:rPr lang="en-GB" i="1" dirty="0"/>
              <a:t>, Accessed Date 14</a:t>
            </a:r>
            <a:r>
              <a:rPr lang="en-GB" i="1" baseline="30000" dirty="0"/>
              <a:t>th</a:t>
            </a:r>
            <a:r>
              <a:rPr lang="en-GB" i="1" dirty="0"/>
              <a:t> October 2018.</a:t>
            </a:r>
            <a:endParaRPr lang="en-GB" dirty="0"/>
          </a:p>
          <a:p>
            <a:r>
              <a:rPr lang="en-GB" i="1" dirty="0"/>
              <a:t> </a:t>
            </a:r>
          </a:p>
          <a:p>
            <a:r>
              <a:rPr lang="en-GB" i="1" dirty="0"/>
              <a:t>IndiaMart. (2018) ‘IndiaMart’ [Online] </a:t>
            </a:r>
            <a:r>
              <a:rPr lang="en-GB" i="1" u="sng" dirty="0">
                <a:hlinkClick r:id="rId4"/>
              </a:rPr>
              <a:t>http://dir.indiamart.com</a:t>
            </a:r>
            <a:r>
              <a:rPr lang="en-GB" i="1" dirty="0"/>
              <a:t>, Accessed Date 6</a:t>
            </a:r>
            <a:r>
              <a:rPr lang="en-GB" i="1" baseline="30000" dirty="0"/>
              <a:t>th</a:t>
            </a:r>
            <a:r>
              <a:rPr lang="en-GB" i="1" dirty="0"/>
              <a:t> October 2018.</a:t>
            </a:r>
            <a:endParaRPr lang="en-GB" dirty="0"/>
          </a:p>
          <a:p>
            <a:r>
              <a:rPr lang="en-GB" i="1" dirty="0"/>
              <a:t> </a:t>
            </a:r>
          </a:p>
          <a:p>
            <a:r>
              <a:rPr lang="en-GB" i="1" dirty="0"/>
              <a:t>LKfabcart. (2018) ‘Indian Textiles B2B Marketplace Worldwide’ [Online] </a:t>
            </a:r>
            <a:r>
              <a:rPr lang="en-GB" i="1" u="sng" dirty="0">
                <a:hlinkClick r:id="rId5"/>
              </a:rPr>
              <a:t>http://www.lkfabcart.com</a:t>
            </a:r>
            <a:r>
              <a:rPr lang="en-GB" i="1" dirty="0"/>
              <a:t>, Accessed Date 6</a:t>
            </a:r>
            <a:r>
              <a:rPr lang="en-GB" i="1" baseline="30000" dirty="0"/>
              <a:t>th</a:t>
            </a:r>
            <a:r>
              <a:rPr lang="en-GB" i="1" dirty="0"/>
              <a:t> October 2018. </a:t>
            </a:r>
            <a:endParaRPr lang="en-GB" dirty="0"/>
          </a:p>
          <a:p>
            <a:endParaRPr lang="en-GB" i="1" dirty="0"/>
          </a:p>
          <a:p>
            <a:r>
              <a:rPr lang="en-GB" i="1" dirty="0"/>
              <a:t> Marrs, M. (2018) ‘7 Ways to use Facebook for Marketing’ [Online] </a:t>
            </a:r>
            <a:r>
              <a:rPr lang="en-GB" i="1" u="sng" dirty="0">
                <a:hlinkClick r:id="rId6"/>
              </a:rPr>
              <a:t>https://www.wordstream.com</a:t>
            </a:r>
            <a:r>
              <a:rPr lang="en-GB" i="1" dirty="0"/>
              <a:t>, Accessed Date 30</a:t>
            </a:r>
            <a:r>
              <a:rPr lang="en-GB" i="1" baseline="30000" dirty="0"/>
              <a:t>th</a:t>
            </a:r>
            <a:r>
              <a:rPr lang="en-GB" i="1" dirty="0"/>
              <a:t> October 2018.</a:t>
            </a:r>
            <a:endParaRPr lang="en-GB" dirty="0"/>
          </a:p>
          <a:p>
            <a:r>
              <a:rPr lang="en-GB" i="1" dirty="0"/>
              <a:t> </a:t>
            </a:r>
          </a:p>
          <a:p>
            <a:r>
              <a:rPr lang="en-GB" i="1" dirty="0"/>
              <a:t>National career service. (2018) ‘fashion designer’ [Online] </a:t>
            </a:r>
            <a:r>
              <a:rPr lang="en-GB" i="1" u="sng" dirty="0">
                <a:hlinkClick r:id="rId7"/>
              </a:rPr>
              <a:t>https://nationalcareersservice.direct.gov.uk,</a:t>
            </a:r>
            <a:r>
              <a:rPr lang="en-GB" i="1" dirty="0"/>
              <a:t> Accessed Date 12</a:t>
            </a:r>
            <a:r>
              <a:rPr lang="en-GB" i="1" baseline="30000" dirty="0"/>
              <a:t>th</a:t>
            </a:r>
            <a:r>
              <a:rPr lang="en-GB" i="1" dirty="0"/>
              <a:t> October 2018. </a:t>
            </a:r>
            <a:endParaRPr lang="en-GB" dirty="0"/>
          </a:p>
          <a:p>
            <a:r>
              <a:rPr lang="en-GB" i="1" dirty="0"/>
              <a:t> </a:t>
            </a:r>
            <a:endParaRPr lang="en-GB" dirty="0"/>
          </a:p>
        </p:txBody>
      </p:sp>
      <p:pic>
        <p:nvPicPr>
          <p:cNvPr id="5" name="Picture 4">
            <a:extLst>
              <a:ext uri="{FF2B5EF4-FFF2-40B4-BE49-F238E27FC236}">
                <a16:creationId xmlns:a16="http://schemas.microsoft.com/office/drawing/2014/main" id="{F5FE8873-61AA-4E97-86DE-A65880030A60}"/>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06225" y="165709"/>
            <a:ext cx="2361197" cy="1239625"/>
          </a:xfrm>
          <a:prstGeom prst="rect">
            <a:avLst/>
          </a:prstGeom>
          <a:ln>
            <a:noFill/>
          </a:ln>
          <a:effectLst>
            <a:softEdge rad="112500"/>
          </a:effectLst>
        </p:spPr>
      </p:pic>
      <p:pic>
        <p:nvPicPr>
          <p:cNvPr id="6" name="Picture 5">
            <a:extLst>
              <a:ext uri="{FF2B5EF4-FFF2-40B4-BE49-F238E27FC236}">
                <a16:creationId xmlns:a16="http://schemas.microsoft.com/office/drawing/2014/main" id="{512C712C-EA4F-4973-A3E6-ECB5B7BF30D7}"/>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9049732" y="155731"/>
            <a:ext cx="2349237" cy="142383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41417065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F9D77-F70D-4EAC-B459-F4062B360E7F}"/>
              </a:ext>
            </a:extLst>
          </p:cNvPr>
          <p:cNvSpPr>
            <a:spLocks noGrp="1"/>
          </p:cNvSpPr>
          <p:nvPr>
            <p:ph type="title"/>
          </p:nvPr>
        </p:nvSpPr>
        <p:spPr>
          <a:xfrm>
            <a:off x="3967898" y="242576"/>
            <a:ext cx="10515600" cy="1325563"/>
          </a:xfrm>
        </p:spPr>
        <p:txBody>
          <a:bodyPr/>
          <a:lstStyle/>
          <a:p>
            <a:r>
              <a:rPr lang="en-GB" dirty="0">
                <a:solidFill>
                  <a:schemeClr val="accent2">
                    <a:lumMod val="60000"/>
                    <a:lumOff val="40000"/>
                  </a:schemeClr>
                </a:solidFill>
                <a:latin typeface="Algerian" panose="04020705040A02060702" pitchFamily="82" charset="0"/>
              </a:rPr>
              <a:t> </a:t>
            </a:r>
            <a:r>
              <a:rPr lang="en-GB" dirty="0">
                <a:solidFill>
                  <a:schemeClr val="accent2">
                    <a:lumMod val="40000"/>
                    <a:lumOff val="60000"/>
                  </a:schemeClr>
                </a:solidFill>
                <a:latin typeface="Algerian" panose="04020705040A02060702" pitchFamily="82" charset="0"/>
              </a:rPr>
              <a:t>References </a:t>
            </a:r>
            <a:endParaRPr lang="en-GB" dirty="0"/>
          </a:p>
        </p:txBody>
      </p:sp>
      <p:sp>
        <p:nvSpPr>
          <p:cNvPr id="3" name="TextBox 2">
            <a:extLst>
              <a:ext uri="{FF2B5EF4-FFF2-40B4-BE49-F238E27FC236}">
                <a16:creationId xmlns:a16="http://schemas.microsoft.com/office/drawing/2014/main" id="{2E91B320-27CB-4192-A21A-990DC1A4A888}"/>
              </a:ext>
            </a:extLst>
          </p:cNvPr>
          <p:cNvSpPr txBox="1"/>
          <p:nvPr/>
        </p:nvSpPr>
        <p:spPr>
          <a:xfrm>
            <a:off x="970960" y="1568139"/>
            <a:ext cx="10515600" cy="5632311"/>
          </a:xfrm>
          <a:prstGeom prst="rect">
            <a:avLst/>
          </a:prstGeom>
          <a:noFill/>
        </p:spPr>
        <p:txBody>
          <a:bodyPr wrap="square" rtlCol="0">
            <a:spAutoFit/>
          </a:bodyPr>
          <a:lstStyle/>
          <a:p>
            <a:r>
              <a:rPr lang="en-GB" i="1" dirty="0"/>
              <a:t>Open Forum. (2018) ‘What are The Advantages and Disadvantages of a Partnership’ [Online] </a:t>
            </a:r>
            <a:r>
              <a:rPr lang="en-GB" i="1" u="sng" dirty="0">
                <a:hlinkClick r:id="rId2"/>
              </a:rPr>
              <a:t>https://www.americanexpress.com</a:t>
            </a:r>
            <a:r>
              <a:rPr lang="en-GB" i="1" dirty="0"/>
              <a:t>, Accessed Date 31</a:t>
            </a:r>
            <a:r>
              <a:rPr lang="en-GB" i="1" baseline="30000" dirty="0"/>
              <a:t>st</a:t>
            </a:r>
            <a:r>
              <a:rPr lang="en-GB" i="1" dirty="0"/>
              <a:t> October 2018.</a:t>
            </a:r>
            <a:endParaRPr lang="en-GB" dirty="0"/>
          </a:p>
          <a:p>
            <a:r>
              <a:rPr lang="en-GB" i="1" dirty="0"/>
              <a:t> </a:t>
            </a:r>
          </a:p>
          <a:p>
            <a:r>
              <a:rPr lang="en-GB" i="1" dirty="0"/>
              <a:t>Prospects. (2018) ‘Fashion Designer’ [Online] </a:t>
            </a:r>
            <a:r>
              <a:rPr lang="en-GB" i="1" u="sng" dirty="0">
                <a:hlinkClick r:id="rId3"/>
              </a:rPr>
              <a:t>https://www.prospects.ac.uk</a:t>
            </a:r>
            <a:r>
              <a:rPr lang="en-GB" i="1" u="sng" dirty="0"/>
              <a:t>, </a:t>
            </a:r>
            <a:r>
              <a:rPr lang="en-GB" i="1" dirty="0"/>
              <a:t>Accessed Date 14</a:t>
            </a:r>
            <a:r>
              <a:rPr lang="en-GB" i="1" baseline="30000" dirty="0"/>
              <a:t>th</a:t>
            </a:r>
            <a:r>
              <a:rPr lang="en-GB" i="1" dirty="0"/>
              <a:t> October 2018.</a:t>
            </a:r>
            <a:endParaRPr lang="en-GB" dirty="0"/>
          </a:p>
          <a:p>
            <a:endParaRPr lang="en-GB" i="1" dirty="0"/>
          </a:p>
          <a:p>
            <a:r>
              <a:rPr lang="en-GB" i="1" dirty="0"/>
              <a:t> Quesenberry, K.A. (2015),</a:t>
            </a:r>
            <a:r>
              <a:rPr lang="en-GB" dirty="0"/>
              <a:t> </a:t>
            </a:r>
            <a:r>
              <a:rPr lang="en-GB" i="1" u="sng" dirty="0"/>
              <a:t>Social Media Strategy: Marketing and Advertising in the Consumer Revolution,</a:t>
            </a:r>
            <a:r>
              <a:rPr lang="en-GB" i="1" dirty="0"/>
              <a:t> Maryland: Rowman &amp; Littlefield.</a:t>
            </a:r>
            <a:r>
              <a:rPr lang="en-GB" i="1" u="sng" dirty="0"/>
              <a:t> </a:t>
            </a:r>
            <a:endParaRPr lang="en-GB" dirty="0"/>
          </a:p>
          <a:p>
            <a:r>
              <a:rPr lang="en-GB" i="1" dirty="0"/>
              <a:t> </a:t>
            </a:r>
          </a:p>
          <a:p>
            <a:r>
              <a:rPr lang="en-GB" i="1" dirty="0"/>
              <a:t>Rajasooriar, M. (2015) ‘Jarrang’ [Online] </a:t>
            </a:r>
            <a:r>
              <a:rPr lang="en-GB" i="1" u="sng" dirty="0">
                <a:hlinkClick r:id="rId4"/>
              </a:rPr>
              <a:t>https://www.jarrang.com</a:t>
            </a:r>
            <a:r>
              <a:rPr lang="en-GB" i="1" dirty="0"/>
              <a:t>, Accessed Date 25</a:t>
            </a:r>
            <a:r>
              <a:rPr lang="en-GB" i="1" baseline="30000" dirty="0"/>
              <a:t>th</a:t>
            </a:r>
            <a:r>
              <a:rPr lang="en-GB" i="1" dirty="0"/>
              <a:t> October 2018.</a:t>
            </a:r>
            <a:endParaRPr lang="en-GB" dirty="0"/>
          </a:p>
          <a:p>
            <a:r>
              <a:rPr lang="en-GB" i="1" dirty="0"/>
              <a:t> </a:t>
            </a:r>
            <a:endParaRPr lang="en-GB" dirty="0"/>
          </a:p>
          <a:p>
            <a:r>
              <a:rPr lang="en-GB" i="1" dirty="0"/>
              <a:t>Springsteel, L. (2013), </a:t>
            </a:r>
            <a:r>
              <a:rPr lang="en-GB" i="1" u="sng" dirty="0"/>
              <a:t>Becoming A Fashion Designer</a:t>
            </a:r>
            <a:r>
              <a:rPr lang="en-GB" i="1" dirty="0"/>
              <a:t>, (Eleventh Edition), New York: John Wiley &amp; Sons.</a:t>
            </a:r>
            <a:endParaRPr lang="en-GB" dirty="0"/>
          </a:p>
          <a:p>
            <a:r>
              <a:rPr lang="en-GB" i="1" dirty="0"/>
              <a:t> </a:t>
            </a:r>
            <a:endParaRPr lang="en-GB" dirty="0"/>
          </a:p>
          <a:p>
            <a:r>
              <a:rPr lang="en-GB" i="1" dirty="0"/>
              <a:t>Study.com. (2018) ‘fashion designer education requirements &amp; career info’ [Online] </a:t>
            </a:r>
            <a:r>
              <a:rPr lang="en-GB" i="1" u="sng" dirty="0">
                <a:hlinkClick r:id="rId5"/>
              </a:rPr>
              <a:t>https://www.study.com</a:t>
            </a:r>
            <a:r>
              <a:rPr lang="en-GB" i="1" u="sng" dirty="0"/>
              <a:t>,</a:t>
            </a:r>
            <a:r>
              <a:rPr lang="en-GB" i="1" dirty="0"/>
              <a:t> Accessed Date 12</a:t>
            </a:r>
            <a:r>
              <a:rPr lang="en-GB" i="1" baseline="30000" dirty="0"/>
              <a:t>th</a:t>
            </a:r>
            <a:r>
              <a:rPr lang="en-GB" i="1" dirty="0"/>
              <a:t> October 2018.</a:t>
            </a:r>
            <a:endParaRPr lang="en-GB" dirty="0"/>
          </a:p>
          <a:p>
            <a:r>
              <a:rPr lang="en-GB" i="1" dirty="0"/>
              <a:t> </a:t>
            </a:r>
            <a:endParaRPr lang="en-GB" dirty="0"/>
          </a:p>
          <a:p>
            <a:r>
              <a:rPr lang="en-GB" i="1" dirty="0"/>
              <a:t>Wix. (2018) ‘Create the website you want’ [Online] </a:t>
            </a:r>
            <a:r>
              <a:rPr lang="en-GB" i="1" u="sng" dirty="0">
                <a:hlinkClick r:id="rId6"/>
              </a:rPr>
              <a:t>https://www.wix.com</a:t>
            </a:r>
            <a:r>
              <a:rPr lang="en-GB" i="1" dirty="0"/>
              <a:t>, Accessed Date 21</a:t>
            </a:r>
            <a:r>
              <a:rPr lang="en-GB" i="1" baseline="30000" dirty="0"/>
              <a:t>st</a:t>
            </a:r>
            <a:r>
              <a:rPr lang="en-GB" i="1" dirty="0"/>
              <a:t> October 2018.</a:t>
            </a:r>
            <a:endParaRPr lang="en-GB" dirty="0"/>
          </a:p>
          <a:p>
            <a:r>
              <a:rPr lang="en-GB" i="1" dirty="0"/>
              <a:t> </a:t>
            </a:r>
            <a:endParaRPr lang="en-GB" dirty="0"/>
          </a:p>
          <a:p>
            <a:r>
              <a:rPr lang="en-GB" i="1" dirty="0"/>
              <a:t> </a:t>
            </a:r>
            <a:endParaRPr lang="en-GB" dirty="0"/>
          </a:p>
          <a:p>
            <a:r>
              <a:rPr lang="en-GB" i="1" dirty="0"/>
              <a:t> </a:t>
            </a:r>
            <a:endParaRPr lang="en-GB" dirty="0"/>
          </a:p>
          <a:p>
            <a:r>
              <a:rPr lang="en-GB" dirty="0"/>
              <a:t> </a:t>
            </a:r>
          </a:p>
        </p:txBody>
      </p:sp>
      <p:pic>
        <p:nvPicPr>
          <p:cNvPr id="5" name="Picture 4">
            <a:extLst>
              <a:ext uri="{FF2B5EF4-FFF2-40B4-BE49-F238E27FC236}">
                <a16:creationId xmlns:a16="http://schemas.microsoft.com/office/drawing/2014/main" id="{C709E0D8-00C5-4EEC-9AE1-97BD6412EEAE}"/>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59877" y="242576"/>
            <a:ext cx="2361197" cy="1239625"/>
          </a:xfrm>
          <a:prstGeom prst="rect">
            <a:avLst/>
          </a:prstGeom>
          <a:ln>
            <a:noFill/>
          </a:ln>
          <a:effectLst>
            <a:softEdge rad="112500"/>
          </a:effectLst>
        </p:spPr>
      </p:pic>
      <p:pic>
        <p:nvPicPr>
          <p:cNvPr id="8" name="Picture 7">
            <a:extLst>
              <a:ext uri="{FF2B5EF4-FFF2-40B4-BE49-F238E27FC236}">
                <a16:creationId xmlns:a16="http://schemas.microsoft.com/office/drawing/2014/main" id="{1B10FEA1-9DCE-41AF-8411-9C8C547BCBC5}"/>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631312" y="114943"/>
            <a:ext cx="1768835" cy="158083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7323697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Ion Boardroom</Template>
  <TotalTime>1415</TotalTime>
  <Words>3206</Words>
  <Application>Microsoft Office PowerPoint</Application>
  <PresentationFormat>Widescreen</PresentationFormat>
  <Paragraphs>584</Paragraphs>
  <Slides>56</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56</vt:i4>
      </vt:variant>
    </vt:vector>
  </HeadingPairs>
  <TitlesOfParts>
    <vt:vector size="68" baseType="lpstr">
      <vt:lpstr>Algerian</vt:lpstr>
      <vt:lpstr>Arial</vt:lpstr>
      <vt:lpstr>Calibri</vt:lpstr>
      <vt:lpstr>Calibri Light</vt:lpstr>
      <vt:lpstr>Californian FB</vt:lpstr>
      <vt:lpstr>Cambria</vt:lpstr>
      <vt:lpstr>Cambria Math</vt:lpstr>
      <vt:lpstr>Copperplate Gothic Bold</vt:lpstr>
      <vt:lpstr>Footlight MT Light</vt:lpstr>
      <vt:lpstr>Times New Roman</vt:lpstr>
      <vt:lpstr>Wingdings</vt:lpstr>
      <vt:lpstr>Office Theme</vt:lpstr>
      <vt:lpstr>PowerPoint Presentation</vt:lpstr>
      <vt:lpstr>                       partnership</vt:lpstr>
      <vt:lpstr>Benefits of Partnership</vt:lpstr>
      <vt:lpstr>Type of business</vt:lpstr>
      <vt:lpstr> Mission statement</vt:lpstr>
      <vt:lpstr>Aim </vt:lpstr>
      <vt:lpstr>Objectives </vt:lpstr>
      <vt:lpstr>Manufacturer/supplier</vt:lpstr>
      <vt:lpstr>                Location</vt:lpstr>
      <vt:lpstr>Location</vt:lpstr>
      <vt:lpstr>Where the business is based</vt:lpstr>
      <vt:lpstr>           Product/services</vt:lpstr>
      <vt:lpstr>Product/services</vt:lpstr>
      <vt:lpstr>                        Cost   </vt:lpstr>
      <vt:lpstr>                     Stock </vt:lpstr>
      <vt:lpstr>                   Shopfront </vt:lpstr>
      <vt:lpstr>          Physical resource </vt:lpstr>
      <vt:lpstr>             Boutique layout</vt:lpstr>
      <vt:lpstr>          Financial Resource </vt:lpstr>
      <vt:lpstr>Human resource</vt:lpstr>
      <vt:lpstr>Quality Control/ Tailor       Fulmodina Hannan</vt:lpstr>
      <vt:lpstr>Quality Control/ Tailor       Fulmodina Hannan</vt:lpstr>
      <vt:lpstr>Admin/Customer Service             Friha Nawaz</vt:lpstr>
      <vt:lpstr>        Tailor    Sultana Islam</vt:lpstr>
      <vt:lpstr>  Accountant  Papia Russell</vt:lpstr>
      <vt:lpstr>Fashion  Designer     Mehek Sayeed</vt:lpstr>
      <vt:lpstr>Fashion  Designer     Mehek Sayeed</vt:lpstr>
      <vt:lpstr>        Market/advertisement</vt:lpstr>
      <vt:lpstr>Market/advertisement</vt:lpstr>
      <vt:lpstr>Market/advertisement</vt:lpstr>
      <vt:lpstr>                  Conclusion </vt:lpstr>
      <vt:lpstr>                 Gantt Chart</vt:lpstr>
      <vt:lpstr>                   References </vt:lpstr>
      <vt:lpstr>References</vt:lpstr>
      <vt:lpstr>                        References</vt:lpstr>
      <vt:lpstr>                       References</vt:lpstr>
      <vt:lpstr>                        References</vt:lpstr>
      <vt:lpstr>                       References</vt:lpstr>
      <vt:lpstr>                        References</vt:lpstr>
      <vt:lpstr>                        References</vt:lpstr>
      <vt:lpstr>     </vt:lpstr>
      <vt:lpstr>Speaker notes for Business Proposal         Mehek Sayeed 1709656</vt:lpstr>
      <vt:lpstr>Partnership/ Introduction</vt:lpstr>
      <vt:lpstr>Benefits of Partnership</vt:lpstr>
      <vt:lpstr>Type of business</vt:lpstr>
      <vt:lpstr>Mission statement</vt:lpstr>
      <vt:lpstr>Aim </vt:lpstr>
      <vt:lpstr>Objectives </vt:lpstr>
      <vt:lpstr>Manufacturer/supplier</vt:lpstr>
      <vt:lpstr>Fashion  Designer     Mehek Sayeed</vt:lpstr>
      <vt:lpstr>Fashion  Designer     Mehek Sayeed</vt:lpstr>
      <vt:lpstr> Market/advertisement</vt:lpstr>
      <vt:lpstr> Market/advertisement</vt:lpstr>
      <vt:lpstr> Market/advertisement</vt:lpstr>
      <vt:lpstr> References </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Blush boutique</dc:title>
  <dc:creator>Mehek Sayeed</dc:creator>
  <cp:lastModifiedBy>Mehek Sayeed</cp:lastModifiedBy>
  <cp:revision>153</cp:revision>
  <dcterms:created xsi:type="dcterms:W3CDTF">2018-11-01T12:18:42Z</dcterms:created>
  <dcterms:modified xsi:type="dcterms:W3CDTF">2018-11-05T11:28:23Z</dcterms:modified>
</cp:coreProperties>
</file>