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handoutMasterIdLst>
    <p:handoutMasterId r:id="rId11"/>
  </p:handoutMasterIdLst>
  <p:sldIdLst>
    <p:sldId id="256" r:id="rId5"/>
    <p:sldId id="258" r:id="rId6"/>
    <p:sldId id="259" r:id="rId7"/>
    <p:sldId id="260" r:id="rId8"/>
    <p:sldId id="261"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6"/>
  </p:normalViewPr>
  <p:slideViewPr>
    <p:cSldViewPr>
      <p:cViewPr varScale="1">
        <p:scale>
          <a:sx n="73" d="100"/>
          <a:sy n="73" d="100"/>
        </p:scale>
        <p:origin x="1476"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mtaz Goolam" userId="7b8f3cd9-a17c-4200-9d27-a29bdc4ac75a" providerId="ADAL" clId="{818D955A-7467-AB40-9154-B4F4C8DECEFA}"/>
    <pc:docChg chg="modSld">
      <pc:chgData name="Mumtaz Goolam" userId="7b8f3cd9-a17c-4200-9d27-a29bdc4ac75a" providerId="ADAL" clId="{818D955A-7467-AB40-9154-B4F4C8DECEFA}" dt="2020-09-25T20:58:58.563" v="0" actId="113"/>
      <pc:docMkLst>
        <pc:docMk/>
      </pc:docMkLst>
      <pc:sldChg chg="modSp mod">
        <pc:chgData name="Mumtaz Goolam" userId="7b8f3cd9-a17c-4200-9d27-a29bdc4ac75a" providerId="ADAL" clId="{818D955A-7467-AB40-9154-B4F4C8DECEFA}" dt="2020-09-25T20:58:58.563" v="0" actId="113"/>
        <pc:sldMkLst>
          <pc:docMk/>
          <pc:sldMk cId="3044395372" sldId="261"/>
        </pc:sldMkLst>
        <pc:spChg chg="mod">
          <ac:chgData name="Mumtaz Goolam" userId="7b8f3cd9-a17c-4200-9d27-a29bdc4ac75a" providerId="ADAL" clId="{818D955A-7467-AB40-9154-B4F4C8DECEFA}" dt="2020-09-25T20:58:58.563" v="0" actId="113"/>
          <ac:spMkLst>
            <pc:docMk/>
            <pc:sldMk cId="3044395372" sldId="261"/>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17/02/2022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2/17/2022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17/02/2022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17/02/2022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17/02/2022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52736"/>
            <a:ext cx="7992888" cy="1470025"/>
          </a:xfrm>
        </p:spPr>
        <p:txBody>
          <a:bodyPr>
            <a:normAutofit fontScale="90000"/>
          </a:bodyPr>
          <a:lstStyle/>
          <a:p>
            <a:pPr marL="0" indent="0"/>
            <a:r>
              <a:rPr lang="en-GB" altLang="en-US" dirty="0"/>
              <a:t>INTRODUCTION TO PHYSIOLOGY</a:t>
            </a:r>
            <a:br>
              <a:rPr lang="en-GB" altLang="en-US" dirty="0"/>
            </a:br>
            <a:r>
              <a:rPr lang="en-GB" altLang="en-US" dirty="0"/>
              <a:t>(BMHP5003)</a:t>
            </a:r>
          </a:p>
        </p:txBody>
      </p:sp>
      <p:sp>
        <p:nvSpPr>
          <p:cNvPr id="3" name="TextBox 2">
            <a:extLst>
              <a:ext uri="{FF2B5EF4-FFF2-40B4-BE49-F238E27FC236}">
                <a16:creationId xmlns:a16="http://schemas.microsoft.com/office/drawing/2014/main" id="{9D1C96DE-C090-4E6B-AC0B-470FD4653840}"/>
              </a:ext>
            </a:extLst>
          </p:cNvPr>
          <p:cNvSpPr txBox="1"/>
          <p:nvPr/>
        </p:nvSpPr>
        <p:spPr>
          <a:xfrm>
            <a:off x="2123728" y="3380799"/>
            <a:ext cx="5040560" cy="1569660"/>
          </a:xfrm>
          <a:prstGeom prst="rect">
            <a:avLst/>
          </a:prstGeom>
          <a:noFill/>
        </p:spPr>
        <p:txBody>
          <a:bodyPr wrap="square" rtlCol="0">
            <a:spAutoFit/>
          </a:bodyPr>
          <a:lstStyle/>
          <a:p>
            <a:pPr algn="ctr"/>
            <a:r>
              <a:rPr lang="en-GB" sz="3200" b="1"/>
              <a:t>WEEK </a:t>
            </a:r>
            <a:r>
              <a:rPr lang="en-GB" sz="3200" b="1" smtClean="0"/>
              <a:t>4 </a:t>
            </a:r>
            <a:r>
              <a:rPr lang="en-GB" sz="3200" b="1"/>
              <a:t>SESSION </a:t>
            </a:r>
            <a:r>
              <a:rPr lang="en-GB" sz="3200" b="1" smtClean="0"/>
              <a:t>4</a:t>
            </a:r>
            <a:endParaRPr lang="en-GB" sz="3200" b="1" dirty="0"/>
          </a:p>
          <a:p>
            <a:pPr algn="ctr"/>
            <a:r>
              <a:rPr lang="en-GB" sz="3200" b="1" dirty="0"/>
              <a:t>ASSIGNMENT DISCUSSION</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fontAlgn="auto" hangingPunct="1">
              <a:spcAft>
                <a:spcPts val="0"/>
              </a:spcAft>
              <a:defRPr/>
            </a:pPr>
            <a:r>
              <a:rPr lang="en-GB" dirty="0"/>
              <a:t>Lesson Objectives:</a:t>
            </a:r>
          </a:p>
        </p:txBody>
      </p:sp>
      <p:sp>
        <p:nvSpPr>
          <p:cNvPr id="8195" name="Content Placeholder 2"/>
          <p:cNvSpPr>
            <a:spLocks noGrp="1"/>
          </p:cNvSpPr>
          <p:nvPr>
            <p:ph idx="1"/>
          </p:nvPr>
        </p:nvSpPr>
        <p:spPr/>
        <p:txBody>
          <a:bodyPr>
            <a:normAutofit/>
          </a:bodyPr>
          <a:lstStyle/>
          <a:p>
            <a:pPr eaLnBrk="1" hangingPunct="1"/>
            <a:r>
              <a:rPr lang="en-GB" altLang="en-US" sz="2800" dirty="0"/>
              <a:t>Discuss the structure of Assessment Component 1 and Assessment Component 2.</a:t>
            </a:r>
          </a:p>
          <a:p>
            <a:pPr eaLnBrk="1" hangingPunct="1"/>
            <a:r>
              <a:rPr lang="en-GB" altLang="en-US" sz="2800" dirty="0"/>
              <a:t>To discuss the process of physiological information gathering in healthcare.</a:t>
            </a:r>
          </a:p>
          <a:p>
            <a:pPr eaLnBrk="1" hangingPunct="1"/>
            <a:r>
              <a:rPr lang="en-GB" altLang="en-US" sz="2800" dirty="0"/>
              <a:t>To evaluate the benefits of  assessments with changing physiological status</a:t>
            </a:r>
          </a:p>
        </p:txBody>
      </p:sp>
    </p:spTree>
    <p:extLst>
      <p:ext uri="{BB962C8B-B14F-4D97-AF65-F5344CB8AC3E}">
        <p14:creationId xmlns:p14="http://schemas.microsoft.com/office/powerpoint/2010/main" val="2906926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
            </a:r>
            <a:br>
              <a:rPr lang="en-GB" b="1" dirty="0"/>
            </a:br>
            <a:r>
              <a:rPr lang="en-GB" b="1" dirty="0"/>
              <a:t/>
            </a:r>
            <a:br>
              <a:rPr lang="en-GB" b="1" dirty="0"/>
            </a:br>
            <a:r>
              <a:rPr lang="en-GB" b="1" dirty="0"/>
              <a:t/>
            </a:r>
            <a:br>
              <a:rPr lang="en-GB" b="1" dirty="0"/>
            </a:br>
            <a:r>
              <a:rPr lang="en-GB" b="1" dirty="0"/>
              <a:t>Assessment Component </a:t>
            </a:r>
            <a:r>
              <a:rPr lang="en-GB" dirty="0"/>
              <a:t>1-</a:t>
            </a:r>
            <a:br>
              <a:rPr lang="en-GB" dirty="0"/>
            </a:br>
            <a:r>
              <a:rPr lang="en-GB" dirty="0">
                <a:latin typeface="Times New Roman"/>
                <a:ea typeface="Calibri"/>
              </a:rPr>
              <a:t>50% </a:t>
            </a:r>
            <a:br>
              <a:rPr lang="en-GB" dirty="0">
                <a:latin typeface="Times New Roman"/>
                <a:ea typeface="Calibri"/>
              </a:rPr>
            </a:br>
            <a:r>
              <a:rPr lang="en-GB" dirty="0">
                <a:latin typeface="Times New Roman"/>
                <a:ea typeface="Calibri"/>
              </a:rPr>
              <a:t>Academic Poster and Presentation(1000 words) </a:t>
            </a:r>
            <a:endParaRPr lang="en-GB" dirty="0"/>
          </a:p>
        </p:txBody>
      </p:sp>
      <p:sp>
        <p:nvSpPr>
          <p:cNvPr id="3" name="Content Placeholder 2"/>
          <p:cNvSpPr>
            <a:spLocks noGrp="1"/>
          </p:cNvSpPr>
          <p:nvPr>
            <p:ph idx="1"/>
          </p:nvPr>
        </p:nvSpPr>
        <p:spPr/>
        <p:txBody>
          <a:bodyPr>
            <a:normAutofit lnSpcReduction="10000"/>
          </a:bodyPr>
          <a:lstStyle/>
          <a:p>
            <a:pPr marL="0" indent="0">
              <a:lnSpc>
                <a:spcPct val="107000"/>
              </a:lnSpc>
              <a:spcAft>
                <a:spcPts val="800"/>
              </a:spcAft>
              <a:buNone/>
            </a:pPr>
            <a:endParaRPr lang="en-GB" dirty="0">
              <a:latin typeface="Times New Roman"/>
              <a:ea typeface="Calibri"/>
              <a:cs typeface="Times New Roman"/>
            </a:endParaRPr>
          </a:p>
          <a:p>
            <a:pPr marL="0" indent="0">
              <a:lnSpc>
                <a:spcPct val="107000"/>
              </a:lnSpc>
              <a:spcAft>
                <a:spcPts val="800"/>
              </a:spcAft>
              <a:buNone/>
            </a:pPr>
            <a:endParaRPr lang="en-GB" dirty="0">
              <a:latin typeface="Times New Roman"/>
              <a:ea typeface="Calibri"/>
              <a:cs typeface="Times New Roman"/>
            </a:endParaRPr>
          </a:p>
          <a:p>
            <a:pPr marL="0" indent="0">
              <a:lnSpc>
                <a:spcPct val="107000"/>
              </a:lnSpc>
              <a:spcAft>
                <a:spcPts val="800"/>
              </a:spcAft>
              <a:buNone/>
            </a:pPr>
            <a:r>
              <a:rPr lang="en-GB" dirty="0">
                <a:latin typeface="Times New Roman"/>
                <a:ea typeface="Calibri"/>
                <a:cs typeface="Times New Roman"/>
              </a:rPr>
              <a:t>Create a Poster which will outline the main anatomical features of the human body and display an understanding of the relationship between body functioning and relevant anatomy and physiology. </a:t>
            </a:r>
            <a:endParaRPr lang="en-GB" sz="2800" dirty="0">
              <a:latin typeface="Calibri"/>
              <a:ea typeface="Calibri"/>
              <a:cs typeface="Times New Roman"/>
            </a:endParaRPr>
          </a:p>
          <a:p>
            <a:pPr marL="0" indent="0">
              <a:buNone/>
            </a:pPr>
            <a:endParaRPr lang="en-GB" dirty="0"/>
          </a:p>
        </p:txBody>
      </p:sp>
    </p:spTree>
    <p:extLst>
      <p:ext uri="{BB962C8B-B14F-4D97-AF65-F5344CB8AC3E}">
        <p14:creationId xmlns:p14="http://schemas.microsoft.com/office/powerpoint/2010/main" val="475265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29600" cy="508918"/>
          </a:xfrm>
        </p:spPr>
        <p:txBody>
          <a:bodyPr>
            <a:normAutofit fontScale="90000"/>
          </a:bodyPr>
          <a:lstStyle/>
          <a:p>
            <a:pPr>
              <a:lnSpc>
                <a:spcPct val="107000"/>
              </a:lnSpc>
              <a:spcAft>
                <a:spcPts val="800"/>
              </a:spcAft>
            </a:pPr>
            <a:r>
              <a:rPr lang="en-GB" sz="4000" b="1" dirty="0">
                <a:latin typeface="Times New Roman"/>
                <a:ea typeface="Calibri"/>
                <a:cs typeface="Times New Roman"/>
              </a:rPr>
              <a:t>Assessment Component</a:t>
            </a:r>
            <a:r>
              <a:rPr lang="en-GB" sz="4000" dirty="0">
                <a:latin typeface="Times New Roman"/>
                <a:ea typeface="Calibri"/>
                <a:cs typeface="Times New Roman"/>
              </a:rPr>
              <a:t> 2 – </a:t>
            </a:r>
            <a:br>
              <a:rPr lang="en-GB" sz="4000" dirty="0">
                <a:latin typeface="Times New Roman"/>
                <a:ea typeface="Calibri"/>
                <a:cs typeface="Times New Roman"/>
              </a:rPr>
            </a:br>
            <a:r>
              <a:rPr lang="en-GB" sz="4000" dirty="0">
                <a:latin typeface="Times New Roman"/>
                <a:ea typeface="Calibri"/>
                <a:cs typeface="Times New Roman"/>
              </a:rPr>
              <a:t>50% Written Coursework  (2000 words) </a:t>
            </a:r>
            <a:r>
              <a:rPr lang="en-GB" sz="4000" dirty="0">
                <a:latin typeface="Calibri"/>
                <a:ea typeface="Calibri"/>
                <a:cs typeface="Times New Roman"/>
              </a:rPr>
              <a:t/>
            </a:r>
            <a:br>
              <a:rPr lang="en-GB" sz="4000" dirty="0">
                <a:latin typeface="Calibri"/>
                <a:ea typeface="Calibri"/>
                <a:cs typeface="Times New Roman"/>
              </a:rPr>
            </a:br>
            <a:endParaRPr lang="en-GB" dirty="0"/>
          </a:p>
        </p:txBody>
      </p:sp>
      <p:sp>
        <p:nvSpPr>
          <p:cNvPr id="3" name="Content Placeholder 2"/>
          <p:cNvSpPr>
            <a:spLocks noGrp="1"/>
          </p:cNvSpPr>
          <p:nvPr>
            <p:ph idx="1"/>
          </p:nvPr>
        </p:nvSpPr>
        <p:spPr>
          <a:xfrm>
            <a:off x="457200" y="1844823"/>
            <a:ext cx="8229600" cy="3672409"/>
          </a:xfrm>
        </p:spPr>
        <p:txBody>
          <a:bodyPr>
            <a:normAutofit/>
          </a:bodyPr>
          <a:lstStyle/>
          <a:p>
            <a:pPr marL="0" indent="0">
              <a:lnSpc>
                <a:spcPct val="107000"/>
              </a:lnSpc>
              <a:spcAft>
                <a:spcPts val="800"/>
              </a:spcAft>
              <a:buNone/>
            </a:pPr>
            <a:r>
              <a:rPr lang="en-GB" sz="2800" dirty="0">
                <a:latin typeface="Lucida Sans" pitchFamily="34" charset="0"/>
                <a:ea typeface="Calibri"/>
                <a:cs typeface="Times New Roman"/>
              </a:rPr>
              <a:t>Discuss the routine measures and information gathering related to body functioning in health and social care. Include information which examines how information about body functioning may inform care planning for individuals. </a:t>
            </a:r>
          </a:p>
          <a:p>
            <a:endParaRPr lang="en-GB" dirty="0"/>
          </a:p>
        </p:txBody>
      </p:sp>
    </p:spTree>
    <p:extLst>
      <p:ext uri="{BB962C8B-B14F-4D97-AF65-F5344CB8AC3E}">
        <p14:creationId xmlns:p14="http://schemas.microsoft.com/office/powerpoint/2010/main" val="3049793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GROUP DISCUSSION</a:t>
            </a:r>
          </a:p>
        </p:txBody>
      </p:sp>
      <p:sp>
        <p:nvSpPr>
          <p:cNvPr id="3" name="Content Placeholder 2"/>
          <p:cNvSpPr>
            <a:spLocks noGrp="1"/>
          </p:cNvSpPr>
          <p:nvPr>
            <p:ph idx="1"/>
          </p:nvPr>
        </p:nvSpPr>
        <p:spPr/>
        <p:txBody>
          <a:bodyPr/>
          <a:lstStyle/>
          <a:p>
            <a:r>
              <a:rPr lang="en-GB" dirty="0"/>
              <a:t>Students to discuss different aspects of care planning as outlined by the teacher. </a:t>
            </a:r>
          </a:p>
          <a:p>
            <a:r>
              <a:rPr lang="en-GB" dirty="0"/>
              <a:t>Feedback and the teacher sums up with a summary of the care planning process.  </a:t>
            </a:r>
          </a:p>
        </p:txBody>
      </p:sp>
    </p:spTree>
    <p:extLst>
      <p:ext uri="{BB962C8B-B14F-4D97-AF65-F5344CB8AC3E}">
        <p14:creationId xmlns:p14="http://schemas.microsoft.com/office/powerpoint/2010/main" val="304439537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39057</TotalTime>
  <Words>173</Words>
  <Application>Microsoft Office PowerPoint</Application>
  <PresentationFormat>On-screen Show (4:3)</PresentationFormat>
  <Paragraphs>16</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Lucida Sans</vt:lpstr>
      <vt:lpstr>Myriad Pro</vt:lpstr>
      <vt:lpstr>Times New Roman</vt:lpstr>
      <vt:lpstr>20140311PresentationUWTSDTemplate</vt:lpstr>
      <vt:lpstr>INTRODUCTION TO PHYSIOLOGY (BMHP5003)</vt:lpstr>
      <vt:lpstr>Lesson Objectives:</vt:lpstr>
      <vt:lpstr>   Assessment Component 1- 50%  Academic Poster and Presentation(1000 words) </vt:lpstr>
      <vt:lpstr>Assessment Component 2 –  50% Written Coursework  (2000 words)  </vt:lpstr>
      <vt:lpstr>GROUP DISCUSSION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Goolam Mumtaz</cp:lastModifiedBy>
  <cp:revision>109</cp:revision>
  <dcterms:created xsi:type="dcterms:W3CDTF">2015-04-14T15:21:28Z</dcterms:created>
  <dcterms:modified xsi:type="dcterms:W3CDTF">2022-02-17T13:21:11Z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