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17" r:id="rId4"/>
  </p:sldMasterIdLst>
  <p:notesMasterIdLst>
    <p:notesMasterId r:id="rId54"/>
  </p:notesMasterIdLst>
  <p:sldIdLst>
    <p:sldId id="256" r:id="rId5"/>
    <p:sldId id="324" r:id="rId6"/>
    <p:sldId id="424" r:id="rId7"/>
    <p:sldId id="257" r:id="rId8"/>
    <p:sldId id="262" r:id="rId9"/>
    <p:sldId id="425" r:id="rId10"/>
    <p:sldId id="426" r:id="rId11"/>
    <p:sldId id="427" r:id="rId12"/>
    <p:sldId id="423" r:id="rId13"/>
    <p:sldId id="366" r:id="rId14"/>
    <p:sldId id="365" r:id="rId15"/>
    <p:sldId id="369" r:id="rId16"/>
    <p:sldId id="367" r:id="rId17"/>
    <p:sldId id="368" r:id="rId18"/>
    <p:sldId id="370" r:id="rId19"/>
    <p:sldId id="371" r:id="rId20"/>
    <p:sldId id="372" r:id="rId21"/>
    <p:sldId id="373" r:id="rId22"/>
    <p:sldId id="375" r:id="rId23"/>
    <p:sldId id="379" r:id="rId24"/>
    <p:sldId id="378" r:id="rId25"/>
    <p:sldId id="376" r:id="rId26"/>
    <p:sldId id="377" r:id="rId27"/>
    <p:sldId id="380" r:id="rId28"/>
    <p:sldId id="381" r:id="rId29"/>
    <p:sldId id="382" r:id="rId30"/>
    <p:sldId id="383" r:id="rId31"/>
    <p:sldId id="429" r:id="rId32"/>
    <p:sldId id="385" r:id="rId33"/>
    <p:sldId id="387" r:id="rId34"/>
    <p:sldId id="388" r:id="rId35"/>
    <p:sldId id="389" r:id="rId36"/>
    <p:sldId id="390" r:id="rId37"/>
    <p:sldId id="391" r:id="rId38"/>
    <p:sldId id="392" r:id="rId39"/>
    <p:sldId id="393" r:id="rId40"/>
    <p:sldId id="394" r:id="rId41"/>
    <p:sldId id="395" r:id="rId42"/>
    <p:sldId id="396" r:id="rId43"/>
    <p:sldId id="397" r:id="rId44"/>
    <p:sldId id="398" r:id="rId45"/>
    <p:sldId id="399" r:id="rId46"/>
    <p:sldId id="400" r:id="rId47"/>
    <p:sldId id="428" r:id="rId48"/>
    <p:sldId id="418" r:id="rId49"/>
    <p:sldId id="419" r:id="rId50"/>
    <p:sldId id="420" r:id="rId51"/>
    <p:sldId id="421" r:id="rId52"/>
    <p:sldId id="422"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3023" autoAdjust="0"/>
  </p:normalViewPr>
  <p:slideViewPr>
    <p:cSldViewPr snapToGrid="0">
      <p:cViewPr varScale="1">
        <p:scale>
          <a:sx n="95" d="100"/>
          <a:sy n="95" d="100"/>
        </p:scale>
        <p:origin x="66" y="72"/>
      </p:cViewPr>
      <p:guideLst/>
    </p:cSldViewPr>
  </p:slideViewPr>
  <p:outlineViewPr>
    <p:cViewPr>
      <p:scale>
        <a:sx n="33" d="100"/>
        <a:sy n="33" d="100"/>
      </p:scale>
      <p:origin x="0" y="-8117"/>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A2BC5F-88D5-4B1F-B912-A136AD5BFECC}" type="datetimeFigureOut">
              <a:rPr lang="en-GB" smtClean="0"/>
              <a:t>10/06/2025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C1C59A-ABC7-45EE-8EB0-DDB954447F8E}" type="slidenum">
              <a:rPr lang="en-GB" smtClean="0"/>
              <a:t>‹#›</a:t>
            </a:fld>
            <a:endParaRPr lang="en-GB"/>
          </a:p>
        </p:txBody>
      </p:sp>
    </p:spTree>
    <p:extLst>
      <p:ext uri="{BB962C8B-B14F-4D97-AF65-F5344CB8AC3E}">
        <p14:creationId xmlns:p14="http://schemas.microsoft.com/office/powerpoint/2010/main" val="2108546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0" name="Date Placeholder 29"/>
          <p:cNvSpPr>
            <a:spLocks noGrp="1"/>
          </p:cNvSpPr>
          <p:nvPr>
            <p:ph type="dt" sz="half" idx="10"/>
          </p:nvPr>
        </p:nvSpPr>
        <p:spPr/>
        <p:txBody>
          <a:bodyPr/>
          <a:lstStyle>
            <a:lvl1pPr>
              <a:defRPr>
                <a:solidFill>
                  <a:srgbClr val="E0E6E9"/>
                </a:solidFill>
              </a:defRPr>
            </a:lvl1pPr>
            <a:extLst/>
          </a:lstStyle>
          <a:p>
            <a:fld id="{AE9E8765-F025-4C07-8AC8-FF16F7B76A8C}" type="datetime1">
              <a:rPr lang="en-GB" smtClean="0"/>
              <a:t>10/06/2025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spTree>
    <p:extLst>
      <p:ext uri="{BB962C8B-B14F-4D97-AF65-F5344CB8AC3E}">
        <p14:creationId xmlns:p14="http://schemas.microsoft.com/office/powerpoint/2010/main" val="2449201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E1960558-E6D0-4A54-B374-D756289D0BB2}" type="datetime1">
              <a:rPr lang="en-GB" smtClean="0"/>
              <a:t>10/06/2025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Tree>
    <p:extLst>
      <p:ext uri="{BB962C8B-B14F-4D97-AF65-F5344CB8AC3E}">
        <p14:creationId xmlns:p14="http://schemas.microsoft.com/office/powerpoint/2010/main" val="55287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15419" y="164077"/>
            <a:ext cx="11031105" cy="778582"/>
          </a:xfrm>
        </p:spPr>
        <p:txBody>
          <a:bodyPr>
            <a:normAutofit/>
          </a:bodyPr>
          <a:lstStyle>
            <a:lvl1pPr>
              <a:defRPr sz="3000">
                <a:solidFill>
                  <a:srgbClr val="004989"/>
                </a:solidFill>
              </a:defRPr>
            </a:lvl1pPr>
          </a:lstStyle>
          <a:p>
            <a:r>
              <a:rPr lang="en-US"/>
              <a:t>Click to edit Master title style</a:t>
            </a:r>
            <a:endParaRPr lang="en-GB" dirty="0"/>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C363C069-DAE1-433B-9782-3F95D8F62F90}" type="datetime1">
              <a:rPr lang="en-GB" smtClean="0"/>
              <a:t>10/06/2025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8" name="Graphic 7" descr="Clipboard with solid fill">
            <a:extLst>
              <a:ext uri="{FF2B5EF4-FFF2-40B4-BE49-F238E27FC236}">
                <a16:creationId xmlns:a16="http://schemas.microsoft.com/office/drawing/2014/main" id="{3C61A5C2-849A-B063-927F-B9CB242693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164077"/>
            <a:ext cx="720883" cy="720883"/>
          </a:xfrm>
          <a:prstGeom prst="rect">
            <a:avLst/>
          </a:prstGeom>
        </p:spPr>
      </p:pic>
    </p:spTree>
    <p:extLst>
      <p:ext uri="{BB962C8B-B14F-4D97-AF65-F5344CB8AC3E}">
        <p14:creationId xmlns:p14="http://schemas.microsoft.com/office/powerpoint/2010/main" val="2642668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34013" y="164077"/>
            <a:ext cx="11012511" cy="778582"/>
          </a:xfrm>
        </p:spPr>
        <p:txBody>
          <a:bodyPr>
            <a:normAutofit/>
          </a:bodyPr>
          <a:lstStyle>
            <a:lvl1pPr>
              <a:defRPr sz="3000"/>
            </a:lvl1pPr>
          </a:lstStyle>
          <a:p>
            <a:r>
              <a:rPr lang="en-US"/>
              <a:t>Click to edit Master title style</a:t>
            </a:r>
            <a:endParaRPr lang="en-GB" dirty="0"/>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3E20BFE2-7019-4422-9C4F-41167434020E}" type="datetime1">
              <a:rPr lang="en-GB" smtClean="0"/>
              <a:t>10/06/2025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Graphic 6" descr="Chat with solid fill">
            <a:extLst>
              <a:ext uri="{FF2B5EF4-FFF2-40B4-BE49-F238E27FC236}">
                <a16:creationId xmlns:a16="http://schemas.microsoft.com/office/drawing/2014/main" id="{C1B3A237-B989-E423-4627-AB4D47429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28259"/>
            <a:ext cx="914400" cy="914400"/>
          </a:xfrm>
          <a:prstGeom prst="rect">
            <a:avLst/>
          </a:prstGeom>
        </p:spPr>
      </p:pic>
      <p:cxnSp>
        <p:nvCxnSpPr>
          <p:cNvPr id="6" name="Straight Connector 5">
            <a:extLst>
              <a:ext uri="{FF2B5EF4-FFF2-40B4-BE49-F238E27FC236}">
                <a16:creationId xmlns:a16="http://schemas.microsoft.com/office/drawing/2014/main" id="{891829EA-6FE6-9842-0CC3-3982AA3ECD79}"/>
              </a:ext>
            </a:extLst>
          </p:cNvPr>
          <p:cNvCxnSpPr>
            <a:cxnSpLocks/>
          </p:cNvCxnSpPr>
          <p:nvPr/>
        </p:nvCxnSpPr>
        <p:spPr>
          <a:xfrm>
            <a:off x="0" y="48125"/>
            <a:ext cx="12192000" cy="0"/>
          </a:xfrm>
          <a:prstGeom prst="line">
            <a:avLst/>
          </a:prstGeom>
          <a:ln w="104775">
            <a:solidFill>
              <a:srgbClr val="FFD9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014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endParaRPr lang="en-GB"/>
          </a:p>
        </p:txBody>
      </p:sp>
      <p:sp>
        <p:nvSpPr>
          <p:cNvPr id="9" name="Date Placeholder 2">
            <a:extLst>
              <a:ext uri="{FF2B5EF4-FFF2-40B4-BE49-F238E27FC236}">
                <a16:creationId xmlns:a16="http://schemas.microsoft.com/office/drawing/2014/main" id="{C22537E9-854A-1343-5A3E-DE9041A9C684}"/>
              </a:ext>
            </a:extLst>
          </p:cNvPr>
          <p:cNvSpPr>
            <a:spLocks noGrp="1"/>
          </p:cNvSpPr>
          <p:nvPr>
            <p:ph type="dt" sz="half" idx="10"/>
          </p:nvPr>
        </p:nvSpPr>
        <p:spPr>
          <a:xfrm rot="5400000">
            <a:off x="10655346" y="4185245"/>
            <a:ext cx="2743200" cy="356491"/>
          </a:xfrm>
        </p:spPr>
        <p:txBody>
          <a:bodyPr/>
          <a:lstStyle/>
          <a:p>
            <a:fld id="{624D8337-8FFF-4F1B-B75F-97A855DFD0AF}" type="datetime1">
              <a:rPr lang="en-GB" smtClean="0"/>
              <a:t>10/06/2025</a:t>
            </a:fld>
            <a:endParaRPr lang="en-GB"/>
          </a:p>
        </p:txBody>
      </p:sp>
      <p:sp>
        <p:nvSpPr>
          <p:cNvPr id="10" name="Slide Number Placeholder 4">
            <a:extLst>
              <a:ext uri="{FF2B5EF4-FFF2-40B4-BE49-F238E27FC236}">
                <a16:creationId xmlns:a16="http://schemas.microsoft.com/office/drawing/2014/main" id="{1BA5CA9B-C854-379F-CA72-13454A4752CA}"/>
              </a:ext>
            </a:extLst>
          </p:cNvPr>
          <p:cNvSpPr>
            <a:spLocks noGrp="1"/>
          </p:cNvSpPr>
          <p:nvPr>
            <p:ph type="sldNum" sz="quarter" idx="12"/>
          </p:nvPr>
        </p:nvSpPr>
        <p:spPr>
          <a:xfrm>
            <a:off x="11856149" y="5755807"/>
            <a:ext cx="356492" cy="356400"/>
          </a:xfrm>
        </p:spPr>
        <p:txBody>
          <a:bodyPr/>
          <a:lstStyle/>
          <a:p>
            <a:fld id="{74D77D2B-B223-4A5F-B2B2-5AE626418F05}" type="slidenum">
              <a:rPr lang="en-GB" smtClean="0"/>
              <a:t>‹#›</a:t>
            </a:fld>
            <a:endParaRPr lang="en-GB"/>
          </a:p>
        </p:txBody>
      </p:sp>
      <p:sp>
        <p:nvSpPr>
          <p:cNvPr id="11" name="Title 1">
            <a:extLst>
              <a:ext uri="{FF2B5EF4-FFF2-40B4-BE49-F238E27FC236}">
                <a16:creationId xmlns:a16="http://schemas.microsoft.com/office/drawing/2014/main" id="{8013CC0F-541B-515C-FD51-96D7C1CDEDFD}"/>
              </a:ext>
            </a:extLst>
          </p:cNvPr>
          <p:cNvSpPr>
            <a:spLocks noGrp="1"/>
          </p:cNvSpPr>
          <p:nvPr>
            <p:ph type="title"/>
          </p:nvPr>
        </p:nvSpPr>
        <p:spPr>
          <a:xfrm>
            <a:off x="803868" y="164077"/>
            <a:ext cx="11042656" cy="778582"/>
          </a:xfrm>
        </p:spPr>
        <p:txBody>
          <a:bodyPr/>
          <a:lstStyle>
            <a:lvl1pPr>
              <a:defRPr>
                <a:ln w="22225">
                  <a:solidFill>
                    <a:srgbClr val="C00000"/>
                  </a:solidFill>
                  <a:prstDash val="solid"/>
                </a:ln>
                <a:solidFill>
                  <a:srgbClr val="C00000"/>
                </a:solidFill>
              </a:defRPr>
            </a:lvl1pPr>
          </a:lstStyle>
          <a:p>
            <a:r>
              <a:rPr lang="en-US"/>
              <a:t>Click to edit Master title style</a:t>
            </a:r>
            <a:endParaRPr lang="en-GB"/>
          </a:p>
        </p:txBody>
      </p:sp>
      <p:cxnSp>
        <p:nvCxnSpPr>
          <p:cNvPr id="13" name="Straight Connector 12">
            <a:extLst>
              <a:ext uri="{FF2B5EF4-FFF2-40B4-BE49-F238E27FC236}">
                <a16:creationId xmlns:a16="http://schemas.microsoft.com/office/drawing/2014/main" id="{8F690071-E015-2666-8280-8044ECC2045F}"/>
              </a:ext>
            </a:extLst>
          </p:cNvPr>
          <p:cNvCxnSpPr>
            <a:cxnSpLocks/>
          </p:cNvCxnSpPr>
          <p:nvPr/>
        </p:nvCxnSpPr>
        <p:spPr>
          <a:xfrm>
            <a:off x="0" y="48125"/>
            <a:ext cx="12192000" cy="0"/>
          </a:xfrm>
          <a:prstGeom prst="line">
            <a:avLst/>
          </a:prstGeom>
          <a:ln w="104775">
            <a:solidFill>
              <a:srgbClr val="C00000"/>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23CFC43-085D-ECDB-C94E-5ACBCD8DCE17}"/>
              </a:ext>
            </a:extLst>
          </p:cNvPr>
          <p:cNvSpPr>
            <a:spLocks noGrp="1"/>
          </p:cNvSpPr>
          <p:nvPr>
            <p:ph type="body" sz="quarter" idx="13"/>
          </p:nvPr>
        </p:nvSpPr>
        <p:spPr>
          <a:xfrm>
            <a:off x="358775" y="1103313"/>
            <a:ext cx="11487150" cy="5008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2" name="Straight Connector 1">
            <a:extLst>
              <a:ext uri="{FF2B5EF4-FFF2-40B4-BE49-F238E27FC236}">
                <a16:creationId xmlns:a16="http://schemas.microsoft.com/office/drawing/2014/main" id="{DE0E5074-9C3F-FB3E-2E4D-94B5898C83EE}"/>
              </a:ext>
            </a:extLst>
          </p:cNvPr>
          <p:cNvCxnSpPr>
            <a:cxnSpLocks/>
          </p:cNvCxnSpPr>
          <p:nvPr/>
        </p:nvCxnSpPr>
        <p:spPr>
          <a:xfrm>
            <a:off x="0" y="48125"/>
            <a:ext cx="12192000" cy="0"/>
          </a:xfrm>
          <a:prstGeom prst="line">
            <a:avLst/>
          </a:prstGeom>
          <a:ln w="104775">
            <a:solidFill>
              <a:srgbClr val="C000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pic>
        <p:nvPicPr>
          <p:cNvPr id="8" name="Graphic 7" descr="Puzzle pieces with solid fill">
            <a:extLst>
              <a:ext uri="{FF2B5EF4-FFF2-40B4-BE49-F238E27FC236}">
                <a16:creationId xmlns:a16="http://schemas.microsoft.com/office/drawing/2014/main" id="{4890D5CD-044A-9D0A-69AB-92131161260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96168"/>
            <a:ext cx="914400" cy="914400"/>
          </a:xfrm>
          <a:prstGeom prst="rect">
            <a:avLst/>
          </a:prstGeom>
        </p:spPr>
      </p:pic>
    </p:spTree>
    <p:extLst>
      <p:ext uri="{BB962C8B-B14F-4D97-AF65-F5344CB8AC3E}">
        <p14:creationId xmlns:p14="http://schemas.microsoft.com/office/powerpoint/2010/main" val="1859944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A9003BE7-9F16-4DE6-A6A3-2753441FAF8F}" type="datetime1">
              <a:rPr lang="en-GB" smtClean="0"/>
              <a:t>10/06/2025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054655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376594"/>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2" name="Title Placeholder 1">
            <a:extLst>
              <a:ext uri="{FF2B5EF4-FFF2-40B4-BE49-F238E27FC236}">
                <a16:creationId xmlns:a16="http://schemas.microsoft.com/office/drawing/2014/main" id="{47A4B5A1-EF64-9729-AEC2-36C3D85FA1F9}"/>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9" name="Date Placeholder 4">
            <a:extLst>
              <a:ext uri="{FF2B5EF4-FFF2-40B4-BE49-F238E27FC236}">
                <a16:creationId xmlns:a16="http://schemas.microsoft.com/office/drawing/2014/main" id="{8DF811DF-0ADD-2F4F-8990-B3AD45C58230}"/>
              </a:ext>
            </a:extLst>
          </p:cNvPr>
          <p:cNvSpPr>
            <a:spLocks noGrp="1"/>
          </p:cNvSpPr>
          <p:nvPr>
            <p:ph type="dt" sz="half" idx="2"/>
          </p:nvPr>
        </p:nvSpPr>
        <p:spPr>
          <a:xfrm rot="5400000">
            <a:off x="10655346" y="4854315"/>
            <a:ext cx="2743200" cy="356491"/>
          </a:xfrm>
          <a:prstGeom prst="rect">
            <a:avLst/>
          </a:prstGeom>
        </p:spPr>
        <p:txBody>
          <a:bodyPr vert="horz" lIns="91440" tIns="45720" rIns="91440" bIns="45720" rtlCol="0" anchor="ctr"/>
          <a:lstStyle>
            <a:lvl1pPr algn="r">
              <a:defRPr sz="1100">
                <a:solidFill>
                  <a:schemeClr val="tx1">
                    <a:tint val="82000"/>
                  </a:schemeClr>
                </a:solidFill>
              </a:defRPr>
            </a:lvl1pPr>
          </a:lstStyle>
          <a:p>
            <a:fld id="{AA8CF992-8021-4178-A289-85D0DEF361D6}" type="datetime1">
              <a:rPr lang="en-GB" smtClean="0"/>
              <a:t>10/06/2025</a:t>
            </a:fld>
            <a:endParaRPr lang="en-GB"/>
          </a:p>
        </p:txBody>
      </p:sp>
      <p:sp>
        <p:nvSpPr>
          <p:cNvPr id="10" name="Slide Number Placeholder 7">
            <a:extLst>
              <a:ext uri="{FF2B5EF4-FFF2-40B4-BE49-F238E27FC236}">
                <a16:creationId xmlns:a16="http://schemas.microsoft.com/office/drawing/2014/main" id="{A5A49E56-298E-C426-9650-8EEEBAD9BD55}"/>
              </a:ext>
            </a:extLst>
          </p:cNvPr>
          <p:cNvSpPr>
            <a:spLocks noGrp="1"/>
          </p:cNvSpPr>
          <p:nvPr>
            <p:ph type="sldNum" sz="quarter" idx="4"/>
          </p:nvPr>
        </p:nvSpPr>
        <p:spPr>
          <a:xfrm>
            <a:off x="11856149" y="6424877"/>
            <a:ext cx="356492" cy="356400"/>
          </a:xfrm>
          <a:prstGeom prst="rect">
            <a:avLst/>
          </a:prstGeom>
        </p:spPr>
        <p:txBody>
          <a:bodyPr vert="horz" lIns="91440" tIns="45720" rIns="91440" bIns="45720" rtlCol="0" anchor="ctr"/>
          <a:lstStyle>
            <a:lvl1pPr algn="ctr">
              <a:defRPr sz="1100" b="1">
                <a:solidFill>
                  <a:schemeClr val="tx1">
                    <a:tint val="82000"/>
                  </a:schemeClr>
                </a:solidFill>
              </a:defRPr>
            </a:lvl1pPr>
          </a:lstStyle>
          <a:p>
            <a:fld id="{74D77D2B-B223-4A5F-B2B2-5AE626418F05}" type="slidenum">
              <a:rPr lang="en-GB" smtClean="0"/>
              <a:t>‹#›</a:t>
            </a:fld>
            <a:endParaRPr lang="en-GB"/>
          </a:p>
        </p:txBody>
      </p:sp>
      <p:sp>
        <p:nvSpPr>
          <p:cNvPr id="12" name="Text Placeholder 11">
            <a:extLst>
              <a:ext uri="{FF2B5EF4-FFF2-40B4-BE49-F238E27FC236}">
                <a16:creationId xmlns:a16="http://schemas.microsoft.com/office/drawing/2014/main" id="{9A3EAE59-13ED-B1C7-162D-79A726945AF7}"/>
              </a:ext>
            </a:extLst>
          </p:cNvPr>
          <p:cNvSpPr>
            <a:spLocks noGrp="1"/>
          </p:cNvSpPr>
          <p:nvPr>
            <p:ph type="body" sz="quarter" idx="10"/>
          </p:nvPr>
        </p:nvSpPr>
        <p:spPr>
          <a:xfrm>
            <a:off x="358775" y="1081088"/>
            <a:ext cx="11487150" cy="5175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34464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1_Custom Layout">
    <p:bg>
      <p:bgPr>
        <a:solidFill>
          <a:schemeClr val="bg1"/>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422093"/>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5" name="Title Placeholder 1">
            <a:extLst>
              <a:ext uri="{FF2B5EF4-FFF2-40B4-BE49-F238E27FC236}">
                <a16:creationId xmlns:a16="http://schemas.microsoft.com/office/drawing/2014/main" id="{2E824191-4574-D2F9-BF4A-543F75393CAA}"/>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7" name="Date Placeholder 2">
            <a:extLst>
              <a:ext uri="{FF2B5EF4-FFF2-40B4-BE49-F238E27FC236}">
                <a16:creationId xmlns:a16="http://schemas.microsoft.com/office/drawing/2014/main" id="{275264DE-D66C-27CC-4667-30A994A9BADC}"/>
              </a:ext>
            </a:extLst>
          </p:cNvPr>
          <p:cNvSpPr>
            <a:spLocks noGrp="1"/>
          </p:cNvSpPr>
          <p:nvPr>
            <p:ph type="dt" sz="half" idx="10"/>
          </p:nvPr>
        </p:nvSpPr>
        <p:spPr>
          <a:xfrm rot="5400000">
            <a:off x="10655346" y="4887768"/>
            <a:ext cx="2743200" cy="356491"/>
          </a:xfrm>
        </p:spPr>
        <p:txBody>
          <a:bodyPr/>
          <a:lstStyle/>
          <a:p>
            <a:fld id="{7CF84CD1-7921-4AC2-8F25-DBB7FF7406C2}" type="datetime1">
              <a:rPr lang="en-GB" smtClean="0"/>
              <a:t>10/06/2025</a:t>
            </a:fld>
            <a:endParaRPr lang="en-GB"/>
          </a:p>
        </p:txBody>
      </p:sp>
      <p:sp>
        <p:nvSpPr>
          <p:cNvPr id="8" name="Slide Number Placeholder 4">
            <a:extLst>
              <a:ext uri="{FF2B5EF4-FFF2-40B4-BE49-F238E27FC236}">
                <a16:creationId xmlns:a16="http://schemas.microsoft.com/office/drawing/2014/main" id="{5BE756EC-DF41-C17E-EAD6-1B54AEFEC3BD}"/>
              </a:ext>
            </a:extLst>
          </p:cNvPr>
          <p:cNvSpPr>
            <a:spLocks noGrp="1"/>
          </p:cNvSpPr>
          <p:nvPr>
            <p:ph type="sldNum" sz="quarter" idx="12"/>
          </p:nvPr>
        </p:nvSpPr>
        <p:spPr>
          <a:xfrm>
            <a:off x="11856149" y="6458330"/>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46868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4" name="Date Placeholder 2">
            <a:extLst>
              <a:ext uri="{FF2B5EF4-FFF2-40B4-BE49-F238E27FC236}">
                <a16:creationId xmlns:a16="http://schemas.microsoft.com/office/drawing/2014/main" id="{0E231DB1-2228-4A0C-8FFB-A23234289284}"/>
              </a:ext>
            </a:extLst>
          </p:cNvPr>
          <p:cNvSpPr>
            <a:spLocks noGrp="1"/>
          </p:cNvSpPr>
          <p:nvPr>
            <p:ph type="dt" sz="half" idx="10"/>
          </p:nvPr>
        </p:nvSpPr>
        <p:spPr>
          <a:xfrm rot="5400000">
            <a:off x="10655346" y="4118339"/>
            <a:ext cx="2743200" cy="356491"/>
          </a:xfrm>
        </p:spPr>
        <p:txBody>
          <a:bodyPr/>
          <a:lstStyle/>
          <a:p>
            <a:fld id="{28066192-3731-4B6B-BB8C-0670C3A392A2}" type="datetime1">
              <a:rPr lang="en-GB" smtClean="0"/>
              <a:t>10/06/2025</a:t>
            </a:fld>
            <a:endParaRPr lang="en-GB"/>
          </a:p>
        </p:txBody>
      </p:sp>
      <p:sp>
        <p:nvSpPr>
          <p:cNvPr id="5" name="Slide Number Placeholder 4">
            <a:extLst>
              <a:ext uri="{FF2B5EF4-FFF2-40B4-BE49-F238E27FC236}">
                <a16:creationId xmlns:a16="http://schemas.microsoft.com/office/drawing/2014/main" id="{D6DEB7CF-C32B-A454-1FCA-0BC0966F19BD}"/>
              </a:ext>
            </a:extLst>
          </p:cNvPr>
          <p:cNvSpPr>
            <a:spLocks noGrp="1"/>
          </p:cNvSpPr>
          <p:nvPr>
            <p:ph type="sldNum" sz="quarter" idx="12"/>
          </p:nvPr>
        </p:nvSpPr>
        <p:spPr>
          <a:xfrm>
            <a:off x="11856149" y="568890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499576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E6787941-6540-4901-8EB0-3A6E7364FB56}" type="datetime1">
              <a:rPr lang="en-GB" smtClean="0"/>
              <a:t>10/06/2025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74D77D2B-B223-4A5F-B2B2-5AE626418F05}"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39" y="168167"/>
            <a:ext cx="10096327" cy="733704"/>
          </a:xfrm>
          <a:prstGeom prst="roundRect">
            <a:avLst/>
          </a:prstGeom>
        </p:spPr>
        <p:txBody>
          <a:bodyPr vert="horz" lIns="91440" tIns="45720" rIns="91440" bIns="45720" rtlCol="0" anchor="ctr">
            <a:normAutofit/>
          </a:bodyPr>
          <a:lstStyle/>
          <a:p>
            <a:r>
              <a:rPr lang="en-US"/>
              <a:t>Click to edit Master title style</a:t>
            </a:r>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2" y="6448542"/>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Tree>
    <p:extLst>
      <p:ext uri="{BB962C8B-B14F-4D97-AF65-F5344CB8AC3E}">
        <p14:creationId xmlns:p14="http://schemas.microsoft.com/office/powerpoint/2010/main" val="2892239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4" name="Date Placeholder 2">
            <a:extLst>
              <a:ext uri="{FF2B5EF4-FFF2-40B4-BE49-F238E27FC236}">
                <a16:creationId xmlns:a16="http://schemas.microsoft.com/office/drawing/2014/main" id="{DDBF1FC7-C217-2C8F-9A62-2BC0A0EA6540}"/>
              </a:ext>
            </a:extLst>
          </p:cNvPr>
          <p:cNvSpPr>
            <a:spLocks noGrp="1"/>
          </p:cNvSpPr>
          <p:nvPr>
            <p:ph type="dt" sz="half" idx="10"/>
          </p:nvPr>
        </p:nvSpPr>
        <p:spPr>
          <a:xfrm rot="5400000">
            <a:off x="10655346" y="4898919"/>
            <a:ext cx="2743200" cy="356491"/>
          </a:xfrm>
        </p:spPr>
        <p:txBody>
          <a:bodyPr/>
          <a:lstStyle/>
          <a:p>
            <a:fld id="{9695175B-44FE-4A48-96E0-84A4FB42FCD5}" type="datetime1">
              <a:rPr lang="en-GB" smtClean="0"/>
              <a:t>10/06/2025</a:t>
            </a:fld>
            <a:endParaRPr lang="en-GB"/>
          </a:p>
        </p:txBody>
      </p:sp>
      <p:sp>
        <p:nvSpPr>
          <p:cNvPr id="5" name="Slide Number Placeholder 4">
            <a:extLst>
              <a:ext uri="{FF2B5EF4-FFF2-40B4-BE49-F238E27FC236}">
                <a16:creationId xmlns:a16="http://schemas.microsoft.com/office/drawing/2014/main" id="{2F7C2CFF-4E02-2641-951E-0DF407A3B948}"/>
              </a:ext>
            </a:extLst>
          </p:cNvPr>
          <p:cNvSpPr>
            <a:spLocks noGrp="1"/>
          </p:cNvSpPr>
          <p:nvPr>
            <p:ph type="sldNum" sz="quarter" idx="12"/>
          </p:nvPr>
        </p:nvSpPr>
        <p:spPr>
          <a:xfrm>
            <a:off x="11856149" y="646948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3824436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3" name="Date Placeholder 2">
            <a:extLst>
              <a:ext uri="{FF2B5EF4-FFF2-40B4-BE49-F238E27FC236}">
                <a16:creationId xmlns:a16="http://schemas.microsoft.com/office/drawing/2014/main" id="{72274552-58FE-3BDB-DB27-3FDE19F1A8B0}"/>
              </a:ext>
            </a:extLst>
          </p:cNvPr>
          <p:cNvSpPr>
            <a:spLocks noGrp="1"/>
          </p:cNvSpPr>
          <p:nvPr>
            <p:ph type="dt" sz="half" idx="10"/>
          </p:nvPr>
        </p:nvSpPr>
        <p:spPr>
          <a:xfrm rot="5400000">
            <a:off x="10655346" y="4898923"/>
            <a:ext cx="2743200" cy="356491"/>
          </a:xfrm>
        </p:spPr>
        <p:txBody>
          <a:bodyPr/>
          <a:lstStyle/>
          <a:p>
            <a:fld id="{F1999B41-3E1D-4713-B5FC-301655004FD8}" type="datetime1">
              <a:rPr lang="en-GB" smtClean="0"/>
              <a:t>10/06/2025</a:t>
            </a:fld>
            <a:endParaRPr lang="en-GB"/>
          </a:p>
        </p:txBody>
      </p:sp>
      <p:sp>
        <p:nvSpPr>
          <p:cNvPr id="4" name="Slide Number Placeholder 4">
            <a:extLst>
              <a:ext uri="{FF2B5EF4-FFF2-40B4-BE49-F238E27FC236}">
                <a16:creationId xmlns:a16="http://schemas.microsoft.com/office/drawing/2014/main" id="{DB3C7BE9-9756-CC10-D22A-EBEA1F3CFD64}"/>
              </a:ext>
            </a:extLst>
          </p:cNvPr>
          <p:cNvSpPr>
            <a:spLocks noGrp="1"/>
          </p:cNvSpPr>
          <p:nvPr>
            <p:ph type="sldNum" sz="quarter" idx="12"/>
          </p:nvPr>
        </p:nvSpPr>
        <p:spPr>
          <a:xfrm>
            <a:off x="11856149" y="6469485"/>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183760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C99B0D98-C636-EF0B-AE82-F99202777D39}"/>
              </a:ext>
            </a:extLst>
          </p:cNvPr>
          <p:cNvSpPr>
            <a:spLocks noGrp="1"/>
          </p:cNvSpPr>
          <p:nvPr>
            <p:ph type="dt" sz="half" idx="10"/>
          </p:nvPr>
        </p:nvSpPr>
        <p:spPr>
          <a:xfrm rot="5400000">
            <a:off x="10655346" y="4887770"/>
            <a:ext cx="2743200" cy="356491"/>
          </a:xfrm>
        </p:spPr>
        <p:txBody>
          <a:bodyPr/>
          <a:lstStyle/>
          <a:p>
            <a:fld id="{12B27064-1B20-4C10-9CCD-99C5134DA397}" type="datetime1">
              <a:rPr lang="en-GB" smtClean="0"/>
              <a:t>10/06/2025</a:t>
            </a:fld>
            <a:endParaRPr lang="en-GB"/>
          </a:p>
        </p:txBody>
      </p:sp>
      <p:sp>
        <p:nvSpPr>
          <p:cNvPr id="3" name="Slide Number Placeholder 4">
            <a:extLst>
              <a:ext uri="{FF2B5EF4-FFF2-40B4-BE49-F238E27FC236}">
                <a16:creationId xmlns:a16="http://schemas.microsoft.com/office/drawing/2014/main" id="{9CA36DEF-4F02-7B14-2317-A234814CEB6B}"/>
              </a:ext>
            </a:extLst>
          </p:cNvPr>
          <p:cNvSpPr>
            <a:spLocks noGrp="1"/>
          </p:cNvSpPr>
          <p:nvPr>
            <p:ph type="sldNum" sz="quarter" idx="12"/>
          </p:nvPr>
        </p:nvSpPr>
        <p:spPr>
          <a:xfrm>
            <a:off x="11856149" y="645833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499891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3" name="Date Placeholder 2">
            <a:extLst>
              <a:ext uri="{FF2B5EF4-FFF2-40B4-BE49-F238E27FC236}">
                <a16:creationId xmlns:a16="http://schemas.microsoft.com/office/drawing/2014/main" id="{3B7D59DD-5410-DA56-6F80-D064267A9793}"/>
              </a:ext>
            </a:extLst>
          </p:cNvPr>
          <p:cNvSpPr>
            <a:spLocks noGrp="1"/>
          </p:cNvSpPr>
          <p:nvPr>
            <p:ph type="dt" sz="half" idx="10"/>
          </p:nvPr>
        </p:nvSpPr>
        <p:spPr>
          <a:xfrm rot="5400000">
            <a:off x="10655346" y="4185245"/>
            <a:ext cx="2743200" cy="356491"/>
          </a:xfrm>
        </p:spPr>
        <p:txBody>
          <a:bodyPr/>
          <a:lstStyle/>
          <a:p>
            <a:fld id="{A9AE5769-0291-4858-A0A2-0A00D705043B}" type="datetime1">
              <a:rPr lang="en-GB" smtClean="0"/>
              <a:t>10/06/2025</a:t>
            </a:fld>
            <a:endParaRPr lang="en-GB"/>
          </a:p>
        </p:txBody>
      </p:sp>
      <p:sp>
        <p:nvSpPr>
          <p:cNvPr id="6" name="Slide Number Placeholder 4">
            <a:extLst>
              <a:ext uri="{FF2B5EF4-FFF2-40B4-BE49-F238E27FC236}">
                <a16:creationId xmlns:a16="http://schemas.microsoft.com/office/drawing/2014/main" id="{E5BC8D80-C98C-B0D8-FD5A-CFDCD699BCF8}"/>
              </a:ext>
            </a:extLst>
          </p:cNvPr>
          <p:cNvSpPr>
            <a:spLocks noGrp="1"/>
          </p:cNvSpPr>
          <p:nvPr>
            <p:ph type="sldNum" sz="quarter" idx="12"/>
          </p:nvPr>
        </p:nvSpPr>
        <p:spPr>
          <a:xfrm>
            <a:off x="11856149" y="5755807"/>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84821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a:t>Click to edit Master text styles</a:t>
            </a:r>
          </a:p>
        </p:txBody>
      </p:sp>
      <p:sp>
        <p:nvSpPr>
          <p:cNvPr id="4" name="Date Placeholder 2">
            <a:extLst>
              <a:ext uri="{FF2B5EF4-FFF2-40B4-BE49-F238E27FC236}">
                <a16:creationId xmlns:a16="http://schemas.microsoft.com/office/drawing/2014/main" id="{A82E766D-2562-27F2-2A1A-D66333DD4024}"/>
              </a:ext>
            </a:extLst>
          </p:cNvPr>
          <p:cNvSpPr>
            <a:spLocks noGrp="1"/>
          </p:cNvSpPr>
          <p:nvPr>
            <p:ph type="dt" sz="half" idx="10"/>
          </p:nvPr>
        </p:nvSpPr>
        <p:spPr>
          <a:xfrm rot="5400000">
            <a:off x="10655346" y="4898920"/>
            <a:ext cx="2743200" cy="356491"/>
          </a:xfrm>
        </p:spPr>
        <p:txBody>
          <a:bodyPr/>
          <a:lstStyle/>
          <a:p>
            <a:fld id="{321FD99B-D375-4FFD-9AE2-D8BFF097EB4C}" type="datetime1">
              <a:rPr lang="en-GB" smtClean="0"/>
              <a:t>10/06/2025</a:t>
            </a:fld>
            <a:endParaRPr lang="en-GB"/>
          </a:p>
        </p:txBody>
      </p:sp>
      <p:sp>
        <p:nvSpPr>
          <p:cNvPr id="5" name="Slide Number Placeholder 4">
            <a:extLst>
              <a:ext uri="{FF2B5EF4-FFF2-40B4-BE49-F238E27FC236}">
                <a16:creationId xmlns:a16="http://schemas.microsoft.com/office/drawing/2014/main" id="{B4295D9C-2A80-2CA1-9340-2EC836F226E4}"/>
              </a:ext>
            </a:extLst>
          </p:cNvPr>
          <p:cNvSpPr>
            <a:spLocks noGrp="1"/>
          </p:cNvSpPr>
          <p:nvPr>
            <p:ph type="sldNum" sz="quarter" idx="12"/>
          </p:nvPr>
        </p:nvSpPr>
        <p:spPr>
          <a:xfrm>
            <a:off x="11856149" y="646948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427884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30" name="Picture 6" descr="Questions Transparent Png">
            <a:extLst>
              <a:ext uri="{FF2B5EF4-FFF2-40B4-BE49-F238E27FC236}">
                <a16:creationId xmlns:a16="http://schemas.microsoft.com/office/drawing/2014/main" id="{C6A16EE1-D3FD-3B39-C1BD-B5082D397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Questions Transparent Png">
            <a:extLst>
              <a:ext uri="{FF2B5EF4-FFF2-40B4-BE49-F238E27FC236}">
                <a16:creationId xmlns:a16="http://schemas.microsoft.com/office/drawing/2014/main" id="{4543B017-0323-6F4E-1BB2-E28C90FEE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2223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fld id="{9FB634BA-FB4B-4234-A536-51DF26648106}" type="datetime1">
              <a:rPr lang="en-GB" smtClean="0"/>
              <a:t>10/06/2025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106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8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212651"/>
            <a:ext cx="9774609" cy="934901"/>
          </a:xfrm>
          <a:prstGeom prst="round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1"/>
            <a:ext cx="11481847" cy="4763387"/>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4">
            <a:extLst>
              <a:ext uri="{FF2B5EF4-FFF2-40B4-BE49-F238E27FC236}">
                <a16:creationId xmlns:a16="http://schemas.microsoft.com/office/drawing/2014/main" id="{D393EEE6-4776-4CA0-327C-20EA207EF1F3}"/>
              </a:ext>
            </a:extLst>
          </p:cNvPr>
          <p:cNvSpPr>
            <a:spLocks noGrp="1"/>
          </p:cNvSpPr>
          <p:nvPr>
            <p:ph type="dt" sz="half" idx="2"/>
          </p:nvPr>
        </p:nvSpPr>
        <p:spPr>
          <a:xfrm rot="10800000" flipV="1">
            <a:off x="9099933" y="6273734"/>
            <a:ext cx="2467779" cy="510362"/>
          </a:xfrm>
          <a:prstGeom prst="rect">
            <a:avLst/>
          </a:prstGeom>
        </p:spPr>
        <p:txBody>
          <a:bodyPr vert="horz" lIns="91440" tIns="45720" rIns="91440" bIns="45720" rtlCol="0" anchor="ctr"/>
          <a:lstStyle>
            <a:lvl1pPr algn="r">
              <a:defRPr sz="1400">
                <a:solidFill>
                  <a:schemeClr val="tx1"/>
                </a:solidFill>
              </a:defRPr>
            </a:lvl1pPr>
          </a:lstStyle>
          <a:p>
            <a:fld id="{2DBDF1C8-9454-43E4-9D39-21065911FEF8}" type="datetime1">
              <a:rPr lang="en-GB" smtClean="0"/>
              <a:t>10/06/2025</a:t>
            </a:fld>
            <a:endParaRPr lang="en-GB"/>
          </a:p>
        </p:txBody>
      </p:sp>
      <p:sp>
        <p:nvSpPr>
          <p:cNvPr id="5" name="Footer Placeholder 6">
            <a:extLst>
              <a:ext uri="{FF2B5EF4-FFF2-40B4-BE49-F238E27FC236}">
                <a16:creationId xmlns:a16="http://schemas.microsoft.com/office/drawing/2014/main" id="{6A5CBAF8-A692-5C02-839C-FF3935C6D102}"/>
              </a:ext>
            </a:extLst>
          </p:cNvPr>
          <p:cNvSpPr>
            <a:spLocks noGrp="1"/>
          </p:cNvSpPr>
          <p:nvPr>
            <p:ph type="ftr" sz="quarter" idx="3"/>
          </p:nvPr>
        </p:nvSpPr>
        <p:spPr>
          <a:xfrm>
            <a:off x="3290191" y="6285325"/>
            <a:ext cx="5707566" cy="510362"/>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9" name="Slide Number Placeholder 7">
            <a:extLst>
              <a:ext uri="{FF2B5EF4-FFF2-40B4-BE49-F238E27FC236}">
                <a16:creationId xmlns:a16="http://schemas.microsoft.com/office/drawing/2014/main" id="{072C2287-FCA7-554F-2D16-2C368E705911}"/>
              </a:ext>
            </a:extLst>
          </p:cNvPr>
          <p:cNvSpPr>
            <a:spLocks noGrp="1"/>
          </p:cNvSpPr>
          <p:nvPr>
            <p:ph type="sldNum" sz="quarter" idx="4"/>
          </p:nvPr>
        </p:nvSpPr>
        <p:spPr>
          <a:xfrm>
            <a:off x="11664534" y="6285324"/>
            <a:ext cx="464287" cy="510362"/>
          </a:xfrm>
          <a:prstGeom prst="rect">
            <a:avLst/>
          </a:prstGeom>
        </p:spPr>
        <p:txBody>
          <a:bodyPr vert="horz" lIns="91440" tIns="45720" rIns="91440" bIns="45720" rtlCol="0" anchor="ctr"/>
          <a:lstStyle>
            <a:lvl1pPr algn="ctr">
              <a:defRPr sz="1200" b="1">
                <a:solidFill>
                  <a:schemeClr val="tx1"/>
                </a:solidFill>
              </a:defRPr>
            </a:lvl1pPr>
          </a:lstStyle>
          <a:p>
            <a:fld id="{7CC7D564-9908-4C12-8CEB-5CB4FB99930B}" type="slidenum">
              <a:rPr lang="en-GB" smtClean="0"/>
              <a:t>‹#›</a:t>
            </a:fld>
            <a:endParaRPr lang="en-GB"/>
          </a:p>
        </p:txBody>
      </p:sp>
    </p:spTree>
    <p:extLst>
      <p:ext uri="{BB962C8B-B14F-4D97-AF65-F5344CB8AC3E}">
        <p14:creationId xmlns:p14="http://schemas.microsoft.com/office/powerpoint/2010/main" val="2725708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142700-547A-4A5D-8786-2F526D383F18}" type="datetime1">
              <a:rPr lang="en-GB" smtClean="0"/>
              <a:t>10/06/2025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16263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410BB97-EF95-4362-AF76-FE90F727EB34}" type="datetime1">
              <a:rPr lang="en-GB" smtClean="0"/>
              <a:t>10/06/2025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56239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a:extLst>
              <a:ext uri="{FF2B5EF4-FFF2-40B4-BE49-F238E27FC236}">
                <a16:creationId xmlns:a16="http://schemas.microsoft.com/office/drawing/2014/main" id="{47E9CD04-656B-9D8A-5C8D-E64278298A0C}"/>
              </a:ext>
            </a:extLst>
          </p:cNvPr>
          <p:cNvSpPr>
            <a:spLocks noGrp="1" noChangeArrowheads="1"/>
          </p:cNvSpPr>
          <p:nvPr>
            <p:ph type="dt" sz="half" idx="10"/>
          </p:nvPr>
        </p:nvSpPr>
        <p:spPr>
          <a:ln/>
        </p:spPr>
        <p:txBody>
          <a:bodyPr/>
          <a:lstStyle>
            <a:lvl1pPr>
              <a:defRPr/>
            </a:lvl1pPr>
          </a:lstStyle>
          <a:p>
            <a:pPr>
              <a:defRPr/>
            </a:pPr>
            <a:fld id="{71E22C6B-5326-43ED-ACC2-5005E435139C}" type="datetime1">
              <a:rPr lang="en-GB" altLang="en-US" smtClean="0"/>
              <a:t>10/06/2025</a:t>
            </a:fld>
            <a:endParaRPr lang="en-US" altLang="en-US"/>
          </a:p>
        </p:txBody>
      </p:sp>
      <p:sp>
        <p:nvSpPr>
          <p:cNvPr id="5" name="Rectangle 5">
            <a:extLst>
              <a:ext uri="{FF2B5EF4-FFF2-40B4-BE49-F238E27FC236}">
                <a16:creationId xmlns:a16="http://schemas.microsoft.com/office/drawing/2014/main" id="{D5303B31-39FC-971A-DDDE-69C4AC1A7646}"/>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BC2BC571-A81E-7E00-6ED8-89B4E18F5E62}"/>
              </a:ext>
            </a:extLst>
          </p:cNvPr>
          <p:cNvSpPr>
            <a:spLocks noGrp="1" noChangeArrowheads="1"/>
          </p:cNvSpPr>
          <p:nvPr>
            <p:ph type="sldNum" sz="quarter" idx="12"/>
          </p:nvPr>
        </p:nvSpPr>
        <p:spPr>
          <a:ln/>
        </p:spPr>
        <p:txBody>
          <a:bodyPr/>
          <a:lstStyle>
            <a:lvl1pPr>
              <a:defRPr/>
            </a:lvl1pPr>
          </a:lstStyle>
          <a:p>
            <a:pPr>
              <a:defRPr/>
            </a:pPr>
            <a:fld id="{1260558F-31F2-4176-B9A6-4E4F5AFAFA0D}" type="slidenum">
              <a:rPr lang="en-US" altLang="en-US"/>
              <a:pPr>
                <a:defRPr/>
              </a:pPr>
              <a:t>‹#›</a:t>
            </a:fld>
            <a:endParaRPr lang="en-US" altLang="en-US"/>
          </a:p>
        </p:txBody>
      </p:sp>
    </p:spTree>
    <p:extLst>
      <p:ext uri="{BB962C8B-B14F-4D97-AF65-F5344CB8AC3E}">
        <p14:creationId xmlns:p14="http://schemas.microsoft.com/office/powerpoint/2010/main" val="8860177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A453F7F3-0BDA-9A04-E154-CFB314A020F0}"/>
              </a:ext>
            </a:extLst>
          </p:cNvPr>
          <p:cNvSpPr>
            <a:spLocks noGrp="1" noChangeArrowheads="1"/>
          </p:cNvSpPr>
          <p:nvPr>
            <p:ph type="dt" sz="half" idx="10"/>
          </p:nvPr>
        </p:nvSpPr>
        <p:spPr>
          <a:ln/>
        </p:spPr>
        <p:txBody>
          <a:bodyPr/>
          <a:lstStyle>
            <a:lvl1pPr>
              <a:defRPr/>
            </a:lvl1pPr>
          </a:lstStyle>
          <a:p>
            <a:pPr>
              <a:defRPr/>
            </a:pPr>
            <a:fld id="{6BAFA100-C547-4954-BF50-309880EC68F7}" type="datetime1">
              <a:rPr lang="en-GB" altLang="en-US" smtClean="0"/>
              <a:t>10/06/2025</a:t>
            </a:fld>
            <a:endParaRPr lang="en-US" altLang="en-US"/>
          </a:p>
        </p:txBody>
      </p:sp>
      <p:sp>
        <p:nvSpPr>
          <p:cNvPr id="6" name="Rectangle 5">
            <a:extLst>
              <a:ext uri="{FF2B5EF4-FFF2-40B4-BE49-F238E27FC236}">
                <a16:creationId xmlns:a16="http://schemas.microsoft.com/office/drawing/2014/main" id="{F78712CA-7148-856B-AEFE-AA430C8A3B1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8358BE59-3CE2-AF93-7973-022F358BAF9D}"/>
              </a:ext>
            </a:extLst>
          </p:cNvPr>
          <p:cNvSpPr>
            <a:spLocks noGrp="1" noChangeArrowheads="1"/>
          </p:cNvSpPr>
          <p:nvPr>
            <p:ph type="sldNum" sz="quarter" idx="12"/>
          </p:nvPr>
        </p:nvSpPr>
        <p:spPr>
          <a:ln/>
        </p:spPr>
        <p:txBody>
          <a:bodyPr/>
          <a:lstStyle>
            <a:lvl1pPr>
              <a:defRPr/>
            </a:lvl1pPr>
          </a:lstStyle>
          <a:p>
            <a:pPr>
              <a:defRPr/>
            </a:pPr>
            <a:fld id="{D18D14F4-D1A0-4B10-90FF-10435F90DA77}" type="slidenum">
              <a:rPr lang="en-US" altLang="en-US"/>
              <a:pPr>
                <a:defRPr/>
              </a:pPr>
              <a:t>‹#›</a:t>
            </a:fld>
            <a:endParaRPr lang="en-US" altLang="en-US"/>
          </a:p>
        </p:txBody>
      </p:sp>
    </p:spTree>
    <p:extLst>
      <p:ext uri="{BB962C8B-B14F-4D97-AF65-F5344CB8AC3E}">
        <p14:creationId xmlns:p14="http://schemas.microsoft.com/office/powerpoint/2010/main" val="36578676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6197600" y="3938589"/>
            <a:ext cx="5384800" cy="21875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a:extLst>
              <a:ext uri="{FF2B5EF4-FFF2-40B4-BE49-F238E27FC236}">
                <a16:creationId xmlns:a16="http://schemas.microsoft.com/office/drawing/2014/main" id="{5E6A5E2E-DEDD-FA68-2E20-750FBA8296B7}"/>
              </a:ext>
            </a:extLst>
          </p:cNvPr>
          <p:cNvSpPr>
            <a:spLocks noGrp="1" noChangeArrowheads="1"/>
          </p:cNvSpPr>
          <p:nvPr>
            <p:ph type="dt" sz="half" idx="10"/>
          </p:nvPr>
        </p:nvSpPr>
        <p:spPr>
          <a:ln/>
        </p:spPr>
        <p:txBody>
          <a:bodyPr/>
          <a:lstStyle>
            <a:lvl1pPr>
              <a:defRPr/>
            </a:lvl1pPr>
          </a:lstStyle>
          <a:p>
            <a:pPr>
              <a:defRPr/>
            </a:pPr>
            <a:fld id="{027FCFA6-F088-4E5F-BA17-5BAE1798B290}" type="datetime1">
              <a:rPr lang="en-GB" altLang="en-US" smtClean="0"/>
              <a:t>10/06/2025</a:t>
            </a:fld>
            <a:endParaRPr lang="en-US" altLang="en-US"/>
          </a:p>
        </p:txBody>
      </p:sp>
      <p:sp>
        <p:nvSpPr>
          <p:cNvPr id="7" name="Rectangle 5">
            <a:extLst>
              <a:ext uri="{FF2B5EF4-FFF2-40B4-BE49-F238E27FC236}">
                <a16:creationId xmlns:a16="http://schemas.microsoft.com/office/drawing/2014/main" id="{781B61FF-9633-47AD-D232-30A8B4A32351}"/>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8" name="Rectangle 6">
            <a:extLst>
              <a:ext uri="{FF2B5EF4-FFF2-40B4-BE49-F238E27FC236}">
                <a16:creationId xmlns:a16="http://schemas.microsoft.com/office/drawing/2014/main" id="{B3DB00F9-9E96-60EF-19C9-01D5F1BE183C}"/>
              </a:ext>
            </a:extLst>
          </p:cNvPr>
          <p:cNvSpPr>
            <a:spLocks noGrp="1" noChangeArrowheads="1"/>
          </p:cNvSpPr>
          <p:nvPr>
            <p:ph type="sldNum" sz="quarter" idx="12"/>
          </p:nvPr>
        </p:nvSpPr>
        <p:spPr>
          <a:ln/>
        </p:spPr>
        <p:txBody>
          <a:bodyPr/>
          <a:lstStyle>
            <a:lvl1pPr>
              <a:defRPr/>
            </a:lvl1pPr>
          </a:lstStyle>
          <a:p>
            <a:pPr>
              <a:defRPr/>
            </a:pPr>
            <a:fld id="{06B4FE3E-0599-4259-8675-A8B6899A9C2F}" type="slidenum">
              <a:rPr lang="en-US" altLang="en-US"/>
              <a:pPr>
                <a:defRPr/>
              </a:pPr>
              <a:t>‹#›</a:t>
            </a:fld>
            <a:endParaRPr lang="en-US" altLang="en-US"/>
          </a:p>
        </p:txBody>
      </p:sp>
    </p:spTree>
    <p:extLst>
      <p:ext uri="{BB962C8B-B14F-4D97-AF65-F5344CB8AC3E}">
        <p14:creationId xmlns:p14="http://schemas.microsoft.com/office/powerpoint/2010/main" val="1955631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853AE873-EC62-7F66-942B-30EC0258740F}"/>
              </a:ext>
            </a:extLst>
          </p:cNvPr>
          <p:cNvSpPr>
            <a:spLocks noGrp="1" noChangeArrowheads="1"/>
          </p:cNvSpPr>
          <p:nvPr>
            <p:ph type="dt" sz="half" idx="10"/>
          </p:nvPr>
        </p:nvSpPr>
        <p:spPr>
          <a:ln/>
        </p:spPr>
        <p:txBody>
          <a:bodyPr/>
          <a:lstStyle>
            <a:lvl1pPr>
              <a:defRPr/>
            </a:lvl1pPr>
          </a:lstStyle>
          <a:p>
            <a:pPr>
              <a:defRPr/>
            </a:pPr>
            <a:fld id="{FB858CB1-728F-4D08-BA3F-44E367523324}" type="datetime1">
              <a:rPr lang="en-GB" altLang="en-US" smtClean="0"/>
              <a:t>10/06/2025</a:t>
            </a:fld>
            <a:endParaRPr lang="en-US" altLang="en-US"/>
          </a:p>
        </p:txBody>
      </p:sp>
      <p:sp>
        <p:nvSpPr>
          <p:cNvPr id="6" name="Rectangle 5">
            <a:extLst>
              <a:ext uri="{FF2B5EF4-FFF2-40B4-BE49-F238E27FC236}">
                <a16:creationId xmlns:a16="http://schemas.microsoft.com/office/drawing/2014/main" id="{68FE17D1-3932-5864-ECC2-54FCAEC132E6}"/>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C1DEC1B3-529E-68D7-F00B-63008A698043}"/>
              </a:ext>
            </a:extLst>
          </p:cNvPr>
          <p:cNvSpPr>
            <a:spLocks noGrp="1" noChangeArrowheads="1"/>
          </p:cNvSpPr>
          <p:nvPr>
            <p:ph type="sldNum" sz="quarter" idx="12"/>
          </p:nvPr>
        </p:nvSpPr>
        <p:spPr>
          <a:ln/>
        </p:spPr>
        <p:txBody>
          <a:bodyPr/>
          <a:lstStyle>
            <a:lvl1pPr>
              <a:defRPr/>
            </a:lvl1pPr>
          </a:lstStyle>
          <a:p>
            <a:pPr>
              <a:defRPr/>
            </a:pPr>
            <a:fld id="{B60A1D8E-F505-42E6-8779-8562339CCB0C}" type="slidenum">
              <a:rPr lang="en-US" altLang="en-US"/>
              <a:pPr>
                <a:defRPr/>
              </a:pPr>
              <a:t>‹#›</a:t>
            </a:fld>
            <a:endParaRPr lang="en-US" altLang="en-US"/>
          </a:p>
        </p:txBody>
      </p:sp>
    </p:spTree>
    <p:extLst>
      <p:ext uri="{BB962C8B-B14F-4D97-AF65-F5344CB8AC3E}">
        <p14:creationId xmlns:p14="http://schemas.microsoft.com/office/powerpoint/2010/main" val="9540012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cSld name="9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163099"/>
            <a:ext cx="11481847" cy="984453"/>
          </a:xfrm>
          <a:prstGeom prst="round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lvl2pPr>
              <a:defRPr>
                <a:solidFill>
                  <a:srgbClr val="005392"/>
                </a:solidFill>
              </a:defRPr>
            </a:lvl2pPr>
            <a:lvl3pPr>
              <a:defRPr>
                <a:solidFill>
                  <a:srgbClr val="00B050"/>
                </a:solidFill>
              </a:defRPr>
            </a:lvl3pPr>
            <a:lvl4pPr>
              <a:defRPr>
                <a:solidFill>
                  <a:srgbClr val="7030A0"/>
                </a:solidFill>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88D689FD-F18C-9C2D-5E64-B34BA4CE63C1}"/>
              </a:ext>
            </a:extLst>
          </p:cNvPr>
          <p:cNvSpPr>
            <a:spLocks noGrp="1"/>
          </p:cNvSpPr>
          <p:nvPr>
            <p:ph type="dt" sz="half" idx="2"/>
          </p:nvPr>
        </p:nvSpPr>
        <p:spPr>
          <a:xfrm rot="5400000">
            <a:off x="10702137" y="4165131"/>
            <a:ext cx="2743200" cy="262908"/>
          </a:xfrm>
          <a:prstGeom prst="rect">
            <a:avLst/>
          </a:prstGeom>
        </p:spPr>
        <p:txBody>
          <a:bodyPr vert="horz" lIns="91440" tIns="45720" rIns="91440" bIns="45720" rtlCol="0" anchor="ctr"/>
          <a:lstStyle>
            <a:lvl1pPr algn="r">
              <a:defRPr sz="1200">
                <a:solidFill>
                  <a:schemeClr val="tx1">
                    <a:tint val="82000"/>
                  </a:schemeClr>
                </a:solidFill>
              </a:defRPr>
            </a:lvl1pPr>
          </a:lstStyle>
          <a:p>
            <a:fld id="{2B2D2596-9829-484F-83F0-C8904EE6B0B0}" type="datetimeFigureOut">
              <a:rPr lang="en-GB" smtClean="0"/>
              <a:t>10/06/2025</a:t>
            </a:fld>
            <a:endParaRPr lang="en-GB"/>
          </a:p>
        </p:txBody>
      </p:sp>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337F5D6B-5AD6-DE63-2602-48351CCF56B0}"/>
              </a:ext>
            </a:extLst>
          </p:cNvPr>
          <p:cNvSpPr>
            <a:spLocks noGrp="1"/>
          </p:cNvSpPr>
          <p:nvPr>
            <p:ph type="sldNum" sz="quarter" idx="4"/>
          </p:nvPr>
        </p:nvSpPr>
        <p:spPr>
          <a:xfrm>
            <a:off x="11749746"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A51BE445-8F36-48EF-A762-BF9C2F66F824}" type="slidenum">
              <a:rPr lang="en-GB" smtClean="0"/>
              <a:t>‹#›</a:t>
            </a:fld>
            <a:endParaRPr lang="en-GB"/>
          </a:p>
        </p:txBody>
      </p:sp>
    </p:spTree>
    <p:extLst>
      <p:ext uri="{BB962C8B-B14F-4D97-AF65-F5344CB8AC3E}">
        <p14:creationId xmlns:p14="http://schemas.microsoft.com/office/powerpoint/2010/main" val="3196642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7"/>
          <a:srcRect t="86719" b="2946"/>
          <a:stretch/>
        </p:blipFill>
        <p:spPr>
          <a:xfrm>
            <a:off x="0" y="6149230"/>
            <a:ext cx="12192000" cy="708770"/>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55346" y="4118339"/>
            <a:ext cx="2743200" cy="356491"/>
          </a:xfrm>
          <a:prstGeom prst="rect">
            <a:avLst/>
          </a:prstGeom>
        </p:spPr>
        <p:txBody>
          <a:bodyPr vert="horz" lIns="91440" tIns="45720" rIns="91440" bIns="45720" rtlCol="0" anchor="ctr"/>
          <a:lstStyle>
            <a:lvl1pPr algn="r">
              <a:defRPr sz="1100" baseline="0">
                <a:solidFill>
                  <a:schemeClr val="tx1">
                    <a:tint val="82000"/>
                  </a:schemeClr>
                </a:solidFill>
                <a:latin typeface="Calibri" panose="020F0502020204030204" pitchFamily="34" charset="0"/>
                <a:cs typeface="Calibri" panose="020F0502020204030204" pitchFamily="34" charset="0"/>
              </a:defRPr>
            </a:lvl1pPr>
          </a:lstStyle>
          <a:p>
            <a:fld id="{313E8F8E-78E0-4775-B46F-3872CF099374}" type="datetime1">
              <a:rPr lang="en-GB" smtClean="0"/>
              <a:t>10/06/2025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856149" y="5688901"/>
            <a:ext cx="356492" cy="356400"/>
          </a:xfrm>
          <a:prstGeom prst="rect">
            <a:avLst/>
          </a:prstGeom>
        </p:spPr>
        <p:txBody>
          <a:bodyPr vert="horz" lIns="91440" tIns="45720" rIns="91440" bIns="45720" rtlCol="0" anchor="ctr"/>
          <a:lstStyle>
            <a:lvl1pPr algn="ctr">
              <a:defRPr sz="1100" b="1" baseline="0">
                <a:solidFill>
                  <a:schemeClr val="tx1">
                    <a:tint val="82000"/>
                  </a:schemeClr>
                </a:solidFill>
                <a:latin typeface="Calibri" panose="020F0502020204030204" pitchFamily="34" charset="0"/>
                <a:cs typeface="Calibri" panose="020F0502020204030204" pitchFamily="34" charset="0"/>
              </a:defRPr>
            </a:lvl1pPr>
          </a:lstStyle>
          <a:p>
            <a:fld id="{74D77D2B-B223-4A5F-B2B2-5AE626418F05}" type="slidenum">
              <a:rPr lang="en-GB" smtClean="0"/>
              <a:t>‹#›</a:t>
            </a:fld>
            <a:endParaRPr lang="en-GB"/>
          </a:p>
        </p:txBody>
      </p:sp>
      <p:cxnSp>
        <p:nvCxnSpPr>
          <p:cNvPr id="9" name="Straight Connector 8">
            <a:extLst>
              <a:ext uri="{FF2B5EF4-FFF2-40B4-BE49-F238E27FC236}">
                <a16:creationId xmlns:a16="http://schemas.microsoft.com/office/drawing/2014/main" id="{3430A051-8BEF-1418-DB2F-94B3F31D81FD}"/>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058610"/>
            <a:ext cx="11488305" cy="4985464"/>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0241BCB9-C2B2-7B93-E5F7-1A145D795383}"/>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3941667"/>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 id="2147483737" r:id="rId19"/>
    <p:sldLayoutId id="2147483738" r:id="rId20"/>
    <p:sldLayoutId id="2147483739" r:id="rId21"/>
    <p:sldLayoutId id="2147483740" r:id="rId22"/>
    <p:sldLayoutId id="2147483741" r:id="rId23"/>
    <p:sldLayoutId id="2147483742" r:id="rId24"/>
    <p:sldLayoutId id="2147483743" r:id="rId2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ctr" defTabSz="914400" rtl="0" eaLnBrk="1" latinLnBrk="0" hangingPunct="1">
        <a:lnSpc>
          <a:spcPct val="90000"/>
        </a:lnSpc>
        <a:spcBef>
          <a:spcPct val="0"/>
        </a:spcBef>
        <a:buNone/>
        <a:defRPr sz="32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90000"/>
        </a:lnSpc>
        <a:spcBef>
          <a:spcPts val="1000"/>
        </a:spcBef>
        <a:buSzPct val="80000"/>
        <a:buFont typeface="Calibri" panose="020F0502020204030204" pitchFamily="34" charset="0"/>
        <a:buChar char="●"/>
        <a:defRPr sz="2400" kern="1200">
          <a:solidFill>
            <a:schemeClr val="tx1"/>
          </a:solidFill>
          <a:latin typeface="+mn-lt"/>
          <a:ea typeface="+mn-ea"/>
          <a:cs typeface="+mn-cs"/>
        </a:defRPr>
      </a:lvl1pPr>
      <a:lvl2pPr marL="534988" indent="-228600" algn="l" defTabSz="914400" rtl="0" eaLnBrk="1" latinLnBrk="0" hangingPunct="1">
        <a:lnSpc>
          <a:spcPct val="90000"/>
        </a:lnSpc>
        <a:spcBef>
          <a:spcPts val="500"/>
        </a:spcBef>
        <a:buSzPct val="60000"/>
        <a:buFont typeface="Wingdings" panose="05000000000000000000" pitchFamily="2" charset="2"/>
        <a:buChar char="q"/>
        <a:defRPr sz="2400" kern="1200">
          <a:solidFill>
            <a:srgbClr val="004989"/>
          </a:solidFill>
          <a:latin typeface="+mn-lt"/>
          <a:ea typeface="+mn-ea"/>
          <a:cs typeface="+mn-cs"/>
        </a:defRPr>
      </a:lvl2pPr>
      <a:lvl3pPr marL="892175" indent="-228600" algn="l" defTabSz="914400" rtl="0" eaLnBrk="1" latinLnBrk="0" hangingPunct="1">
        <a:lnSpc>
          <a:spcPct val="90000"/>
        </a:lnSpc>
        <a:spcBef>
          <a:spcPts val="500"/>
        </a:spcBef>
        <a:buSzPct val="80000"/>
        <a:buFont typeface="Wingdings" panose="05000000000000000000" pitchFamily="2" charset="2"/>
        <a:buChar char="§"/>
        <a:defRPr sz="2200" kern="1200">
          <a:solidFill>
            <a:srgbClr val="00B050"/>
          </a:solidFill>
          <a:latin typeface="+mn-lt"/>
          <a:ea typeface="+mn-ea"/>
          <a:cs typeface="+mn-cs"/>
        </a:defRPr>
      </a:lvl3pPr>
      <a:lvl4pPr marL="1260475" indent="-228600" algn="l" defTabSz="914400" rtl="0" eaLnBrk="1" latinLnBrk="0" hangingPunct="1">
        <a:lnSpc>
          <a:spcPct val="90000"/>
        </a:lnSpc>
        <a:spcBef>
          <a:spcPts val="500"/>
        </a:spcBef>
        <a:buFont typeface="Arial" panose="020B0604020202020204" pitchFamily="34" charset="0"/>
        <a:buChar char="•"/>
        <a:defRPr sz="2100" kern="1200">
          <a:solidFill>
            <a:srgbClr val="7030A0"/>
          </a:solidFill>
          <a:latin typeface="+mn-lt"/>
          <a:ea typeface="+mn-ea"/>
          <a:cs typeface="+mn-cs"/>
        </a:defRPr>
      </a:lvl4pPr>
      <a:lvl5pPr marL="1706563"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uwtsd.hosted.panopto.com/Panopto/Pages/Viewer.aspx?id=9baf9380-a503-4b1a-a4c0-b2880095c1a2&amp;start=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s://uwtsd.hosted.panopto.com/Panopto/Pages/Viewer.aspx?id=ab2db5fa-3106-413d-afe5-b28900ea4dcf&amp;start=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hyperlink" Target="https://uwtsd.hosted.panopto.com/Panopto/Pages/Viewer.aspx?id=fe372599-d997-4e70-ba64-b28900ea4dcd&amp;start=0"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hyperlink" Target="https://uwtsd.hosted.panopto.com/Panopto/Pages/Viewer.aspx?id=23cbf87b-43c7-4496-85e0-b28900ea4dc8&amp;start=0"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hyperlink" Target="https://uowtsd-my.sharepoint.com/:v:/g/personal/s_jha_uwtsd_ac_uk/Ee4_oHJ7rzJBvnaVBlZ3UsEBgm5bGv_GArMa2ES0dNXwCg?nav=eyJyZWZlcnJhbEluZm8iOnsicmVmZXJyYWxBcHAiOiJPbmVEcml2ZUZvckJ1c2luZXNzIiwicmVmZXJyYWxBcHBQbGF0Zm9ybSI6IldlYiIsInJlZmVycmFsTW9kZSI6InZpZXciLCJyZWZlcnJhbFZpZXciOiJNeUZpbGVzTGlua0NvcHkifX0&amp;e=aLzDdc" TargetMode="Externa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hyperlink" Target="https://uwtsd.hosted.panopto.com/Panopto/Pages/Viewer.aspx?id=2aacee38-9f28-42bf-89db-b28900ea4dc9&amp;start=0"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hyperlink" Target="https://uwtsd.hosted.panopto.com/Panopto/Pages/Viewer.aspx?id=9edcb686-d7e5-415b-b478-b288009599d1&amp;start=0"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hyperlink" Target="https://uowtsd-my.sharepoint.com/:v:/g/personal/s_jha_uwtsd_ac_uk/Efl7q7tjGfZFj9WuUoXGXh0BOLmG6HEXPJA6CEQAwzh6Pg?nav=eyJyZWZlcnJhbEluZm8iOnsicmVmZXJyYWxBcHAiOiJPbmVEcml2ZUZvckJ1c2luZXNzIiwicmVmZXJyYWxBcHBQbGF0Zm9ybSI6IldlYiIsInJlZmVycmFsTW9kZSI6InZpZXciLCJyZWZlcnJhbFZpZXciOiJNeUZpbGVzTGlua0NvcHkifX0&amp;e=6p69l5" TargetMode="Externa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5.xml"/><Relationship Id="rId4" Type="http://schemas.openxmlformats.org/officeDocument/2006/relationships/image" Target="../media/image24.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D1123-7CF6-25A2-D889-80864C9DCCC5}"/>
              </a:ext>
            </a:extLst>
          </p:cNvPr>
          <p:cNvSpPr>
            <a:spLocks noGrp="1"/>
          </p:cNvSpPr>
          <p:nvPr>
            <p:ph type="ctrTitle"/>
          </p:nvPr>
        </p:nvSpPr>
        <p:spPr/>
        <p:txBody>
          <a:bodyPr>
            <a:normAutofit fontScale="90000"/>
          </a:bodyPr>
          <a:lstStyle/>
          <a:p>
            <a:r>
              <a:rPr lang="en-GB" dirty="0"/>
              <a:t>Introduction to Web and Database Concept ACCA4023</a:t>
            </a:r>
            <a:br>
              <a:rPr lang="en-GB" dirty="0"/>
            </a:br>
            <a:br>
              <a:rPr lang="en-GB" dirty="0"/>
            </a:br>
            <a:r>
              <a:rPr lang="en-GB" dirty="0"/>
              <a:t>Week 5</a:t>
            </a:r>
          </a:p>
        </p:txBody>
      </p:sp>
      <p:sp>
        <p:nvSpPr>
          <p:cNvPr id="3" name="Subtitle 2">
            <a:extLst>
              <a:ext uri="{FF2B5EF4-FFF2-40B4-BE49-F238E27FC236}">
                <a16:creationId xmlns:a16="http://schemas.microsoft.com/office/drawing/2014/main" id="{F09C10EC-00F5-8609-A600-52122458EB94}"/>
              </a:ext>
            </a:extLst>
          </p:cNvPr>
          <p:cNvSpPr>
            <a:spLocks noGrp="1"/>
          </p:cNvSpPr>
          <p:nvPr>
            <p:ph type="subTitle" idx="1"/>
          </p:nvPr>
        </p:nvSpPr>
        <p:spPr/>
        <p:txBody>
          <a:bodyPr/>
          <a:lstStyle/>
          <a:p>
            <a:r>
              <a:rPr lang="en-GB" dirty="0"/>
              <a:t>MS Access</a:t>
            </a:r>
          </a:p>
        </p:txBody>
      </p:sp>
    </p:spTree>
    <p:extLst>
      <p:ext uri="{BB962C8B-B14F-4D97-AF65-F5344CB8AC3E}">
        <p14:creationId xmlns:p14="http://schemas.microsoft.com/office/powerpoint/2010/main" val="2911207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4F023-D6C0-AF7F-E547-81436FFB648D}"/>
              </a:ext>
            </a:extLst>
          </p:cNvPr>
          <p:cNvSpPr>
            <a:spLocks noGrp="1"/>
          </p:cNvSpPr>
          <p:nvPr>
            <p:ph type="title"/>
          </p:nvPr>
        </p:nvSpPr>
        <p:spPr/>
        <p:txBody>
          <a:bodyPr/>
          <a:lstStyle/>
          <a:p>
            <a:r>
              <a:rPr lang="en-US" altLang="en-US" dirty="0"/>
              <a:t>Weekly schedule</a:t>
            </a:r>
            <a:endParaRPr lang="en-GB" dirty="0"/>
          </a:p>
        </p:txBody>
      </p:sp>
      <p:sp>
        <p:nvSpPr>
          <p:cNvPr id="4" name="Slide Number Placeholder 3">
            <a:extLst>
              <a:ext uri="{FF2B5EF4-FFF2-40B4-BE49-F238E27FC236}">
                <a16:creationId xmlns:a16="http://schemas.microsoft.com/office/drawing/2014/main" id="{4EB95BA3-6785-E066-C67C-CCF4DBD10C8D}"/>
              </a:ext>
            </a:extLst>
          </p:cNvPr>
          <p:cNvSpPr>
            <a:spLocks noGrp="1"/>
          </p:cNvSpPr>
          <p:nvPr>
            <p:ph type="sldNum" sz="quarter" idx="12"/>
          </p:nvPr>
        </p:nvSpPr>
        <p:spPr/>
        <p:txBody>
          <a:bodyPr/>
          <a:lstStyle/>
          <a:p>
            <a:fld id="{14355555-1AB2-4C5A-9135-4E25C9227EF3}" type="slidenum">
              <a:rPr lang="en-GB" smtClean="0"/>
              <a:pPr/>
              <a:t>2</a:t>
            </a:fld>
            <a:endParaRPr lang="en-GB" dirty="0"/>
          </a:p>
        </p:txBody>
      </p:sp>
      <p:sp>
        <p:nvSpPr>
          <p:cNvPr id="3" name="Text Placeholder 2">
            <a:extLst>
              <a:ext uri="{FF2B5EF4-FFF2-40B4-BE49-F238E27FC236}">
                <a16:creationId xmlns:a16="http://schemas.microsoft.com/office/drawing/2014/main" id="{ED84EFF9-EDB7-2E67-D6D0-650FDCECBC2A}"/>
              </a:ext>
            </a:extLst>
          </p:cNvPr>
          <p:cNvSpPr>
            <a:spLocks noGrp="1"/>
          </p:cNvSpPr>
          <p:nvPr>
            <p:ph type="body" sz="quarter" idx="13"/>
          </p:nvPr>
        </p:nvSpPr>
        <p:spPr/>
        <p:txBody>
          <a:bodyPr/>
          <a:lstStyle/>
          <a:p>
            <a:endParaRPr lang="en-GB" dirty="0"/>
          </a:p>
        </p:txBody>
      </p:sp>
      <p:graphicFrame>
        <p:nvGraphicFramePr>
          <p:cNvPr id="10" name="Table 9">
            <a:extLst>
              <a:ext uri="{FF2B5EF4-FFF2-40B4-BE49-F238E27FC236}">
                <a16:creationId xmlns:a16="http://schemas.microsoft.com/office/drawing/2014/main" id="{1880D74B-47A9-6774-E271-38E158600C1B}"/>
              </a:ext>
            </a:extLst>
          </p:cNvPr>
          <p:cNvGraphicFramePr>
            <a:graphicFrameLocks noGrp="1"/>
          </p:cNvGraphicFramePr>
          <p:nvPr>
            <p:extLst>
              <p:ext uri="{D42A27DB-BD31-4B8C-83A1-F6EECF244321}">
                <p14:modId xmlns:p14="http://schemas.microsoft.com/office/powerpoint/2010/main" val="859754244"/>
              </p:ext>
            </p:extLst>
          </p:nvPr>
        </p:nvGraphicFramePr>
        <p:xfrm>
          <a:off x="777961" y="942975"/>
          <a:ext cx="10636078" cy="5026406"/>
        </p:xfrm>
        <a:graphic>
          <a:graphicData uri="http://schemas.openxmlformats.org/drawingml/2006/table">
            <a:tbl>
              <a:tblPr firstRow="1" bandRow="1">
                <a:tableStyleId>{5C22544A-7EE6-4342-B048-85BDC9FD1C3A}</a:tableStyleId>
              </a:tblPr>
              <a:tblGrid>
                <a:gridCol w="2262995">
                  <a:extLst>
                    <a:ext uri="{9D8B030D-6E8A-4147-A177-3AD203B41FA5}">
                      <a16:colId xmlns:a16="http://schemas.microsoft.com/office/drawing/2014/main" val="3057948719"/>
                    </a:ext>
                  </a:extLst>
                </a:gridCol>
                <a:gridCol w="8373083">
                  <a:extLst>
                    <a:ext uri="{9D8B030D-6E8A-4147-A177-3AD203B41FA5}">
                      <a16:colId xmlns:a16="http://schemas.microsoft.com/office/drawing/2014/main" val="3015195872"/>
                    </a:ext>
                  </a:extLst>
                </a:gridCol>
              </a:tblGrid>
              <a:tr h="245110">
                <a:tc>
                  <a:txBody>
                    <a:bodyPr/>
                    <a:lstStyle/>
                    <a:p>
                      <a:pPr marL="81280">
                        <a:lnSpc>
                          <a:spcPct val="115000"/>
                        </a:lnSpc>
                        <a:spcAft>
                          <a:spcPts val="800"/>
                        </a:spcAft>
                        <a:buNone/>
                      </a:pPr>
                      <a:r>
                        <a:rPr lang="en-US" sz="2200" kern="1200">
                          <a:effectLst/>
                        </a:rPr>
                        <a:t>Week</a:t>
                      </a:r>
                      <a:endParaRPr lang="en-GB" sz="2200" kern="100">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US" sz="2200" kern="1200" dirty="0">
                          <a:effectLst/>
                        </a:rPr>
                        <a:t>Topics </a:t>
                      </a:r>
                      <a:endParaRPr lang="en-GB" sz="2200" kern="100" dirty="0">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1324732260"/>
                  </a:ext>
                </a:extLst>
              </a:tr>
              <a:tr h="249555">
                <a:tc>
                  <a:txBody>
                    <a:bodyPr/>
                    <a:lstStyle/>
                    <a:p>
                      <a:pPr marL="168910">
                        <a:lnSpc>
                          <a:spcPct val="115000"/>
                        </a:lnSpc>
                        <a:spcAft>
                          <a:spcPts val="800"/>
                        </a:spcAft>
                        <a:buNone/>
                      </a:pPr>
                      <a:r>
                        <a:rPr lang="en-US" sz="2200" b="0" kern="1200" dirty="0">
                          <a:solidFill>
                            <a:schemeClr val="bg1">
                              <a:lumMod val="65000"/>
                            </a:schemeClr>
                          </a:solidFill>
                          <a:effectLst/>
                        </a:rPr>
                        <a:t>Week 1</a:t>
                      </a:r>
                      <a:endParaRPr lang="en-GB" sz="2200" b="0" kern="100" dirty="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GB" sz="2200" b="0" kern="1200" dirty="0">
                          <a:solidFill>
                            <a:schemeClr val="bg1">
                              <a:lumMod val="65000"/>
                            </a:schemeClr>
                          </a:solidFill>
                          <a:effectLst/>
                        </a:rPr>
                        <a:t>Introduction to Database and DBMS</a:t>
                      </a:r>
                      <a:endParaRPr lang="en-GB" sz="2200" b="0" kern="100" dirty="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595731072"/>
                  </a:ext>
                </a:extLst>
              </a:tr>
              <a:tr h="245110">
                <a:tc>
                  <a:txBody>
                    <a:bodyPr/>
                    <a:lstStyle/>
                    <a:p>
                      <a:pPr marL="168910">
                        <a:lnSpc>
                          <a:spcPct val="115000"/>
                        </a:lnSpc>
                        <a:spcAft>
                          <a:spcPts val="800"/>
                        </a:spcAft>
                        <a:buNone/>
                      </a:pPr>
                      <a:r>
                        <a:rPr lang="en-US" sz="2200" b="0" kern="1200" dirty="0">
                          <a:solidFill>
                            <a:schemeClr val="bg1">
                              <a:lumMod val="65000"/>
                            </a:schemeClr>
                          </a:solidFill>
                          <a:effectLst/>
                        </a:rPr>
                        <a:t>Week 2</a:t>
                      </a:r>
                      <a:endParaRPr lang="en-GB" sz="2200" b="0" kern="100" dirty="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GB" sz="2200" b="0" kern="1200" dirty="0">
                          <a:solidFill>
                            <a:schemeClr val="bg1">
                              <a:lumMod val="65000"/>
                            </a:schemeClr>
                          </a:solidFill>
                          <a:effectLst/>
                        </a:rPr>
                        <a:t>Database Design Modelling Techniques </a:t>
                      </a:r>
                      <a:endParaRPr lang="en-GB" sz="2200" b="0" kern="100" dirty="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1998691034"/>
                  </a:ext>
                </a:extLst>
              </a:tr>
              <a:tr h="245110">
                <a:tc>
                  <a:txBody>
                    <a:bodyPr/>
                    <a:lstStyle/>
                    <a:p>
                      <a:pPr marL="168910" algn="l" defTabSz="914400" rtl="0" eaLnBrk="1" latinLnBrk="0" hangingPunct="1">
                        <a:lnSpc>
                          <a:spcPct val="115000"/>
                        </a:lnSpc>
                        <a:spcAft>
                          <a:spcPts val="800"/>
                        </a:spcAft>
                        <a:buNone/>
                      </a:pPr>
                      <a:r>
                        <a:rPr lang="en-US" sz="2200" b="0" kern="1200" dirty="0">
                          <a:solidFill>
                            <a:schemeClr val="bg1">
                              <a:lumMod val="65000"/>
                            </a:schemeClr>
                          </a:solidFill>
                          <a:effectLst/>
                          <a:latin typeface="+mn-lt"/>
                          <a:ea typeface="+mn-ea"/>
                          <a:cs typeface="+mn-cs"/>
                        </a:rPr>
                        <a:t>Week 3</a:t>
                      </a:r>
                      <a:endParaRPr lang="en-GB" sz="2200" b="0" kern="1200" dirty="0">
                        <a:solidFill>
                          <a:schemeClr val="bg1">
                            <a:lumMod val="65000"/>
                          </a:schemeClr>
                        </a:solidFill>
                        <a:effectLst/>
                        <a:latin typeface="+mn-lt"/>
                        <a:ea typeface="+mn-ea"/>
                        <a:cs typeface="+mn-cs"/>
                      </a:endParaRPr>
                    </a:p>
                  </a:txBody>
                  <a:tcPr marL="0" marR="0" marT="0" marB="0" anchor="ctr">
                    <a:solidFill>
                      <a:schemeClr val="bg1">
                        <a:lumMod val="95000"/>
                      </a:schemeClr>
                    </a:solidFill>
                  </a:tcPr>
                </a:tc>
                <a:tc>
                  <a:txBody>
                    <a:bodyPr/>
                    <a:lstStyle/>
                    <a:p>
                      <a:pPr marL="0" indent="0" algn="l" defTabSz="914400" rtl="0" eaLnBrk="1" latinLnBrk="0" hangingPunct="1">
                        <a:lnSpc>
                          <a:spcPct val="115000"/>
                        </a:lnSpc>
                        <a:spcAft>
                          <a:spcPts val="800"/>
                        </a:spcAft>
                        <a:buNone/>
                      </a:pPr>
                      <a:r>
                        <a:rPr lang="en-US" sz="2200" b="0" kern="1200" dirty="0">
                          <a:solidFill>
                            <a:schemeClr val="bg1">
                              <a:lumMod val="65000"/>
                            </a:schemeClr>
                          </a:solidFill>
                          <a:effectLst/>
                          <a:latin typeface="+mn-lt"/>
                          <a:ea typeface="+mn-ea"/>
                          <a:cs typeface="+mn-cs"/>
                        </a:rPr>
                        <a:t>Entity Relationship Modelling</a:t>
                      </a:r>
                      <a:endParaRPr lang="en-GB" sz="2200" b="0" kern="1200" dirty="0">
                        <a:solidFill>
                          <a:schemeClr val="bg1">
                            <a:lumMod val="65000"/>
                          </a:schemeClr>
                        </a:solidFill>
                        <a:effectLst/>
                        <a:latin typeface="+mn-lt"/>
                        <a:ea typeface="+mn-ea"/>
                        <a:cs typeface="+mn-cs"/>
                      </a:endParaRPr>
                    </a:p>
                  </a:txBody>
                  <a:tcPr>
                    <a:solidFill>
                      <a:schemeClr val="bg1">
                        <a:lumMod val="95000"/>
                      </a:schemeClr>
                    </a:solidFill>
                  </a:tcPr>
                </a:tc>
                <a:extLst>
                  <a:ext uri="{0D108BD9-81ED-4DB2-BD59-A6C34878D82A}">
                    <a16:rowId xmlns:a16="http://schemas.microsoft.com/office/drawing/2014/main" val="4066642114"/>
                  </a:ext>
                </a:extLst>
              </a:tr>
              <a:tr h="245110">
                <a:tc>
                  <a:txBody>
                    <a:bodyPr/>
                    <a:lstStyle/>
                    <a:p>
                      <a:pPr marL="168910">
                        <a:lnSpc>
                          <a:spcPct val="115000"/>
                        </a:lnSpc>
                        <a:spcAft>
                          <a:spcPts val="800"/>
                        </a:spcAft>
                        <a:buNone/>
                      </a:pPr>
                      <a:r>
                        <a:rPr lang="en-US" sz="2200" b="0" kern="1200">
                          <a:solidFill>
                            <a:schemeClr val="bg1">
                              <a:lumMod val="65000"/>
                            </a:schemeClr>
                          </a:solidFill>
                          <a:effectLst/>
                        </a:rPr>
                        <a:t>Week 4</a:t>
                      </a:r>
                      <a:endParaRPr lang="en-GB" sz="2200" b="0" kern="10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US" sz="2200" b="0" kern="1200" dirty="0">
                          <a:solidFill>
                            <a:schemeClr val="bg1">
                              <a:lumMod val="65000"/>
                            </a:schemeClr>
                          </a:solidFill>
                          <a:effectLst/>
                        </a:rPr>
                        <a:t>Normalization: Relational database Implementation using DBMS</a:t>
                      </a:r>
                      <a:endParaRPr lang="en-GB" sz="2200" b="0" kern="100" dirty="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3006812496"/>
                  </a:ext>
                </a:extLst>
              </a:tr>
              <a:tr h="245110">
                <a:tc>
                  <a:txBody>
                    <a:bodyPr/>
                    <a:lstStyle/>
                    <a:p>
                      <a:pPr marL="168910">
                        <a:lnSpc>
                          <a:spcPct val="115000"/>
                        </a:lnSpc>
                        <a:spcAft>
                          <a:spcPts val="800"/>
                        </a:spcAft>
                        <a:buNone/>
                      </a:pPr>
                      <a:r>
                        <a:rPr lang="en-US" sz="2200" b="1" kern="1200" dirty="0">
                          <a:effectLst/>
                        </a:rPr>
                        <a:t>Week 5</a:t>
                      </a:r>
                      <a:endParaRPr lang="en-GB" sz="2200" b="1" kern="100" dirty="0">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rgbClr val="FFD600"/>
                    </a:solidFill>
                  </a:tcPr>
                </a:tc>
                <a:tc>
                  <a:txBody>
                    <a:bodyPr/>
                    <a:lstStyle/>
                    <a:p>
                      <a:pPr>
                        <a:lnSpc>
                          <a:spcPct val="115000"/>
                        </a:lnSpc>
                        <a:spcAft>
                          <a:spcPts val="800"/>
                        </a:spcAft>
                        <a:buNone/>
                      </a:pPr>
                      <a:r>
                        <a:rPr lang="en-US" sz="2200" b="1" kern="1200" dirty="0">
                          <a:effectLst/>
                        </a:rPr>
                        <a:t>MS Access </a:t>
                      </a:r>
                      <a:endParaRPr lang="en-GB" sz="2200" b="1" kern="100" dirty="0">
                        <a:effectLst/>
                        <a:latin typeface="Aptos" panose="020B0004020202020204" pitchFamily="34" charset="0"/>
                        <a:ea typeface="Aptos" panose="020B0004020202020204" pitchFamily="34" charset="0"/>
                        <a:cs typeface="Arial" panose="020B0604020202020204" pitchFamily="34" charset="0"/>
                      </a:endParaRPr>
                    </a:p>
                  </a:txBody>
                  <a:tcPr>
                    <a:solidFill>
                      <a:srgbClr val="FFD600"/>
                    </a:solidFill>
                  </a:tcPr>
                </a:tc>
                <a:extLst>
                  <a:ext uri="{0D108BD9-81ED-4DB2-BD59-A6C34878D82A}">
                    <a16:rowId xmlns:a16="http://schemas.microsoft.com/office/drawing/2014/main" val="161583615"/>
                  </a:ext>
                </a:extLst>
              </a:tr>
              <a:tr h="245110">
                <a:tc>
                  <a:txBody>
                    <a:bodyPr/>
                    <a:lstStyle/>
                    <a:p>
                      <a:pPr marL="168910">
                        <a:lnSpc>
                          <a:spcPct val="115000"/>
                        </a:lnSpc>
                        <a:spcAft>
                          <a:spcPts val="800"/>
                        </a:spcAft>
                        <a:buNone/>
                      </a:pPr>
                      <a:r>
                        <a:rPr lang="en-US" sz="2200" kern="1200" dirty="0">
                          <a:solidFill>
                            <a:srgbClr val="004989"/>
                          </a:solidFill>
                          <a:effectLst/>
                        </a:rPr>
                        <a:t>Week 6</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GB" sz="2200" kern="1200" dirty="0">
                          <a:solidFill>
                            <a:srgbClr val="004989"/>
                          </a:solidFill>
                          <a:effectLst/>
                        </a:rPr>
                        <a:t>Front End Development – Key Techniques </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314862421"/>
                  </a:ext>
                </a:extLst>
              </a:tr>
              <a:tr h="245110">
                <a:tc>
                  <a:txBody>
                    <a:bodyPr/>
                    <a:lstStyle/>
                    <a:p>
                      <a:pPr marL="168910">
                        <a:lnSpc>
                          <a:spcPct val="115000"/>
                        </a:lnSpc>
                        <a:spcAft>
                          <a:spcPts val="800"/>
                        </a:spcAft>
                        <a:buNone/>
                      </a:pPr>
                      <a:r>
                        <a:rPr lang="en-US" sz="2200" kern="1200">
                          <a:solidFill>
                            <a:srgbClr val="004989"/>
                          </a:solidFill>
                          <a:effectLst/>
                        </a:rPr>
                        <a:t>Week 7</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dirty="0">
                          <a:solidFill>
                            <a:srgbClr val="004989"/>
                          </a:solidFill>
                          <a:effectLst/>
                        </a:rPr>
                        <a:t>HTML</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974741380"/>
                  </a:ext>
                </a:extLst>
              </a:tr>
              <a:tr h="245110">
                <a:tc>
                  <a:txBody>
                    <a:bodyPr/>
                    <a:lstStyle/>
                    <a:p>
                      <a:pPr marL="168910">
                        <a:lnSpc>
                          <a:spcPct val="115000"/>
                        </a:lnSpc>
                        <a:spcAft>
                          <a:spcPts val="800"/>
                        </a:spcAft>
                        <a:buNone/>
                      </a:pPr>
                      <a:r>
                        <a:rPr lang="en-US" sz="2200" kern="1200">
                          <a:solidFill>
                            <a:srgbClr val="004989"/>
                          </a:solidFill>
                          <a:effectLst/>
                        </a:rPr>
                        <a:t>Week 8</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dirty="0">
                          <a:solidFill>
                            <a:srgbClr val="004989"/>
                          </a:solidFill>
                          <a:effectLst/>
                        </a:rPr>
                        <a:t>CSS – Cascading Stylesheet</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179128621"/>
                  </a:ext>
                </a:extLst>
              </a:tr>
              <a:tr h="245110">
                <a:tc>
                  <a:txBody>
                    <a:bodyPr/>
                    <a:lstStyle/>
                    <a:p>
                      <a:pPr marL="168910">
                        <a:lnSpc>
                          <a:spcPct val="115000"/>
                        </a:lnSpc>
                        <a:spcAft>
                          <a:spcPts val="800"/>
                        </a:spcAft>
                        <a:buNone/>
                      </a:pPr>
                      <a:r>
                        <a:rPr lang="en-US" sz="2200" kern="1200">
                          <a:solidFill>
                            <a:srgbClr val="004989"/>
                          </a:solidFill>
                          <a:effectLst/>
                        </a:rPr>
                        <a:t>Week 9</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GB" sz="2200" kern="1200" dirty="0">
                          <a:solidFill>
                            <a:srgbClr val="004989"/>
                          </a:solidFill>
                          <a:effectLst/>
                        </a:rPr>
                        <a:t>Website evaluation Techniques</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4171605429"/>
                  </a:ext>
                </a:extLst>
              </a:tr>
              <a:tr h="319405">
                <a:tc>
                  <a:txBody>
                    <a:bodyPr/>
                    <a:lstStyle/>
                    <a:p>
                      <a:pPr marL="81280">
                        <a:lnSpc>
                          <a:spcPct val="115000"/>
                        </a:lnSpc>
                        <a:spcAft>
                          <a:spcPts val="800"/>
                        </a:spcAft>
                        <a:buNone/>
                      </a:pPr>
                      <a:r>
                        <a:rPr lang="en-US" sz="2200" kern="1200">
                          <a:solidFill>
                            <a:srgbClr val="004989"/>
                          </a:solidFill>
                          <a:effectLst/>
                        </a:rPr>
                        <a:t>Week 10</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GB" sz="2200" kern="1200" dirty="0">
                          <a:solidFill>
                            <a:srgbClr val="004989"/>
                          </a:solidFill>
                          <a:effectLst/>
                        </a:rPr>
                        <a:t>Revision &amp; Formative feedback</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53603138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081AF-0E2F-70E7-B018-3F818E004D96}"/>
              </a:ext>
            </a:extLst>
          </p:cNvPr>
          <p:cNvSpPr>
            <a:spLocks noGrp="1"/>
          </p:cNvSpPr>
          <p:nvPr>
            <p:ph type="title"/>
          </p:nvPr>
        </p:nvSpPr>
        <p:spPr/>
        <p:txBody>
          <a:bodyPr/>
          <a:lstStyle/>
          <a:p>
            <a:r>
              <a:rPr lang="en-GB" dirty="0"/>
              <a:t>Database</a:t>
            </a:r>
          </a:p>
        </p:txBody>
      </p:sp>
      <p:sp>
        <p:nvSpPr>
          <p:cNvPr id="3" name="Content Placeholder 2">
            <a:extLst>
              <a:ext uri="{FF2B5EF4-FFF2-40B4-BE49-F238E27FC236}">
                <a16:creationId xmlns:a16="http://schemas.microsoft.com/office/drawing/2014/main" id="{FFAC238C-B9B0-828F-BF63-FF3882907276}"/>
              </a:ext>
            </a:extLst>
          </p:cNvPr>
          <p:cNvSpPr>
            <a:spLocks noGrp="1"/>
          </p:cNvSpPr>
          <p:nvPr>
            <p:ph type="body" sz="quarter" idx="13"/>
          </p:nvPr>
        </p:nvSpPr>
        <p:spPr/>
        <p:txBody>
          <a:bodyPr>
            <a:normAutofit/>
          </a:bodyPr>
          <a:lstStyle/>
          <a:p>
            <a:r>
              <a:rPr lang="en-GB" dirty="0"/>
              <a:t> A database is a structured collection of data that can be easily stored, managed, and retrieved.</a:t>
            </a:r>
          </a:p>
          <a:p>
            <a:r>
              <a:rPr lang="en-GB" dirty="0"/>
              <a:t> </a:t>
            </a:r>
            <a:r>
              <a:rPr lang="en-GB" b="1" dirty="0"/>
              <a:t>Real-World Examples</a:t>
            </a:r>
            <a:r>
              <a:rPr lang="en-GB" dirty="0"/>
              <a:t>:</a:t>
            </a:r>
            <a:br>
              <a:rPr lang="en-GB" dirty="0"/>
            </a:br>
            <a:r>
              <a:rPr lang="en-GB" dirty="0"/>
              <a:t>- Online Bookstore (Amazon stores book info, customer details, and orders)</a:t>
            </a:r>
            <a:br>
              <a:rPr lang="en-GB" dirty="0"/>
            </a:br>
            <a:r>
              <a:rPr lang="en-GB" dirty="0"/>
              <a:t>- School System (Student records, courses, and grades)</a:t>
            </a:r>
            <a:br>
              <a:rPr lang="en-GB" dirty="0"/>
            </a:br>
            <a:r>
              <a:rPr lang="en-GB" dirty="0"/>
              <a:t>- Banking System (Accounts, transactions, balances)</a:t>
            </a:r>
          </a:p>
          <a:p>
            <a:r>
              <a:rPr lang="en-GB" dirty="0"/>
              <a:t> </a:t>
            </a:r>
            <a:r>
              <a:rPr lang="en-GB" b="1" dirty="0"/>
              <a:t>Key Components (MS Functionality)</a:t>
            </a:r>
            <a:r>
              <a:rPr lang="en-GB" dirty="0"/>
              <a:t>:</a:t>
            </a:r>
          </a:p>
          <a:p>
            <a:pPr lvl="1"/>
            <a:r>
              <a:rPr lang="en-GB" b="1" dirty="0"/>
              <a:t>Tables</a:t>
            </a:r>
            <a:r>
              <a:rPr lang="en-GB" dirty="0"/>
              <a:t>: Store data in rows &amp; columns</a:t>
            </a:r>
          </a:p>
          <a:p>
            <a:pPr lvl="1"/>
            <a:r>
              <a:rPr lang="en-GB" b="1" dirty="0"/>
              <a:t>Queries</a:t>
            </a:r>
            <a:r>
              <a:rPr lang="en-GB" dirty="0"/>
              <a:t>: Retrieve specific data</a:t>
            </a:r>
          </a:p>
          <a:p>
            <a:pPr lvl="1"/>
            <a:r>
              <a:rPr lang="en-GB" b="1" dirty="0"/>
              <a:t>Forms</a:t>
            </a:r>
            <a:r>
              <a:rPr lang="en-GB" dirty="0"/>
              <a:t>: Simplify data entry</a:t>
            </a:r>
          </a:p>
          <a:p>
            <a:pPr lvl="1"/>
            <a:r>
              <a:rPr lang="en-GB" b="1" dirty="0"/>
              <a:t>Reports</a:t>
            </a:r>
            <a:r>
              <a:rPr lang="en-GB" dirty="0"/>
              <a:t>: Present data in a readable format</a:t>
            </a:r>
          </a:p>
          <a:p>
            <a:endParaRPr lang="en-GB" dirty="0"/>
          </a:p>
        </p:txBody>
      </p:sp>
    </p:spTree>
    <p:extLst>
      <p:ext uri="{BB962C8B-B14F-4D97-AF65-F5344CB8AC3E}">
        <p14:creationId xmlns:p14="http://schemas.microsoft.com/office/powerpoint/2010/main" val="1297693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Rectangle 2">
            <a:extLst>
              <a:ext uri="{FF2B5EF4-FFF2-40B4-BE49-F238E27FC236}">
                <a16:creationId xmlns:a16="http://schemas.microsoft.com/office/drawing/2014/main" id="{EC383E79-D8A2-5AEC-C85F-C8AEAE036C02}"/>
              </a:ext>
            </a:extLst>
          </p:cNvPr>
          <p:cNvSpPr>
            <a:spLocks noGrp="1" noChangeArrowheads="1"/>
          </p:cNvSpPr>
          <p:nvPr>
            <p:ph type="title"/>
          </p:nvPr>
        </p:nvSpPr>
        <p:spPr/>
        <p:txBody>
          <a:bodyPr/>
          <a:lstStyle/>
          <a:p>
            <a:pPr eaLnBrk="1" hangingPunct="1"/>
            <a:r>
              <a:rPr lang="en-US" altLang="en-US" dirty="0"/>
              <a:t>Alternatives to MS Access</a:t>
            </a:r>
          </a:p>
        </p:txBody>
      </p:sp>
      <p:sp>
        <p:nvSpPr>
          <p:cNvPr id="3074" name="Rectangle 3">
            <a:extLst>
              <a:ext uri="{FF2B5EF4-FFF2-40B4-BE49-F238E27FC236}">
                <a16:creationId xmlns:a16="http://schemas.microsoft.com/office/drawing/2014/main" id="{DF045EB8-1912-0AF8-0A25-797A2E3863B2}"/>
              </a:ext>
            </a:extLst>
          </p:cNvPr>
          <p:cNvSpPr>
            <a:spLocks noGrp="1" noChangeArrowheads="1"/>
          </p:cNvSpPr>
          <p:nvPr>
            <p:ph type="body" sz="quarter" idx="13"/>
          </p:nvPr>
        </p:nvSpPr>
        <p:spPr/>
        <p:txBody>
          <a:bodyPr>
            <a:normAutofit/>
          </a:bodyPr>
          <a:lstStyle/>
          <a:p>
            <a:pPr eaLnBrk="1" hangingPunct="1">
              <a:lnSpc>
                <a:spcPct val="90000"/>
              </a:lnSpc>
            </a:pPr>
            <a:r>
              <a:rPr lang="en-US" altLang="en-US" sz="2800" dirty="0"/>
              <a:t>MS Access is a relational database management system (RDBMS)</a:t>
            </a:r>
          </a:p>
          <a:p>
            <a:pPr eaLnBrk="1" hangingPunct="1">
              <a:lnSpc>
                <a:spcPct val="90000"/>
              </a:lnSpc>
            </a:pPr>
            <a:r>
              <a:rPr lang="en-US" altLang="en-US" sz="2800" dirty="0"/>
              <a:t>Other PC-based RDMBS include:</a:t>
            </a:r>
          </a:p>
          <a:p>
            <a:pPr lvl="1" eaLnBrk="1" hangingPunct="1">
              <a:lnSpc>
                <a:spcPct val="90000"/>
              </a:lnSpc>
            </a:pPr>
            <a:r>
              <a:rPr lang="en-US" altLang="en-US" dirty="0"/>
              <a:t>MS FoxPro</a:t>
            </a:r>
          </a:p>
          <a:p>
            <a:pPr lvl="1" eaLnBrk="1" hangingPunct="1">
              <a:lnSpc>
                <a:spcPct val="90000"/>
              </a:lnSpc>
            </a:pPr>
            <a:r>
              <a:rPr lang="en-US" altLang="en-US" dirty="0"/>
              <a:t>Borland dBase</a:t>
            </a:r>
          </a:p>
          <a:p>
            <a:pPr eaLnBrk="1" hangingPunct="1">
              <a:lnSpc>
                <a:spcPct val="90000"/>
              </a:lnSpc>
            </a:pPr>
            <a:r>
              <a:rPr lang="en-US" altLang="en-US" sz="2800" dirty="0"/>
              <a:t>Relational Database Management Systems (RDBMS) for Enterprise</a:t>
            </a:r>
          </a:p>
          <a:p>
            <a:pPr lvl="1"/>
            <a:r>
              <a:rPr lang="en-US" altLang="en-US" dirty="0"/>
              <a:t>Oracle</a:t>
            </a:r>
          </a:p>
          <a:p>
            <a:pPr lvl="1" eaLnBrk="1" hangingPunct="1">
              <a:lnSpc>
                <a:spcPct val="90000"/>
              </a:lnSpc>
            </a:pPr>
            <a:r>
              <a:rPr lang="en-US" altLang="en-US" dirty="0"/>
              <a:t>MS SQL Server</a:t>
            </a:r>
          </a:p>
          <a:p>
            <a:pPr lvl="1" eaLnBrk="1" hangingPunct="1">
              <a:lnSpc>
                <a:spcPct val="90000"/>
              </a:lnSpc>
            </a:pPr>
            <a:r>
              <a:rPr lang="en-US" altLang="en-US" dirty="0"/>
              <a:t>MySQL</a:t>
            </a:r>
          </a:p>
          <a:p>
            <a:pPr lvl="1" eaLnBrk="1" hangingPunct="1">
              <a:lnSpc>
                <a:spcPct val="90000"/>
              </a:lnSpc>
            </a:pPr>
            <a:r>
              <a:rPr lang="en-US" altLang="en-US" dirty="0" err="1"/>
              <a:t>PostgreSQ</a:t>
            </a:r>
            <a:endParaRPr lang="en-US" altLang="en-US" dirty="0"/>
          </a:p>
          <a:p>
            <a:pPr lvl="1" eaLnBrk="1" hangingPunct="1">
              <a:lnSpc>
                <a:spcPct val="90000"/>
              </a:lnSpc>
            </a:pPr>
            <a:endParaRPr lang="en-US" altLang="en-US" dirty="0"/>
          </a:p>
        </p:txBody>
      </p:sp>
      <p:sp>
        <p:nvSpPr>
          <p:cNvPr id="2" name="Slide Number Placeholder 1">
            <a:extLst>
              <a:ext uri="{FF2B5EF4-FFF2-40B4-BE49-F238E27FC236}">
                <a16:creationId xmlns:a16="http://schemas.microsoft.com/office/drawing/2014/main" id="{379F0E35-CB34-2290-3EEC-ADFAF2C40DF7}"/>
              </a:ext>
            </a:extLst>
          </p:cNvPr>
          <p:cNvSpPr>
            <a:spLocks noGrp="1"/>
          </p:cNvSpPr>
          <p:nvPr>
            <p:ph type="sldNum" sz="quarter" idx="12"/>
          </p:nvPr>
        </p:nvSpPr>
        <p:spPr/>
        <p:txBody>
          <a:bodyPr/>
          <a:lstStyle/>
          <a:p>
            <a:fld id="{74D77D2B-B223-4A5F-B2B2-5AE626418F05}" type="slidenum">
              <a:rPr lang="en-GB" smtClean="0"/>
              <a:t>4</a:t>
            </a:fld>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2">
            <a:extLst>
              <a:ext uri="{FF2B5EF4-FFF2-40B4-BE49-F238E27FC236}">
                <a16:creationId xmlns:a16="http://schemas.microsoft.com/office/drawing/2014/main" id="{ECF1A95F-81BE-5585-3C40-0333B7875B77}"/>
              </a:ext>
            </a:extLst>
          </p:cNvPr>
          <p:cNvSpPr>
            <a:spLocks noGrp="1" noChangeArrowheads="1"/>
          </p:cNvSpPr>
          <p:nvPr>
            <p:ph type="title"/>
          </p:nvPr>
        </p:nvSpPr>
        <p:spPr/>
        <p:txBody>
          <a:bodyPr/>
          <a:lstStyle/>
          <a:p>
            <a:pPr eaLnBrk="1" hangingPunct="1"/>
            <a:r>
              <a:rPr lang="en-US" altLang="en-US"/>
              <a:t>Business Example</a:t>
            </a:r>
          </a:p>
        </p:txBody>
      </p:sp>
      <p:sp>
        <p:nvSpPr>
          <p:cNvPr id="2" name="Slide Number Placeholder 1">
            <a:extLst>
              <a:ext uri="{FF2B5EF4-FFF2-40B4-BE49-F238E27FC236}">
                <a16:creationId xmlns:a16="http://schemas.microsoft.com/office/drawing/2014/main" id="{4F1A70C0-69E5-3521-023D-88ABEF666929}"/>
              </a:ext>
            </a:extLst>
          </p:cNvPr>
          <p:cNvSpPr>
            <a:spLocks noGrp="1"/>
          </p:cNvSpPr>
          <p:nvPr>
            <p:ph type="sldNum" sz="quarter" idx="12"/>
          </p:nvPr>
        </p:nvSpPr>
        <p:spPr/>
        <p:txBody>
          <a:bodyPr/>
          <a:lstStyle/>
          <a:p>
            <a:fld id="{74D77D2B-B223-4A5F-B2B2-5AE626418F05}" type="slidenum">
              <a:rPr lang="en-GB" smtClean="0"/>
              <a:t>5</a:t>
            </a:fld>
            <a:endParaRPr lang="en-GB"/>
          </a:p>
        </p:txBody>
      </p:sp>
      <p:sp>
        <p:nvSpPr>
          <p:cNvPr id="8194" name="Rectangle 3">
            <a:extLst>
              <a:ext uri="{FF2B5EF4-FFF2-40B4-BE49-F238E27FC236}">
                <a16:creationId xmlns:a16="http://schemas.microsoft.com/office/drawing/2014/main" id="{B032A58C-4C2D-945D-88BC-667579D829CB}"/>
              </a:ext>
            </a:extLst>
          </p:cNvPr>
          <p:cNvSpPr>
            <a:spLocks noGrp="1" noChangeArrowheads="1"/>
          </p:cNvSpPr>
          <p:nvPr>
            <p:ph type="body" sz="quarter" idx="13"/>
          </p:nvPr>
        </p:nvSpPr>
        <p:spPr/>
        <p:txBody>
          <a:bodyPr/>
          <a:lstStyle/>
          <a:p>
            <a:r>
              <a:rPr lang="en-US" altLang="en-US" dirty="0"/>
              <a:t>Your brother has started his own bookstore shop.  He sells different books.  He wishes to track the items in the inventory, sales and customer information.  You agree to assist him in setting up a simple MS Access database that will track the appropriate information.</a:t>
            </a:r>
          </a:p>
          <a:p>
            <a:endParaRPr lang="en-US" altLang="en-US" dirty="0"/>
          </a:p>
          <a:p>
            <a:r>
              <a:rPr lang="en-GB" altLang="en-US" dirty="0"/>
              <a:t>You identify that three tables should be created:</a:t>
            </a:r>
          </a:p>
          <a:p>
            <a:pPr lvl="1"/>
            <a:r>
              <a:rPr lang="en-GB" altLang="en-US" b="1" dirty="0"/>
              <a:t>Books Table </a:t>
            </a:r>
            <a:r>
              <a:rPr lang="en-GB" altLang="en-US" dirty="0"/>
              <a:t>containing the Book ID, Title, Author, Genre, Price, and Stock Quantity.</a:t>
            </a:r>
          </a:p>
          <a:p>
            <a:pPr lvl="1"/>
            <a:r>
              <a:rPr lang="en-GB" altLang="en-US" b="1" dirty="0"/>
              <a:t>Customers Table </a:t>
            </a:r>
            <a:r>
              <a:rPr lang="en-GB" altLang="en-US" dirty="0"/>
              <a:t>containing the customer ID along with his profile including: First Name, Last Name, Email Address, and Telephone Number.</a:t>
            </a:r>
          </a:p>
          <a:p>
            <a:pPr lvl="1"/>
            <a:r>
              <a:rPr lang="en-GB" altLang="en-US" b="1" dirty="0"/>
              <a:t>Sales Table </a:t>
            </a:r>
            <a:r>
              <a:rPr lang="en-GB" altLang="en-US" dirty="0"/>
              <a:t>containing the Sale ID, Sale Date, the Books Sold and the Customer.</a:t>
            </a:r>
          </a:p>
          <a:p>
            <a:endParaRPr lang="en-US"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6FADD-BF1F-CB1A-FBC0-266A85651CB9}"/>
              </a:ext>
            </a:extLst>
          </p:cNvPr>
          <p:cNvSpPr>
            <a:spLocks noGrp="1"/>
          </p:cNvSpPr>
          <p:nvPr>
            <p:ph type="title"/>
          </p:nvPr>
        </p:nvSpPr>
        <p:spPr/>
        <p:txBody>
          <a:bodyPr/>
          <a:lstStyle/>
          <a:p>
            <a:r>
              <a:rPr lang="en-GB" dirty="0"/>
              <a:t>Let`s Create the ER Diagram and Relational Schema</a:t>
            </a:r>
          </a:p>
        </p:txBody>
      </p:sp>
      <p:sp>
        <p:nvSpPr>
          <p:cNvPr id="3" name="Slide Number Placeholder 2">
            <a:extLst>
              <a:ext uri="{FF2B5EF4-FFF2-40B4-BE49-F238E27FC236}">
                <a16:creationId xmlns:a16="http://schemas.microsoft.com/office/drawing/2014/main" id="{50DC8533-3EE4-5EDE-F330-856DDACCF1E4}"/>
              </a:ext>
            </a:extLst>
          </p:cNvPr>
          <p:cNvSpPr>
            <a:spLocks noGrp="1"/>
          </p:cNvSpPr>
          <p:nvPr>
            <p:ph type="sldNum" sz="quarter" idx="12"/>
          </p:nvPr>
        </p:nvSpPr>
        <p:spPr/>
        <p:txBody>
          <a:bodyPr/>
          <a:lstStyle/>
          <a:p>
            <a:fld id="{74D77D2B-B223-4A5F-B2B2-5AE626418F05}" type="slidenum">
              <a:rPr lang="en-GB" smtClean="0"/>
              <a:t>6</a:t>
            </a:fld>
            <a:endParaRPr lang="en-GB"/>
          </a:p>
        </p:txBody>
      </p:sp>
      <p:sp>
        <p:nvSpPr>
          <p:cNvPr id="4" name="Text Placeholder 3">
            <a:extLst>
              <a:ext uri="{FF2B5EF4-FFF2-40B4-BE49-F238E27FC236}">
                <a16:creationId xmlns:a16="http://schemas.microsoft.com/office/drawing/2014/main" id="{D7CCAA4A-004B-EE65-A9EC-2539A1A9DBDE}"/>
              </a:ext>
            </a:extLst>
          </p:cNvPr>
          <p:cNvSpPr>
            <a:spLocks noGrp="1"/>
          </p:cNvSpPr>
          <p:nvPr>
            <p:ph type="body" sz="quarter" idx="13"/>
          </p:nvPr>
        </p:nvSpPr>
        <p:spPr/>
        <p:txBody>
          <a:bodyPr>
            <a:normAutofit fontScale="92500" lnSpcReduction="10000"/>
          </a:bodyPr>
          <a:lstStyle/>
          <a:p>
            <a:r>
              <a:rPr lang="en-GB" sz="2000" dirty="0"/>
              <a:t>Cardinality ratio is </a:t>
            </a:r>
            <a:r>
              <a:rPr lang="en-GB" sz="2000" b="1" dirty="0"/>
              <a:t>M:N</a:t>
            </a:r>
            <a:r>
              <a:rPr lang="en-GB" sz="2000" dirty="0"/>
              <a:t> because, </a:t>
            </a:r>
          </a:p>
          <a:p>
            <a:pPr lvl="1"/>
            <a:r>
              <a:rPr lang="en-GB" sz="2000" dirty="0"/>
              <a:t>Books can be sold by many customer, and</a:t>
            </a:r>
          </a:p>
          <a:p>
            <a:pPr lvl="1"/>
            <a:r>
              <a:rPr lang="en-GB" sz="2000" dirty="0"/>
              <a:t>Customers can buy many books.</a:t>
            </a:r>
          </a:p>
          <a:p>
            <a:r>
              <a:rPr lang="en-GB" sz="2000" dirty="0"/>
              <a:t>Participation constrains is </a:t>
            </a:r>
            <a:r>
              <a:rPr lang="en-GB" sz="2000" b="1" dirty="0"/>
              <a:t>Full in both sides </a:t>
            </a:r>
            <a:r>
              <a:rPr lang="en-GB" sz="2000" dirty="0"/>
              <a:t>because,</a:t>
            </a:r>
          </a:p>
          <a:p>
            <a:pPr lvl="1"/>
            <a:r>
              <a:rPr lang="en-GB" sz="2000" dirty="0"/>
              <a:t>It is </a:t>
            </a:r>
            <a:r>
              <a:rPr lang="en-GB" sz="2000" b="1" dirty="0"/>
              <a:t>mandatory</a:t>
            </a:r>
            <a:r>
              <a:rPr lang="en-GB" sz="2000" dirty="0"/>
              <a:t> for all books to be sold.</a:t>
            </a:r>
          </a:p>
          <a:p>
            <a:pPr lvl="1"/>
            <a:r>
              <a:rPr lang="en-GB" sz="2000" dirty="0"/>
              <a:t>It is </a:t>
            </a:r>
            <a:r>
              <a:rPr lang="en-GB" sz="2000" b="1" dirty="0"/>
              <a:t>mandatory</a:t>
            </a:r>
            <a:r>
              <a:rPr lang="en-GB" sz="2000" dirty="0"/>
              <a:t> for any customer to buy books.</a:t>
            </a:r>
          </a:p>
          <a:p>
            <a:r>
              <a:rPr lang="en-GB" sz="2000" dirty="0"/>
              <a:t>Both </a:t>
            </a:r>
            <a:r>
              <a:rPr lang="en-GB" sz="2000" b="1" dirty="0"/>
              <a:t>Books and Customers are strong entities.</a:t>
            </a:r>
          </a:p>
          <a:p>
            <a:endParaRPr lang="en-GB" sz="2000" b="1" dirty="0"/>
          </a:p>
          <a:p>
            <a:r>
              <a:rPr lang="en-GB" sz="2000" b="1" dirty="0"/>
              <a:t>From ER diagram to relational schema.</a:t>
            </a:r>
          </a:p>
          <a:p>
            <a:r>
              <a:rPr lang="en-GB" sz="2000" b="1" dirty="0"/>
              <a:t>Rule of Thumb for Many-to-Many Relationship</a:t>
            </a:r>
          </a:p>
          <a:p>
            <a:pPr lvl="1"/>
            <a:r>
              <a:rPr lang="en-GB" sz="2000" dirty="0"/>
              <a:t>A many-to-many relationship </a:t>
            </a:r>
            <a:r>
              <a:rPr lang="en-GB" sz="2000" b="1" dirty="0"/>
              <a:t>requires a new separate relation (table) </a:t>
            </a:r>
            <a:r>
              <a:rPr lang="en-GB" sz="2000" dirty="0"/>
              <a:t>to represent the relationship. This relationship table:</a:t>
            </a:r>
          </a:p>
          <a:p>
            <a:pPr lvl="2"/>
            <a:r>
              <a:rPr lang="en-GB" sz="1800" dirty="0"/>
              <a:t>Includes </a:t>
            </a:r>
            <a:r>
              <a:rPr lang="en-GB" sz="1800" b="1" dirty="0"/>
              <a:t>foreign keys referencing the primary keys of the participating entities</a:t>
            </a:r>
            <a:r>
              <a:rPr lang="en-GB" sz="1800" dirty="0"/>
              <a:t>.</a:t>
            </a:r>
          </a:p>
          <a:p>
            <a:pPr lvl="2"/>
            <a:r>
              <a:rPr lang="en-GB" sz="1800" dirty="0"/>
              <a:t>Has a </a:t>
            </a:r>
            <a:r>
              <a:rPr lang="en-GB" sz="1800" b="1" dirty="0"/>
              <a:t>composite primary key </a:t>
            </a:r>
            <a:r>
              <a:rPr lang="en-GB" sz="1800" dirty="0"/>
              <a:t>made up of the foreign keys.</a:t>
            </a:r>
          </a:p>
          <a:p>
            <a:pPr lvl="2"/>
            <a:r>
              <a:rPr lang="en-GB" sz="1800" b="1" dirty="0"/>
              <a:t>May also include attributes specific to the relationship</a:t>
            </a:r>
            <a:r>
              <a:rPr lang="en-GB" sz="1800" dirty="0"/>
              <a:t>.</a:t>
            </a:r>
          </a:p>
          <a:p>
            <a:pPr lvl="1"/>
            <a:endParaRPr lang="en-GB" sz="2000" b="1" dirty="0"/>
          </a:p>
        </p:txBody>
      </p:sp>
      <p:sp>
        <p:nvSpPr>
          <p:cNvPr id="5" name="Rectangle 4">
            <a:extLst>
              <a:ext uri="{FF2B5EF4-FFF2-40B4-BE49-F238E27FC236}">
                <a16:creationId xmlns:a16="http://schemas.microsoft.com/office/drawing/2014/main" id="{00D472A6-0882-917B-3704-52014C8587D5}"/>
              </a:ext>
            </a:extLst>
          </p:cNvPr>
          <p:cNvSpPr/>
          <p:nvPr/>
        </p:nvSpPr>
        <p:spPr>
          <a:xfrm>
            <a:off x="6433458" y="1161594"/>
            <a:ext cx="1774190" cy="338554"/>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t>Books</a:t>
            </a:r>
          </a:p>
        </p:txBody>
      </p:sp>
      <p:sp>
        <p:nvSpPr>
          <p:cNvPr id="6" name="Rectangle 5">
            <a:extLst>
              <a:ext uri="{FF2B5EF4-FFF2-40B4-BE49-F238E27FC236}">
                <a16:creationId xmlns:a16="http://schemas.microsoft.com/office/drawing/2014/main" id="{812ED66B-7F78-C49C-C395-91BEB0881EC2}"/>
              </a:ext>
            </a:extLst>
          </p:cNvPr>
          <p:cNvSpPr/>
          <p:nvPr/>
        </p:nvSpPr>
        <p:spPr>
          <a:xfrm>
            <a:off x="10207514" y="1161594"/>
            <a:ext cx="1774190" cy="338554"/>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t>Customers</a:t>
            </a:r>
          </a:p>
        </p:txBody>
      </p:sp>
      <p:sp>
        <p:nvSpPr>
          <p:cNvPr id="7" name="Diamond 6">
            <a:extLst>
              <a:ext uri="{FF2B5EF4-FFF2-40B4-BE49-F238E27FC236}">
                <a16:creationId xmlns:a16="http://schemas.microsoft.com/office/drawing/2014/main" id="{5E06F09C-3B9F-34F2-0B0C-4FB08977608A}"/>
              </a:ext>
            </a:extLst>
          </p:cNvPr>
          <p:cNvSpPr/>
          <p:nvPr/>
        </p:nvSpPr>
        <p:spPr>
          <a:xfrm>
            <a:off x="8664712" y="1069975"/>
            <a:ext cx="1148520" cy="521792"/>
          </a:xfrm>
          <a:prstGeom prst="diamond">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solidFill>
                  <a:schemeClr val="dk1"/>
                </a:solidFill>
              </a:rPr>
              <a:t>Sales to</a:t>
            </a:r>
          </a:p>
        </p:txBody>
      </p:sp>
      <p:cxnSp>
        <p:nvCxnSpPr>
          <p:cNvPr id="8" name="Straight Connector 7">
            <a:extLst>
              <a:ext uri="{FF2B5EF4-FFF2-40B4-BE49-F238E27FC236}">
                <a16:creationId xmlns:a16="http://schemas.microsoft.com/office/drawing/2014/main" id="{2FEFB299-A475-9D29-BA2C-E44F2FED90C3}"/>
              </a:ext>
            </a:extLst>
          </p:cNvPr>
          <p:cNvCxnSpPr>
            <a:cxnSpLocks/>
            <a:stCxn id="5" idx="3"/>
            <a:endCxn id="7" idx="1"/>
          </p:cNvCxnSpPr>
          <p:nvPr/>
        </p:nvCxnSpPr>
        <p:spPr>
          <a:xfrm>
            <a:off x="8207648" y="1330871"/>
            <a:ext cx="457064" cy="0"/>
          </a:xfrm>
          <a:prstGeom prst="line">
            <a:avLst/>
          </a:prstGeom>
          <a:ln w="57150" cmpd="dbl"/>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85501652-BE62-8C3F-2C60-4E130B0F8EE6}"/>
              </a:ext>
            </a:extLst>
          </p:cNvPr>
          <p:cNvCxnSpPr>
            <a:cxnSpLocks/>
            <a:stCxn id="7" idx="3"/>
            <a:endCxn id="6" idx="1"/>
          </p:cNvCxnSpPr>
          <p:nvPr/>
        </p:nvCxnSpPr>
        <p:spPr>
          <a:xfrm>
            <a:off x="9813232" y="1330871"/>
            <a:ext cx="394282" cy="0"/>
          </a:xfrm>
          <a:prstGeom prst="line">
            <a:avLst/>
          </a:prstGeom>
          <a:ln w="57150" cmpd="dbl"/>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7254AE17-A7B9-1657-CCB7-65662198505A}"/>
              </a:ext>
            </a:extLst>
          </p:cNvPr>
          <p:cNvSpPr txBox="1"/>
          <p:nvPr/>
        </p:nvSpPr>
        <p:spPr>
          <a:xfrm>
            <a:off x="8298161" y="1069975"/>
            <a:ext cx="341760" cy="307777"/>
          </a:xfrm>
          <a:prstGeom prst="rect">
            <a:avLst/>
          </a:prstGeom>
          <a:noFill/>
        </p:spPr>
        <p:txBody>
          <a:bodyPr wrap="none" rtlCol="0">
            <a:spAutoFit/>
          </a:bodyPr>
          <a:lstStyle/>
          <a:p>
            <a:r>
              <a:rPr lang="en-GB" sz="1400" b="1" dirty="0"/>
              <a:t>M</a:t>
            </a:r>
          </a:p>
        </p:txBody>
      </p:sp>
      <p:sp>
        <p:nvSpPr>
          <p:cNvPr id="11" name="TextBox 10">
            <a:extLst>
              <a:ext uri="{FF2B5EF4-FFF2-40B4-BE49-F238E27FC236}">
                <a16:creationId xmlns:a16="http://schemas.microsoft.com/office/drawing/2014/main" id="{29816A25-ACC3-4ADD-0526-F2CF3034CAAC}"/>
              </a:ext>
            </a:extLst>
          </p:cNvPr>
          <p:cNvSpPr txBox="1"/>
          <p:nvPr/>
        </p:nvSpPr>
        <p:spPr>
          <a:xfrm>
            <a:off x="9903745" y="1069975"/>
            <a:ext cx="303288" cy="307777"/>
          </a:xfrm>
          <a:prstGeom prst="rect">
            <a:avLst/>
          </a:prstGeom>
          <a:noFill/>
        </p:spPr>
        <p:txBody>
          <a:bodyPr wrap="none" rtlCol="0">
            <a:spAutoFit/>
          </a:bodyPr>
          <a:lstStyle/>
          <a:p>
            <a:r>
              <a:rPr lang="en-GB" sz="1400" b="1" dirty="0"/>
              <a:t>N</a:t>
            </a:r>
          </a:p>
        </p:txBody>
      </p:sp>
      <p:sp>
        <p:nvSpPr>
          <p:cNvPr id="12" name="Rectangle 11">
            <a:extLst>
              <a:ext uri="{FF2B5EF4-FFF2-40B4-BE49-F238E27FC236}">
                <a16:creationId xmlns:a16="http://schemas.microsoft.com/office/drawing/2014/main" id="{9785E79A-A5D6-4A59-C6C8-51D352191F5C}"/>
              </a:ext>
            </a:extLst>
          </p:cNvPr>
          <p:cNvSpPr/>
          <p:nvPr/>
        </p:nvSpPr>
        <p:spPr>
          <a:xfrm>
            <a:off x="6433458" y="1500146"/>
            <a:ext cx="1774190" cy="1305245"/>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400" dirty="0" err="1"/>
              <a:t>BookID</a:t>
            </a:r>
            <a:endParaRPr lang="en-GB" sz="1400" dirty="0"/>
          </a:p>
          <a:p>
            <a:r>
              <a:rPr lang="en-GB" sz="1400" dirty="0"/>
              <a:t>Title</a:t>
            </a:r>
          </a:p>
          <a:p>
            <a:r>
              <a:rPr lang="en-GB" sz="1400" dirty="0"/>
              <a:t>Author</a:t>
            </a:r>
          </a:p>
          <a:p>
            <a:r>
              <a:rPr lang="en-GB" sz="1400" dirty="0"/>
              <a:t>Genre</a:t>
            </a:r>
          </a:p>
          <a:p>
            <a:r>
              <a:rPr lang="en-GB" sz="1400" dirty="0"/>
              <a:t>Price</a:t>
            </a:r>
          </a:p>
          <a:p>
            <a:r>
              <a:rPr lang="en-GB" sz="1400" dirty="0" err="1"/>
              <a:t>StockQuantity</a:t>
            </a:r>
            <a:endParaRPr lang="en-GB" sz="1400" dirty="0"/>
          </a:p>
        </p:txBody>
      </p:sp>
      <p:sp>
        <p:nvSpPr>
          <p:cNvPr id="13" name="Rectangle 12">
            <a:extLst>
              <a:ext uri="{FF2B5EF4-FFF2-40B4-BE49-F238E27FC236}">
                <a16:creationId xmlns:a16="http://schemas.microsoft.com/office/drawing/2014/main" id="{2B98A10C-C9C5-2506-C940-3633442FFAE7}"/>
              </a:ext>
            </a:extLst>
          </p:cNvPr>
          <p:cNvSpPr/>
          <p:nvPr/>
        </p:nvSpPr>
        <p:spPr>
          <a:xfrm>
            <a:off x="10207033" y="1495245"/>
            <a:ext cx="1774190" cy="1305242"/>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400" dirty="0"/>
              <a:t>Customer ID</a:t>
            </a:r>
          </a:p>
          <a:p>
            <a:r>
              <a:rPr lang="en-GB" sz="1400" dirty="0"/>
              <a:t>First Name</a:t>
            </a:r>
          </a:p>
          <a:p>
            <a:r>
              <a:rPr lang="en-GB" sz="1400" dirty="0"/>
              <a:t>Last Name</a:t>
            </a:r>
          </a:p>
          <a:p>
            <a:r>
              <a:rPr lang="en-GB" sz="1400" dirty="0"/>
              <a:t>Email</a:t>
            </a:r>
          </a:p>
          <a:p>
            <a:r>
              <a:rPr lang="en-GB" sz="1400" dirty="0"/>
              <a:t>Telephone</a:t>
            </a:r>
          </a:p>
        </p:txBody>
      </p:sp>
    </p:spTree>
    <p:extLst>
      <p:ext uri="{BB962C8B-B14F-4D97-AF65-F5344CB8AC3E}">
        <p14:creationId xmlns:p14="http://schemas.microsoft.com/office/powerpoint/2010/main" val="4158841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15AF9-FF3D-BA67-7B88-12B97D0F36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8382A9-7225-9586-097D-5943F79815E7}"/>
              </a:ext>
            </a:extLst>
          </p:cNvPr>
          <p:cNvSpPr>
            <a:spLocks noGrp="1"/>
          </p:cNvSpPr>
          <p:nvPr>
            <p:ph type="title"/>
          </p:nvPr>
        </p:nvSpPr>
        <p:spPr/>
        <p:txBody>
          <a:bodyPr/>
          <a:lstStyle/>
          <a:p>
            <a:r>
              <a:rPr lang="en-GB" dirty="0"/>
              <a:t>Let`s Create the ER Diagram and Relational Schema</a:t>
            </a:r>
          </a:p>
        </p:txBody>
      </p:sp>
      <p:sp>
        <p:nvSpPr>
          <p:cNvPr id="3" name="Slide Number Placeholder 2">
            <a:extLst>
              <a:ext uri="{FF2B5EF4-FFF2-40B4-BE49-F238E27FC236}">
                <a16:creationId xmlns:a16="http://schemas.microsoft.com/office/drawing/2014/main" id="{B0AE5EBD-55E7-F8D4-ED49-812F99960BF1}"/>
              </a:ext>
            </a:extLst>
          </p:cNvPr>
          <p:cNvSpPr>
            <a:spLocks noGrp="1"/>
          </p:cNvSpPr>
          <p:nvPr>
            <p:ph type="sldNum" sz="quarter" idx="12"/>
          </p:nvPr>
        </p:nvSpPr>
        <p:spPr/>
        <p:txBody>
          <a:bodyPr/>
          <a:lstStyle/>
          <a:p>
            <a:fld id="{74D77D2B-B223-4A5F-B2B2-5AE626418F05}" type="slidenum">
              <a:rPr lang="en-GB" smtClean="0"/>
              <a:t>7</a:t>
            </a:fld>
            <a:endParaRPr lang="en-GB"/>
          </a:p>
        </p:txBody>
      </p:sp>
      <p:sp>
        <p:nvSpPr>
          <p:cNvPr id="4" name="Text Placeholder 3">
            <a:extLst>
              <a:ext uri="{FF2B5EF4-FFF2-40B4-BE49-F238E27FC236}">
                <a16:creationId xmlns:a16="http://schemas.microsoft.com/office/drawing/2014/main" id="{306C9ACD-EF3C-5981-3FC5-6D4C5FEF30B4}"/>
              </a:ext>
            </a:extLst>
          </p:cNvPr>
          <p:cNvSpPr>
            <a:spLocks noGrp="1"/>
          </p:cNvSpPr>
          <p:nvPr>
            <p:ph type="body" sz="quarter" idx="13"/>
          </p:nvPr>
        </p:nvSpPr>
        <p:spPr/>
        <p:txBody>
          <a:bodyPr>
            <a:normAutofit/>
          </a:bodyPr>
          <a:lstStyle/>
          <a:p>
            <a:pPr marL="306388" lvl="1" indent="0">
              <a:buNone/>
            </a:pPr>
            <a:endParaRPr lang="en-GB" sz="2000" dirty="0"/>
          </a:p>
          <a:p>
            <a:pPr marL="306388" lvl="1" indent="0">
              <a:buNone/>
            </a:pPr>
            <a:endParaRPr lang="en-GB" sz="2000" dirty="0"/>
          </a:p>
          <a:p>
            <a:pPr marL="306388" lvl="1" indent="0">
              <a:buNone/>
            </a:pPr>
            <a:endParaRPr lang="en-GB" sz="2000" dirty="0"/>
          </a:p>
          <a:p>
            <a:pPr marL="306388" lvl="1" indent="0">
              <a:buNone/>
            </a:pPr>
            <a:endParaRPr lang="en-GB" sz="2000" dirty="0"/>
          </a:p>
          <a:p>
            <a:pPr marL="306388" lvl="1" indent="0">
              <a:buNone/>
            </a:pPr>
            <a:endParaRPr lang="en-GB" sz="2000" dirty="0"/>
          </a:p>
          <a:p>
            <a:pPr marL="306388" lvl="1" indent="0">
              <a:buNone/>
            </a:pPr>
            <a:endParaRPr lang="en-GB" sz="2000" dirty="0"/>
          </a:p>
          <a:p>
            <a:pPr marL="306388" lvl="1" indent="0">
              <a:buNone/>
            </a:pPr>
            <a:r>
              <a:rPr lang="en-GB" sz="2000" dirty="0"/>
              <a:t>Books (</a:t>
            </a:r>
            <a:r>
              <a:rPr lang="en-GB" sz="2000" u="sng" dirty="0" err="1"/>
              <a:t>BookID</a:t>
            </a:r>
            <a:r>
              <a:rPr lang="en-GB" sz="2000" dirty="0"/>
              <a:t>, Title, Author, Genre, Price, </a:t>
            </a:r>
            <a:r>
              <a:rPr lang="en-GB" sz="2000" dirty="0" err="1"/>
              <a:t>StockQuantity</a:t>
            </a:r>
            <a:r>
              <a:rPr lang="en-GB" sz="2000" dirty="0"/>
              <a:t>)</a:t>
            </a:r>
          </a:p>
          <a:p>
            <a:pPr marL="306388" lvl="1" indent="0">
              <a:buNone/>
            </a:pPr>
            <a:r>
              <a:rPr lang="en-GB" sz="2000" dirty="0"/>
              <a:t>Customers (</a:t>
            </a:r>
            <a:r>
              <a:rPr lang="en-GB" sz="2000" u="sng" dirty="0" err="1"/>
              <a:t>CustomerID</a:t>
            </a:r>
            <a:r>
              <a:rPr lang="en-GB" sz="2000" dirty="0"/>
              <a:t>, FirstName, LastName, Email, Telephone)</a:t>
            </a:r>
          </a:p>
          <a:p>
            <a:pPr marL="306388" lvl="1" indent="0">
              <a:buNone/>
            </a:pPr>
            <a:r>
              <a:rPr lang="en-GB" sz="2000" dirty="0"/>
              <a:t>Sales (</a:t>
            </a:r>
            <a:r>
              <a:rPr lang="en-GB" sz="2000" u="sng" dirty="0" err="1"/>
              <a:t>SaleID</a:t>
            </a:r>
            <a:r>
              <a:rPr lang="en-GB" sz="2000" dirty="0"/>
              <a:t>, </a:t>
            </a:r>
            <a:r>
              <a:rPr lang="en-GB" sz="2000" dirty="0" err="1"/>
              <a:t>CustomerID</a:t>
            </a:r>
            <a:r>
              <a:rPr lang="en-GB" sz="2000" dirty="0"/>
              <a:t>*, </a:t>
            </a:r>
            <a:r>
              <a:rPr lang="en-GB" sz="2000" dirty="0" err="1"/>
              <a:t>BookID</a:t>
            </a:r>
            <a:r>
              <a:rPr lang="en-GB" sz="2000" dirty="0"/>
              <a:t>*, Quantity, </a:t>
            </a:r>
            <a:r>
              <a:rPr lang="en-GB" sz="2000" dirty="0" err="1"/>
              <a:t>SaleDate</a:t>
            </a:r>
            <a:r>
              <a:rPr lang="en-GB" sz="2000" dirty="0"/>
              <a:t>)</a:t>
            </a:r>
          </a:p>
          <a:p>
            <a:pPr marL="306388" lvl="1" indent="0">
              <a:buNone/>
            </a:pPr>
            <a:endParaRPr lang="en-GB" sz="2000" dirty="0"/>
          </a:p>
          <a:p>
            <a:pPr marL="306388" lvl="1" indent="0">
              <a:buNone/>
            </a:pPr>
            <a:endParaRPr lang="en-GB" sz="2000" dirty="0"/>
          </a:p>
          <a:p>
            <a:pPr marL="306388" lvl="1" indent="0">
              <a:buNone/>
            </a:pPr>
            <a:endParaRPr lang="en-GB" sz="2000" dirty="0"/>
          </a:p>
          <a:p>
            <a:r>
              <a:rPr lang="en-GB" sz="2000" dirty="0"/>
              <a:t>Note: Sales tables can use the composite primary key “</a:t>
            </a:r>
            <a:r>
              <a:rPr lang="en-GB" sz="2000" dirty="0" err="1"/>
              <a:t>CustomerID</a:t>
            </a:r>
            <a:r>
              <a:rPr lang="en-GB" sz="2000" dirty="0"/>
              <a:t>, </a:t>
            </a:r>
            <a:r>
              <a:rPr lang="en-GB" sz="2000" dirty="0" err="1"/>
              <a:t>BookID</a:t>
            </a:r>
            <a:r>
              <a:rPr lang="en-GB" sz="2000" dirty="0"/>
              <a:t>”, but “</a:t>
            </a:r>
            <a:r>
              <a:rPr lang="en-GB" sz="2000" dirty="0" err="1"/>
              <a:t>SaleID</a:t>
            </a:r>
            <a:r>
              <a:rPr lang="en-GB" sz="2000" dirty="0"/>
              <a:t>” used for a stronger design. </a:t>
            </a:r>
          </a:p>
        </p:txBody>
      </p:sp>
      <p:sp>
        <p:nvSpPr>
          <p:cNvPr id="5" name="Rectangle 4">
            <a:extLst>
              <a:ext uri="{FF2B5EF4-FFF2-40B4-BE49-F238E27FC236}">
                <a16:creationId xmlns:a16="http://schemas.microsoft.com/office/drawing/2014/main" id="{543FC351-F7E8-135E-AF74-45C7C0BA117F}"/>
              </a:ext>
            </a:extLst>
          </p:cNvPr>
          <p:cNvSpPr/>
          <p:nvPr/>
        </p:nvSpPr>
        <p:spPr>
          <a:xfrm>
            <a:off x="6433458" y="1161594"/>
            <a:ext cx="1774190" cy="338554"/>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t>Books</a:t>
            </a:r>
          </a:p>
        </p:txBody>
      </p:sp>
      <p:sp>
        <p:nvSpPr>
          <p:cNvPr id="6" name="Rectangle 5">
            <a:extLst>
              <a:ext uri="{FF2B5EF4-FFF2-40B4-BE49-F238E27FC236}">
                <a16:creationId xmlns:a16="http://schemas.microsoft.com/office/drawing/2014/main" id="{F62C9216-E4FA-BA6F-8677-772079227FCA}"/>
              </a:ext>
            </a:extLst>
          </p:cNvPr>
          <p:cNvSpPr/>
          <p:nvPr/>
        </p:nvSpPr>
        <p:spPr>
          <a:xfrm>
            <a:off x="10207514" y="1161594"/>
            <a:ext cx="1774190" cy="338554"/>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t>Customers</a:t>
            </a:r>
          </a:p>
        </p:txBody>
      </p:sp>
      <p:sp>
        <p:nvSpPr>
          <p:cNvPr id="7" name="Diamond 6">
            <a:extLst>
              <a:ext uri="{FF2B5EF4-FFF2-40B4-BE49-F238E27FC236}">
                <a16:creationId xmlns:a16="http://schemas.microsoft.com/office/drawing/2014/main" id="{9DF078A6-AD27-016A-7000-99B0809690AD}"/>
              </a:ext>
            </a:extLst>
          </p:cNvPr>
          <p:cNvSpPr/>
          <p:nvPr/>
        </p:nvSpPr>
        <p:spPr>
          <a:xfrm>
            <a:off x="8664712" y="1069975"/>
            <a:ext cx="1148520" cy="521792"/>
          </a:xfrm>
          <a:prstGeom prst="diamond">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solidFill>
                  <a:schemeClr val="dk1"/>
                </a:solidFill>
              </a:rPr>
              <a:t>Sales to</a:t>
            </a:r>
          </a:p>
        </p:txBody>
      </p:sp>
      <p:cxnSp>
        <p:nvCxnSpPr>
          <p:cNvPr id="8" name="Straight Connector 7">
            <a:extLst>
              <a:ext uri="{FF2B5EF4-FFF2-40B4-BE49-F238E27FC236}">
                <a16:creationId xmlns:a16="http://schemas.microsoft.com/office/drawing/2014/main" id="{28BB9D59-892F-8A44-376A-0766CB04DA7C}"/>
              </a:ext>
            </a:extLst>
          </p:cNvPr>
          <p:cNvCxnSpPr>
            <a:cxnSpLocks/>
            <a:stCxn id="5" idx="3"/>
            <a:endCxn id="7" idx="1"/>
          </p:cNvCxnSpPr>
          <p:nvPr/>
        </p:nvCxnSpPr>
        <p:spPr>
          <a:xfrm>
            <a:off x="8207648" y="1330871"/>
            <a:ext cx="457064" cy="0"/>
          </a:xfrm>
          <a:prstGeom prst="line">
            <a:avLst/>
          </a:prstGeom>
          <a:ln w="57150" cmpd="dbl"/>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CF73F1ED-26F3-99F7-4181-0A8C362FE0FE}"/>
              </a:ext>
            </a:extLst>
          </p:cNvPr>
          <p:cNvCxnSpPr>
            <a:cxnSpLocks/>
            <a:stCxn id="7" idx="3"/>
            <a:endCxn id="6" idx="1"/>
          </p:cNvCxnSpPr>
          <p:nvPr/>
        </p:nvCxnSpPr>
        <p:spPr>
          <a:xfrm>
            <a:off x="9813232" y="1330871"/>
            <a:ext cx="394282" cy="0"/>
          </a:xfrm>
          <a:prstGeom prst="line">
            <a:avLst/>
          </a:prstGeom>
          <a:ln w="57150" cmpd="dbl"/>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4C545CAC-4C9A-6F8B-AD44-33BACDF621F1}"/>
              </a:ext>
            </a:extLst>
          </p:cNvPr>
          <p:cNvSpPr txBox="1"/>
          <p:nvPr/>
        </p:nvSpPr>
        <p:spPr>
          <a:xfrm>
            <a:off x="8298161" y="1069975"/>
            <a:ext cx="341760" cy="307777"/>
          </a:xfrm>
          <a:prstGeom prst="rect">
            <a:avLst/>
          </a:prstGeom>
          <a:noFill/>
        </p:spPr>
        <p:txBody>
          <a:bodyPr wrap="none" rtlCol="0">
            <a:spAutoFit/>
          </a:bodyPr>
          <a:lstStyle/>
          <a:p>
            <a:r>
              <a:rPr lang="en-GB" sz="1400" b="1" dirty="0"/>
              <a:t>M</a:t>
            </a:r>
          </a:p>
        </p:txBody>
      </p:sp>
      <p:sp>
        <p:nvSpPr>
          <p:cNvPr id="11" name="TextBox 10">
            <a:extLst>
              <a:ext uri="{FF2B5EF4-FFF2-40B4-BE49-F238E27FC236}">
                <a16:creationId xmlns:a16="http://schemas.microsoft.com/office/drawing/2014/main" id="{F31A05A5-06BA-C116-16CE-1F14B8D84B9B}"/>
              </a:ext>
            </a:extLst>
          </p:cNvPr>
          <p:cNvSpPr txBox="1"/>
          <p:nvPr/>
        </p:nvSpPr>
        <p:spPr>
          <a:xfrm>
            <a:off x="9903745" y="1069975"/>
            <a:ext cx="303288" cy="307777"/>
          </a:xfrm>
          <a:prstGeom prst="rect">
            <a:avLst/>
          </a:prstGeom>
          <a:noFill/>
        </p:spPr>
        <p:txBody>
          <a:bodyPr wrap="none" rtlCol="0">
            <a:spAutoFit/>
          </a:bodyPr>
          <a:lstStyle/>
          <a:p>
            <a:r>
              <a:rPr lang="en-GB" sz="1400" b="1" dirty="0"/>
              <a:t>N</a:t>
            </a:r>
          </a:p>
        </p:txBody>
      </p:sp>
      <p:sp>
        <p:nvSpPr>
          <p:cNvPr id="12" name="Rectangle 11">
            <a:extLst>
              <a:ext uri="{FF2B5EF4-FFF2-40B4-BE49-F238E27FC236}">
                <a16:creationId xmlns:a16="http://schemas.microsoft.com/office/drawing/2014/main" id="{1AB18473-5345-5036-0066-A796CFCAAB1F}"/>
              </a:ext>
            </a:extLst>
          </p:cNvPr>
          <p:cNvSpPr/>
          <p:nvPr/>
        </p:nvSpPr>
        <p:spPr>
          <a:xfrm>
            <a:off x="6433458" y="1500146"/>
            <a:ext cx="1774190" cy="1305245"/>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400" dirty="0" err="1"/>
              <a:t>BookID</a:t>
            </a:r>
            <a:endParaRPr lang="en-GB" sz="1400" dirty="0"/>
          </a:p>
          <a:p>
            <a:r>
              <a:rPr lang="en-GB" sz="1400" dirty="0"/>
              <a:t>Title</a:t>
            </a:r>
          </a:p>
          <a:p>
            <a:r>
              <a:rPr lang="en-GB" sz="1400" dirty="0"/>
              <a:t>Author</a:t>
            </a:r>
          </a:p>
          <a:p>
            <a:r>
              <a:rPr lang="en-GB" sz="1400" dirty="0"/>
              <a:t>Genre</a:t>
            </a:r>
          </a:p>
          <a:p>
            <a:r>
              <a:rPr lang="en-GB" sz="1400" dirty="0"/>
              <a:t>Price</a:t>
            </a:r>
          </a:p>
          <a:p>
            <a:r>
              <a:rPr lang="en-GB" sz="1400" dirty="0" err="1"/>
              <a:t>StockQuantity</a:t>
            </a:r>
            <a:endParaRPr lang="en-GB" sz="1400" dirty="0"/>
          </a:p>
        </p:txBody>
      </p:sp>
      <p:sp>
        <p:nvSpPr>
          <p:cNvPr id="13" name="Rectangle 12">
            <a:extLst>
              <a:ext uri="{FF2B5EF4-FFF2-40B4-BE49-F238E27FC236}">
                <a16:creationId xmlns:a16="http://schemas.microsoft.com/office/drawing/2014/main" id="{4D0D8CE1-FE67-BE33-B9E7-DB4409C988BD}"/>
              </a:ext>
            </a:extLst>
          </p:cNvPr>
          <p:cNvSpPr/>
          <p:nvPr/>
        </p:nvSpPr>
        <p:spPr>
          <a:xfrm>
            <a:off x="10207033" y="1495245"/>
            <a:ext cx="1774190" cy="1305242"/>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400" dirty="0"/>
              <a:t>Customer ID</a:t>
            </a:r>
          </a:p>
          <a:p>
            <a:r>
              <a:rPr lang="en-GB" sz="1400" dirty="0"/>
              <a:t>First Name</a:t>
            </a:r>
          </a:p>
          <a:p>
            <a:r>
              <a:rPr lang="en-GB" sz="1400" dirty="0"/>
              <a:t>Last Name</a:t>
            </a:r>
          </a:p>
          <a:p>
            <a:r>
              <a:rPr lang="en-GB" sz="1400" dirty="0"/>
              <a:t>Email</a:t>
            </a:r>
          </a:p>
          <a:p>
            <a:r>
              <a:rPr lang="en-GB" sz="1400" dirty="0"/>
              <a:t>Telephone</a:t>
            </a:r>
          </a:p>
        </p:txBody>
      </p:sp>
    </p:spTree>
    <p:extLst>
      <p:ext uri="{BB962C8B-B14F-4D97-AF65-F5344CB8AC3E}">
        <p14:creationId xmlns:p14="http://schemas.microsoft.com/office/powerpoint/2010/main" val="3841412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4BD77E-7065-C0CA-CCC7-FD7CC26E48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0A6451-AC33-6575-B089-5133586D27E7}"/>
              </a:ext>
            </a:extLst>
          </p:cNvPr>
          <p:cNvSpPr>
            <a:spLocks noGrp="1"/>
          </p:cNvSpPr>
          <p:nvPr>
            <p:ph type="title"/>
          </p:nvPr>
        </p:nvSpPr>
        <p:spPr/>
        <p:txBody>
          <a:bodyPr/>
          <a:lstStyle/>
          <a:p>
            <a:r>
              <a:rPr lang="en-GB" dirty="0"/>
              <a:t>Let`s Create the ER Diagram and Relational Schema</a:t>
            </a:r>
          </a:p>
        </p:txBody>
      </p:sp>
      <p:sp>
        <p:nvSpPr>
          <p:cNvPr id="3" name="Slide Number Placeholder 2">
            <a:extLst>
              <a:ext uri="{FF2B5EF4-FFF2-40B4-BE49-F238E27FC236}">
                <a16:creationId xmlns:a16="http://schemas.microsoft.com/office/drawing/2014/main" id="{703F0641-8704-54B4-CE3C-262FCD589F01}"/>
              </a:ext>
            </a:extLst>
          </p:cNvPr>
          <p:cNvSpPr>
            <a:spLocks noGrp="1"/>
          </p:cNvSpPr>
          <p:nvPr>
            <p:ph type="sldNum" sz="quarter" idx="12"/>
          </p:nvPr>
        </p:nvSpPr>
        <p:spPr/>
        <p:txBody>
          <a:bodyPr/>
          <a:lstStyle/>
          <a:p>
            <a:fld id="{74D77D2B-B223-4A5F-B2B2-5AE626418F05}" type="slidenum">
              <a:rPr lang="en-GB" smtClean="0"/>
              <a:t>8</a:t>
            </a:fld>
            <a:endParaRPr lang="en-GB"/>
          </a:p>
        </p:txBody>
      </p:sp>
      <p:sp>
        <p:nvSpPr>
          <p:cNvPr id="4" name="Text Placeholder 3">
            <a:extLst>
              <a:ext uri="{FF2B5EF4-FFF2-40B4-BE49-F238E27FC236}">
                <a16:creationId xmlns:a16="http://schemas.microsoft.com/office/drawing/2014/main" id="{0FD908DF-9F2B-24A7-0362-B912BECB385F}"/>
              </a:ext>
            </a:extLst>
          </p:cNvPr>
          <p:cNvSpPr>
            <a:spLocks noGrp="1"/>
          </p:cNvSpPr>
          <p:nvPr>
            <p:ph type="body" sz="quarter" idx="13"/>
          </p:nvPr>
        </p:nvSpPr>
        <p:spPr/>
        <p:txBody>
          <a:bodyPr>
            <a:normAutofit/>
          </a:bodyPr>
          <a:lstStyle/>
          <a:p>
            <a:pPr marL="306388" lvl="1" indent="0">
              <a:buNone/>
            </a:pPr>
            <a:endParaRPr lang="en-GB" sz="2000" dirty="0"/>
          </a:p>
          <a:p>
            <a:pPr marL="306388" lvl="1" indent="0">
              <a:buNone/>
            </a:pPr>
            <a:endParaRPr lang="en-GB" sz="2000" dirty="0"/>
          </a:p>
          <a:p>
            <a:pPr marL="306388" lvl="1" indent="0">
              <a:buNone/>
            </a:pPr>
            <a:endParaRPr lang="en-GB" sz="2000" dirty="0"/>
          </a:p>
          <a:p>
            <a:pPr marL="306388" lvl="1" indent="0">
              <a:buNone/>
            </a:pPr>
            <a:endParaRPr lang="en-GB" sz="2000" dirty="0"/>
          </a:p>
          <a:p>
            <a:pPr marL="306388" lvl="1" indent="0">
              <a:buNone/>
            </a:pPr>
            <a:endParaRPr lang="en-GB" sz="2000" dirty="0"/>
          </a:p>
          <a:p>
            <a:pPr marL="306388" lvl="1" indent="0">
              <a:buNone/>
            </a:pPr>
            <a:endParaRPr lang="en-GB" sz="2000" dirty="0"/>
          </a:p>
          <a:p>
            <a:pPr marL="306388" lvl="1" indent="0">
              <a:buNone/>
            </a:pPr>
            <a:r>
              <a:rPr lang="en-GB" sz="2000" dirty="0"/>
              <a:t>Books (</a:t>
            </a:r>
            <a:r>
              <a:rPr lang="en-GB" sz="2000" u="sng" dirty="0" err="1"/>
              <a:t>BookID</a:t>
            </a:r>
            <a:r>
              <a:rPr lang="en-GB" sz="2000" dirty="0"/>
              <a:t>, Title, Author, Genre, Price, </a:t>
            </a:r>
            <a:r>
              <a:rPr lang="en-GB" sz="2000" dirty="0" err="1"/>
              <a:t>StockQuantity</a:t>
            </a:r>
            <a:r>
              <a:rPr lang="en-GB" sz="2000" dirty="0"/>
              <a:t>)</a:t>
            </a:r>
          </a:p>
          <a:p>
            <a:pPr marL="306388" lvl="1" indent="0">
              <a:buNone/>
            </a:pPr>
            <a:r>
              <a:rPr lang="en-GB" sz="2000" dirty="0"/>
              <a:t>Customers (</a:t>
            </a:r>
            <a:r>
              <a:rPr lang="en-GB" sz="2000" u="sng" dirty="0" err="1"/>
              <a:t>CustomerID</a:t>
            </a:r>
            <a:r>
              <a:rPr lang="en-GB" sz="2000" dirty="0"/>
              <a:t>, FirstName, LastName, Email, Telephone)</a:t>
            </a:r>
          </a:p>
          <a:p>
            <a:pPr marL="306388" lvl="1" indent="0">
              <a:buNone/>
            </a:pPr>
            <a:r>
              <a:rPr lang="en-GB" sz="2000" dirty="0"/>
              <a:t>Sales (</a:t>
            </a:r>
            <a:r>
              <a:rPr lang="en-GB" sz="2000" u="sng" dirty="0" err="1"/>
              <a:t>SaleID</a:t>
            </a:r>
            <a:r>
              <a:rPr lang="en-GB" sz="2000" dirty="0"/>
              <a:t>, </a:t>
            </a:r>
            <a:r>
              <a:rPr lang="en-GB" sz="2000" dirty="0" err="1"/>
              <a:t>CustomerID</a:t>
            </a:r>
            <a:r>
              <a:rPr lang="en-GB" sz="2000" dirty="0"/>
              <a:t>*, </a:t>
            </a:r>
            <a:r>
              <a:rPr lang="en-GB" sz="2000" dirty="0" err="1"/>
              <a:t>BookID</a:t>
            </a:r>
            <a:r>
              <a:rPr lang="en-GB" sz="2000" dirty="0"/>
              <a:t>*, Quantity, </a:t>
            </a:r>
            <a:r>
              <a:rPr lang="en-GB" sz="2000" dirty="0" err="1"/>
              <a:t>SaleDate</a:t>
            </a:r>
            <a:r>
              <a:rPr lang="en-GB" sz="2000" dirty="0"/>
              <a:t>)</a:t>
            </a:r>
          </a:p>
          <a:p>
            <a:pPr marL="306388" lvl="1" indent="0">
              <a:buNone/>
            </a:pPr>
            <a:endParaRPr lang="en-GB" sz="2000" dirty="0"/>
          </a:p>
          <a:p>
            <a:pPr marL="306388" lvl="1" indent="0">
              <a:buNone/>
            </a:pPr>
            <a:endParaRPr lang="en-GB" sz="2000" dirty="0"/>
          </a:p>
          <a:p>
            <a:pPr marL="306388" lvl="1" indent="0">
              <a:buNone/>
            </a:pPr>
            <a:endParaRPr lang="en-GB" sz="2000" dirty="0"/>
          </a:p>
          <a:p>
            <a:r>
              <a:rPr lang="en-GB" sz="2000" dirty="0"/>
              <a:t>Note: Sales tables can use the composite primary key “</a:t>
            </a:r>
            <a:r>
              <a:rPr lang="en-GB" sz="2000" dirty="0" err="1"/>
              <a:t>CustomerID</a:t>
            </a:r>
            <a:r>
              <a:rPr lang="en-GB" sz="2000" dirty="0"/>
              <a:t>, </a:t>
            </a:r>
            <a:r>
              <a:rPr lang="en-GB" sz="2000" dirty="0" err="1"/>
              <a:t>BookID</a:t>
            </a:r>
            <a:r>
              <a:rPr lang="en-GB" sz="2000" dirty="0"/>
              <a:t>”, but “</a:t>
            </a:r>
            <a:r>
              <a:rPr lang="en-GB" sz="2000" dirty="0" err="1"/>
              <a:t>SaleID</a:t>
            </a:r>
            <a:r>
              <a:rPr lang="en-GB" sz="2000" dirty="0"/>
              <a:t>” used for a stronger design. </a:t>
            </a:r>
          </a:p>
        </p:txBody>
      </p:sp>
      <p:sp>
        <p:nvSpPr>
          <p:cNvPr id="5" name="Rectangle 4">
            <a:extLst>
              <a:ext uri="{FF2B5EF4-FFF2-40B4-BE49-F238E27FC236}">
                <a16:creationId xmlns:a16="http://schemas.microsoft.com/office/drawing/2014/main" id="{113FC338-AF3A-2CE9-C90D-E4A14F32D1BD}"/>
              </a:ext>
            </a:extLst>
          </p:cNvPr>
          <p:cNvSpPr/>
          <p:nvPr/>
        </p:nvSpPr>
        <p:spPr>
          <a:xfrm>
            <a:off x="6433458" y="1161594"/>
            <a:ext cx="1774190" cy="338554"/>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t>Books</a:t>
            </a:r>
          </a:p>
        </p:txBody>
      </p:sp>
      <p:sp>
        <p:nvSpPr>
          <p:cNvPr id="6" name="Rectangle 5">
            <a:extLst>
              <a:ext uri="{FF2B5EF4-FFF2-40B4-BE49-F238E27FC236}">
                <a16:creationId xmlns:a16="http://schemas.microsoft.com/office/drawing/2014/main" id="{E26980BA-D269-EFAB-A033-C84F91FFEC57}"/>
              </a:ext>
            </a:extLst>
          </p:cNvPr>
          <p:cNvSpPr/>
          <p:nvPr/>
        </p:nvSpPr>
        <p:spPr>
          <a:xfrm>
            <a:off x="10207514" y="1161594"/>
            <a:ext cx="1774190" cy="338554"/>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t>Customers</a:t>
            </a:r>
          </a:p>
        </p:txBody>
      </p:sp>
      <p:sp>
        <p:nvSpPr>
          <p:cNvPr id="7" name="Diamond 6">
            <a:extLst>
              <a:ext uri="{FF2B5EF4-FFF2-40B4-BE49-F238E27FC236}">
                <a16:creationId xmlns:a16="http://schemas.microsoft.com/office/drawing/2014/main" id="{494A346A-D6B4-3A6F-E5CD-8342159F5E3A}"/>
              </a:ext>
            </a:extLst>
          </p:cNvPr>
          <p:cNvSpPr/>
          <p:nvPr/>
        </p:nvSpPr>
        <p:spPr>
          <a:xfrm>
            <a:off x="8664712" y="1069975"/>
            <a:ext cx="1148520" cy="521792"/>
          </a:xfrm>
          <a:prstGeom prst="diamond">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solidFill>
                  <a:schemeClr val="dk1"/>
                </a:solidFill>
              </a:rPr>
              <a:t>Sales to</a:t>
            </a:r>
          </a:p>
        </p:txBody>
      </p:sp>
      <p:cxnSp>
        <p:nvCxnSpPr>
          <p:cNvPr id="8" name="Straight Connector 7">
            <a:extLst>
              <a:ext uri="{FF2B5EF4-FFF2-40B4-BE49-F238E27FC236}">
                <a16:creationId xmlns:a16="http://schemas.microsoft.com/office/drawing/2014/main" id="{F8EF297C-F214-0C39-D879-F28FF73CF589}"/>
              </a:ext>
            </a:extLst>
          </p:cNvPr>
          <p:cNvCxnSpPr>
            <a:cxnSpLocks/>
            <a:stCxn id="5" idx="3"/>
            <a:endCxn id="7" idx="1"/>
          </p:cNvCxnSpPr>
          <p:nvPr/>
        </p:nvCxnSpPr>
        <p:spPr>
          <a:xfrm>
            <a:off x="8207648" y="1330871"/>
            <a:ext cx="457064" cy="0"/>
          </a:xfrm>
          <a:prstGeom prst="line">
            <a:avLst/>
          </a:prstGeom>
          <a:ln w="57150" cmpd="dbl"/>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B0894A1F-713B-2F02-DB90-AE7C622BA6A5}"/>
              </a:ext>
            </a:extLst>
          </p:cNvPr>
          <p:cNvCxnSpPr>
            <a:cxnSpLocks/>
            <a:stCxn id="7" idx="3"/>
            <a:endCxn id="6" idx="1"/>
          </p:cNvCxnSpPr>
          <p:nvPr/>
        </p:nvCxnSpPr>
        <p:spPr>
          <a:xfrm>
            <a:off x="9813232" y="1330871"/>
            <a:ext cx="394282" cy="0"/>
          </a:xfrm>
          <a:prstGeom prst="line">
            <a:avLst/>
          </a:prstGeom>
          <a:ln w="57150" cmpd="dbl"/>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7ECD1A9E-84E9-FD80-FD29-BF846E156C01}"/>
              </a:ext>
            </a:extLst>
          </p:cNvPr>
          <p:cNvSpPr txBox="1"/>
          <p:nvPr/>
        </p:nvSpPr>
        <p:spPr>
          <a:xfrm>
            <a:off x="8298161" y="1069975"/>
            <a:ext cx="341760" cy="307777"/>
          </a:xfrm>
          <a:prstGeom prst="rect">
            <a:avLst/>
          </a:prstGeom>
          <a:noFill/>
        </p:spPr>
        <p:txBody>
          <a:bodyPr wrap="none" rtlCol="0">
            <a:spAutoFit/>
          </a:bodyPr>
          <a:lstStyle/>
          <a:p>
            <a:r>
              <a:rPr lang="en-GB" sz="1400" b="1" dirty="0"/>
              <a:t>M</a:t>
            </a:r>
          </a:p>
        </p:txBody>
      </p:sp>
      <p:sp>
        <p:nvSpPr>
          <p:cNvPr id="11" name="TextBox 10">
            <a:extLst>
              <a:ext uri="{FF2B5EF4-FFF2-40B4-BE49-F238E27FC236}">
                <a16:creationId xmlns:a16="http://schemas.microsoft.com/office/drawing/2014/main" id="{C4999870-A83A-EDDB-9B1D-FE68EEF4BBBC}"/>
              </a:ext>
            </a:extLst>
          </p:cNvPr>
          <p:cNvSpPr txBox="1"/>
          <p:nvPr/>
        </p:nvSpPr>
        <p:spPr>
          <a:xfrm>
            <a:off x="9903745" y="1069975"/>
            <a:ext cx="303288" cy="307777"/>
          </a:xfrm>
          <a:prstGeom prst="rect">
            <a:avLst/>
          </a:prstGeom>
          <a:noFill/>
        </p:spPr>
        <p:txBody>
          <a:bodyPr wrap="none" rtlCol="0">
            <a:spAutoFit/>
          </a:bodyPr>
          <a:lstStyle/>
          <a:p>
            <a:r>
              <a:rPr lang="en-GB" sz="1400" b="1" dirty="0"/>
              <a:t>N</a:t>
            </a:r>
          </a:p>
        </p:txBody>
      </p:sp>
      <p:sp>
        <p:nvSpPr>
          <p:cNvPr id="12" name="Rectangle 11">
            <a:extLst>
              <a:ext uri="{FF2B5EF4-FFF2-40B4-BE49-F238E27FC236}">
                <a16:creationId xmlns:a16="http://schemas.microsoft.com/office/drawing/2014/main" id="{0D953296-DB09-8255-1C60-7AB0BFBD079F}"/>
              </a:ext>
            </a:extLst>
          </p:cNvPr>
          <p:cNvSpPr/>
          <p:nvPr/>
        </p:nvSpPr>
        <p:spPr>
          <a:xfrm>
            <a:off x="6433458" y="1500146"/>
            <a:ext cx="1774190" cy="1305245"/>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400" dirty="0" err="1"/>
              <a:t>BookID</a:t>
            </a:r>
            <a:endParaRPr lang="en-GB" sz="1400" dirty="0"/>
          </a:p>
          <a:p>
            <a:r>
              <a:rPr lang="en-GB" sz="1400" dirty="0"/>
              <a:t>Title</a:t>
            </a:r>
          </a:p>
          <a:p>
            <a:r>
              <a:rPr lang="en-GB" sz="1400" dirty="0"/>
              <a:t>Author</a:t>
            </a:r>
          </a:p>
          <a:p>
            <a:r>
              <a:rPr lang="en-GB" sz="1400" dirty="0"/>
              <a:t>Genre</a:t>
            </a:r>
          </a:p>
          <a:p>
            <a:r>
              <a:rPr lang="en-GB" sz="1400" dirty="0"/>
              <a:t>Price</a:t>
            </a:r>
          </a:p>
          <a:p>
            <a:r>
              <a:rPr lang="en-GB" sz="1400" dirty="0" err="1"/>
              <a:t>StockQuantity</a:t>
            </a:r>
            <a:endParaRPr lang="en-GB" sz="1400" dirty="0"/>
          </a:p>
        </p:txBody>
      </p:sp>
      <p:sp>
        <p:nvSpPr>
          <p:cNvPr id="13" name="Rectangle 12">
            <a:extLst>
              <a:ext uri="{FF2B5EF4-FFF2-40B4-BE49-F238E27FC236}">
                <a16:creationId xmlns:a16="http://schemas.microsoft.com/office/drawing/2014/main" id="{D00B79E9-C05E-D0E1-CAC8-196D508101AF}"/>
              </a:ext>
            </a:extLst>
          </p:cNvPr>
          <p:cNvSpPr/>
          <p:nvPr/>
        </p:nvSpPr>
        <p:spPr>
          <a:xfrm>
            <a:off x="10207033" y="1495245"/>
            <a:ext cx="1774190" cy="1305242"/>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r>
              <a:rPr lang="en-GB" sz="1400" dirty="0"/>
              <a:t>Customer ID</a:t>
            </a:r>
          </a:p>
          <a:p>
            <a:r>
              <a:rPr lang="en-GB" sz="1400" dirty="0"/>
              <a:t>First Name</a:t>
            </a:r>
          </a:p>
          <a:p>
            <a:r>
              <a:rPr lang="en-GB" sz="1400" dirty="0"/>
              <a:t>Last Name</a:t>
            </a:r>
          </a:p>
          <a:p>
            <a:r>
              <a:rPr lang="en-GB" sz="1400" dirty="0"/>
              <a:t>Email</a:t>
            </a:r>
          </a:p>
          <a:p>
            <a:r>
              <a:rPr lang="en-GB" sz="1400" dirty="0"/>
              <a:t>Telephone</a:t>
            </a:r>
          </a:p>
        </p:txBody>
      </p:sp>
    </p:spTree>
    <p:extLst>
      <p:ext uri="{BB962C8B-B14F-4D97-AF65-F5344CB8AC3E}">
        <p14:creationId xmlns:p14="http://schemas.microsoft.com/office/powerpoint/2010/main" val="3593242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959759-21BD-04EB-CC3F-B8AFFE11981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ED9A687-AB02-4D59-7AC8-D61078BBD365}"/>
              </a:ext>
            </a:extLst>
          </p:cNvPr>
          <p:cNvSpPr>
            <a:spLocks noGrp="1"/>
          </p:cNvSpPr>
          <p:nvPr>
            <p:ph type="ctrTitle"/>
          </p:nvPr>
        </p:nvSpPr>
        <p:spPr/>
        <p:txBody>
          <a:bodyPr/>
          <a:lstStyle/>
          <a:p>
            <a:r>
              <a:rPr lang="en-GB" dirty="0"/>
              <a:t>Introduction to MS Access &amp; Databases </a:t>
            </a:r>
          </a:p>
        </p:txBody>
      </p:sp>
      <p:sp>
        <p:nvSpPr>
          <p:cNvPr id="5" name="Subtitle 4">
            <a:extLst>
              <a:ext uri="{FF2B5EF4-FFF2-40B4-BE49-F238E27FC236}">
                <a16:creationId xmlns:a16="http://schemas.microsoft.com/office/drawing/2014/main" id="{204C9599-F34F-04D9-92BB-5039CD29BB36}"/>
              </a:ext>
            </a:extLst>
          </p:cNvPr>
          <p:cNvSpPr>
            <a:spLocks noGrp="1"/>
          </p:cNvSpPr>
          <p:nvPr>
            <p:ph type="subTitle" idx="1"/>
          </p:nvPr>
        </p:nvSpPr>
        <p:spPr/>
        <p:txBody>
          <a:bodyPr>
            <a:normAutofit lnSpcReduction="10000"/>
          </a:bodyPr>
          <a:lstStyle/>
          <a:p>
            <a:r>
              <a:rPr lang="en-GB" dirty="0"/>
              <a:t>Video</a:t>
            </a:r>
          </a:p>
          <a:p>
            <a:r>
              <a:rPr lang="en-GB" dirty="0">
                <a:hlinkClick r:id="rId2"/>
              </a:rPr>
              <a:t>https://uwtsd.hosted.panopto.com/Panopto/Pages/Viewer.aspx?id=9baf9380-a503-4b1a-a4c0-b2880095c1a2&amp;start=0</a:t>
            </a:r>
            <a:endParaRPr lang="en-GB" dirty="0"/>
          </a:p>
          <a:p>
            <a:endParaRPr lang="en-GB" dirty="0"/>
          </a:p>
        </p:txBody>
      </p:sp>
    </p:spTree>
    <p:extLst>
      <p:ext uri="{BB962C8B-B14F-4D97-AF65-F5344CB8AC3E}">
        <p14:creationId xmlns:p14="http://schemas.microsoft.com/office/powerpoint/2010/main" val="2366044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op 17 Microsoft Office Applications | Features, Uses &amp; Tips">
            <a:extLst>
              <a:ext uri="{FF2B5EF4-FFF2-40B4-BE49-F238E27FC236}">
                <a16:creationId xmlns:a16="http://schemas.microsoft.com/office/drawing/2014/main" id="{DD394A5C-1BA9-2906-0757-766ED4869D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7800"/>
            <a:ext cx="12192000" cy="650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4601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E44FF-7289-D973-8137-7780A4097BE1}"/>
              </a:ext>
            </a:extLst>
          </p:cNvPr>
          <p:cNvSpPr>
            <a:spLocks noGrp="1"/>
          </p:cNvSpPr>
          <p:nvPr>
            <p:ph type="title"/>
          </p:nvPr>
        </p:nvSpPr>
        <p:spPr/>
        <p:txBody>
          <a:bodyPr/>
          <a:lstStyle/>
          <a:p>
            <a:r>
              <a:rPr lang="en-GB" dirty="0"/>
              <a:t>MS Access Interface Overview</a:t>
            </a:r>
          </a:p>
        </p:txBody>
      </p:sp>
      <p:sp>
        <p:nvSpPr>
          <p:cNvPr id="3" name="Content Placeholder 2">
            <a:extLst>
              <a:ext uri="{FF2B5EF4-FFF2-40B4-BE49-F238E27FC236}">
                <a16:creationId xmlns:a16="http://schemas.microsoft.com/office/drawing/2014/main" id="{5953A5D5-D2FF-C46D-E6B6-5C641DFD22C5}"/>
              </a:ext>
            </a:extLst>
          </p:cNvPr>
          <p:cNvSpPr>
            <a:spLocks noGrp="1"/>
          </p:cNvSpPr>
          <p:nvPr>
            <p:ph type="body" sz="quarter" idx="13"/>
          </p:nvPr>
        </p:nvSpPr>
        <p:spPr/>
        <p:txBody>
          <a:bodyPr/>
          <a:lstStyle/>
          <a:p>
            <a:r>
              <a:rPr lang="en-GB" dirty="0"/>
              <a:t> </a:t>
            </a:r>
            <a:r>
              <a:rPr lang="en-GB" b="1" dirty="0"/>
              <a:t>Key Components</a:t>
            </a:r>
            <a:r>
              <a:rPr lang="en-GB" dirty="0"/>
              <a:t>:</a:t>
            </a:r>
          </a:p>
          <a:p>
            <a:pPr marL="306388" lvl="1" indent="0">
              <a:buNone/>
            </a:pPr>
            <a:r>
              <a:rPr lang="en-GB" dirty="0"/>
              <a:t>* </a:t>
            </a:r>
            <a:r>
              <a:rPr lang="en-GB" b="1" dirty="0"/>
              <a:t>Navigation Pane</a:t>
            </a:r>
            <a:r>
              <a:rPr lang="en-GB" dirty="0"/>
              <a:t> – Lists database objects (Tables, Queries, Forms, Reports)</a:t>
            </a:r>
            <a:br>
              <a:rPr lang="en-GB" dirty="0"/>
            </a:br>
            <a:r>
              <a:rPr lang="en-GB" dirty="0"/>
              <a:t>* </a:t>
            </a:r>
            <a:r>
              <a:rPr lang="en-GB" b="1" dirty="0"/>
              <a:t>Ribbon</a:t>
            </a:r>
            <a:r>
              <a:rPr lang="en-GB" dirty="0"/>
              <a:t> – Contains commands for managing and editing database objects</a:t>
            </a:r>
            <a:br>
              <a:rPr lang="en-GB" dirty="0"/>
            </a:br>
            <a:r>
              <a:rPr lang="en-GB" dirty="0"/>
              <a:t>* </a:t>
            </a:r>
            <a:r>
              <a:rPr lang="en-GB" b="1" dirty="0"/>
              <a:t>Tables</a:t>
            </a:r>
            <a:r>
              <a:rPr lang="en-GB" dirty="0"/>
              <a:t> – Where all raw data is stored</a:t>
            </a:r>
            <a:br>
              <a:rPr lang="en-GB" dirty="0"/>
            </a:br>
            <a:r>
              <a:rPr lang="en-GB" dirty="0"/>
              <a:t>* </a:t>
            </a:r>
            <a:r>
              <a:rPr lang="en-GB" b="1" dirty="0"/>
              <a:t>Queries</a:t>
            </a:r>
            <a:r>
              <a:rPr lang="en-GB" dirty="0"/>
              <a:t> – Retrieve and manipulate data</a:t>
            </a:r>
            <a:br>
              <a:rPr lang="en-GB" dirty="0"/>
            </a:br>
            <a:r>
              <a:rPr lang="en-GB" dirty="0"/>
              <a:t>* </a:t>
            </a:r>
            <a:r>
              <a:rPr lang="en-GB" b="1" dirty="0"/>
              <a:t>Forms</a:t>
            </a:r>
            <a:r>
              <a:rPr lang="en-GB" dirty="0"/>
              <a:t> – Used for easier data entry</a:t>
            </a:r>
            <a:br>
              <a:rPr lang="en-GB" dirty="0"/>
            </a:br>
            <a:r>
              <a:rPr lang="en-GB" dirty="0"/>
              <a:t>* </a:t>
            </a:r>
            <a:r>
              <a:rPr lang="en-GB" b="1" dirty="0"/>
              <a:t>Reports</a:t>
            </a:r>
            <a:r>
              <a:rPr lang="en-GB" dirty="0"/>
              <a:t> – Summarize and present data professionally</a:t>
            </a:r>
          </a:p>
          <a:p>
            <a:endParaRPr lang="en-GB" dirty="0"/>
          </a:p>
        </p:txBody>
      </p:sp>
    </p:spTree>
    <p:extLst>
      <p:ext uri="{BB962C8B-B14F-4D97-AF65-F5344CB8AC3E}">
        <p14:creationId xmlns:p14="http://schemas.microsoft.com/office/powerpoint/2010/main" val="2985792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853D2-1600-C73E-4C9B-F3BF0B04B942}"/>
              </a:ext>
            </a:extLst>
          </p:cNvPr>
          <p:cNvSpPr>
            <a:spLocks noGrp="1"/>
          </p:cNvSpPr>
          <p:nvPr>
            <p:ph type="title"/>
          </p:nvPr>
        </p:nvSpPr>
        <p:spPr/>
        <p:txBody>
          <a:bodyPr>
            <a:normAutofit/>
          </a:bodyPr>
          <a:lstStyle/>
          <a:p>
            <a:r>
              <a:rPr lang="en-GB" dirty="0"/>
              <a:t> Key Tabs in MS Access &amp; Their Functions</a:t>
            </a:r>
          </a:p>
        </p:txBody>
      </p:sp>
      <p:graphicFrame>
        <p:nvGraphicFramePr>
          <p:cNvPr id="4" name="Content Placeholder 3">
            <a:extLst>
              <a:ext uri="{FF2B5EF4-FFF2-40B4-BE49-F238E27FC236}">
                <a16:creationId xmlns:a16="http://schemas.microsoft.com/office/drawing/2014/main" id="{4767ACE7-09B0-6C8D-B0CB-D7FCDEE9EBF1}"/>
              </a:ext>
            </a:extLst>
          </p:cNvPr>
          <p:cNvGraphicFramePr>
            <a:graphicFrameLocks noGrp="1"/>
          </p:cNvGraphicFramePr>
          <p:nvPr>
            <p:ph idx="4294967295"/>
            <p:extLst>
              <p:ext uri="{D42A27DB-BD31-4B8C-83A1-F6EECF244321}">
                <p14:modId xmlns:p14="http://schemas.microsoft.com/office/powerpoint/2010/main" val="1058740400"/>
              </p:ext>
            </p:extLst>
          </p:nvPr>
        </p:nvGraphicFramePr>
        <p:xfrm>
          <a:off x="891721" y="1148897"/>
          <a:ext cx="10711628" cy="4283906"/>
        </p:xfrm>
        <a:graphic>
          <a:graphicData uri="http://schemas.openxmlformats.org/drawingml/2006/table">
            <a:tbl>
              <a:tblPr>
                <a:tableStyleId>{5940675A-B579-460E-94D1-54222C63F5DA}</a:tableStyleId>
              </a:tblPr>
              <a:tblGrid>
                <a:gridCol w="2509290">
                  <a:extLst>
                    <a:ext uri="{9D8B030D-6E8A-4147-A177-3AD203B41FA5}">
                      <a16:colId xmlns:a16="http://schemas.microsoft.com/office/drawing/2014/main" val="2520672662"/>
                    </a:ext>
                  </a:extLst>
                </a:gridCol>
                <a:gridCol w="8202338">
                  <a:extLst>
                    <a:ext uri="{9D8B030D-6E8A-4147-A177-3AD203B41FA5}">
                      <a16:colId xmlns:a16="http://schemas.microsoft.com/office/drawing/2014/main" val="3103754657"/>
                    </a:ext>
                  </a:extLst>
                </a:gridCol>
              </a:tblGrid>
              <a:tr h="308853">
                <a:tc>
                  <a:txBody>
                    <a:bodyPr/>
                    <a:lstStyle/>
                    <a:p>
                      <a:r>
                        <a:rPr lang="en-GB" sz="2000" b="1"/>
                        <a:t>Tab Name</a:t>
                      </a:r>
                      <a:endParaRPr lang="en-GB" sz="2000"/>
                    </a:p>
                  </a:txBody>
                  <a:tcPr marL="84647" marR="84647" marT="42323" marB="42323" anchor="ctr"/>
                </a:tc>
                <a:tc>
                  <a:txBody>
                    <a:bodyPr/>
                    <a:lstStyle/>
                    <a:p>
                      <a:r>
                        <a:rPr lang="en-GB" sz="2000" b="1"/>
                        <a:t>Function</a:t>
                      </a:r>
                      <a:endParaRPr lang="en-GB" sz="2000"/>
                    </a:p>
                  </a:txBody>
                  <a:tcPr marL="84647" marR="84647" marT="42323" marB="42323" anchor="ctr"/>
                </a:tc>
                <a:extLst>
                  <a:ext uri="{0D108BD9-81ED-4DB2-BD59-A6C34878D82A}">
                    <a16:rowId xmlns:a16="http://schemas.microsoft.com/office/drawing/2014/main" val="3317778276"/>
                  </a:ext>
                </a:extLst>
              </a:tr>
              <a:tr h="308853">
                <a:tc>
                  <a:txBody>
                    <a:bodyPr/>
                    <a:lstStyle/>
                    <a:p>
                      <a:r>
                        <a:rPr lang="en-GB" sz="2000" b="1"/>
                        <a:t>File</a:t>
                      </a:r>
                      <a:endParaRPr lang="en-GB" sz="2000"/>
                    </a:p>
                  </a:txBody>
                  <a:tcPr marL="84647" marR="84647" marT="42323" marB="42323" anchor="ctr"/>
                </a:tc>
                <a:tc>
                  <a:txBody>
                    <a:bodyPr/>
                    <a:lstStyle/>
                    <a:p>
                      <a:r>
                        <a:rPr lang="en-GB" sz="2000" dirty="0"/>
                        <a:t>Create, open, save, print, and manage database options.</a:t>
                      </a:r>
                    </a:p>
                  </a:txBody>
                  <a:tcPr marL="84647" marR="84647" marT="42323" marB="42323" anchor="ctr"/>
                </a:tc>
                <a:extLst>
                  <a:ext uri="{0D108BD9-81ED-4DB2-BD59-A6C34878D82A}">
                    <a16:rowId xmlns:a16="http://schemas.microsoft.com/office/drawing/2014/main" val="1947505213"/>
                  </a:ext>
                </a:extLst>
              </a:tr>
              <a:tr h="323278">
                <a:tc>
                  <a:txBody>
                    <a:bodyPr/>
                    <a:lstStyle/>
                    <a:p>
                      <a:r>
                        <a:rPr lang="en-GB" sz="2000" b="1"/>
                        <a:t>Home</a:t>
                      </a:r>
                      <a:endParaRPr lang="en-GB" sz="2000"/>
                    </a:p>
                  </a:txBody>
                  <a:tcPr marL="84647" marR="84647" marT="42323" marB="42323" anchor="ctr"/>
                </a:tc>
                <a:tc>
                  <a:txBody>
                    <a:bodyPr/>
                    <a:lstStyle/>
                    <a:p>
                      <a:r>
                        <a:rPr lang="en-GB" sz="2000"/>
                        <a:t>Basic editing functions (copy, paste, sort, filter, search records).</a:t>
                      </a:r>
                    </a:p>
                  </a:txBody>
                  <a:tcPr marL="84647" marR="84647" marT="42323" marB="42323" anchor="ctr"/>
                </a:tc>
                <a:extLst>
                  <a:ext uri="{0D108BD9-81ED-4DB2-BD59-A6C34878D82A}">
                    <a16:rowId xmlns:a16="http://schemas.microsoft.com/office/drawing/2014/main" val="3135400514"/>
                  </a:ext>
                </a:extLst>
              </a:tr>
              <a:tr h="308853">
                <a:tc>
                  <a:txBody>
                    <a:bodyPr/>
                    <a:lstStyle/>
                    <a:p>
                      <a:r>
                        <a:rPr lang="en-GB" sz="2000" b="1"/>
                        <a:t>Create</a:t>
                      </a:r>
                      <a:endParaRPr lang="en-GB" sz="2000"/>
                    </a:p>
                  </a:txBody>
                  <a:tcPr marL="84647" marR="84647" marT="42323" marB="42323" anchor="ctr"/>
                </a:tc>
                <a:tc>
                  <a:txBody>
                    <a:bodyPr/>
                    <a:lstStyle/>
                    <a:p>
                      <a:r>
                        <a:rPr lang="en-GB" sz="2000"/>
                        <a:t>Create new tables, queries, forms, reports, and macros.</a:t>
                      </a:r>
                    </a:p>
                  </a:txBody>
                  <a:tcPr marL="84647" marR="84647" marT="42323" marB="42323" anchor="ctr"/>
                </a:tc>
                <a:extLst>
                  <a:ext uri="{0D108BD9-81ED-4DB2-BD59-A6C34878D82A}">
                    <a16:rowId xmlns:a16="http://schemas.microsoft.com/office/drawing/2014/main" val="1826025388"/>
                  </a:ext>
                </a:extLst>
              </a:tr>
              <a:tr h="323278">
                <a:tc>
                  <a:txBody>
                    <a:bodyPr/>
                    <a:lstStyle/>
                    <a:p>
                      <a:r>
                        <a:rPr lang="en-GB" sz="2000" b="1"/>
                        <a:t>External Data</a:t>
                      </a:r>
                      <a:endParaRPr lang="en-GB" sz="2000"/>
                    </a:p>
                  </a:txBody>
                  <a:tcPr marL="84647" marR="84647" marT="42323" marB="42323" anchor="ctr"/>
                </a:tc>
                <a:tc>
                  <a:txBody>
                    <a:bodyPr/>
                    <a:lstStyle/>
                    <a:p>
                      <a:r>
                        <a:rPr lang="en-GB" sz="2000"/>
                        <a:t>Import/export data from Excel, CSV, SQL Server, and other databases.</a:t>
                      </a:r>
                    </a:p>
                  </a:txBody>
                  <a:tcPr marL="84647" marR="84647" marT="42323" marB="42323" anchor="ctr"/>
                </a:tc>
                <a:extLst>
                  <a:ext uri="{0D108BD9-81ED-4DB2-BD59-A6C34878D82A}">
                    <a16:rowId xmlns:a16="http://schemas.microsoft.com/office/drawing/2014/main" val="2509948715"/>
                  </a:ext>
                </a:extLst>
              </a:tr>
              <a:tr h="323278">
                <a:tc>
                  <a:txBody>
                    <a:bodyPr/>
                    <a:lstStyle/>
                    <a:p>
                      <a:r>
                        <a:rPr lang="en-GB" sz="2000" b="1"/>
                        <a:t>Database Tools</a:t>
                      </a:r>
                      <a:endParaRPr lang="en-GB" sz="2000"/>
                    </a:p>
                  </a:txBody>
                  <a:tcPr marL="84647" marR="84647" marT="42323" marB="42323" anchor="ctr"/>
                </a:tc>
                <a:tc>
                  <a:txBody>
                    <a:bodyPr/>
                    <a:lstStyle/>
                    <a:p>
                      <a:r>
                        <a:rPr lang="en-GB" sz="2000"/>
                        <a:t>Relationship management, data analysis, database splitting, and encryption.</a:t>
                      </a:r>
                    </a:p>
                  </a:txBody>
                  <a:tcPr marL="84647" marR="84647" marT="42323" marB="42323" anchor="ctr"/>
                </a:tc>
                <a:extLst>
                  <a:ext uri="{0D108BD9-81ED-4DB2-BD59-A6C34878D82A}">
                    <a16:rowId xmlns:a16="http://schemas.microsoft.com/office/drawing/2014/main" val="3374667591"/>
                  </a:ext>
                </a:extLst>
              </a:tr>
              <a:tr h="308853">
                <a:tc>
                  <a:txBody>
                    <a:bodyPr/>
                    <a:lstStyle/>
                    <a:p>
                      <a:r>
                        <a:rPr lang="en-GB" sz="2000" b="1"/>
                        <a:t>Fields</a:t>
                      </a:r>
                      <a:endParaRPr lang="en-GB" sz="2000"/>
                    </a:p>
                  </a:txBody>
                  <a:tcPr marL="84647" marR="84647" marT="42323" marB="42323" anchor="ctr"/>
                </a:tc>
                <a:tc>
                  <a:txBody>
                    <a:bodyPr/>
                    <a:lstStyle/>
                    <a:p>
                      <a:r>
                        <a:rPr lang="en-GB" sz="2000"/>
                        <a:t>Modify table fields, data types, and properties.</a:t>
                      </a:r>
                    </a:p>
                  </a:txBody>
                  <a:tcPr marL="84647" marR="84647" marT="42323" marB="42323" anchor="ctr"/>
                </a:tc>
                <a:extLst>
                  <a:ext uri="{0D108BD9-81ED-4DB2-BD59-A6C34878D82A}">
                    <a16:rowId xmlns:a16="http://schemas.microsoft.com/office/drawing/2014/main" val="553129812"/>
                  </a:ext>
                </a:extLst>
              </a:tr>
              <a:tr h="308853">
                <a:tc>
                  <a:txBody>
                    <a:bodyPr/>
                    <a:lstStyle/>
                    <a:p>
                      <a:r>
                        <a:rPr lang="en-GB" sz="2000" b="1"/>
                        <a:t>Table</a:t>
                      </a:r>
                      <a:endParaRPr lang="en-GB" sz="2000"/>
                    </a:p>
                  </a:txBody>
                  <a:tcPr marL="84647" marR="84647" marT="42323" marB="42323" anchor="ctr"/>
                </a:tc>
                <a:tc>
                  <a:txBody>
                    <a:bodyPr/>
                    <a:lstStyle/>
                    <a:p>
                      <a:r>
                        <a:rPr lang="en-GB" sz="2000"/>
                        <a:t>Manage table layout, keys, and properties.</a:t>
                      </a:r>
                    </a:p>
                  </a:txBody>
                  <a:tcPr marL="84647" marR="84647" marT="42323" marB="42323" anchor="ctr"/>
                </a:tc>
                <a:extLst>
                  <a:ext uri="{0D108BD9-81ED-4DB2-BD59-A6C34878D82A}">
                    <a16:rowId xmlns:a16="http://schemas.microsoft.com/office/drawing/2014/main" val="1501578076"/>
                  </a:ext>
                </a:extLst>
              </a:tr>
              <a:tr h="308853">
                <a:tc>
                  <a:txBody>
                    <a:bodyPr/>
                    <a:lstStyle/>
                    <a:p>
                      <a:r>
                        <a:rPr lang="en-GB" sz="2000" b="1"/>
                        <a:t>Query</a:t>
                      </a:r>
                      <a:endParaRPr lang="en-GB" sz="2000"/>
                    </a:p>
                  </a:txBody>
                  <a:tcPr marL="84647" marR="84647" marT="42323" marB="42323" anchor="ctr"/>
                </a:tc>
                <a:tc>
                  <a:txBody>
                    <a:bodyPr/>
                    <a:lstStyle/>
                    <a:p>
                      <a:r>
                        <a:rPr lang="en-GB" sz="2000"/>
                        <a:t>Design and execute queries to retrieve specific data.</a:t>
                      </a:r>
                    </a:p>
                  </a:txBody>
                  <a:tcPr marL="84647" marR="84647" marT="42323" marB="42323" anchor="ctr"/>
                </a:tc>
                <a:extLst>
                  <a:ext uri="{0D108BD9-81ED-4DB2-BD59-A6C34878D82A}">
                    <a16:rowId xmlns:a16="http://schemas.microsoft.com/office/drawing/2014/main" val="428273796"/>
                  </a:ext>
                </a:extLst>
              </a:tr>
              <a:tr h="308853">
                <a:tc>
                  <a:txBody>
                    <a:bodyPr/>
                    <a:lstStyle/>
                    <a:p>
                      <a:r>
                        <a:rPr lang="en-GB" sz="2000" b="1"/>
                        <a:t>Form</a:t>
                      </a:r>
                      <a:endParaRPr lang="en-GB" sz="2000"/>
                    </a:p>
                  </a:txBody>
                  <a:tcPr marL="84647" marR="84647" marT="42323" marB="42323" anchor="ctr"/>
                </a:tc>
                <a:tc>
                  <a:txBody>
                    <a:bodyPr/>
                    <a:lstStyle/>
                    <a:p>
                      <a:r>
                        <a:rPr lang="en-GB" sz="2000"/>
                        <a:t>Create, customize, and manage forms for data entry.</a:t>
                      </a:r>
                    </a:p>
                  </a:txBody>
                  <a:tcPr marL="84647" marR="84647" marT="42323" marB="42323" anchor="ctr"/>
                </a:tc>
                <a:extLst>
                  <a:ext uri="{0D108BD9-81ED-4DB2-BD59-A6C34878D82A}">
                    <a16:rowId xmlns:a16="http://schemas.microsoft.com/office/drawing/2014/main" val="2749401634"/>
                  </a:ext>
                </a:extLst>
              </a:tr>
              <a:tr h="308853">
                <a:tc>
                  <a:txBody>
                    <a:bodyPr/>
                    <a:lstStyle/>
                    <a:p>
                      <a:r>
                        <a:rPr lang="en-GB" sz="2000" b="1"/>
                        <a:t>Report</a:t>
                      </a:r>
                      <a:endParaRPr lang="en-GB" sz="2000"/>
                    </a:p>
                  </a:txBody>
                  <a:tcPr marL="84647" marR="84647" marT="42323" marB="42323" anchor="ctr"/>
                </a:tc>
                <a:tc>
                  <a:txBody>
                    <a:bodyPr/>
                    <a:lstStyle/>
                    <a:p>
                      <a:r>
                        <a:rPr lang="en-GB" sz="2000" dirty="0"/>
                        <a:t>Design reports for presenting and summarizing data.</a:t>
                      </a:r>
                    </a:p>
                  </a:txBody>
                  <a:tcPr marL="84647" marR="84647" marT="42323" marB="42323" anchor="ctr"/>
                </a:tc>
                <a:extLst>
                  <a:ext uri="{0D108BD9-81ED-4DB2-BD59-A6C34878D82A}">
                    <a16:rowId xmlns:a16="http://schemas.microsoft.com/office/drawing/2014/main" val="2719817876"/>
                  </a:ext>
                </a:extLst>
              </a:tr>
            </a:tbl>
          </a:graphicData>
        </a:graphic>
      </p:graphicFrame>
    </p:spTree>
    <p:extLst>
      <p:ext uri="{BB962C8B-B14F-4D97-AF65-F5344CB8AC3E}">
        <p14:creationId xmlns:p14="http://schemas.microsoft.com/office/powerpoint/2010/main" val="595219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49C51-FBFB-429F-20F8-11BEE95A14EE}"/>
              </a:ext>
            </a:extLst>
          </p:cNvPr>
          <p:cNvSpPr>
            <a:spLocks noGrp="1"/>
          </p:cNvSpPr>
          <p:nvPr>
            <p:ph type="title"/>
          </p:nvPr>
        </p:nvSpPr>
        <p:spPr/>
        <p:txBody>
          <a:bodyPr/>
          <a:lstStyle/>
          <a:p>
            <a:r>
              <a:rPr lang="en-GB" dirty="0"/>
              <a:t>Create a New Blank Database</a:t>
            </a:r>
          </a:p>
        </p:txBody>
      </p:sp>
      <p:sp>
        <p:nvSpPr>
          <p:cNvPr id="6" name="Content Placeholder 5">
            <a:extLst>
              <a:ext uri="{FF2B5EF4-FFF2-40B4-BE49-F238E27FC236}">
                <a16:creationId xmlns:a16="http://schemas.microsoft.com/office/drawing/2014/main" id="{62911322-15CD-263C-0A65-55755A4506A7}"/>
              </a:ext>
            </a:extLst>
          </p:cNvPr>
          <p:cNvSpPr>
            <a:spLocks noGrp="1"/>
          </p:cNvSpPr>
          <p:nvPr>
            <p:ph type="body" sz="quarter" idx="13"/>
          </p:nvPr>
        </p:nvSpPr>
        <p:spPr/>
        <p:txBody>
          <a:bodyPr>
            <a:norm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prstClr val="black"/>
                </a:solidFill>
                <a:effectLst/>
                <a:uLnTx/>
                <a:uFillTx/>
                <a:ea typeface="+mn-ea"/>
                <a:cs typeface="+mn-cs"/>
              </a:rPr>
              <a:t> </a:t>
            </a:r>
            <a:r>
              <a:rPr kumimoji="0" lang="en-US" altLang="en-US" sz="2400" b="1" i="0" u="none" strike="noStrike" kern="1200" cap="none" spc="0" normalizeH="0" baseline="0" noProof="0" dirty="0">
                <a:ln>
                  <a:noFill/>
                </a:ln>
                <a:solidFill>
                  <a:prstClr val="black"/>
                </a:solidFill>
                <a:effectLst/>
                <a:uLnTx/>
                <a:uFillTx/>
                <a:ea typeface="+mn-ea"/>
                <a:cs typeface="+mn-cs"/>
              </a:rPr>
              <a:t>Step-by-Step Instructions</a:t>
            </a:r>
            <a:r>
              <a:rPr kumimoji="0" lang="en-US" altLang="en-US" sz="2400" b="0" i="0" u="none" strike="noStrike" kern="1200" cap="none" spc="0" normalizeH="0" baseline="0" noProof="0" dirty="0">
                <a:ln>
                  <a:noFill/>
                </a:ln>
                <a:solidFill>
                  <a:prstClr val="black"/>
                </a:solidFill>
                <a:effectLst/>
                <a:uLnTx/>
                <a:uFillTx/>
                <a:ea typeface="+mn-ea"/>
                <a:cs typeface="+mn-cs"/>
              </a:rPr>
              <a:t>:</a:t>
            </a:r>
          </a:p>
          <a:p>
            <a:pPr marL="0" marR="0" lvl="0" indent="0" algn="l" defTabSz="914400" rtl="0" eaLnBrk="0" fontAlgn="base" latinLnBrk="0" hangingPunct="0">
              <a:lnSpc>
                <a:spcPct val="100000"/>
              </a:lnSpc>
              <a:spcBef>
                <a:spcPct val="0"/>
              </a:spcBef>
              <a:spcAft>
                <a:spcPct val="0"/>
              </a:spcAft>
              <a:buClrTx/>
              <a:buSzTx/>
              <a:buFontTx/>
              <a:buNone/>
              <a:tabLst/>
              <a:defRPr/>
            </a:pPr>
            <a:br>
              <a:rPr kumimoji="0" lang="en-US" altLang="en-US" sz="2400" b="0" i="0" u="none" strike="noStrike" kern="1200" cap="none" spc="0" normalizeH="0" baseline="0" noProof="0" dirty="0">
                <a:ln>
                  <a:noFill/>
                </a:ln>
                <a:solidFill>
                  <a:prstClr val="black"/>
                </a:solidFill>
                <a:effectLst/>
                <a:uLnTx/>
                <a:uFillTx/>
                <a:ea typeface="+mn-ea"/>
                <a:cs typeface="+mn-cs"/>
              </a:rPr>
            </a:br>
            <a:r>
              <a:rPr kumimoji="0" lang="en-US" altLang="en-US" sz="2400" b="0" i="0" u="none" strike="noStrike" kern="1200" cap="none" spc="0" normalizeH="0" baseline="0" noProof="0" dirty="0">
                <a:ln>
                  <a:noFill/>
                </a:ln>
                <a:solidFill>
                  <a:prstClr val="black"/>
                </a:solidFill>
                <a:effectLst/>
                <a:uLnTx/>
                <a:uFillTx/>
                <a:ea typeface="+mn-ea"/>
                <a:cs typeface="+mn-cs"/>
              </a:rPr>
              <a:t>1) </a:t>
            </a:r>
            <a:r>
              <a:rPr kumimoji="0" lang="en-US" altLang="en-US" sz="2400" b="1" i="0" u="none" strike="noStrike" kern="1200" cap="none" spc="0" normalizeH="0" baseline="0" noProof="0" dirty="0">
                <a:ln>
                  <a:noFill/>
                </a:ln>
                <a:solidFill>
                  <a:prstClr val="black"/>
                </a:solidFill>
                <a:effectLst/>
                <a:uLnTx/>
                <a:uFillTx/>
                <a:ea typeface="+mn-ea"/>
                <a:cs typeface="+mn-cs"/>
              </a:rPr>
              <a:t>Open Microsoft Access</a:t>
            </a:r>
            <a:br>
              <a:rPr kumimoji="0" lang="en-US" altLang="en-US" sz="2400" b="0" i="0" u="none" strike="noStrike" kern="1200" cap="none" spc="0" normalizeH="0" baseline="0" noProof="0" dirty="0">
                <a:ln>
                  <a:noFill/>
                </a:ln>
                <a:solidFill>
                  <a:prstClr val="black"/>
                </a:solidFill>
                <a:effectLst/>
                <a:uLnTx/>
                <a:uFillTx/>
                <a:ea typeface="+mn-ea"/>
                <a:cs typeface="+mn-cs"/>
              </a:rPr>
            </a:br>
            <a:r>
              <a:rPr kumimoji="0" lang="en-US" altLang="en-US" sz="2400" b="0" i="0" u="none" strike="noStrike" kern="1200" cap="none" spc="0" normalizeH="0" baseline="0" noProof="0" dirty="0">
                <a:ln>
                  <a:noFill/>
                </a:ln>
                <a:solidFill>
                  <a:prstClr val="black"/>
                </a:solidFill>
                <a:effectLst/>
                <a:uLnTx/>
                <a:uFillTx/>
                <a:ea typeface="+mn-ea"/>
                <a:cs typeface="+mn-cs"/>
              </a:rPr>
              <a:t>2) </a:t>
            </a:r>
            <a:r>
              <a:rPr kumimoji="0" lang="en-US" altLang="en-US" sz="2400" b="1" i="0" u="none" strike="noStrike" kern="1200" cap="none" spc="0" normalizeH="0" baseline="0" noProof="0" dirty="0">
                <a:ln>
                  <a:noFill/>
                </a:ln>
                <a:solidFill>
                  <a:prstClr val="black"/>
                </a:solidFill>
                <a:effectLst/>
                <a:uLnTx/>
                <a:uFillTx/>
                <a:ea typeface="+mn-ea"/>
                <a:cs typeface="+mn-cs"/>
              </a:rPr>
              <a:t>Click "Blank Database"</a:t>
            </a:r>
            <a:br>
              <a:rPr kumimoji="0" lang="en-US" altLang="en-US" sz="2400" b="0" i="0" u="none" strike="noStrike" kern="1200" cap="none" spc="0" normalizeH="0" baseline="0" noProof="0" dirty="0">
                <a:ln>
                  <a:noFill/>
                </a:ln>
                <a:solidFill>
                  <a:prstClr val="black"/>
                </a:solidFill>
                <a:effectLst/>
                <a:uLnTx/>
                <a:uFillTx/>
                <a:ea typeface="+mn-ea"/>
                <a:cs typeface="+mn-cs"/>
              </a:rPr>
            </a:br>
            <a:r>
              <a:rPr kumimoji="0" lang="en-US" altLang="en-US" sz="2400" b="0" i="0" u="none" strike="noStrike" kern="1200" cap="none" spc="0" normalizeH="0" baseline="0" noProof="0" dirty="0">
                <a:ln>
                  <a:noFill/>
                </a:ln>
                <a:solidFill>
                  <a:prstClr val="black"/>
                </a:solidFill>
                <a:effectLst/>
                <a:uLnTx/>
                <a:uFillTx/>
                <a:ea typeface="+mn-ea"/>
                <a:cs typeface="+mn-cs"/>
              </a:rPr>
              <a:t>3) </a:t>
            </a:r>
            <a:r>
              <a:rPr kumimoji="0" lang="en-US" altLang="en-US" sz="2400" b="1" i="0" u="none" strike="noStrike" kern="1200" cap="none" spc="0" normalizeH="0" baseline="0" noProof="0" dirty="0">
                <a:ln>
                  <a:noFill/>
                </a:ln>
                <a:solidFill>
                  <a:prstClr val="black"/>
                </a:solidFill>
                <a:effectLst/>
                <a:uLnTx/>
                <a:uFillTx/>
                <a:ea typeface="+mn-ea"/>
                <a:cs typeface="+mn-cs"/>
              </a:rPr>
              <a:t>Enter Database Name</a:t>
            </a:r>
            <a:r>
              <a:rPr kumimoji="0" lang="en-US" altLang="en-US" sz="2400" b="0" i="0" u="none" strike="noStrike" kern="1200" cap="none" spc="0" normalizeH="0" baseline="0" noProof="0" dirty="0">
                <a:ln>
                  <a:noFill/>
                </a:ln>
                <a:solidFill>
                  <a:prstClr val="black"/>
                </a:solidFill>
                <a:effectLst/>
                <a:uLnTx/>
                <a:uFillTx/>
                <a:ea typeface="+mn-ea"/>
                <a:cs typeface="+mn-cs"/>
              </a:rPr>
              <a:t> → Type </a:t>
            </a:r>
            <a:r>
              <a:rPr kumimoji="0" lang="en-US" altLang="en-US" sz="2400" b="1" i="0" u="none" strike="noStrike" kern="1200" cap="none" spc="0" normalizeH="0" baseline="0" noProof="0" dirty="0">
                <a:ln>
                  <a:noFill/>
                </a:ln>
                <a:solidFill>
                  <a:prstClr val="black"/>
                </a:solidFill>
                <a:effectLst/>
                <a:highlight>
                  <a:srgbClr val="FFFF00"/>
                </a:highlight>
                <a:uLnTx/>
                <a:uFillTx/>
                <a:ea typeface="+mn-ea"/>
                <a:cs typeface="+mn-cs"/>
              </a:rPr>
              <a:t>Bookstore</a:t>
            </a:r>
            <a:r>
              <a:rPr kumimoji="0" lang="en-US" altLang="en-US" sz="2400" b="0" i="0" u="none" strike="noStrike" kern="1200" cap="none" spc="0" normalizeH="0" baseline="0" noProof="0" dirty="0">
                <a:ln>
                  <a:noFill/>
                </a:ln>
                <a:solidFill>
                  <a:prstClr val="black"/>
                </a:solidFill>
                <a:effectLst/>
                <a:uLnTx/>
                <a:uFillTx/>
                <a:ea typeface="+mn-ea"/>
                <a:cs typeface="+mn-cs"/>
              </a:rPr>
              <a:t> (Bookstore.accdb)</a:t>
            </a:r>
            <a:br>
              <a:rPr kumimoji="0" lang="en-US" altLang="en-US" sz="2400" b="0" i="0" u="none" strike="noStrike" kern="1200" cap="none" spc="0" normalizeH="0" baseline="0" noProof="0" dirty="0">
                <a:ln>
                  <a:noFill/>
                </a:ln>
                <a:solidFill>
                  <a:prstClr val="black"/>
                </a:solidFill>
                <a:effectLst/>
                <a:uLnTx/>
                <a:uFillTx/>
                <a:ea typeface="+mn-ea"/>
                <a:cs typeface="+mn-cs"/>
              </a:rPr>
            </a:br>
            <a:r>
              <a:rPr kumimoji="0" lang="en-US" altLang="en-US" sz="2400" b="0" i="0" u="none" strike="noStrike" kern="1200" cap="none" spc="0" normalizeH="0" baseline="0" noProof="0" dirty="0">
                <a:ln>
                  <a:noFill/>
                </a:ln>
                <a:solidFill>
                  <a:prstClr val="black"/>
                </a:solidFill>
                <a:effectLst/>
                <a:uLnTx/>
                <a:uFillTx/>
                <a:ea typeface="+mn-ea"/>
                <a:cs typeface="+mn-cs"/>
              </a:rPr>
              <a:t>4) </a:t>
            </a:r>
            <a:r>
              <a:rPr kumimoji="0" lang="en-US" altLang="en-US" sz="2400" b="1" i="0" u="none" strike="noStrike" kern="1200" cap="none" spc="0" normalizeH="0" baseline="0" noProof="0" dirty="0">
                <a:ln>
                  <a:noFill/>
                </a:ln>
                <a:solidFill>
                  <a:prstClr val="black"/>
                </a:solidFill>
                <a:effectLst/>
                <a:uLnTx/>
                <a:uFillTx/>
                <a:ea typeface="+mn-ea"/>
                <a:cs typeface="+mn-cs"/>
              </a:rPr>
              <a:t>Choose a Save Location</a:t>
            </a:r>
            <a:br>
              <a:rPr kumimoji="0" lang="en-US" altLang="en-US" sz="2400" b="0" i="0" u="none" strike="noStrike" kern="1200" cap="none" spc="0" normalizeH="0" baseline="0" noProof="0" dirty="0">
                <a:ln>
                  <a:noFill/>
                </a:ln>
                <a:solidFill>
                  <a:prstClr val="black"/>
                </a:solidFill>
                <a:effectLst/>
                <a:uLnTx/>
                <a:uFillTx/>
                <a:ea typeface="+mn-ea"/>
                <a:cs typeface="+mn-cs"/>
              </a:rPr>
            </a:br>
            <a:r>
              <a:rPr kumimoji="0" lang="en-US" altLang="en-US" sz="2400" b="0" i="0" u="none" strike="noStrike" kern="1200" cap="none" spc="0" normalizeH="0" baseline="0" noProof="0" dirty="0">
                <a:ln>
                  <a:noFill/>
                </a:ln>
                <a:solidFill>
                  <a:prstClr val="black"/>
                </a:solidFill>
                <a:effectLst/>
                <a:uLnTx/>
                <a:uFillTx/>
                <a:ea typeface="+mn-ea"/>
                <a:cs typeface="+mn-cs"/>
              </a:rPr>
              <a:t>5) </a:t>
            </a:r>
            <a:r>
              <a:rPr kumimoji="0" lang="en-US" altLang="en-US" sz="2400" b="1" i="0" u="none" strike="noStrike" kern="1200" cap="none" spc="0" normalizeH="0" baseline="0" noProof="0" dirty="0">
                <a:ln>
                  <a:noFill/>
                </a:ln>
                <a:solidFill>
                  <a:prstClr val="black"/>
                </a:solidFill>
                <a:effectLst/>
                <a:uLnTx/>
                <a:uFillTx/>
                <a:ea typeface="+mn-ea"/>
                <a:cs typeface="+mn-cs"/>
              </a:rPr>
              <a:t>Click Create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400" b="0" i="0" u="none" strike="noStrike" kern="1200" cap="none" spc="0" normalizeH="0" baseline="0" noProof="0" dirty="0">
                <a:ln>
                  <a:noFill/>
                </a:ln>
                <a:solidFill>
                  <a:prstClr val="black"/>
                </a:solidFill>
                <a:effectLst/>
                <a:uLnTx/>
                <a:uFillTx/>
                <a:ea typeface="+mn-ea"/>
                <a:cs typeface="+mn-cs"/>
              </a:rPr>
              <a:t>* </a:t>
            </a:r>
            <a:r>
              <a:rPr kumimoji="0" lang="en-US" altLang="en-US" sz="2400" b="1" i="0" u="none" strike="noStrike" kern="1200" cap="none" spc="0" normalizeH="0" baseline="0" noProof="0" dirty="0">
                <a:ln>
                  <a:noFill/>
                </a:ln>
                <a:solidFill>
                  <a:prstClr val="black"/>
                </a:solidFill>
                <a:effectLst/>
                <a:uLnTx/>
                <a:uFillTx/>
                <a:ea typeface="+mn-ea"/>
                <a:cs typeface="+mn-cs"/>
              </a:rPr>
              <a:t>You have now set up a new database!</a:t>
            </a:r>
            <a:endParaRPr kumimoji="0" lang="en-US" altLang="en-US" sz="2400" b="0" i="0" u="none" strike="noStrike" kern="1200" cap="none" spc="0" normalizeH="0" baseline="0" noProof="0" dirty="0">
              <a:ln>
                <a:noFill/>
              </a:ln>
              <a:solidFill>
                <a:prstClr val="black"/>
              </a:solidFill>
              <a:effectLst/>
              <a:uLnTx/>
              <a:uFillTx/>
              <a:ea typeface="+mn-ea"/>
              <a:cs typeface="+mn-cs"/>
            </a:endParaRPr>
          </a:p>
          <a:p>
            <a:endParaRPr lang="en-GB" sz="2400" dirty="0"/>
          </a:p>
        </p:txBody>
      </p:sp>
    </p:spTree>
    <p:extLst>
      <p:ext uri="{BB962C8B-B14F-4D97-AF65-F5344CB8AC3E}">
        <p14:creationId xmlns:p14="http://schemas.microsoft.com/office/powerpoint/2010/main" val="3079106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921BC8C-691C-731C-8BE6-E9C99007062C}"/>
              </a:ext>
            </a:extLst>
          </p:cNvPr>
          <p:cNvSpPr>
            <a:spLocks noGrp="1"/>
          </p:cNvSpPr>
          <p:nvPr>
            <p:ph type="ctrTitle"/>
          </p:nvPr>
        </p:nvSpPr>
        <p:spPr/>
        <p:txBody>
          <a:bodyPr/>
          <a:lstStyle/>
          <a:p>
            <a:r>
              <a:rPr lang="en-GB" dirty="0"/>
              <a:t>Creating and Designing Tables</a:t>
            </a:r>
          </a:p>
        </p:txBody>
      </p:sp>
      <p:sp>
        <p:nvSpPr>
          <p:cNvPr id="5" name="Subtitle 4">
            <a:extLst>
              <a:ext uri="{FF2B5EF4-FFF2-40B4-BE49-F238E27FC236}">
                <a16:creationId xmlns:a16="http://schemas.microsoft.com/office/drawing/2014/main" id="{253FC4E0-0E1C-537F-EC55-50FA976E0755}"/>
              </a:ext>
            </a:extLst>
          </p:cNvPr>
          <p:cNvSpPr>
            <a:spLocks noGrp="1"/>
          </p:cNvSpPr>
          <p:nvPr>
            <p:ph type="subTitle" idx="1"/>
          </p:nvPr>
        </p:nvSpPr>
        <p:spPr/>
        <p:txBody>
          <a:bodyPr>
            <a:normAutofit lnSpcReduction="10000"/>
          </a:bodyPr>
          <a:lstStyle/>
          <a:p>
            <a:r>
              <a:rPr lang="en-GB" dirty="0"/>
              <a:t>Video</a:t>
            </a:r>
          </a:p>
          <a:p>
            <a:r>
              <a:rPr lang="en-GB" dirty="0">
                <a:hlinkClick r:id="rId2"/>
              </a:rPr>
              <a:t>https://uwtsd.hosted.panopto.com/Panopto/Pages/Viewer.aspx?id=ab2db5fa-3106-413d-afe5-b28900ea4dcf&amp;start=0</a:t>
            </a:r>
            <a:endParaRPr lang="en-GB" dirty="0"/>
          </a:p>
          <a:p>
            <a:endParaRPr lang="en-GB" dirty="0"/>
          </a:p>
        </p:txBody>
      </p:sp>
    </p:spTree>
    <p:extLst>
      <p:ext uri="{BB962C8B-B14F-4D97-AF65-F5344CB8AC3E}">
        <p14:creationId xmlns:p14="http://schemas.microsoft.com/office/powerpoint/2010/main" val="2492184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FB8A1F-8295-D01D-6FAF-D2CC725CBA35}"/>
              </a:ext>
            </a:extLst>
          </p:cNvPr>
          <p:cNvSpPr>
            <a:spLocks noGrp="1"/>
          </p:cNvSpPr>
          <p:nvPr>
            <p:ph type="title"/>
          </p:nvPr>
        </p:nvSpPr>
        <p:spPr/>
        <p:txBody>
          <a:bodyPr/>
          <a:lstStyle/>
          <a:p>
            <a:r>
              <a:rPr lang="en-GB" dirty="0"/>
              <a:t>Why Do We Need Tables?</a:t>
            </a:r>
          </a:p>
        </p:txBody>
      </p:sp>
      <p:sp>
        <p:nvSpPr>
          <p:cNvPr id="5" name="Content Placeholder 4">
            <a:extLst>
              <a:ext uri="{FF2B5EF4-FFF2-40B4-BE49-F238E27FC236}">
                <a16:creationId xmlns:a16="http://schemas.microsoft.com/office/drawing/2014/main" id="{1EB71102-FD42-E2CC-39D8-3F0AF7164709}"/>
              </a:ext>
            </a:extLst>
          </p:cNvPr>
          <p:cNvSpPr>
            <a:spLocks noGrp="1"/>
          </p:cNvSpPr>
          <p:nvPr>
            <p:ph type="body" sz="quarter" idx="13"/>
          </p:nvPr>
        </p:nvSpPr>
        <p:spPr/>
        <p:txBody>
          <a:bodyPr/>
          <a:lstStyle/>
          <a:p>
            <a:r>
              <a:rPr lang="en-GB" dirty="0"/>
              <a:t> </a:t>
            </a:r>
            <a:r>
              <a:rPr lang="en-GB" b="1" dirty="0"/>
              <a:t>A table is the foundation of a database.</a:t>
            </a:r>
            <a:r>
              <a:rPr lang="en-GB" dirty="0"/>
              <a:t> It stores structured data in </a:t>
            </a:r>
            <a:r>
              <a:rPr lang="en-GB" b="1" dirty="0"/>
              <a:t>rows (records) and columns (fields).</a:t>
            </a:r>
            <a:endParaRPr lang="en-GB" dirty="0"/>
          </a:p>
          <a:p>
            <a:r>
              <a:rPr lang="en-GB" b="1" dirty="0"/>
              <a:t>Example:</a:t>
            </a:r>
            <a:br>
              <a:rPr lang="en-GB" dirty="0"/>
            </a:br>
            <a:r>
              <a:rPr lang="en-GB" dirty="0"/>
              <a:t>A bookstore needs to store book details, customer information, and sales records in an </a:t>
            </a:r>
            <a:r>
              <a:rPr lang="en-GB" b="1" dirty="0"/>
              <a:t>organized</a:t>
            </a:r>
            <a:r>
              <a:rPr lang="en-GB" dirty="0"/>
              <a:t> manner.</a:t>
            </a:r>
          </a:p>
          <a:p>
            <a:r>
              <a:rPr lang="en-GB" dirty="0"/>
              <a:t> </a:t>
            </a:r>
            <a:r>
              <a:rPr lang="en-GB" b="1" dirty="0"/>
              <a:t>Key Table Design Principles</a:t>
            </a:r>
            <a:r>
              <a:rPr lang="en-GB" dirty="0"/>
              <a:t>:</a:t>
            </a:r>
          </a:p>
          <a:p>
            <a:pPr marL="306388" lvl="1" indent="0">
              <a:buNone/>
            </a:pPr>
            <a:r>
              <a:rPr lang="en-GB" dirty="0"/>
              <a:t>- Each table should store a </a:t>
            </a:r>
            <a:r>
              <a:rPr lang="en-GB" b="1" dirty="0"/>
              <a:t>single type of entity</a:t>
            </a:r>
            <a:r>
              <a:rPr lang="en-GB" dirty="0"/>
              <a:t> (Books, Customers, Sales)</a:t>
            </a:r>
            <a:br>
              <a:rPr lang="en-GB" dirty="0"/>
            </a:br>
            <a:r>
              <a:rPr lang="en-GB" dirty="0"/>
              <a:t>- Each field should have an </a:t>
            </a:r>
            <a:r>
              <a:rPr lang="en-GB" b="1" dirty="0"/>
              <a:t>appropriate data type</a:t>
            </a:r>
            <a:br>
              <a:rPr lang="en-GB" dirty="0"/>
            </a:br>
            <a:r>
              <a:rPr lang="en-GB" dirty="0"/>
              <a:t>- </a:t>
            </a:r>
            <a:r>
              <a:rPr lang="en-GB" b="1" dirty="0"/>
              <a:t>Primary Keys</a:t>
            </a:r>
            <a:r>
              <a:rPr lang="en-GB" dirty="0"/>
              <a:t> uniquely identify each record</a:t>
            </a:r>
          </a:p>
          <a:p>
            <a:endParaRPr lang="en-GB" dirty="0"/>
          </a:p>
        </p:txBody>
      </p:sp>
    </p:spTree>
    <p:extLst>
      <p:ext uri="{BB962C8B-B14F-4D97-AF65-F5344CB8AC3E}">
        <p14:creationId xmlns:p14="http://schemas.microsoft.com/office/powerpoint/2010/main" val="2576467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6385C-FBB6-AB06-04F1-E6704781CFF2}"/>
              </a:ext>
            </a:extLst>
          </p:cNvPr>
          <p:cNvSpPr>
            <a:spLocks noGrp="1"/>
          </p:cNvSpPr>
          <p:nvPr>
            <p:ph type="title"/>
          </p:nvPr>
        </p:nvSpPr>
        <p:spPr/>
        <p:txBody>
          <a:bodyPr/>
          <a:lstStyle/>
          <a:p>
            <a:r>
              <a:rPr lang="en-GB" dirty="0"/>
              <a:t>Creating the Books Table</a:t>
            </a:r>
          </a:p>
        </p:txBody>
      </p:sp>
      <p:sp>
        <p:nvSpPr>
          <p:cNvPr id="3" name="Content Placeholder 2">
            <a:extLst>
              <a:ext uri="{FF2B5EF4-FFF2-40B4-BE49-F238E27FC236}">
                <a16:creationId xmlns:a16="http://schemas.microsoft.com/office/drawing/2014/main" id="{2907E91D-A582-5D11-5E46-3DD3CD29F737}"/>
              </a:ext>
            </a:extLst>
          </p:cNvPr>
          <p:cNvSpPr>
            <a:spLocks noGrp="1"/>
          </p:cNvSpPr>
          <p:nvPr>
            <p:ph type="body" sz="quarter" idx="13"/>
          </p:nvPr>
        </p:nvSpPr>
        <p:spPr/>
        <p:txBody>
          <a:bodyPr>
            <a:normAutofit lnSpcReduction="10000"/>
          </a:bodyPr>
          <a:lstStyle/>
          <a:p>
            <a:r>
              <a:rPr lang="en-GB" sz="2000" b="1" dirty="0"/>
              <a:t>Steps to Create a Books Table:</a:t>
            </a:r>
            <a:br>
              <a:rPr lang="en-GB" sz="2000" dirty="0"/>
            </a:br>
            <a:r>
              <a:rPr lang="en-GB" sz="2000" dirty="0"/>
              <a:t>1) Open </a:t>
            </a:r>
            <a:r>
              <a:rPr lang="en-GB" sz="2000" b="1" dirty="0"/>
              <a:t>MS Access</a:t>
            </a:r>
            <a:br>
              <a:rPr lang="en-GB" sz="2000" dirty="0"/>
            </a:br>
            <a:r>
              <a:rPr lang="en-GB" sz="2000" dirty="0"/>
              <a:t>2) Go to </a:t>
            </a:r>
            <a:r>
              <a:rPr lang="en-GB" sz="2000" b="1" dirty="0"/>
              <a:t>Create → Table Design</a:t>
            </a:r>
            <a:br>
              <a:rPr lang="en-GB" sz="2000" dirty="0"/>
            </a:br>
            <a:r>
              <a:rPr lang="en-GB" sz="2000" dirty="0"/>
              <a:t>3) Define the following fields:</a:t>
            </a:r>
          </a:p>
          <a:p>
            <a:endParaRPr lang="en-GB" sz="2000" dirty="0"/>
          </a:p>
          <a:p>
            <a:endParaRPr lang="en-GB" sz="2000" dirty="0"/>
          </a:p>
          <a:p>
            <a:endParaRPr lang="en-GB" sz="2000" dirty="0"/>
          </a:p>
          <a:p>
            <a:endParaRPr lang="en-GB" sz="900" dirty="0"/>
          </a:p>
          <a:p>
            <a:endParaRPr lang="en-GB" sz="2000" dirty="0"/>
          </a:p>
          <a:p>
            <a:endParaRPr lang="en-GB" sz="2000" dirty="0"/>
          </a:p>
          <a:p>
            <a:endParaRPr lang="en-GB" sz="2000" dirty="0"/>
          </a:p>
          <a:p>
            <a:endParaRPr lang="en-GB" sz="2000" dirty="0"/>
          </a:p>
          <a:p>
            <a:r>
              <a:rPr kumimoji="0" lang="en-US" altLang="en-US" sz="2000" b="0" i="0" u="none" strike="noStrike" cap="none" normalizeH="0" baseline="0" dirty="0">
                <a:ln>
                  <a:noFill/>
                </a:ln>
                <a:solidFill>
                  <a:schemeClr val="tx1"/>
                </a:solidFill>
                <a:effectLst/>
                <a:latin typeface="Arial" panose="020B0604020202020204" pitchFamily="34" charset="0"/>
              </a:rPr>
              <a:t>4) </a:t>
            </a:r>
            <a:r>
              <a:rPr kumimoji="0" lang="en-US" altLang="en-US" sz="2000" b="1" i="0" u="none" strike="noStrike" cap="none" normalizeH="0" baseline="0" dirty="0">
                <a:ln>
                  <a:noFill/>
                </a:ln>
                <a:solidFill>
                  <a:schemeClr val="tx1"/>
                </a:solidFill>
                <a:effectLst/>
                <a:latin typeface="Arial" panose="020B0604020202020204" pitchFamily="34" charset="0"/>
              </a:rPr>
              <a:t>Set </a:t>
            </a:r>
            <a:r>
              <a:rPr kumimoji="0" lang="en-US" altLang="en-US" sz="2000" b="1" i="0" u="none" strike="noStrike" cap="none" normalizeH="0" baseline="0" dirty="0" err="1">
                <a:ln>
                  <a:noFill/>
                </a:ln>
                <a:solidFill>
                  <a:schemeClr val="tx1"/>
                </a:solidFill>
                <a:effectLst/>
                <a:latin typeface="Arial" panose="020B0604020202020204" pitchFamily="34" charset="0"/>
              </a:rPr>
              <a:t>BookID</a:t>
            </a:r>
            <a:r>
              <a:rPr kumimoji="0" lang="en-US" altLang="en-US" sz="2000" b="1" i="0" u="none" strike="noStrike" cap="none" normalizeH="0" baseline="0" dirty="0">
                <a:ln>
                  <a:noFill/>
                </a:ln>
                <a:solidFill>
                  <a:schemeClr val="tx1"/>
                </a:solidFill>
                <a:effectLst/>
                <a:latin typeface="Arial" panose="020B0604020202020204" pitchFamily="34" charset="0"/>
              </a:rPr>
              <a:t> as the Primary Key</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5) Save the table as </a:t>
            </a:r>
            <a:r>
              <a:rPr kumimoji="0" lang="en-US" altLang="en-US" sz="2000" b="1" i="0" u="none" strike="noStrike" cap="none" normalizeH="0" baseline="0" dirty="0">
                <a:ln>
                  <a:noFill/>
                </a:ln>
                <a:solidFill>
                  <a:schemeClr val="tx1"/>
                </a:solidFill>
                <a:effectLst/>
                <a:latin typeface="Arial" panose="020B0604020202020204" pitchFamily="34" charset="0"/>
              </a:rPr>
              <a:t>Books</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graphicFrame>
        <p:nvGraphicFramePr>
          <p:cNvPr id="4" name="Table 3">
            <a:extLst>
              <a:ext uri="{FF2B5EF4-FFF2-40B4-BE49-F238E27FC236}">
                <a16:creationId xmlns:a16="http://schemas.microsoft.com/office/drawing/2014/main" id="{94584FA6-B7E8-33AB-9C5D-B2C3E9F7E29C}"/>
              </a:ext>
            </a:extLst>
          </p:cNvPr>
          <p:cNvGraphicFramePr>
            <a:graphicFrameLocks noGrp="1"/>
          </p:cNvGraphicFramePr>
          <p:nvPr>
            <p:extLst>
              <p:ext uri="{D42A27DB-BD31-4B8C-83A1-F6EECF244321}">
                <p14:modId xmlns:p14="http://schemas.microsoft.com/office/powerpoint/2010/main" val="2289458449"/>
              </p:ext>
            </p:extLst>
          </p:nvPr>
        </p:nvGraphicFramePr>
        <p:xfrm>
          <a:off x="1166787" y="2227711"/>
          <a:ext cx="10328367" cy="2659752"/>
        </p:xfrm>
        <a:graphic>
          <a:graphicData uri="http://schemas.openxmlformats.org/drawingml/2006/table">
            <a:tbl>
              <a:tblPr>
                <a:tableStyleId>{5940675A-B579-460E-94D1-54222C63F5DA}</a:tableStyleId>
              </a:tblPr>
              <a:tblGrid>
                <a:gridCol w="3442789">
                  <a:extLst>
                    <a:ext uri="{9D8B030D-6E8A-4147-A177-3AD203B41FA5}">
                      <a16:colId xmlns:a16="http://schemas.microsoft.com/office/drawing/2014/main" val="3990410003"/>
                    </a:ext>
                  </a:extLst>
                </a:gridCol>
                <a:gridCol w="3442789">
                  <a:extLst>
                    <a:ext uri="{9D8B030D-6E8A-4147-A177-3AD203B41FA5}">
                      <a16:colId xmlns:a16="http://schemas.microsoft.com/office/drawing/2014/main" val="1834572892"/>
                    </a:ext>
                  </a:extLst>
                </a:gridCol>
                <a:gridCol w="3442789">
                  <a:extLst>
                    <a:ext uri="{9D8B030D-6E8A-4147-A177-3AD203B41FA5}">
                      <a16:colId xmlns:a16="http://schemas.microsoft.com/office/drawing/2014/main" val="2441645874"/>
                    </a:ext>
                  </a:extLst>
                </a:gridCol>
              </a:tblGrid>
              <a:tr h="465192">
                <a:tc>
                  <a:txBody>
                    <a:bodyPr/>
                    <a:lstStyle/>
                    <a:p>
                      <a:r>
                        <a:rPr lang="en-GB" sz="1800" b="1" dirty="0"/>
                        <a:t>Field Name</a:t>
                      </a:r>
                      <a:endParaRPr lang="en-GB" sz="1800" dirty="0"/>
                    </a:p>
                  </a:txBody>
                  <a:tcPr anchor="ctr"/>
                </a:tc>
                <a:tc>
                  <a:txBody>
                    <a:bodyPr/>
                    <a:lstStyle/>
                    <a:p>
                      <a:r>
                        <a:rPr lang="en-GB" sz="1800" b="1" dirty="0"/>
                        <a:t>Data Type</a:t>
                      </a:r>
                      <a:endParaRPr lang="en-GB" sz="1800" dirty="0"/>
                    </a:p>
                  </a:txBody>
                  <a:tcPr anchor="ctr"/>
                </a:tc>
                <a:tc>
                  <a:txBody>
                    <a:bodyPr/>
                    <a:lstStyle/>
                    <a:p>
                      <a:r>
                        <a:rPr lang="en-GB" sz="1800" b="1"/>
                        <a:t>Description</a:t>
                      </a:r>
                      <a:endParaRPr lang="en-GB" sz="1800"/>
                    </a:p>
                  </a:txBody>
                  <a:tcPr anchor="ctr"/>
                </a:tc>
                <a:extLst>
                  <a:ext uri="{0D108BD9-81ED-4DB2-BD59-A6C34878D82A}">
                    <a16:rowId xmlns:a16="http://schemas.microsoft.com/office/drawing/2014/main" val="3698388480"/>
                  </a:ext>
                </a:extLst>
              </a:tr>
              <a:tr h="352940">
                <a:tc>
                  <a:txBody>
                    <a:bodyPr/>
                    <a:lstStyle/>
                    <a:p>
                      <a:r>
                        <a:rPr lang="en-GB" sz="1800" b="1" dirty="0" err="1"/>
                        <a:t>BookID</a:t>
                      </a:r>
                      <a:endParaRPr lang="en-GB" sz="1800" dirty="0"/>
                    </a:p>
                  </a:txBody>
                  <a:tcPr anchor="ctr">
                    <a:solidFill>
                      <a:schemeClr val="accent2">
                        <a:lumMod val="20000"/>
                        <a:lumOff val="80000"/>
                      </a:schemeClr>
                    </a:solidFill>
                  </a:tcPr>
                </a:tc>
                <a:tc>
                  <a:txBody>
                    <a:bodyPr/>
                    <a:lstStyle/>
                    <a:p>
                      <a:r>
                        <a:rPr lang="en-GB" sz="1800" dirty="0"/>
                        <a:t>Number </a:t>
                      </a:r>
                    </a:p>
                  </a:txBody>
                  <a:tcPr anchor="ctr">
                    <a:solidFill>
                      <a:schemeClr val="accent2">
                        <a:lumMod val="20000"/>
                        <a:lumOff val="80000"/>
                      </a:schemeClr>
                    </a:solidFill>
                  </a:tcPr>
                </a:tc>
                <a:tc>
                  <a:txBody>
                    <a:bodyPr/>
                    <a:lstStyle/>
                    <a:p>
                      <a:r>
                        <a:rPr lang="en-GB" sz="1800" dirty="0"/>
                        <a:t>Unique identifier for each book</a:t>
                      </a:r>
                    </a:p>
                  </a:txBody>
                  <a:tcPr anchor="ctr">
                    <a:solidFill>
                      <a:schemeClr val="accent2">
                        <a:lumMod val="20000"/>
                        <a:lumOff val="80000"/>
                      </a:schemeClr>
                    </a:solidFill>
                  </a:tcPr>
                </a:tc>
                <a:extLst>
                  <a:ext uri="{0D108BD9-81ED-4DB2-BD59-A6C34878D82A}">
                    <a16:rowId xmlns:a16="http://schemas.microsoft.com/office/drawing/2014/main" val="1508913523"/>
                  </a:ext>
                </a:extLst>
              </a:tr>
              <a:tr h="352940">
                <a:tc>
                  <a:txBody>
                    <a:bodyPr/>
                    <a:lstStyle/>
                    <a:p>
                      <a:r>
                        <a:rPr lang="en-GB" sz="1800" b="1" dirty="0"/>
                        <a:t>Title</a:t>
                      </a:r>
                      <a:endParaRPr lang="en-GB" sz="1800" dirty="0"/>
                    </a:p>
                  </a:txBody>
                  <a:tcPr anchor="ctr"/>
                </a:tc>
                <a:tc>
                  <a:txBody>
                    <a:bodyPr/>
                    <a:lstStyle/>
                    <a:p>
                      <a:r>
                        <a:rPr lang="en-GB" sz="1800" dirty="0"/>
                        <a:t>Short Text</a:t>
                      </a:r>
                    </a:p>
                  </a:txBody>
                  <a:tcPr anchor="ctr"/>
                </a:tc>
                <a:tc>
                  <a:txBody>
                    <a:bodyPr/>
                    <a:lstStyle/>
                    <a:p>
                      <a:r>
                        <a:rPr lang="en-GB" sz="1800" dirty="0"/>
                        <a:t>Name of the book</a:t>
                      </a:r>
                    </a:p>
                  </a:txBody>
                  <a:tcPr anchor="ctr"/>
                </a:tc>
                <a:extLst>
                  <a:ext uri="{0D108BD9-81ED-4DB2-BD59-A6C34878D82A}">
                    <a16:rowId xmlns:a16="http://schemas.microsoft.com/office/drawing/2014/main" val="675143043"/>
                  </a:ext>
                </a:extLst>
              </a:tr>
              <a:tr h="352940">
                <a:tc>
                  <a:txBody>
                    <a:bodyPr/>
                    <a:lstStyle/>
                    <a:p>
                      <a:r>
                        <a:rPr lang="en-GB" sz="1800" b="1" dirty="0"/>
                        <a:t>Author</a:t>
                      </a:r>
                      <a:endParaRPr lang="en-GB" sz="1800" dirty="0"/>
                    </a:p>
                  </a:txBody>
                  <a:tcPr anchor="ctr"/>
                </a:tc>
                <a:tc>
                  <a:txBody>
                    <a:bodyPr/>
                    <a:lstStyle/>
                    <a:p>
                      <a:r>
                        <a:rPr lang="en-GB" sz="1800"/>
                        <a:t>Short Text</a:t>
                      </a:r>
                    </a:p>
                  </a:txBody>
                  <a:tcPr anchor="ctr"/>
                </a:tc>
                <a:tc>
                  <a:txBody>
                    <a:bodyPr/>
                    <a:lstStyle/>
                    <a:p>
                      <a:r>
                        <a:rPr lang="en-GB" sz="1800" dirty="0"/>
                        <a:t>Author of the book</a:t>
                      </a:r>
                    </a:p>
                  </a:txBody>
                  <a:tcPr anchor="ctr"/>
                </a:tc>
                <a:extLst>
                  <a:ext uri="{0D108BD9-81ED-4DB2-BD59-A6C34878D82A}">
                    <a16:rowId xmlns:a16="http://schemas.microsoft.com/office/drawing/2014/main" val="572276108"/>
                  </a:ext>
                </a:extLst>
              </a:tr>
              <a:tr h="352940">
                <a:tc>
                  <a:txBody>
                    <a:bodyPr/>
                    <a:lstStyle/>
                    <a:p>
                      <a:r>
                        <a:rPr lang="en-GB" sz="1800" b="1" dirty="0"/>
                        <a:t>Genre</a:t>
                      </a:r>
                      <a:endParaRPr lang="en-GB" sz="1800" dirty="0"/>
                    </a:p>
                  </a:txBody>
                  <a:tcPr anchor="ctr"/>
                </a:tc>
                <a:tc>
                  <a:txBody>
                    <a:bodyPr/>
                    <a:lstStyle/>
                    <a:p>
                      <a:r>
                        <a:rPr lang="en-GB" sz="1800"/>
                        <a:t>Short Text</a:t>
                      </a:r>
                    </a:p>
                  </a:txBody>
                  <a:tcPr anchor="ctr"/>
                </a:tc>
                <a:tc>
                  <a:txBody>
                    <a:bodyPr/>
                    <a:lstStyle/>
                    <a:p>
                      <a:r>
                        <a:rPr lang="en-GB" sz="1800" dirty="0"/>
                        <a:t>Fiction, Non-fiction, etc.</a:t>
                      </a:r>
                    </a:p>
                  </a:txBody>
                  <a:tcPr anchor="ctr"/>
                </a:tc>
                <a:extLst>
                  <a:ext uri="{0D108BD9-81ED-4DB2-BD59-A6C34878D82A}">
                    <a16:rowId xmlns:a16="http://schemas.microsoft.com/office/drawing/2014/main" val="146794205"/>
                  </a:ext>
                </a:extLst>
              </a:tr>
              <a:tr h="352940">
                <a:tc>
                  <a:txBody>
                    <a:bodyPr/>
                    <a:lstStyle/>
                    <a:p>
                      <a:r>
                        <a:rPr lang="en-GB" sz="1800" b="1" dirty="0"/>
                        <a:t>Price</a:t>
                      </a:r>
                      <a:endParaRPr lang="en-GB" sz="1800" dirty="0"/>
                    </a:p>
                  </a:txBody>
                  <a:tcPr anchor="ctr"/>
                </a:tc>
                <a:tc>
                  <a:txBody>
                    <a:bodyPr/>
                    <a:lstStyle/>
                    <a:p>
                      <a:r>
                        <a:rPr lang="en-GB" sz="1800"/>
                        <a:t>Currency</a:t>
                      </a:r>
                    </a:p>
                  </a:txBody>
                  <a:tcPr anchor="ctr"/>
                </a:tc>
                <a:tc>
                  <a:txBody>
                    <a:bodyPr/>
                    <a:lstStyle/>
                    <a:p>
                      <a:r>
                        <a:rPr lang="en-GB" sz="1800" dirty="0"/>
                        <a:t>Cost of the book</a:t>
                      </a:r>
                    </a:p>
                  </a:txBody>
                  <a:tcPr anchor="ctr"/>
                </a:tc>
                <a:extLst>
                  <a:ext uri="{0D108BD9-81ED-4DB2-BD59-A6C34878D82A}">
                    <a16:rowId xmlns:a16="http://schemas.microsoft.com/office/drawing/2014/main" val="3720036494"/>
                  </a:ext>
                </a:extLst>
              </a:tr>
              <a:tr h="352940">
                <a:tc>
                  <a:txBody>
                    <a:bodyPr/>
                    <a:lstStyle/>
                    <a:p>
                      <a:r>
                        <a:rPr lang="en-GB" sz="1800" b="1" dirty="0" err="1"/>
                        <a:t>StockQuantity</a:t>
                      </a:r>
                      <a:endParaRPr lang="en-GB" sz="1800" dirty="0"/>
                    </a:p>
                  </a:txBody>
                  <a:tcPr anchor="ctr"/>
                </a:tc>
                <a:tc>
                  <a:txBody>
                    <a:bodyPr/>
                    <a:lstStyle/>
                    <a:p>
                      <a:r>
                        <a:rPr lang="en-GB" sz="1800"/>
                        <a:t>Number</a:t>
                      </a:r>
                    </a:p>
                  </a:txBody>
                  <a:tcPr anchor="ctr"/>
                </a:tc>
                <a:tc>
                  <a:txBody>
                    <a:bodyPr/>
                    <a:lstStyle/>
                    <a:p>
                      <a:r>
                        <a:rPr lang="en-GB" sz="1800" dirty="0"/>
                        <a:t>Number of copies available</a:t>
                      </a:r>
                    </a:p>
                  </a:txBody>
                  <a:tcPr anchor="ctr"/>
                </a:tc>
                <a:extLst>
                  <a:ext uri="{0D108BD9-81ED-4DB2-BD59-A6C34878D82A}">
                    <a16:rowId xmlns:a16="http://schemas.microsoft.com/office/drawing/2014/main" val="615669623"/>
                  </a:ext>
                </a:extLst>
              </a:tr>
            </a:tbl>
          </a:graphicData>
        </a:graphic>
      </p:graphicFrame>
    </p:spTree>
    <p:extLst>
      <p:ext uri="{BB962C8B-B14F-4D97-AF65-F5344CB8AC3E}">
        <p14:creationId xmlns:p14="http://schemas.microsoft.com/office/powerpoint/2010/main" val="294246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7DE64B-7AA3-7486-DA90-E226DE6BB7FF}"/>
              </a:ext>
            </a:extLst>
          </p:cNvPr>
          <p:cNvPicPr>
            <a:picLocks noChangeAspect="1"/>
          </p:cNvPicPr>
          <p:nvPr/>
        </p:nvPicPr>
        <p:blipFill>
          <a:blip r:embed="rId2"/>
          <a:stretch>
            <a:fillRect/>
          </a:stretch>
        </p:blipFill>
        <p:spPr>
          <a:xfrm>
            <a:off x="837072" y="1294335"/>
            <a:ext cx="10517856" cy="3800179"/>
          </a:xfrm>
          <a:prstGeom prst="rect">
            <a:avLst/>
          </a:prstGeom>
        </p:spPr>
      </p:pic>
      <p:sp>
        <p:nvSpPr>
          <p:cNvPr id="2" name="Title 1">
            <a:extLst>
              <a:ext uri="{FF2B5EF4-FFF2-40B4-BE49-F238E27FC236}">
                <a16:creationId xmlns:a16="http://schemas.microsoft.com/office/drawing/2014/main" id="{6E2549D1-A231-F202-1B3F-0BA5DE04CE60}"/>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447149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0BBB0-9720-CB8C-ADF3-0349F23CC288}"/>
              </a:ext>
            </a:extLst>
          </p:cNvPr>
          <p:cNvSpPr>
            <a:spLocks noGrp="1"/>
          </p:cNvSpPr>
          <p:nvPr>
            <p:ph type="title"/>
          </p:nvPr>
        </p:nvSpPr>
        <p:spPr/>
        <p:txBody>
          <a:bodyPr/>
          <a:lstStyle/>
          <a:p>
            <a:r>
              <a:rPr lang="en-GB" dirty="0"/>
              <a:t>Understanding Data Types &amp; Primary Keys</a:t>
            </a:r>
          </a:p>
        </p:txBody>
      </p:sp>
      <p:sp>
        <p:nvSpPr>
          <p:cNvPr id="3" name="Content Placeholder 2">
            <a:extLst>
              <a:ext uri="{FF2B5EF4-FFF2-40B4-BE49-F238E27FC236}">
                <a16:creationId xmlns:a16="http://schemas.microsoft.com/office/drawing/2014/main" id="{9786E7B5-6FF0-BF55-7D50-5C55EC7D156A}"/>
              </a:ext>
            </a:extLst>
          </p:cNvPr>
          <p:cNvSpPr>
            <a:spLocks noGrp="1"/>
          </p:cNvSpPr>
          <p:nvPr>
            <p:ph type="body" sz="quarter" idx="13"/>
          </p:nvPr>
        </p:nvSpPr>
        <p:spPr/>
        <p:txBody>
          <a:bodyPr>
            <a:normAutofit/>
          </a:bodyPr>
          <a:lstStyle/>
          <a:p>
            <a:r>
              <a:rPr lang="en-GB" b="1" dirty="0"/>
              <a:t>Common Data Types in MS Access:</a:t>
            </a:r>
            <a:endParaRPr lang="en-GB" dirty="0"/>
          </a:p>
          <a:p>
            <a:pPr lvl="1"/>
            <a:r>
              <a:rPr lang="en-GB" b="1" dirty="0"/>
              <a:t>Short Text</a:t>
            </a:r>
            <a:r>
              <a:rPr lang="en-GB" dirty="0"/>
              <a:t> – Names, addresses, descriptions (up to 255 characters)</a:t>
            </a:r>
          </a:p>
          <a:p>
            <a:pPr lvl="1"/>
            <a:r>
              <a:rPr lang="en-GB" b="1" dirty="0"/>
              <a:t>Long Text</a:t>
            </a:r>
            <a:r>
              <a:rPr lang="en-GB" dirty="0"/>
              <a:t> – Longer text (more than 255 characters)</a:t>
            </a:r>
          </a:p>
          <a:p>
            <a:pPr lvl="1"/>
            <a:r>
              <a:rPr lang="en-GB" b="1" dirty="0"/>
              <a:t>Number</a:t>
            </a:r>
            <a:r>
              <a:rPr lang="en-GB" dirty="0"/>
              <a:t> – For numerical values (Integer, Decimal, etc.)</a:t>
            </a:r>
          </a:p>
          <a:p>
            <a:pPr lvl="1"/>
            <a:r>
              <a:rPr lang="en-GB" b="1" dirty="0"/>
              <a:t>Currency</a:t>
            </a:r>
            <a:r>
              <a:rPr lang="en-GB" dirty="0"/>
              <a:t> – For money values</a:t>
            </a:r>
          </a:p>
          <a:p>
            <a:pPr lvl="1"/>
            <a:r>
              <a:rPr lang="en-GB" b="1" dirty="0"/>
              <a:t>Date/Time</a:t>
            </a:r>
            <a:r>
              <a:rPr lang="en-GB" dirty="0"/>
              <a:t> – For dates and timestamps</a:t>
            </a:r>
          </a:p>
          <a:p>
            <a:pPr lvl="1"/>
            <a:r>
              <a:rPr lang="en-GB" b="1" dirty="0"/>
              <a:t>AutoNumber</a:t>
            </a:r>
            <a:r>
              <a:rPr lang="en-GB" dirty="0"/>
              <a:t> – Generates unique IDs automatically</a:t>
            </a:r>
          </a:p>
          <a:p>
            <a:pPr lvl="1"/>
            <a:r>
              <a:rPr lang="en-GB" b="1" dirty="0"/>
              <a:t>Yes/No</a:t>
            </a:r>
            <a:r>
              <a:rPr lang="en-GB" dirty="0"/>
              <a:t> – Boolean values (True/False)</a:t>
            </a:r>
          </a:p>
          <a:p>
            <a:pPr>
              <a:buFont typeface="Arial" panose="020B0604020202020204" pitchFamily="34" charset="0"/>
              <a:buChar char="•"/>
            </a:pPr>
            <a:endParaRPr lang="en-GB" dirty="0"/>
          </a:p>
          <a:p>
            <a:r>
              <a:rPr lang="en-GB" dirty="0"/>
              <a:t> </a:t>
            </a:r>
            <a:r>
              <a:rPr lang="en-GB" b="1" dirty="0"/>
              <a:t>Primary Key</a:t>
            </a:r>
            <a:r>
              <a:rPr lang="en-GB" dirty="0"/>
              <a:t> ensures each record is </a:t>
            </a:r>
            <a:r>
              <a:rPr lang="en-GB" b="1" dirty="0"/>
              <a:t>unique and identifiable</a:t>
            </a:r>
            <a:r>
              <a:rPr lang="en-GB" dirty="0"/>
              <a:t>.</a:t>
            </a:r>
            <a:br>
              <a:rPr lang="en-GB" dirty="0"/>
            </a:br>
            <a:r>
              <a:rPr lang="en-GB" dirty="0"/>
              <a:t>- Cannot have duplicate values</a:t>
            </a:r>
            <a:br>
              <a:rPr lang="en-GB" dirty="0"/>
            </a:br>
            <a:r>
              <a:rPr lang="en-GB" dirty="0"/>
              <a:t>- Automatically indexed for fast searching</a:t>
            </a:r>
          </a:p>
          <a:p>
            <a:endParaRPr lang="en-GB" dirty="0"/>
          </a:p>
        </p:txBody>
      </p:sp>
    </p:spTree>
    <p:extLst>
      <p:ext uri="{BB962C8B-B14F-4D97-AF65-F5344CB8AC3E}">
        <p14:creationId xmlns:p14="http://schemas.microsoft.com/office/powerpoint/2010/main" val="324156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0F65E-0865-C493-8D65-3D10AFC52766}"/>
              </a:ext>
            </a:extLst>
          </p:cNvPr>
          <p:cNvSpPr>
            <a:spLocks noGrp="1"/>
          </p:cNvSpPr>
          <p:nvPr>
            <p:ph type="title"/>
          </p:nvPr>
        </p:nvSpPr>
        <p:spPr/>
        <p:txBody>
          <a:bodyPr/>
          <a:lstStyle/>
          <a:p>
            <a:r>
              <a:rPr lang="en-GB" dirty="0"/>
              <a:t>Creating the Customers Table</a:t>
            </a:r>
          </a:p>
        </p:txBody>
      </p:sp>
      <p:sp>
        <p:nvSpPr>
          <p:cNvPr id="3" name="Content Placeholder 2">
            <a:extLst>
              <a:ext uri="{FF2B5EF4-FFF2-40B4-BE49-F238E27FC236}">
                <a16:creationId xmlns:a16="http://schemas.microsoft.com/office/drawing/2014/main" id="{8012B4E3-1267-7791-B041-66E6107EDB89}"/>
              </a:ext>
            </a:extLst>
          </p:cNvPr>
          <p:cNvSpPr>
            <a:spLocks noGrp="1"/>
          </p:cNvSpPr>
          <p:nvPr>
            <p:ph type="body" sz="quarter" idx="13"/>
          </p:nvPr>
        </p:nvSpPr>
        <p:spPr/>
        <p:txBody>
          <a:bodyPr>
            <a:normAutofit/>
          </a:bodyPr>
          <a:lstStyle/>
          <a:p>
            <a:pPr eaLnBrk="0" fontAlgn="base" hangingPunct="0">
              <a:lnSpc>
                <a:spcPct val="100000"/>
              </a:lnSpc>
              <a:spcBef>
                <a:spcPct val="0"/>
              </a:spcBef>
              <a:spcAft>
                <a:spcPct val="0"/>
              </a:spcAft>
              <a:buSzTx/>
              <a:defRPr/>
            </a:pPr>
            <a:r>
              <a:rPr kumimoji="0" lang="en-US" alt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Steps to Create a Customers Table:</a:t>
            </a:r>
          </a:p>
          <a:p>
            <a:pPr marL="306388" lvl="1" indent="0" eaLnBrk="0" fontAlgn="base" hangingPunct="0">
              <a:lnSpc>
                <a:spcPct val="100000"/>
              </a:lnSpc>
              <a:spcBef>
                <a:spcPct val="0"/>
              </a:spcBef>
              <a:spcAft>
                <a:spcPct val="0"/>
              </a:spcAft>
              <a:buSzTx/>
              <a:buNone/>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1) Go to </a:t>
            </a:r>
            <a:r>
              <a:rPr kumimoji="0" lang="en-US" alt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Create → Table Design</a:t>
            </a:r>
            <a:b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2) Define the following fields:</a:t>
            </a:r>
          </a:p>
          <a:p>
            <a:pPr marL="0" marR="0" lvl="0" indent="0" algn="l" defTabSz="914400" rtl="0" eaLnBrk="0" fontAlgn="base" latinLnBrk="0" hangingPunct="0">
              <a:lnSpc>
                <a:spcPct val="100000"/>
              </a:lnSpc>
              <a:spcBef>
                <a:spcPct val="0"/>
              </a:spcBef>
              <a:spcAft>
                <a:spcPct val="0"/>
              </a:spcAft>
              <a:buClrTx/>
              <a:buSzTx/>
              <a:buFontTx/>
              <a:buNone/>
              <a:tabLst/>
              <a:defRPr/>
            </a:pPr>
            <a:endParaRPr lang="en-US" altLang="en-US" sz="2000" dirty="0">
              <a:solidFill>
                <a:prstClr val="black"/>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US" altLang="en-US" sz="2000" dirty="0">
              <a:solidFill>
                <a:prstClr val="black"/>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US" altLang="en-US" sz="2000" dirty="0">
              <a:solidFill>
                <a:prstClr val="black"/>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US" altLang="en-US" sz="2000" dirty="0">
              <a:solidFill>
                <a:prstClr val="black"/>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306388" lvl="1" indent="0" eaLnBrk="0" fontAlgn="base" hangingPunct="0">
              <a:lnSpc>
                <a:spcPct val="100000"/>
              </a:lnSpc>
              <a:spcBef>
                <a:spcPct val="0"/>
              </a:spcBef>
              <a:spcAft>
                <a:spcPct val="0"/>
              </a:spcAft>
              <a:buSzTx/>
              <a:buNone/>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 </a:t>
            </a:r>
            <a:r>
              <a:rPr kumimoji="0" lang="en-US" alt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Set </a:t>
            </a:r>
            <a:r>
              <a:rPr kumimoji="0" lang="en-US" altLang="en-US" sz="2000" b="1"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CustomerID</a:t>
            </a:r>
            <a:r>
              <a:rPr kumimoji="0" lang="en-US" alt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as the Primary Key</a:t>
            </a:r>
            <a:b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4) Save the table as </a:t>
            </a:r>
            <a:r>
              <a:rPr kumimoji="0" lang="en-US" alt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Customers</a:t>
            </a: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endParaRPr lang="en-GB" sz="2800" dirty="0"/>
          </a:p>
        </p:txBody>
      </p:sp>
      <p:graphicFrame>
        <p:nvGraphicFramePr>
          <p:cNvPr id="4" name="Content Placeholder 3">
            <a:extLst>
              <a:ext uri="{FF2B5EF4-FFF2-40B4-BE49-F238E27FC236}">
                <a16:creationId xmlns:a16="http://schemas.microsoft.com/office/drawing/2014/main" id="{94A37A33-45C3-73AD-6195-345029A9476A}"/>
              </a:ext>
            </a:extLst>
          </p:cNvPr>
          <p:cNvGraphicFramePr>
            <a:graphicFrameLocks/>
          </p:cNvGraphicFramePr>
          <p:nvPr>
            <p:extLst>
              <p:ext uri="{D42A27DB-BD31-4B8C-83A1-F6EECF244321}">
                <p14:modId xmlns:p14="http://schemas.microsoft.com/office/powerpoint/2010/main" val="885411567"/>
              </p:ext>
            </p:extLst>
          </p:nvPr>
        </p:nvGraphicFramePr>
        <p:xfrm>
          <a:off x="584744" y="2242428"/>
          <a:ext cx="11035212" cy="2373144"/>
        </p:xfrm>
        <a:graphic>
          <a:graphicData uri="http://schemas.openxmlformats.org/drawingml/2006/table">
            <a:tbl>
              <a:tblPr>
                <a:tableStyleId>{5940675A-B579-460E-94D1-54222C63F5DA}</a:tableStyleId>
              </a:tblPr>
              <a:tblGrid>
                <a:gridCol w="3678404">
                  <a:extLst>
                    <a:ext uri="{9D8B030D-6E8A-4147-A177-3AD203B41FA5}">
                      <a16:colId xmlns:a16="http://schemas.microsoft.com/office/drawing/2014/main" val="3934669671"/>
                    </a:ext>
                  </a:extLst>
                </a:gridCol>
                <a:gridCol w="3678404">
                  <a:extLst>
                    <a:ext uri="{9D8B030D-6E8A-4147-A177-3AD203B41FA5}">
                      <a16:colId xmlns:a16="http://schemas.microsoft.com/office/drawing/2014/main" val="1209114947"/>
                    </a:ext>
                  </a:extLst>
                </a:gridCol>
                <a:gridCol w="3678404">
                  <a:extLst>
                    <a:ext uri="{9D8B030D-6E8A-4147-A177-3AD203B41FA5}">
                      <a16:colId xmlns:a16="http://schemas.microsoft.com/office/drawing/2014/main" val="1092657576"/>
                    </a:ext>
                  </a:extLst>
                </a:gridCol>
              </a:tblGrid>
              <a:tr h="362900">
                <a:tc>
                  <a:txBody>
                    <a:bodyPr/>
                    <a:lstStyle/>
                    <a:p>
                      <a:r>
                        <a:rPr lang="en-GB" sz="2000" b="1"/>
                        <a:t>Field Name</a:t>
                      </a:r>
                      <a:endParaRPr lang="en-GB" sz="2000"/>
                    </a:p>
                  </a:txBody>
                  <a:tcPr marL="90725" marR="90725" marT="45362" marB="45362" anchor="ctr"/>
                </a:tc>
                <a:tc>
                  <a:txBody>
                    <a:bodyPr/>
                    <a:lstStyle/>
                    <a:p>
                      <a:r>
                        <a:rPr lang="en-GB" sz="2000" b="1" dirty="0"/>
                        <a:t>Data Type</a:t>
                      </a:r>
                      <a:endParaRPr lang="en-GB" sz="2000" dirty="0"/>
                    </a:p>
                  </a:txBody>
                  <a:tcPr marL="90725" marR="90725" marT="45362" marB="45362" anchor="ctr"/>
                </a:tc>
                <a:tc>
                  <a:txBody>
                    <a:bodyPr/>
                    <a:lstStyle/>
                    <a:p>
                      <a:r>
                        <a:rPr lang="en-GB" sz="2000" b="1" dirty="0"/>
                        <a:t>Description</a:t>
                      </a:r>
                      <a:endParaRPr lang="en-GB" sz="2000" dirty="0"/>
                    </a:p>
                  </a:txBody>
                  <a:tcPr marL="90725" marR="90725" marT="45362" marB="45362" anchor="ctr"/>
                </a:tc>
                <a:extLst>
                  <a:ext uri="{0D108BD9-81ED-4DB2-BD59-A6C34878D82A}">
                    <a16:rowId xmlns:a16="http://schemas.microsoft.com/office/drawing/2014/main" val="3054586379"/>
                  </a:ext>
                </a:extLst>
              </a:tr>
              <a:tr h="362900">
                <a:tc>
                  <a:txBody>
                    <a:bodyPr/>
                    <a:lstStyle/>
                    <a:p>
                      <a:r>
                        <a:rPr lang="en-GB" sz="2000" b="1" dirty="0" err="1"/>
                        <a:t>CustomerID</a:t>
                      </a:r>
                      <a:endParaRPr lang="en-GB" sz="2000" dirty="0"/>
                    </a:p>
                  </a:txBody>
                  <a:tcPr marL="90725" marR="90725" marT="45362" marB="45362" anchor="ctr">
                    <a:solidFill>
                      <a:schemeClr val="accent2">
                        <a:lumMod val="20000"/>
                        <a:lumOff val="80000"/>
                      </a:schemeClr>
                    </a:solidFill>
                  </a:tcPr>
                </a:tc>
                <a:tc>
                  <a:txBody>
                    <a:bodyPr/>
                    <a:lstStyle/>
                    <a:p>
                      <a:r>
                        <a:rPr lang="en-GB" sz="2000" dirty="0"/>
                        <a:t>Number</a:t>
                      </a:r>
                    </a:p>
                  </a:txBody>
                  <a:tcPr marL="90725" marR="90725" marT="45362" marB="45362" anchor="ctr">
                    <a:solidFill>
                      <a:schemeClr val="accent2">
                        <a:lumMod val="20000"/>
                        <a:lumOff val="80000"/>
                      </a:schemeClr>
                    </a:solidFill>
                  </a:tcPr>
                </a:tc>
                <a:tc>
                  <a:txBody>
                    <a:bodyPr/>
                    <a:lstStyle/>
                    <a:p>
                      <a:r>
                        <a:rPr lang="en-GB" sz="2000" dirty="0"/>
                        <a:t>Unique customer identifier</a:t>
                      </a:r>
                    </a:p>
                  </a:txBody>
                  <a:tcPr marL="90725" marR="90725" marT="45362" marB="45362" anchor="ctr">
                    <a:solidFill>
                      <a:schemeClr val="accent2">
                        <a:lumMod val="20000"/>
                        <a:lumOff val="80000"/>
                      </a:schemeClr>
                    </a:solidFill>
                  </a:tcPr>
                </a:tc>
                <a:extLst>
                  <a:ext uri="{0D108BD9-81ED-4DB2-BD59-A6C34878D82A}">
                    <a16:rowId xmlns:a16="http://schemas.microsoft.com/office/drawing/2014/main" val="1757335587"/>
                  </a:ext>
                </a:extLst>
              </a:tr>
              <a:tr h="362900">
                <a:tc>
                  <a:txBody>
                    <a:bodyPr/>
                    <a:lstStyle/>
                    <a:p>
                      <a:r>
                        <a:rPr lang="en-GB" sz="2000" b="1" dirty="0"/>
                        <a:t>FirstName</a:t>
                      </a:r>
                      <a:endParaRPr lang="en-GB" sz="2000" dirty="0"/>
                    </a:p>
                  </a:txBody>
                  <a:tcPr marL="90725" marR="90725" marT="45362" marB="45362" anchor="ctr"/>
                </a:tc>
                <a:tc>
                  <a:txBody>
                    <a:bodyPr/>
                    <a:lstStyle/>
                    <a:p>
                      <a:r>
                        <a:rPr lang="en-GB" sz="2000"/>
                        <a:t>Short Text</a:t>
                      </a:r>
                    </a:p>
                  </a:txBody>
                  <a:tcPr marL="90725" marR="90725" marT="45362" marB="45362" anchor="ctr"/>
                </a:tc>
                <a:tc>
                  <a:txBody>
                    <a:bodyPr/>
                    <a:lstStyle/>
                    <a:p>
                      <a:r>
                        <a:rPr lang="en-GB" sz="2000" dirty="0"/>
                        <a:t>Customer’s first name</a:t>
                      </a:r>
                    </a:p>
                  </a:txBody>
                  <a:tcPr marL="90725" marR="90725" marT="45362" marB="45362" anchor="ctr"/>
                </a:tc>
                <a:extLst>
                  <a:ext uri="{0D108BD9-81ED-4DB2-BD59-A6C34878D82A}">
                    <a16:rowId xmlns:a16="http://schemas.microsoft.com/office/drawing/2014/main" val="351691656"/>
                  </a:ext>
                </a:extLst>
              </a:tr>
              <a:tr h="362900">
                <a:tc>
                  <a:txBody>
                    <a:bodyPr/>
                    <a:lstStyle/>
                    <a:p>
                      <a:r>
                        <a:rPr lang="en-GB" sz="2000" b="1" dirty="0"/>
                        <a:t>LastName</a:t>
                      </a:r>
                      <a:endParaRPr lang="en-GB" sz="2000" dirty="0"/>
                    </a:p>
                  </a:txBody>
                  <a:tcPr marL="90725" marR="90725" marT="45362" marB="45362" anchor="ctr"/>
                </a:tc>
                <a:tc>
                  <a:txBody>
                    <a:bodyPr/>
                    <a:lstStyle/>
                    <a:p>
                      <a:r>
                        <a:rPr lang="en-GB" sz="2000"/>
                        <a:t>Short Text</a:t>
                      </a:r>
                    </a:p>
                  </a:txBody>
                  <a:tcPr marL="90725" marR="90725" marT="45362" marB="45362" anchor="ctr"/>
                </a:tc>
                <a:tc>
                  <a:txBody>
                    <a:bodyPr/>
                    <a:lstStyle/>
                    <a:p>
                      <a:r>
                        <a:rPr lang="en-GB" sz="2000" dirty="0"/>
                        <a:t>Customer’s last name</a:t>
                      </a:r>
                    </a:p>
                  </a:txBody>
                  <a:tcPr marL="90725" marR="90725" marT="45362" marB="45362" anchor="ctr"/>
                </a:tc>
                <a:extLst>
                  <a:ext uri="{0D108BD9-81ED-4DB2-BD59-A6C34878D82A}">
                    <a16:rowId xmlns:a16="http://schemas.microsoft.com/office/drawing/2014/main" val="4235081914"/>
                  </a:ext>
                </a:extLst>
              </a:tr>
              <a:tr h="362900">
                <a:tc>
                  <a:txBody>
                    <a:bodyPr/>
                    <a:lstStyle/>
                    <a:p>
                      <a:r>
                        <a:rPr lang="en-GB" sz="2000" b="1" dirty="0"/>
                        <a:t>Email</a:t>
                      </a:r>
                      <a:endParaRPr lang="en-GB" sz="2000" dirty="0"/>
                    </a:p>
                  </a:txBody>
                  <a:tcPr marL="90725" marR="90725" marT="45362" marB="45362" anchor="ctr"/>
                </a:tc>
                <a:tc>
                  <a:txBody>
                    <a:bodyPr/>
                    <a:lstStyle/>
                    <a:p>
                      <a:r>
                        <a:rPr lang="en-GB" sz="2000"/>
                        <a:t>Short Text</a:t>
                      </a:r>
                    </a:p>
                  </a:txBody>
                  <a:tcPr marL="90725" marR="90725" marT="45362" marB="45362" anchor="ctr"/>
                </a:tc>
                <a:tc>
                  <a:txBody>
                    <a:bodyPr/>
                    <a:lstStyle/>
                    <a:p>
                      <a:r>
                        <a:rPr lang="en-GB" sz="2000" dirty="0"/>
                        <a:t>Customer’s email address</a:t>
                      </a:r>
                    </a:p>
                  </a:txBody>
                  <a:tcPr marL="90725" marR="90725" marT="45362" marB="45362" anchor="ctr"/>
                </a:tc>
                <a:extLst>
                  <a:ext uri="{0D108BD9-81ED-4DB2-BD59-A6C34878D82A}">
                    <a16:rowId xmlns:a16="http://schemas.microsoft.com/office/drawing/2014/main" val="1365154176"/>
                  </a:ext>
                </a:extLst>
              </a:tr>
              <a:tr h="362900">
                <a:tc>
                  <a:txBody>
                    <a:bodyPr/>
                    <a:lstStyle/>
                    <a:p>
                      <a:r>
                        <a:rPr lang="en-GB" sz="2000" b="1" dirty="0"/>
                        <a:t>Phone</a:t>
                      </a:r>
                      <a:endParaRPr lang="en-GB" sz="2000" dirty="0"/>
                    </a:p>
                  </a:txBody>
                  <a:tcPr marL="90725" marR="90725" marT="45362" marB="45362" anchor="ctr"/>
                </a:tc>
                <a:tc>
                  <a:txBody>
                    <a:bodyPr/>
                    <a:lstStyle/>
                    <a:p>
                      <a:r>
                        <a:rPr lang="en-GB" sz="2000"/>
                        <a:t>Short Text</a:t>
                      </a:r>
                    </a:p>
                  </a:txBody>
                  <a:tcPr marL="90725" marR="90725" marT="45362" marB="45362" anchor="ctr"/>
                </a:tc>
                <a:tc>
                  <a:txBody>
                    <a:bodyPr/>
                    <a:lstStyle/>
                    <a:p>
                      <a:r>
                        <a:rPr lang="en-GB" sz="2000" dirty="0"/>
                        <a:t>Contact number</a:t>
                      </a:r>
                    </a:p>
                  </a:txBody>
                  <a:tcPr marL="90725" marR="90725" marT="45362" marB="45362" anchor="ctr"/>
                </a:tc>
                <a:extLst>
                  <a:ext uri="{0D108BD9-81ED-4DB2-BD59-A6C34878D82A}">
                    <a16:rowId xmlns:a16="http://schemas.microsoft.com/office/drawing/2014/main" val="37310780"/>
                  </a:ext>
                </a:extLst>
              </a:tr>
            </a:tbl>
          </a:graphicData>
        </a:graphic>
      </p:graphicFrame>
    </p:spTree>
    <p:extLst>
      <p:ext uri="{BB962C8B-B14F-4D97-AF65-F5344CB8AC3E}">
        <p14:creationId xmlns:p14="http://schemas.microsoft.com/office/powerpoint/2010/main" val="1702175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69AC2-DC2B-121E-FD6B-AAA37F6285C4}"/>
              </a:ext>
            </a:extLst>
          </p:cNvPr>
          <p:cNvSpPr>
            <a:spLocks noGrp="1"/>
          </p:cNvSpPr>
          <p:nvPr>
            <p:ph type="title"/>
          </p:nvPr>
        </p:nvSpPr>
        <p:spPr/>
        <p:txBody>
          <a:bodyPr/>
          <a:lstStyle/>
          <a:p>
            <a:r>
              <a:rPr lang="en-GB" dirty="0"/>
              <a:t>Creating the Sales Table</a:t>
            </a:r>
          </a:p>
        </p:txBody>
      </p:sp>
      <p:sp>
        <p:nvSpPr>
          <p:cNvPr id="3" name="Content Placeholder 2">
            <a:extLst>
              <a:ext uri="{FF2B5EF4-FFF2-40B4-BE49-F238E27FC236}">
                <a16:creationId xmlns:a16="http://schemas.microsoft.com/office/drawing/2014/main" id="{C4FB2263-C8CA-4C9C-649B-F1D1CBB9F966}"/>
              </a:ext>
            </a:extLst>
          </p:cNvPr>
          <p:cNvSpPr>
            <a:spLocks noGrp="1"/>
          </p:cNvSpPr>
          <p:nvPr>
            <p:ph type="body" sz="quarter" idx="13"/>
          </p:nvPr>
        </p:nvSpPr>
        <p:spPr/>
        <p:txBody>
          <a:bodyPr>
            <a:normAutofit/>
          </a:bodyPr>
          <a:lstStyle/>
          <a:p>
            <a:pPr eaLnBrk="0" fontAlgn="base" hangingPunct="0">
              <a:lnSpc>
                <a:spcPct val="100000"/>
              </a:lnSpc>
              <a:spcBef>
                <a:spcPct val="0"/>
              </a:spcBef>
              <a:spcAft>
                <a:spcPct val="0"/>
              </a:spcAft>
              <a:buSzTx/>
              <a:defRPr/>
            </a:pPr>
            <a:r>
              <a:rPr kumimoji="0" lang="en-US" alt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Steps to Create a Sales Table:</a:t>
            </a:r>
          </a:p>
          <a:p>
            <a:pPr marL="306388" lvl="1" indent="0" eaLnBrk="0" fontAlgn="base" hangingPunct="0">
              <a:lnSpc>
                <a:spcPct val="100000"/>
              </a:lnSpc>
              <a:spcBef>
                <a:spcPct val="0"/>
              </a:spcBef>
              <a:spcAft>
                <a:spcPct val="0"/>
              </a:spcAft>
              <a:buSzTx/>
              <a:buNone/>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1) Go to </a:t>
            </a:r>
            <a:r>
              <a:rPr kumimoji="0" lang="en-US" alt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Create → Table Design</a:t>
            </a:r>
            <a:b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2) Define the following fields:</a:t>
            </a:r>
          </a:p>
          <a:p>
            <a:pPr marL="0" marR="0" lvl="0" indent="0" algn="l" defTabSz="914400" rtl="0" eaLnBrk="0" fontAlgn="base" latinLnBrk="0" hangingPunct="0">
              <a:lnSpc>
                <a:spcPct val="100000"/>
              </a:lnSpc>
              <a:spcBef>
                <a:spcPct val="0"/>
              </a:spcBef>
              <a:spcAft>
                <a:spcPct val="0"/>
              </a:spcAft>
              <a:buClrTx/>
              <a:buSzTx/>
              <a:buFontTx/>
              <a:buNone/>
              <a:tabLst/>
              <a:defRPr/>
            </a:pPr>
            <a:endParaRPr lang="en-US" altLang="en-US" sz="2000" dirty="0">
              <a:solidFill>
                <a:prstClr val="black"/>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US" altLang="en-US" sz="2000" dirty="0">
              <a:solidFill>
                <a:prstClr val="black"/>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US" altLang="en-US" sz="2000" dirty="0">
              <a:solidFill>
                <a:prstClr val="black"/>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US" altLang="en-US" sz="2000" dirty="0">
              <a:solidFill>
                <a:prstClr val="black"/>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306388" lvl="1" indent="0" eaLnBrk="0" fontAlgn="base" hangingPunct="0">
              <a:lnSpc>
                <a:spcPct val="100000"/>
              </a:lnSpc>
              <a:spcBef>
                <a:spcPct val="0"/>
              </a:spcBef>
              <a:spcAft>
                <a:spcPct val="0"/>
              </a:spcAft>
              <a:buSzTx/>
              <a:buNone/>
              <a:defRPr/>
            </a:pP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3) </a:t>
            </a:r>
            <a:r>
              <a:rPr kumimoji="0" lang="en-US" alt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Set </a:t>
            </a:r>
            <a:r>
              <a:rPr kumimoji="0" lang="en-US" altLang="en-US" sz="2000" b="1"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SaleID</a:t>
            </a:r>
            <a:r>
              <a:rPr kumimoji="0" lang="en-US" alt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as the Primary Key</a:t>
            </a:r>
            <a:b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4) Save the table as </a:t>
            </a:r>
            <a:r>
              <a:rPr kumimoji="0" lang="en-US" alt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Sales</a:t>
            </a: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endParaRPr lang="en-GB" sz="2800" dirty="0"/>
          </a:p>
        </p:txBody>
      </p:sp>
      <p:graphicFrame>
        <p:nvGraphicFramePr>
          <p:cNvPr id="4" name="Content Placeholder 3">
            <a:extLst>
              <a:ext uri="{FF2B5EF4-FFF2-40B4-BE49-F238E27FC236}">
                <a16:creationId xmlns:a16="http://schemas.microsoft.com/office/drawing/2014/main" id="{835F053F-A98D-9832-4964-C963CE433C91}"/>
              </a:ext>
            </a:extLst>
          </p:cNvPr>
          <p:cNvGraphicFramePr>
            <a:graphicFrameLocks/>
          </p:cNvGraphicFramePr>
          <p:nvPr>
            <p:extLst>
              <p:ext uri="{D42A27DB-BD31-4B8C-83A1-F6EECF244321}">
                <p14:modId xmlns:p14="http://schemas.microsoft.com/office/powerpoint/2010/main" val="1499752967"/>
              </p:ext>
            </p:extLst>
          </p:nvPr>
        </p:nvGraphicFramePr>
        <p:xfrm>
          <a:off x="365126" y="2140358"/>
          <a:ext cx="11480799" cy="2373144"/>
        </p:xfrm>
        <a:graphic>
          <a:graphicData uri="http://schemas.openxmlformats.org/drawingml/2006/table">
            <a:tbl>
              <a:tblPr>
                <a:tableStyleId>{5940675A-B579-460E-94D1-54222C63F5DA}</a:tableStyleId>
              </a:tblPr>
              <a:tblGrid>
                <a:gridCol w="3076756">
                  <a:extLst>
                    <a:ext uri="{9D8B030D-6E8A-4147-A177-3AD203B41FA5}">
                      <a16:colId xmlns:a16="http://schemas.microsoft.com/office/drawing/2014/main" val="1657281379"/>
                    </a:ext>
                  </a:extLst>
                </a:gridCol>
                <a:gridCol w="3866606">
                  <a:extLst>
                    <a:ext uri="{9D8B030D-6E8A-4147-A177-3AD203B41FA5}">
                      <a16:colId xmlns:a16="http://schemas.microsoft.com/office/drawing/2014/main" val="2436707810"/>
                    </a:ext>
                  </a:extLst>
                </a:gridCol>
                <a:gridCol w="4537437">
                  <a:extLst>
                    <a:ext uri="{9D8B030D-6E8A-4147-A177-3AD203B41FA5}">
                      <a16:colId xmlns:a16="http://schemas.microsoft.com/office/drawing/2014/main" val="2159771471"/>
                    </a:ext>
                  </a:extLst>
                </a:gridCol>
              </a:tblGrid>
              <a:tr h="362900">
                <a:tc>
                  <a:txBody>
                    <a:bodyPr/>
                    <a:lstStyle/>
                    <a:p>
                      <a:r>
                        <a:rPr lang="en-GB" sz="2000" b="1"/>
                        <a:t>Field Name</a:t>
                      </a:r>
                      <a:endParaRPr lang="en-GB" sz="2000"/>
                    </a:p>
                  </a:txBody>
                  <a:tcPr marL="90725" marR="90725" marT="45362" marB="45362" anchor="ctr"/>
                </a:tc>
                <a:tc>
                  <a:txBody>
                    <a:bodyPr/>
                    <a:lstStyle/>
                    <a:p>
                      <a:r>
                        <a:rPr lang="en-GB" sz="2000" b="1" dirty="0"/>
                        <a:t>Data Type</a:t>
                      </a:r>
                      <a:endParaRPr lang="en-GB" sz="2000" dirty="0"/>
                    </a:p>
                  </a:txBody>
                  <a:tcPr marL="90725" marR="90725" marT="45362" marB="45362" anchor="ctr"/>
                </a:tc>
                <a:tc>
                  <a:txBody>
                    <a:bodyPr/>
                    <a:lstStyle/>
                    <a:p>
                      <a:r>
                        <a:rPr lang="en-GB" sz="2000" b="1"/>
                        <a:t>Description</a:t>
                      </a:r>
                      <a:endParaRPr lang="en-GB" sz="2000"/>
                    </a:p>
                  </a:txBody>
                  <a:tcPr marL="90725" marR="90725" marT="45362" marB="45362" anchor="ctr"/>
                </a:tc>
                <a:extLst>
                  <a:ext uri="{0D108BD9-81ED-4DB2-BD59-A6C34878D82A}">
                    <a16:rowId xmlns:a16="http://schemas.microsoft.com/office/drawing/2014/main" val="4079491948"/>
                  </a:ext>
                </a:extLst>
              </a:tr>
              <a:tr h="362900">
                <a:tc>
                  <a:txBody>
                    <a:bodyPr/>
                    <a:lstStyle/>
                    <a:p>
                      <a:r>
                        <a:rPr lang="en-GB" sz="2000" b="1" dirty="0" err="1"/>
                        <a:t>SaleID</a:t>
                      </a:r>
                      <a:endParaRPr lang="en-GB" sz="2000" dirty="0"/>
                    </a:p>
                  </a:txBody>
                  <a:tcPr marL="90725" marR="90725" marT="45362" marB="45362" anchor="ctr">
                    <a:solidFill>
                      <a:schemeClr val="accent2">
                        <a:lumMod val="20000"/>
                        <a:lumOff val="80000"/>
                      </a:schemeClr>
                    </a:solidFill>
                  </a:tcPr>
                </a:tc>
                <a:tc>
                  <a:txBody>
                    <a:bodyPr/>
                    <a:lstStyle/>
                    <a:p>
                      <a:r>
                        <a:rPr lang="en-GB" sz="2000" dirty="0"/>
                        <a:t>Number </a:t>
                      </a:r>
                    </a:p>
                  </a:txBody>
                  <a:tcPr marL="90725" marR="90725" marT="45362" marB="45362" anchor="ctr">
                    <a:solidFill>
                      <a:schemeClr val="accent2">
                        <a:lumMod val="20000"/>
                        <a:lumOff val="80000"/>
                      </a:schemeClr>
                    </a:solidFill>
                  </a:tcPr>
                </a:tc>
                <a:tc>
                  <a:txBody>
                    <a:bodyPr/>
                    <a:lstStyle/>
                    <a:p>
                      <a:r>
                        <a:rPr lang="en-GB" sz="2000" dirty="0"/>
                        <a:t>Unique sale identifier</a:t>
                      </a:r>
                    </a:p>
                  </a:txBody>
                  <a:tcPr marL="90725" marR="90725" marT="45362" marB="45362" anchor="ctr">
                    <a:solidFill>
                      <a:schemeClr val="accent2">
                        <a:lumMod val="20000"/>
                        <a:lumOff val="80000"/>
                      </a:schemeClr>
                    </a:solidFill>
                  </a:tcPr>
                </a:tc>
                <a:extLst>
                  <a:ext uri="{0D108BD9-81ED-4DB2-BD59-A6C34878D82A}">
                    <a16:rowId xmlns:a16="http://schemas.microsoft.com/office/drawing/2014/main" val="4253012123"/>
                  </a:ext>
                </a:extLst>
              </a:tr>
              <a:tr h="362900">
                <a:tc>
                  <a:txBody>
                    <a:bodyPr/>
                    <a:lstStyle/>
                    <a:p>
                      <a:r>
                        <a:rPr lang="en-GB" sz="2000" b="1" dirty="0" err="1"/>
                        <a:t>CustomerID</a:t>
                      </a:r>
                      <a:endParaRPr lang="en-GB" sz="2000" dirty="0"/>
                    </a:p>
                  </a:txBody>
                  <a:tcPr marL="90725" marR="90725" marT="45362" marB="45362" anchor="ctr">
                    <a:solidFill>
                      <a:schemeClr val="accent6">
                        <a:lumMod val="20000"/>
                        <a:lumOff val="80000"/>
                      </a:schemeClr>
                    </a:solidFill>
                  </a:tcPr>
                </a:tc>
                <a:tc>
                  <a:txBody>
                    <a:bodyPr/>
                    <a:lstStyle/>
                    <a:p>
                      <a:r>
                        <a:rPr lang="en-GB" sz="2000" dirty="0"/>
                        <a:t>Number</a:t>
                      </a:r>
                    </a:p>
                  </a:txBody>
                  <a:tcPr marL="90725" marR="90725" marT="45362" marB="45362" anchor="ctr">
                    <a:solidFill>
                      <a:schemeClr val="accent6">
                        <a:lumMod val="20000"/>
                        <a:lumOff val="80000"/>
                      </a:schemeClr>
                    </a:solidFill>
                  </a:tcPr>
                </a:tc>
                <a:tc>
                  <a:txBody>
                    <a:bodyPr/>
                    <a:lstStyle/>
                    <a:p>
                      <a:r>
                        <a:rPr lang="en-GB" sz="2000" dirty="0"/>
                        <a:t>Links to </a:t>
                      </a:r>
                      <a:r>
                        <a:rPr lang="en-GB" sz="2000" dirty="0" err="1"/>
                        <a:t>CustomerID</a:t>
                      </a:r>
                      <a:r>
                        <a:rPr lang="en-GB" sz="2000" dirty="0"/>
                        <a:t> in Customers table</a:t>
                      </a:r>
                    </a:p>
                  </a:txBody>
                  <a:tcPr marL="90725" marR="90725" marT="45362" marB="45362" anchor="ctr">
                    <a:solidFill>
                      <a:schemeClr val="accent6">
                        <a:lumMod val="20000"/>
                        <a:lumOff val="80000"/>
                      </a:schemeClr>
                    </a:solidFill>
                  </a:tcPr>
                </a:tc>
                <a:extLst>
                  <a:ext uri="{0D108BD9-81ED-4DB2-BD59-A6C34878D82A}">
                    <a16:rowId xmlns:a16="http://schemas.microsoft.com/office/drawing/2014/main" val="700717488"/>
                  </a:ext>
                </a:extLst>
              </a:tr>
              <a:tr h="362900">
                <a:tc>
                  <a:txBody>
                    <a:bodyPr/>
                    <a:lstStyle/>
                    <a:p>
                      <a:r>
                        <a:rPr lang="en-GB" sz="2000" b="1" dirty="0" err="1"/>
                        <a:t>BookID</a:t>
                      </a:r>
                      <a:endParaRPr lang="en-GB" sz="2000" dirty="0"/>
                    </a:p>
                  </a:txBody>
                  <a:tcPr marL="90725" marR="90725" marT="45362" marB="45362" anchor="ctr">
                    <a:solidFill>
                      <a:schemeClr val="accent6">
                        <a:lumMod val="20000"/>
                        <a:lumOff val="80000"/>
                      </a:schemeClr>
                    </a:solidFill>
                  </a:tcPr>
                </a:tc>
                <a:tc>
                  <a:txBody>
                    <a:bodyPr/>
                    <a:lstStyle/>
                    <a:p>
                      <a:r>
                        <a:rPr lang="en-GB" sz="2000" dirty="0"/>
                        <a:t>Number</a:t>
                      </a:r>
                    </a:p>
                  </a:txBody>
                  <a:tcPr marL="90725" marR="90725" marT="45362" marB="45362" anchor="ctr">
                    <a:solidFill>
                      <a:schemeClr val="accent6">
                        <a:lumMod val="20000"/>
                        <a:lumOff val="80000"/>
                      </a:schemeClr>
                    </a:solidFill>
                  </a:tcPr>
                </a:tc>
                <a:tc>
                  <a:txBody>
                    <a:bodyPr/>
                    <a:lstStyle/>
                    <a:p>
                      <a:r>
                        <a:rPr lang="en-GB" sz="2000" dirty="0"/>
                        <a:t>Links to </a:t>
                      </a:r>
                      <a:r>
                        <a:rPr lang="en-GB" sz="2000" dirty="0" err="1"/>
                        <a:t>BookID</a:t>
                      </a:r>
                      <a:r>
                        <a:rPr lang="en-GB" sz="2000" dirty="0"/>
                        <a:t> in Books table</a:t>
                      </a:r>
                    </a:p>
                  </a:txBody>
                  <a:tcPr marL="90725" marR="90725" marT="45362" marB="45362" anchor="ctr">
                    <a:solidFill>
                      <a:schemeClr val="accent6">
                        <a:lumMod val="20000"/>
                        <a:lumOff val="80000"/>
                      </a:schemeClr>
                    </a:solidFill>
                  </a:tcPr>
                </a:tc>
                <a:extLst>
                  <a:ext uri="{0D108BD9-81ED-4DB2-BD59-A6C34878D82A}">
                    <a16:rowId xmlns:a16="http://schemas.microsoft.com/office/drawing/2014/main" val="19630805"/>
                  </a:ext>
                </a:extLst>
              </a:tr>
              <a:tr h="362900">
                <a:tc>
                  <a:txBody>
                    <a:bodyPr/>
                    <a:lstStyle/>
                    <a:p>
                      <a:r>
                        <a:rPr lang="en-GB" sz="2000" b="1" dirty="0"/>
                        <a:t>Quantity</a:t>
                      </a:r>
                      <a:endParaRPr lang="en-GB" sz="2000" dirty="0"/>
                    </a:p>
                  </a:txBody>
                  <a:tcPr marL="90725" marR="90725" marT="45362" marB="45362" anchor="ctr"/>
                </a:tc>
                <a:tc>
                  <a:txBody>
                    <a:bodyPr/>
                    <a:lstStyle/>
                    <a:p>
                      <a:r>
                        <a:rPr lang="en-GB" sz="2000"/>
                        <a:t>Number</a:t>
                      </a:r>
                    </a:p>
                  </a:txBody>
                  <a:tcPr marL="90725" marR="90725" marT="45362" marB="45362" anchor="ctr"/>
                </a:tc>
                <a:tc>
                  <a:txBody>
                    <a:bodyPr/>
                    <a:lstStyle/>
                    <a:p>
                      <a:r>
                        <a:rPr lang="en-GB" sz="2000"/>
                        <a:t>Number of books purchased</a:t>
                      </a:r>
                    </a:p>
                  </a:txBody>
                  <a:tcPr marL="90725" marR="90725" marT="45362" marB="45362" anchor="ctr"/>
                </a:tc>
                <a:extLst>
                  <a:ext uri="{0D108BD9-81ED-4DB2-BD59-A6C34878D82A}">
                    <a16:rowId xmlns:a16="http://schemas.microsoft.com/office/drawing/2014/main" val="1470170697"/>
                  </a:ext>
                </a:extLst>
              </a:tr>
              <a:tr h="362900">
                <a:tc>
                  <a:txBody>
                    <a:bodyPr/>
                    <a:lstStyle/>
                    <a:p>
                      <a:r>
                        <a:rPr lang="en-GB" sz="2000" b="1" dirty="0" err="1"/>
                        <a:t>SaleDate</a:t>
                      </a:r>
                      <a:endParaRPr lang="en-GB" sz="2000" dirty="0"/>
                    </a:p>
                  </a:txBody>
                  <a:tcPr marL="90725" marR="90725" marT="45362" marB="45362" anchor="ctr"/>
                </a:tc>
                <a:tc>
                  <a:txBody>
                    <a:bodyPr/>
                    <a:lstStyle/>
                    <a:p>
                      <a:r>
                        <a:rPr lang="en-GB" sz="2000"/>
                        <a:t>Date/Time</a:t>
                      </a:r>
                    </a:p>
                  </a:txBody>
                  <a:tcPr marL="90725" marR="90725" marT="45362" marB="45362" anchor="ctr"/>
                </a:tc>
                <a:tc>
                  <a:txBody>
                    <a:bodyPr/>
                    <a:lstStyle/>
                    <a:p>
                      <a:r>
                        <a:rPr lang="en-GB" sz="2000" dirty="0"/>
                        <a:t>Date of purchase</a:t>
                      </a:r>
                    </a:p>
                  </a:txBody>
                  <a:tcPr marL="90725" marR="90725" marT="45362" marB="45362" anchor="ctr"/>
                </a:tc>
                <a:extLst>
                  <a:ext uri="{0D108BD9-81ED-4DB2-BD59-A6C34878D82A}">
                    <a16:rowId xmlns:a16="http://schemas.microsoft.com/office/drawing/2014/main" val="2226990069"/>
                  </a:ext>
                </a:extLst>
              </a:tr>
            </a:tbl>
          </a:graphicData>
        </a:graphic>
      </p:graphicFrame>
    </p:spTree>
    <p:extLst>
      <p:ext uri="{BB962C8B-B14F-4D97-AF65-F5344CB8AC3E}">
        <p14:creationId xmlns:p14="http://schemas.microsoft.com/office/powerpoint/2010/main" val="3240100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DA9D2EB-E203-50DA-5763-BA7D2F93F652}"/>
              </a:ext>
            </a:extLst>
          </p:cNvPr>
          <p:cNvSpPr>
            <a:spLocks noGrp="1"/>
          </p:cNvSpPr>
          <p:nvPr>
            <p:ph type="ctrTitle"/>
          </p:nvPr>
        </p:nvSpPr>
        <p:spPr/>
        <p:txBody>
          <a:bodyPr/>
          <a:lstStyle/>
          <a:p>
            <a:r>
              <a:rPr lang="en-GB" dirty="0"/>
              <a:t>Creating Relationships &amp; Data Integrity</a:t>
            </a:r>
          </a:p>
        </p:txBody>
      </p:sp>
      <p:sp>
        <p:nvSpPr>
          <p:cNvPr id="5" name="Subtitle 4">
            <a:extLst>
              <a:ext uri="{FF2B5EF4-FFF2-40B4-BE49-F238E27FC236}">
                <a16:creationId xmlns:a16="http://schemas.microsoft.com/office/drawing/2014/main" id="{34A8EF71-8069-EB51-FDFD-8D0EDDD7EBFD}"/>
              </a:ext>
            </a:extLst>
          </p:cNvPr>
          <p:cNvSpPr>
            <a:spLocks noGrp="1"/>
          </p:cNvSpPr>
          <p:nvPr>
            <p:ph type="subTitle" idx="1"/>
          </p:nvPr>
        </p:nvSpPr>
        <p:spPr/>
        <p:txBody>
          <a:bodyPr>
            <a:normAutofit lnSpcReduction="10000"/>
          </a:bodyPr>
          <a:lstStyle/>
          <a:p>
            <a:r>
              <a:rPr lang="en-GB" dirty="0"/>
              <a:t>Video</a:t>
            </a:r>
          </a:p>
          <a:p>
            <a:r>
              <a:rPr lang="en-GB" dirty="0">
                <a:hlinkClick r:id="rId2"/>
              </a:rPr>
              <a:t>https://uwtsd.hosted.panopto.com/Panopto/Pages/Viewer.aspx?id=fe372599-d997-4e70-ba64-b28900ea4dcd&amp;start=0</a:t>
            </a:r>
            <a:endParaRPr lang="en-GB" dirty="0"/>
          </a:p>
          <a:p>
            <a:endParaRPr lang="en-GB" dirty="0"/>
          </a:p>
        </p:txBody>
      </p:sp>
    </p:spTree>
    <p:extLst>
      <p:ext uri="{BB962C8B-B14F-4D97-AF65-F5344CB8AC3E}">
        <p14:creationId xmlns:p14="http://schemas.microsoft.com/office/powerpoint/2010/main" val="2957348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DAFF2-7D53-91AD-073D-C9F456539989}"/>
              </a:ext>
            </a:extLst>
          </p:cNvPr>
          <p:cNvSpPr>
            <a:spLocks noGrp="1"/>
          </p:cNvSpPr>
          <p:nvPr>
            <p:ph type="title"/>
          </p:nvPr>
        </p:nvSpPr>
        <p:spPr/>
        <p:txBody>
          <a:bodyPr/>
          <a:lstStyle/>
          <a:p>
            <a:r>
              <a:rPr lang="en-GB" dirty="0"/>
              <a:t>Why Do We Need Relationships?</a:t>
            </a:r>
          </a:p>
        </p:txBody>
      </p:sp>
      <p:sp>
        <p:nvSpPr>
          <p:cNvPr id="3" name="Content Placeholder 2">
            <a:extLst>
              <a:ext uri="{FF2B5EF4-FFF2-40B4-BE49-F238E27FC236}">
                <a16:creationId xmlns:a16="http://schemas.microsoft.com/office/drawing/2014/main" id="{2313C9AD-7A31-7176-C9FB-422668B76AEF}"/>
              </a:ext>
            </a:extLst>
          </p:cNvPr>
          <p:cNvSpPr>
            <a:spLocks noGrp="1"/>
          </p:cNvSpPr>
          <p:nvPr>
            <p:ph type="body" sz="quarter" idx="13"/>
          </p:nvPr>
        </p:nvSpPr>
        <p:spPr/>
        <p:txBody>
          <a:bodyPr/>
          <a:lstStyle/>
          <a:p>
            <a:r>
              <a:rPr lang="en-GB" dirty="0"/>
              <a:t> </a:t>
            </a:r>
            <a:r>
              <a:rPr lang="en-GB" b="1" dirty="0"/>
              <a:t>A relational database links tables to avoid data redundancy.</a:t>
            </a:r>
            <a:endParaRPr lang="en-GB" dirty="0"/>
          </a:p>
          <a:p>
            <a:r>
              <a:rPr lang="en-GB" b="1" dirty="0"/>
              <a:t>Example:</a:t>
            </a:r>
            <a:br>
              <a:rPr lang="en-GB" dirty="0"/>
            </a:br>
            <a:r>
              <a:rPr lang="en-GB" dirty="0"/>
              <a:t>A customer buys a book → Instead of entering customer details </a:t>
            </a:r>
            <a:r>
              <a:rPr lang="en-GB" b="1" dirty="0"/>
              <a:t>every time</a:t>
            </a:r>
            <a:r>
              <a:rPr lang="en-GB" dirty="0"/>
              <a:t>, we just </a:t>
            </a:r>
            <a:r>
              <a:rPr lang="en-GB" b="1" dirty="0"/>
              <a:t>reference the </a:t>
            </a:r>
            <a:r>
              <a:rPr lang="en-GB" b="1" dirty="0" err="1"/>
              <a:t>CustomerID</a:t>
            </a:r>
            <a:r>
              <a:rPr lang="en-GB" dirty="0"/>
              <a:t>.</a:t>
            </a:r>
          </a:p>
          <a:p>
            <a:endParaRPr lang="en-GB" dirty="0"/>
          </a:p>
          <a:p>
            <a:pPr marL="0" indent="0">
              <a:buNone/>
            </a:pPr>
            <a:r>
              <a:rPr lang="en-GB" dirty="0"/>
              <a:t>- </a:t>
            </a:r>
            <a:r>
              <a:rPr lang="en-GB" b="1" dirty="0"/>
              <a:t>Efficiency:</a:t>
            </a:r>
            <a:r>
              <a:rPr lang="en-GB" dirty="0"/>
              <a:t> No duplicate data</a:t>
            </a:r>
            <a:br>
              <a:rPr lang="en-GB" dirty="0"/>
            </a:br>
            <a:r>
              <a:rPr lang="en-GB" dirty="0"/>
              <a:t>- </a:t>
            </a:r>
            <a:r>
              <a:rPr lang="en-GB" b="1" dirty="0"/>
              <a:t>Data Integrity:</a:t>
            </a:r>
            <a:r>
              <a:rPr lang="en-GB" dirty="0"/>
              <a:t> Prevents orphan records</a:t>
            </a:r>
            <a:br>
              <a:rPr lang="en-GB" dirty="0"/>
            </a:br>
            <a:r>
              <a:rPr lang="en-GB" dirty="0"/>
              <a:t>- </a:t>
            </a:r>
            <a:r>
              <a:rPr lang="en-GB" b="1" dirty="0"/>
              <a:t>Scalability:</a:t>
            </a:r>
            <a:r>
              <a:rPr lang="en-GB" dirty="0"/>
              <a:t> Easy to update and manage</a:t>
            </a:r>
          </a:p>
          <a:p>
            <a:endParaRPr lang="en-GB" dirty="0"/>
          </a:p>
        </p:txBody>
      </p:sp>
    </p:spTree>
    <p:extLst>
      <p:ext uri="{BB962C8B-B14F-4D97-AF65-F5344CB8AC3E}">
        <p14:creationId xmlns:p14="http://schemas.microsoft.com/office/powerpoint/2010/main" val="4192818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2D633-3D04-37CD-E14F-7FC0300CA16E}"/>
              </a:ext>
            </a:extLst>
          </p:cNvPr>
          <p:cNvSpPr>
            <a:spLocks noGrp="1"/>
          </p:cNvSpPr>
          <p:nvPr>
            <p:ph type="title"/>
          </p:nvPr>
        </p:nvSpPr>
        <p:spPr/>
        <p:txBody>
          <a:bodyPr/>
          <a:lstStyle/>
          <a:p>
            <a:r>
              <a:rPr lang="en-GB" dirty="0"/>
              <a:t>Defining Relationships (Foreign Key)</a:t>
            </a:r>
          </a:p>
        </p:txBody>
      </p:sp>
      <p:sp>
        <p:nvSpPr>
          <p:cNvPr id="9" name="Content Placeholder 8">
            <a:extLst>
              <a:ext uri="{FF2B5EF4-FFF2-40B4-BE49-F238E27FC236}">
                <a16:creationId xmlns:a16="http://schemas.microsoft.com/office/drawing/2014/main" id="{CFD16DCB-BF21-43CD-479E-4718B1057C82}"/>
              </a:ext>
            </a:extLst>
          </p:cNvPr>
          <p:cNvSpPr>
            <a:spLocks noGrp="1"/>
          </p:cNvSpPr>
          <p:nvPr>
            <p:ph type="body" sz="quarter" idx="13"/>
          </p:nvPr>
        </p:nvSpPr>
        <p:spPr/>
        <p:txBody>
          <a:bodyPr/>
          <a:lstStyle/>
          <a:p>
            <a:r>
              <a:rPr lang="en-GB" dirty="0"/>
              <a:t> </a:t>
            </a:r>
            <a:r>
              <a:rPr lang="en-GB" b="1" dirty="0"/>
              <a:t>Many-to-Many Relationship:</a:t>
            </a:r>
            <a:endParaRPr lang="en-GB" dirty="0"/>
          </a:p>
          <a:p>
            <a:pPr lvl="1"/>
            <a:r>
              <a:rPr lang="en-GB" b="1" dirty="0"/>
              <a:t>Some Customers</a:t>
            </a:r>
            <a:r>
              <a:rPr lang="en-GB" dirty="0"/>
              <a:t> can have </a:t>
            </a:r>
            <a:r>
              <a:rPr lang="en-GB" b="1" dirty="0"/>
              <a:t>many Sales</a:t>
            </a:r>
            <a:endParaRPr lang="en-GB" dirty="0"/>
          </a:p>
          <a:p>
            <a:pPr lvl="1"/>
            <a:r>
              <a:rPr lang="en-GB" b="1" dirty="0"/>
              <a:t>Some Books</a:t>
            </a:r>
            <a:r>
              <a:rPr lang="en-GB" dirty="0"/>
              <a:t> can be sold in </a:t>
            </a:r>
            <a:r>
              <a:rPr lang="en-GB" b="1" dirty="0"/>
              <a:t>multiple Sales</a:t>
            </a:r>
          </a:p>
          <a:p>
            <a:pPr lvl="1"/>
            <a:endParaRPr lang="en-GB" dirty="0"/>
          </a:p>
          <a:p>
            <a:r>
              <a:rPr lang="en-GB" b="1" dirty="0"/>
              <a:t>Steps to Define Relationships:</a:t>
            </a:r>
            <a:br>
              <a:rPr lang="en-GB" dirty="0"/>
            </a:br>
            <a:r>
              <a:rPr lang="en-GB" dirty="0"/>
              <a:t>1) Go to </a:t>
            </a:r>
            <a:r>
              <a:rPr lang="en-GB" b="1" dirty="0"/>
              <a:t>Database Tools → Relationships</a:t>
            </a:r>
            <a:br>
              <a:rPr lang="en-GB" dirty="0"/>
            </a:br>
            <a:r>
              <a:rPr lang="en-GB" dirty="0"/>
              <a:t>2) Add </a:t>
            </a:r>
            <a:r>
              <a:rPr lang="en-GB" b="1" dirty="0"/>
              <a:t>Customers, Books, and Sales tables</a:t>
            </a:r>
            <a:br>
              <a:rPr lang="en-GB" dirty="0"/>
            </a:br>
            <a:r>
              <a:rPr lang="en-GB" dirty="0"/>
              <a:t>3) Drag </a:t>
            </a:r>
            <a:r>
              <a:rPr lang="en-GB" b="1" dirty="0" err="1"/>
              <a:t>CustomerID</a:t>
            </a:r>
            <a:r>
              <a:rPr lang="en-GB" b="1" dirty="0"/>
              <a:t> from Customers → </a:t>
            </a:r>
            <a:r>
              <a:rPr lang="en-GB" b="1" dirty="0" err="1"/>
              <a:t>CustomerID</a:t>
            </a:r>
            <a:r>
              <a:rPr lang="en-GB" b="1" dirty="0"/>
              <a:t> in Sales</a:t>
            </a:r>
            <a:br>
              <a:rPr lang="en-GB" dirty="0"/>
            </a:br>
            <a:r>
              <a:rPr lang="en-GB" dirty="0"/>
              <a:t>4) Drag </a:t>
            </a:r>
            <a:r>
              <a:rPr lang="en-GB" b="1" dirty="0" err="1"/>
              <a:t>BookID</a:t>
            </a:r>
            <a:r>
              <a:rPr lang="en-GB" b="1" dirty="0"/>
              <a:t> from Books → </a:t>
            </a:r>
            <a:r>
              <a:rPr lang="en-GB" b="1" dirty="0" err="1"/>
              <a:t>BookID</a:t>
            </a:r>
            <a:r>
              <a:rPr lang="en-GB" b="1" dirty="0"/>
              <a:t> in Sales</a:t>
            </a:r>
            <a:br>
              <a:rPr lang="en-GB" dirty="0"/>
            </a:br>
            <a:r>
              <a:rPr lang="en-GB" dirty="0"/>
              <a:t>5) Check </a:t>
            </a:r>
            <a:r>
              <a:rPr lang="en-GB" b="1" dirty="0"/>
              <a:t>"Enforce Referential Integrity"</a:t>
            </a:r>
            <a:endParaRPr lang="en-GB" dirty="0"/>
          </a:p>
          <a:p>
            <a:endParaRPr lang="en-GB" dirty="0"/>
          </a:p>
        </p:txBody>
      </p:sp>
    </p:spTree>
    <p:extLst>
      <p:ext uri="{BB962C8B-B14F-4D97-AF65-F5344CB8AC3E}">
        <p14:creationId xmlns:p14="http://schemas.microsoft.com/office/powerpoint/2010/main" val="1947380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101A0-50DB-8EEB-DE09-F79282D2C635}"/>
              </a:ext>
            </a:extLst>
          </p:cNvPr>
          <p:cNvSpPr>
            <a:spLocks noGrp="1"/>
          </p:cNvSpPr>
          <p:nvPr>
            <p:ph type="title"/>
          </p:nvPr>
        </p:nvSpPr>
        <p:spPr/>
        <p:txBody>
          <a:bodyPr/>
          <a:lstStyle/>
          <a:p>
            <a:r>
              <a:rPr lang="en-GB" dirty="0"/>
              <a:t>Enforcing Referential Integrity</a:t>
            </a:r>
          </a:p>
        </p:txBody>
      </p:sp>
      <p:sp>
        <p:nvSpPr>
          <p:cNvPr id="3" name="Content Placeholder 2">
            <a:extLst>
              <a:ext uri="{FF2B5EF4-FFF2-40B4-BE49-F238E27FC236}">
                <a16:creationId xmlns:a16="http://schemas.microsoft.com/office/drawing/2014/main" id="{DD672F8B-B20C-8289-3E7E-70FC4A7A7003}"/>
              </a:ext>
            </a:extLst>
          </p:cNvPr>
          <p:cNvSpPr>
            <a:spLocks noGrp="1"/>
          </p:cNvSpPr>
          <p:nvPr>
            <p:ph type="body" sz="quarter" idx="13"/>
          </p:nvPr>
        </p:nvSpPr>
        <p:spPr/>
        <p:txBody>
          <a:bodyPr/>
          <a:lstStyle/>
          <a:p>
            <a:r>
              <a:rPr lang="en-GB" b="1" dirty="0"/>
              <a:t>Why is Referential Integrity Important?</a:t>
            </a:r>
          </a:p>
          <a:p>
            <a:pPr marL="306388" lvl="1" indent="0">
              <a:buNone/>
            </a:pPr>
            <a:r>
              <a:rPr lang="en-GB" dirty="0"/>
              <a:t>- Prevents </a:t>
            </a:r>
            <a:r>
              <a:rPr lang="en-GB" b="1" dirty="0"/>
              <a:t>orphan records</a:t>
            </a:r>
            <a:r>
              <a:rPr lang="en-GB" dirty="0"/>
              <a:t> (Sales must have valid Customers &amp; Books)</a:t>
            </a:r>
            <a:br>
              <a:rPr lang="en-GB" dirty="0"/>
            </a:br>
            <a:r>
              <a:rPr lang="en-GB" dirty="0"/>
              <a:t>- Ensures </a:t>
            </a:r>
            <a:r>
              <a:rPr lang="en-GB" b="1" dirty="0"/>
              <a:t>data consistency</a:t>
            </a:r>
            <a:br>
              <a:rPr lang="en-GB" dirty="0"/>
            </a:br>
            <a:r>
              <a:rPr lang="en-GB" dirty="0"/>
              <a:t>- Supports </a:t>
            </a:r>
            <a:r>
              <a:rPr lang="en-GB" b="1" dirty="0"/>
              <a:t>Cascade Update/Delete</a:t>
            </a:r>
          </a:p>
          <a:p>
            <a:pPr lvl="1">
              <a:buFontTx/>
              <a:buChar char="-"/>
            </a:pPr>
            <a:endParaRPr lang="en-GB" dirty="0"/>
          </a:p>
          <a:p>
            <a:r>
              <a:rPr lang="en-GB" b="1" dirty="0"/>
              <a:t>Cascade Options:</a:t>
            </a:r>
          </a:p>
          <a:p>
            <a:pPr marL="306388" lvl="1" indent="0">
              <a:buNone/>
            </a:pPr>
            <a:r>
              <a:rPr lang="en-GB" dirty="0"/>
              <a:t>+ </a:t>
            </a:r>
            <a:r>
              <a:rPr lang="en-GB" b="1" dirty="0"/>
              <a:t>Cascade Update</a:t>
            </a:r>
            <a:r>
              <a:rPr lang="en-GB" dirty="0"/>
              <a:t> → Automatically updates foreign keys if the primary key changes.</a:t>
            </a:r>
            <a:br>
              <a:rPr lang="en-GB" dirty="0"/>
            </a:br>
            <a:r>
              <a:rPr lang="en-GB" dirty="0"/>
              <a:t>+ </a:t>
            </a:r>
            <a:r>
              <a:rPr lang="en-GB" b="1" dirty="0"/>
              <a:t>Cascade Delete</a:t>
            </a:r>
            <a:r>
              <a:rPr lang="en-GB" dirty="0"/>
              <a:t> → Automatically deletes related records if a parent record is deleted.</a:t>
            </a:r>
          </a:p>
          <a:p>
            <a:endParaRPr lang="en-GB" dirty="0"/>
          </a:p>
        </p:txBody>
      </p:sp>
    </p:spTree>
    <p:extLst>
      <p:ext uri="{BB962C8B-B14F-4D97-AF65-F5344CB8AC3E}">
        <p14:creationId xmlns:p14="http://schemas.microsoft.com/office/powerpoint/2010/main" val="2270161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AF51C83-6E03-3E4A-7900-5CA3831DDA49}"/>
              </a:ext>
            </a:extLst>
          </p:cNvPr>
          <p:cNvSpPr>
            <a:spLocks noGrp="1"/>
          </p:cNvSpPr>
          <p:nvPr>
            <p:ph type="ctrTitle"/>
          </p:nvPr>
        </p:nvSpPr>
        <p:spPr/>
        <p:txBody>
          <a:bodyPr/>
          <a:lstStyle/>
          <a:p>
            <a:r>
              <a:rPr lang="en-GB" dirty="0"/>
              <a:t>Creating Forms for Data Entry</a:t>
            </a:r>
          </a:p>
        </p:txBody>
      </p:sp>
      <p:sp>
        <p:nvSpPr>
          <p:cNvPr id="5" name="Subtitle 4">
            <a:extLst>
              <a:ext uri="{FF2B5EF4-FFF2-40B4-BE49-F238E27FC236}">
                <a16:creationId xmlns:a16="http://schemas.microsoft.com/office/drawing/2014/main" id="{043DAD92-7039-4DBF-B25B-7FDC94FE38E6}"/>
              </a:ext>
            </a:extLst>
          </p:cNvPr>
          <p:cNvSpPr>
            <a:spLocks noGrp="1"/>
          </p:cNvSpPr>
          <p:nvPr>
            <p:ph type="subTitle" idx="1"/>
          </p:nvPr>
        </p:nvSpPr>
        <p:spPr/>
        <p:txBody>
          <a:bodyPr>
            <a:normAutofit lnSpcReduction="10000"/>
          </a:bodyPr>
          <a:lstStyle/>
          <a:p>
            <a:r>
              <a:rPr lang="en-GB" dirty="0"/>
              <a:t>Video</a:t>
            </a:r>
          </a:p>
          <a:p>
            <a:r>
              <a:rPr lang="en-GB" dirty="0">
                <a:hlinkClick r:id="rId2"/>
              </a:rPr>
              <a:t>https://uwtsd.hosted.panopto.com/Panopto/Pages/Viewer.aspx?id=23cbf87b-43c7-4496-85e0-b28900ea4dc8&amp;start=0</a:t>
            </a:r>
            <a:endParaRPr lang="en-GB" dirty="0"/>
          </a:p>
          <a:p>
            <a:endParaRPr lang="en-GB" dirty="0"/>
          </a:p>
        </p:txBody>
      </p:sp>
    </p:spTree>
    <p:extLst>
      <p:ext uri="{BB962C8B-B14F-4D97-AF65-F5344CB8AC3E}">
        <p14:creationId xmlns:p14="http://schemas.microsoft.com/office/powerpoint/2010/main" val="2561497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785D3A-63CB-728F-17EC-36B3592545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28E1DC-7813-B852-092A-E9C629A254B3}"/>
              </a:ext>
            </a:extLst>
          </p:cNvPr>
          <p:cNvSpPr>
            <a:spLocks noGrp="1"/>
          </p:cNvSpPr>
          <p:nvPr>
            <p:ph type="title"/>
          </p:nvPr>
        </p:nvSpPr>
        <p:spPr/>
        <p:txBody>
          <a:bodyPr/>
          <a:lstStyle/>
          <a:p>
            <a:r>
              <a:rPr lang="en-GB" dirty="0"/>
              <a:t>Why Use Forms for Data Entry?</a:t>
            </a:r>
          </a:p>
        </p:txBody>
      </p:sp>
      <p:sp>
        <p:nvSpPr>
          <p:cNvPr id="3" name="Content Placeholder 2">
            <a:extLst>
              <a:ext uri="{FF2B5EF4-FFF2-40B4-BE49-F238E27FC236}">
                <a16:creationId xmlns:a16="http://schemas.microsoft.com/office/drawing/2014/main" id="{1424DDE6-9A25-B8EA-8050-0529EBEABE4B}"/>
              </a:ext>
            </a:extLst>
          </p:cNvPr>
          <p:cNvSpPr>
            <a:spLocks noGrp="1"/>
          </p:cNvSpPr>
          <p:nvPr>
            <p:ph type="body" sz="quarter" idx="13"/>
          </p:nvPr>
        </p:nvSpPr>
        <p:spPr/>
        <p:txBody>
          <a:bodyPr>
            <a:normAutofit/>
          </a:bodyPr>
          <a:lstStyle/>
          <a:p>
            <a:r>
              <a:rPr lang="en-GB" sz="2800" dirty="0"/>
              <a:t> </a:t>
            </a:r>
            <a:r>
              <a:rPr lang="en-GB" sz="2800" b="1" dirty="0"/>
              <a:t>Forms make data entry easier and reduce errors.</a:t>
            </a:r>
          </a:p>
          <a:p>
            <a:endParaRPr lang="en-GB" sz="2800" dirty="0"/>
          </a:p>
          <a:p>
            <a:r>
              <a:rPr lang="en-GB" sz="2800" b="1" dirty="0"/>
              <a:t>Advantages of Forms:</a:t>
            </a:r>
          </a:p>
          <a:p>
            <a:pPr marL="306388" lvl="1" indent="0">
              <a:buNone/>
            </a:pPr>
            <a:r>
              <a:rPr lang="en-GB" sz="2800" dirty="0"/>
              <a:t>- User-friendly interface for entering data</a:t>
            </a:r>
            <a:br>
              <a:rPr lang="en-GB" sz="2800" dirty="0"/>
            </a:br>
            <a:r>
              <a:rPr lang="en-GB" sz="2800" dirty="0"/>
              <a:t>- Prevents accidental table modifications</a:t>
            </a:r>
            <a:br>
              <a:rPr lang="en-GB" sz="2800" dirty="0"/>
            </a:br>
            <a:r>
              <a:rPr lang="en-GB" sz="2800" dirty="0"/>
              <a:t>- Can include </a:t>
            </a:r>
            <a:r>
              <a:rPr lang="en-GB" sz="2800" b="1" dirty="0"/>
              <a:t>dropdown lists, buttons, and formatting</a:t>
            </a:r>
            <a:br>
              <a:rPr lang="en-GB" sz="2800" dirty="0"/>
            </a:br>
            <a:r>
              <a:rPr lang="en-GB" sz="2800" dirty="0"/>
              <a:t>- Allows </a:t>
            </a:r>
            <a:r>
              <a:rPr lang="en-GB" sz="2800" b="1" dirty="0"/>
              <a:t>controlled access</a:t>
            </a:r>
            <a:r>
              <a:rPr lang="en-GB" sz="2800" dirty="0"/>
              <a:t> (restrict user input)</a:t>
            </a:r>
          </a:p>
          <a:p>
            <a:endParaRPr lang="en-GB" sz="2800" dirty="0"/>
          </a:p>
        </p:txBody>
      </p:sp>
    </p:spTree>
    <p:extLst>
      <p:ext uri="{BB962C8B-B14F-4D97-AF65-F5344CB8AC3E}">
        <p14:creationId xmlns:p14="http://schemas.microsoft.com/office/powerpoint/2010/main" val="1582037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C9A65-5B85-3715-A481-C70830E54E23}"/>
              </a:ext>
            </a:extLst>
          </p:cNvPr>
          <p:cNvSpPr>
            <a:spLocks noGrp="1"/>
          </p:cNvSpPr>
          <p:nvPr>
            <p:ph type="title"/>
          </p:nvPr>
        </p:nvSpPr>
        <p:spPr/>
        <p:txBody>
          <a:bodyPr/>
          <a:lstStyle/>
          <a:p>
            <a:r>
              <a:rPr lang="en-GB" dirty="0"/>
              <a:t>Creating Entry Forms</a:t>
            </a:r>
          </a:p>
        </p:txBody>
      </p:sp>
      <p:sp>
        <p:nvSpPr>
          <p:cNvPr id="3" name="Content Placeholder 2">
            <a:extLst>
              <a:ext uri="{FF2B5EF4-FFF2-40B4-BE49-F238E27FC236}">
                <a16:creationId xmlns:a16="http://schemas.microsoft.com/office/drawing/2014/main" id="{63547BE7-6466-6D74-2874-8F7C1B9A7603}"/>
              </a:ext>
            </a:extLst>
          </p:cNvPr>
          <p:cNvSpPr>
            <a:spLocks noGrp="1"/>
          </p:cNvSpPr>
          <p:nvPr>
            <p:ph type="body" sz="quarter" idx="13"/>
          </p:nvPr>
        </p:nvSpPr>
        <p:spPr/>
        <p:txBody>
          <a:bodyPr/>
          <a:lstStyle/>
          <a:p>
            <a:r>
              <a:rPr lang="en-GB" b="1" dirty="0"/>
              <a:t>Steps to Create a Simple Form for Books Table:</a:t>
            </a:r>
          </a:p>
          <a:p>
            <a:pPr marL="306388" lvl="1" indent="0">
              <a:buNone/>
            </a:pPr>
            <a:r>
              <a:rPr lang="en-GB" dirty="0"/>
              <a:t>1) Go to </a:t>
            </a:r>
            <a:r>
              <a:rPr lang="en-GB" b="1" dirty="0"/>
              <a:t>Create → Form Wizard</a:t>
            </a:r>
            <a:br>
              <a:rPr lang="en-GB" dirty="0"/>
            </a:br>
            <a:r>
              <a:rPr lang="en-GB" dirty="0"/>
              <a:t>2) Select the </a:t>
            </a:r>
            <a:r>
              <a:rPr lang="en-GB" b="1" dirty="0"/>
              <a:t>Books Table</a:t>
            </a:r>
            <a:br>
              <a:rPr lang="en-GB" dirty="0"/>
            </a:br>
            <a:r>
              <a:rPr lang="en-GB" dirty="0"/>
              <a:t>3) Choose </a:t>
            </a:r>
            <a:r>
              <a:rPr lang="en-GB" b="1" dirty="0"/>
              <a:t>all fields</a:t>
            </a:r>
            <a:r>
              <a:rPr lang="en-GB" dirty="0"/>
              <a:t> and click </a:t>
            </a:r>
            <a:r>
              <a:rPr lang="en-GB" b="1" dirty="0"/>
              <a:t>Next</a:t>
            </a:r>
            <a:br>
              <a:rPr lang="en-GB" dirty="0"/>
            </a:br>
            <a:r>
              <a:rPr lang="en-GB" dirty="0"/>
              <a:t>4) Choose a </a:t>
            </a:r>
            <a:r>
              <a:rPr lang="en-GB" b="1" dirty="0"/>
              <a:t>Columnar Layout (You can try different styles)</a:t>
            </a:r>
            <a:r>
              <a:rPr lang="en-GB" dirty="0"/>
              <a:t> and click </a:t>
            </a:r>
            <a:r>
              <a:rPr lang="en-GB" b="1" dirty="0"/>
              <a:t>Finish</a:t>
            </a:r>
          </a:p>
          <a:p>
            <a:pPr marL="306388" lvl="1" indent="0">
              <a:buNone/>
            </a:pPr>
            <a:r>
              <a:rPr lang="en-GB" dirty="0"/>
              <a:t>5) Customize by </a:t>
            </a:r>
            <a:r>
              <a:rPr lang="en-GB" b="1" dirty="0"/>
              <a:t>changing field positions and adding a title</a:t>
            </a:r>
            <a:endParaRPr lang="en-GB" dirty="0"/>
          </a:p>
          <a:p>
            <a:pPr marL="306388" lvl="1" indent="0">
              <a:buNone/>
            </a:pPr>
            <a:r>
              <a:rPr lang="en-GB" dirty="0"/>
              <a:t>6) Test the form by entering a new book.</a:t>
            </a:r>
          </a:p>
          <a:p>
            <a:pPr marL="306388" lvl="1" indent="0">
              <a:buNone/>
            </a:pPr>
            <a:endParaRPr lang="en-GB" dirty="0"/>
          </a:p>
          <a:p>
            <a:r>
              <a:rPr lang="en-GB" dirty="0"/>
              <a:t>Repeat the same steps for Customers Table and Sales Table.</a:t>
            </a:r>
          </a:p>
        </p:txBody>
      </p:sp>
    </p:spTree>
    <p:extLst>
      <p:ext uri="{BB962C8B-B14F-4D97-AF65-F5344CB8AC3E}">
        <p14:creationId xmlns:p14="http://schemas.microsoft.com/office/powerpoint/2010/main" val="101527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4F8454-FC5C-C457-5C3B-E7E1152FE8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ED67BE-14F3-D251-B9A8-EB9F983C3B08}"/>
              </a:ext>
            </a:extLst>
          </p:cNvPr>
          <p:cNvSpPr>
            <a:spLocks noGrp="1"/>
          </p:cNvSpPr>
          <p:nvPr>
            <p:ph type="title"/>
          </p:nvPr>
        </p:nvSpPr>
        <p:spPr/>
        <p:txBody>
          <a:bodyPr/>
          <a:lstStyle/>
          <a:p>
            <a:r>
              <a:rPr lang="en-GB" dirty="0"/>
              <a:t>Creating Action Buttons in Forms</a:t>
            </a:r>
          </a:p>
        </p:txBody>
      </p:sp>
      <p:sp>
        <p:nvSpPr>
          <p:cNvPr id="3" name="Content Placeholder 2">
            <a:extLst>
              <a:ext uri="{FF2B5EF4-FFF2-40B4-BE49-F238E27FC236}">
                <a16:creationId xmlns:a16="http://schemas.microsoft.com/office/drawing/2014/main" id="{365DFF7D-ED34-72DF-A4A9-E5389480D090}"/>
              </a:ext>
            </a:extLst>
          </p:cNvPr>
          <p:cNvSpPr>
            <a:spLocks noGrp="1"/>
          </p:cNvSpPr>
          <p:nvPr>
            <p:ph type="body" sz="quarter" idx="13"/>
          </p:nvPr>
        </p:nvSpPr>
        <p:spPr/>
        <p:txBody>
          <a:bodyPr/>
          <a:lstStyle/>
          <a:p>
            <a:r>
              <a:rPr lang="en-GB" b="1" dirty="0"/>
              <a:t>Steps to Create a Simple Form for Books Table:</a:t>
            </a:r>
          </a:p>
          <a:p>
            <a:pPr marL="763588" lvl="1" indent="-457200">
              <a:buAutoNum type="arabicParenR"/>
            </a:pPr>
            <a:r>
              <a:rPr lang="en-GB" dirty="0"/>
              <a:t>Open the form in design view</a:t>
            </a:r>
          </a:p>
          <a:p>
            <a:pPr marL="763588" lvl="1" indent="-457200">
              <a:buAutoNum type="arabicParenR"/>
            </a:pPr>
            <a:r>
              <a:rPr lang="en-GB" dirty="0"/>
              <a:t>Select the button icon from the form design tab</a:t>
            </a:r>
          </a:p>
          <a:p>
            <a:pPr marL="763588" lvl="1" indent="-457200">
              <a:buAutoNum type="arabicParenR"/>
            </a:pPr>
            <a:r>
              <a:rPr lang="en-GB" dirty="0"/>
              <a:t>Click on the form area where you want to have the button</a:t>
            </a:r>
          </a:p>
          <a:p>
            <a:pPr marL="763588" lvl="1" indent="-457200">
              <a:buAutoNum type="arabicParenR"/>
            </a:pPr>
            <a:r>
              <a:rPr lang="en-GB" dirty="0"/>
              <a:t>Drag inward/outward to adjust the size of the button</a:t>
            </a:r>
          </a:p>
          <a:p>
            <a:pPr marL="763588" lvl="1" indent="-457200">
              <a:buAutoNum type="arabicParenR"/>
            </a:pPr>
            <a:r>
              <a:rPr lang="en-GB" dirty="0"/>
              <a:t>Follow the commands you get after that </a:t>
            </a:r>
          </a:p>
          <a:p>
            <a:pPr marL="763588" lvl="1" indent="-457200">
              <a:buAutoNum type="arabicParenR"/>
            </a:pPr>
            <a:r>
              <a:rPr lang="en-GB" dirty="0"/>
              <a:t>Save the form design</a:t>
            </a:r>
          </a:p>
          <a:p>
            <a:pPr marL="763588" lvl="1" indent="-457200">
              <a:buAutoNum type="arabicParenR"/>
            </a:pPr>
            <a:endParaRPr lang="en-GB" dirty="0"/>
          </a:p>
          <a:p>
            <a:pPr marL="306388" lvl="1" indent="0">
              <a:buNone/>
            </a:pPr>
            <a:r>
              <a:rPr lang="en-GB" dirty="0"/>
              <a:t>A video demonstration showing the above steps is shown here:</a:t>
            </a:r>
          </a:p>
          <a:p>
            <a:pPr marL="306388" lvl="1" indent="0">
              <a:buNone/>
            </a:pPr>
            <a:endParaRPr lang="en-GB" dirty="0"/>
          </a:p>
        </p:txBody>
      </p:sp>
      <p:sp>
        <p:nvSpPr>
          <p:cNvPr id="5" name="Rectangle 1">
            <a:extLst>
              <a:ext uri="{FF2B5EF4-FFF2-40B4-BE49-F238E27FC236}">
                <a16:creationId xmlns:a16="http://schemas.microsoft.com/office/drawing/2014/main" id="{02160AAD-4B56-0181-6B49-21E817D4F071}"/>
              </a:ext>
            </a:extLst>
          </p:cNvPr>
          <p:cNvSpPr>
            <a:spLocks noChangeArrowheads="1"/>
          </p:cNvSpPr>
          <p:nvPr/>
        </p:nvSpPr>
        <p:spPr bwMode="auto">
          <a:xfrm>
            <a:off x="8701872" y="4256705"/>
            <a:ext cx="12192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FF0000"/>
                </a:solidFill>
                <a:effectLst/>
                <a:latin typeface="Arial" panose="020B0604020202020204" pitchFamily="34" charset="0"/>
                <a:hlinkClick r:id="rId2">
                  <a:extLst>
                    <a:ext uri="{A12FA001-AC4F-418D-AE19-62706E023703}">
                      <ahyp:hlinkClr xmlns:ahyp="http://schemas.microsoft.com/office/drawing/2018/hyperlinkcolor" val="tx"/>
                    </a:ext>
                  </a:extLst>
                </a:hlinkClick>
              </a:rPr>
              <a:t>Creating Button.mp4</a:t>
            </a:r>
            <a:endParaRPr kumimoji="0" lang="en-US" altLang="en-US" sz="1800" b="0" i="0" u="none" strike="noStrike" cap="none" normalizeH="0" baseline="0" dirty="0">
              <a:ln>
                <a:noFill/>
              </a:ln>
              <a:solidFill>
                <a:srgbClr val="FF0000"/>
              </a:solidFill>
              <a:effectLst/>
              <a:latin typeface="Arial" panose="020B0604020202020204" pitchFamily="34" charset="0"/>
            </a:endParaRPr>
          </a:p>
        </p:txBody>
      </p:sp>
    </p:spTree>
    <p:extLst>
      <p:ext uri="{BB962C8B-B14F-4D97-AF65-F5344CB8AC3E}">
        <p14:creationId xmlns:p14="http://schemas.microsoft.com/office/powerpoint/2010/main" val="2528545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1FAF-DF8E-1798-7732-B52705CA3F09}"/>
              </a:ext>
            </a:extLst>
          </p:cNvPr>
          <p:cNvSpPr>
            <a:spLocks noGrp="1"/>
          </p:cNvSpPr>
          <p:nvPr>
            <p:ph type="title"/>
          </p:nvPr>
        </p:nvSpPr>
        <p:spPr/>
        <p:txBody>
          <a:bodyPr/>
          <a:lstStyle/>
          <a:p>
            <a:r>
              <a:rPr lang="en-GB" dirty="0"/>
              <a:t>Adding a Combo Box to Sales Form</a:t>
            </a:r>
          </a:p>
        </p:txBody>
      </p:sp>
      <p:sp>
        <p:nvSpPr>
          <p:cNvPr id="3" name="Content Placeholder 2">
            <a:extLst>
              <a:ext uri="{FF2B5EF4-FFF2-40B4-BE49-F238E27FC236}">
                <a16:creationId xmlns:a16="http://schemas.microsoft.com/office/drawing/2014/main" id="{B477A4E8-CC77-44DC-ECA8-B161AA033183}"/>
              </a:ext>
            </a:extLst>
          </p:cNvPr>
          <p:cNvSpPr>
            <a:spLocks noGrp="1"/>
          </p:cNvSpPr>
          <p:nvPr>
            <p:ph type="body" sz="quarter" idx="13"/>
          </p:nvPr>
        </p:nvSpPr>
        <p:spPr/>
        <p:txBody>
          <a:bodyPr/>
          <a:lstStyle/>
          <a:p>
            <a:r>
              <a:rPr lang="en-GB" dirty="0"/>
              <a:t> </a:t>
            </a:r>
            <a:r>
              <a:rPr lang="en-GB" b="1" dirty="0"/>
              <a:t>Combo Boxes simplify data selection by providing a dropdown list.</a:t>
            </a:r>
          </a:p>
          <a:p>
            <a:endParaRPr lang="en-GB" dirty="0"/>
          </a:p>
          <a:p>
            <a:r>
              <a:rPr lang="en-GB" b="1" dirty="0"/>
              <a:t>Steps to Add a Combo Box for Book Title in Sales Form:</a:t>
            </a:r>
            <a:br>
              <a:rPr lang="en-GB" dirty="0"/>
            </a:br>
            <a:r>
              <a:rPr lang="en-GB" dirty="0"/>
              <a:t>1) Open </a:t>
            </a:r>
            <a:r>
              <a:rPr lang="en-GB" b="1" dirty="0"/>
              <a:t>Sales Form</a:t>
            </a:r>
            <a:r>
              <a:rPr lang="en-GB" dirty="0"/>
              <a:t> in </a:t>
            </a:r>
            <a:r>
              <a:rPr lang="en-GB" b="1" dirty="0"/>
              <a:t>Design View</a:t>
            </a:r>
            <a:br>
              <a:rPr lang="en-GB" dirty="0"/>
            </a:br>
            <a:r>
              <a:rPr lang="en-GB" dirty="0"/>
              <a:t>2) Select the </a:t>
            </a:r>
            <a:r>
              <a:rPr lang="en-GB" b="1" dirty="0" err="1"/>
              <a:t>BookID</a:t>
            </a:r>
            <a:r>
              <a:rPr lang="en-GB" b="1" dirty="0"/>
              <a:t> field</a:t>
            </a:r>
            <a:br>
              <a:rPr lang="en-GB" dirty="0"/>
            </a:br>
            <a:r>
              <a:rPr lang="en-GB" dirty="0"/>
              <a:t>3) Click on </a:t>
            </a:r>
            <a:r>
              <a:rPr lang="en-GB" b="1" dirty="0"/>
              <a:t>Combo Box</a:t>
            </a:r>
            <a:r>
              <a:rPr lang="en-GB" dirty="0"/>
              <a:t> in the </a:t>
            </a:r>
            <a:r>
              <a:rPr lang="en-GB" b="1" dirty="0"/>
              <a:t>Design Tab</a:t>
            </a:r>
            <a:br>
              <a:rPr lang="en-GB" dirty="0"/>
            </a:br>
            <a:r>
              <a:rPr lang="en-GB" dirty="0"/>
              <a:t>4) Choose </a:t>
            </a:r>
            <a:r>
              <a:rPr lang="en-GB" b="1" dirty="0"/>
              <a:t>Lookup values from Books Table</a:t>
            </a:r>
            <a:br>
              <a:rPr lang="en-GB" dirty="0"/>
            </a:br>
            <a:r>
              <a:rPr lang="en-GB" dirty="0"/>
              <a:t>5) Save &amp; test by selecting a book from the dropdown</a:t>
            </a:r>
          </a:p>
          <a:p>
            <a:endParaRPr lang="en-GB" dirty="0"/>
          </a:p>
        </p:txBody>
      </p:sp>
    </p:spTree>
    <p:extLst>
      <p:ext uri="{BB962C8B-B14F-4D97-AF65-F5344CB8AC3E}">
        <p14:creationId xmlns:p14="http://schemas.microsoft.com/office/powerpoint/2010/main" val="147290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9A980-A6AC-6643-11D3-B00611D9ABBA}"/>
              </a:ext>
            </a:extLst>
          </p:cNvPr>
          <p:cNvSpPr>
            <a:spLocks noGrp="1"/>
          </p:cNvSpPr>
          <p:nvPr>
            <p:ph type="title"/>
          </p:nvPr>
        </p:nvSpPr>
        <p:spPr/>
        <p:txBody>
          <a:bodyPr/>
          <a:lstStyle/>
          <a:p>
            <a:r>
              <a:rPr lang="en-GB" dirty="0"/>
              <a:t>Basic Form Formatting Tips</a:t>
            </a:r>
          </a:p>
        </p:txBody>
      </p:sp>
      <p:sp>
        <p:nvSpPr>
          <p:cNvPr id="3" name="Content Placeholder 2">
            <a:extLst>
              <a:ext uri="{FF2B5EF4-FFF2-40B4-BE49-F238E27FC236}">
                <a16:creationId xmlns:a16="http://schemas.microsoft.com/office/drawing/2014/main" id="{99BC1A56-7A9D-21F5-5EE9-2FBBF35E84C1}"/>
              </a:ext>
            </a:extLst>
          </p:cNvPr>
          <p:cNvSpPr>
            <a:spLocks noGrp="1"/>
          </p:cNvSpPr>
          <p:nvPr>
            <p:ph type="body" sz="quarter" idx="13"/>
          </p:nvPr>
        </p:nvSpPr>
        <p:spPr/>
        <p:txBody>
          <a:bodyPr/>
          <a:lstStyle/>
          <a:p>
            <a:r>
              <a:rPr lang="en-GB" b="1" dirty="0"/>
              <a:t>Improve the Form Appearance by:</a:t>
            </a:r>
          </a:p>
          <a:p>
            <a:pPr marL="306388" lvl="1" indent="0">
              <a:buNone/>
            </a:pPr>
            <a:r>
              <a:rPr lang="en-GB" dirty="0"/>
              <a:t>- </a:t>
            </a:r>
            <a:r>
              <a:rPr lang="en-GB" b="1" dirty="0"/>
              <a:t>Resizing Fields</a:t>
            </a:r>
            <a:r>
              <a:rPr lang="en-GB" dirty="0"/>
              <a:t> – Adjust text box sizes for readability</a:t>
            </a:r>
            <a:br>
              <a:rPr lang="en-GB" dirty="0"/>
            </a:br>
            <a:r>
              <a:rPr lang="en-GB" dirty="0"/>
              <a:t>- </a:t>
            </a:r>
            <a:r>
              <a:rPr lang="en-GB" b="1" dirty="0"/>
              <a:t>Changing Fonts &amp; </a:t>
            </a:r>
            <a:r>
              <a:rPr lang="en-GB" b="1" dirty="0" err="1"/>
              <a:t>Colors</a:t>
            </a:r>
            <a:r>
              <a:rPr lang="en-GB" dirty="0"/>
              <a:t> – Make forms visually appealing</a:t>
            </a:r>
            <a:br>
              <a:rPr lang="en-GB" dirty="0"/>
            </a:br>
            <a:r>
              <a:rPr lang="en-GB" dirty="0"/>
              <a:t>- </a:t>
            </a:r>
            <a:r>
              <a:rPr lang="en-GB" b="1" dirty="0"/>
              <a:t>Adding Labels &amp; Buttons</a:t>
            </a:r>
            <a:r>
              <a:rPr lang="en-GB" dirty="0"/>
              <a:t> – Improve navigation (e.g., "Save" &amp; "Close" buttons)</a:t>
            </a:r>
            <a:br>
              <a:rPr lang="en-GB" dirty="0"/>
            </a:br>
            <a:r>
              <a:rPr lang="en-GB" dirty="0"/>
              <a:t>- </a:t>
            </a:r>
            <a:r>
              <a:rPr lang="en-GB" b="1" dirty="0"/>
              <a:t>Grouping Related Fields</a:t>
            </a:r>
            <a:r>
              <a:rPr lang="en-GB" dirty="0"/>
              <a:t> – Organize information properly</a:t>
            </a:r>
          </a:p>
        </p:txBody>
      </p:sp>
    </p:spTree>
    <p:extLst>
      <p:ext uri="{BB962C8B-B14F-4D97-AF65-F5344CB8AC3E}">
        <p14:creationId xmlns:p14="http://schemas.microsoft.com/office/powerpoint/2010/main" val="3099215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5F7679-5BA7-E15F-BA4B-33FC6D170FD6}"/>
              </a:ext>
            </a:extLst>
          </p:cNvPr>
          <p:cNvSpPr>
            <a:spLocks noGrp="1"/>
          </p:cNvSpPr>
          <p:nvPr>
            <p:ph type="ctrTitle"/>
          </p:nvPr>
        </p:nvSpPr>
        <p:spPr/>
        <p:txBody>
          <a:bodyPr/>
          <a:lstStyle/>
          <a:p>
            <a:r>
              <a:rPr lang="en-GB" dirty="0"/>
              <a:t>Querying Data </a:t>
            </a:r>
          </a:p>
        </p:txBody>
      </p:sp>
      <p:sp>
        <p:nvSpPr>
          <p:cNvPr id="5" name="Subtitle 4">
            <a:extLst>
              <a:ext uri="{FF2B5EF4-FFF2-40B4-BE49-F238E27FC236}">
                <a16:creationId xmlns:a16="http://schemas.microsoft.com/office/drawing/2014/main" id="{2C323B66-A781-EF01-52F0-3A7A669E229A}"/>
              </a:ext>
            </a:extLst>
          </p:cNvPr>
          <p:cNvSpPr>
            <a:spLocks noGrp="1"/>
          </p:cNvSpPr>
          <p:nvPr>
            <p:ph type="subTitle" idx="1"/>
          </p:nvPr>
        </p:nvSpPr>
        <p:spPr/>
        <p:txBody>
          <a:bodyPr>
            <a:normAutofit lnSpcReduction="10000"/>
          </a:bodyPr>
          <a:lstStyle/>
          <a:p>
            <a:r>
              <a:rPr lang="en-GB" dirty="0"/>
              <a:t>Video</a:t>
            </a:r>
          </a:p>
          <a:p>
            <a:r>
              <a:rPr lang="en-GB" dirty="0">
                <a:hlinkClick r:id="rId2"/>
              </a:rPr>
              <a:t>https://uwtsd.hosted.panopto.com/Panopto/Pages/Viewer.aspx?id=2aacee38-9f28-42bf-89db-b28900ea4dc9&amp;start=0</a:t>
            </a:r>
            <a:endParaRPr lang="en-GB" dirty="0"/>
          </a:p>
          <a:p>
            <a:endParaRPr lang="en-GB" dirty="0"/>
          </a:p>
        </p:txBody>
      </p:sp>
    </p:spTree>
    <p:extLst>
      <p:ext uri="{BB962C8B-B14F-4D97-AF65-F5344CB8AC3E}">
        <p14:creationId xmlns:p14="http://schemas.microsoft.com/office/powerpoint/2010/main" val="895749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91DDA-46DD-CDDE-4FA7-F6F4F0F9F200}"/>
              </a:ext>
            </a:extLst>
          </p:cNvPr>
          <p:cNvSpPr>
            <a:spLocks noGrp="1"/>
          </p:cNvSpPr>
          <p:nvPr>
            <p:ph type="title"/>
          </p:nvPr>
        </p:nvSpPr>
        <p:spPr/>
        <p:txBody>
          <a:bodyPr/>
          <a:lstStyle/>
          <a:p>
            <a:r>
              <a:rPr lang="en-GB" dirty="0"/>
              <a:t>Why Do We Need Queries?</a:t>
            </a:r>
          </a:p>
        </p:txBody>
      </p:sp>
      <p:sp>
        <p:nvSpPr>
          <p:cNvPr id="3" name="Content Placeholder 2">
            <a:extLst>
              <a:ext uri="{FF2B5EF4-FFF2-40B4-BE49-F238E27FC236}">
                <a16:creationId xmlns:a16="http://schemas.microsoft.com/office/drawing/2014/main" id="{1EBD6BBA-262B-3593-3CCE-BB311B8BD1B0}"/>
              </a:ext>
            </a:extLst>
          </p:cNvPr>
          <p:cNvSpPr>
            <a:spLocks noGrp="1"/>
          </p:cNvSpPr>
          <p:nvPr>
            <p:ph type="body" sz="quarter" idx="13"/>
          </p:nvPr>
        </p:nvSpPr>
        <p:spPr/>
        <p:txBody>
          <a:bodyPr/>
          <a:lstStyle/>
          <a:p>
            <a:r>
              <a:rPr lang="en-GB" dirty="0"/>
              <a:t> </a:t>
            </a:r>
            <a:r>
              <a:rPr lang="en-GB" b="1" dirty="0"/>
              <a:t>Queries help retrieve, filter, and analyse data from tables efficiently.</a:t>
            </a:r>
            <a:endParaRPr lang="en-GB" dirty="0"/>
          </a:p>
          <a:p>
            <a:r>
              <a:rPr lang="en-GB" b="1" dirty="0"/>
              <a:t>Example Scenarios in a Bookstore Database:</a:t>
            </a:r>
          </a:p>
          <a:p>
            <a:pPr marL="306388" lvl="1" indent="0">
              <a:buNone/>
            </a:pPr>
            <a:r>
              <a:rPr lang="en-GB" dirty="0"/>
              <a:t>- Find all books currently in stock</a:t>
            </a:r>
            <a:br>
              <a:rPr lang="en-GB" dirty="0"/>
            </a:br>
            <a:r>
              <a:rPr lang="en-GB" dirty="0"/>
              <a:t>- Retrieve a list of customers who purchased a specific book</a:t>
            </a:r>
            <a:br>
              <a:rPr lang="en-GB" dirty="0"/>
            </a:br>
            <a:r>
              <a:rPr lang="en-GB" dirty="0"/>
              <a:t>- Filter books that cost less than $20</a:t>
            </a:r>
          </a:p>
          <a:p>
            <a:r>
              <a:rPr lang="en-GB" b="1" dirty="0"/>
              <a:t>Query Benefits:</a:t>
            </a:r>
          </a:p>
          <a:p>
            <a:pPr marL="306388" lvl="1" indent="0">
              <a:buNone/>
            </a:pPr>
            <a:r>
              <a:rPr lang="en-GB" dirty="0"/>
              <a:t>- Fast and structured data retrieval</a:t>
            </a:r>
            <a:br>
              <a:rPr lang="en-GB" dirty="0"/>
            </a:br>
            <a:r>
              <a:rPr lang="en-GB" dirty="0"/>
              <a:t>- Filters data based on specific conditions</a:t>
            </a:r>
            <a:br>
              <a:rPr lang="en-GB" dirty="0"/>
            </a:br>
            <a:r>
              <a:rPr lang="en-GB" dirty="0"/>
              <a:t>- Can be saved and reused</a:t>
            </a:r>
          </a:p>
          <a:p>
            <a:endParaRPr lang="en-GB" dirty="0"/>
          </a:p>
        </p:txBody>
      </p:sp>
    </p:spTree>
    <p:extLst>
      <p:ext uri="{BB962C8B-B14F-4D97-AF65-F5344CB8AC3E}">
        <p14:creationId xmlns:p14="http://schemas.microsoft.com/office/powerpoint/2010/main" val="16145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F07C-F7DD-8C51-506A-FAC856622F4F}"/>
              </a:ext>
            </a:extLst>
          </p:cNvPr>
          <p:cNvSpPr>
            <a:spLocks noGrp="1"/>
          </p:cNvSpPr>
          <p:nvPr>
            <p:ph type="title"/>
          </p:nvPr>
        </p:nvSpPr>
        <p:spPr/>
        <p:txBody>
          <a:bodyPr/>
          <a:lstStyle/>
          <a:p>
            <a:r>
              <a:rPr lang="en-GB" dirty="0"/>
              <a:t>Types of Queries in MS Access</a:t>
            </a:r>
          </a:p>
        </p:txBody>
      </p:sp>
      <p:sp>
        <p:nvSpPr>
          <p:cNvPr id="3" name="Content Placeholder 2">
            <a:extLst>
              <a:ext uri="{FF2B5EF4-FFF2-40B4-BE49-F238E27FC236}">
                <a16:creationId xmlns:a16="http://schemas.microsoft.com/office/drawing/2014/main" id="{E1FE6EC9-FF8C-1606-A7D1-B633666B4064}"/>
              </a:ext>
            </a:extLst>
          </p:cNvPr>
          <p:cNvSpPr>
            <a:spLocks noGrp="1"/>
          </p:cNvSpPr>
          <p:nvPr>
            <p:ph type="body" sz="quarter" idx="13"/>
          </p:nvPr>
        </p:nvSpPr>
        <p:spPr/>
        <p:txBody>
          <a:bodyPr/>
          <a:lstStyle/>
          <a:p>
            <a:r>
              <a:rPr lang="en-GB" b="1" dirty="0"/>
              <a:t>Common Query Types:</a:t>
            </a:r>
          </a:p>
          <a:p>
            <a:pPr marL="306388" lvl="1" indent="0">
              <a:buNone/>
            </a:pPr>
            <a:r>
              <a:rPr lang="en-GB" dirty="0"/>
              <a:t>+ </a:t>
            </a:r>
            <a:r>
              <a:rPr lang="en-GB" b="1" dirty="0"/>
              <a:t>Select Query</a:t>
            </a:r>
            <a:r>
              <a:rPr lang="en-GB" dirty="0"/>
              <a:t> – Extracts data based on criteria</a:t>
            </a:r>
            <a:br>
              <a:rPr lang="en-GB" dirty="0"/>
            </a:br>
            <a:r>
              <a:rPr lang="en-GB" dirty="0"/>
              <a:t>+ </a:t>
            </a:r>
            <a:r>
              <a:rPr lang="en-GB" b="1" dirty="0"/>
              <a:t>Parameter Query</a:t>
            </a:r>
            <a:r>
              <a:rPr lang="en-GB" dirty="0"/>
              <a:t> – Asks for user input before execution</a:t>
            </a:r>
            <a:br>
              <a:rPr lang="en-GB" dirty="0"/>
            </a:br>
            <a:r>
              <a:rPr lang="en-GB" dirty="0"/>
              <a:t>+ </a:t>
            </a:r>
            <a:r>
              <a:rPr lang="en-GB" b="1" dirty="0"/>
              <a:t>Action Queries</a:t>
            </a:r>
            <a:r>
              <a:rPr lang="en-GB" dirty="0"/>
              <a:t> – Modify or manipulate data (Update, Delete, Append)</a:t>
            </a:r>
            <a:br>
              <a:rPr lang="en-GB" dirty="0"/>
            </a:br>
            <a:r>
              <a:rPr lang="en-GB" dirty="0"/>
              <a:t>+ </a:t>
            </a:r>
            <a:r>
              <a:rPr lang="en-GB" b="1" dirty="0"/>
              <a:t>Crosstab Query</a:t>
            </a:r>
            <a:r>
              <a:rPr lang="en-GB" dirty="0"/>
              <a:t> – Summarizes data into grouped categories</a:t>
            </a:r>
          </a:p>
          <a:p>
            <a:endParaRPr lang="en-GB" dirty="0"/>
          </a:p>
          <a:p>
            <a:endParaRPr lang="en-GB" dirty="0"/>
          </a:p>
          <a:p>
            <a:r>
              <a:rPr lang="en-GB" dirty="0"/>
              <a:t> </a:t>
            </a:r>
            <a:r>
              <a:rPr lang="en-GB" b="1" dirty="0"/>
              <a:t>For today’s session, we will focus on</a:t>
            </a:r>
            <a:r>
              <a:rPr lang="en-GB" dirty="0"/>
              <a:t> </a:t>
            </a:r>
            <a:r>
              <a:rPr lang="en-GB" b="1" dirty="0"/>
              <a:t>Select Queries</a:t>
            </a:r>
            <a:r>
              <a:rPr lang="en-GB" dirty="0"/>
              <a:t>.</a:t>
            </a:r>
          </a:p>
          <a:p>
            <a:endParaRPr lang="en-GB" dirty="0"/>
          </a:p>
        </p:txBody>
      </p:sp>
    </p:spTree>
    <p:extLst>
      <p:ext uri="{BB962C8B-B14F-4D97-AF65-F5344CB8AC3E}">
        <p14:creationId xmlns:p14="http://schemas.microsoft.com/office/powerpoint/2010/main" val="1325636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ADED2-1335-A50C-80D9-FA9DF78B4C0C}"/>
              </a:ext>
            </a:extLst>
          </p:cNvPr>
          <p:cNvSpPr>
            <a:spLocks noGrp="1"/>
          </p:cNvSpPr>
          <p:nvPr>
            <p:ph type="title"/>
          </p:nvPr>
        </p:nvSpPr>
        <p:spPr/>
        <p:txBody>
          <a:bodyPr/>
          <a:lstStyle/>
          <a:p>
            <a:r>
              <a:rPr lang="en-GB" dirty="0"/>
              <a:t>Creating a Select Query (Step-by-Step)</a:t>
            </a:r>
          </a:p>
        </p:txBody>
      </p:sp>
      <p:sp>
        <p:nvSpPr>
          <p:cNvPr id="3" name="Content Placeholder 2">
            <a:extLst>
              <a:ext uri="{FF2B5EF4-FFF2-40B4-BE49-F238E27FC236}">
                <a16:creationId xmlns:a16="http://schemas.microsoft.com/office/drawing/2014/main" id="{B811C362-8BEB-F6AD-0F74-06917651B6A4}"/>
              </a:ext>
            </a:extLst>
          </p:cNvPr>
          <p:cNvSpPr>
            <a:spLocks noGrp="1"/>
          </p:cNvSpPr>
          <p:nvPr>
            <p:ph type="body" sz="quarter" idx="13"/>
          </p:nvPr>
        </p:nvSpPr>
        <p:spPr/>
        <p:txBody>
          <a:bodyPr/>
          <a:lstStyle/>
          <a:p>
            <a:r>
              <a:rPr lang="en-GB" b="1" dirty="0"/>
              <a:t>Steps to Create a Query:</a:t>
            </a:r>
            <a:br>
              <a:rPr lang="en-GB" dirty="0"/>
            </a:br>
            <a:r>
              <a:rPr lang="en-GB" dirty="0"/>
              <a:t>1) Open </a:t>
            </a:r>
            <a:r>
              <a:rPr lang="en-GB" b="1" dirty="0"/>
              <a:t>MS Access</a:t>
            </a:r>
            <a:br>
              <a:rPr lang="en-GB" dirty="0"/>
            </a:br>
            <a:r>
              <a:rPr lang="en-GB" dirty="0"/>
              <a:t>2) Click on </a:t>
            </a:r>
            <a:r>
              <a:rPr lang="en-GB" b="1" dirty="0"/>
              <a:t>Create → Query Wizard</a:t>
            </a:r>
            <a:br>
              <a:rPr lang="en-GB" dirty="0"/>
            </a:br>
            <a:r>
              <a:rPr lang="en-GB" dirty="0"/>
              <a:t>3) Select the </a:t>
            </a:r>
            <a:r>
              <a:rPr lang="en-GB" b="1" dirty="0"/>
              <a:t>Books</a:t>
            </a:r>
            <a:r>
              <a:rPr lang="en-GB" dirty="0"/>
              <a:t> table</a:t>
            </a:r>
            <a:br>
              <a:rPr lang="en-GB" dirty="0"/>
            </a:br>
            <a:r>
              <a:rPr lang="en-GB" dirty="0"/>
              <a:t>4) Drag fields </a:t>
            </a:r>
            <a:r>
              <a:rPr lang="en-GB" b="1" dirty="0"/>
              <a:t>Title, Author, Genre, Price, </a:t>
            </a:r>
            <a:r>
              <a:rPr lang="en-GB" b="1" dirty="0" err="1"/>
              <a:t>StockQuantity</a:t>
            </a:r>
            <a:r>
              <a:rPr lang="en-GB" dirty="0"/>
              <a:t> into the query grid</a:t>
            </a:r>
            <a:br>
              <a:rPr lang="en-GB" dirty="0"/>
            </a:br>
            <a:r>
              <a:rPr lang="en-GB" dirty="0"/>
              <a:t>5) Click </a:t>
            </a:r>
            <a:r>
              <a:rPr lang="en-GB" b="1" dirty="0"/>
              <a:t>Run</a:t>
            </a:r>
            <a:r>
              <a:rPr lang="en-GB" dirty="0"/>
              <a:t> to display all books</a:t>
            </a:r>
          </a:p>
        </p:txBody>
      </p:sp>
    </p:spTree>
    <p:extLst>
      <p:ext uri="{BB962C8B-B14F-4D97-AF65-F5344CB8AC3E}">
        <p14:creationId xmlns:p14="http://schemas.microsoft.com/office/powerpoint/2010/main" val="181602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78F5F-CFB8-EC36-C7F2-D9F9A7DB4A44}"/>
              </a:ext>
            </a:extLst>
          </p:cNvPr>
          <p:cNvSpPr>
            <a:spLocks noGrp="1"/>
          </p:cNvSpPr>
          <p:nvPr>
            <p:ph type="title"/>
          </p:nvPr>
        </p:nvSpPr>
        <p:spPr/>
        <p:txBody>
          <a:bodyPr/>
          <a:lstStyle/>
          <a:p>
            <a:r>
              <a:rPr lang="en-GB" dirty="0"/>
              <a:t>Running Specific Queries</a:t>
            </a:r>
          </a:p>
        </p:txBody>
      </p:sp>
      <p:sp>
        <p:nvSpPr>
          <p:cNvPr id="3" name="Content Placeholder 2">
            <a:extLst>
              <a:ext uri="{FF2B5EF4-FFF2-40B4-BE49-F238E27FC236}">
                <a16:creationId xmlns:a16="http://schemas.microsoft.com/office/drawing/2014/main" id="{21FFC624-9492-F107-B6EC-BD9A4F5D6F09}"/>
              </a:ext>
            </a:extLst>
          </p:cNvPr>
          <p:cNvSpPr>
            <a:spLocks noGrp="1"/>
          </p:cNvSpPr>
          <p:nvPr>
            <p:ph type="body" sz="quarter" idx="13"/>
          </p:nvPr>
        </p:nvSpPr>
        <p:spPr/>
        <p:txBody>
          <a:bodyPr>
            <a:normAutofit/>
          </a:bodyPr>
          <a:lstStyle/>
          <a:p>
            <a:pPr marL="0" indent="0">
              <a:buNone/>
            </a:pPr>
            <a:r>
              <a:rPr lang="en-GB" b="1" dirty="0"/>
              <a:t> Practical Queries:</a:t>
            </a:r>
          </a:p>
          <a:p>
            <a:r>
              <a:rPr lang="en-GB" dirty="0"/>
              <a:t>List all books in stock</a:t>
            </a:r>
          </a:p>
          <a:p>
            <a:pPr lvl="1"/>
            <a:r>
              <a:rPr lang="en-GB" dirty="0"/>
              <a:t>Add </a:t>
            </a:r>
            <a:r>
              <a:rPr lang="en-GB" dirty="0" err="1"/>
              <a:t>StockQuantity</a:t>
            </a:r>
            <a:r>
              <a:rPr lang="en-GB" dirty="0"/>
              <a:t> &gt; 0 in the Criteria row under </a:t>
            </a:r>
            <a:r>
              <a:rPr lang="en-GB" dirty="0" err="1"/>
              <a:t>StockQuantity</a:t>
            </a:r>
            <a:endParaRPr lang="en-GB" dirty="0"/>
          </a:p>
          <a:p>
            <a:pPr lvl="1"/>
            <a:r>
              <a:rPr lang="en-GB" dirty="0"/>
              <a:t>Click Run</a:t>
            </a:r>
          </a:p>
          <a:p>
            <a:r>
              <a:rPr lang="en-GB" dirty="0"/>
              <a:t>Find books cheaper than $20</a:t>
            </a:r>
          </a:p>
          <a:p>
            <a:pPr lvl="1"/>
            <a:r>
              <a:rPr lang="en-GB" dirty="0"/>
              <a:t>Add &lt;=20 in the Criteria row under Price</a:t>
            </a:r>
          </a:p>
          <a:p>
            <a:pPr lvl="1"/>
            <a:r>
              <a:rPr lang="en-GB" dirty="0"/>
              <a:t>Click Run</a:t>
            </a:r>
          </a:p>
          <a:p>
            <a:r>
              <a:rPr lang="en-GB" dirty="0"/>
              <a:t>Retrieve customer purchases</a:t>
            </a:r>
          </a:p>
          <a:p>
            <a:pPr lvl="1"/>
            <a:r>
              <a:rPr lang="en-GB" dirty="0"/>
              <a:t>Select Sales and Customers tables</a:t>
            </a:r>
          </a:p>
          <a:p>
            <a:pPr lvl="1"/>
            <a:r>
              <a:rPr lang="en-GB" dirty="0"/>
              <a:t>Drag fields Customer Name, Book Title, Sale Date</a:t>
            </a:r>
          </a:p>
          <a:p>
            <a:pPr lvl="1"/>
            <a:r>
              <a:rPr lang="en-GB" dirty="0"/>
              <a:t>Click Run</a:t>
            </a:r>
          </a:p>
          <a:p>
            <a:endParaRPr lang="en-GB" dirty="0"/>
          </a:p>
        </p:txBody>
      </p:sp>
    </p:spTree>
    <p:extLst>
      <p:ext uri="{BB962C8B-B14F-4D97-AF65-F5344CB8AC3E}">
        <p14:creationId xmlns:p14="http://schemas.microsoft.com/office/powerpoint/2010/main" val="3147505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3E300-D719-F3D0-9ABF-03A5D62079BA}"/>
              </a:ext>
            </a:extLst>
          </p:cNvPr>
          <p:cNvSpPr>
            <a:spLocks noGrp="1"/>
          </p:cNvSpPr>
          <p:nvPr>
            <p:ph type="title"/>
          </p:nvPr>
        </p:nvSpPr>
        <p:spPr/>
        <p:txBody>
          <a:bodyPr/>
          <a:lstStyle/>
          <a:p>
            <a:r>
              <a:rPr lang="en-GB" dirty="0"/>
              <a:t>Sorting &amp; Filtering Data</a:t>
            </a:r>
          </a:p>
        </p:txBody>
      </p:sp>
      <p:sp>
        <p:nvSpPr>
          <p:cNvPr id="5" name="Content Placeholder 4">
            <a:extLst>
              <a:ext uri="{FF2B5EF4-FFF2-40B4-BE49-F238E27FC236}">
                <a16:creationId xmlns:a16="http://schemas.microsoft.com/office/drawing/2014/main" id="{E708C476-A1ED-457E-6AF8-6C72CE83E5AD}"/>
              </a:ext>
            </a:extLst>
          </p:cNvPr>
          <p:cNvSpPr>
            <a:spLocks noGrp="1"/>
          </p:cNvSpPr>
          <p:nvPr>
            <p:ph type="body" sz="quarter" idx="13"/>
          </p:nvPr>
        </p:nvSpPr>
        <p:spPr/>
        <p:txBody>
          <a:bodyPr>
            <a:norm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1" i="0" u="none" strike="noStrike" cap="none" normalizeH="0" baseline="0" dirty="0">
                <a:ln>
                  <a:noFill/>
                </a:ln>
                <a:solidFill>
                  <a:schemeClr val="tx1"/>
                </a:solidFill>
                <a:effectLst/>
              </a:rPr>
              <a:t>Sorting Data in Queries:</a:t>
            </a:r>
          </a:p>
          <a:p>
            <a:pPr marL="306388" lvl="1" indent="0" eaLnBrk="0" fontAlgn="base" hangingPunct="0">
              <a:lnSpc>
                <a:spcPct val="100000"/>
              </a:lnSpc>
              <a:spcBef>
                <a:spcPct val="0"/>
              </a:spcBef>
              <a:spcAft>
                <a:spcPct val="0"/>
              </a:spcAft>
              <a:buSzTx/>
              <a:buNone/>
            </a:pPr>
            <a:r>
              <a:rPr kumimoji="0" lang="en-US" altLang="en-US" b="0" i="0" u="none" strike="noStrike" cap="none" normalizeH="0" baseline="0" dirty="0">
                <a:ln>
                  <a:noFill/>
                </a:ln>
                <a:solidFill>
                  <a:schemeClr val="tx1"/>
                </a:solidFill>
                <a:effectLst/>
              </a:rPr>
              <a:t>- Click the </a:t>
            </a:r>
            <a:r>
              <a:rPr kumimoji="0" lang="en-US" altLang="en-US" b="1" i="0" u="none" strike="noStrike" cap="none" normalizeH="0" baseline="0" dirty="0">
                <a:ln>
                  <a:noFill/>
                </a:ln>
                <a:solidFill>
                  <a:schemeClr val="tx1"/>
                </a:solidFill>
                <a:effectLst/>
              </a:rPr>
              <a:t>Sort row</a:t>
            </a:r>
            <a:r>
              <a:rPr kumimoji="0" lang="en-US" altLang="en-US" b="0" i="0" u="none" strike="noStrike" cap="none" normalizeH="0" baseline="0" dirty="0">
                <a:ln>
                  <a:noFill/>
                </a:ln>
                <a:solidFill>
                  <a:schemeClr val="tx1"/>
                </a:solidFill>
                <a:effectLst/>
              </a:rPr>
              <a:t> in Query Design View</a:t>
            </a:r>
            <a:br>
              <a:rPr kumimoji="0" lang="en-US" altLang="en-US" b="0" i="0" u="none" strike="noStrike" cap="none" normalizeH="0" baseline="0" dirty="0">
                <a:ln>
                  <a:noFill/>
                </a:ln>
                <a:solidFill>
                  <a:schemeClr val="tx1"/>
                </a:solidFill>
                <a:effectLst/>
              </a:rPr>
            </a:br>
            <a:r>
              <a:rPr kumimoji="0" lang="en-US" altLang="en-US" b="0" i="0" u="none" strike="noStrike" cap="none" normalizeH="0" baseline="0" dirty="0">
                <a:ln>
                  <a:noFill/>
                </a:ln>
                <a:solidFill>
                  <a:schemeClr val="tx1"/>
                </a:solidFill>
                <a:effectLst/>
              </a:rPr>
              <a:t>- Choose </a:t>
            </a:r>
            <a:r>
              <a:rPr kumimoji="0" lang="en-US" altLang="en-US" b="1" i="0" u="none" strike="noStrike" cap="none" normalizeH="0" baseline="0" dirty="0">
                <a:ln>
                  <a:noFill/>
                </a:ln>
                <a:solidFill>
                  <a:schemeClr val="tx1"/>
                </a:solidFill>
                <a:effectLst/>
              </a:rPr>
              <a:t>Ascending</a:t>
            </a:r>
            <a:r>
              <a:rPr kumimoji="0" lang="en-US" altLang="en-US" b="0" i="0" u="none" strike="noStrike" cap="none" normalizeH="0" baseline="0" dirty="0">
                <a:ln>
                  <a:noFill/>
                </a:ln>
                <a:solidFill>
                  <a:schemeClr val="tx1"/>
                </a:solidFill>
                <a:effectLst/>
              </a:rPr>
              <a:t> or </a:t>
            </a:r>
            <a:r>
              <a:rPr kumimoji="0" lang="en-US" altLang="en-US" b="1" i="0" u="none" strike="noStrike" cap="none" normalizeH="0" baseline="0" dirty="0">
                <a:ln>
                  <a:noFill/>
                </a:ln>
                <a:solidFill>
                  <a:schemeClr val="tx1"/>
                </a:solidFill>
                <a:effectLst/>
              </a:rPr>
              <a:t>Descending</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b="1"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1" i="0" u="none" strike="noStrike" cap="none" normalizeH="0" baseline="0" dirty="0">
                <a:ln>
                  <a:noFill/>
                </a:ln>
                <a:solidFill>
                  <a:schemeClr val="tx1"/>
                </a:solidFill>
                <a:effectLst/>
              </a:rPr>
              <a:t>Filtering Data in Queries:</a:t>
            </a:r>
          </a:p>
          <a:p>
            <a:pPr marL="306388" lvl="1" indent="0" eaLnBrk="0" fontAlgn="base" hangingPunct="0">
              <a:lnSpc>
                <a:spcPct val="100000"/>
              </a:lnSpc>
              <a:spcBef>
                <a:spcPct val="0"/>
              </a:spcBef>
              <a:spcAft>
                <a:spcPct val="0"/>
              </a:spcAft>
              <a:buSzTx/>
              <a:buNone/>
            </a:pPr>
            <a:r>
              <a:rPr kumimoji="0" lang="en-US" altLang="en-US" b="0" i="0" u="none" strike="noStrike" cap="none" normalizeH="0" baseline="0" dirty="0">
                <a:ln>
                  <a:noFill/>
                </a:ln>
                <a:solidFill>
                  <a:schemeClr val="tx1"/>
                </a:solidFill>
                <a:effectLst/>
              </a:rPr>
              <a:t>- Use the </a:t>
            </a:r>
            <a:r>
              <a:rPr kumimoji="0" lang="en-US" altLang="en-US" b="1" i="0" u="none" strike="noStrike" cap="none" normalizeH="0" baseline="0" dirty="0">
                <a:ln>
                  <a:noFill/>
                </a:ln>
                <a:solidFill>
                  <a:schemeClr val="tx1"/>
                </a:solidFill>
                <a:effectLst/>
              </a:rPr>
              <a:t>Criteria row</a:t>
            </a:r>
            <a:r>
              <a:rPr kumimoji="0" lang="en-US" altLang="en-US" b="0" i="0" u="none" strike="noStrike" cap="none" normalizeH="0" baseline="0" dirty="0">
                <a:ln>
                  <a:noFill/>
                </a:ln>
                <a:solidFill>
                  <a:schemeClr val="tx1"/>
                </a:solidFill>
                <a:effectLst/>
              </a:rPr>
              <a:t> to specify conditions</a:t>
            </a:r>
            <a:br>
              <a:rPr kumimoji="0" lang="en-US" altLang="en-US" b="0" i="0" u="none" strike="noStrike" cap="none" normalizeH="0" baseline="0" dirty="0">
                <a:ln>
                  <a:noFill/>
                </a:ln>
                <a:solidFill>
                  <a:schemeClr val="tx1"/>
                </a:solidFill>
                <a:effectLst/>
              </a:rPr>
            </a:br>
            <a:r>
              <a:rPr kumimoji="0" lang="en-US" altLang="en-US" b="0" i="0" u="none" strike="noStrike" cap="none" normalizeH="0" baseline="0" dirty="0">
                <a:ln>
                  <a:noFill/>
                </a:ln>
                <a:solidFill>
                  <a:schemeClr val="tx1"/>
                </a:solidFill>
                <a:effectLst/>
              </a:rPr>
              <a:t>- Example: Show only books where Genre = 'Fiction'</a:t>
            </a:r>
          </a:p>
          <a:p>
            <a:endParaRPr lang="en-GB" sz="2400" dirty="0"/>
          </a:p>
        </p:txBody>
      </p:sp>
    </p:spTree>
    <p:extLst>
      <p:ext uri="{BB962C8B-B14F-4D97-AF65-F5344CB8AC3E}">
        <p14:creationId xmlns:p14="http://schemas.microsoft.com/office/powerpoint/2010/main" val="246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9DD2FC-C23C-7131-8ACF-FC4B796D07C2}"/>
              </a:ext>
            </a:extLst>
          </p:cNvPr>
          <p:cNvSpPr>
            <a:spLocks noGrp="1"/>
          </p:cNvSpPr>
          <p:nvPr>
            <p:ph type="ctrTitle"/>
          </p:nvPr>
        </p:nvSpPr>
        <p:spPr/>
        <p:txBody>
          <a:bodyPr/>
          <a:lstStyle/>
          <a:p>
            <a:r>
              <a:rPr lang="en-GB"/>
              <a:t>Generating Reports</a:t>
            </a:r>
          </a:p>
        </p:txBody>
      </p:sp>
      <p:sp>
        <p:nvSpPr>
          <p:cNvPr id="5" name="Subtitle 4">
            <a:extLst>
              <a:ext uri="{FF2B5EF4-FFF2-40B4-BE49-F238E27FC236}">
                <a16:creationId xmlns:a16="http://schemas.microsoft.com/office/drawing/2014/main" id="{68B52E5A-7300-23C9-C075-677BC7D50A10}"/>
              </a:ext>
            </a:extLst>
          </p:cNvPr>
          <p:cNvSpPr>
            <a:spLocks noGrp="1"/>
          </p:cNvSpPr>
          <p:nvPr>
            <p:ph type="subTitle" idx="1"/>
          </p:nvPr>
        </p:nvSpPr>
        <p:spPr/>
        <p:txBody>
          <a:bodyPr>
            <a:normAutofit lnSpcReduction="10000"/>
          </a:bodyPr>
          <a:lstStyle/>
          <a:p>
            <a:r>
              <a:rPr lang="en-GB"/>
              <a:t>Video</a:t>
            </a:r>
          </a:p>
          <a:p>
            <a:r>
              <a:rPr lang="en-GB">
                <a:hlinkClick r:id="rId2"/>
              </a:rPr>
              <a:t>https://uwtsd.hosted.panopto.com/Panopto/Pages/Viewer.aspx?id=9edcb686-d7e5-415b-b478-b288009599d1&amp;start=0</a:t>
            </a:r>
            <a:endParaRPr lang="en-GB"/>
          </a:p>
          <a:p>
            <a:endParaRPr lang="en-GB"/>
          </a:p>
        </p:txBody>
      </p:sp>
    </p:spTree>
    <p:extLst>
      <p:ext uri="{BB962C8B-B14F-4D97-AF65-F5344CB8AC3E}">
        <p14:creationId xmlns:p14="http://schemas.microsoft.com/office/powerpoint/2010/main" val="2494174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9EFC4-8176-58BF-FA05-75F414CD7B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75DD97-969C-01F7-4875-115DA13A0710}"/>
              </a:ext>
            </a:extLst>
          </p:cNvPr>
          <p:cNvSpPr>
            <a:spLocks noGrp="1"/>
          </p:cNvSpPr>
          <p:nvPr>
            <p:ph type="title"/>
          </p:nvPr>
        </p:nvSpPr>
        <p:spPr/>
        <p:txBody>
          <a:bodyPr/>
          <a:lstStyle/>
          <a:p>
            <a:r>
              <a:rPr lang="en-GB"/>
              <a:t>Why Use Reports in MS Access?</a:t>
            </a:r>
          </a:p>
        </p:txBody>
      </p:sp>
      <p:sp>
        <p:nvSpPr>
          <p:cNvPr id="3" name="Content Placeholder 2">
            <a:extLst>
              <a:ext uri="{FF2B5EF4-FFF2-40B4-BE49-F238E27FC236}">
                <a16:creationId xmlns:a16="http://schemas.microsoft.com/office/drawing/2014/main" id="{86D993D3-CC40-A799-D7AC-6B249466591B}"/>
              </a:ext>
            </a:extLst>
          </p:cNvPr>
          <p:cNvSpPr>
            <a:spLocks noGrp="1"/>
          </p:cNvSpPr>
          <p:nvPr>
            <p:ph type="body" sz="quarter" idx="13"/>
          </p:nvPr>
        </p:nvSpPr>
        <p:spPr/>
        <p:txBody>
          <a:bodyPr/>
          <a:lstStyle/>
          <a:p>
            <a:r>
              <a:rPr lang="en-GB" dirty="0"/>
              <a:t> </a:t>
            </a:r>
            <a:r>
              <a:rPr lang="en-GB" b="1" dirty="0"/>
              <a:t>Reports help visualize data in a structured and printable format.</a:t>
            </a:r>
            <a:endParaRPr lang="en-GB" dirty="0"/>
          </a:p>
          <a:p>
            <a:r>
              <a:rPr lang="en-GB" b="1" dirty="0"/>
              <a:t>Common Uses of Reports:</a:t>
            </a:r>
          </a:p>
          <a:p>
            <a:pPr marL="306388" lvl="1" indent="0">
              <a:buNone/>
            </a:pPr>
            <a:r>
              <a:rPr lang="en-GB" dirty="0"/>
              <a:t>- Summarizing </a:t>
            </a:r>
            <a:r>
              <a:rPr lang="en-GB" b="1" dirty="0"/>
              <a:t>total sales by customer</a:t>
            </a:r>
            <a:br>
              <a:rPr lang="en-GB" dirty="0"/>
            </a:br>
            <a:r>
              <a:rPr lang="en-GB" dirty="0"/>
              <a:t>- Listing all books sold in the last month</a:t>
            </a:r>
            <a:br>
              <a:rPr lang="en-GB" dirty="0"/>
            </a:br>
            <a:r>
              <a:rPr lang="en-GB" dirty="0"/>
              <a:t>- Generating </a:t>
            </a:r>
            <a:r>
              <a:rPr lang="en-GB" b="1" dirty="0"/>
              <a:t>financial summaries</a:t>
            </a:r>
            <a:r>
              <a:rPr lang="en-GB" dirty="0"/>
              <a:t> for business decisions</a:t>
            </a:r>
            <a:br>
              <a:rPr lang="en-GB" dirty="0"/>
            </a:br>
            <a:r>
              <a:rPr lang="en-GB" dirty="0"/>
              <a:t>- Presenting </a:t>
            </a:r>
            <a:r>
              <a:rPr lang="en-GB" b="1" dirty="0"/>
              <a:t>data professionally</a:t>
            </a:r>
            <a:r>
              <a:rPr lang="en-GB" dirty="0"/>
              <a:t> for printing or exporting</a:t>
            </a:r>
          </a:p>
          <a:p>
            <a:endParaRPr lang="en-GB" dirty="0"/>
          </a:p>
        </p:txBody>
      </p:sp>
    </p:spTree>
    <p:extLst>
      <p:ext uri="{BB962C8B-B14F-4D97-AF65-F5344CB8AC3E}">
        <p14:creationId xmlns:p14="http://schemas.microsoft.com/office/powerpoint/2010/main" val="2156636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8BBE6B-2008-641A-10F5-30EB82C91A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EC10B3-7BFA-55BC-8282-86A83617AAA2}"/>
              </a:ext>
            </a:extLst>
          </p:cNvPr>
          <p:cNvSpPr>
            <a:spLocks noGrp="1"/>
          </p:cNvSpPr>
          <p:nvPr>
            <p:ph type="title"/>
          </p:nvPr>
        </p:nvSpPr>
        <p:spPr/>
        <p:txBody>
          <a:bodyPr/>
          <a:lstStyle/>
          <a:p>
            <a:r>
              <a:rPr lang="en-GB"/>
              <a:t>Types of Reports in MS Access</a:t>
            </a:r>
          </a:p>
        </p:txBody>
      </p:sp>
      <p:sp>
        <p:nvSpPr>
          <p:cNvPr id="3" name="Content Placeholder 2">
            <a:extLst>
              <a:ext uri="{FF2B5EF4-FFF2-40B4-BE49-F238E27FC236}">
                <a16:creationId xmlns:a16="http://schemas.microsoft.com/office/drawing/2014/main" id="{7A7A75B5-D11F-6BCC-2BB6-C42255F9AFED}"/>
              </a:ext>
            </a:extLst>
          </p:cNvPr>
          <p:cNvSpPr>
            <a:spLocks noGrp="1"/>
          </p:cNvSpPr>
          <p:nvPr>
            <p:ph type="body" sz="quarter" idx="13"/>
          </p:nvPr>
        </p:nvSpPr>
        <p:spPr/>
        <p:txBody>
          <a:bodyPr/>
          <a:lstStyle/>
          <a:p>
            <a:pPr marL="0" indent="0">
              <a:buNone/>
            </a:pPr>
            <a:endParaRPr lang="en-GB" b="1" dirty="0"/>
          </a:p>
          <a:p>
            <a:r>
              <a:rPr lang="en-GB" b="1" dirty="0"/>
              <a:t>Common Report Types:</a:t>
            </a:r>
          </a:p>
          <a:p>
            <a:pPr marL="306388" lvl="1" indent="0">
              <a:buNone/>
            </a:pPr>
            <a:r>
              <a:rPr lang="en-GB" dirty="0"/>
              <a:t>+ </a:t>
            </a:r>
            <a:r>
              <a:rPr lang="en-GB" b="1" dirty="0"/>
              <a:t>Basic Report</a:t>
            </a:r>
            <a:r>
              <a:rPr lang="en-GB" dirty="0"/>
              <a:t> – Displays raw data in a printable format</a:t>
            </a:r>
            <a:br>
              <a:rPr lang="en-GB" dirty="0"/>
            </a:br>
            <a:r>
              <a:rPr lang="en-GB" dirty="0"/>
              <a:t>+ </a:t>
            </a:r>
            <a:r>
              <a:rPr lang="en-GB" b="1" dirty="0"/>
              <a:t>Grouped Report</a:t>
            </a:r>
            <a:r>
              <a:rPr lang="en-GB" dirty="0"/>
              <a:t> – Categorizes data (e.g., Sales by Customer)</a:t>
            </a:r>
            <a:br>
              <a:rPr lang="en-GB" dirty="0"/>
            </a:br>
            <a:r>
              <a:rPr lang="en-GB" dirty="0"/>
              <a:t>+ </a:t>
            </a:r>
            <a:r>
              <a:rPr lang="en-GB" b="1" dirty="0"/>
              <a:t>Summary Report</a:t>
            </a:r>
            <a:r>
              <a:rPr lang="en-GB" dirty="0"/>
              <a:t> – Shows totals and calculations (e.g., Total Sales)</a:t>
            </a:r>
            <a:br>
              <a:rPr lang="en-GB" dirty="0"/>
            </a:br>
            <a:r>
              <a:rPr lang="en-GB" dirty="0"/>
              <a:t>+ </a:t>
            </a:r>
            <a:r>
              <a:rPr lang="en-GB" b="1" dirty="0"/>
              <a:t>Custom Report</a:t>
            </a:r>
            <a:r>
              <a:rPr lang="en-GB" dirty="0"/>
              <a:t> – Fully formatted with branding elements</a:t>
            </a:r>
          </a:p>
          <a:p>
            <a:endParaRPr lang="en-GB" dirty="0"/>
          </a:p>
          <a:p>
            <a:r>
              <a:rPr lang="en-GB" b="1" dirty="0"/>
              <a:t>For today’s session, we will generate a Sales Report with grouping and totals.</a:t>
            </a:r>
            <a:endParaRPr lang="en-GB" dirty="0"/>
          </a:p>
          <a:p>
            <a:endParaRPr lang="en-GB" dirty="0"/>
          </a:p>
        </p:txBody>
      </p:sp>
    </p:spTree>
    <p:extLst>
      <p:ext uri="{BB962C8B-B14F-4D97-AF65-F5344CB8AC3E}">
        <p14:creationId xmlns:p14="http://schemas.microsoft.com/office/powerpoint/2010/main" val="1389990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7EEA36-1ECE-9FD2-7B15-F17FADA1C0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B98F53-8A7D-9313-D844-784DDB11D58F}"/>
              </a:ext>
            </a:extLst>
          </p:cNvPr>
          <p:cNvSpPr>
            <a:spLocks noGrp="1"/>
          </p:cNvSpPr>
          <p:nvPr>
            <p:ph type="title"/>
          </p:nvPr>
        </p:nvSpPr>
        <p:spPr/>
        <p:txBody>
          <a:bodyPr/>
          <a:lstStyle/>
          <a:p>
            <a:r>
              <a:rPr lang="en-GB"/>
              <a:t>Generating a Sales Report (Step-by-Step)</a:t>
            </a:r>
          </a:p>
        </p:txBody>
      </p:sp>
      <p:sp>
        <p:nvSpPr>
          <p:cNvPr id="3" name="Content Placeholder 2">
            <a:extLst>
              <a:ext uri="{FF2B5EF4-FFF2-40B4-BE49-F238E27FC236}">
                <a16:creationId xmlns:a16="http://schemas.microsoft.com/office/drawing/2014/main" id="{1E565A0F-FEDF-2F9D-E4D4-65D206767539}"/>
              </a:ext>
            </a:extLst>
          </p:cNvPr>
          <p:cNvSpPr>
            <a:spLocks noGrp="1"/>
          </p:cNvSpPr>
          <p:nvPr>
            <p:ph type="body" sz="quarter" idx="13"/>
          </p:nvPr>
        </p:nvSpPr>
        <p:spPr/>
        <p:txBody>
          <a:bodyPr>
            <a:normAutofit/>
          </a:bodyPr>
          <a:lstStyle/>
          <a:p>
            <a:r>
              <a:rPr lang="en-GB" b="1" dirty="0"/>
              <a:t>Steps to Create a Sales Report:</a:t>
            </a:r>
          </a:p>
          <a:p>
            <a:pPr marL="306388" lvl="1" indent="0">
              <a:buNone/>
            </a:pPr>
            <a:r>
              <a:rPr lang="en-GB" dirty="0"/>
              <a:t>1) Click </a:t>
            </a:r>
            <a:r>
              <a:rPr lang="en-GB" b="1" dirty="0"/>
              <a:t>Create → Report Wizard</a:t>
            </a:r>
            <a:br>
              <a:rPr lang="en-GB" dirty="0"/>
            </a:br>
            <a:r>
              <a:rPr lang="en-GB" dirty="0"/>
              <a:t>2) Select the </a:t>
            </a:r>
            <a:r>
              <a:rPr lang="en-GB" b="1" dirty="0"/>
              <a:t>Sales Table</a:t>
            </a:r>
            <a:r>
              <a:rPr lang="en-GB" dirty="0"/>
              <a:t> (or a query that includes sales data)</a:t>
            </a:r>
            <a:br>
              <a:rPr lang="en-GB" dirty="0"/>
            </a:br>
            <a:r>
              <a:rPr lang="en-GB" dirty="0"/>
              <a:t>3) Choose the fields:</a:t>
            </a:r>
          </a:p>
          <a:p>
            <a:pPr lvl="2"/>
            <a:r>
              <a:rPr lang="en-GB" b="1" dirty="0" err="1"/>
              <a:t>SaleID</a:t>
            </a:r>
            <a:endParaRPr lang="en-GB" dirty="0"/>
          </a:p>
          <a:p>
            <a:pPr lvl="2"/>
            <a:r>
              <a:rPr lang="en-GB" b="1" dirty="0" err="1"/>
              <a:t>SaleDate</a:t>
            </a:r>
            <a:endParaRPr lang="en-GB" dirty="0"/>
          </a:p>
          <a:p>
            <a:pPr lvl="2"/>
            <a:r>
              <a:rPr lang="en-GB" b="1" dirty="0" err="1"/>
              <a:t>CustomerID</a:t>
            </a:r>
            <a:r>
              <a:rPr lang="en-GB" dirty="0"/>
              <a:t> (or Customer Name if using a query)</a:t>
            </a:r>
          </a:p>
          <a:p>
            <a:pPr lvl="2"/>
            <a:r>
              <a:rPr lang="en-GB" b="1" dirty="0" err="1"/>
              <a:t>BookID</a:t>
            </a:r>
            <a:r>
              <a:rPr lang="en-GB" dirty="0"/>
              <a:t> (or Book Title)</a:t>
            </a:r>
          </a:p>
          <a:p>
            <a:pPr lvl="2"/>
            <a:r>
              <a:rPr lang="en-GB" b="1" dirty="0"/>
              <a:t>Quantity</a:t>
            </a:r>
            <a:endParaRPr lang="en-GB" dirty="0"/>
          </a:p>
          <a:p>
            <a:pPr lvl="2"/>
            <a:r>
              <a:rPr lang="en-GB" b="1" dirty="0"/>
              <a:t>Total Price (Quantity × Price)</a:t>
            </a:r>
            <a:endParaRPr lang="en-GB" dirty="0"/>
          </a:p>
          <a:p>
            <a:pPr marL="306388" lvl="1" indent="0">
              <a:buNone/>
            </a:pPr>
            <a:r>
              <a:rPr lang="en-GB" dirty="0"/>
              <a:t>4) Click </a:t>
            </a:r>
            <a:r>
              <a:rPr lang="en-GB" b="1" dirty="0"/>
              <a:t>Next</a:t>
            </a:r>
            <a:endParaRPr lang="en-GB" dirty="0"/>
          </a:p>
          <a:p>
            <a:endParaRPr lang="en-GB" dirty="0"/>
          </a:p>
        </p:txBody>
      </p:sp>
    </p:spTree>
    <p:extLst>
      <p:ext uri="{BB962C8B-B14F-4D97-AF65-F5344CB8AC3E}">
        <p14:creationId xmlns:p14="http://schemas.microsoft.com/office/powerpoint/2010/main" val="84254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3AF13A-447A-731D-815A-8797D25DA8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670A12-359B-05B8-39B6-D2908541EFF0}"/>
              </a:ext>
            </a:extLst>
          </p:cNvPr>
          <p:cNvSpPr>
            <a:spLocks noGrp="1"/>
          </p:cNvSpPr>
          <p:nvPr>
            <p:ph type="title"/>
          </p:nvPr>
        </p:nvSpPr>
        <p:spPr/>
        <p:txBody>
          <a:bodyPr/>
          <a:lstStyle/>
          <a:p>
            <a:r>
              <a:rPr lang="en-GB"/>
              <a:t>Grouping &amp; Summarizing Sales Data</a:t>
            </a:r>
          </a:p>
        </p:txBody>
      </p:sp>
      <p:sp>
        <p:nvSpPr>
          <p:cNvPr id="3" name="Content Placeholder 2">
            <a:extLst>
              <a:ext uri="{FF2B5EF4-FFF2-40B4-BE49-F238E27FC236}">
                <a16:creationId xmlns:a16="http://schemas.microsoft.com/office/drawing/2014/main" id="{F32562B1-D49A-50CF-A148-B795741B0BB0}"/>
              </a:ext>
            </a:extLst>
          </p:cNvPr>
          <p:cNvSpPr>
            <a:spLocks noGrp="1"/>
          </p:cNvSpPr>
          <p:nvPr>
            <p:ph type="body" sz="quarter" idx="13"/>
          </p:nvPr>
        </p:nvSpPr>
        <p:spPr/>
        <p:txBody>
          <a:bodyPr/>
          <a:lstStyle/>
          <a:p>
            <a:r>
              <a:rPr lang="en-GB" b="1" dirty="0"/>
              <a:t>Steps to Group Data in Reports:</a:t>
            </a:r>
          </a:p>
          <a:p>
            <a:pPr marL="306388" lvl="1" indent="0">
              <a:buNone/>
            </a:pPr>
            <a:r>
              <a:rPr lang="en-GB" dirty="0"/>
              <a:t>- In </a:t>
            </a:r>
            <a:r>
              <a:rPr lang="en-GB" b="1" dirty="0"/>
              <a:t>Report Wizard</a:t>
            </a:r>
            <a:r>
              <a:rPr lang="en-GB" dirty="0"/>
              <a:t>, choose </a:t>
            </a:r>
            <a:r>
              <a:rPr lang="en-GB" b="1" dirty="0"/>
              <a:t>Group By </a:t>
            </a:r>
            <a:r>
              <a:rPr lang="en-GB" b="1" dirty="0" err="1"/>
              <a:t>CustomerID</a:t>
            </a:r>
            <a:r>
              <a:rPr lang="en-GB" dirty="0"/>
              <a:t> (or Customer Name).</a:t>
            </a:r>
            <a:br>
              <a:rPr lang="en-GB" dirty="0"/>
            </a:br>
            <a:r>
              <a:rPr lang="en-GB" dirty="0"/>
              <a:t>- Click </a:t>
            </a:r>
            <a:r>
              <a:rPr lang="en-GB" b="1" dirty="0"/>
              <a:t>Summary Options</a:t>
            </a:r>
            <a:r>
              <a:rPr lang="en-GB" dirty="0"/>
              <a:t> and select:</a:t>
            </a:r>
          </a:p>
          <a:p>
            <a:r>
              <a:rPr lang="en-GB" b="1" dirty="0"/>
              <a:t>Sum (Total Sales per Customer)</a:t>
            </a:r>
            <a:endParaRPr lang="en-GB" dirty="0"/>
          </a:p>
          <a:p>
            <a:r>
              <a:rPr lang="en-GB" b="1" dirty="0"/>
              <a:t>Count (Number of Sales per Customer)</a:t>
            </a:r>
          </a:p>
          <a:p>
            <a:pPr marL="457200" lvl="1" indent="0">
              <a:buNone/>
            </a:pPr>
            <a:r>
              <a:rPr lang="en-GB" dirty="0"/>
              <a:t>- Click </a:t>
            </a:r>
            <a:r>
              <a:rPr lang="en-GB" b="1" dirty="0"/>
              <a:t>Next</a:t>
            </a:r>
            <a:r>
              <a:rPr lang="en-GB" dirty="0"/>
              <a:t> → Choose </a:t>
            </a:r>
            <a:r>
              <a:rPr lang="en-GB" b="1" dirty="0"/>
              <a:t>Tabular Layout</a:t>
            </a:r>
            <a:br>
              <a:rPr lang="en-GB" dirty="0"/>
            </a:br>
            <a:r>
              <a:rPr lang="en-GB" dirty="0"/>
              <a:t>- Click </a:t>
            </a:r>
            <a:r>
              <a:rPr lang="en-GB" b="1" dirty="0"/>
              <a:t>Finish</a:t>
            </a:r>
            <a:endParaRPr lang="en-GB" dirty="0"/>
          </a:p>
          <a:p>
            <a:endParaRPr lang="en-GB" dirty="0"/>
          </a:p>
        </p:txBody>
      </p:sp>
    </p:spTree>
    <p:extLst>
      <p:ext uri="{BB962C8B-B14F-4D97-AF65-F5344CB8AC3E}">
        <p14:creationId xmlns:p14="http://schemas.microsoft.com/office/powerpoint/2010/main" val="1845367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B7F3D-EF15-77D3-AC7D-98648C4A580A}"/>
              </a:ext>
            </a:extLst>
          </p:cNvPr>
          <p:cNvSpPr>
            <a:spLocks noGrp="1"/>
          </p:cNvSpPr>
          <p:nvPr>
            <p:ph type="title"/>
          </p:nvPr>
        </p:nvSpPr>
        <p:spPr/>
        <p:txBody>
          <a:bodyPr/>
          <a:lstStyle/>
          <a:p>
            <a:r>
              <a:rPr lang="en-GB"/>
              <a:t>Formatting and Customizing the Report</a:t>
            </a:r>
          </a:p>
        </p:txBody>
      </p:sp>
      <p:sp>
        <p:nvSpPr>
          <p:cNvPr id="3" name="Content Placeholder 2">
            <a:extLst>
              <a:ext uri="{FF2B5EF4-FFF2-40B4-BE49-F238E27FC236}">
                <a16:creationId xmlns:a16="http://schemas.microsoft.com/office/drawing/2014/main" id="{E5223BC4-292A-C9AD-2A81-53FB42400098}"/>
              </a:ext>
            </a:extLst>
          </p:cNvPr>
          <p:cNvSpPr>
            <a:spLocks noGrp="1"/>
          </p:cNvSpPr>
          <p:nvPr>
            <p:ph type="body" sz="quarter" idx="13"/>
          </p:nvPr>
        </p:nvSpPr>
        <p:spPr/>
        <p:txBody>
          <a:bodyPr/>
          <a:lstStyle/>
          <a:p>
            <a:r>
              <a:rPr lang="en-GB" b="1" dirty="0"/>
              <a:t>To improve readability:</a:t>
            </a:r>
          </a:p>
          <a:p>
            <a:pPr marL="306388" lvl="1" indent="0">
              <a:buNone/>
            </a:pPr>
            <a:r>
              <a:rPr lang="en-GB" dirty="0"/>
              <a:t>- </a:t>
            </a:r>
            <a:r>
              <a:rPr lang="en-GB" b="1" dirty="0"/>
              <a:t>Resize columns</a:t>
            </a:r>
            <a:r>
              <a:rPr lang="en-GB" dirty="0"/>
              <a:t> for better visibility</a:t>
            </a:r>
            <a:br>
              <a:rPr lang="en-GB" dirty="0"/>
            </a:br>
            <a:r>
              <a:rPr lang="en-GB" dirty="0"/>
              <a:t>- </a:t>
            </a:r>
            <a:r>
              <a:rPr lang="en-GB" b="1" dirty="0"/>
              <a:t>Add a Report Title</a:t>
            </a:r>
            <a:r>
              <a:rPr lang="en-GB" dirty="0"/>
              <a:t> (e.g., "Monthly Sales Report")</a:t>
            </a:r>
            <a:br>
              <a:rPr lang="en-GB" dirty="0"/>
            </a:br>
            <a:r>
              <a:rPr lang="en-GB" dirty="0"/>
              <a:t>- </a:t>
            </a:r>
            <a:r>
              <a:rPr lang="en-GB" b="1" dirty="0"/>
              <a:t>Use bold &amp; colours</a:t>
            </a:r>
            <a:r>
              <a:rPr lang="en-GB" dirty="0"/>
              <a:t> for important values</a:t>
            </a:r>
            <a:br>
              <a:rPr lang="en-GB" dirty="0"/>
            </a:br>
            <a:r>
              <a:rPr lang="en-GB" dirty="0"/>
              <a:t>- </a:t>
            </a:r>
            <a:r>
              <a:rPr lang="en-GB" b="1" dirty="0"/>
              <a:t>Insert a Logo</a:t>
            </a:r>
            <a:r>
              <a:rPr lang="en-GB" dirty="0"/>
              <a:t> (Click </a:t>
            </a:r>
            <a:r>
              <a:rPr lang="en-GB" b="1" dirty="0"/>
              <a:t>Insert → Logo</a:t>
            </a:r>
            <a:r>
              <a:rPr lang="en-GB" dirty="0"/>
              <a:t>)</a:t>
            </a:r>
          </a:p>
        </p:txBody>
      </p:sp>
    </p:spTree>
    <p:extLst>
      <p:ext uri="{BB962C8B-B14F-4D97-AF65-F5344CB8AC3E}">
        <p14:creationId xmlns:p14="http://schemas.microsoft.com/office/powerpoint/2010/main" val="3271587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DE689-4FE4-A45E-464D-5395217A214A}"/>
              </a:ext>
            </a:extLst>
          </p:cNvPr>
          <p:cNvSpPr>
            <a:spLocks noGrp="1"/>
          </p:cNvSpPr>
          <p:nvPr>
            <p:ph type="title"/>
          </p:nvPr>
        </p:nvSpPr>
        <p:spPr/>
        <p:txBody>
          <a:bodyPr/>
          <a:lstStyle/>
          <a:p>
            <a:r>
              <a:rPr lang="en-GB"/>
              <a:t>Exporting the Report to PDF</a:t>
            </a:r>
          </a:p>
        </p:txBody>
      </p:sp>
      <p:sp>
        <p:nvSpPr>
          <p:cNvPr id="3" name="Content Placeholder 2">
            <a:extLst>
              <a:ext uri="{FF2B5EF4-FFF2-40B4-BE49-F238E27FC236}">
                <a16:creationId xmlns:a16="http://schemas.microsoft.com/office/drawing/2014/main" id="{8D7AA64A-DC13-03A1-2D31-2CD307D5F6D7}"/>
              </a:ext>
            </a:extLst>
          </p:cNvPr>
          <p:cNvSpPr>
            <a:spLocks noGrp="1"/>
          </p:cNvSpPr>
          <p:nvPr>
            <p:ph type="body" sz="quarter" idx="13"/>
          </p:nvPr>
        </p:nvSpPr>
        <p:spPr/>
        <p:txBody>
          <a:bodyPr/>
          <a:lstStyle/>
          <a:p>
            <a:r>
              <a:rPr lang="en-GB" b="1" dirty="0"/>
              <a:t>Steps to Export a Report:</a:t>
            </a:r>
          </a:p>
          <a:p>
            <a:pPr marL="306388" lvl="1" indent="0">
              <a:buNone/>
            </a:pPr>
            <a:r>
              <a:rPr lang="en-GB" dirty="0"/>
              <a:t>1) Open the </a:t>
            </a:r>
            <a:r>
              <a:rPr lang="en-GB" b="1" dirty="0"/>
              <a:t>Sales Report</a:t>
            </a:r>
            <a:br>
              <a:rPr lang="en-GB" dirty="0"/>
            </a:br>
            <a:r>
              <a:rPr lang="en-GB" dirty="0"/>
              <a:t>2) Click </a:t>
            </a:r>
            <a:r>
              <a:rPr lang="en-GB" b="1" dirty="0"/>
              <a:t>File → Save As → PDF or XPS</a:t>
            </a:r>
            <a:br>
              <a:rPr lang="en-GB" dirty="0"/>
            </a:br>
            <a:r>
              <a:rPr lang="en-GB" dirty="0"/>
              <a:t>3) Choose a location and save the file</a:t>
            </a:r>
            <a:br>
              <a:rPr lang="en-GB" dirty="0"/>
            </a:br>
            <a:r>
              <a:rPr lang="en-GB" dirty="0"/>
              <a:t>4) The report is now </a:t>
            </a:r>
            <a:r>
              <a:rPr lang="en-GB" b="1" dirty="0"/>
              <a:t>ready for printing or sharing via email</a:t>
            </a:r>
            <a:endParaRPr lang="en-GB" dirty="0"/>
          </a:p>
          <a:p>
            <a:endParaRPr lang="en-GB" dirty="0"/>
          </a:p>
        </p:txBody>
      </p:sp>
    </p:spTree>
    <p:extLst>
      <p:ext uri="{BB962C8B-B14F-4D97-AF65-F5344CB8AC3E}">
        <p14:creationId xmlns:p14="http://schemas.microsoft.com/office/powerpoint/2010/main" val="3913640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E78A6-B49C-C4E4-56BF-84A2793C5C6B}"/>
              </a:ext>
            </a:extLst>
          </p:cNvPr>
          <p:cNvSpPr>
            <a:spLocks noGrp="1"/>
          </p:cNvSpPr>
          <p:nvPr>
            <p:ph type="title"/>
          </p:nvPr>
        </p:nvSpPr>
        <p:spPr/>
        <p:txBody>
          <a:bodyPr/>
          <a:lstStyle/>
          <a:p>
            <a:r>
              <a:rPr lang="en-GB" dirty="0"/>
              <a:t>Creating Navigational Menu Based Database	</a:t>
            </a:r>
          </a:p>
        </p:txBody>
      </p:sp>
      <p:sp>
        <p:nvSpPr>
          <p:cNvPr id="3" name="Slide Number Placeholder 2">
            <a:extLst>
              <a:ext uri="{FF2B5EF4-FFF2-40B4-BE49-F238E27FC236}">
                <a16:creationId xmlns:a16="http://schemas.microsoft.com/office/drawing/2014/main" id="{29654690-D480-8B2B-9E35-F700F8B8F508}"/>
              </a:ext>
            </a:extLst>
          </p:cNvPr>
          <p:cNvSpPr>
            <a:spLocks noGrp="1"/>
          </p:cNvSpPr>
          <p:nvPr>
            <p:ph type="sldNum" sz="quarter" idx="12"/>
          </p:nvPr>
        </p:nvSpPr>
        <p:spPr/>
        <p:txBody>
          <a:bodyPr/>
          <a:lstStyle/>
          <a:p>
            <a:fld id="{74D77D2B-B223-4A5F-B2B2-5AE626418F05}" type="slidenum">
              <a:rPr lang="en-GB" smtClean="0"/>
              <a:t>44</a:t>
            </a:fld>
            <a:endParaRPr lang="en-GB"/>
          </a:p>
        </p:txBody>
      </p:sp>
      <p:sp>
        <p:nvSpPr>
          <p:cNvPr id="4" name="Text Placeholder 3">
            <a:extLst>
              <a:ext uri="{FF2B5EF4-FFF2-40B4-BE49-F238E27FC236}">
                <a16:creationId xmlns:a16="http://schemas.microsoft.com/office/drawing/2014/main" id="{DFED80B4-28FA-8E05-4AE7-A3D629C096AD}"/>
              </a:ext>
            </a:extLst>
          </p:cNvPr>
          <p:cNvSpPr>
            <a:spLocks noGrp="1"/>
          </p:cNvSpPr>
          <p:nvPr>
            <p:ph type="body" sz="quarter" idx="13"/>
          </p:nvPr>
        </p:nvSpPr>
        <p:spPr/>
        <p:txBody>
          <a:bodyPr/>
          <a:lstStyle/>
          <a:p>
            <a:r>
              <a:rPr lang="en-GB" dirty="0"/>
              <a:t>Navigational menu database helps in accessing all the elements of the database from one object. </a:t>
            </a:r>
          </a:p>
          <a:p>
            <a:r>
              <a:rPr lang="en-GB" dirty="0"/>
              <a:t>Navigation menu can be designed through following steps:</a:t>
            </a:r>
          </a:p>
          <a:p>
            <a:pPr marL="457200" indent="-457200">
              <a:buAutoNum type="arabicPeriod"/>
            </a:pPr>
            <a:r>
              <a:rPr lang="en-GB" dirty="0"/>
              <a:t>Click create tab</a:t>
            </a:r>
          </a:p>
          <a:p>
            <a:pPr marL="457200" indent="-457200">
              <a:buAutoNum type="arabicPeriod"/>
            </a:pPr>
            <a:r>
              <a:rPr lang="en-GB" dirty="0">
                <a:sym typeface="Wingdings" panose="05000000000000000000" pitchFamily="2" charset="2"/>
              </a:rPr>
              <a:t>Click Navigation button</a:t>
            </a:r>
          </a:p>
          <a:p>
            <a:pPr marL="457200" indent="-457200">
              <a:buAutoNum type="arabicPeriod"/>
            </a:pPr>
            <a:r>
              <a:rPr lang="en-GB" dirty="0">
                <a:sym typeface="Wingdings" panose="05000000000000000000" pitchFamily="2" charset="2"/>
              </a:rPr>
              <a:t>Choose the style of navigation you would like</a:t>
            </a:r>
          </a:p>
          <a:p>
            <a:pPr marL="457200" indent="-457200">
              <a:buAutoNum type="arabicPeriod"/>
            </a:pPr>
            <a:r>
              <a:rPr lang="en-GB" dirty="0">
                <a:sym typeface="Wingdings" panose="05000000000000000000" pitchFamily="2" charset="2"/>
              </a:rPr>
              <a:t>Add the forms and other elements of database to the navigation form by dragging them into </a:t>
            </a:r>
            <a:r>
              <a:rPr lang="en-GB" b="1" dirty="0">
                <a:sym typeface="Wingdings" panose="05000000000000000000" pitchFamily="2" charset="2"/>
              </a:rPr>
              <a:t>Add new</a:t>
            </a:r>
            <a:r>
              <a:rPr lang="en-GB" dirty="0">
                <a:sym typeface="Wingdings" panose="05000000000000000000" pitchFamily="2" charset="2"/>
              </a:rPr>
              <a:t> Tab</a:t>
            </a:r>
          </a:p>
          <a:p>
            <a:pPr marL="0" indent="0">
              <a:buNone/>
            </a:pPr>
            <a:r>
              <a:rPr lang="en-GB" dirty="0">
                <a:sym typeface="Wingdings" panose="05000000000000000000" pitchFamily="2" charset="2"/>
              </a:rPr>
              <a:t>A video demonstration of the same is included here:  </a:t>
            </a:r>
          </a:p>
          <a:p>
            <a:pPr marL="0" indent="0">
              <a:buNone/>
            </a:pPr>
            <a:endParaRPr lang="en-GB" dirty="0"/>
          </a:p>
        </p:txBody>
      </p:sp>
      <p:sp>
        <p:nvSpPr>
          <p:cNvPr id="5" name="Rectangle 1">
            <a:extLst>
              <a:ext uri="{FF2B5EF4-FFF2-40B4-BE49-F238E27FC236}">
                <a16:creationId xmlns:a16="http://schemas.microsoft.com/office/drawing/2014/main" id="{FAE73971-144C-1530-9A0B-A09BCC8DC1BB}"/>
              </a:ext>
            </a:extLst>
          </p:cNvPr>
          <p:cNvSpPr>
            <a:spLocks noChangeArrowheads="1"/>
          </p:cNvSpPr>
          <p:nvPr/>
        </p:nvSpPr>
        <p:spPr bwMode="auto">
          <a:xfrm>
            <a:off x="7053943" y="4528011"/>
            <a:ext cx="12192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FF0000"/>
                </a:solidFill>
                <a:effectLst/>
                <a:latin typeface="Arial" panose="020B0604020202020204" pitchFamily="34" charset="0"/>
                <a:hlinkClick r:id="rId2">
                  <a:extLst>
                    <a:ext uri="{A12FA001-AC4F-418D-AE19-62706E023703}">
                      <ahyp:hlinkClr xmlns:ahyp="http://schemas.microsoft.com/office/drawing/2018/hyperlinkcolor" val="tx"/>
                    </a:ext>
                  </a:extLst>
                </a:hlinkClick>
              </a:rPr>
              <a:t>Navigation Menu.mp4</a:t>
            </a:r>
            <a:endParaRPr kumimoji="0" lang="en-US" altLang="en-US" sz="1800" b="0" i="0" u="none" strike="noStrike" cap="none" normalizeH="0" baseline="0" dirty="0">
              <a:ln>
                <a:noFill/>
              </a:ln>
              <a:solidFill>
                <a:srgbClr val="FF0000"/>
              </a:solidFill>
              <a:effectLst/>
              <a:latin typeface="Arial" panose="020B0604020202020204" pitchFamily="34" charset="0"/>
            </a:endParaRPr>
          </a:p>
        </p:txBody>
      </p:sp>
    </p:spTree>
    <p:extLst>
      <p:ext uri="{BB962C8B-B14F-4D97-AF65-F5344CB8AC3E}">
        <p14:creationId xmlns:p14="http://schemas.microsoft.com/office/powerpoint/2010/main" val="3021752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F213D06-B01E-D329-FBCD-2459D0CFF82B}"/>
              </a:ext>
            </a:extLst>
          </p:cNvPr>
          <p:cNvSpPr>
            <a:spLocks noGrp="1"/>
          </p:cNvSpPr>
          <p:nvPr>
            <p:ph type="ctrTitle"/>
          </p:nvPr>
        </p:nvSpPr>
        <p:spPr/>
        <p:txBody>
          <a:bodyPr/>
          <a:lstStyle/>
          <a:p>
            <a:r>
              <a:rPr lang="en-GB"/>
              <a:t>Off-Class Activity</a:t>
            </a:r>
          </a:p>
        </p:txBody>
      </p:sp>
      <p:sp>
        <p:nvSpPr>
          <p:cNvPr id="5" name="Subtitle 4">
            <a:extLst>
              <a:ext uri="{FF2B5EF4-FFF2-40B4-BE49-F238E27FC236}">
                <a16:creationId xmlns:a16="http://schemas.microsoft.com/office/drawing/2014/main" id="{126B53DA-68DC-6C5B-F2C3-E8691FD56155}"/>
              </a:ext>
            </a:extLst>
          </p:cNvPr>
          <p:cNvSpPr>
            <a:spLocks noGrp="1"/>
          </p:cNvSpPr>
          <p:nvPr>
            <p:ph type="subTitle" idx="1"/>
          </p:nvPr>
        </p:nvSpPr>
        <p:spPr/>
        <p:txBody>
          <a:bodyPr>
            <a:normAutofit/>
          </a:bodyPr>
          <a:lstStyle/>
          <a:p>
            <a:r>
              <a:rPr lang="en-GB"/>
              <a:t>Creating and Managing a Database in MS Access</a:t>
            </a:r>
          </a:p>
        </p:txBody>
      </p:sp>
    </p:spTree>
    <p:extLst>
      <p:ext uri="{BB962C8B-B14F-4D97-AF65-F5344CB8AC3E}">
        <p14:creationId xmlns:p14="http://schemas.microsoft.com/office/powerpoint/2010/main" val="980464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D820D7-DE8F-EDB2-A874-A6A412ED56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037F46-69C0-FB90-6AAB-2BEFB509B4AF}"/>
              </a:ext>
            </a:extLst>
          </p:cNvPr>
          <p:cNvSpPr>
            <a:spLocks noGrp="1"/>
          </p:cNvSpPr>
          <p:nvPr>
            <p:ph type="title"/>
          </p:nvPr>
        </p:nvSpPr>
        <p:spPr/>
        <p:txBody>
          <a:bodyPr>
            <a:normAutofit/>
          </a:bodyPr>
          <a:lstStyle/>
          <a:p>
            <a:r>
              <a:rPr lang="en-GB"/>
              <a:t>Scenario: Healthcare Database</a:t>
            </a:r>
          </a:p>
        </p:txBody>
      </p:sp>
      <p:sp>
        <p:nvSpPr>
          <p:cNvPr id="3" name="Content Placeholder 2">
            <a:extLst>
              <a:ext uri="{FF2B5EF4-FFF2-40B4-BE49-F238E27FC236}">
                <a16:creationId xmlns:a16="http://schemas.microsoft.com/office/drawing/2014/main" id="{F93423DF-AF7C-4CA6-9ED9-D80D1AC286B8}"/>
              </a:ext>
            </a:extLst>
          </p:cNvPr>
          <p:cNvSpPr>
            <a:spLocks noGrp="1"/>
          </p:cNvSpPr>
          <p:nvPr>
            <p:ph type="body" sz="quarter" idx="13"/>
          </p:nvPr>
        </p:nvSpPr>
        <p:spPr/>
        <p:txBody>
          <a:bodyPr/>
          <a:lstStyle/>
          <a:p>
            <a:pPr marL="0" indent="0">
              <a:buNone/>
            </a:pPr>
            <a:r>
              <a:rPr lang="en-GB"/>
              <a:t>A hospital needs a </a:t>
            </a:r>
            <a:r>
              <a:rPr lang="en-GB" b="1"/>
              <a:t>simple database</a:t>
            </a:r>
            <a:r>
              <a:rPr lang="en-GB"/>
              <a:t> to manage:</a:t>
            </a:r>
          </a:p>
          <a:p>
            <a:pPr>
              <a:buFont typeface="Arial" panose="020B0604020202020204" pitchFamily="34" charset="0"/>
              <a:buChar char="•"/>
            </a:pPr>
            <a:r>
              <a:rPr lang="en-GB" b="1"/>
              <a:t>Patient details</a:t>
            </a:r>
            <a:r>
              <a:rPr lang="en-GB"/>
              <a:t> (Name, Age, Contact)</a:t>
            </a:r>
          </a:p>
          <a:p>
            <a:pPr>
              <a:buFont typeface="Arial" panose="020B0604020202020204" pitchFamily="34" charset="0"/>
              <a:buChar char="•"/>
            </a:pPr>
            <a:r>
              <a:rPr lang="en-GB" b="1"/>
              <a:t>Doctor details</a:t>
            </a:r>
            <a:r>
              <a:rPr lang="en-GB"/>
              <a:t> (Name, Specialty, Contact)</a:t>
            </a:r>
          </a:p>
          <a:p>
            <a:pPr>
              <a:buFont typeface="Arial" panose="020B0604020202020204" pitchFamily="34" charset="0"/>
              <a:buChar char="•"/>
            </a:pPr>
            <a:r>
              <a:rPr lang="en-GB" b="1"/>
              <a:t>Appointments</a:t>
            </a:r>
            <a:r>
              <a:rPr lang="en-GB"/>
              <a:t> (Date, Time, Assigned Doctor)</a:t>
            </a:r>
          </a:p>
          <a:p>
            <a:endParaRPr lang="en-GB"/>
          </a:p>
        </p:txBody>
      </p:sp>
    </p:spTree>
    <p:extLst>
      <p:ext uri="{BB962C8B-B14F-4D97-AF65-F5344CB8AC3E}">
        <p14:creationId xmlns:p14="http://schemas.microsoft.com/office/powerpoint/2010/main" val="1509652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403A5-F996-5EB4-107B-ACFFE4BE6B88}"/>
              </a:ext>
            </a:extLst>
          </p:cNvPr>
          <p:cNvSpPr>
            <a:spLocks noGrp="1"/>
          </p:cNvSpPr>
          <p:nvPr>
            <p:ph type="title"/>
          </p:nvPr>
        </p:nvSpPr>
        <p:spPr/>
        <p:txBody>
          <a:bodyPr/>
          <a:lstStyle/>
          <a:p>
            <a:r>
              <a:rPr lang="en-GB" dirty="0"/>
              <a:t>* Step 1: Create the Database &amp; Tables</a:t>
            </a:r>
          </a:p>
        </p:txBody>
      </p:sp>
      <p:sp>
        <p:nvSpPr>
          <p:cNvPr id="3" name="Content Placeholder 2">
            <a:extLst>
              <a:ext uri="{FF2B5EF4-FFF2-40B4-BE49-F238E27FC236}">
                <a16:creationId xmlns:a16="http://schemas.microsoft.com/office/drawing/2014/main" id="{C2391645-3156-5CF5-15D7-4151610636AD}"/>
              </a:ext>
            </a:extLst>
          </p:cNvPr>
          <p:cNvSpPr>
            <a:spLocks noGrp="1"/>
          </p:cNvSpPr>
          <p:nvPr>
            <p:ph type="body" sz="quarter" idx="13"/>
          </p:nvPr>
        </p:nvSpPr>
        <p:spPr/>
        <p:txBody>
          <a:bodyPr>
            <a:normAutofit fontScale="92500" lnSpcReduction="20000"/>
          </a:bodyPr>
          <a:lstStyle/>
          <a:p>
            <a:r>
              <a:rPr lang="en-GB" sz="2400" dirty="0"/>
              <a:t>1) Open </a:t>
            </a:r>
            <a:r>
              <a:rPr lang="en-GB" sz="2400" b="1" dirty="0"/>
              <a:t>MS Access</a:t>
            </a:r>
            <a:r>
              <a:rPr lang="en-GB" sz="2400" dirty="0"/>
              <a:t> and create a </a:t>
            </a:r>
            <a:r>
              <a:rPr lang="en-GB" sz="2400" b="1" dirty="0"/>
              <a:t>new blank database</a:t>
            </a:r>
            <a:r>
              <a:rPr lang="en-GB" sz="2400" dirty="0"/>
              <a:t> named </a:t>
            </a:r>
            <a:r>
              <a:rPr lang="en-GB" sz="2400" b="1" dirty="0"/>
              <a:t>Healthcare.accdb</a:t>
            </a:r>
            <a:r>
              <a:rPr lang="en-GB" sz="2400" dirty="0"/>
              <a:t>.</a:t>
            </a:r>
          </a:p>
          <a:p>
            <a:r>
              <a:rPr lang="en-GB" sz="2400" dirty="0"/>
              <a:t>2) </a:t>
            </a:r>
            <a:r>
              <a:rPr lang="en-GB" sz="2400" b="1" dirty="0"/>
              <a:t>Create the following tables:</a:t>
            </a:r>
          </a:p>
          <a:p>
            <a:endParaRPr lang="en-GB" sz="2400" b="1" dirty="0"/>
          </a:p>
          <a:p>
            <a:endParaRPr lang="en-GB" sz="2400" b="1" dirty="0"/>
          </a:p>
          <a:p>
            <a:endParaRPr lang="en-GB" sz="2400" b="1" dirty="0"/>
          </a:p>
          <a:p>
            <a:endParaRPr lang="en-GB" sz="2400" b="1" dirty="0"/>
          </a:p>
          <a:p>
            <a:endParaRPr lang="en-GB" sz="2400" b="1" dirty="0"/>
          </a:p>
          <a:p>
            <a:endParaRPr lang="en-GB" sz="2400" b="1" dirty="0"/>
          </a:p>
          <a:p>
            <a:endParaRPr lang="en-GB" sz="2400" b="1" dirty="0"/>
          </a:p>
          <a:p>
            <a:endParaRPr lang="en-GB" sz="2400" b="1" dirty="0"/>
          </a:p>
          <a:p>
            <a:endParaRPr lang="en-GB" sz="2400" b="1" dirty="0"/>
          </a:p>
          <a:p>
            <a:pPr>
              <a:lnSpc>
                <a:spcPct val="120000"/>
              </a:lnSpc>
            </a:pPr>
            <a:r>
              <a:rPr lang="en-GB" sz="2400" dirty="0"/>
              <a:t>1) Open each table in </a:t>
            </a:r>
            <a:r>
              <a:rPr lang="en-GB" sz="2400" b="1" dirty="0"/>
              <a:t>Datasheet View - </a:t>
            </a:r>
            <a:r>
              <a:rPr lang="en-GB" sz="2400" dirty="0"/>
              <a:t>2) Manually enter </a:t>
            </a:r>
            <a:r>
              <a:rPr lang="en-GB" sz="2400" b="1" dirty="0"/>
              <a:t>5 records</a:t>
            </a:r>
            <a:r>
              <a:rPr lang="en-GB" sz="2400" dirty="0"/>
              <a:t> in each table using realistic patient and doctor data - 3) Save each table after entering the data</a:t>
            </a:r>
            <a:endParaRPr lang="en-GB" sz="3800" dirty="0"/>
          </a:p>
        </p:txBody>
      </p:sp>
      <p:pic>
        <p:nvPicPr>
          <p:cNvPr id="7" name="Picture 6">
            <a:extLst>
              <a:ext uri="{FF2B5EF4-FFF2-40B4-BE49-F238E27FC236}">
                <a16:creationId xmlns:a16="http://schemas.microsoft.com/office/drawing/2014/main" id="{3727180A-2C62-4C4F-8A0F-BEC599CA633D}"/>
              </a:ext>
            </a:extLst>
          </p:cNvPr>
          <p:cNvPicPr>
            <a:picLocks noChangeAspect="1"/>
          </p:cNvPicPr>
          <p:nvPr/>
        </p:nvPicPr>
        <p:blipFill>
          <a:blip r:embed="rId2"/>
          <a:stretch>
            <a:fillRect/>
          </a:stretch>
        </p:blipFill>
        <p:spPr>
          <a:xfrm>
            <a:off x="423154" y="2165247"/>
            <a:ext cx="3305749" cy="2527506"/>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AAB50DE8-A27D-A03B-5775-8A41372AF9AB}"/>
              </a:ext>
            </a:extLst>
          </p:cNvPr>
          <p:cNvPicPr>
            <a:picLocks noChangeAspect="1"/>
          </p:cNvPicPr>
          <p:nvPr/>
        </p:nvPicPr>
        <p:blipFill>
          <a:blip r:embed="rId3"/>
          <a:stretch>
            <a:fillRect/>
          </a:stretch>
        </p:blipFill>
        <p:spPr>
          <a:xfrm>
            <a:off x="3910535" y="2224030"/>
            <a:ext cx="3742396" cy="2468723"/>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C70C5440-2EF5-A328-9620-C53BACE71AF4}"/>
              </a:ext>
            </a:extLst>
          </p:cNvPr>
          <p:cNvPicPr>
            <a:picLocks noChangeAspect="1"/>
          </p:cNvPicPr>
          <p:nvPr/>
        </p:nvPicPr>
        <p:blipFill>
          <a:blip r:embed="rId4"/>
          <a:stretch>
            <a:fillRect/>
          </a:stretch>
        </p:blipFill>
        <p:spPr>
          <a:xfrm>
            <a:off x="7834563" y="2224030"/>
            <a:ext cx="3934282" cy="246872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3737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77208-A1E9-D193-BCC2-5FDB35FACE1E}"/>
              </a:ext>
            </a:extLst>
          </p:cNvPr>
          <p:cNvSpPr>
            <a:spLocks noGrp="1"/>
          </p:cNvSpPr>
          <p:nvPr>
            <p:ph type="title"/>
          </p:nvPr>
        </p:nvSpPr>
        <p:spPr/>
        <p:txBody>
          <a:bodyPr/>
          <a:lstStyle/>
          <a:p>
            <a:r>
              <a:rPr lang="en-GB"/>
              <a:t>Perform the following practices</a:t>
            </a:r>
          </a:p>
        </p:txBody>
      </p:sp>
      <p:sp>
        <p:nvSpPr>
          <p:cNvPr id="3" name="Content Placeholder 2">
            <a:extLst>
              <a:ext uri="{FF2B5EF4-FFF2-40B4-BE49-F238E27FC236}">
                <a16:creationId xmlns:a16="http://schemas.microsoft.com/office/drawing/2014/main" id="{58B42ABB-06E6-5E7E-7ED6-C37E9FABCBB2}"/>
              </a:ext>
            </a:extLst>
          </p:cNvPr>
          <p:cNvSpPr>
            <a:spLocks noGrp="1"/>
          </p:cNvSpPr>
          <p:nvPr>
            <p:ph type="body" sz="quarter" idx="13"/>
          </p:nvPr>
        </p:nvSpPr>
        <p:spPr/>
        <p:txBody>
          <a:bodyPr/>
          <a:lstStyle/>
          <a:p>
            <a:r>
              <a:rPr lang="en-GB"/>
              <a:t>Create a Query to Retrieve All Appointments.</a:t>
            </a:r>
          </a:p>
          <a:p>
            <a:r>
              <a:rPr lang="en-GB"/>
              <a:t>Create a Query to Retrieve appointments after a specific date.</a:t>
            </a:r>
          </a:p>
          <a:p>
            <a:endParaRPr lang="en-GB"/>
          </a:p>
          <a:p>
            <a:r>
              <a:rPr lang="en-GB"/>
              <a:t>Create a report of all the patients' names.</a:t>
            </a:r>
          </a:p>
          <a:p>
            <a:r>
              <a:rPr lang="en-GB"/>
              <a:t>Create a report of all appointment for a specific doctor.</a:t>
            </a:r>
          </a:p>
          <a:p>
            <a:pPr marL="0" indent="0">
              <a:buNone/>
            </a:pPr>
            <a:endParaRPr lang="en-GB"/>
          </a:p>
          <a:p>
            <a:endParaRPr lang="en-GB"/>
          </a:p>
        </p:txBody>
      </p:sp>
    </p:spTree>
    <p:extLst>
      <p:ext uri="{BB962C8B-B14F-4D97-AF65-F5344CB8AC3E}">
        <p14:creationId xmlns:p14="http://schemas.microsoft.com/office/powerpoint/2010/main" val="4033018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4566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UWTSD Serif 2025_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025_2" id="{B6913785-96E4-4712-8393-7C5A02A3851A}" vid="{1865C400-15EC-4F82-9CB3-FF32190DBFC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0B1A72B1727944BA974A8330C49DD1" ma:contentTypeVersion="11" ma:contentTypeDescription="Create a new document." ma:contentTypeScope="" ma:versionID="510c89f2e0abf3c839d7453871649485">
  <xsd:schema xmlns:xsd="http://www.w3.org/2001/XMLSchema" xmlns:xs="http://www.w3.org/2001/XMLSchema" xmlns:p="http://schemas.microsoft.com/office/2006/metadata/properties" xmlns:ns3="ea615e75-cfa6-4777-b3e2-cd5725779d91" targetNamespace="http://schemas.microsoft.com/office/2006/metadata/properties" ma:root="true" ma:fieldsID="a76fa69accdd7a8673ebeaf3f2749192" ns3:_="">
    <xsd:import namespace="ea615e75-cfa6-4777-b3e2-cd5725779d9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a615e75-cfa6-4777-b3e2-cd5725779d9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_activity" ma:index="18"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a615e75-cfa6-4777-b3e2-cd5725779d91" xsi:nil="true"/>
  </documentManagement>
</p:properties>
</file>

<file path=customXml/itemProps1.xml><?xml version="1.0" encoding="utf-8"?>
<ds:datastoreItem xmlns:ds="http://schemas.openxmlformats.org/officeDocument/2006/customXml" ds:itemID="{E524E1B5-B299-493C-9C15-EB7E7BC975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a615e75-cfa6-4777-b3e2-cd5725779d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8DBD00-D698-4CB1-B4F7-407D93F9C08F}">
  <ds:schemaRefs>
    <ds:schemaRef ds:uri="http://schemas.microsoft.com/sharepoint/v3/contenttype/forms"/>
  </ds:schemaRefs>
</ds:datastoreItem>
</file>

<file path=customXml/itemProps3.xml><?xml version="1.0" encoding="utf-8"?>
<ds:datastoreItem xmlns:ds="http://schemas.openxmlformats.org/officeDocument/2006/customXml" ds:itemID="{9C561405-E2E6-411C-93B7-30EAD1011CBA}">
  <ds:schemaRefs>
    <ds:schemaRef ds:uri="http://schemas.microsoft.com/office/infopath/2007/PartnerControls"/>
    <ds:schemaRef ds:uri="http://schemas.microsoft.com/office/2006/documentManagement/types"/>
    <ds:schemaRef ds:uri="http://purl.org/dc/dcmitype/"/>
    <ds:schemaRef ds:uri="ea615e75-cfa6-4777-b3e2-cd5725779d91"/>
    <ds:schemaRef ds:uri="http://www.w3.org/XML/1998/namespace"/>
    <ds:schemaRef ds:uri="http://purl.org/dc/elements/1.1/"/>
    <ds:schemaRef ds:uri="http://purl.org/dc/term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QAHE_Serif 2</Template>
  <TotalTime>0</TotalTime>
  <Words>3092</Words>
  <Application>Microsoft Office PowerPoint</Application>
  <PresentationFormat>Widescreen</PresentationFormat>
  <Paragraphs>454</Paragraphs>
  <Slides>49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Aptos</vt:lpstr>
      <vt:lpstr>Arial</vt:lpstr>
      <vt:lpstr>Calibri</vt:lpstr>
      <vt:lpstr>Calibri Light</vt:lpstr>
      <vt:lpstr>Wingdings</vt:lpstr>
      <vt:lpstr>1_UWTSD Serif 2025_2</vt:lpstr>
      <vt:lpstr>Introduction to Web and Database Concept ACCA4023  Week 5</vt:lpstr>
      <vt:lpstr>Weekly schedule</vt:lpstr>
      <vt:lpstr>Database</vt:lpstr>
      <vt:lpstr>Alternatives to MS Access</vt:lpstr>
      <vt:lpstr>Business Example</vt:lpstr>
      <vt:lpstr>Let`s Create the ER Diagram and Relational Schema</vt:lpstr>
      <vt:lpstr>Let`s Create the ER Diagram and Relational Schema</vt:lpstr>
      <vt:lpstr>Let`s Create the ER Diagram and Relational Schema</vt:lpstr>
      <vt:lpstr>Introduction to MS Access &amp; Databases </vt:lpstr>
      <vt:lpstr>PowerPoint Presentation</vt:lpstr>
      <vt:lpstr>MS Access Interface Overview</vt:lpstr>
      <vt:lpstr> Key Tabs in MS Access &amp; Their Functions</vt:lpstr>
      <vt:lpstr>Create a New Blank Database</vt:lpstr>
      <vt:lpstr>Creating and Designing Tables</vt:lpstr>
      <vt:lpstr>Why Do We Need Tables?</vt:lpstr>
      <vt:lpstr>Creating the Books Table</vt:lpstr>
      <vt:lpstr>PowerPoint Presentation</vt:lpstr>
      <vt:lpstr>Understanding Data Types &amp; Primary Keys</vt:lpstr>
      <vt:lpstr>Creating the Customers Table</vt:lpstr>
      <vt:lpstr>Creating the Sales Table</vt:lpstr>
      <vt:lpstr>Creating Relationships &amp; Data Integrity</vt:lpstr>
      <vt:lpstr>Why Do We Need Relationships?</vt:lpstr>
      <vt:lpstr>Defining Relationships (Foreign Key)</vt:lpstr>
      <vt:lpstr>Enforcing Referential Integrity</vt:lpstr>
      <vt:lpstr>Creating Forms for Data Entry</vt:lpstr>
      <vt:lpstr>Why Use Forms for Data Entry?</vt:lpstr>
      <vt:lpstr>Creating Entry Forms</vt:lpstr>
      <vt:lpstr>Creating Action Buttons in Forms</vt:lpstr>
      <vt:lpstr>Adding a Combo Box to Sales Form</vt:lpstr>
      <vt:lpstr>Basic Form Formatting Tips</vt:lpstr>
      <vt:lpstr>Querying Data </vt:lpstr>
      <vt:lpstr>Why Do We Need Queries?</vt:lpstr>
      <vt:lpstr>Types of Queries in MS Access</vt:lpstr>
      <vt:lpstr>Creating a Select Query (Step-by-Step)</vt:lpstr>
      <vt:lpstr>Running Specific Queries</vt:lpstr>
      <vt:lpstr>Sorting &amp; Filtering Data</vt:lpstr>
      <vt:lpstr>Generating Reports</vt:lpstr>
      <vt:lpstr>Why Use Reports in MS Access?</vt:lpstr>
      <vt:lpstr>Types of Reports in MS Access</vt:lpstr>
      <vt:lpstr>Generating a Sales Report (Step-by-Step)</vt:lpstr>
      <vt:lpstr>Grouping &amp; Summarizing Sales Data</vt:lpstr>
      <vt:lpstr>Formatting and Customizing the Report</vt:lpstr>
      <vt:lpstr>Exporting the Report to PDF</vt:lpstr>
      <vt:lpstr>Creating Navigational Menu Based Database </vt:lpstr>
      <vt:lpstr>Off-Class Activity</vt:lpstr>
      <vt:lpstr>Scenario: Healthcare Database</vt:lpstr>
      <vt:lpstr>* Step 1: Create the Database &amp; Tables</vt:lpstr>
      <vt:lpstr>Perform the following practices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Salem, Serif</dc:creator>
  <cp:lastModifiedBy>Sadhana Jha</cp:lastModifiedBy>
  <cp:revision>12</cp:revision>
  <dcterms:created xsi:type="dcterms:W3CDTF">2025-03-09T18:49:13Z</dcterms:created>
  <dcterms:modified xsi:type="dcterms:W3CDTF">2025-06-10T10:39:16Z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0x0101003E0B1A72B1727944BA974A8330C49DD1</vt:lpwstr>
  </property>
</Properties>
</file>