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26"/>
  </p:notesMasterIdLst>
  <p:sldIdLst>
    <p:sldId id="257" r:id="rId2"/>
    <p:sldId id="609" r:id="rId3"/>
    <p:sldId id="264" r:id="rId4"/>
    <p:sldId id="265" r:id="rId5"/>
    <p:sldId id="266" r:id="rId6"/>
    <p:sldId id="267" r:id="rId7"/>
    <p:sldId id="282" r:id="rId8"/>
    <p:sldId id="285" r:id="rId9"/>
    <p:sldId id="268" r:id="rId10"/>
    <p:sldId id="269" r:id="rId11"/>
    <p:sldId id="270" r:id="rId12"/>
    <p:sldId id="271" r:id="rId13"/>
    <p:sldId id="272" r:id="rId14"/>
    <p:sldId id="273" r:id="rId15"/>
    <p:sldId id="274" r:id="rId16"/>
    <p:sldId id="275" r:id="rId17"/>
    <p:sldId id="276" r:id="rId18"/>
    <p:sldId id="277" r:id="rId19"/>
    <p:sldId id="278" r:id="rId20"/>
    <p:sldId id="279" r:id="rId21"/>
    <p:sldId id="280" r:id="rId22"/>
    <p:sldId id="281" r:id="rId23"/>
    <p:sldId id="724" r:id="rId24"/>
    <p:sldId id="32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214"/>
    <p:restoredTop sz="95119"/>
  </p:normalViewPr>
  <p:slideViewPr>
    <p:cSldViewPr snapToGrid="0" snapToObjects="1">
      <p:cViewPr varScale="1">
        <p:scale>
          <a:sx n="102" d="100"/>
          <a:sy n="102" d="100"/>
        </p:scale>
        <p:origin x="192" y="53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10/8/20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5853739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p>
            <a:fld id="{A51BDAD6-683A-4239-8E96-E05F0A5EEE0D}" type="slidenum">
              <a:rPr lang="en-GB" smtClean="0"/>
              <a:pPr/>
              <a:t>3</a:t>
            </a:fld>
            <a:endParaRPr lang="en-GB"/>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5762342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E28BAF7B-2E84-4399-B0F7-5997A239E4CE}" type="slidenum">
              <a:rPr lang="en-GB" smtClean="0"/>
              <a:pPr/>
              <a:t>4</a:t>
            </a:fld>
            <a:endParaRPr lang="en-GB"/>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505919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420053BE-03CF-498D-8AFF-CD1F960E240B}" type="slidenum">
              <a:rPr lang="en-GB" smtClean="0"/>
              <a:pPr/>
              <a:t>5</a:t>
            </a:fld>
            <a:endParaRPr lang="en-GB"/>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4838987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D0FD17B5-DB58-4F1E-B006-C85A3CBCDE61}" type="slidenum">
              <a:rPr lang="en-GB" smtClean="0"/>
              <a:pPr/>
              <a:t>6</a:t>
            </a:fld>
            <a:endParaRPr lang="en-GB"/>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40736743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kern="1200" cap="all" dirty="0">
                <a:solidFill>
                  <a:schemeClr val="tx1"/>
                </a:solidFill>
                <a:effectLst/>
                <a:latin typeface="+mn-lt"/>
                <a:ea typeface="+mn-ea"/>
                <a:cs typeface="+mn-cs"/>
              </a:rPr>
              <a:t>FINALLY, ANOTHER PRIMARY VALUE OF A LEARNING ORGANISATION IS BENCHMARKING.  BENCHMARKING IS THE PRACTICE OF REFERENCING ONE’S PRACTICE AGAINST ANOTHER’S PRACTICE WITHIN A SIMILAR FIELD OR DISCIPLINE IN ORDER TO GAIN GREATER UNDERSTANDING OR ADVANTAGE FOR DEVELOPMENT AND IMPROVEMENT OF THE PRACTICE OVER WHAT THEY ARE CURRENTLY ACHIEVING (HERSEY 2008). BENCHMARKING IS BEST PRACTICE AND IS AN ACCEPTED MANAGEMENT APPROACH TO ATTAIN SUCCESS, WHETHER AS AN ORGANISATION (EG: BANKING), OR AS AN INDIVIDUAL (EG: SPORTSPERSON OR ARTIST)</a:t>
            </a:r>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8383313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3FB96E08-5660-449F-8384-A03BE17F8C49}" type="slidenum">
              <a:rPr lang="en-GB" smtClean="0"/>
              <a:pPr/>
              <a:t>9</a:t>
            </a:fld>
            <a:endParaRPr lang="en-GB"/>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3853007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82625007-9106-4839-8456-BC152FDC47C0}" type="slidenum">
              <a:rPr lang="en-GB" smtClean="0"/>
              <a:pPr/>
              <a:t>10</a:t>
            </a:fld>
            <a:endParaRPr lang="en-GB"/>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pPr eaLnBrk="1" hangingPunct="1"/>
            <a:r>
              <a:rPr lang="en-GB" b="1" dirty="0"/>
              <a:t>Systems thinking</a:t>
            </a:r>
            <a:r>
              <a:rPr lang="en-GB" dirty="0"/>
              <a:t>: Organizations are a system of interrelationships. To become more successful we need to analyse these relationships and find the problems in them. This will allow an organization to eliminate the obstacles to learning</a:t>
            </a:r>
            <a:endParaRPr lang="en-US" dirty="0"/>
          </a:p>
        </p:txBody>
      </p:sp>
    </p:spTree>
    <p:extLst>
      <p:ext uri="{BB962C8B-B14F-4D97-AF65-F5344CB8AC3E}">
        <p14:creationId xmlns:p14="http://schemas.microsoft.com/office/powerpoint/2010/main" val="7339380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p>
            <a:fld id="{82ECC8A9-172F-4F79-B803-7A0CA62CF607}" type="slidenum">
              <a:rPr lang="en-GB" smtClean="0"/>
              <a:pPr/>
              <a:t>11</a:t>
            </a:fld>
            <a:endParaRPr lang="en-GB"/>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pPr eaLnBrk="1" hangingPunct="1"/>
            <a:r>
              <a:rPr lang="en-GB" sz="1400" b="1" dirty="0"/>
              <a:t>Personal mastery: </a:t>
            </a:r>
            <a:r>
              <a:rPr lang="en-GB" dirty="0"/>
              <a:t>An individual holds great importance in a learning organization. Continuous self-improvement holds as much important as commitment and work for the organization. Employees need to grow and work on their own goals.</a:t>
            </a:r>
            <a:endParaRPr lang="en-US" dirty="0"/>
          </a:p>
        </p:txBody>
      </p:sp>
    </p:spTree>
    <p:extLst>
      <p:ext uri="{BB962C8B-B14F-4D97-AF65-F5344CB8AC3E}">
        <p14:creationId xmlns:p14="http://schemas.microsoft.com/office/powerpoint/2010/main" val="42362907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p>
            <a:fld id="{AFD06101-74C2-4876-9189-DC9C0AB05646}" type="slidenum">
              <a:rPr lang="en-GB" smtClean="0"/>
              <a:pPr/>
              <a:t>12</a:t>
            </a:fld>
            <a:endParaRPr lang="en-GB"/>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1374669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fld id="{5CA4A562-8CA9-48B6-92D9-A5AFA1AE6353}" type="slidenum">
              <a:rPr lang="en-GB" smtClean="0"/>
              <a:pPr/>
              <a:t>13</a:t>
            </a:fld>
            <a:endParaRPr lang="en-GB"/>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p:spPr>
        <p:txBody>
          <a:bodyPr/>
          <a:lstStyle/>
          <a:p>
            <a:pPr eaLnBrk="1" hangingPunct="1"/>
            <a:r>
              <a:rPr lang="en-GB" dirty="0"/>
              <a:t>A mental model is an explanation of someone's thought process about how something works in the real world. It is a representation of the surrounding world, the relationships between its various parts and a person's intuitive perception about his or her own acts and their consequences. Mental models can help shape behaviour and set an approach to solving and doing tasks. Mental models can be constructed from perception, imagination, or the comprehension of discourse (Johnson-Laird, 1983</a:t>
            </a:r>
            <a:endParaRPr lang="en-US" dirty="0"/>
          </a:p>
        </p:txBody>
      </p:sp>
    </p:spTree>
    <p:extLst>
      <p:ext uri="{BB962C8B-B14F-4D97-AF65-F5344CB8AC3E}">
        <p14:creationId xmlns:p14="http://schemas.microsoft.com/office/powerpoint/2010/main" val="24656710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FDA60531-10FF-4A5F-A3B6-D5B312188AFC}" type="slidenum">
              <a:rPr lang="en-GB" smtClean="0"/>
              <a:pPr/>
              <a:t>14</a:t>
            </a:fld>
            <a:endParaRPr lang="en-GB"/>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8984300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fld id="{5EFF92DB-CCB3-4F6A-953D-3C7CCB9EFDB1}" type="slidenum">
              <a:rPr lang="en-GB" smtClean="0"/>
              <a:pPr/>
              <a:t>15</a:t>
            </a:fld>
            <a:endParaRPr lang="en-GB"/>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9473796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00BBE767-85A6-49D4-A7E9-7ECC575CDC31}" type="slidenum">
              <a:rPr lang="en-GB" smtClean="0"/>
              <a:pPr/>
              <a:t>16</a:t>
            </a:fld>
            <a:endParaRPr lang="en-GB"/>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9917237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253AB43F-4C20-4A7D-863D-C7E40EEF66D7}" type="slidenum">
              <a:rPr lang="en-GB" smtClean="0"/>
              <a:pPr/>
              <a:t>17</a:t>
            </a:fld>
            <a:endParaRPr lang="en-GB"/>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3562627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993C06A7-1AA4-463F-88D4-57BF2078104A}" type="slidenum">
              <a:rPr lang="en-GB" smtClean="0"/>
              <a:pPr/>
              <a:t>18</a:t>
            </a:fld>
            <a:endParaRPr lang="en-GB"/>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41432086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p>
            <a:fld id="{E769112A-98A4-4EDB-A7EA-8ED5CC0BD824}" type="slidenum">
              <a:rPr lang="en-GB" smtClean="0"/>
              <a:pPr/>
              <a:t>19</a:t>
            </a:fld>
            <a:endParaRPr lang="en-GB"/>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p:spPr>
        <p:txBody>
          <a:bodyPr/>
          <a:lstStyle/>
          <a:p>
            <a:pPr eaLnBrk="1" hangingPunct="1"/>
            <a:r>
              <a:rPr lang="en-GB" dirty="0"/>
              <a:t>the awakening of the process of dialogue itself as a free flow of meaning among all the participants</a:t>
            </a:r>
          </a:p>
          <a:p>
            <a:pPr eaLnBrk="1" hangingPunct="1"/>
            <a:endParaRPr lang="en-GB" dirty="0"/>
          </a:p>
          <a:p>
            <a:pPr eaLnBrk="1" hangingPunct="1"/>
            <a:r>
              <a:rPr lang="en-US" dirty="0"/>
              <a:t>http://</a:t>
            </a:r>
            <a:r>
              <a:rPr lang="en-US" dirty="0" err="1"/>
              <a:t>sprott.physics.wisc.edu</a:t>
            </a:r>
            <a:r>
              <a:rPr lang="en-US" dirty="0"/>
              <a:t>/Chaos-Complexity/</a:t>
            </a:r>
            <a:r>
              <a:rPr lang="en-US" dirty="0" err="1"/>
              <a:t>dialogue.pdf</a:t>
            </a:r>
            <a:endParaRPr lang="en-US" dirty="0"/>
          </a:p>
          <a:p>
            <a:pPr eaLnBrk="1" hangingPunct="1"/>
            <a:endParaRPr lang="en-US" dirty="0"/>
          </a:p>
          <a:p>
            <a:pPr eaLnBrk="1" hangingPunct="1"/>
            <a:r>
              <a:rPr lang="en-US" dirty="0"/>
              <a:t>https://</a:t>
            </a:r>
            <a:r>
              <a:rPr lang="en-US" dirty="0" err="1"/>
              <a:t>organicstrategies.de</a:t>
            </a:r>
            <a:r>
              <a:rPr lang="en-US" dirty="0"/>
              <a:t>/</a:t>
            </a:r>
            <a:r>
              <a:rPr lang="en-US" dirty="0" err="1"/>
              <a:t>en</a:t>
            </a:r>
            <a:r>
              <a:rPr lang="en-US" dirty="0"/>
              <a:t>/the-art-of-dialogue-according-to-</a:t>
            </a:r>
            <a:r>
              <a:rPr lang="en-US" dirty="0" err="1"/>
              <a:t>david</a:t>
            </a:r>
            <a:r>
              <a:rPr lang="en-US" dirty="0"/>
              <a:t>-</a:t>
            </a:r>
            <a:r>
              <a:rPr lang="en-US" dirty="0" err="1"/>
              <a:t>bohm</a:t>
            </a:r>
            <a:r>
              <a:rPr lang="en-US" dirty="0"/>
              <a:t>/#:~:text=The%20essential%20condition%20for%20a,expressed%20and%20views%20made%20known.</a:t>
            </a:r>
          </a:p>
        </p:txBody>
      </p:sp>
    </p:spTree>
    <p:extLst>
      <p:ext uri="{BB962C8B-B14F-4D97-AF65-F5344CB8AC3E}">
        <p14:creationId xmlns:p14="http://schemas.microsoft.com/office/powerpoint/2010/main" val="5341560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p>
            <a:fld id="{15DC6153-DA7C-4766-9BC5-95D7E2CD4D54}" type="slidenum">
              <a:rPr lang="en-GB" smtClean="0"/>
              <a:pPr/>
              <a:t>20</a:t>
            </a:fld>
            <a:endParaRPr lang="en-GB"/>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p:spPr>
        <p:txBody>
          <a:bodyPr/>
          <a:lstStyle/>
          <a:p>
            <a:pPr eaLnBrk="1" hangingPunct="1">
              <a:lnSpc>
                <a:spcPct val="80000"/>
              </a:lnSpc>
            </a:pPr>
            <a:endParaRPr lang="en-US" sz="800"/>
          </a:p>
        </p:txBody>
      </p:sp>
    </p:spTree>
    <p:extLst>
      <p:ext uri="{BB962C8B-B14F-4D97-AF65-F5344CB8AC3E}">
        <p14:creationId xmlns:p14="http://schemas.microsoft.com/office/powerpoint/2010/main" val="22875004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p>
            <a:fld id="{74F14D8E-4483-464F-AACD-824E5AB9CE09}" type="slidenum">
              <a:rPr lang="en-GB" smtClean="0"/>
              <a:pPr/>
              <a:t>21</a:t>
            </a:fld>
            <a:endParaRPr lang="en-GB"/>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9845358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FD80CA50-F81A-49CA-9BF4-F91204D7C594}" type="slidenum">
              <a:rPr lang="en-GB" smtClean="0"/>
              <a:pPr/>
              <a:t>22</a:t>
            </a:fld>
            <a:endParaRPr lang="en-GB"/>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6008637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23</a:t>
            </a:fld>
            <a:endParaRPr lang="en-US"/>
          </a:p>
        </p:txBody>
      </p:sp>
    </p:spTree>
    <p:extLst>
      <p:ext uri="{BB962C8B-B14F-4D97-AF65-F5344CB8AC3E}">
        <p14:creationId xmlns:p14="http://schemas.microsoft.com/office/powerpoint/2010/main" val="21317698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24</a:t>
            </a:fld>
            <a:endParaRPr lang="en-US"/>
          </a:p>
        </p:txBody>
      </p:sp>
    </p:spTree>
    <p:extLst>
      <p:ext uri="{BB962C8B-B14F-4D97-AF65-F5344CB8AC3E}">
        <p14:creationId xmlns:p14="http://schemas.microsoft.com/office/powerpoint/2010/main" val="17495488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06/10/2020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81088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06/10/2020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8597062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06/10/2020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08019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06/10/2020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682749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06/10/2020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3654332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06/10/2020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4059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06/10/2020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20617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06/10/2020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863751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06/10/2020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8805739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06/10/2020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98547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06/10/2020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02433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06/10/2020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187414196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2OTHFLP8nvE"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www.youtube.com/watch?v=8cnr49QWid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BMSK5002</a:t>
            </a:r>
            <a:endParaRPr lang="en-US" dirty="0"/>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438150" y="3744615"/>
            <a:ext cx="11372850" cy="1627485"/>
          </a:xfrm>
        </p:spPr>
        <p:txBody>
          <a:bodyPr>
            <a:normAutofit/>
          </a:bodyPr>
          <a:lstStyle/>
          <a:p>
            <a:r>
              <a:rPr lang="en-GB" b="1" dirty="0">
                <a:solidFill>
                  <a:schemeClr val="bg1"/>
                </a:solidFill>
              </a:rPr>
              <a:t>Developing Relationships &amp; Workplace Achievement</a:t>
            </a:r>
          </a:p>
          <a:p>
            <a:r>
              <a:rPr lang="en-GB" b="1" dirty="0">
                <a:solidFill>
                  <a:schemeClr val="bg1"/>
                </a:solidFill>
              </a:rPr>
              <a:t>Online Session 8</a:t>
            </a:r>
          </a:p>
          <a:p>
            <a:endParaRPr lang="en-US" dirty="0">
              <a:solidFill>
                <a:schemeClr val="bg1"/>
              </a:solidFill>
            </a:endParaRPr>
          </a:p>
        </p:txBody>
      </p:sp>
    </p:spTree>
    <p:extLst>
      <p:ext uri="{BB962C8B-B14F-4D97-AF65-F5344CB8AC3E}">
        <p14:creationId xmlns:p14="http://schemas.microsoft.com/office/powerpoint/2010/main" val="1732008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380995" y="306002"/>
            <a:ext cx="11562189" cy="757688"/>
          </a:xfrm>
        </p:spPr>
        <p:txBody>
          <a:bodyPr>
            <a:normAutofit fontScale="90000"/>
          </a:bodyPr>
          <a:lstStyle/>
          <a:p>
            <a:r>
              <a:rPr lang="en-GB" sz="3200" b="1" dirty="0"/>
              <a:t>Developing Relationships and Workplace Achievement</a:t>
            </a:r>
            <a:r>
              <a:rPr lang="en-GB" sz="3200" dirty="0"/>
              <a:t> </a:t>
            </a:r>
            <a:br>
              <a:rPr lang="en-GB" sz="3200" dirty="0"/>
            </a:br>
            <a:endParaRPr lang="en-US" sz="3200" b="1" dirty="0"/>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381000" y="1449001"/>
            <a:ext cx="5473691" cy="4082003"/>
          </a:xfrm>
        </p:spPr>
        <p:txBody>
          <a:bodyPr>
            <a:normAutofit fontScale="92500" lnSpcReduction="20000"/>
          </a:bodyPr>
          <a:lstStyle/>
          <a:p>
            <a:pPr marL="457200" indent="-457200">
              <a:buFont typeface="+mj-lt"/>
              <a:buAutoNum type="arabicPeriod"/>
            </a:pPr>
            <a:r>
              <a:rPr lang="en-US" sz="2000" dirty="0"/>
              <a:t>Critically assess the potential benefits to the </a:t>
            </a:r>
            <a:r>
              <a:rPr lang="en-US" sz="2000" dirty="0" err="1"/>
              <a:t>organisation</a:t>
            </a:r>
            <a:r>
              <a:rPr lang="en-US" sz="2000" dirty="0"/>
              <a:t> and the individual of personally developing individuals in the workplace                                                 </a:t>
            </a:r>
            <a:endParaRPr lang="en-GB" altLang="en-US" sz="2000" b="1" dirty="0"/>
          </a:p>
          <a:p>
            <a:pPr marL="457200" indent="-457200">
              <a:buFont typeface="+mj-lt"/>
              <a:buAutoNum type="arabicPeriod"/>
            </a:pPr>
            <a:endParaRPr lang="en-GB" sz="2000" dirty="0"/>
          </a:p>
          <a:p>
            <a:pPr marL="457200" indent="-457200">
              <a:buFont typeface="+mj-lt"/>
              <a:buAutoNum type="arabicPeriod"/>
            </a:pPr>
            <a:r>
              <a:rPr lang="en-GB" sz="2000" dirty="0"/>
              <a:t>Manage the individual's expectations in respect of personal development</a:t>
            </a:r>
          </a:p>
          <a:p>
            <a:pPr marL="457200" indent="-457200">
              <a:buFont typeface="+mj-lt"/>
              <a:buAutoNum type="arabicPeriod"/>
            </a:pPr>
            <a:endParaRPr lang="en-GB" sz="2000" dirty="0"/>
          </a:p>
          <a:p>
            <a:pPr marL="457200" indent="-457200">
              <a:buFont typeface="+mj-lt"/>
              <a:buAutoNum type="arabicPeriod"/>
            </a:pPr>
            <a:r>
              <a:rPr lang="en-GB" sz="2000" dirty="0"/>
              <a:t>Critically evaluate  development vehicles available to an organisation appropriate to the development needs of the individual</a:t>
            </a:r>
          </a:p>
          <a:p>
            <a:pPr marL="457200" indent="-457200">
              <a:buFont typeface="+mj-lt"/>
              <a:buAutoNum type="arabicPeriod"/>
            </a:pPr>
            <a:endParaRPr lang="en-GB" sz="2000" dirty="0"/>
          </a:p>
          <a:p>
            <a:pPr marL="457200" indent="-457200">
              <a:buFont typeface="+mj-lt"/>
              <a:buAutoNum type="arabicPeriod"/>
            </a:pPr>
            <a:r>
              <a:rPr lang="en-GB" sz="2000" dirty="0"/>
              <a:t>Generate a detailed plan to meet the development  needs of the individual in the workplace </a:t>
            </a:r>
          </a:p>
          <a:p>
            <a:endParaRPr lang="en-GB" dirty="0"/>
          </a:p>
        </p:txBody>
      </p:sp>
      <p:sp>
        <p:nvSpPr>
          <p:cNvPr id="4" name="Slide Number Placeholder 3">
            <a:extLst>
              <a:ext uri="{FF2B5EF4-FFF2-40B4-BE49-F238E27FC236}">
                <a16:creationId xmlns:a16="http://schemas.microsoft.com/office/drawing/2014/main" id="{B05975D5-DCBF-9948-AB5D-E5910FA66EEA}"/>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6" name="TextBox 5">
            <a:extLst>
              <a:ext uri="{FF2B5EF4-FFF2-40B4-BE49-F238E27FC236}">
                <a16:creationId xmlns:a16="http://schemas.microsoft.com/office/drawing/2014/main" id="{889B092D-2163-6043-AB71-488A8A713124}"/>
              </a:ext>
            </a:extLst>
          </p:cNvPr>
          <p:cNvSpPr txBox="1"/>
          <p:nvPr/>
        </p:nvSpPr>
        <p:spPr>
          <a:xfrm>
            <a:off x="5994400" y="1588703"/>
            <a:ext cx="6030686" cy="3168560"/>
          </a:xfrm>
          <a:prstGeom prst="rect">
            <a:avLst/>
          </a:prstGeom>
          <a:noFill/>
        </p:spPr>
        <p:txBody>
          <a:bodyPr wrap="square" rtlCol="0">
            <a:spAutoFit/>
          </a:bodyPr>
          <a:lstStyle/>
          <a:p>
            <a:pPr>
              <a:lnSpc>
                <a:spcPct val="170000"/>
              </a:lnSpc>
            </a:pPr>
            <a:r>
              <a:rPr lang="en-GB" sz="2000" b="1" dirty="0"/>
              <a:t>Common Assessment Criteria</a:t>
            </a:r>
          </a:p>
          <a:p>
            <a:pPr>
              <a:lnSpc>
                <a:spcPct val="170000"/>
              </a:lnSpc>
            </a:pPr>
            <a:r>
              <a:rPr lang="en-GB" sz="2000" dirty="0"/>
              <a:t>Engagement with Literature Skills.			20</a:t>
            </a:r>
          </a:p>
          <a:p>
            <a:pPr>
              <a:lnSpc>
                <a:spcPct val="170000"/>
              </a:lnSpc>
            </a:pPr>
            <a:r>
              <a:rPr lang="en-GB" sz="2000" dirty="0"/>
              <a:t>Knowledge and Understanding Skills 		30</a:t>
            </a:r>
          </a:p>
          <a:p>
            <a:pPr>
              <a:lnSpc>
                <a:spcPct val="170000"/>
              </a:lnSpc>
            </a:pPr>
            <a:r>
              <a:rPr lang="en-GB" sz="2000" dirty="0"/>
              <a:t>Cognitive and Intellectual Skills			30</a:t>
            </a:r>
          </a:p>
          <a:p>
            <a:pPr>
              <a:lnSpc>
                <a:spcPct val="170000"/>
              </a:lnSpc>
            </a:pPr>
            <a:r>
              <a:rPr lang="en-GB" sz="2000" dirty="0"/>
              <a:t>Practical Application Skills 			10</a:t>
            </a:r>
          </a:p>
          <a:p>
            <a:pPr>
              <a:lnSpc>
                <a:spcPct val="170000"/>
              </a:lnSpc>
            </a:pPr>
            <a:r>
              <a:rPr lang="en-GB" sz="2000" dirty="0"/>
              <a:t>Transferable Skills for Life and Professional Practice  	10</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5854700" y="1449002"/>
            <a:ext cx="0" cy="3948498"/>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293479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dirty="0"/>
              <a:t>Session 8 – Learning &amp; Development</a:t>
            </a:r>
          </a:p>
        </p:txBody>
      </p:sp>
      <p:sp>
        <p:nvSpPr>
          <p:cNvPr id="7171" name="Rectangle 3"/>
          <p:cNvSpPr>
            <a:spLocks noGrp="1" noChangeArrowheads="1"/>
          </p:cNvSpPr>
          <p:nvPr>
            <p:ph idx="1"/>
          </p:nvPr>
        </p:nvSpPr>
        <p:spPr>
          <a:xfrm>
            <a:off x="702013" y="1253331"/>
            <a:ext cx="10515600" cy="4351338"/>
          </a:xfrm>
        </p:spPr>
        <p:txBody>
          <a:bodyPr/>
          <a:lstStyle/>
          <a:p>
            <a:pPr eaLnBrk="1" hangingPunct="1"/>
            <a:r>
              <a:rPr lang="en-GB" dirty="0"/>
              <a:t>To introduce the facets and elements of the Learning Organisation</a:t>
            </a:r>
          </a:p>
        </p:txBody>
      </p:sp>
    </p:spTree>
    <p:extLst>
      <p:ext uri="{BB962C8B-B14F-4D97-AF65-F5344CB8AC3E}">
        <p14:creationId xmlns:p14="http://schemas.microsoft.com/office/powerpoint/2010/main" val="35362792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4"/>
          <p:cNvSpPr>
            <a:spLocks noGrp="1" noChangeArrowheads="1"/>
          </p:cNvSpPr>
          <p:nvPr>
            <p:ph type="title"/>
          </p:nvPr>
        </p:nvSpPr>
        <p:spPr/>
        <p:txBody>
          <a:bodyPr/>
          <a:lstStyle/>
          <a:p>
            <a:pPr eaLnBrk="1" hangingPunct="1"/>
            <a:r>
              <a:rPr lang="en-GB" dirty="0"/>
              <a:t>Peter Senge</a:t>
            </a:r>
          </a:p>
        </p:txBody>
      </p:sp>
      <p:sp>
        <p:nvSpPr>
          <p:cNvPr id="8196" name="Text Box 6"/>
          <p:cNvSpPr txBox="1">
            <a:spLocks noChangeArrowheads="1"/>
          </p:cNvSpPr>
          <p:nvPr/>
        </p:nvSpPr>
        <p:spPr bwMode="auto">
          <a:xfrm>
            <a:off x="838199" y="1170176"/>
            <a:ext cx="10613995" cy="3359061"/>
          </a:xfrm>
          <a:prstGeom prst="rect">
            <a:avLst/>
          </a:prstGeom>
          <a:noFill/>
          <a:ln w="9525">
            <a:noFill/>
            <a:miter lim="800000"/>
            <a:headEnd/>
            <a:tailEnd/>
          </a:ln>
        </p:spPr>
        <p:txBody>
          <a:bodyPr wrap="square">
            <a:spAutoFit/>
          </a:bodyPr>
          <a:lstStyle/>
          <a:p>
            <a:pPr>
              <a:lnSpc>
                <a:spcPct val="150000"/>
              </a:lnSpc>
            </a:pPr>
            <a:r>
              <a:rPr lang="en-GB" sz="2400" b="1" dirty="0"/>
              <a:t>Learning organisations </a:t>
            </a:r>
            <a:r>
              <a:rPr lang="en-GB" sz="2400" dirty="0"/>
              <a:t>are:</a:t>
            </a:r>
          </a:p>
          <a:p>
            <a:pPr>
              <a:lnSpc>
                <a:spcPct val="150000"/>
              </a:lnSpc>
            </a:pPr>
            <a:r>
              <a:rPr lang="en-GB" sz="2400" dirty="0"/>
              <a:t>…organizations where people continually expand their capacity to create the results they truly desire, where new and expansive patterns of thinking are nurtured, where collective aspiration is set free, and where people are continually learning to see the whole together.</a:t>
            </a:r>
          </a:p>
          <a:p>
            <a:pPr>
              <a:lnSpc>
                <a:spcPct val="150000"/>
              </a:lnSpc>
            </a:pPr>
            <a:r>
              <a:rPr lang="en-GB" sz="2400" dirty="0"/>
              <a:t>(Senge, 1990)</a:t>
            </a:r>
          </a:p>
        </p:txBody>
      </p:sp>
    </p:spTree>
    <p:extLst>
      <p:ext uri="{BB962C8B-B14F-4D97-AF65-F5344CB8AC3E}">
        <p14:creationId xmlns:p14="http://schemas.microsoft.com/office/powerpoint/2010/main" val="18907501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838200" y="365126"/>
            <a:ext cx="10515600" cy="676023"/>
          </a:xfrm>
        </p:spPr>
        <p:txBody>
          <a:bodyPr/>
          <a:lstStyle/>
          <a:p>
            <a:pPr eaLnBrk="1" hangingPunct="1"/>
            <a:r>
              <a:rPr lang="en-GB" dirty="0"/>
              <a:t>Peter Senge (1990)</a:t>
            </a:r>
          </a:p>
        </p:txBody>
      </p:sp>
      <p:sp>
        <p:nvSpPr>
          <p:cNvPr id="9219" name="Rectangle 3"/>
          <p:cNvSpPr>
            <a:spLocks noGrp="1" noChangeArrowheads="1"/>
          </p:cNvSpPr>
          <p:nvPr>
            <p:ph idx="1"/>
          </p:nvPr>
        </p:nvSpPr>
        <p:spPr>
          <a:xfrm>
            <a:off x="765772" y="1149602"/>
            <a:ext cx="10813610" cy="4351338"/>
          </a:xfrm>
        </p:spPr>
        <p:txBody>
          <a:bodyPr/>
          <a:lstStyle/>
          <a:p>
            <a:pPr marL="0" indent="0" eaLnBrk="1" hangingPunct="1">
              <a:lnSpc>
                <a:spcPct val="150000"/>
              </a:lnSpc>
              <a:buNone/>
            </a:pPr>
            <a:r>
              <a:rPr lang="en-GB" dirty="0"/>
              <a:t>For a ‘learning organization it is not enough to survive. ‘”</a:t>
            </a:r>
            <a:r>
              <a:rPr lang="en-GB" b="1" dirty="0"/>
              <a:t>Survival learning</a:t>
            </a:r>
            <a:r>
              <a:rPr lang="en-GB" dirty="0"/>
              <a:t>” or what is more often termed “</a:t>
            </a:r>
            <a:r>
              <a:rPr lang="en-GB" b="1" dirty="0"/>
              <a:t>adaptive learning</a:t>
            </a:r>
            <a:r>
              <a:rPr lang="en-GB" dirty="0"/>
              <a:t>” is important – indeed it is necessary. </a:t>
            </a:r>
          </a:p>
          <a:p>
            <a:pPr marL="0" indent="0" eaLnBrk="1" hangingPunct="1">
              <a:lnSpc>
                <a:spcPct val="150000"/>
              </a:lnSpc>
              <a:buNone/>
            </a:pPr>
            <a:r>
              <a:rPr lang="en-GB" dirty="0"/>
              <a:t>But for a learning organization, “</a:t>
            </a:r>
            <a:r>
              <a:rPr lang="en-GB" b="1" dirty="0"/>
              <a:t>adaptive learning</a:t>
            </a:r>
            <a:r>
              <a:rPr lang="en-GB" dirty="0"/>
              <a:t>” must be joined by “</a:t>
            </a:r>
            <a:r>
              <a:rPr lang="en-GB" b="1" dirty="0"/>
              <a:t>generative learning</a:t>
            </a:r>
            <a:r>
              <a:rPr lang="en-GB" dirty="0"/>
              <a:t>”, learning that enhances our capacity to create’ (Senge 1990:14). </a:t>
            </a:r>
          </a:p>
        </p:txBody>
      </p:sp>
    </p:spTree>
    <p:extLst>
      <p:ext uri="{BB962C8B-B14F-4D97-AF65-F5344CB8AC3E}">
        <p14:creationId xmlns:p14="http://schemas.microsoft.com/office/powerpoint/2010/main" val="15718404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dirty="0"/>
              <a:t>David Garvin</a:t>
            </a:r>
          </a:p>
        </p:txBody>
      </p:sp>
      <p:sp>
        <p:nvSpPr>
          <p:cNvPr id="10243" name="Rectangle 3"/>
          <p:cNvSpPr>
            <a:spLocks noGrp="1" noChangeArrowheads="1"/>
          </p:cNvSpPr>
          <p:nvPr>
            <p:ph idx="1"/>
          </p:nvPr>
        </p:nvSpPr>
        <p:spPr>
          <a:xfrm>
            <a:off x="838199" y="1253331"/>
            <a:ext cx="10967519" cy="4351338"/>
          </a:xfrm>
        </p:spPr>
        <p:txBody>
          <a:bodyPr/>
          <a:lstStyle/>
          <a:p>
            <a:pPr marL="0" indent="0" eaLnBrk="1" hangingPunct="1">
              <a:lnSpc>
                <a:spcPct val="150000"/>
              </a:lnSpc>
              <a:buNone/>
            </a:pPr>
            <a:r>
              <a:rPr lang="en-GB" b="1" dirty="0"/>
              <a:t>The need for learning organizations</a:t>
            </a:r>
            <a:r>
              <a:rPr lang="en-GB" dirty="0"/>
              <a:t> is due to business becoming more complex, dynamic, and globally competitive. Excelling in a dynamic business environment requires more understanding, knowledge, preparation, and agreement than one person's expertise and experience provides. David Garvin of Harvard University says that "Continuous improvement requires a commitment to learning."</a:t>
            </a:r>
          </a:p>
        </p:txBody>
      </p:sp>
    </p:spTree>
    <p:extLst>
      <p:ext uri="{BB962C8B-B14F-4D97-AF65-F5344CB8AC3E}">
        <p14:creationId xmlns:p14="http://schemas.microsoft.com/office/powerpoint/2010/main" val="3258816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7723" y="135802"/>
            <a:ext cx="9734004" cy="5543554"/>
          </a:xfrm>
          <a:prstGeom prst="rect">
            <a:avLst/>
          </a:prstGeom>
        </p:spPr>
      </p:pic>
    </p:spTree>
    <p:extLst>
      <p:ext uri="{BB962C8B-B14F-4D97-AF65-F5344CB8AC3E}">
        <p14:creationId xmlns:p14="http://schemas.microsoft.com/office/powerpoint/2010/main" val="11242040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5216" y="84468"/>
            <a:ext cx="10515600" cy="1325563"/>
          </a:xfrm>
        </p:spPr>
        <p:txBody>
          <a:bodyPr>
            <a:normAutofit/>
          </a:bodyPr>
          <a:lstStyle/>
          <a:p>
            <a:r>
              <a:rPr lang="en-GB" sz="3600" dirty="0"/>
              <a:t>Benefits  of a Learning Organisation</a:t>
            </a:r>
          </a:p>
        </p:txBody>
      </p:sp>
      <p:sp>
        <p:nvSpPr>
          <p:cNvPr id="4" name="Content Placeholder 3"/>
          <p:cNvSpPr>
            <a:spLocks noGrp="1"/>
          </p:cNvSpPr>
          <p:nvPr>
            <p:ph sz="half" idx="2"/>
          </p:nvPr>
        </p:nvSpPr>
        <p:spPr>
          <a:xfrm>
            <a:off x="315216" y="1410031"/>
            <a:ext cx="10829600" cy="3486373"/>
          </a:xfrm>
        </p:spPr>
        <p:txBody>
          <a:bodyPr>
            <a:normAutofit lnSpcReduction="10000"/>
          </a:bodyPr>
          <a:lstStyle/>
          <a:p>
            <a:pPr marL="0" indent="0">
              <a:buNone/>
            </a:pPr>
            <a:r>
              <a:rPr lang="en-GB" dirty="0"/>
              <a:t>The main benefits are:</a:t>
            </a:r>
          </a:p>
          <a:p>
            <a:endParaRPr lang="en-GB" dirty="0"/>
          </a:p>
          <a:p>
            <a:r>
              <a:rPr lang="en-GB" dirty="0"/>
              <a:t>Maintaining levels of innovation and remaining competitive</a:t>
            </a:r>
          </a:p>
          <a:p>
            <a:r>
              <a:rPr lang="en-GB" dirty="0"/>
              <a:t>Being better placed to respond to external pressures</a:t>
            </a:r>
          </a:p>
          <a:p>
            <a:r>
              <a:rPr lang="en-GB" dirty="0"/>
              <a:t>Having the knowledge to better link resources to customer needs</a:t>
            </a:r>
          </a:p>
          <a:p>
            <a:r>
              <a:rPr lang="en-GB" dirty="0"/>
              <a:t>Improving quality of outputs at all levels</a:t>
            </a:r>
          </a:p>
          <a:p>
            <a:r>
              <a:rPr lang="en-GB" dirty="0"/>
              <a:t>Improving Corporate image by becoming more people oriented</a:t>
            </a:r>
          </a:p>
          <a:p>
            <a:r>
              <a:rPr lang="en-GB" dirty="0"/>
              <a:t>Increasing the pace of change within the organization</a:t>
            </a:r>
          </a:p>
        </p:txBody>
      </p:sp>
    </p:spTree>
    <p:extLst>
      <p:ext uri="{BB962C8B-B14F-4D97-AF65-F5344CB8AC3E}">
        <p14:creationId xmlns:p14="http://schemas.microsoft.com/office/powerpoint/2010/main" val="1484465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251599" y="116933"/>
            <a:ext cx="11664629" cy="782013"/>
          </a:xfrm>
        </p:spPr>
        <p:txBody>
          <a:bodyPr>
            <a:normAutofit/>
          </a:bodyPr>
          <a:lstStyle/>
          <a:p>
            <a:r>
              <a:rPr lang="en-GB" sz="3200" b="1" dirty="0"/>
              <a:t>Senge - The Fifth Discipline</a:t>
            </a:r>
          </a:p>
        </p:txBody>
      </p:sp>
      <p:sp>
        <p:nvSpPr>
          <p:cNvPr id="11267" name="Rectangle 3"/>
          <p:cNvSpPr>
            <a:spLocks noGrp="1" noChangeArrowheads="1"/>
          </p:cNvSpPr>
          <p:nvPr>
            <p:ph idx="1"/>
          </p:nvPr>
        </p:nvSpPr>
        <p:spPr>
          <a:xfrm>
            <a:off x="402927" y="814151"/>
            <a:ext cx="11012170" cy="4479145"/>
          </a:xfrm>
        </p:spPr>
        <p:txBody>
          <a:bodyPr>
            <a:normAutofit fontScale="92500" lnSpcReduction="20000"/>
          </a:bodyPr>
          <a:lstStyle/>
          <a:p>
            <a:pPr marL="0" indent="0">
              <a:buNone/>
            </a:pPr>
            <a:r>
              <a:rPr lang="en-GB" dirty="0"/>
              <a:t>The five disciplines that Peter Senge identifies are said to be converging to innovate learning organizations. They are:</a:t>
            </a:r>
          </a:p>
          <a:p>
            <a:pPr marL="0" indent="0">
              <a:buNone/>
            </a:pPr>
            <a:endParaRPr lang="en-GB" dirty="0"/>
          </a:p>
          <a:p>
            <a:pPr marL="514350" indent="-514350">
              <a:buFont typeface="+mj-lt"/>
              <a:buAutoNum type="arabicPeriod"/>
            </a:pPr>
            <a:r>
              <a:rPr lang="en-GB" dirty="0"/>
              <a:t>Systems thinking (the fifth discipline)</a:t>
            </a:r>
          </a:p>
          <a:p>
            <a:pPr marL="514350" indent="-514350">
              <a:buFont typeface="+mj-lt"/>
              <a:buAutoNum type="arabicPeriod"/>
            </a:pPr>
            <a:r>
              <a:rPr lang="en-GB" dirty="0"/>
              <a:t>Personal mastery</a:t>
            </a:r>
          </a:p>
          <a:p>
            <a:pPr marL="514350" indent="-514350">
              <a:buFont typeface="+mj-lt"/>
              <a:buAutoNum type="arabicPeriod"/>
            </a:pPr>
            <a:r>
              <a:rPr lang="en-GB" dirty="0"/>
              <a:t>Mental models</a:t>
            </a:r>
          </a:p>
          <a:p>
            <a:pPr marL="514350" indent="-514350">
              <a:buFont typeface="+mj-lt"/>
              <a:buAutoNum type="arabicPeriod"/>
            </a:pPr>
            <a:r>
              <a:rPr lang="en-GB" dirty="0"/>
              <a:t>Building shared vision</a:t>
            </a:r>
          </a:p>
          <a:p>
            <a:pPr marL="514350" indent="-514350">
              <a:buFont typeface="+mj-lt"/>
              <a:buAutoNum type="arabicPeriod"/>
            </a:pPr>
            <a:r>
              <a:rPr lang="en-GB" dirty="0"/>
              <a:t>Team learning</a:t>
            </a:r>
          </a:p>
          <a:p>
            <a:pPr eaLnBrk="1" hangingPunct="1">
              <a:lnSpc>
                <a:spcPct val="90000"/>
              </a:lnSpc>
            </a:pPr>
            <a:endParaRPr lang="en-GB" dirty="0"/>
          </a:p>
          <a:p>
            <a:pPr marL="0" indent="0">
              <a:buNone/>
            </a:pPr>
            <a:r>
              <a:rPr lang="en-GB" sz="2400" i="1" dirty="0"/>
              <a:t>The dimension that distinguishes learning organisations from more traditional organizations is the mastery of certain basic disciplines or ‘component technologies’.</a:t>
            </a:r>
          </a:p>
        </p:txBody>
      </p:sp>
      <p:pic>
        <p:nvPicPr>
          <p:cNvPr id="5" name="Content Placeholder 4" descr="A picture containing device&#10;&#10;Description automatically generated">
            <a:extLst>
              <a:ext uri="{FF2B5EF4-FFF2-40B4-BE49-F238E27FC236}">
                <a16:creationId xmlns:a16="http://schemas.microsoft.com/office/drawing/2014/main" id="{206DC9E6-3B2C-324F-83A8-DBE09583B58D}"/>
              </a:ext>
            </a:extLst>
          </p:cNvPr>
          <p:cNvPicPr>
            <a:picLocks noChangeAspect="1"/>
          </p:cNvPicPr>
          <p:nvPr/>
        </p:nvPicPr>
        <p:blipFill>
          <a:blip r:embed="rId3"/>
          <a:stretch>
            <a:fillRect/>
          </a:stretch>
        </p:blipFill>
        <p:spPr>
          <a:xfrm>
            <a:off x="8906856" y="1789889"/>
            <a:ext cx="2527671" cy="2527671"/>
          </a:xfrm>
          <a:prstGeom prst="rect">
            <a:avLst/>
          </a:prstGeom>
        </p:spPr>
      </p:pic>
      <p:sp>
        <p:nvSpPr>
          <p:cNvPr id="2" name="TextBox 1">
            <a:extLst>
              <a:ext uri="{FF2B5EF4-FFF2-40B4-BE49-F238E27FC236}">
                <a16:creationId xmlns:a16="http://schemas.microsoft.com/office/drawing/2014/main" id="{0D784737-9018-3E4B-BE75-0C1EA9FA8A0D}"/>
              </a:ext>
            </a:extLst>
          </p:cNvPr>
          <p:cNvSpPr txBox="1"/>
          <p:nvPr/>
        </p:nvSpPr>
        <p:spPr>
          <a:xfrm>
            <a:off x="10163865" y="5023837"/>
            <a:ext cx="1441420" cy="369332"/>
          </a:xfrm>
          <a:prstGeom prst="rect">
            <a:avLst/>
          </a:prstGeom>
          <a:noFill/>
        </p:spPr>
        <p:txBody>
          <a:bodyPr wrap="none" rtlCol="0">
            <a:spAutoFit/>
          </a:bodyPr>
          <a:lstStyle/>
          <a:p>
            <a:r>
              <a:rPr lang="en-US" dirty="0"/>
              <a:t>Senge (1990)</a:t>
            </a:r>
          </a:p>
        </p:txBody>
      </p:sp>
    </p:spTree>
    <p:extLst>
      <p:ext uri="{BB962C8B-B14F-4D97-AF65-F5344CB8AC3E}">
        <p14:creationId xmlns:p14="http://schemas.microsoft.com/office/powerpoint/2010/main" val="6003995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341408DF-79CC-D34D-ACB9-835B482E5891}"/>
              </a:ext>
            </a:extLst>
          </p:cNvPr>
          <p:cNvSpPr>
            <a:spLocks noGrp="1" noChangeArrowheads="1"/>
          </p:cNvSpPr>
          <p:nvPr>
            <p:ph type="title"/>
          </p:nvPr>
        </p:nvSpPr>
        <p:spPr>
          <a:xfrm>
            <a:off x="79971" y="0"/>
            <a:ext cx="11937857" cy="864096"/>
          </a:xfrm>
        </p:spPr>
        <p:txBody>
          <a:bodyPr/>
          <a:lstStyle/>
          <a:p>
            <a:pPr eaLnBrk="1" hangingPunct="1"/>
            <a:r>
              <a:rPr lang="en-GB" dirty="0"/>
              <a:t>Systems Thinking</a:t>
            </a:r>
          </a:p>
        </p:txBody>
      </p:sp>
      <p:sp>
        <p:nvSpPr>
          <p:cNvPr id="12290" name="Rectangle 3"/>
          <p:cNvSpPr>
            <a:spLocks noGrp="1" noChangeArrowheads="1"/>
          </p:cNvSpPr>
          <p:nvPr>
            <p:ph idx="1"/>
          </p:nvPr>
        </p:nvSpPr>
        <p:spPr>
          <a:xfrm>
            <a:off x="170497" y="1010401"/>
            <a:ext cx="11662381" cy="4468741"/>
          </a:xfrm>
        </p:spPr>
        <p:txBody>
          <a:bodyPr>
            <a:normAutofit/>
          </a:bodyPr>
          <a:lstStyle/>
          <a:p>
            <a:pPr marL="0" indent="0">
              <a:lnSpc>
                <a:spcPct val="110000"/>
              </a:lnSpc>
              <a:buNone/>
            </a:pPr>
            <a:r>
              <a:rPr lang="en-GB" sz="2400" dirty="0"/>
              <a:t>A conceptual framework, a body of knowledge and tools that has been developed over 50 years, to make the full patterns clearer. Help to see how to change them effectively. </a:t>
            </a:r>
          </a:p>
          <a:p>
            <a:pPr marL="0" indent="0">
              <a:lnSpc>
                <a:spcPct val="80000"/>
              </a:lnSpc>
              <a:buNone/>
            </a:pPr>
            <a:endParaRPr lang="en-GB" sz="1050" dirty="0"/>
          </a:p>
          <a:p>
            <a:pPr marL="0" indent="0">
              <a:lnSpc>
                <a:spcPct val="80000"/>
              </a:lnSpc>
              <a:buNone/>
            </a:pPr>
            <a:r>
              <a:rPr lang="en-GB" sz="2400" dirty="0"/>
              <a:t>The essence of the discipline of systems thinking lies in a shift of mindset:</a:t>
            </a:r>
            <a:br>
              <a:rPr lang="en-GB" sz="2400" dirty="0"/>
            </a:br>
            <a:r>
              <a:rPr lang="en-GB" sz="2400" dirty="0"/>
              <a:t> </a:t>
            </a:r>
          </a:p>
          <a:p>
            <a:pPr marL="350837" lvl="1" indent="-342900">
              <a:lnSpc>
                <a:spcPct val="80000"/>
              </a:lnSpc>
              <a:buFont typeface="Arial" panose="020B0604020202020204" pitchFamily="34" charset="0"/>
              <a:buChar char="•"/>
            </a:pPr>
            <a:r>
              <a:rPr lang="en-GB" dirty="0"/>
              <a:t>seeing interrelationships rather than linear cause-effect chains, and </a:t>
            </a:r>
          </a:p>
          <a:p>
            <a:pPr marL="350837" lvl="1" indent="-342900">
              <a:lnSpc>
                <a:spcPct val="80000"/>
              </a:lnSpc>
              <a:buFont typeface="Arial" panose="020B0604020202020204" pitchFamily="34" charset="0"/>
              <a:buChar char="•"/>
            </a:pPr>
            <a:r>
              <a:rPr lang="en-GB" dirty="0"/>
              <a:t>seeing processes of change rather than snapshots</a:t>
            </a:r>
          </a:p>
          <a:p>
            <a:pPr marL="0" indent="0">
              <a:lnSpc>
                <a:spcPct val="80000"/>
              </a:lnSpc>
              <a:buNone/>
            </a:pPr>
            <a:endParaRPr lang="en-GB" sz="2600" dirty="0"/>
          </a:p>
          <a:p>
            <a:pPr marL="0" indent="0">
              <a:lnSpc>
                <a:spcPct val="80000"/>
              </a:lnSpc>
              <a:buNone/>
            </a:pPr>
            <a:r>
              <a:rPr lang="en-GB" sz="2600" dirty="0"/>
              <a:t>Systems thinking </a:t>
            </a:r>
          </a:p>
          <a:p>
            <a:pPr eaLnBrk="1" hangingPunct="1">
              <a:lnSpc>
                <a:spcPct val="80000"/>
              </a:lnSpc>
            </a:pPr>
            <a:r>
              <a:rPr lang="en-GB" sz="2400" dirty="0"/>
              <a:t>it provides ways of understanding practical business issues; </a:t>
            </a:r>
          </a:p>
          <a:p>
            <a:pPr eaLnBrk="1" hangingPunct="1">
              <a:lnSpc>
                <a:spcPct val="80000"/>
              </a:lnSpc>
            </a:pPr>
            <a:r>
              <a:rPr lang="en-GB" sz="2400" dirty="0"/>
              <a:t>it looks at systems in terms of particular types of cycles (archetypes);</a:t>
            </a:r>
          </a:p>
          <a:p>
            <a:pPr eaLnBrk="1" hangingPunct="1">
              <a:lnSpc>
                <a:spcPct val="80000"/>
              </a:lnSpc>
            </a:pPr>
            <a:r>
              <a:rPr lang="en-GB" sz="2400" dirty="0"/>
              <a:t>it includes explicit system modelling of complex issues. </a:t>
            </a:r>
          </a:p>
        </p:txBody>
      </p:sp>
    </p:spTree>
    <p:extLst>
      <p:ext uri="{BB962C8B-B14F-4D97-AF65-F5344CB8AC3E}">
        <p14:creationId xmlns:p14="http://schemas.microsoft.com/office/powerpoint/2010/main" val="22529395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222563" y="102576"/>
            <a:ext cx="11795265" cy="1325563"/>
          </a:xfrm>
        </p:spPr>
        <p:txBody>
          <a:bodyPr/>
          <a:lstStyle/>
          <a:p>
            <a:pPr eaLnBrk="1" hangingPunct="1"/>
            <a:r>
              <a:rPr lang="en-GB" dirty="0"/>
              <a:t>Personal Mastery</a:t>
            </a:r>
          </a:p>
        </p:txBody>
      </p:sp>
      <p:sp>
        <p:nvSpPr>
          <p:cNvPr id="13315" name="Rectangle 3"/>
          <p:cNvSpPr>
            <a:spLocks noGrp="1" noChangeArrowheads="1"/>
          </p:cNvSpPr>
          <p:nvPr>
            <p:ph idx="1"/>
          </p:nvPr>
        </p:nvSpPr>
        <p:spPr>
          <a:xfrm>
            <a:off x="222563" y="1306412"/>
            <a:ext cx="11574101" cy="4078388"/>
          </a:xfrm>
        </p:spPr>
        <p:txBody>
          <a:bodyPr>
            <a:normAutofit/>
          </a:bodyPr>
          <a:lstStyle/>
          <a:p>
            <a:pPr eaLnBrk="1" hangingPunct="1">
              <a:lnSpc>
                <a:spcPct val="150000"/>
              </a:lnSpc>
            </a:pPr>
            <a:r>
              <a:rPr lang="en-GB" sz="2400" dirty="0"/>
              <a:t>Organizations learn only through individuals who learn. Individual learning does not guarantee organizational learning. But without it no organizational learning occurs’ (</a:t>
            </a:r>
            <a:r>
              <a:rPr lang="en-GB" sz="2400" dirty="0" err="1"/>
              <a:t>Senge</a:t>
            </a:r>
            <a:r>
              <a:rPr lang="en-GB" sz="2400" dirty="0"/>
              <a:t> 1990: 139). </a:t>
            </a:r>
          </a:p>
          <a:p>
            <a:pPr eaLnBrk="1" hangingPunct="1">
              <a:lnSpc>
                <a:spcPct val="150000"/>
              </a:lnSpc>
            </a:pPr>
            <a:r>
              <a:rPr lang="en-GB" sz="2400" dirty="0"/>
              <a:t>It goes beyond competence and skills, although it involves them. It goes beyond spiritual opening, although it involves spiritual growth. </a:t>
            </a:r>
          </a:p>
          <a:p>
            <a:pPr eaLnBrk="1" hangingPunct="1">
              <a:lnSpc>
                <a:spcPct val="150000"/>
              </a:lnSpc>
            </a:pPr>
            <a:r>
              <a:rPr lang="en-GB" sz="2400" dirty="0"/>
              <a:t>Mastery is seen as a special kind of proficiency. It is not about dominance, but rather about calling. Vision is vocation rather than simply just a good idea. </a:t>
            </a:r>
          </a:p>
        </p:txBody>
      </p:sp>
    </p:spTree>
    <p:extLst>
      <p:ext uri="{BB962C8B-B14F-4D97-AF65-F5344CB8AC3E}">
        <p14:creationId xmlns:p14="http://schemas.microsoft.com/office/powerpoint/2010/main" val="6078751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35802" y="18255"/>
            <a:ext cx="11816712" cy="1325563"/>
          </a:xfrm>
        </p:spPr>
        <p:txBody>
          <a:bodyPr/>
          <a:lstStyle/>
          <a:p>
            <a:pPr eaLnBrk="1" hangingPunct="1"/>
            <a:r>
              <a:rPr lang="en-GB" dirty="0"/>
              <a:t>Personal Mastery</a:t>
            </a:r>
          </a:p>
        </p:txBody>
      </p:sp>
      <p:sp>
        <p:nvSpPr>
          <p:cNvPr id="14339" name="Rectangle 3"/>
          <p:cNvSpPr>
            <a:spLocks noGrp="1" noChangeArrowheads="1"/>
          </p:cNvSpPr>
          <p:nvPr>
            <p:ph idx="1"/>
          </p:nvPr>
        </p:nvSpPr>
        <p:spPr>
          <a:xfrm>
            <a:off x="483317" y="1018429"/>
            <a:ext cx="11258739" cy="4351338"/>
          </a:xfrm>
        </p:spPr>
        <p:txBody>
          <a:bodyPr/>
          <a:lstStyle/>
          <a:p>
            <a:pPr eaLnBrk="1" hangingPunct="1">
              <a:lnSpc>
                <a:spcPct val="150000"/>
              </a:lnSpc>
            </a:pPr>
            <a:r>
              <a:rPr lang="en-GB" dirty="0"/>
              <a:t>The discipline of continually clarifying and deepening our personal vision, focusing our energies, of developing patience, and of seeing reality objectively. </a:t>
            </a:r>
          </a:p>
          <a:p>
            <a:pPr eaLnBrk="1" hangingPunct="1">
              <a:lnSpc>
                <a:spcPct val="150000"/>
              </a:lnSpc>
            </a:pPr>
            <a:endParaRPr lang="en-GB" dirty="0"/>
          </a:p>
          <a:p>
            <a:pPr eaLnBrk="1" hangingPunct="1">
              <a:lnSpc>
                <a:spcPct val="150000"/>
              </a:lnSpc>
            </a:pPr>
            <a:r>
              <a:rPr lang="en-GB" dirty="0"/>
              <a:t>People creating the results in life that they truly seek. This is where the spirit of the learning organization is from. </a:t>
            </a:r>
          </a:p>
          <a:p>
            <a:pPr eaLnBrk="1" hangingPunct="1">
              <a:lnSpc>
                <a:spcPct val="90000"/>
              </a:lnSpc>
            </a:pPr>
            <a:endParaRPr lang="en-GB" dirty="0"/>
          </a:p>
        </p:txBody>
      </p:sp>
    </p:spTree>
    <p:extLst>
      <p:ext uri="{BB962C8B-B14F-4D97-AF65-F5344CB8AC3E}">
        <p14:creationId xmlns:p14="http://schemas.microsoft.com/office/powerpoint/2010/main" val="19334273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68655" y="18255"/>
            <a:ext cx="12043515" cy="1325563"/>
          </a:xfrm>
        </p:spPr>
        <p:txBody>
          <a:bodyPr/>
          <a:lstStyle/>
          <a:p>
            <a:pPr eaLnBrk="1" hangingPunct="1"/>
            <a:r>
              <a:rPr lang="en-GB" dirty="0"/>
              <a:t>Mental Models</a:t>
            </a:r>
          </a:p>
        </p:txBody>
      </p:sp>
      <p:sp>
        <p:nvSpPr>
          <p:cNvPr id="15363" name="Rectangle 3"/>
          <p:cNvSpPr>
            <a:spLocks noGrp="1" noChangeArrowheads="1"/>
          </p:cNvSpPr>
          <p:nvPr>
            <p:ph idx="1"/>
          </p:nvPr>
        </p:nvSpPr>
        <p:spPr>
          <a:xfrm>
            <a:off x="141083" y="1067287"/>
            <a:ext cx="11804174" cy="4351338"/>
          </a:xfrm>
        </p:spPr>
        <p:txBody>
          <a:bodyPr>
            <a:normAutofit/>
          </a:bodyPr>
          <a:lstStyle/>
          <a:p>
            <a:pPr marL="0" indent="0" eaLnBrk="1" hangingPunct="1">
              <a:lnSpc>
                <a:spcPct val="150000"/>
              </a:lnSpc>
              <a:buNone/>
            </a:pPr>
            <a:r>
              <a:rPr lang="en-GB" dirty="0"/>
              <a:t>The discipline of mental models starts with turning the mirror inward; learning to unearth our internal pictures of the world, to bring them to the surface and hold them rigorously to scrutiny. It also includes the ability to carry on ‘learning-full’ conversations that balance inquiry and advocacy, where people expose their own thinking effectively and make that thinking open to the influence of others. </a:t>
            </a:r>
          </a:p>
        </p:txBody>
      </p:sp>
      <p:sp>
        <p:nvSpPr>
          <p:cNvPr id="2" name="TextBox 1">
            <a:extLst>
              <a:ext uri="{FF2B5EF4-FFF2-40B4-BE49-F238E27FC236}">
                <a16:creationId xmlns:a16="http://schemas.microsoft.com/office/drawing/2014/main" id="{DBEA5F0D-E7B1-5849-B23A-B1BC8EE2FB9E}"/>
              </a:ext>
            </a:extLst>
          </p:cNvPr>
          <p:cNvSpPr txBox="1"/>
          <p:nvPr/>
        </p:nvSpPr>
        <p:spPr>
          <a:xfrm>
            <a:off x="10065658" y="5116285"/>
            <a:ext cx="1657826" cy="369332"/>
          </a:xfrm>
          <a:prstGeom prst="rect">
            <a:avLst/>
          </a:prstGeom>
          <a:noFill/>
        </p:spPr>
        <p:txBody>
          <a:bodyPr wrap="none" rtlCol="0">
            <a:spAutoFit/>
          </a:bodyPr>
          <a:lstStyle/>
          <a:p>
            <a:r>
              <a:rPr lang="en-GB" dirty="0"/>
              <a:t>(Senge 1990: 9)</a:t>
            </a:r>
            <a:endParaRPr lang="en-US" dirty="0"/>
          </a:p>
        </p:txBody>
      </p:sp>
    </p:spTree>
    <p:extLst>
      <p:ext uri="{BB962C8B-B14F-4D97-AF65-F5344CB8AC3E}">
        <p14:creationId xmlns:p14="http://schemas.microsoft.com/office/powerpoint/2010/main" val="31220109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04869" y="18255"/>
            <a:ext cx="11941988" cy="1325563"/>
          </a:xfrm>
        </p:spPr>
        <p:txBody>
          <a:bodyPr/>
          <a:lstStyle/>
          <a:p>
            <a:pPr eaLnBrk="1" hangingPunct="1"/>
            <a:r>
              <a:rPr lang="en-GB" dirty="0"/>
              <a:t>Mental Models…</a:t>
            </a:r>
          </a:p>
        </p:txBody>
      </p:sp>
      <p:sp>
        <p:nvSpPr>
          <p:cNvPr id="16387" name="Rectangle 3"/>
          <p:cNvSpPr>
            <a:spLocks noGrp="1" noChangeArrowheads="1"/>
          </p:cNvSpPr>
          <p:nvPr>
            <p:ph idx="1"/>
          </p:nvPr>
        </p:nvSpPr>
        <p:spPr>
          <a:xfrm>
            <a:off x="549207" y="1134256"/>
            <a:ext cx="11127536" cy="4351338"/>
          </a:xfrm>
        </p:spPr>
        <p:txBody>
          <a:bodyPr/>
          <a:lstStyle/>
          <a:p>
            <a:pPr eaLnBrk="1" hangingPunct="1">
              <a:lnSpc>
                <a:spcPct val="150000"/>
              </a:lnSpc>
            </a:pPr>
            <a:r>
              <a:rPr lang="en-GB" dirty="0"/>
              <a:t>Are deeply ingrained assumptions, generalizations, or even pictures or images that influence how we understand the world and how we take action. </a:t>
            </a:r>
          </a:p>
        </p:txBody>
      </p:sp>
    </p:spTree>
    <p:extLst>
      <p:ext uri="{BB962C8B-B14F-4D97-AF65-F5344CB8AC3E}">
        <p14:creationId xmlns:p14="http://schemas.microsoft.com/office/powerpoint/2010/main" val="5851051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86762" y="18255"/>
            <a:ext cx="11938324" cy="1325563"/>
          </a:xfrm>
        </p:spPr>
        <p:txBody>
          <a:bodyPr/>
          <a:lstStyle/>
          <a:p>
            <a:pPr eaLnBrk="1" hangingPunct="1"/>
            <a:r>
              <a:rPr lang="en-GB" dirty="0"/>
              <a:t>Building Shared Vision</a:t>
            </a:r>
          </a:p>
        </p:txBody>
      </p:sp>
      <p:sp>
        <p:nvSpPr>
          <p:cNvPr id="17411" name="Rectangle 3"/>
          <p:cNvSpPr>
            <a:spLocks noGrp="1" noChangeArrowheads="1"/>
          </p:cNvSpPr>
          <p:nvPr>
            <p:ph idx="1"/>
          </p:nvPr>
        </p:nvSpPr>
        <p:spPr>
          <a:xfrm>
            <a:off x="341086" y="958360"/>
            <a:ext cx="11509828" cy="4351338"/>
          </a:xfrm>
        </p:spPr>
        <p:txBody>
          <a:bodyPr/>
          <a:lstStyle/>
          <a:p>
            <a:pPr marL="0" indent="0" eaLnBrk="1" hangingPunct="1">
              <a:lnSpc>
                <a:spcPct val="150000"/>
              </a:lnSpc>
              <a:buNone/>
            </a:pPr>
            <a:r>
              <a:rPr lang="en-GB" dirty="0"/>
              <a:t>The practice of shared vision involves the skills of unearthing shared ‘pictures of the future’ that foster genuine commitment and enrolment rather than compliance. </a:t>
            </a:r>
            <a:br>
              <a:rPr lang="en-GB" dirty="0"/>
            </a:br>
            <a:br>
              <a:rPr lang="en-GB" dirty="0"/>
            </a:br>
            <a:r>
              <a:rPr lang="en-GB" dirty="0"/>
              <a:t>In mastering this discipline, leaders learn the counter-productiveness of trying to dictate a vision, no matter how heartfelt. </a:t>
            </a:r>
          </a:p>
        </p:txBody>
      </p:sp>
      <p:sp>
        <p:nvSpPr>
          <p:cNvPr id="2" name="Rectangle 1">
            <a:extLst>
              <a:ext uri="{FF2B5EF4-FFF2-40B4-BE49-F238E27FC236}">
                <a16:creationId xmlns:a16="http://schemas.microsoft.com/office/drawing/2014/main" id="{E2EE0E96-DF49-2F44-ABDE-E5EA461F1E44}"/>
              </a:ext>
            </a:extLst>
          </p:cNvPr>
          <p:cNvSpPr/>
          <p:nvPr/>
        </p:nvSpPr>
        <p:spPr>
          <a:xfrm>
            <a:off x="9672173" y="5125032"/>
            <a:ext cx="1657826" cy="369332"/>
          </a:xfrm>
          <a:prstGeom prst="rect">
            <a:avLst/>
          </a:prstGeom>
        </p:spPr>
        <p:txBody>
          <a:bodyPr wrap="none">
            <a:spAutoFit/>
          </a:bodyPr>
          <a:lstStyle/>
          <a:p>
            <a:r>
              <a:rPr lang="en-GB" dirty="0"/>
              <a:t>(Senge 1990: 9)</a:t>
            </a:r>
            <a:endParaRPr lang="en-US" dirty="0"/>
          </a:p>
        </p:txBody>
      </p:sp>
    </p:spTree>
    <p:extLst>
      <p:ext uri="{BB962C8B-B14F-4D97-AF65-F5344CB8AC3E}">
        <p14:creationId xmlns:p14="http://schemas.microsoft.com/office/powerpoint/2010/main" val="20624007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0" y="18255"/>
            <a:ext cx="10515600" cy="1325563"/>
          </a:xfrm>
        </p:spPr>
        <p:txBody>
          <a:bodyPr/>
          <a:lstStyle/>
          <a:p>
            <a:pPr eaLnBrk="1" hangingPunct="1"/>
            <a:r>
              <a:rPr lang="en-GB" dirty="0"/>
              <a:t>The Practice of Shared Vision…</a:t>
            </a:r>
          </a:p>
        </p:txBody>
      </p:sp>
      <p:sp>
        <p:nvSpPr>
          <p:cNvPr id="18435" name="Rectangle 3"/>
          <p:cNvSpPr>
            <a:spLocks noGrp="1" noChangeArrowheads="1"/>
          </p:cNvSpPr>
          <p:nvPr>
            <p:ph idx="1"/>
          </p:nvPr>
        </p:nvSpPr>
        <p:spPr>
          <a:xfrm>
            <a:off x="168242" y="1067433"/>
            <a:ext cx="11820557" cy="4351338"/>
          </a:xfrm>
        </p:spPr>
        <p:txBody>
          <a:bodyPr/>
          <a:lstStyle/>
          <a:p>
            <a:pPr marL="0" indent="0" eaLnBrk="1" hangingPunct="1">
              <a:lnSpc>
                <a:spcPct val="150000"/>
              </a:lnSpc>
              <a:buNone/>
            </a:pPr>
            <a:r>
              <a:rPr lang="en-GB" dirty="0"/>
              <a:t>Involves the skills of unearthing shared "pictures of the future" that foster genuine commitment and enrolment rather than compliance. </a:t>
            </a:r>
          </a:p>
          <a:p>
            <a:pPr eaLnBrk="1" hangingPunct="1"/>
            <a:endParaRPr lang="en-GB" dirty="0"/>
          </a:p>
          <a:p>
            <a:pPr eaLnBrk="1" hangingPunct="1"/>
            <a:r>
              <a:rPr lang="en-GB" dirty="0"/>
              <a:t>Openness </a:t>
            </a:r>
          </a:p>
          <a:p>
            <a:pPr eaLnBrk="1" hangingPunct="1"/>
            <a:r>
              <a:rPr lang="en-GB" dirty="0"/>
              <a:t>Pictures of the future </a:t>
            </a:r>
          </a:p>
          <a:p>
            <a:pPr eaLnBrk="1" hangingPunct="1"/>
            <a:endParaRPr lang="en-GB" dirty="0"/>
          </a:p>
        </p:txBody>
      </p:sp>
    </p:spTree>
    <p:extLst>
      <p:ext uri="{BB962C8B-B14F-4D97-AF65-F5344CB8AC3E}">
        <p14:creationId xmlns:p14="http://schemas.microsoft.com/office/powerpoint/2010/main" val="29013238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0" y="18255"/>
            <a:ext cx="12192000" cy="1325563"/>
          </a:xfrm>
        </p:spPr>
        <p:txBody>
          <a:bodyPr/>
          <a:lstStyle/>
          <a:p>
            <a:pPr eaLnBrk="1" hangingPunct="1"/>
            <a:r>
              <a:rPr lang="en-GB" dirty="0"/>
              <a:t>Team Learning</a:t>
            </a:r>
          </a:p>
        </p:txBody>
      </p:sp>
      <p:sp>
        <p:nvSpPr>
          <p:cNvPr id="19459" name="Rectangle 3"/>
          <p:cNvSpPr>
            <a:spLocks noGrp="1" noChangeArrowheads="1"/>
          </p:cNvSpPr>
          <p:nvPr>
            <p:ph idx="1"/>
          </p:nvPr>
        </p:nvSpPr>
        <p:spPr>
          <a:xfrm>
            <a:off x="144821" y="1261608"/>
            <a:ext cx="11967350" cy="4351338"/>
          </a:xfrm>
        </p:spPr>
        <p:txBody>
          <a:bodyPr>
            <a:normAutofit fontScale="92500" lnSpcReduction="10000"/>
          </a:bodyPr>
          <a:lstStyle/>
          <a:p>
            <a:pPr eaLnBrk="1" hangingPunct="1">
              <a:lnSpc>
                <a:spcPct val="150000"/>
              </a:lnSpc>
            </a:pPr>
            <a:r>
              <a:rPr lang="en-GB" dirty="0"/>
              <a:t>‘the process of aligning and developing the capacities of a team to create the results its members truly desire’ </a:t>
            </a:r>
          </a:p>
          <a:p>
            <a:pPr eaLnBrk="1" hangingPunct="1">
              <a:lnSpc>
                <a:spcPct val="150000"/>
              </a:lnSpc>
            </a:pPr>
            <a:r>
              <a:rPr lang="en-GB" dirty="0"/>
              <a:t>It builds on personal mastery and shared vision – but these are not enough. People need to be able to act together. </a:t>
            </a:r>
          </a:p>
          <a:p>
            <a:pPr eaLnBrk="1" hangingPunct="1">
              <a:lnSpc>
                <a:spcPct val="150000"/>
              </a:lnSpc>
            </a:pPr>
            <a:r>
              <a:rPr lang="en-GB" dirty="0"/>
              <a:t>When teams learn together, Peter Senge suggests, not only can there be good results for the organization, members will grow more rapidly than could have occurred otherwise. </a:t>
            </a:r>
          </a:p>
        </p:txBody>
      </p:sp>
      <p:sp>
        <p:nvSpPr>
          <p:cNvPr id="2" name="Rectangle 1">
            <a:extLst>
              <a:ext uri="{FF2B5EF4-FFF2-40B4-BE49-F238E27FC236}">
                <a16:creationId xmlns:a16="http://schemas.microsoft.com/office/drawing/2014/main" id="{F7BB0AFB-4456-2645-B83D-9C16B55BF93F}"/>
              </a:ext>
            </a:extLst>
          </p:cNvPr>
          <p:cNvSpPr/>
          <p:nvPr/>
        </p:nvSpPr>
        <p:spPr>
          <a:xfrm>
            <a:off x="10257014" y="5312620"/>
            <a:ext cx="1895071" cy="369332"/>
          </a:xfrm>
          <a:prstGeom prst="rect">
            <a:avLst/>
          </a:prstGeom>
        </p:spPr>
        <p:txBody>
          <a:bodyPr wrap="none">
            <a:spAutoFit/>
          </a:bodyPr>
          <a:lstStyle/>
          <a:p>
            <a:r>
              <a:rPr lang="en-GB" dirty="0"/>
              <a:t>(Senge 1990: 236)</a:t>
            </a:r>
            <a:endParaRPr lang="en-US" dirty="0"/>
          </a:p>
        </p:txBody>
      </p:sp>
    </p:spTree>
    <p:extLst>
      <p:ext uri="{BB962C8B-B14F-4D97-AF65-F5344CB8AC3E}">
        <p14:creationId xmlns:p14="http://schemas.microsoft.com/office/powerpoint/2010/main" val="26344543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99370" y="44012"/>
            <a:ext cx="11724456" cy="1143000"/>
          </a:xfrm>
        </p:spPr>
        <p:txBody>
          <a:bodyPr>
            <a:normAutofit/>
          </a:bodyPr>
          <a:lstStyle/>
          <a:p>
            <a:pPr>
              <a:defRPr/>
            </a:pPr>
            <a:r>
              <a:rPr lang="en-GB" dirty="0"/>
              <a:t>The Discipline of </a:t>
            </a:r>
            <a:r>
              <a:rPr lang="en-GB" b="1" i="1" dirty="0"/>
              <a:t>Team Learning S</a:t>
            </a:r>
            <a:r>
              <a:rPr lang="en-GB" dirty="0"/>
              <a:t>tarts with "dialogue"</a:t>
            </a:r>
          </a:p>
        </p:txBody>
      </p:sp>
      <p:sp>
        <p:nvSpPr>
          <p:cNvPr id="20483" name="Rectangle 3"/>
          <p:cNvSpPr>
            <a:spLocks noGrp="1" noChangeArrowheads="1"/>
          </p:cNvSpPr>
          <p:nvPr>
            <p:ph idx="1"/>
          </p:nvPr>
        </p:nvSpPr>
        <p:spPr>
          <a:xfrm>
            <a:off x="99370" y="1264984"/>
            <a:ext cx="11914579" cy="4525963"/>
          </a:xfrm>
        </p:spPr>
        <p:txBody>
          <a:bodyPr>
            <a:normAutofit fontScale="92500"/>
          </a:bodyPr>
          <a:lstStyle/>
          <a:p>
            <a:pPr>
              <a:lnSpc>
                <a:spcPct val="150000"/>
              </a:lnSpc>
            </a:pPr>
            <a:r>
              <a:rPr lang="en-GB" dirty="0"/>
              <a:t>The capacity of members of a team to suspend assumptions and enter into a genuine "thinking together." </a:t>
            </a:r>
          </a:p>
          <a:p>
            <a:pPr>
              <a:lnSpc>
                <a:spcPct val="150000"/>
              </a:lnSpc>
            </a:pPr>
            <a:r>
              <a:rPr lang="en-GB" dirty="0"/>
              <a:t>The discipline of dialogue also involves learning how to recognize the patterns of interaction in teams that undermine learning. </a:t>
            </a:r>
          </a:p>
          <a:p>
            <a:pPr>
              <a:lnSpc>
                <a:spcPct val="150000"/>
              </a:lnSpc>
            </a:pPr>
            <a:r>
              <a:rPr lang="en-GB" dirty="0"/>
              <a:t>The patterns of defensiveness are often deeply engrained in how a team operates. </a:t>
            </a:r>
          </a:p>
          <a:p>
            <a:pPr>
              <a:lnSpc>
                <a:spcPct val="150000"/>
              </a:lnSpc>
            </a:pPr>
            <a:r>
              <a:rPr lang="en-GB" dirty="0"/>
              <a:t>If unrecognized, they undermine learning. If recognized and surfaced creatively, they can actually accelerate learning.</a:t>
            </a:r>
          </a:p>
        </p:txBody>
      </p:sp>
    </p:spTree>
    <p:extLst>
      <p:ext uri="{BB962C8B-B14F-4D97-AF65-F5344CB8AC3E}">
        <p14:creationId xmlns:p14="http://schemas.microsoft.com/office/powerpoint/2010/main" val="1338484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44637" y="77147"/>
            <a:ext cx="11787830" cy="1143000"/>
          </a:xfrm>
        </p:spPr>
        <p:txBody>
          <a:bodyPr>
            <a:normAutofit/>
          </a:bodyPr>
          <a:lstStyle/>
          <a:p>
            <a:pPr>
              <a:defRPr/>
            </a:pPr>
            <a:r>
              <a:rPr lang="en-GB" dirty="0"/>
              <a:t>David </a:t>
            </a:r>
            <a:r>
              <a:rPr lang="en-GB" dirty="0" err="1"/>
              <a:t>Bohm's</a:t>
            </a:r>
            <a:r>
              <a:rPr lang="en-GB" dirty="0"/>
              <a:t> necessary conditions for dialogue are as follows: </a:t>
            </a:r>
          </a:p>
        </p:txBody>
      </p:sp>
      <p:sp>
        <p:nvSpPr>
          <p:cNvPr id="21507" name="Rectangle 3"/>
          <p:cNvSpPr>
            <a:spLocks noGrp="1" noChangeArrowheads="1"/>
          </p:cNvSpPr>
          <p:nvPr>
            <p:ph idx="1"/>
          </p:nvPr>
        </p:nvSpPr>
        <p:spPr>
          <a:xfrm>
            <a:off x="226537" y="1310671"/>
            <a:ext cx="11705929" cy="4525963"/>
          </a:xfrm>
        </p:spPr>
        <p:txBody>
          <a:bodyPr/>
          <a:lstStyle/>
          <a:p>
            <a:pPr eaLnBrk="1" hangingPunct="1">
              <a:lnSpc>
                <a:spcPct val="150000"/>
              </a:lnSpc>
            </a:pPr>
            <a:r>
              <a:rPr lang="en-GB" dirty="0"/>
              <a:t>All participants must "suspend" their assumptions, literally to hold them </a:t>
            </a:r>
            <a:br>
              <a:rPr lang="en-GB" dirty="0"/>
            </a:br>
            <a:r>
              <a:rPr lang="en-GB" dirty="0"/>
              <a:t>"as suspended before us"; </a:t>
            </a:r>
          </a:p>
          <a:p>
            <a:pPr eaLnBrk="1" hangingPunct="1">
              <a:lnSpc>
                <a:spcPct val="150000"/>
              </a:lnSpc>
            </a:pPr>
            <a:r>
              <a:rPr lang="en-GB" dirty="0"/>
              <a:t>all participants must regard one another as colleagues; </a:t>
            </a:r>
          </a:p>
          <a:p>
            <a:pPr eaLnBrk="1" hangingPunct="1">
              <a:lnSpc>
                <a:spcPct val="150000"/>
              </a:lnSpc>
            </a:pPr>
            <a:r>
              <a:rPr lang="en-GB" dirty="0"/>
              <a:t>there must be a "facilitator" who "holds the context" of dialogue.</a:t>
            </a:r>
            <a:r>
              <a:rPr lang="en-GB" i="1" dirty="0"/>
              <a:t> </a:t>
            </a:r>
            <a:endParaRPr lang="en-GB" dirty="0"/>
          </a:p>
          <a:p>
            <a:pPr eaLnBrk="1" hangingPunct="1"/>
            <a:endParaRPr lang="en-GB" dirty="0"/>
          </a:p>
        </p:txBody>
      </p:sp>
      <p:sp>
        <p:nvSpPr>
          <p:cNvPr id="2" name="TextBox 1">
            <a:extLst>
              <a:ext uri="{FF2B5EF4-FFF2-40B4-BE49-F238E27FC236}">
                <a16:creationId xmlns:a16="http://schemas.microsoft.com/office/drawing/2014/main" id="{189472DC-9285-F247-8087-4C3346749B50}"/>
              </a:ext>
            </a:extLst>
          </p:cNvPr>
          <p:cNvSpPr txBox="1"/>
          <p:nvPr/>
        </p:nvSpPr>
        <p:spPr>
          <a:xfrm>
            <a:off x="10254343" y="4419599"/>
            <a:ext cx="1069524" cy="307777"/>
          </a:xfrm>
          <a:prstGeom prst="rect">
            <a:avLst/>
          </a:prstGeom>
          <a:noFill/>
        </p:spPr>
        <p:txBody>
          <a:bodyPr wrap="none" rtlCol="0">
            <a:spAutoFit/>
          </a:bodyPr>
          <a:lstStyle/>
          <a:p>
            <a:r>
              <a:rPr lang="en-US" sz="1400" dirty="0"/>
              <a:t>Bohm, 2014</a:t>
            </a:r>
          </a:p>
        </p:txBody>
      </p:sp>
    </p:spTree>
    <p:extLst>
      <p:ext uri="{BB962C8B-B14F-4D97-AF65-F5344CB8AC3E}">
        <p14:creationId xmlns:p14="http://schemas.microsoft.com/office/powerpoint/2010/main" val="38960941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262332" y="105162"/>
            <a:ext cx="11552439" cy="1143000"/>
          </a:xfrm>
        </p:spPr>
        <p:txBody>
          <a:bodyPr>
            <a:normAutofit fontScale="90000"/>
          </a:bodyPr>
          <a:lstStyle/>
          <a:p>
            <a:pPr>
              <a:defRPr/>
            </a:pPr>
            <a:r>
              <a:rPr lang="en-GB" sz="3600" dirty="0"/>
              <a:t>Isaacs (1993) mentions these first steps and four </a:t>
            </a:r>
            <a:r>
              <a:rPr lang="en-GB" sz="3600" i="1" dirty="0"/>
              <a:t>Levels and Stages of Dialogue</a:t>
            </a:r>
            <a:r>
              <a:rPr lang="en-GB" sz="3600" dirty="0"/>
              <a:t>.</a:t>
            </a:r>
            <a:r>
              <a:rPr lang="en-GB" dirty="0"/>
              <a:t> </a:t>
            </a:r>
          </a:p>
        </p:txBody>
      </p:sp>
      <p:sp>
        <p:nvSpPr>
          <p:cNvPr id="22531" name="Rectangle 3"/>
          <p:cNvSpPr>
            <a:spLocks noGrp="1" noChangeArrowheads="1"/>
          </p:cNvSpPr>
          <p:nvPr>
            <p:ph idx="1"/>
          </p:nvPr>
        </p:nvSpPr>
        <p:spPr>
          <a:xfrm>
            <a:off x="262331" y="1248162"/>
            <a:ext cx="11344211" cy="4525963"/>
          </a:xfrm>
        </p:spPr>
        <p:txBody>
          <a:bodyPr/>
          <a:lstStyle/>
          <a:p>
            <a:pPr eaLnBrk="1" hangingPunct="1">
              <a:lnSpc>
                <a:spcPct val="150000"/>
              </a:lnSpc>
            </a:pPr>
            <a:r>
              <a:rPr lang="en-GB" dirty="0"/>
              <a:t>Early requirement </a:t>
            </a:r>
          </a:p>
          <a:p>
            <a:pPr eaLnBrk="1" hangingPunct="1">
              <a:lnSpc>
                <a:spcPct val="150000"/>
              </a:lnSpc>
            </a:pPr>
            <a:r>
              <a:rPr lang="en-GB" dirty="0"/>
              <a:t>Willingness to loose grip of certainty</a:t>
            </a:r>
          </a:p>
          <a:p>
            <a:pPr eaLnBrk="1" hangingPunct="1">
              <a:lnSpc>
                <a:spcPct val="150000"/>
              </a:lnSpc>
            </a:pPr>
            <a:r>
              <a:rPr lang="en-GB" dirty="0"/>
              <a:t>Shared field – exchange of meaning and information</a:t>
            </a:r>
          </a:p>
          <a:p>
            <a:pPr eaLnBrk="1" hangingPunct="1">
              <a:lnSpc>
                <a:spcPct val="150000"/>
              </a:lnSpc>
            </a:pPr>
            <a:r>
              <a:rPr lang="en-GB" dirty="0"/>
              <a:t>Deep and challenging crisis (recognition of fragmentation and separation)</a:t>
            </a:r>
          </a:p>
        </p:txBody>
      </p:sp>
    </p:spTree>
    <p:extLst>
      <p:ext uri="{BB962C8B-B14F-4D97-AF65-F5344CB8AC3E}">
        <p14:creationId xmlns:p14="http://schemas.microsoft.com/office/powerpoint/2010/main" val="11985009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126530" y="0"/>
            <a:ext cx="11825984" cy="1143000"/>
          </a:xfrm>
        </p:spPr>
        <p:txBody>
          <a:bodyPr/>
          <a:lstStyle/>
          <a:p>
            <a:pPr eaLnBrk="1" hangingPunct="1"/>
            <a:r>
              <a:rPr lang="en-GB" b="1" dirty="0"/>
              <a:t>Importance of the 5</a:t>
            </a:r>
            <a:r>
              <a:rPr lang="en-GB" b="1" baseline="30000" dirty="0"/>
              <a:t>th</a:t>
            </a:r>
            <a:r>
              <a:rPr lang="en-GB" b="1" dirty="0"/>
              <a:t> discipline</a:t>
            </a:r>
          </a:p>
        </p:txBody>
      </p:sp>
      <p:sp>
        <p:nvSpPr>
          <p:cNvPr id="23555" name="Rectangle 3"/>
          <p:cNvSpPr>
            <a:spLocks noGrp="1" noChangeArrowheads="1"/>
          </p:cNvSpPr>
          <p:nvPr>
            <p:ph idx="1"/>
          </p:nvPr>
        </p:nvSpPr>
        <p:spPr>
          <a:xfrm>
            <a:off x="244226" y="1097842"/>
            <a:ext cx="11821244" cy="4525963"/>
          </a:xfrm>
        </p:spPr>
        <p:txBody>
          <a:bodyPr>
            <a:normAutofit fontScale="92500" lnSpcReduction="10000"/>
          </a:bodyPr>
          <a:lstStyle/>
          <a:p>
            <a:pPr eaLnBrk="1" hangingPunct="1">
              <a:lnSpc>
                <a:spcPct val="150000"/>
              </a:lnSpc>
              <a:spcBef>
                <a:spcPts val="0"/>
              </a:spcBef>
            </a:pPr>
            <a:r>
              <a:rPr lang="en-GB" sz="2400" i="1" dirty="0"/>
              <a:t>It is vital that the five disciplines </a:t>
            </a:r>
            <a:r>
              <a:rPr lang="en-GB" sz="2400" b="1" i="1" dirty="0"/>
              <a:t>develop as an ensemble</a:t>
            </a:r>
            <a:r>
              <a:rPr lang="en-GB" sz="2400" i="1" dirty="0"/>
              <a:t>. </a:t>
            </a:r>
          </a:p>
          <a:p>
            <a:pPr eaLnBrk="1" hangingPunct="1">
              <a:lnSpc>
                <a:spcPct val="150000"/>
              </a:lnSpc>
              <a:spcBef>
                <a:spcPts val="0"/>
              </a:spcBef>
            </a:pPr>
            <a:r>
              <a:rPr lang="en-GB" sz="2400" i="1" dirty="0"/>
              <a:t>This is challenging because it is much harder to integrate new tools than simply apply them separately. But the payoffs are immense. </a:t>
            </a:r>
          </a:p>
          <a:p>
            <a:pPr eaLnBrk="1" hangingPunct="1">
              <a:lnSpc>
                <a:spcPct val="150000"/>
              </a:lnSpc>
              <a:spcBef>
                <a:spcPts val="0"/>
              </a:spcBef>
            </a:pPr>
            <a:r>
              <a:rPr lang="en-GB" sz="2400" i="1" dirty="0"/>
              <a:t>This is why systems thinking is the fifth discipline. </a:t>
            </a:r>
          </a:p>
          <a:p>
            <a:pPr eaLnBrk="1" hangingPunct="1">
              <a:lnSpc>
                <a:spcPct val="150000"/>
              </a:lnSpc>
              <a:spcBef>
                <a:spcPts val="0"/>
              </a:spcBef>
            </a:pPr>
            <a:r>
              <a:rPr lang="en-GB" sz="2400" i="1" dirty="0"/>
              <a:t>It is the discipline that integrates the disciplines, fusing them into a coherent body of theory and practice. It keeps them from being separate gimmicks or the latest organization change fads. </a:t>
            </a:r>
          </a:p>
          <a:p>
            <a:pPr eaLnBrk="1" hangingPunct="1">
              <a:lnSpc>
                <a:spcPct val="150000"/>
              </a:lnSpc>
              <a:spcBef>
                <a:spcPts val="0"/>
              </a:spcBef>
            </a:pPr>
            <a:r>
              <a:rPr lang="en-GB" sz="2400" i="1" dirty="0"/>
              <a:t>Without a systemic orientation, there is no motivation to look at how the disciplines interrelate. </a:t>
            </a:r>
          </a:p>
          <a:p>
            <a:pPr eaLnBrk="1" hangingPunct="1">
              <a:lnSpc>
                <a:spcPct val="150000"/>
              </a:lnSpc>
              <a:spcBef>
                <a:spcPts val="0"/>
              </a:spcBef>
            </a:pPr>
            <a:r>
              <a:rPr lang="en-GB" sz="2400" i="1" dirty="0"/>
              <a:t>By enhancing each of the other disciplines, it continually reminds us that the whole can exceed the sum of its parts.</a:t>
            </a:r>
            <a:r>
              <a:rPr lang="en-GB" sz="2400" dirty="0"/>
              <a:t> </a:t>
            </a:r>
          </a:p>
        </p:txBody>
      </p:sp>
    </p:spTree>
    <p:extLst>
      <p:ext uri="{BB962C8B-B14F-4D97-AF65-F5344CB8AC3E}">
        <p14:creationId xmlns:p14="http://schemas.microsoft.com/office/powerpoint/2010/main" val="10202626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0" y="18255"/>
            <a:ext cx="12192000" cy="1325563"/>
          </a:xfrm>
        </p:spPr>
        <p:txBody>
          <a:bodyPr/>
          <a:lstStyle/>
          <a:p>
            <a:pPr eaLnBrk="1" hangingPunct="1"/>
            <a:r>
              <a:rPr lang="en-GB" sz="3200" b="1" dirty="0"/>
              <a:t>The individual perspective …</a:t>
            </a:r>
          </a:p>
        </p:txBody>
      </p:sp>
      <p:sp>
        <p:nvSpPr>
          <p:cNvPr id="24579" name="Rectangle 3"/>
          <p:cNvSpPr>
            <a:spLocks noGrp="1" noChangeArrowheads="1"/>
          </p:cNvSpPr>
          <p:nvPr>
            <p:ph idx="1"/>
          </p:nvPr>
        </p:nvSpPr>
        <p:spPr>
          <a:xfrm>
            <a:off x="191254" y="1446673"/>
            <a:ext cx="11809492" cy="4538962"/>
          </a:xfrm>
        </p:spPr>
        <p:txBody>
          <a:bodyPr>
            <a:normAutofit fontScale="85000" lnSpcReduction="10000"/>
          </a:bodyPr>
          <a:lstStyle/>
          <a:p>
            <a:pPr>
              <a:lnSpc>
                <a:spcPct val="150000"/>
              </a:lnSpc>
            </a:pPr>
            <a:r>
              <a:rPr lang="en-GB" sz="2400" dirty="0"/>
              <a:t>Individual learning should prepare the individual for being a part of the group (</a:t>
            </a:r>
            <a:r>
              <a:rPr lang="en-GB" sz="2400" b="1" i="1" dirty="0"/>
              <a:t>personal mastery</a:t>
            </a:r>
            <a:r>
              <a:rPr lang="en-GB" sz="2400" dirty="0"/>
              <a:t>), and what is learned needs to prepare receptivity to others' learning, experience, questions, and manner of thought (</a:t>
            </a:r>
            <a:r>
              <a:rPr lang="en-GB" sz="2400" b="1" i="1" dirty="0"/>
              <a:t>mental models</a:t>
            </a:r>
            <a:r>
              <a:rPr lang="en-GB" sz="2400" dirty="0"/>
              <a:t>). </a:t>
            </a:r>
          </a:p>
          <a:p>
            <a:pPr>
              <a:lnSpc>
                <a:spcPct val="150000"/>
              </a:lnSpc>
            </a:pPr>
            <a:r>
              <a:rPr lang="en-GB" sz="2400" dirty="0"/>
              <a:t>A viewpoint that is sufficient for understanding business cycles and system relationships is required for working with cycles and toward better relationships both of systems and with people (</a:t>
            </a:r>
            <a:r>
              <a:rPr lang="en-GB" sz="2400" b="1" i="1" dirty="0"/>
              <a:t>systems thinking</a:t>
            </a:r>
            <a:r>
              <a:rPr lang="en-GB" sz="2400" dirty="0"/>
              <a:t>).</a:t>
            </a:r>
          </a:p>
          <a:p>
            <a:pPr>
              <a:lnSpc>
                <a:spcPct val="150000"/>
              </a:lnSpc>
            </a:pPr>
            <a:r>
              <a:rPr lang="en-GB" sz="2400" dirty="0"/>
              <a:t> Without a guiding purpose and shared values (</a:t>
            </a:r>
            <a:r>
              <a:rPr lang="en-GB" sz="2400" b="1" i="1" dirty="0"/>
              <a:t>shared vision</a:t>
            </a:r>
            <a:r>
              <a:rPr lang="en-GB" sz="2400" dirty="0"/>
              <a:t>), corporate effort will have the Tower of Babel problem and the confusion resulting from different languages. </a:t>
            </a:r>
          </a:p>
          <a:p>
            <a:pPr>
              <a:lnSpc>
                <a:spcPct val="150000"/>
              </a:lnSpc>
            </a:pPr>
            <a:r>
              <a:rPr lang="en-GB" sz="2400" dirty="0"/>
              <a:t>For everyone to learn together (</a:t>
            </a:r>
            <a:r>
              <a:rPr lang="en-GB" sz="2400" b="1" i="1" dirty="0"/>
              <a:t>team learning</a:t>
            </a:r>
            <a:r>
              <a:rPr lang="en-GB" sz="2400" dirty="0"/>
              <a:t>), a receptive process of listening to one another is needed. </a:t>
            </a:r>
          </a:p>
        </p:txBody>
      </p:sp>
    </p:spTree>
    <p:extLst>
      <p:ext uri="{BB962C8B-B14F-4D97-AF65-F5344CB8AC3E}">
        <p14:creationId xmlns:p14="http://schemas.microsoft.com/office/powerpoint/2010/main" val="10858684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23</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9" name="Title 1">
            <a:extLst>
              <a:ext uri="{FF2B5EF4-FFF2-40B4-BE49-F238E27FC236}">
                <a16:creationId xmlns:a16="http://schemas.microsoft.com/office/drawing/2014/main" id="{026855F1-54CD-3949-83C7-D1EBA7DBBE27}"/>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5 – Appraisals</a:t>
            </a:r>
          </a:p>
        </p:txBody>
      </p:sp>
    </p:spTree>
    <p:extLst>
      <p:ext uri="{BB962C8B-B14F-4D97-AF65-F5344CB8AC3E}">
        <p14:creationId xmlns:p14="http://schemas.microsoft.com/office/powerpoint/2010/main" val="5672459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24</a:t>
            </a:fld>
            <a:endParaRPr lang="en-GB"/>
          </a:p>
        </p:txBody>
      </p:sp>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GB" altLang="en-US" sz="2000" dirty="0">
                <a:latin typeface="Arial" panose="020B0604020202020204" pitchFamily="34" charset="0"/>
                <a:cs typeface="Arial" panose="020B0604020202020204" pitchFamily="34" charset="0"/>
              </a:rPr>
              <a:t>Homework</a:t>
            </a:r>
            <a:endParaRPr lang="en-US" sz="2000" dirty="0"/>
          </a:p>
        </p:txBody>
      </p:sp>
      <p:sp>
        <p:nvSpPr>
          <p:cNvPr id="3" name="Content Placeholder 2">
            <a:extLst>
              <a:ext uri="{FF2B5EF4-FFF2-40B4-BE49-F238E27FC236}">
                <a16:creationId xmlns:a16="http://schemas.microsoft.com/office/drawing/2014/main" id="{9DEAA4A8-FF19-7943-BF8E-D3EF1D9C341F}"/>
              </a:ext>
            </a:extLst>
          </p:cNvPr>
          <p:cNvSpPr>
            <a:spLocks noGrp="1"/>
          </p:cNvSpPr>
          <p:nvPr>
            <p:ph idx="1"/>
          </p:nvPr>
        </p:nvSpPr>
        <p:spPr>
          <a:xfrm>
            <a:off x="609600" y="793506"/>
            <a:ext cx="10972800" cy="4712772"/>
          </a:xfrm>
        </p:spPr>
        <p:txBody>
          <a:bodyPr>
            <a:noAutofit/>
          </a:bodyPr>
          <a:lstStyle/>
          <a:p>
            <a:pPr marL="0" indent="0">
              <a:buNone/>
            </a:pPr>
            <a:endParaRPr lang="en-US" sz="1600" dirty="0"/>
          </a:p>
          <a:p>
            <a:r>
              <a:rPr lang="en-US" sz="1600" dirty="0"/>
              <a:t>What learning styles exist to individual learners – how are these identified.?</a:t>
            </a:r>
          </a:p>
          <a:p>
            <a:r>
              <a:rPr lang="en-US" sz="1600" dirty="0"/>
              <a:t>What are you specific learning styles – have they changed/evolved over time?</a:t>
            </a:r>
            <a:br>
              <a:rPr lang="en-US" sz="1600" dirty="0"/>
            </a:br>
            <a:endParaRPr lang="en-US" sz="1600" dirty="0"/>
          </a:p>
          <a:p>
            <a:r>
              <a:rPr lang="en-US" sz="1600" dirty="0"/>
              <a:t>What range of training and development opportunities are available in your </a:t>
            </a:r>
            <a:r>
              <a:rPr lang="en-US" sz="1600" dirty="0" err="1"/>
              <a:t>organisations</a:t>
            </a:r>
            <a:r>
              <a:rPr lang="en-US" sz="1600" dirty="0"/>
              <a:t>?</a:t>
            </a:r>
          </a:p>
          <a:p>
            <a:r>
              <a:rPr lang="en-US" sz="1600" dirty="0"/>
              <a:t>Are these opportunities available to all?</a:t>
            </a:r>
          </a:p>
          <a:p>
            <a:pPr lvl="1"/>
            <a:r>
              <a:rPr lang="en-US" sz="1600" dirty="0"/>
              <a:t>Consider what the benefits are</a:t>
            </a:r>
          </a:p>
          <a:p>
            <a:pPr lvl="1"/>
            <a:r>
              <a:rPr lang="en-US" sz="1600" dirty="0"/>
              <a:t>What barriers exist in the </a:t>
            </a:r>
            <a:r>
              <a:rPr lang="en-US" sz="1600"/>
              <a:t>organisation</a:t>
            </a:r>
            <a:r>
              <a:rPr lang="en-US" sz="1600" dirty="0"/>
              <a:t> to learning and development?</a:t>
            </a:r>
          </a:p>
          <a:p>
            <a:pPr lvl="1"/>
            <a:r>
              <a:rPr lang="en-US" sz="1600" dirty="0"/>
              <a:t>How could these be identified and changed/modified</a:t>
            </a:r>
          </a:p>
          <a:p>
            <a:br>
              <a:rPr lang="en-US" sz="1600" dirty="0"/>
            </a:br>
            <a:endParaRPr lang="en-US" sz="1600" dirty="0"/>
          </a:p>
          <a:p>
            <a:pPr marL="0" indent="0">
              <a:buNone/>
            </a:pPr>
            <a:r>
              <a:rPr lang="en-US" sz="1600" dirty="0"/>
              <a:t>Review the following videos:</a:t>
            </a:r>
            <a:br>
              <a:rPr lang="en-US" sz="1600" dirty="0"/>
            </a:br>
            <a:br>
              <a:rPr lang="en-US" sz="1600" dirty="0"/>
            </a:br>
            <a:r>
              <a:rPr lang="en-US" sz="1600" dirty="0">
                <a:hlinkClick r:id="rId3"/>
              </a:rPr>
              <a:t>The Future of Learning and Development in Organisations</a:t>
            </a:r>
            <a:endParaRPr lang="en-US" sz="1600" dirty="0"/>
          </a:p>
          <a:p>
            <a:pPr marL="0" indent="0">
              <a:buNone/>
            </a:pPr>
            <a:r>
              <a:rPr lang="en-GB" sz="1600" dirty="0">
                <a:hlinkClick r:id="rId4"/>
              </a:rPr>
              <a:t>Why invest in Employee Development?</a:t>
            </a:r>
            <a:br>
              <a:rPr lang="en-GB" sz="1600" dirty="0"/>
            </a:br>
            <a:br>
              <a:rPr lang="en-GB" sz="1600" dirty="0"/>
            </a:br>
            <a:r>
              <a:rPr lang="en-GB" sz="1600" dirty="0"/>
              <a:t>These will be reviewed at the next session (Session 9 – Continuous Professional Development) </a:t>
            </a:r>
          </a:p>
        </p:txBody>
      </p:sp>
    </p:spTree>
    <p:extLst>
      <p:ext uri="{BB962C8B-B14F-4D97-AF65-F5344CB8AC3E}">
        <p14:creationId xmlns:p14="http://schemas.microsoft.com/office/powerpoint/2010/main" val="376774898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28695</TotalTime>
  <Words>1872</Words>
  <Application>Microsoft Macintosh PowerPoint</Application>
  <PresentationFormat>Widescreen</PresentationFormat>
  <Paragraphs>161</Paragraphs>
  <Slides>24</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Myriad Pro</vt:lpstr>
      <vt:lpstr>20140311PresentationUWTSDTemplate</vt:lpstr>
      <vt:lpstr>BA Management Skills for the Workplace BMSK5002</vt:lpstr>
      <vt:lpstr>Developing Relationships and Workplace Achievement  </vt:lpstr>
      <vt:lpstr>Session 8 – Learning &amp; Development</vt:lpstr>
      <vt:lpstr>Peter Senge</vt:lpstr>
      <vt:lpstr>Peter Senge (1990)</vt:lpstr>
      <vt:lpstr>David Garvin</vt:lpstr>
      <vt:lpstr>PowerPoint Presentation</vt:lpstr>
      <vt:lpstr>Benefits  of a Learning Organisation</vt:lpstr>
      <vt:lpstr>Senge - The Fifth Discipline</vt:lpstr>
      <vt:lpstr>Systems Thinking</vt:lpstr>
      <vt:lpstr>Personal Mastery</vt:lpstr>
      <vt:lpstr>Personal Mastery</vt:lpstr>
      <vt:lpstr>Mental Models</vt:lpstr>
      <vt:lpstr>Mental Models…</vt:lpstr>
      <vt:lpstr>Building Shared Vision</vt:lpstr>
      <vt:lpstr>The Practice of Shared Vision…</vt:lpstr>
      <vt:lpstr>Team Learning</vt:lpstr>
      <vt:lpstr>The Discipline of Team Learning Starts with "dialogue"</vt:lpstr>
      <vt:lpstr>David Bohm's necessary conditions for dialogue are as follows: </vt:lpstr>
      <vt:lpstr>Isaacs (1993) mentions these first steps and four Levels and Stages of Dialogue. </vt:lpstr>
      <vt:lpstr>Importance of the 5th discipline</vt:lpstr>
      <vt:lpstr>The individual perspective …</vt:lpstr>
      <vt:lpstr>Session 5 – Appraisals</vt:lpstr>
      <vt:lpstr>Homework</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Mark Bell-Davies</cp:lastModifiedBy>
  <cp:revision>150</cp:revision>
  <dcterms:created xsi:type="dcterms:W3CDTF">2020-06-08T16:11:31Z</dcterms:created>
  <dcterms:modified xsi:type="dcterms:W3CDTF">2020-10-08T16:09:34Z</dcterms:modified>
</cp:coreProperties>
</file>