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56" r:id="rId5"/>
    <p:sldId id="257" r:id="rId6"/>
    <p:sldId id="258" r:id="rId7"/>
    <p:sldId id="259" r:id="rId8"/>
    <p:sldId id="260" r:id="rId9"/>
    <p:sldId id="261" r:id="rId10"/>
    <p:sldId id="594" r:id="rId11"/>
    <p:sldId id="263" r:id="rId12"/>
    <p:sldId id="262" r:id="rId13"/>
    <p:sldId id="264" r:id="rId14"/>
    <p:sldId id="266" r:id="rId15"/>
    <p:sldId id="267" r:id="rId16"/>
    <p:sldId id="268" r:id="rId17"/>
    <p:sldId id="59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1DF56D-CCB5-4909-B0B5-891408ECE45C}" v="3" dt="2026-08-09T16:17:14.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77090" autoAdjust="0"/>
  </p:normalViewPr>
  <p:slideViewPr>
    <p:cSldViewPr snapToGrid="0">
      <p:cViewPr varScale="1">
        <p:scale>
          <a:sx n="66" d="100"/>
          <a:sy n="66" d="100"/>
        </p:scale>
        <p:origin x="15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A969A-82F1-4AA4-A43D-3D8019651D34}" type="doc">
      <dgm:prSet loTypeId="urn:microsoft.com/office/officeart/2005/8/layout/orgChart1" loCatId="hierarchy" qsTypeId="urn:microsoft.com/office/officeart/2005/8/quickstyle/3d3" qsCatId="3D" csTypeId="urn:microsoft.com/office/officeart/2005/8/colors/accent0_3" csCatId="mainScheme" phldr="1"/>
      <dgm:spPr/>
      <dgm:t>
        <a:bodyPr/>
        <a:lstStyle/>
        <a:p>
          <a:endParaRPr lang="en-GB"/>
        </a:p>
      </dgm:t>
    </dgm:pt>
    <dgm:pt modelId="{CECC668C-31F2-4C38-A174-5B6026D2889C}">
      <dgm:prSet phldrT="[Text]"/>
      <dgm:spPr/>
      <dgm:t>
        <a:bodyPr/>
        <a:lstStyle/>
        <a:p>
          <a:r>
            <a:rPr lang="en-GB"/>
            <a:t>Owner/Manager</a:t>
          </a:r>
        </a:p>
      </dgm:t>
    </dgm:pt>
    <dgm:pt modelId="{E96AA3F2-C3EF-4854-878C-CE1DAA89D541}" type="parTrans" cxnId="{4ADA3C4C-232F-47BC-9412-759D3ACB7A99}">
      <dgm:prSet/>
      <dgm:spPr/>
      <dgm:t>
        <a:bodyPr/>
        <a:lstStyle/>
        <a:p>
          <a:endParaRPr lang="en-GB"/>
        </a:p>
      </dgm:t>
    </dgm:pt>
    <dgm:pt modelId="{A02283A9-FFAD-4930-8F83-AD2047340387}" type="sibTrans" cxnId="{4ADA3C4C-232F-47BC-9412-759D3ACB7A99}">
      <dgm:prSet/>
      <dgm:spPr/>
      <dgm:t>
        <a:bodyPr/>
        <a:lstStyle/>
        <a:p>
          <a:endParaRPr lang="en-GB"/>
        </a:p>
      </dgm:t>
    </dgm:pt>
    <dgm:pt modelId="{A2209DF8-D6E6-4527-85A9-E1566ABD94C5}">
      <dgm:prSet phldrT="[Text]"/>
      <dgm:spPr/>
      <dgm:t>
        <a:bodyPr/>
        <a:lstStyle/>
        <a:p>
          <a:r>
            <a:rPr lang="en-GB"/>
            <a:t>Head Chef</a:t>
          </a:r>
        </a:p>
      </dgm:t>
    </dgm:pt>
    <dgm:pt modelId="{4DB493D1-0FF4-41CE-B3D1-A44E693B7A4F}" type="parTrans" cxnId="{E1D14983-F642-4CB6-9198-5CE24B3C31D1}">
      <dgm:prSet/>
      <dgm:spPr/>
      <dgm:t>
        <a:bodyPr/>
        <a:lstStyle/>
        <a:p>
          <a:endParaRPr lang="en-GB"/>
        </a:p>
      </dgm:t>
    </dgm:pt>
    <dgm:pt modelId="{EC59F726-AD08-43B1-829A-5E521D76DF8E}" type="sibTrans" cxnId="{E1D14983-F642-4CB6-9198-5CE24B3C31D1}">
      <dgm:prSet/>
      <dgm:spPr/>
      <dgm:t>
        <a:bodyPr/>
        <a:lstStyle/>
        <a:p>
          <a:endParaRPr lang="en-GB"/>
        </a:p>
      </dgm:t>
    </dgm:pt>
    <dgm:pt modelId="{E1A40FD6-9DD1-4442-83EF-E863E6DBB2FE}">
      <dgm:prSet phldrT="[Text]"/>
      <dgm:spPr/>
      <dgm:t>
        <a:bodyPr/>
        <a:lstStyle/>
        <a:p>
          <a:r>
            <a:rPr lang="en-GB"/>
            <a:t>Kitchen Assistants</a:t>
          </a:r>
        </a:p>
      </dgm:t>
    </dgm:pt>
    <dgm:pt modelId="{A802EAFE-9BAA-40F2-B37B-61234532C8B0}" type="parTrans" cxnId="{B13E42C8-D06A-4998-9CC0-0A77E9F7092F}">
      <dgm:prSet/>
      <dgm:spPr/>
      <dgm:t>
        <a:bodyPr/>
        <a:lstStyle/>
        <a:p>
          <a:endParaRPr lang="en-GB"/>
        </a:p>
      </dgm:t>
    </dgm:pt>
    <dgm:pt modelId="{0882C5F9-6548-4FAF-B963-8562C31EE26E}" type="sibTrans" cxnId="{B13E42C8-D06A-4998-9CC0-0A77E9F7092F}">
      <dgm:prSet/>
      <dgm:spPr/>
      <dgm:t>
        <a:bodyPr/>
        <a:lstStyle/>
        <a:p>
          <a:endParaRPr lang="en-GB"/>
        </a:p>
      </dgm:t>
    </dgm:pt>
    <dgm:pt modelId="{5D617AAF-7310-4E2F-B9E1-1A1D062F27D8}">
      <dgm:prSet phldrT="[Text]"/>
      <dgm:spPr/>
      <dgm:t>
        <a:bodyPr/>
        <a:lstStyle/>
        <a:p>
          <a:r>
            <a:rPr lang="en-GB" dirty="0"/>
            <a:t>Front-of-House Staff</a:t>
          </a:r>
        </a:p>
      </dgm:t>
    </dgm:pt>
    <dgm:pt modelId="{E159F73B-AF9A-4899-B92E-22471A512D8D}" type="parTrans" cxnId="{139F2689-0252-43E0-953F-09606183E70D}">
      <dgm:prSet/>
      <dgm:spPr/>
      <dgm:t>
        <a:bodyPr/>
        <a:lstStyle/>
        <a:p>
          <a:endParaRPr lang="en-GB"/>
        </a:p>
      </dgm:t>
    </dgm:pt>
    <dgm:pt modelId="{989B9D7E-FCAB-455E-ABF9-22EBE5894F2E}" type="sibTrans" cxnId="{139F2689-0252-43E0-953F-09606183E70D}">
      <dgm:prSet/>
      <dgm:spPr/>
      <dgm:t>
        <a:bodyPr/>
        <a:lstStyle/>
        <a:p>
          <a:endParaRPr lang="en-GB"/>
        </a:p>
      </dgm:t>
    </dgm:pt>
    <dgm:pt modelId="{27461943-890E-482B-B53B-C76DA964AC97}" type="pres">
      <dgm:prSet presAssocID="{574A969A-82F1-4AA4-A43D-3D8019651D34}" presName="hierChild1" presStyleCnt="0">
        <dgm:presLayoutVars>
          <dgm:orgChart val="1"/>
          <dgm:chPref val="1"/>
          <dgm:dir/>
          <dgm:animOne val="branch"/>
          <dgm:animLvl val="lvl"/>
          <dgm:resizeHandles/>
        </dgm:presLayoutVars>
      </dgm:prSet>
      <dgm:spPr/>
    </dgm:pt>
    <dgm:pt modelId="{CBD125B9-AC4D-44FF-9461-4AF81C7D254B}" type="pres">
      <dgm:prSet presAssocID="{CECC668C-31F2-4C38-A174-5B6026D2889C}" presName="hierRoot1" presStyleCnt="0">
        <dgm:presLayoutVars>
          <dgm:hierBranch val="init"/>
        </dgm:presLayoutVars>
      </dgm:prSet>
      <dgm:spPr/>
    </dgm:pt>
    <dgm:pt modelId="{EB100BEC-222D-4453-8DC8-258E75802ECB}" type="pres">
      <dgm:prSet presAssocID="{CECC668C-31F2-4C38-A174-5B6026D2889C}" presName="rootComposite1" presStyleCnt="0"/>
      <dgm:spPr/>
    </dgm:pt>
    <dgm:pt modelId="{258FFDFA-B14B-40DF-AB59-9767F1CF9101}" type="pres">
      <dgm:prSet presAssocID="{CECC668C-31F2-4C38-A174-5B6026D2889C}" presName="rootText1" presStyleLbl="node0" presStyleIdx="0" presStyleCnt="1">
        <dgm:presLayoutVars>
          <dgm:chPref val="3"/>
        </dgm:presLayoutVars>
      </dgm:prSet>
      <dgm:spPr/>
    </dgm:pt>
    <dgm:pt modelId="{FD620010-1A1A-4F3B-9C50-FF69A87E5273}" type="pres">
      <dgm:prSet presAssocID="{CECC668C-31F2-4C38-A174-5B6026D2889C}" presName="rootConnector1" presStyleLbl="node1" presStyleIdx="0" presStyleCnt="0"/>
      <dgm:spPr/>
    </dgm:pt>
    <dgm:pt modelId="{6F044C51-8D8D-47E5-BC82-379E347C74F8}" type="pres">
      <dgm:prSet presAssocID="{CECC668C-31F2-4C38-A174-5B6026D2889C}" presName="hierChild2" presStyleCnt="0"/>
      <dgm:spPr/>
    </dgm:pt>
    <dgm:pt modelId="{243F7A08-9D09-4996-BEAF-A9975119E6DB}" type="pres">
      <dgm:prSet presAssocID="{4DB493D1-0FF4-41CE-B3D1-A44E693B7A4F}" presName="Name37" presStyleLbl="parChTrans1D2" presStyleIdx="0" presStyleCnt="2"/>
      <dgm:spPr/>
    </dgm:pt>
    <dgm:pt modelId="{E97ED9CE-1B99-403D-9D61-71FE0F389C4B}" type="pres">
      <dgm:prSet presAssocID="{A2209DF8-D6E6-4527-85A9-E1566ABD94C5}" presName="hierRoot2" presStyleCnt="0">
        <dgm:presLayoutVars>
          <dgm:hierBranch val="init"/>
        </dgm:presLayoutVars>
      </dgm:prSet>
      <dgm:spPr/>
    </dgm:pt>
    <dgm:pt modelId="{A7F869BC-A2AC-4952-AFB5-FC6A5452A6CD}" type="pres">
      <dgm:prSet presAssocID="{A2209DF8-D6E6-4527-85A9-E1566ABD94C5}" presName="rootComposite" presStyleCnt="0"/>
      <dgm:spPr/>
    </dgm:pt>
    <dgm:pt modelId="{0F02FFD5-E544-4379-A652-5979C2F51B73}" type="pres">
      <dgm:prSet presAssocID="{A2209DF8-D6E6-4527-85A9-E1566ABD94C5}" presName="rootText" presStyleLbl="node2" presStyleIdx="0" presStyleCnt="2">
        <dgm:presLayoutVars>
          <dgm:chPref val="3"/>
        </dgm:presLayoutVars>
      </dgm:prSet>
      <dgm:spPr/>
    </dgm:pt>
    <dgm:pt modelId="{440A8648-9407-4E9F-ADA9-2E57987CDD49}" type="pres">
      <dgm:prSet presAssocID="{A2209DF8-D6E6-4527-85A9-E1566ABD94C5}" presName="rootConnector" presStyleLbl="node2" presStyleIdx="0" presStyleCnt="2"/>
      <dgm:spPr/>
    </dgm:pt>
    <dgm:pt modelId="{348A50A2-8667-42ED-BCAE-15120EC8E297}" type="pres">
      <dgm:prSet presAssocID="{A2209DF8-D6E6-4527-85A9-E1566ABD94C5}" presName="hierChild4" presStyleCnt="0"/>
      <dgm:spPr/>
    </dgm:pt>
    <dgm:pt modelId="{EF26F78A-5A4E-4C0D-B830-52C02B24A436}" type="pres">
      <dgm:prSet presAssocID="{A802EAFE-9BAA-40F2-B37B-61234532C8B0}" presName="Name37" presStyleLbl="parChTrans1D3" presStyleIdx="0" presStyleCnt="1"/>
      <dgm:spPr/>
    </dgm:pt>
    <dgm:pt modelId="{EAF3893E-258F-4213-8B27-047B99AB7C0F}" type="pres">
      <dgm:prSet presAssocID="{E1A40FD6-9DD1-4442-83EF-E863E6DBB2FE}" presName="hierRoot2" presStyleCnt="0">
        <dgm:presLayoutVars>
          <dgm:hierBranch val="init"/>
        </dgm:presLayoutVars>
      </dgm:prSet>
      <dgm:spPr/>
    </dgm:pt>
    <dgm:pt modelId="{C02617BC-0299-46DD-BD85-9F246ED8625E}" type="pres">
      <dgm:prSet presAssocID="{E1A40FD6-9DD1-4442-83EF-E863E6DBB2FE}" presName="rootComposite" presStyleCnt="0"/>
      <dgm:spPr/>
    </dgm:pt>
    <dgm:pt modelId="{FDDBD6A2-CCCD-4C9E-8825-90B105D99060}" type="pres">
      <dgm:prSet presAssocID="{E1A40FD6-9DD1-4442-83EF-E863E6DBB2FE}" presName="rootText" presStyleLbl="node3" presStyleIdx="0" presStyleCnt="1">
        <dgm:presLayoutVars>
          <dgm:chPref val="3"/>
        </dgm:presLayoutVars>
      </dgm:prSet>
      <dgm:spPr/>
    </dgm:pt>
    <dgm:pt modelId="{0D4977FE-AD9D-461C-AF97-B2C883EB0B3E}" type="pres">
      <dgm:prSet presAssocID="{E1A40FD6-9DD1-4442-83EF-E863E6DBB2FE}" presName="rootConnector" presStyleLbl="node3" presStyleIdx="0" presStyleCnt="1"/>
      <dgm:spPr/>
    </dgm:pt>
    <dgm:pt modelId="{28EF7A0A-AE7A-42C7-A6D4-ACD77C5B3A76}" type="pres">
      <dgm:prSet presAssocID="{E1A40FD6-9DD1-4442-83EF-E863E6DBB2FE}" presName="hierChild4" presStyleCnt="0"/>
      <dgm:spPr/>
    </dgm:pt>
    <dgm:pt modelId="{E0F1019C-094E-42B6-B0C6-E184BBCFB2C1}" type="pres">
      <dgm:prSet presAssocID="{E1A40FD6-9DD1-4442-83EF-E863E6DBB2FE}" presName="hierChild5" presStyleCnt="0"/>
      <dgm:spPr/>
    </dgm:pt>
    <dgm:pt modelId="{DE8789DE-8308-4B78-BE77-1C6F10077B6F}" type="pres">
      <dgm:prSet presAssocID="{A2209DF8-D6E6-4527-85A9-E1566ABD94C5}" presName="hierChild5" presStyleCnt="0"/>
      <dgm:spPr/>
    </dgm:pt>
    <dgm:pt modelId="{3838E0B9-FF19-419E-9043-5914A2F315E6}" type="pres">
      <dgm:prSet presAssocID="{E159F73B-AF9A-4899-B92E-22471A512D8D}" presName="Name37" presStyleLbl="parChTrans1D2" presStyleIdx="1" presStyleCnt="2"/>
      <dgm:spPr/>
    </dgm:pt>
    <dgm:pt modelId="{25A03C3D-BBD6-4C0B-B4FA-F4CEAA11F752}" type="pres">
      <dgm:prSet presAssocID="{5D617AAF-7310-4E2F-B9E1-1A1D062F27D8}" presName="hierRoot2" presStyleCnt="0">
        <dgm:presLayoutVars>
          <dgm:hierBranch val="init"/>
        </dgm:presLayoutVars>
      </dgm:prSet>
      <dgm:spPr/>
    </dgm:pt>
    <dgm:pt modelId="{05EF7BAE-1D01-4855-BB74-0119FB5BD8CB}" type="pres">
      <dgm:prSet presAssocID="{5D617AAF-7310-4E2F-B9E1-1A1D062F27D8}" presName="rootComposite" presStyleCnt="0"/>
      <dgm:spPr/>
    </dgm:pt>
    <dgm:pt modelId="{ED74B427-02DB-4E31-AD92-D2943D8C077F}" type="pres">
      <dgm:prSet presAssocID="{5D617AAF-7310-4E2F-B9E1-1A1D062F27D8}" presName="rootText" presStyleLbl="node2" presStyleIdx="1" presStyleCnt="2">
        <dgm:presLayoutVars>
          <dgm:chPref val="3"/>
        </dgm:presLayoutVars>
      </dgm:prSet>
      <dgm:spPr/>
    </dgm:pt>
    <dgm:pt modelId="{FCA3A274-BA78-4ACB-9C91-0612F8F597D8}" type="pres">
      <dgm:prSet presAssocID="{5D617AAF-7310-4E2F-B9E1-1A1D062F27D8}" presName="rootConnector" presStyleLbl="node2" presStyleIdx="1" presStyleCnt="2"/>
      <dgm:spPr/>
    </dgm:pt>
    <dgm:pt modelId="{614DB330-8D84-40A2-A99F-33AADA8C25C6}" type="pres">
      <dgm:prSet presAssocID="{5D617AAF-7310-4E2F-B9E1-1A1D062F27D8}" presName="hierChild4" presStyleCnt="0"/>
      <dgm:spPr/>
    </dgm:pt>
    <dgm:pt modelId="{EF4CA624-3D93-4424-89EF-9882079CAB9A}" type="pres">
      <dgm:prSet presAssocID="{5D617AAF-7310-4E2F-B9E1-1A1D062F27D8}" presName="hierChild5" presStyleCnt="0"/>
      <dgm:spPr/>
    </dgm:pt>
    <dgm:pt modelId="{5898B33F-756A-47A7-B8A4-AC28ECEEF25C}" type="pres">
      <dgm:prSet presAssocID="{CECC668C-31F2-4C38-A174-5B6026D2889C}" presName="hierChild3" presStyleCnt="0"/>
      <dgm:spPr/>
    </dgm:pt>
  </dgm:ptLst>
  <dgm:cxnLst>
    <dgm:cxn modelId="{87F1DE00-3F6D-4CB0-9F32-DB2A87D45C9C}" type="presOf" srcId="{CECC668C-31F2-4C38-A174-5B6026D2889C}" destId="{258FFDFA-B14B-40DF-AB59-9767F1CF9101}" srcOrd="0" destOrd="0" presId="urn:microsoft.com/office/officeart/2005/8/layout/orgChart1"/>
    <dgm:cxn modelId="{3C8BCC09-3C7A-4A09-A568-93A0E3EA6916}" type="presOf" srcId="{E1A40FD6-9DD1-4442-83EF-E863E6DBB2FE}" destId="{0D4977FE-AD9D-461C-AF97-B2C883EB0B3E}" srcOrd="1" destOrd="0" presId="urn:microsoft.com/office/officeart/2005/8/layout/orgChart1"/>
    <dgm:cxn modelId="{343B6A1A-ED2E-4381-B0A3-0F393F029D13}" type="presOf" srcId="{A802EAFE-9BAA-40F2-B37B-61234532C8B0}" destId="{EF26F78A-5A4E-4C0D-B830-52C02B24A436}" srcOrd="0" destOrd="0" presId="urn:microsoft.com/office/officeart/2005/8/layout/orgChart1"/>
    <dgm:cxn modelId="{60B20D3F-23ED-4551-A43A-3AB151046144}" type="presOf" srcId="{CECC668C-31F2-4C38-A174-5B6026D2889C}" destId="{FD620010-1A1A-4F3B-9C50-FF69A87E5273}" srcOrd="1" destOrd="0" presId="urn:microsoft.com/office/officeart/2005/8/layout/orgChart1"/>
    <dgm:cxn modelId="{4ADA3C4C-232F-47BC-9412-759D3ACB7A99}" srcId="{574A969A-82F1-4AA4-A43D-3D8019651D34}" destId="{CECC668C-31F2-4C38-A174-5B6026D2889C}" srcOrd="0" destOrd="0" parTransId="{E96AA3F2-C3EF-4854-878C-CE1DAA89D541}" sibTransId="{A02283A9-FFAD-4930-8F83-AD2047340387}"/>
    <dgm:cxn modelId="{6BA73157-C3B5-45BC-AA74-0617124801A1}" type="presOf" srcId="{A2209DF8-D6E6-4527-85A9-E1566ABD94C5}" destId="{0F02FFD5-E544-4379-A652-5979C2F51B73}" srcOrd="0" destOrd="0" presId="urn:microsoft.com/office/officeart/2005/8/layout/orgChart1"/>
    <dgm:cxn modelId="{E1D14983-F642-4CB6-9198-5CE24B3C31D1}" srcId="{CECC668C-31F2-4C38-A174-5B6026D2889C}" destId="{A2209DF8-D6E6-4527-85A9-E1566ABD94C5}" srcOrd="0" destOrd="0" parTransId="{4DB493D1-0FF4-41CE-B3D1-A44E693B7A4F}" sibTransId="{EC59F726-AD08-43B1-829A-5E521D76DF8E}"/>
    <dgm:cxn modelId="{139F2689-0252-43E0-953F-09606183E70D}" srcId="{CECC668C-31F2-4C38-A174-5B6026D2889C}" destId="{5D617AAF-7310-4E2F-B9E1-1A1D062F27D8}" srcOrd="1" destOrd="0" parTransId="{E159F73B-AF9A-4899-B92E-22471A512D8D}" sibTransId="{989B9D7E-FCAB-455E-ABF9-22EBE5894F2E}"/>
    <dgm:cxn modelId="{B13E42C8-D06A-4998-9CC0-0A77E9F7092F}" srcId="{A2209DF8-D6E6-4527-85A9-E1566ABD94C5}" destId="{E1A40FD6-9DD1-4442-83EF-E863E6DBB2FE}" srcOrd="0" destOrd="0" parTransId="{A802EAFE-9BAA-40F2-B37B-61234532C8B0}" sibTransId="{0882C5F9-6548-4FAF-B963-8562C31EE26E}"/>
    <dgm:cxn modelId="{F02E1DCA-F1DB-4C2F-9516-9B44791B0355}" type="presOf" srcId="{4DB493D1-0FF4-41CE-B3D1-A44E693B7A4F}" destId="{243F7A08-9D09-4996-BEAF-A9975119E6DB}" srcOrd="0" destOrd="0" presId="urn:microsoft.com/office/officeart/2005/8/layout/orgChart1"/>
    <dgm:cxn modelId="{FC0587CA-4B5D-46F0-83E9-0EB68676F096}" type="presOf" srcId="{E159F73B-AF9A-4899-B92E-22471A512D8D}" destId="{3838E0B9-FF19-419E-9043-5914A2F315E6}" srcOrd="0" destOrd="0" presId="urn:microsoft.com/office/officeart/2005/8/layout/orgChart1"/>
    <dgm:cxn modelId="{1FDD1BD1-749B-44E3-8651-39FAA18CBC65}" type="presOf" srcId="{574A969A-82F1-4AA4-A43D-3D8019651D34}" destId="{27461943-890E-482B-B53B-C76DA964AC97}" srcOrd="0" destOrd="0" presId="urn:microsoft.com/office/officeart/2005/8/layout/orgChart1"/>
    <dgm:cxn modelId="{2F367BD4-B917-41E3-A631-0D7A4EBF42EB}" type="presOf" srcId="{5D617AAF-7310-4E2F-B9E1-1A1D062F27D8}" destId="{FCA3A274-BA78-4ACB-9C91-0612F8F597D8}" srcOrd="1" destOrd="0" presId="urn:microsoft.com/office/officeart/2005/8/layout/orgChart1"/>
    <dgm:cxn modelId="{CD0D1AE8-8047-4F7F-8FBF-4443588DB5C2}" type="presOf" srcId="{A2209DF8-D6E6-4527-85A9-E1566ABD94C5}" destId="{440A8648-9407-4E9F-ADA9-2E57987CDD49}" srcOrd="1" destOrd="0" presId="urn:microsoft.com/office/officeart/2005/8/layout/orgChart1"/>
    <dgm:cxn modelId="{A7673CEB-80BD-48CE-BEAE-B57600F79B6A}" type="presOf" srcId="{E1A40FD6-9DD1-4442-83EF-E863E6DBB2FE}" destId="{FDDBD6A2-CCCD-4C9E-8825-90B105D99060}" srcOrd="0" destOrd="0" presId="urn:microsoft.com/office/officeart/2005/8/layout/orgChart1"/>
    <dgm:cxn modelId="{311081F5-E321-4495-AB4C-8892A005A501}" type="presOf" srcId="{5D617AAF-7310-4E2F-B9E1-1A1D062F27D8}" destId="{ED74B427-02DB-4E31-AD92-D2943D8C077F}" srcOrd="0" destOrd="0" presId="urn:microsoft.com/office/officeart/2005/8/layout/orgChart1"/>
    <dgm:cxn modelId="{D7FFF517-7933-447C-8C26-4FBC229F7C01}" type="presParOf" srcId="{27461943-890E-482B-B53B-C76DA964AC97}" destId="{CBD125B9-AC4D-44FF-9461-4AF81C7D254B}" srcOrd="0" destOrd="0" presId="urn:microsoft.com/office/officeart/2005/8/layout/orgChart1"/>
    <dgm:cxn modelId="{34888F4B-9A02-4D8F-9786-CD76FC098639}" type="presParOf" srcId="{CBD125B9-AC4D-44FF-9461-4AF81C7D254B}" destId="{EB100BEC-222D-4453-8DC8-258E75802ECB}" srcOrd="0" destOrd="0" presId="urn:microsoft.com/office/officeart/2005/8/layout/orgChart1"/>
    <dgm:cxn modelId="{C5B2F327-85B1-4EF2-9F99-6FB0A44B333B}" type="presParOf" srcId="{EB100BEC-222D-4453-8DC8-258E75802ECB}" destId="{258FFDFA-B14B-40DF-AB59-9767F1CF9101}" srcOrd="0" destOrd="0" presId="urn:microsoft.com/office/officeart/2005/8/layout/orgChart1"/>
    <dgm:cxn modelId="{F04373B1-C133-4363-9CB8-32A6CC2533EF}" type="presParOf" srcId="{EB100BEC-222D-4453-8DC8-258E75802ECB}" destId="{FD620010-1A1A-4F3B-9C50-FF69A87E5273}" srcOrd="1" destOrd="0" presId="urn:microsoft.com/office/officeart/2005/8/layout/orgChart1"/>
    <dgm:cxn modelId="{06BFBEA3-983E-450B-A5A0-18C31FA76A5E}" type="presParOf" srcId="{CBD125B9-AC4D-44FF-9461-4AF81C7D254B}" destId="{6F044C51-8D8D-47E5-BC82-379E347C74F8}" srcOrd="1" destOrd="0" presId="urn:microsoft.com/office/officeart/2005/8/layout/orgChart1"/>
    <dgm:cxn modelId="{673D340A-39E4-41EA-BBFD-D773BC4DFC75}" type="presParOf" srcId="{6F044C51-8D8D-47E5-BC82-379E347C74F8}" destId="{243F7A08-9D09-4996-BEAF-A9975119E6DB}" srcOrd="0" destOrd="0" presId="urn:microsoft.com/office/officeart/2005/8/layout/orgChart1"/>
    <dgm:cxn modelId="{7CD62AE2-D668-44FE-8EEA-422325E7B916}" type="presParOf" srcId="{6F044C51-8D8D-47E5-BC82-379E347C74F8}" destId="{E97ED9CE-1B99-403D-9D61-71FE0F389C4B}" srcOrd="1" destOrd="0" presId="urn:microsoft.com/office/officeart/2005/8/layout/orgChart1"/>
    <dgm:cxn modelId="{BED805BD-ABE9-463D-8134-AF74B8C5C6CE}" type="presParOf" srcId="{E97ED9CE-1B99-403D-9D61-71FE0F389C4B}" destId="{A7F869BC-A2AC-4952-AFB5-FC6A5452A6CD}" srcOrd="0" destOrd="0" presId="urn:microsoft.com/office/officeart/2005/8/layout/orgChart1"/>
    <dgm:cxn modelId="{EF3607FF-240C-4AF4-8BCB-2D63987C5B09}" type="presParOf" srcId="{A7F869BC-A2AC-4952-AFB5-FC6A5452A6CD}" destId="{0F02FFD5-E544-4379-A652-5979C2F51B73}" srcOrd="0" destOrd="0" presId="urn:microsoft.com/office/officeart/2005/8/layout/orgChart1"/>
    <dgm:cxn modelId="{3B206378-6704-4221-9F7D-E693B7553DD7}" type="presParOf" srcId="{A7F869BC-A2AC-4952-AFB5-FC6A5452A6CD}" destId="{440A8648-9407-4E9F-ADA9-2E57987CDD49}" srcOrd="1" destOrd="0" presId="urn:microsoft.com/office/officeart/2005/8/layout/orgChart1"/>
    <dgm:cxn modelId="{4E3162BA-5C6C-46B0-8FBC-32062F66FE3A}" type="presParOf" srcId="{E97ED9CE-1B99-403D-9D61-71FE0F389C4B}" destId="{348A50A2-8667-42ED-BCAE-15120EC8E297}" srcOrd="1" destOrd="0" presId="urn:microsoft.com/office/officeart/2005/8/layout/orgChart1"/>
    <dgm:cxn modelId="{0F6FF618-1250-4FB8-90DB-AE997DB7CD2F}" type="presParOf" srcId="{348A50A2-8667-42ED-BCAE-15120EC8E297}" destId="{EF26F78A-5A4E-4C0D-B830-52C02B24A436}" srcOrd="0" destOrd="0" presId="urn:microsoft.com/office/officeart/2005/8/layout/orgChart1"/>
    <dgm:cxn modelId="{E3335E0E-4CAB-49D2-BABD-8D4DCF2A51EB}" type="presParOf" srcId="{348A50A2-8667-42ED-BCAE-15120EC8E297}" destId="{EAF3893E-258F-4213-8B27-047B99AB7C0F}" srcOrd="1" destOrd="0" presId="urn:microsoft.com/office/officeart/2005/8/layout/orgChart1"/>
    <dgm:cxn modelId="{92545603-330F-4DA3-9C6A-719214EC2CF3}" type="presParOf" srcId="{EAF3893E-258F-4213-8B27-047B99AB7C0F}" destId="{C02617BC-0299-46DD-BD85-9F246ED8625E}" srcOrd="0" destOrd="0" presId="urn:microsoft.com/office/officeart/2005/8/layout/orgChart1"/>
    <dgm:cxn modelId="{DDE1CCDD-91BC-476E-8A3F-4D907A409FAD}" type="presParOf" srcId="{C02617BC-0299-46DD-BD85-9F246ED8625E}" destId="{FDDBD6A2-CCCD-4C9E-8825-90B105D99060}" srcOrd="0" destOrd="0" presId="urn:microsoft.com/office/officeart/2005/8/layout/orgChart1"/>
    <dgm:cxn modelId="{B9210770-9244-4F1E-8845-82284CE3D629}" type="presParOf" srcId="{C02617BC-0299-46DD-BD85-9F246ED8625E}" destId="{0D4977FE-AD9D-461C-AF97-B2C883EB0B3E}" srcOrd="1" destOrd="0" presId="urn:microsoft.com/office/officeart/2005/8/layout/orgChart1"/>
    <dgm:cxn modelId="{FCC24C90-DAB7-4711-BF39-94144A72FE1F}" type="presParOf" srcId="{EAF3893E-258F-4213-8B27-047B99AB7C0F}" destId="{28EF7A0A-AE7A-42C7-A6D4-ACD77C5B3A76}" srcOrd="1" destOrd="0" presId="urn:microsoft.com/office/officeart/2005/8/layout/orgChart1"/>
    <dgm:cxn modelId="{3FC2A067-496E-449A-93B9-69F6703A95EA}" type="presParOf" srcId="{EAF3893E-258F-4213-8B27-047B99AB7C0F}" destId="{E0F1019C-094E-42B6-B0C6-E184BBCFB2C1}" srcOrd="2" destOrd="0" presId="urn:microsoft.com/office/officeart/2005/8/layout/orgChart1"/>
    <dgm:cxn modelId="{1FAC2AAB-E450-4530-9DBB-02EA7BE0890F}" type="presParOf" srcId="{E97ED9CE-1B99-403D-9D61-71FE0F389C4B}" destId="{DE8789DE-8308-4B78-BE77-1C6F10077B6F}" srcOrd="2" destOrd="0" presId="urn:microsoft.com/office/officeart/2005/8/layout/orgChart1"/>
    <dgm:cxn modelId="{0FC36BDD-78A8-4A29-A4CF-A44FBF7C1C39}" type="presParOf" srcId="{6F044C51-8D8D-47E5-BC82-379E347C74F8}" destId="{3838E0B9-FF19-419E-9043-5914A2F315E6}" srcOrd="2" destOrd="0" presId="urn:microsoft.com/office/officeart/2005/8/layout/orgChart1"/>
    <dgm:cxn modelId="{5B24EE8D-B133-4590-893A-8FA8077D7D0C}" type="presParOf" srcId="{6F044C51-8D8D-47E5-BC82-379E347C74F8}" destId="{25A03C3D-BBD6-4C0B-B4FA-F4CEAA11F752}" srcOrd="3" destOrd="0" presId="urn:microsoft.com/office/officeart/2005/8/layout/orgChart1"/>
    <dgm:cxn modelId="{9ACE57B7-0BB6-4A0A-8C78-BF8F2108A2AE}" type="presParOf" srcId="{25A03C3D-BBD6-4C0B-B4FA-F4CEAA11F752}" destId="{05EF7BAE-1D01-4855-BB74-0119FB5BD8CB}" srcOrd="0" destOrd="0" presId="urn:microsoft.com/office/officeart/2005/8/layout/orgChart1"/>
    <dgm:cxn modelId="{E87BD545-DDC6-49E3-8A5A-188E2364D019}" type="presParOf" srcId="{05EF7BAE-1D01-4855-BB74-0119FB5BD8CB}" destId="{ED74B427-02DB-4E31-AD92-D2943D8C077F}" srcOrd="0" destOrd="0" presId="urn:microsoft.com/office/officeart/2005/8/layout/orgChart1"/>
    <dgm:cxn modelId="{A28AAC4F-5969-40D2-AEA9-F966FE83DC4A}" type="presParOf" srcId="{05EF7BAE-1D01-4855-BB74-0119FB5BD8CB}" destId="{FCA3A274-BA78-4ACB-9C91-0612F8F597D8}" srcOrd="1" destOrd="0" presId="urn:microsoft.com/office/officeart/2005/8/layout/orgChart1"/>
    <dgm:cxn modelId="{543AF277-4BE7-4F8B-9391-B35A9D7B3C06}" type="presParOf" srcId="{25A03C3D-BBD6-4C0B-B4FA-F4CEAA11F752}" destId="{614DB330-8D84-40A2-A99F-33AADA8C25C6}" srcOrd="1" destOrd="0" presId="urn:microsoft.com/office/officeart/2005/8/layout/orgChart1"/>
    <dgm:cxn modelId="{F2ABF3FD-047D-4F3C-8F72-61011C38F318}" type="presParOf" srcId="{25A03C3D-BBD6-4C0B-B4FA-F4CEAA11F752}" destId="{EF4CA624-3D93-4424-89EF-9882079CAB9A}" srcOrd="2" destOrd="0" presId="urn:microsoft.com/office/officeart/2005/8/layout/orgChart1"/>
    <dgm:cxn modelId="{0159EEB9-D92B-4243-BD71-7E9A11FE13F3}" type="presParOf" srcId="{CBD125B9-AC4D-44FF-9461-4AF81C7D254B}" destId="{5898B33F-756A-47A7-B8A4-AC28ECEEF25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8E0B9-FF19-419E-9043-5914A2F315E6}">
      <dsp:nvSpPr>
        <dsp:cNvPr id="0" name=""/>
        <dsp:cNvSpPr/>
      </dsp:nvSpPr>
      <dsp:spPr>
        <a:xfrm>
          <a:off x="2900362" y="767233"/>
          <a:ext cx="926411" cy="321564"/>
        </a:xfrm>
        <a:custGeom>
          <a:avLst/>
          <a:gdLst/>
          <a:ahLst/>
          <a:cxnLst/>
          <a:rect l="0" t="0" r="0" b="0"/>
          <a:pathLst>
            <a:path>
              <a:moveTo>
                <a:pt x="0" y="0"/>
              </a:moveTo>
              <a:lnTo>
                <a:pt x="0" y="160782"/>
              </a:lnTo>
              <a:lnTo>
                <a:pt x="926411" y="160782"/>
              </a:lnTo>
              <a:lnTo>
                <a:pt x="926411" y="321564"/>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F26F78A-5A4E-4C0D-B830-52C02B24A436}">
      <dsp:nvSpPr>
        <dsp:cNvPr id="0" name=""/>
        <dsp:cNvSpPr/>
      </dsp:nvSpPr>
      <dsp:spPr>
        <a:xfrm>
          <a:off x="1361447" y="1854427"/>
          <a:ext cx="229688" cy="704378"/>
        </a:xfrm>
        <a:custGeom>
          <a:avLst/>
          <a:gdLst/>
          <a:ahLst/>
          <a:cxnLst/>
          <a:rect l="0" t="0" r="0" b="0"/>
          <a:pathLst>
            <a:path>
              <a:moveTo>
                <a:pt x="0" y="0"/>
              </a:moveTo>
              <a:lnTo>
                <a:pt x="0" y="704378"/>
              </a:lnTo>
              <a:lnTo>
                <a:pt x="229688" y="704378"/>
              </a:lnTo>
            </a:path>
          </a:pathLst>
        </a:custGeom>
        <a:noFill/>
        <a:ln w="12700" cap="flat" cmpd="sng" algn="ctr">
          <a:solidFill>
            <a:schemeClr val="dk2">
              <a:shade val="8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243F7A08-9D09-4996-BEAF-A9975119E6DB}">
      <dsp:nvSpPr>
        <dsp:cNvPr id="0" name=""/>
        <dsp:cNvSpPr/>
      </dsp:nvSpPr>
      <dsp:spPr>
        <a:xfrm>
          <a:off x="1973951" y="767233"/>
          <a:ext cx="926411" cy="321564"/>
        </a:xfrm>
        <a:custGeom>
          <a:avLst/>
          <a:gdLst/>
          <a:ahLst/>
          <a:cxnLst/>
          <a:rect l="0" t="0" r="0" b="0"/>
          <a:pathLst>
            <a:path>
              <a:moveTo>
                <a:pt x="926411" y="0"/>
              </a:moveTo>
              <a:lnTo>
                <a:pt x="926411" y="160782"/>
              </a:lnTo>
              <a:lnTo>
                <a:pt x="0" y="160782"/>
              </a:lnTo>
              <a:lnTo>
                <a:pt x="0" y="321564"/>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258FFDFA-B14B-40DF-AB59-9767F1CF9101}">
      <dsp:nvSpPr>
        <dsp:cNvPr id="0" name=""/>
        <dsp:cNvSpPr/>
      </dsp:nvSpPr>
      <dsp:spPr>
        <a:xfrm>
          <a:off x="2134733" y="1604"/>
          <a:ext cx="1531258" cy="765629"/>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Owner/Manager</a:t>
          </a:r>
        </a:p>
      </dsp:txBody>
      <dsp:txXfrm>
        <a:off x="2134733" y="1604"/>
        <a:ext cx="1531258" cy="765629"/>
      </dsp:txXfrm>
    </dsp:sp>
    <dsp:sp modelId="{0F02FFD5-E544-4379-A652-5979C2F51B73}">
      <dsp:nvSpPr>
        <dsp:cNvPr id="0" name=""/>
        <dsp:cNvSpPr/>
      </dsp:nvSpPr>
      <dsp:spPr>
        <a:xfrm>
          <a:off x="1208322" y="1088797"/>
          <a:ext cx="1531258" cy="765629"/>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Head Chef</a:t>
          </a:r>
        </a:p>
      </dsp:txBody>
      <dsp:txXfrm>
        <a:off x="1208322" y="1088797"/>
        <a:ext cx="1531258" cy="765629"/>
      </dsp:txXfrm>
    </dsp:sp>
    <dsp:sp modelId="{FDDBD6A2-CCCD-4C9E-8825-90B105D99060}">
      <dsp:nvSpPr>
        <dsp:cNvPr id="0" name=""/>
        <dsp:cNvSpPr/>
      </dsp:nvSpPr>
      <dsp:spPr>
        <a:xfrm>
          <a:off x="1591136" y="2175991"/>
          <a:ext cx="1531258" cy="765629"/>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Kitchen Assistants</a:t>
          </a:r>
        </a:p>
      </dsp:txBody>
      <dsp:txXfrm>
        <a:off x="1591136" y="2175991"/>
        <a:ext cx="1531258" cy="765629"/>
      </dsp:txXfrm>
    </dsp:sp>
    <dsp:sp modelId="{ED74B427-02DB-4E31-AD92-D2943D8C077F}">
      <dsp:nvSpPr>
        <dsp:cNvPr id="0" name=""/>
        <dsp:cNvSpPr/>
      </dsp:nvSpPr>
      <dsp:spPr>
        <a:xfrm>
          <a:off x="3061144" y="1088797"/>
          <a:ext cx="1531258" cy="765629"/>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Front-of-House Staff</a:t>
          </a:r>
        </a:p>
      </dsp:txBody>
      <dsp:txXfrm>
        <a:off x="3061144" y="1088797"/>
        <a:ext cx="1531258" cy="76562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4149784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544303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368607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54462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03822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69305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EC124A7F-636A-4441-8E5A-F364BBDE539F}" type="datetimeFigureOut">
              <a:rPr lang="en-GB" smtClean="0"/>
              <a:t>03/07/2026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756434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EC124A7F-636A-4441-8E5A-F364BBDE539F}"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788130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8214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616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EC124A7F-636A-4441-8E5A-F364BBDE539F}" type="datetimeFigureOut">
              <a:rPr lang="en-GB" smtClean="0"/>
              <a:t>03/07/2026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GB"/>
          </a:p>
        </p:txBody>
      </p:sp>
      <p:sp>
        <p:nvSpPr>
          <p:cNvPr id="11" name="Slide Number Placeholder 10"/>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98153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C124A7F-636A-4441-8E5A-F364BBDE539F}" type="datetimeFigureOut">
              <a:rPr lang="en-GB" smtClean="0"/>
              <a:t>03/07/2026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GB"/>
          </a:p>
        </p:txBody>
      </p:sp>
      <p:sp>
        <p:nvSpPr>
          <p:cNvPr id="10" name="Slide Number Placeholder 9"/>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642522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0965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4940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C124A7F-636A-4441-8E5A-F364BBDE539F}" type="datetimeFigureOut">
              <a:rPr lang="en-GB" smtClean="0"/>
              <a:t>03/07/2026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6462925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
        <p:nvSpPr>
          <p:cNvPr id="9" name="TextBox 8">
            <a:extLst>
              <a:ext uri="{FF2B5EF4-FFF2-40B4-BE49-F238E27FC236}">
                <a16:creationId xmlns:a16="http://schemas.microsoft.com/office/drawing/2014/main" id="{9A408382-0195-A009-A7F8-0186268CA883}"/>
              </a:ext>
            </a:extLst>
          </p:cNvPr>
          <p:cNvSpPr txBox="1"/>
          <p:nvPr/>
        </p:nvSpPr>
        <p:spPr>
          <a:xfrm>
            <a:off x="3048000" y="3247962"/>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a:bodyPr>
          <a:lstStyle/>
          <a:p>
            <a:r>
              <a:rPr lang="en-GB" dirty="0"/>
              <a:t>Name: Moshood Bamidele Omishakin</a:t>
            </a:r>
          </a:p>
          <a:p>
            <a:r>
              <a:rPr lang="en-GB" dirty="0"/>
              <a:t>Student ID Number:2509853</a:t>
            </a:r>
          </a:p>
          <a:p>
            <a:r>
              <a:rPr lang="en-GB" dirty="0"/>
              <a:t>Module Code:LCLM4006</a:t>
            </a:r>
          </a:p>
          <a:p>
            <a:r>
              <a:rPr lang="en-GB" dirty="0"/>
              <a:t>Module Title :Enterprise and Entrepreneurship</a:t>
            </a:r>
          </a:p>
          <a:p>
            <a:r>
              <a:rPr lang="en-GB" dirty="0"/>
              <a:t>Lecturer’s Name: Dr Thomas Adeyemi</a:t>
            </a:r>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pic>
        <p:nvPicPr>
          <p:cNvPr id="6" name="Picture 5">
            <a:extLst>
              <a:ext uri="{FF2B5EF4-FFF2-40B4-BE49-F238E27FC236}">
                <a16:creationId xmlns:a16="http://schemas.microsoft.com/office/drawing/2014/main" id="{674CC5D2-3102-F560-6B14-F86B2E2AEFF9}"/>
              </a:ext>
            </a:extLst>
          </p:cNvPr>
          <p:cNvPicPr>
            <a:picLocks noChangeAspect="1"/>
          </p:cNvPicPr>
          <p:nvPr/>
        </p:nvPicPr>
        <p:blipFill>
          <a:blip r:embed="rId3"/>
          <a:stretch>
            <a:fillRect/>
          </a:stretch>
        </p:blipFill>
        <p:spPr>
          <a:xfrm>
            <a:off x="8464367" y="4407096"/>
            <a:ext cx="3727633" cy="2068286"/>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lnSpcReduction="10000"/>
          </a:bodyPr>
          <a:lstStyle/>
          <a:p>
            <a:r>
              <a:rPr lang="en-GB" dirty="0">
                <a:solidFill>
                  <a:srgbClr val="374151"/>
                </a:solidFill>
              </a:rPr>
              <a:t>Introduction…………………………………………………………………………………………............4</a:t>
            </a:r>
          </a:p>
          <a:p>
            <a:r>
              <a:rPr lang="en-GB" dirty="0"/>
              <a:t>Section 1- Overview of the Business Idea………………………………………………………………….5</a:t>
            </a:r>
          </a:p>
          <a:p>
            <a:r>
              <a:rPr lang="en-GB" dirty="0"/>
              <a:t>Section 2- Legal Format and Management Structure…………………………………………………..........6</a:t>
            </a:r>
          </a:p>
          <a:p>
            <a:r>
              <a:rPr lang="en-GB" dirty="0"/>
              <a:t>Organisational Chart of restaurant…………………………………...................................................................7</a:t>
            </a:r>
          </a:p>
          <a:p>
            <a:r>
              <a:rPr lang="en-GB" dirty="0"/>
              <a:t>Section 3- PESTEL Analysis…………………………………………………………………………………8</a:t>
            </a:r>
          </a:p>
          <a:p>
            <a:r>
              <a:rPr lang="en-GB" dirty="0"/>
              <a:t>Section 4- Marketing Strategies…………………………………………………………………………….9</a:t>
            </a:r>
          </a:p>
          <a:p>
            <a:r>
              <a:rPr lang="en-GB" dirty="0"/>
              <a:t>Section 5- Funding Requirements and Allocation………………………………………………………….10</a:t>
            </a:r>
          </a:p>
          <a:p>
            <a:r>
              <a:rPr lang="en-GB" dirty="0"/>
              <a:t>Tables: Start-up Cost and Fixed Cost………………………………………………………………………11</a:t>
            </a:r>
          </a:p>
          <a:p>
            <a:r>
              <a:rPr lang="en-GB" dirty="0"/>
              <a:t>Table:  Variable Cost………………..……………………………………………………………………….12</a:t>
            </a:r>
          </a:p>
          <a:p>
            <a:r>
              <a:rPr lang="en-GB" dirty="0"/>
              <a:t>Table: Financial Summary………….………………………………………………………………………..13</a:t>
            </a:r>
          </a:p>
          <a:p>
            <a:r>
              <a:rPr lang="en-GB" dirty="0"/>
              <a:t>Questions…………………………………………………………………………………………………..14</a:t>
            </a:r>
          </a:p>
          <a:p>
            <a:endParaRPr lang="en-GB" dirty="0"/>
          </a:p>
          <a:p>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804672" y="978776"/>
            <a:ext cx="5925310" cy="1174991"/>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400" b="1" i="0" cap="all" spc="200">
                <a:solidFill>
                  <a:schemeClr val="tx1">
                    <a:lumMod val="85000"/>
                    <a:lumOff val="15000"/>
                  </a:schemeClr>
                </a:solidFill>
                <a:effectLst/>
                <a:latin typeface="+mj-lt"/>
                <a:ea typeface="+mj-ea"/>
                <a:cs typeface="+mj-cs"/>
              </a:rPr>
              <a:t>Introduction</a:t>
            </a:r>
            <a:endParaRPr lang="en-US" sz="2400" cap="all" spc="200">
              <a:solidFill>
                <a:schemeClr val="tx1">
                  <a:lumMod val="85000"/>
                  <a:lumOff val="15000"/>
                </a:schemeClr>
              </a:solidFill>
              <a:latin typeface="+mj-lt"/>
              <a:ea typeface="+mj-ea"/>
              <a:cs typeface="+mj-cs"/>
            </a:endParaRPr>
          </a:p>
          <a:p>
            <a:pPr algn="ctr" defTabSz="914400">
              <a:lnSpc>
                <a:spcPct val="90000"/>
              </a:lnSpc>
              <a:spcBef>
                <a:spcPct val="0"/>
              </a:spcBef>
              <a:spcAft>
                <a:spcPts val="600"/>
              </a:spcAft>
            </a:pPr>
            <a:endParaRPr lang="en-US" sz="2400" b="1" cap="all" spc="200">
              <a:solidFill>
                <a:schemeClr val="tx1">
                  <a:lumMod val="85000"/>
                  <a:lumOff val="15000"/>
                </a:schemeClr>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04671" y="1828800"/>
            <a:ext cx="6336357" cy="4470400"/>
          </a:xfrm>
        </p:spPr>
        <p:txBody>
          <a:bodyPr vert="horz" lIns="91440" tIns="45720" rIns="91440" bIns="45720" rtlCol="0">
            <a:normAutofit/>
          </a:bodyPr>
          <a:lstStyle/>
          <a:p>
            <a:pPr>
              <a:lnSpc>
                <a:spcPct val="90000"/>
              </a:lnSpc>
            </a:pPr>
            <a:r>
              <a:rPr lang="en-US" dirty="0"/>
              <a:t>My name is Moshood Bamidele Omishakin, and I am the founder and owner of Taste of African Fusion.</a:t>
            </a:r>
          </a:p>
          <a:p>
            <a:pPr>
              <a:lnSpc>
                <a:spcPct val="90000"/>
              </a:lnSpc>
            </a:pPr>
            <a:r>
              <a:rPr lang="en-US" dirty="0"/>
              <a:t>As someone from Nigeria, I have grown up surrounded by authentic African food and have seen how it bring people, families and communities together. This inspired me to create a business that shares the rich flavours and traditions of African cuisine with a wider audience.</a:t>
            </a:r>
          </a:p>
          <a:p>
            <a:pPr>
              <a:lnSpc>
                <a:spcPct val="90000"/>
              </a:lnSpc>
            </a:pPr>
            <a:r>
              <a:rPr lang="en-US" dirty="0"/>
              <a:t>I am passionate about celebrating African culture, promoting diversity and providing a welcoming space where people from all backgrounds can enjoy authentic dishes from countries such as Nigeria, Ghana and Togo.</a:t>
            </a:r>
          </a:p>
          <a:p>
            <a:pPr>
              <a:lnSpc>
                <a:spcPct val="90000"/>
              </a:lnSpc>
            </a:pPr>
            <a:r>
              <a:rPr lang="en-US" dirty="0"/>
              <a:t>The purpose of this presentation is to introduce my business idea, explain how it meets a gap in the market, and demonstrate how it can become a successful and sustainable business.</a:t>
            </a:r>
          </a:p>
        </p:txBody>
      </p:sp>
      <p:pic>
        <p:nvPicPr>
          <p:cNvPr id="2" name="Picture 1">
            <a:extLst>
              <a:ext uri="{FF2B5EF4-FFF2-40B4-BE49-F238E27FC236}">
                <a16:creationId xmlns:a16="http://schemas.microsoft.com/office/drawing/2014/main" id="{06D4B706-5EE2-CE74-9679-54B0F884376A}"/>
              </a:ext>
            </a:extLst>
          </p:cNvPr>
          <p:cNvPicPr>
            <a:picLocks noChangeAspect="1"/>
          </p:cNvPicPr>
          <p:nvPr/>
        </p:nvPicPr>
        <p:blipFill>
          <a:blip r:embed="rId3">
            <a:extLst>
              <a:ext uri="{28A0092B-C50C-407E-A947-70E740481C1C}">
                <a14:useLocalDpi xmlns:a14="http://schemas.microsoft.com/office/drawing/2010/main" val="0"/>
              </a:ext>
            </a:extLst>
          </a:blip>
          <a:srcRect l="14351" r="17738"/>
          <a:stretch>
            <a:fillRect/>
          </a:stretch>
        </p:blipFill>
        <p:spPr bwMode="auto">
          <a:xfrm>
            <a:off x="7534654" y="10"/>
            <a:ext cx="4657345" cy="6857990"/>
          </a:xfrm>
          <a:prstGeom prst="rect">
            <a:avLst/>
          </a:prstGeom>
          <a:noFill/>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24753" y="1815355"/>
            <a:ext cx="10542494" cy="4235822"/>
          </a:xfrm>
        </p:spPr>
        <p:txBody>
          <a:bodyPr>
            <a:normAutofit/>
          </a:bodyPr>
          <a:lstStyle/>
          <a:p>
            <a:r>
              <a:rPr lang="en-GB" sz="2000" dirty="0"/>
              <a:t>The business is an African restaurant and takeaway that aims to provide customers with an authentic African dining experience. The business will operate through dine-in, takeaway and online ordering services, ensuring convenience and accessibility for customers. In addition to serving food, the business will offer cooking classes to promote cultural exchange and culinary skills. The business seeks to celebrate African heritage, encourage cultural diversity and create a welcoming environment for people from all backgrounds. </a:t>
            </a:r>
          </a:p>
          <a:p>
            <a:r>
              <a:rPr lang="en-GB" sz="2000" dirty="0"/>
              <a:t>The business will offer a wide range of traditional African dishes from countries such as Ghana, Nigeria and Togo. Menu items will include popular meals such as pounded yam, </a:t>
            </a:r>
            <a:r>
              <a:rPr lang="en-GB" sz="2000" dirty="0" err="1"/>
              <a:t>banku</a:t>
            </a:r>
            <a:r>
              <a:rPr lang="en-GB" sz="2000" dirty="0"/>
              <a:t>, fufu, jollof rice, and a variety of soups and stews prepared using authentic recipes and ingredients. Customers will also be able to purchase African snacks, including small chops, suya and pastries. Products will be available for dine-in, takeaway and online delivery, providing customers with flexible dining options.</a:t>
            </a:r>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pic>
        <p:nvPicPr>
          <p:cNvPr id="8" name="Picture 7">
            <a:extLst>
              <a:ext uri="{FF2B5EF4-FFF2-40B4-BE49-F238E27FC236}">
                <a16:creationId xmlns:a16="http://schemas.microsoft.com/office/drawing/2014/main" id="{ACA2AE98-6D22-8A3C-5CE8-7856AEF7FA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endParaRPr lang="en-GB" sz="2000" dirty="0"/>
          </a:p>
          <a:p>
            <a:pPr marL="514350" indent="-514350">
              <a:buFont typeface="+mj-lt"/>
              <a:buAutoNum type="arabicPeriod"/>
            </a:pPr>
            <a:r>
              <a:rPr lang="en-GB" sz="2000" dirty="0"/>
              <a:t>The business will operate as a Limited Company. This provides limited liability, protecting the owner’s personal assets if the business incurs debts. It also gives the business greater credibility and makes it easier to ensure funding and support future expansion, such as opening another branch.</a:t>
            </a:r>
          </a:p>
          <a:p>
            <a:pPr marL="0" indent="0">
              <a:buNone/>
            </a:pPr>
            <a:endParaRPr lang="en-GB" dirty="0"/>
          </a:p>
          <a:p>
            <a:pPr marL="0" indent="0">
              <a:buNone/>
            </a:pPr>
            <a:r>
              <a:rPr lang="en-GB" sz="2000" dirty="0"/>
              <a:t>Owner/ Manager- Oversees daily operations, finances, purchasing and marketing.</a:t>
            </a:r>
          </a:p>
          <a:p>
            <a:pPr marL="0" indent="0">
              <a:buNone/>
            </a:pPr>
            <a:r>
              <a:rPr lang="en-GB" sz="2000" dirty="0"/>
              <a:t>Head Chef- Manages food preparation, menu quality and kitchen staff.</a:t>
            </a:r>
          </a:p>
          <a:p>
            <a:pPr marL="0" indent="0">
              <a:buNone/>
            </a:pPr>
            <a:r>
              <a:rPr lang="en-GB" sz="2000" dirty="0"/>
              <a:t>Kitchen Assistants- Support food preparation, cleaning and stock management.</a:t>
            </a:r>
          </a:p>
          <a:p>
            <a:pPr marL="0" indent="0">
              <a:buNone/>
            </a:pPr>
            <a:r>
              <a:rPr lang="en-GB" sz="2000" dirty="0"/>
              <a:t>Front-of-House Staff- Serve customers, process orders and maintain excellent customer service.</a:t>
            </a: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580644" y="595275"/>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pic>
        <p:nvPicPr>
          <p:cNvPr id="7" name="Picture 6">
            <a:extLst>
              <a:ext uri="{FF2B5EF4-FFF2-40B4-BE49-F238E27FC236}">
                <a16:creationId xmlns:a16="http://schemas.microsoft.com/office/drawing/2014/main" id="{9AE85ED2-6EAF-159D-872D-E09FAA474A1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706700" y="993304"/>
            <a:ext cx="7729728" cy="1188720"/>
          </a:xfrm>
        </p:spPr>
        <p:txBody>
          <a:bodyPr>
            <a:normAutofit fontScale="90000"/>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Word </a:t>
            </a:r>
          </a:p>
        </p:txBody>
      </p:sp>
      <p:graphicFrame>
        <p:nvGraphicFramePr>
          <p:cNvPr id="5" name="Diagram 4">
            <a:extLst>
              <a:ext uri="{FF2B5EF4-FFF2-40B4-BE49-F238E27FC236}">
                <a16:creationId xmlns:a16="http://schemas.microsoft.com/office/drawing/2014/main" id="{8DBB2208-5F3B-6406-39C1-30E8869DC86F}"/>
              </a:ext>
            </a:extLst>
          </p:cNvPr>
          <p:cNvGraphicFramePr/>
          <p:nvPr>
            <p:extLst>
              <p:ext uri="{D42A27DB-BD31-4B8C-83A1-F6EECF244321}">
                <p14:modId xmlns:p14="http://schemas.microsoft.com/office/powerpoint/2010/main" val="2362859431"/>
              </p:ext>
            </p:extLst>
          </p:nvPr>
        </p:nvGraphicFramePr>
        <p:xfrm>
          <a:off x="2671201" y="2327111"/>
          <a:ext cx="5800725" cy="2943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FEBB21CD-5971-9441-B28A-50136409155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722086" y="340868"/>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graphicFrame>
        <p:nvGraphicFramePr>
          <p:cNvPr id="2" name="Table 1">
            <a:extLst>
              <a:ext uri="{FF2B5EF4-FFF2-40B4-BE49-F238E27FC236}">
                <a16:creationId xmlns:a16="http://schemas.microsoft.com/office/drawing/2014/main" id="{7F01995C-9C9C-CB45-7A76-16B3E7C5CF72}"/>
              </a:ext>
            </a:extLst>
          </p:cNvPr>
          <p:cNvGraphicFramePr>
            <a:graphicFrameLocks noGrp="1"/>
          </p:cNvGraphicFramePr>
          <p:nvPr>
            <p:extLst>
              <p:ext uri="{D42A27DB-BD31-4B8C-83A1-F6EECF244321}">
                <p14:modId xmlns:p14="http://schemas.microsoft.com/office/powerpoint/2010/main" val="1670796680"/>
              </p:ext>
            </p:extLst>
          </p:nvPr>
        </p:nvGraphicFramePr>
        <p:xfrm>
          <a:off x="100852" y="925643"/>
          <a:ext cx="12091147" cy="6067275"/>
        </p:xfrm>
        <a:graphic>
          <a:graphicData uri="http://schemas.openxmlformats.org/drawingml/2006/table">
            <a:tbl>
              <a:tblPr firstRow="1" firstCol="1" bandRow="1">
                <a:tableStyleId>{073A0DAA-6AF3-43AB-8588-CEC1D06C72B9}</a:tableStyleId>
              </a:tblPr>
              <a:tblGrid>
                <a:gridCol w="1884818">
                  <a:extLst>
                    <a:ext uri="{9D8B030D-6E8A-4147-A177-3AD203B41FA5}">
                      <a16:colId xmlns:a16="http://schemas.microsoft.com/office/drawing/2014/main" val="3636856832"/>
                    </a:ext>
                  </a:extLst>
                </a:gridCol>
                <a:gridCol w="5758123">
                  <a:extLst>
                    <a:ext uri="{9D8B030D-6E8A-4147-A177-3AD203B41FA5}">
                      <a16:colId xmlns:a16="http://schemas.microsoft.com/office/drawing/2014/main" val="2595493609"/>
                    </a:ext>
                  </a:extLst>
                </a:gridCol>
                <a:gridCol w="4448206">
                  <a:extLst>
                    <a:ext uri="{9D8B030D-6E8A-4147-A177-3AD203B41FA5}">
                      <a16:colId xmlns:a16="http://schemas.microsoft.com/office/drawing/2014/main" val="3719053658"/>
                    </a:ext>
                  </a:extLst>
                </a:gridCol>
              </a:tblGrid>
              <a:tr h="347543">
                <a:tc>
                  <a:txBody>
                    <a:bodyPr/>
                    <a:lstStyle/>
                    <a:p>
                      <a:r>
                        <a:rPr lang="en-GB" dirty="0"/>
                        <a:t>Factor</a:t>
                      </a:r>
                    </a:p>
                  </a:txBody>
                  <a:tcPr/>
                </a:tc>
                <a:tc>
                  <a:txBody>
                    <a:bodyPr/>
                    <a:lstStyle/>
                    <a:p>
                      <a:r>
                        <a:rPr lang="en-GB" dirty="0"/>
                        <a:t>Impact on the Business</a:t>
                      </a:r>
                    </a:p>
                  </a:txBody>
                  <a:tcPr/>
                </a:tc>
                <a:tc>
                  <a:txBody>
                    <a:bodyPr/>
                    <a:lstStyle/>
                    <a:p>
                      <a:r>
                        <a:rPr lang="en-GB" dirty="0"/>
                        <a:t>Business Strategy</a:t>
                      </a:r>
                    </a:p>
                  </a:txBody>
                  <a:tcPr/>
                </a:tc>
                <a:extLst>
                  <a:ext uri="{0D108BD9-81ED-4DB2-BD59-A6C34878D82A}">
                    <a16:rowId xmlns:a16="http://schemas.microsoft.com/office/drawing/2014/main" val="1571830041"/>
                  </a:ext>
                </a:extLst>
              </a:tr>
              <a:tr h="896610">
                <a:tc>
                  <a:txBody>
                    <a:bodyPr/>
                    <a:lstStyle/>
                    <a:p>
                      <a:r>
                        <a:rPr lang="en-GB" dirty="0"/>
                        <a:t>Political</a:t>
                      </a:r>
                    </a:p>
                  </a:txBody>
                  <a:tcPr/>
                </a:tc>
                <a:tc>
                  <a:txBody>
                    <a:bodyPr/>
                    <a:lstStyle/>
                    <a:p>
                      <a:r>
                        <a:rPr lang="en-GB" dirty="0"/>
                        <a:t>Food hygiene and employment laws must be followed. Changes in government policies may affect business operations.</a:t>
                      </a:r>
                    </a:p>
                  </a:txBody>
                  <a:tcPr/>
                </a:tc>
                <a:tc>
                  <a:txBody>
                    <a:bodyPr/>
                    <a:lstStyle/>
                    <a:p>
                      <a:r>
                        <a:rPr lang="en-GB" dirty="0"/>
                        <a:t>Train staff and follow food safety regulations. Monitor relevant government policies and requirements.</a:t>
                      </a:r>
                    </a:p>
                  </a:txBody>
                  <a:tcPr/>
                </a:tc>
                <a:extLst>
                  <a:ext uri="{0D108BD9-81ED-4DB2-BD59-A6C34878D82A}">
                    <a16:rowId xmlns:a16="http://schemas.microsoft.com/office/drawing/2014/main" val="2775550300"/>
                  </a:ext>
                </a:extLst>
              </a:tr>
              <a:tr h="896610">
                <a:tc>
                  <a:txBody>
                    <a:bodyPr/>
                    <a:lstStyle/>
                    <a:p>
                      <a:r>
                        <a:rPr lang="en-GB" dirty="0"/>
                        <a:t>Economic</a:t>
                      </a:r>
                    </a:p>
                  </a:txBody>
                  <a:tcPr/>
                </a:tc>
                <a:tc>
                  <a:txBody>
                    <a:bodyPr/>
                    <a:lstStyle/>
                    <a:p>
                      <a:r>
                        <a:rPr lang="en-GB" dirty="0"/>
                        <a:t>Rising food and energy costs may reduce profits. Changes in customers’ disposable income may affect spending</a:t>
                      </a:r>
                    </a:p>
                  </a:txBody>
                  <a:tcPr/>
                </a:tc>
                <a:tc>
                  <a:txBody>
                    <a:bodyPr/>
                    <a:lstStyle/>
                    <a:p>
                      <a:r>
                        <a:rPr lang="en-GB" dirty="0"/>
                        <a:t>Monitor costs and buy ingredients in bulk where possible. Offer affordable meal options and competitive prices.</a:t>
                      </a:r>
                    </a:p>
                  </a:txBody>
                  <a:tcPr/>
                </a:tc>
                <a:extLst>
                  <a:ext uri="{0D108BD9-81ED-4DB2-BD59-A6C34878D82A}">
                    <a16:rowId xmlns:a16="http://schemas.microsoft.com/office/drawing/2014/main" val="3208326013"/>
                  </a:ext>
                </a:extLst>
              </a:tr>
              <a:tr h="896610">
                <a:tc>
                  <a:txBody>
                    <a:bodyPr/>
                    <a:lstStyle/>
                    <a:p>
                      <a:r>
                        <a:rPr lang="en-GB" dirty="0"/>
                        <a:t>Social</a:t>
                      </a:r>
                    </a:p>
                  </a:txBody>
                  <a:tcPr/>
                </a:tc>
                <a:tc>
                  <a:txBody>
                    <a:bodyPr/>
                    <a:lstStyle/>
                    <a:p>
                      <a:r>
                        <a:rPr lang="en-GB" dirty="0"/>
                        <a:t>Increasing demand for authentic international cuisines. Customers may value cultural experiences and diverse food choices.</a:t>
                      </a:r>
                    </a:p>
                  </a:txBody>
                  <a:tcPr/>
                </a:tc>
                <a:tc>
                  <a:txBody>
                    <a:bodyPr/>
                    <a:lstStyle/>
                    <a:p>
                      <a:r>
                        <a:rPr lang="en-GB" dirty="0"/>
                        <a:t>Offer traditional African dishes and cooking classes. Engage with local communities and cultural events.</a:t>
                      </a:r>
                    </a:p>
                  </a:txBody>
                  <a:tcPr/>
                </a:tc>
                <a:extLst>
                  <a:ext uri="{0D108BD9-81ED-4DB2-BD59-A6C34878D82A}">
                    <a16:rowId xmlns:a16="http://schemas.microsoft.com/office/drawing/2014/main" val="464718355"/>
                  </a:ext>
                </a:extLst>
              </a:tr>
              <a:tr h="896610">
                <a:tc>
                  <a:txBody>
                    <a:bodyPr/>
                    <a:lstStyle/>
                    <a:p>
                      <a:r>
                        <a:rPr lang="en-GB" dirty="0"/>
                        <a:t>Technological</a:t>
                      </a:r>
                    </a:p>
                  </a:txBody>
                  <a:tcPr/>
                </a:tc>
                <a:tc>
                  <a:txBody>
                    <a:bodyPr/>
                    <a:lstStyle/>
                    <a:p>
                      <a:r>
                        <a:rPr lang="en-GB" dirty="0"/>
                        <a:t>Customers expect online ordering and digital payments. Social media influences customers’ restaurant choices.</a:t>
                      </a:r>
                    </a:p>
                  </a:txBody>
                  <a:tcPr/>
                </a:tc>
                <a:tc>
                  <a:txBody>
                    <a:bodyPr/>
                    <a:lstStyle/>
                    <a:p>
                      <a:r>
                        <a:rPr lang="en-GB" dirty="0"/>
                        <a:t>Use online ordering, digital payments and delivery platforms. Promote the business through Instagram, TikTok and Facebook.</a:t>
                      </a:r>
                    </a:p>
                  </a:txBody>
                  <a:tcPr/>
                </a:tc>
                <a:extLst>
                  <a:ext uri="{0D108BD9-81ED-4DB2-BD59-A6C34878D82A}">
                    <a16:rowId xmlns:a16="http://schemas.microsoft.com/office/drawing/2014/main" val="829538007"/>
                  </a:ext>
                </a:extLst>
              </a:tr>
              <a:tr h="868858">
                <a:tc>
                  <a:txBody>
                    <a:bodyPr/>
                    <a:lstStyle/>
                    <a:p>
                      <a:r>
                        <a:rPr lang="en-GB" dirty="0"/>
                        <a:t>Environmental</a:t>
                      </a:r>
                    </a:p>
                  </a:txBody>
                  <a:tcPr/>
                </a:tc>
                <a:tc>
                  <a:txBody>
                    <a:bodyPr/>
                    <a:lstStyle/>
                    <a:p>
                      <a:r>
                        <a:rPr lang="en-GB" dirty="0"/>
                        <a:t>Customers are becoming more environmentally conscious. Food waste can increase costs and harm the environment.</a:t>
                      </a:r>
                    </a:p>
                  </a:txBody>
                  <a:tcPr/>
                </a:tc>
                <a:tc>
                  <a:txBody>
                    <a:bodyPr/>
                    <a:lstStyle/>
                    <a:p>
                      <a:r>
                        <a:rPr lang="en-GB" dirty="0"/>
                        <a:t>Use recyclable packaging where possible. Monitor stock and portion sizes to reduce food waste.</a:t>
                      </a:r>
                    </a:p>
                  </a:txBody>
                  <a:tcPr/>
                </a:tc>
                <a:extLst>
                  <a:ext uri="{0D108BD9-81ED-4DB2-BD59-A6C34878D82A}">
                    <a16:rowId xmlns:a16="http://schemas.microsoft.com/office/drawing/2014/main" val="1528280898"/>
                  </a:ext>
                </a:extLst>
              </a:tr>
              <a:tr h="1129515">
                <a:tc>
                  <a:txBody>
                    <a:bodyPr/>
                    <a:lstStyle/>
                    <a:p>
                      <a:r>
                        <a:rPr lang="en-GB" dirty="0"/>
                        <a:t>Legal</a:t>
                      </a:r>
                    </a:p>
                  </a:txBody>
                  <a:tcPr/>
                </a:tc>
                <a:tc>
                  <a:txBody>
                    <a:bodyPr/>
                    <a:lstStyle/>
                    <a:p>
                      <a:r>
                        <a:rPr lang="en-GB" dirty="0"/>
                        <a:t>The business must comply with food safety, licensing and health and safety laws. Employment laws must be followed when hiring staff.</a:t>
                      </a:r>
                    </a:p>
                  </a:txBody>
                  <a:tcPr/>
                </a:tc>
                <a:tc>
                  <a:txBody>
                    <a:bodyPr/>
                    <a:lstStyle/>
                    <a:p>
                      <a:r>
                        <a:rPr lang="en-GB" dirty="0"/>
                        <a:t>Obtain required licences and maintain hygiene standards. Follow employment regulations and provide appropriate staff training.</a:t>
                      </a:r>
                    </a:p>
                  </a:txBody>
                  <a:tcPr/>
                </a:tc>
                <a:extLst>
                  <a:ext uri="{0D108BD9-81ED-4DB2-BD59-A6C34878D82A}">
                    <a16:rowId xmlns:a16="http://schemas.microsoft.com/office/drawing/2014/main" val="2370879170"/>
                  </a:ext>
                </a:extLst>
              </a:tr>
            </a:tbl>
          </a:graphicData>
        </a:graphic>
      </p:graphicFrame>
      <p:pic>
        <p:nvPicPr>
          <p:cNvPr id="6" name="Picture 5">
            <a:extLst>
              <a:ext uri="{FF2B5EF4-FFF2-40B4-BE49-F238E27FC236}">
                <a16:creationId xmlns:a16="http://schemas.microsoft.com/office/drawing/2014/main" id="{13DFAEB5-81D8-1D55-0359-30187A72165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672353" y="1586753"/>
            <a:ext cx="11196559" cy="4988859"/>
          </a:xfrm>
        </p:spPr>
        <p:txBody>
          <a:bodyPr>
            <a:normAutofit/>
          </a:bodyPr>
          <a:lstStyle/>
          <a:p>
            <a:r>
              <a:rPr lang="en-GB" sz="2000" dirty="0"/>
              <a:t>Target Market: Adults aged 18-55 including the African community, students, families and food lovers. Customers looking for authentic, affordable and convenient African cuisine.</a:t>
            </a:r>
          </a:p>
          <a:p>
            <a:r>
              <a:rPr lang="en-GB" sz="2000" dirty="0"/>
              <a:t>Customer Segments: African communities wanting traditional home-style meals. Non-African customers interested in trying new cuisines. Individuals interested in African cooking classes.</a:t>
            </a:r>
          </a:p>
          <a:p>
            <a:r>
              <a:rPr lang="en-GB" sz="2000" dirty="0"/>
              <a:t>Unique Selling Points (USPs): Authentic dishes from multiple African countries (Ghana, Nigeria and Togo). Cooking classes alongside restaurant and takeaway services. Dine-in, takeaway and online ordering options.</a:t>
            </a:r>
          </a:p>
          <a:p>
            <a:r>
              <a:rPr lang="en-GB" sz="2000" dirty="0"/>
              <a:t>Marketing Strategies: Promote through Instagram, Facebook and TikTok. Offer opening promotions and loyalty rewards. Partner with local African communities and cultural events. Encourage customer reviews and word-of-mouth recommendations.</a:t>
            </a:r>
          </a:p>
          <a:p>
            <a:pPr marL="0" indent="0">
              <a:buNone/>
            </a:pPr>
            <a:endParaRPr lang="en-GB" sz="2000" dirty="0"/>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pic>
        <p:nvPicPr>
          <p:cNvPr id="7" name="Picture 6">
            <a:extLst>
              <a:ext uri="{FF2B5EF4-FFF2-40B4-BE49-F238E27FC236}">
                <a16:creationId xmlns:a16="http://schemas.microsoft.com/office/drawing/2014/main" id="{5087BB46-8DBE-8243-7E1E-EAD4A8967A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a:bodyPr>
          <a:lstStyle/>
          <a:p>
            <a:r>
              <a:rPr lang="en-GB" sz="2400" b="1" dirty="0"/>
              <a:t>Total Funding Required: </a:t>
            </a:r>
            <a:r>
              <a:rPr lang="en-GB" sz="2400" dirty="0"/>
              <a:t>£40,000 </a:t>
            </a:r>
          </a:p>
          <a:p>
            <a:r>
              <a:rPr lang="en-GB" sz="2400" b="1" dirty="0"/>
              <a:t>Funding Sources:</a:t>
            </a:r>
          </a:p>
          <a:p>
            <a:pPr marL="0" indent="0">
              <a:buNone/>
            </a:pPr>
            <a:r>
              <a:rPr lang="en-GB" sz="2000" dirty="0"/>
              <a:t>Owner’s savings- £15,000</a:t>
            </a:r>
          </a:p>
          <a:p>
            <a:pPr marL="0" indent="0">
              <a:buNone/>
            </a:pPr>
            <a:r>
              <a:rPr lang="en-GB" sz="2000" dirty="0"/>
              <a:t>Bank loan- £25,000</a:t>
            </a:r>
          </a:p>
          <a:p>
            <a:r>
              <a:rPr lang="en-GB" sz="2400" b="1" dirty="0"/>
              <a:t>Allocation of Funds:</a:t>
            </a:r>
          </a:p>
          <a:p>
            <a:pPr marL="742950" lvl="1" indent="-285750">
              <a:buFont typeface="+mj-lt"/>
              <a:buAutoNum type="arabicPeriod"/>
            </a:pPr>
            <a:r>
              <a:rPr lang="en-GB" sz="2000" b="1" dirty="0"/>
              <a:t>Startup Costs</a:t>
            </a:r>
            <a:r>
              <a:rPr lang="en-GB" sz="2000" dirty="0"/>
              <a:t>: £32,000</a:t>
            </a:r>
          </a:p>
          <a:p>
            <a:pPr marL="742950" lvl="1" indent="-285750">
              <a:buFont typeface="+mj-lt"/>
              <a:buAutoNum type="arabicPeriod"/>
            </a:pPr>
            <a:r>
              <a:rPr lang="en-GB" sz="2000" b="1" dirty="0"/>
              <a:t>Working capital/Operating Costs</a:t>
            </a:r>
            <a:r>
              <a:rPr lang="en-GB" sz="2000" dirty="0"/>
              <a:t>: £8,000</a:t>
            </a:r>
          </a:p>
          <a:p>
            <a:pPr marL="0" indent="0" algn="l">
              <a:buNone/>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2888080B-2C77-53CB-0393-F498C139097C}"/>
              </a:ext>
            </a:extLst>
          </p:cNvPr>
          <p:cNvGraphicFramePr>
            <a:graphicFrameLocks noGrp="1"/>
          </p:cNvGraphicFramePr>
          <p:nvPr>
            <p:extLst>
              <p:ext uri="{D42A27DB-BD31-4B8C-83A1-F6EECF244321}">
                <p14:modId xmlns:p14="http://schemas.microsoft.com/office/powerpoint/2010/main" val="122397464"/>
              </p:ext>
            </p:extLst>
          </p:nvPr>
        </p:nvGraphicFramePr>
        <p:xfrm>
          <a:off x="646113" y="392636"/>
          <a:ext cx="5449888" cy="6335545"/>
        </p:xfrm>
        <a:graphic>
          <a:graphicData uri="http://schemas.openxmlformats.org/drawingml/2006/table">
            <a:tbl>
              <a:tblPr firstRow="1" bandRow="1">
                <a:tableStyleId>{073A0DAA-6AF3-43AB-8588-CEC1D06C72B9}</a:tableStyleId>
              </a:tblPr>
              <a:tblGrid>
                <a:gridCol w="2724944">
                  <a:extLst>
                    <a:ext uri="{9D8B030D-6E8A-4147-A177-3AD203B41FA5}">
                      <a16:colId xmlns:a16="http://schemas.microsoft.com/office/drawing/2014/main" val="326702210"/>
                    </a:ext>
                  </a:extLst>
                </a:gridCol>
                <a:gridCol w="2724944">
                  <a:extLst>
                    <a:ext uri="{9D8B030D-6E8A-4147-A177-3AD203B41FA5}">
                      <a16:colId xmlns:a16="http://schemas.microsoft.com/office/drawing/2014/main" val="1696582814"/>
                    </a:ext>
                  </a:extLst>
                </a:gridCol>
              </a:tblGrid>
              <a:tr h="771134">
                <a:tc>
                  <a:txBody>
                    <a:bodyPr/>
                    <a:lstStyle/>
                    <a:p>
                      <a:r>
                        <a:rPr lang="en-GB" sz="2400" dirty="0"/>
                        <a:t>Start-up Cost</a:t>
                      </a:r>
                    </a:p>
                  </a:txBody>
                  <a:tcPr/>
                </a:tc>
                <a:tc>
                  <a:txBody>
                    <a:bodyPr/>
                    <a:lstStyle/>
                    <a:p>
                      <a:r>
                        <a:rPr lang="en-GB" sz="2400" dirty="0"/>
                        <a:t>Amount (£)</a:t>
                      </a:r>
                    </a:p>
                  </a:txBody>
                  <a:tcPr/>
                </a:tc>
                <a:extLst>
                  <a:ext uri="{0D108BD9-81ED-4DB2-BD59-A6C34878D82A}">
                    <a16:rowId xmlns:a16="http://schemas.microsoft.com/office/drawing/2014/main" val="3210023877"/>
                  </a:ext>
                </a:extLst>
              </a:tr>
              <a:tr h="771134">
                <a:tc>
                  <a:txBody>
                    <a:bodyPr/>
                    <a:lstStyle/>
                    <a:p>
                      <a:r>
                        <a:rPr lang="en-GB" sz="2000" dirty="0"/>
                        <a:t>Kitchen equipment</a:t>
                      </a:r>
                    </a:p>
                  </a:txBody>
                  <a:tcPr/>
                </a:tc>
                <a:tc>
                  <a:txBody>
                    <a:bodyPr/>
                    <a:lstStyle/>
                    <a:p>
                      <a:r>
                        <a:rPr lang="en-GB" sz="2000" dirty="0"/>
                        <a:t>10,000</a:t>
                      </a:r>
                    </a:p>
                  </a:txBody>
                  <a:tcPr/>
                </a:tc>
                <a:extLst>
                  <a:ext uri="{0D108BD9-81ED-4DB2-BD59-A6C34878D82A}">
                    <a16:rowId xmlns:a16="http://schemas.microsoft.com/office/drawing/2014/main" val="1935861085"/>
                  </a:ext>
                </a:extLst>
              </a:tr>
              <a:tr h="943270">
                <a:tc>
                  <a:txBody>
                    <a:bodyPr/>
                    <a:lstStyle/>
                    <a:p>
                      <a:r>
                        <a:rPr lang="en-GB" sz="2000" dirty="0"/>
                        <a:t>Premises deposit &amp; first month’s rent</a:t>
                      </a:r>
                    </a:p>
                  </a:txBody>
                  <a:tcPr/>
                </a:tc>
                <a:tc>
                  <a:txBody>
                    <a:bodyPr/>
                    <a:lstStyle/>
                    <a:p>
                      <a:r>
                        <a:rPr lang="en-GB" sz="2000" dirty="0"/>
                        <a:t>8,000</a:t>
                      </a:r>
                    </a:p>
                  </a:txBody>
                  <a:tcPr/>
                </a:tc>
                <a:extLst>
                  <a:ext uri="{0D108BD9-81ED-4DB2-BD59-A6C34878D82A}">
                    <a16:rowId xmlns:a16="http://schemas.microsoft.com/office/drawing/2014/main" val="2318563519"/>
                  </a:ext>
                </a:extLst>
              </a:tr>
              <a:tr h="771134">
                <a:tc>
                  <a:txBody>
                    <a:bodyPr/>
                    <a:lstStyle/>
                    <a:p>
                      <a:r>
                        <a:rPr lang="en-GB" sz="2000" dirty="0"/>
                        <a:t>Furniture</a:t>
                      </a:r>
                    </a:p>
                  </a:txBody>
                  <a:tcPr/>
                </a:tc>
                <a:tc>
                  <a:txBody>
                    <a:bodyPr/>
                    <a:lstStyle/>
                    <a:p>
                      <a:r>
                        <a:rPr lang="en-GB" sz="2000" dirty="0"/>
                        <a:t>5,000</a:t>
                      </a:r>
                    </a:p>
                  </a:txBody>
                  <a:tcPr/>
                </a:tc>
                <a:extLst>
                  <a:ext uri="{0D108BD9-81ED-4DB2-BD59-A6C34878D82A}">
                    <a16:rowId xmlns:a16="http://schemas.microsoft.com/office/drawing/2014/main" val="2542696667"/>
                  </a:ext>
                </a:extLst>
              </a:tr>
              <a:tr h="771134">
                <a:tc>
                  <a:txBody>
                    <a:bodyPr/>
                    <a:lstStyle/>
                    <a:p>
                      <a:r>
                        <a:rPr lang="en-GB" sz="2000" dirty="0"/>
                        <a:t>Initial food stock</a:t>
                      </a:r>
                    </a:p>
                  </a:txBody>
                  <a:tcPr/>
                </a:tc>
                <a:tc>
                  <a:txBody>
                    <a:bodyPr/>
                    <a:lstStyle/>
                    <a:p>
                      <a:r>
                        <a:rPr lang="en-GB" sz="2000" dirty="0"/>
                        <a:t>5,000</a:t>
                      </a:r>
                    </a:p>
                  </a:txBody>
                  <a:tcPr/>
                </a:tc>
                <a:extLst>
                  <a:ext uri="{0D108BD9-81ED-4DB2-BD59-A6C34878D82A}">
                    <a16:rowId xmlns:a16="http://schemas.microsoft.com/office/drawing/2014/main" val="3735340288"/>
                  </a:ext>
                </a:extLst>
              </a:tr>
              <a:tr h="771134">
                <a:tc>
                  <a:txBody>
                    <a:bodyPr/>
                    <a:lstStyle/>
                    <a:p>
                      <a:r>
                        <a:rPr lang="en-GB" sz="2000" dirty="0"/>
                        <a:t>Licences &amp; insurance</a:t>
                      </a:r>
                    </a:p>
                  </a:txBody>
                  <a:tcPr/>
                </a:tc>
                <a:tc>
                  <a:txBody>
                    <a:bodyPr/>
                    <a:lstStyle/>
                    <a:p>
                      <a:r>
                        <a:rPr lang="en-GB" sz="2000" dirty="0"/>
                        <a:t>2,000</a:t>
                      </a:r>
                    </a:p>
                  </a:txBody>
                  <a:tcPr/>
                </a:tc>
                <a:extLst>
                  <a:ext uri="{0D108BD9-81ED-4DB2-BD59-A6C34878D82A}">
                    <a16:rowId xmlns:a16="http://schemas.microsoft.com/office/drawing/2014/main" val="3279486205"/>
                  </a:ext>
                </a:extLst>
              </a:tr>
              <a:tr h="765471">
                <a:tc>
                  <a:txBody>
                    <a:bodyPr/>
                    <a:lstStyle/>
                    <a:p>
                      <a:r>
                        <a:rPr lang="en-GB" sz="2000" dirty="0"/>
                        <a:t>Marketing</a:t>
                      </a:r>
                    </a:p>
                  </a:txBody>
                  <a:tcPr/>
                </a:tc>
                <a:tc>
                  <a:txBody>
                    <a:bodyPr/>
                    <a:lstStyle/>
                    <a:p>
                      <a:r>
                        <a:rPr lang="en-GB" sz="2000" dirty="0"/>
                        <a:t>2,000</a:t>
                      </a:r>
                    </a:p>
                  </a:txBody>
                  <a:tcPr/>
                </a:tc>
                <a:extLst>
                  <a:ext uri="{0D108BD9-81ED-4DB2-BD59-A6C34878D82A}">
                    <a16:rowId xmlns:a16="http://schemas.microsoft.com/office/drawing/2014/main" val="660579471"/>
                  </a:ext>
                </a:extLst>
              </a:tr>
              <a:tr h="771134">
                <a:tc>
                  <a:txBody>
                    <a:bodyPr/>
                    <a:lstStyle/>
                    <a:p>
                      <a:r>
                        <a:rPr lang="en-GB" sz="2000" b="1" dirty="0"/>
                        <a:t>Total</a:t>
                      </a:r>
                    </a:p>
                  </a:txBody>
                  <a:tcPr/>
                </a:tc>
                <a:tc>
                  <a:txBody>
                    <a:bodyPr/>
                    <a:lstStyle/>
                    <a:p>
                      <a:r>
                        <a:rPr lang="en-GB" sz="2000" dirty="0"/>
                        <a:t>32,000</a:t>
                      </a:r>
                    </a:p>
                  </a:txBody>
                  <a:tcPr/>
                </a:tc>
                <a:extLst>
                  <a:ext uri="{0D108BD9-81ED-4DB2-BD59-A6C34878D82A}">
                    <a16:rowId xmlns:a16="http://schemas.microsoft.com/office/drawing/2014/main" val="953880335"/>
                  </a:ext>
                </a:extLst>
              </a:tr>
            </a:tbl>
          </a:graphicData>
        </a:graphic>
      </p:graphicFrame>
      <p:graphicFrame>
        <p:nvGraphicFramePr>
          <p:cNvPr id="9" name="Table 8">
            <a:extLst>
              <a:ext uri="{FF2B5EF4-FFF2-40B4-BE49-F238E27FC236}">
                <a16:creationId xmlns:a16="http://schemas.microsoft.com/office/drawing/2014/main" id="{DCA6D69F-4C29-274F-2C6A-B504CCC16407}"/>
              </a:ext>
            </a:extLst>
          </p:cNvPr>
          <p:cNvGraphicFramePr>
            <a:graphicFrameLocks noGrp="1"/>
          </p:cNvGraphicFramePr>
          <p:nvPr>
            <p:extLst>
              <p:ext uri="{D42A27DB-BD31-4B8C-83A1-F6EECF244321}">
                <p14:modId xmlns:p14="http://schemas.microsoft.com/office/powerpoint/2010/main" val="28827264"/>
              </p:ext>
            </p:extLst>
          </p:nvPr>
        </p:nvGraphicFramePr>
        <p:xfrm>
          <a:off x="6577104" y="718170"/>
          <a:ext cx="5310096" cy="5507817"/>
        </p:xfrm>
        <a:graphic>
          <a:graphicData uri="http://schemas.openxmlformats.org/drawingml/2006/table">
            <a:tbl>
              <a:tblPr firstRow="1" bandRow="1">
                <a:tableStyleId>{073A0DAA-6AF3-43AB-8588-CEC1D06C72B9}</a:tableStyleId>
              </a:tblPr>
              <a:tblGrid>
                <a:gridCol w="2655048">
                  <a:extLst>
                    <a:ext uri="{9D8B030D-6E8A-4147-A177-3AD203B41FA5}">
                      <a16:colId xmlns:a16="http://schemas.microsoft.com/office/drawing/2014/main" val="926130312"/>
                    </a:ext>
                  </a:extLst>
                </a:gridCol>
                <a:gridCol w="2655048">
                  <a:extLst>
                    <a:ext uri="{9D8B030D-6E8A-4147-A177-3AD203B41FA5}">
                      <a16:colId xmlns:a16="http://schemas.microsoft.com/office/drawing/2014/main" val="3300566693"/>
                    </a:ext>
                  </a:extLst>
                </a:gridCol>
              </a:tblGrid>
              <a:tr h="907467">
                <a:tc>
                  <a:txBody>
                    <a:bodyPr/>
                    <a:lstStyle/>
                    <a:p>
                      <a:r>
                        <a:rPr lang="en-GB" sz="2400" dirty="0"/>
                        <a:t>Fixed Cost</a:t>
                      </a:r>
                    </a:p>
                  </a:txBody>
                  <a:tcPr/>
                </a:tc>
                <a:tc>
                  <a:txBody>
                    <a:bodyPr/>
                    <a:lstStyle/>
                    <a:p>
                      <a:r>
                        <a:rPr lang="en-GB" sz="2400" dirty="0"/>
                        <a:t>Amount (£)</a:t>
                      </a:r>
                    </a:p>
                  </a:txBody>
                  <a:tcPr/>
                </a:tc>
                <a:extLst>
                  <a:ext uri="{0D108BD9-81ED-4DB2-BD59-A6C34878D82A}">
                    <a16:rowId xmlns:a16="http://schemas.microsoft.com/office/drawing/2014/main" val="2628757609"/>
                  </a:ext>
                </a:extLst>
              </a:tr>
              <a:tr h="920070">
                <a:tc>
                  <a:txBody>
                    <a:bodyPr/>
                    <a:lstStyle/>
                    <a:p>
                      <a:r>
                        <a:rPr lang="en-GB" sz="2000" dirty="0"/>
                        <a:t>Rent</a:t>
                      </a:r>
                    </a:p>
                  </a:txBody>
                  <a:tcPr/>
                </a:tc>
                <a:tc>
                  <a:txBody>
                    <a:bodyPr/>
                    <a:lstStyle/>
                    <a:p>
                      <a:r>
                        <a:rPr lang="en-GB" sz="2000" dirty="0"/>
                        <a:t>1,000</a:t>
                      </a:r>
                    </a:p>
                  </a:txBody>
                  <a:tcPr/>
                </a:tc>
                <a:extLst>
                  <a:ext uri="{0D108BD9-81ED-4DB2-BD59-A6C34878D82A}">
                    <a16:rowId xmlns:a16="http://schemas.microsoft.com/office/drawing/2014/main" val="3717948552"/>
                  </a:ext>
                </a:extLst>
              </a:tr>
              <a:tr h="920070">
                <a:tc>
                  <a:txBody>
                    <a:bodyPr/>
                    <a:lstStyle/>
                    <a:p>
                      <a:r>
                        <a:rPr lang="en-GB" sz="2000" dirty="0"/>
                        <a:t>Staff wages</a:t>
                      </a:r>
                    </a:p>
                  </a:txBody>
                  <a:tcPr/>
                </a:tc>
                <a:tc>
                  <a:txBody>
                    <a:bodyPr/>
                    <a:lstStyle/>
                    <a:p>
                      <a:r>
                        <a:rPr lang="en-GB" sz="2000" dirty="0"/>
                        <a:t>2,500</a:t>
                      </a:r>
                    </a:p>
                  </a:txBody>
                  <a:tcPr/>
                </a:tc>
                <a:extLst>
                  <a:ext uri="{0D108BD9-81ED-4DB2-BD59-A6C34878D82A}">
                    <a16:rowId xmlns:a16="http://schemas.microsoft.com/office/drawing/2014/main" val="1770414259"/>
                  </a:ext>
                </a:extLst>
              </a:tr>
              <a:tr h="920070">
                <a:tc>
                  <a:txBody>
                    <a:bodyPr/>
                    <a:lstStyle/>
                    <a:p>
                      <a:r>
                        <a:rPr lang="en-GB" sz="2000" dirty="0"/>
                        <a:t>Insurance</a:t>
                      </a:r>
                    </a:p>
                  </a:txBody>
                  <a:tcPr/>
                </a:tc>
                <a:tc>
                  <a:txBody>
                    <a:bodyPr/>
                    <a:lstStyle/>
                    <a:p>
                      <a:r>
                        <a:rPr lang="en-GB" sz="2000" dirty="0"/>
                        <a:t>200</a:t>
                      </a:r>
                    </a:p>
                  </a:txBody>
                  <a:tcPr/>
                </a:tc>
                <a:extLst>
                  <a:ext uri="{0D108BD9-81ED-4DB2-BD59-A6C34878D82A}">
                    <a16:rowId xmlns:a16="http://schemas.microsoft.com/office/drawing/2014/main" val="1590553272"/>
                  </a:ext>
                </a:extLst>
              </a:tr>
              <a:tr h="920070">
                <a:tc>
                  <a:txBody>
                    <a:bodyPr/>
                    <a:lstStyle/>
                    <a:p>
                      <a:r>
                        <a:rPr lang="en-GB" sz="2000" dirty="0"/>
                        <a:t>Utilities</a:t>
                      </a:r>
                    </a:p>
                  </a:txBody>
                  <a:tcPr/>
                </a:tc>
                <a:tc>
                  <a:txBody>
                    <a:bodyPr/>
                    <a:lstStyle/>
                    <a:p>
                      <a:r>
                        <a:rPr lang="en-GB" sz="2000" dirty="0"/>
                        <a:t>300</a:t>
                      </a:r>
                    </a:p>
                  </a:txBody>
                  <a:tcPr/>
                </a:tc>
                <a:extLst>
                  <a:ext uri="{0D108BD9-81ED-4DB2-BD59-A6C34878D82A}">
                    <a16:rowId xmlns:a16="http://schemas.microsoft.com/office/drawing/2014/main" val="2992509405"/>
                  </a:ext>
                </a:extLst>
              </a:tr>
              <a:tr h="920070">
                <a:tc>
                  <a:txBody>
                    <a:bodyPr/>
                    <a:lstStyle/>
                    <a:p>
                      <a:r>
                        <a:rPr lang="en-GB" sz="2000" b="1" dirty="0"/>
                        <a:t>Total</a:t>
                      </a:r>
                    </a:p>
                  </a:txBody>
                  <a:tcPr/>
                </a:tc>
                <a:tc>
                  <a:txBody>
                    <a:bodyPr/>
                    <a:lstStyle/>
                    <a:p>
                      <a:r>
                        <a:rPr lang="en-GB" sz="2000" dirty="0"/>
                        <a:t>4,000</a:t>
                      </a:r>
                    </a:p>
                  </a:txBody>
                  <a:tcPr/>
                </a:tc>
                <a:extLst>
                  <a:ext uri="{0D108BD9-81ED-4DB2-BD59-A6C34878D82A}">
                    <a16:rowId xmlns:a16="http://schemas.microsoft.com/office/drawing/2014/main" val="941110588"/>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20409F7-776F-EBF0-52ED-D70CB61A630B}"/>
              </a:ext>
            </a:extLst>
          </p:cNvPr>
          <p:cNvGraphicFramePr>
            <a:graphicFrameLocks noGrp="1"/>
          </p:cNvGraphicFramePr>
          <p:nvPr>
            <p:extLst>
              <p:ext uri="{D42A27DB-BD31-4B8C-83A1-F6EECF244321}">
                <p14:modId xmlns:p14="http://schemas.microsoft.com/office/powerpoint/2010/main" val="4236412721"/>
              </p:ext>
            </p:extLst>
          </p:nvPr>
        </p:nvGraphicFramePr>
        <p:xfrm>
          <a:off x="1342463" y="960834"/>
          <a:ext cx="9805149" cy="5788710"/>
        </p:xfrm>
        <a:graphic>
          <a:graphicData uri="http://schemas.openxmlformats.org/drawingml/2006/table">
            <a:tbl>
              <a:tblPr firstRow="1" bandRow="1">
                <a:tableStyleId>{073A0DAA-6AF3-43AB-8588-CEC1D06C72B9}</a:tableStyleId>
              </a:tblPr>
              <a:tblGrid>
                <a:gridCol w="1691976">
                  <a:extLst>
                    <a:ext uri="{9D8B030D-6E8A-4147-A177-3AD203B41FA5}">
                      <a16:colId xmlns:a16="http://schemas.microsoft.com/office/drawing/2014/main" val="632231636"/>
                    </a:ext>
                  </a:extLst>
                </a:gridCol>
                <a:gridCol w="1511685">
                  <a:extLst>
                    <a:ext uri="{9D8B030D-6E8A-4147-A177-3AD203B41FA5}">
                      <a16:colId xmlns:a16="http://schemas.microsoft.com/office/drawing/2014/main" val="461410184"/>
                    </a:ext>
                  </a:extLst>
                </a:gridCol>
                <a:gridCol w="1249558">
                  <a:extLst>
                    <a:ext uri="{9D8B030D-6E8A-4147-A177-3AD203B41FA5}">
                      <a16:colId xmlns:a16="http://schemas.microsoft.com/office/drawing/2014/main" val="565809200"/>
                    </a:ext>
                  </a:extLst>
                </a:gridCol>
                <a:gridCol w="1358153">
                  <a:extLst>
                    <a:ext uri="{9D8B030D-6E8A-4147-A177-3AD203B41FA5}">
                      <a16:colId xmlns:a16="http://schemas.microsoft.com/office/drawing/2014/main" val="1906128697"/>
                    </a:ext>
                  </a:extLst>
                </a:gridCol>
                <a:gridCol w="1452283">
                  <a:extLst>
                    <a:ext uri="{9D8B030D-6E8A-4147-A177-3AD203B41FA5}">
                      <a16:colId xmlns:a16="http://schemas.microsoft.com/office/drawing/2014/main" val="55027309"/>
                    </a:ext>
                  </a:extLst>
                </a:gridCol>
                <a:gridCol w="1290917">
                  <a:extLst>
                    <a:ext uri="{9D8B030D-6E8A-4147-A177-3AD203B41FA5}">
                      <a16:colId xmlns:a16="http://schemas.microsoft.com/office/drawing/2014/main" val="3280753060"/>
                    </a:ext>
                  </a:extLst>
                </a:gridCol>
                <a:gridCol w="1250577">
                  <a:extLst>
                    <a:ext uri="{9D8B030D-6E8A-4147-A177-3AD203B41FA5}">
                      <a16:colId xmlns:a16="http://schemas.microsoft.com/office/drawing/2014/main" val="2197588250"/>
                    </a:ext>
                  </a:extLst>
                </a:gridCol>
              </a:tblGrid>
              <a:tr h="964785">
                <a:tc>
                  <a:txBody>
                    <a:bodyPr/>
                    <a:lstStyle/>
                    <a:p>
                      <a:r>
                        <a:rPr lang="en-GB" sz="2400" dirty="0"/>
                        <a:t>Variable Cost</a:t>
                      </a:r>
                    </a:p>
                  </a:txBody>
                  <a:tcPr/>
                </a:tc>
                <a:tc>
                  <a:txBody>
                    <a:bodyPr/>
                    <a:lstStyle/>
                    <a:p>
                      <a:r>
                        <a:rPr lang="en-GB" sz="2400" dirty="0"/>
                        <a:t>Jan</a:t>
                      </a:r>
                    </a:p>
                  </a:txBody>
                  <a:tcPr/>
                </a:tc>
                <a:tc>
                  <a:txBody>
                    <a:bodyPr/>
                    <a:lstStyle/>
                    <a:p>
                      <a:r>
                        <a:rPr lang="en-GB" sz="2400" dirty="0"/>
                        <a:t>Feb</a:t>
                      </a:r>
                    </a:p>
                  </a:txBody>
                  <a:tcPr/>
                </a:tc>
                <a:tc>
                  <a:txBody>
                    <a:bodyPr/>
                    <a:lstStyle/>
                    <a:p>
                      <a:r>
                        <a:rPr lang="en-GB" sz="2400" dirty="0"/>
                        <a:t>Mar</a:t>
                      </a:r>
                    </a:p>
                  </a:txBody>
                  <a:tcPr/>
                </a:tc>
                <a:tc>
                  <a:txBody>
                    <a:bodyPr/>
                    <a:lstStyle/>
                    <a:p>
                      <a:r>
                        <a:rPr lang="en-GB" sz="2400" dirty="0"/>
                        <a:t>Apr</a:t>
                      </a:r>
                    </a:p>
                  </a:txBody>
                  <a:tcPr/>
                </a:tc>
                <a:tc>
                  <a:txBody>
                    <a:bodyPr/>
                    <a:lstStyle/>
                    <a:p>
                      <a:r>
                        <a:rPr lang="en-GB" sz="2400" dirty="0"/>
                        <a:t>May</a:t>
                      </a:r>
                    </a:p>
                  </a:txBody>
                  <a:tcPr/>
                </a:tc>
                <a:tc>
                  <a:txBody>
                    <a:bodyPr/>
                    <a:lstStyle/>
                    <a:p>
                      <a:r>
                        <a:rPr lang="en-GB" sz="2400" dirty="0"/>
                        <a:t>Jun</a:t>
                      </a:r>
                    </a:p>
                  </a:txBody>
                  <a:tcPr/>
                </a:tc>
                <a:extLst>
                  <a:ext uri="{0D108BD9-81ED-4DB2-BD59-A6C34878D82A}">
                    <a16:rowId xmlns:a16="http://schemas.microsoft.com/office/drawing/2014/main" val="2131951635"/>
                  </a:ext>
                </a:extLst>
              </a:tr>
              <a:tr h="964785">
                <a:tc>
                  <a:txBody>
                    <a:bodyPr/>
                    <a:lstStyle/>
                    <a:p>
                      <a:r>
                        <a:rPr lang="en-GB" sz="2000" dirty="0"/>
                        <a:t>Food ingredients</a:t>
                      </a:r>
                    </a:p>
                  </a:txBody>
                  <a:tcPr/>
                </a:tc>
                <a:tc>
                  <a:txBody>
                    <a:bodyPr/>
                    <a:lstStyle/>
                    <a:p>
                      <a:r>
                        <a:rPr lang="en-GB" sz="2000" dirty="0"/>
                        <a:t>£1,200</a:t>
                      </a:r>
                    </a:p>
                  </a:txBody>
                  <a:tcPr/>
                </a:tc>
                <a:tc>
                  <a:txBody>
                    <a:bodyPr/>
                    <a:lstStyle/>
                    <a:p>
                      <a:r>
                        <a:rPr lang="en-GB" sz="2000" dirty="0"/>
                        <a:t>£1,350</a:t>
                      </a:r>
                    </a:p>
                  </a:txBody>
                  <a:tcPr/>
                </a:tc>
                <a:tc>
                  <a:txBody>
                    <a:bodyPr/>
                    <a:lstStyle/>
                    <a:p>
                      <a:r>
                        <a:rPr lang="en-GB" sz="2000" dirty="0"/>
                        <a:t>£1,500</a:t>
                      </a:r>
                    </a:p>
                  </a:txBody>
                  <a:tcPr/>
                </a:tc>
                <a:tc>
                  <a:txBody>
                    <a:bodyPr/>
                    <a:lstStyle/>
                    <a:p>
                      <a:r>
                        <a:rPr lang="en-GB" sz="2000" dirty="0"/>
                        <a:t>£1,650</a:t>
                      </a:r>
                    </a:p>
                  </a:txBody>
                  <a:tcPr/>
                </a:tc>
                <a:tc>
                  <a:txBody>
                    <a:bodyPr/>
                    <a:lstStyle/>
                    <a:p>
                      <a:r>
                        <a:rPr lang="en-GB" sz="2000" dirty="0"/>
                        <a:t>£1,800</a:t>
                      </a:r>
                    </a:p>
                  </a:txBody>
                  <a:tcPr/>
                </a:tc>
                <a:tc>
                  <a:txBody>
                    <a:bodyPr/>
                    <a:lstStyle/>
                    <a:p>
                      <a:r>
                        <a:rPr lang="en-GB" sz="2000" dirty="0"/>
                        <a:t>£2,000</a:t>
                      </a:r>
                    </a:p>
                  </a:txBody>
                  <a:tcPr/>
                </a:tc>
                <a:extLst>
                  <a:ext uri="{0D108BD9-81ED-4DB2-BD59-A6C34878D82A}">
                    <a16:rowId xmlns:a16="http://schemas.microsoft.com/office/drawing/2014/main" val="414577567"/>
                  </a:ext>
                </a:extLst>
              </a:tr>
              <a:tr h="964785">
                <a:tc>
                  <a:txBody>
                    <a:bodyPr/>
                    <a:lstStyle/>
                    <a:p>
                      <a:r>
                        <a:rPr lang="en-GB" sz="2000" dirty="0"/>
                        <a:t>Packaging</a:t>
                      </a:r>
                    </a:p>
                  </a:txBody>
                  <a:tcPr/>
                </a:tc>
                <a:tc>
                  <a:txBody>
                    <a:bodyPr/>
                    <a:lstStyle/>
                    <a:p>
                      <a:r>
                        <a:rPr lang="en-GB" sz="2000" dirty="0"/>
                        <a:t>£300</a:t>
                      </a:r>
                    </a:p>
                  </a:txBody>
                  <a:tcPr/>
                </a:tc>
                <a:tc>
                  <a:txBody>
                    <a:bodyPr/>
                    <a:lstStyle/>
                    <a:p>
                      <a:r>
                        <a:rPr lang="en-GB" sz="2000" dirty="0"/>
                        <a:t>£325</a:t>
                      </a:r>
                    </a:p>
                  </a:txBody>
                  <a:tcPr/>
                </a:tc>
                <a:tc>
                  <a:txBody>
                    <a:bodyPr/>
                    <a:lstStyle/>
                    <a:p>
                      <a:r>
                        <a:rPr lang="en-GB" sz="2000" dirty="0"/>
                        <a:t>£350</a:t>
                      </a:r>
                    </a:p>
                  </a:txBody>
                  <a:tcPr/>
                </a:tc>
                <a:tc>
                  <a:txBody>
                    <a:bodyPr/>
                    <a:lstStyle/>
                    <a:p>
                      <a:r>
                        <a:rPr lang="en-GB" sz="2000" dirty="0"/>
                        <a:t>£375</a:t>
                      </a:r>
                    </a:p>
                  </a:txBody>
                  <a:tcPr/>
                </a:tc>
                <a:tc>
                  <a:txBody>
                    <a:bodyPr/>
                    <a:lstStyle/>
                    <a:p>
                      <a:r>
                        <a:rPr lang="en-GB" sz="2000" dirty="0"/>
                        <a:t>£400</a:t>
                      </a:r>
                    </a:p>
                  </a:txBody>
                  <a:tcPr/>
                </a:tc>
                <a:tc>
                  <a:txBody>
                    <a:bodyPr/>
                    <a:lstStyle/>
                    <a:p>
                      <a:r>
                        <a:rPr lang="en-GB" sz="2000" dirty="0"/>
                        <a:t>£450</a:t>
                      </a:r>
                    </a:p>
                  </a:txBody>
                  <a:tcPr/>
                </a:tc>
                <a:extLst>
                  <a:ext uri="{0D108BD9-81ED-4DB2-BD59-A6C34878D82A}">
                    <a16:rowId xmlns:a16="http://schemas.microsoft.com/office/drawing/2014/main" val="2547972796"/>
                  </a:ext>
                </a:extLst>
              </a:tr>
              <a:tr h="964785">
                <a:tc>
                  <a:txBody>
                    <a:bodyPr/>
                    <a:lstStyle/>
                    <a:p>
                      <a:r>
                        <a:rPr lang="en-GB" sz="2000" dirty="0"/>
                        <a:t>Marketing</a:t>
                      </a:r>
                    </a:p>
                  </a:txBody>
                  <a:tcPr/>
                </a:tc>
                <a:tc>
                  <a:txBody>
                    <a:bodyPr/>
                    <a:lstStyle/>
                    <a:p>
                      <a:r>
                        <a:rPr lang="en-GB" sz="2000" dirty="0"/>
                        <a:t>£200</a:t>
                      </a:r>
                    </a:p>
                  </a:txBody>
                  <a:tcPr/>
                </a:tc>
                <a:tc>
                  <a:txBody>
                    <a:bodyPr/>
                    <a:lstStyle/>
                    <a:p>
                      <a:r>
                        <a:rPr lang="en-GB" sz="2000" dirty="0"/>
                        <a:t>£225</a:t>
                      </a:r>
                    </a:p>
                  </a:txBody>
                  <a:tcPr/>
                </a:tc>
                <a:tc>
                  <a:txBody>
                    <a:bodyPr/>
                    <a:lstStyle/>
                    <a:p>
                      <a:r>
                        <a:rPr lang="en-GB" sz="2000" dirty="0"/>
                        <a:t>£250</a:t>
                      </a:r>
                    </a:p>
                  </a:txBody>
                  <a:tcPr/>
                </a:tc>
                <a:tc>
                  <a:txBody>
                    <a:bodyPr/>
                    <a:lstStyle/>
                    <a:p>
                      <a:r>
                        <a:rPr lang="en-GB" sz="2000" dirty="0"/>
                        <a:t>£275</a:t>
                      </a:r>
                    </a:p>
                  </a:txBody>
                  <a:tcPr/>
                </a:tc>
                <a:tc>
                  <a:txBody>
                    <a:bodyPr/>
                    <a:lstStyle/>
                    <a:p>
                      <a:r>
                        <a:rPr lang="en-GB" sz="2000" dirty="0"/>
                        <a:t>£300</a:t>
                      </a:r>
                    </a:p>
                  </a:txBody>
                  <a:tcPr/>
                </a:tc>
                <a:tc>
                  <a:txBody>
                    <a:bodyPr/>
                    <a:lstStyle/>
                    <a:p>
                      <a:r>
                        <a:rPr lang="en-GB" sz="2000" dirty="0"/>
                        <a:t>£350</a:t>
                      </a:r>
                    </a:p>
                  </a:txBody>
                  <a:tcPr/>
                </a:tc>
                <a:extLst>
                  <a:ext uri="{0D108BD9-81ED-4DB2-BD59-A6C34878D82A}">
                    <a16:rowId xmlns:a16="http://schemas.microsoft.com/office/drawing/2014/main" val="847508375"/>
                  </a:ext>
                </a:extLst>
              </a:tr>
              <a:tr h="964785">
                <a:tc>
                  <a:txBody>
                    <a:bodyPr/>
                    <a:lstStyle/>
                    <a:p>
                      <a:r>
                        <a:rPr lang="en-GB" sz="2000" dirty="0"/>
                        <a:t>Delivery costs</a:t>
                      </a:r>
                    </a:p>
                  </a:txBody>
                  <a:tcPr/>
                </a:tc>
                <a:tc>
                  <a:txBody>
                    <a:bodyPr/>
                    <a:lstStyle/>
                    <a:p>
                      <a:r>
                        <a:rPr lang="en-GB" sz="2000" dirty="0"/>
                        <a:t>£300</a:t>
                      </a:r>
                    </a:p>
                  </a:txBody>
                  <a:tcPr/>
                </a:tc>
                <a:tc>
                  <a:txBody>
                    <a:bodyPr/>
                    <a:lstStyle/>
                    <a:p>
                      <a:r>
                        <a:rPr lang="en-GB" sz="2000" dirty="0"/>
                        <a:t>£300</a:t>
                      </a:r>
                    </a:p>
                  </a:txBody>
                  <a:tcPr/>
                </a:tc>
                <a:tc>
                  <a:txBody>
                    <a:bodyPr/>
                    <a:lstStyle/>
                    <a:p>
                      <a:r>
                        <a:rPr lang="en-GB" sz="2000" dirty="0"/>
                        <a:t>£300</a:t>
                      </a:r>
                    </a:p>
                  </a:txBody>
                  <a:tcPr/>
                </a:tc>
                <a:tc>
                  <a:txBody>
                    <a:bodyPr/>
                    <a:lstStyle/>
                    <a:p>
                      <a:r>
                        <a:rPr lang="en-GB" sz="2000" dirty="0"/>
                        <a:t>£300</a:t>
                      </a:r>
                    </a:p>
                  </a:txBody>
                  <a:tcPr/>
                </a:tc>
                <a:tc>
                  <a:txBody>
                    <a:bodyPr/>
                    <a:lstStyle/>
                    <a:p>
                      <a:r>
                        <a:rPr lang="en-GB" sz="2000" dirty="0"/>
                        <a:t>£300</a:t>
                      </a:r>
                    </a:p>
                  </a:txBody>
                  <a:tcPr/>
                </a:tc>
                <a:tc>
                  <a:txBody>
                    <a:bodyPr/>
                    <a:lstStyle/>
                    <a:p>
                      <a:r>
                        <a:rPr lang="en-GB" sz="2000" dirty="0"/>
                        <a:t>£300</a:t>
                      </a:r>
                    </a:p>
                  </a:txBody>
                  <a:tcPr/>
                </a:tc>
                <a:extLst>
                  <a:ext uri="{0D108BD9-81ED-4DB2-BD59-A6C34878D82A}">
                    <a16:rowId xmlns:a16="http://schemas.microsoft.com/office/drawing/2014/main" val="3321290913"/>
                  </a:ext>
                </a:extLst>
              </a:tr>
              <a:tr h="964785">
                <a:tc>
                  <a:txBody>
                    <a:bodyPr/>
                    <a:lstStyle/>
                    <a:p>
                      <a:r>
                        <a:rPr lang="en-GB" sz="2000" dirty="0"/>
                        <a:t>Total Variable Costs</a:t>
                      </a:r>
                    </a:p>
                  </a:txBody>
                  <a:tcPr/>
                </a:tc>
                <a:tc>
                  <a:txBody>
                    <a:bodyPr/>
                    <a:lstStyle/>
                    <a:p>
                      <a:r>
                        <a:rPr lang="en-GB" sz="2000" dirty="0"/>
                        <a:t>£2,000</a:t>
                      </a:r>
                    </a:p>
                  </a:txBody>
                  <a:tcPr/>
                </a:tc>
                <a:tc>
                  <a:txBody>
                    <a:bodyPr/>
                    <a:lstStyle/>
                    <a:p>
                      <a:r>
                        <a:rPr lang="en-GB" sz="2000" dirty="0"/>
                        <a:t>£2,200</a:t>
                      </a:r>
                    </a:p>
                  </a:txBody>
                  <a:tcPr/>
                </a:tc>
                <a:tc>
                  <a:txBody>
                    <a:bodyPr/>
                    <a:lstStyle/>
                    <a:p>
                      <a:r>
                        <a:rPr lang="en-GB" sz="2000" dirty="0"/>
                        <a:t>£2,400</a:t>
                      </a:r>
                    </a:p>
                  </a:txBody>
                  <a:tcPr/>
                </a:tc>
                <a:tc>
                  <a:txBody>
                    <a:bodyPr/>
                    <a:lstStyle/>
                    <a:p>
                      <a:r>
                        <a:rPr lang="en-GB" sz="2000" dirty="0"/>
                        <a:t>£2,600</a:t>
                      </a:r>
                    </a:p>
                  </a:txBody>
                  <a:tcPr/>
                </a:tc>
                <a:tc>
                  <a:txBody>
                    <a:bodyPr/>
                    <a:lstStyle/>
                    <a:p>
                      <a:r>
                        <a:rPr lang="en-GB" sz="2000" dirty="0"/>
                        <a:t>£2,800</a:t>
                      </a:r>
                    </a:p>
                  </a:txBody>
                  <a:tcPr/>
                </a:tc>
                <a:tc>
                  <a:txBody>
                    <a:bodyPr/>
                    <a:lstStyle/>
                    <a:p>
                      <a:r>
                        <a:rPr lang="en-GB" sz="2000" dirty="0"/>
                        <a:t>£3,100</a:t>
                      </a:r>
                    </a:p>
                  </a:txBody>
                  <a:tcPr/>
                </a:tc>
                <a:extLst>
                  <a:ext uri="{0D108BD9-81ED-4DB2-BD59-A6C34878D82A}">
                    <a16:rowId xmlns:a16="http://schemas.microsoft.com/office/drawing/2014/main" val="580221567"/>
                  </a:ext>
                </a:extLst>
              </a:tr>
            </a:tbl>
          </a:graphicData>
        </a:graphic>
      </p:graphicFrame>
      <p:sp>
        <p:nvSpPr>
          <p:cNvPr id="3" name="TextBox 2">
            <a:extLst>
              <a:ext uri="{FF2B5EF4-FFF2-40B4-BE49-F238E27FC236}">
                <a16:creationId xmlns:a16="http://schemas.microsoft.com/office/drawing/2014/main" id="{FCF9DB62-9E59-440A-3A89-38DBAA91BFAF}"/>
              </a:ext>
            </a:extLst>
          </p:cNvPr>
          <p:cNvSpPr txBox="1"/>
          <p:nvPr/>
        </p:nvSpPr>
        <p:spPr>
          <a:xfrm>
            <a:off x="542365" y="108456"/>
            <a:ext cx="5553635" cy="584775"/>
          </a:xfrm>
          <a:prstGeom prst="rect">
            <a:avLst/>
          </a:prstGeom>
          <a:noFill/>
        </p:spPr>
        <p:txBody>
          <a:bodyPr wrap="square" rtlCol="0">
            <a:spAutoFit/>
          </a:bodyPr>
          <a:lstStyle/>
          <a:p>
            <a:r>
              <a:rPr lang="en-GB" sz="3200" b="1" dirty="0"/>
              <a:t>Variable Costs </a:t>
            </a: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8ED22E-60CB-C575-C560-F579BE600A27}"/>
              </a:ext>
            </a:extLst>
          </p:cNvPr>
          <p:cNvSpPr txBox="1"/>
          <p:nvPr/>
        </p:nvSpPr>
        <p:spPr>
          <a:xfrm>
            <a:off x="930916" y="5008824"/>
            <a:ext cx="10241280" cy="1815882"/>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31,500</a:t>
            </a:r>
            <a:r>
              <a:rPr lang="en-GB" sz="4000" dirty="0"/>
              <a:t>                  </a:t>
            </a:r>
            <a:r>
              <a:rPr lang="en-GB" sz="1800" b="0" i="0" u="none" strike="noStrike" dirty="0">
                <a:solidFill>
                  <a:srgbClr val="000000"/>
                </a:solidFill>
                <a:effectLst/>
                <a:latin typeface="Aptos Narrow" panose="020B0004020202020204" pitchFamily="34" charset="0"/>
              </a:rPr>
              <a:t>£</a:t>
            </a:r>
            <a:r>
              <a:rPr lang="en-GB" dirty="0">
                <a:solidFill>
                  <a:srgbClr val="000000"/>
                </a:solidFill>
                <a:latin typeface="Aptos Narrow" panose="020B0004020202020204" pitchFamily="34" charset="0"/>
              </a:rPr>
              <a:t>32,000 + (£6,000 - £6,500)</a:t>
            </a:r>
          </a:p>
          <a:p>
            <a:r>
              <a:rPr lang="en-GB" dirty="0">
                <a:solidFill>
                  <a:srgbClr val="000000"/>
                </a:solidFill>
                <a:latin typeface="Aptos Narrow" panose="020B0004020202020204" pitchFamily="34" charset="0"/>
              </a:rPr>
              <a:t>£32,000 + (£-500)</a:t>
            </a:r>
          </a:p>
          <a:p>
            <a:endParaRPr lang="en-GB" dirty="0">
              <a:solidFill>
                <a:srgbClr val="000000"/>
              </a:solidFill>
              <a:latin typeface="Aptos Narrow" panose="020B0004020202020204" pitchFamily="34" charset="0"/>
            </a:endParaRPr>
          </a:p>
          <a:p>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6211669"/>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graphicFrame>
        <p:nvGraphicFramePr>
          <p:cNvPr id="2" name="Table 1">
            <a:extLst>
              <a:ext uri="{FF2B5EF4-FFF2-40B4-BE49-F238E27FC236}">
                <a16:creationId xmlns:a16="http://schemas.microsoft.com/office/drawing/2014/main" id="{875ADF94-9A54-FCD8-356B-2921B8DF5CC8}"/>
              </a:ext>
            </a:extLst>
          </p:cNvPr>
          <p:cNvGraphicFramePr>
            <a:graphicFrameLocks noGrp="1"/>
          </p:cNvGraphicFramePr>
          <p:nvPr>
            <p:extLst>
              <p:ext uri="{D42A27DB-BD31-4B8C-83A1-F6EECF244321}">
                <p14:modId xmlns:p14="http://schemas.microsoft.com/office/powerpoint/2010/main" val="3423587600"/>
              </p:ext>
            </p:extLst>
          </p:nvPr>
        </p:nvGraphicFramePr>
        <p:xfrm>
          <a:off x="1292411" y="964617"/>
          <a:ext cx="8752548" cy="3980958"/>
        </p:xfrm>
        <a:graphic>
          <a:graphicData uri="http://schemas.openxmlformats.org/drawingml/2006/table">
            <a:tbl>
              <a:tblPr firstRow="1" bandRow="1">
                <a:tableStyleId>{073A0DAA-6AF3-43AB-8588-CEC1D06C72B9}</a:tableStyleId>
              </a:tblPr>
              <a:tblGrid>
                <a:gridCol w="1329765">
                  <a:extLst>
                    <a:ext uri="{9D8B030D-6E8A-4147-A177-3AD203B41FA5}">
                      <a16:colId xmlns:a16="http://schemas.microsoft.com/office/drawing/2014/main" val="2511658332"/>
                    </a:ext>
                  </a:extLst>
                </a:gridCol>
                <a:gridCol w="1170963">
                  <a:extLst>
                    <a:ext uri="{9D8B030D-6E8A-4147-A177-3AD203B41FA5}">
                      <a16:colId xmlns:a16="http://schemas.microsoft.com/office/drawing/2014/main" val="1301161511"/>
                    </a:ext>
                  </a:extLst>
                </a:gridCol>
                <a:gridCol w="1250364">
                  <a:extLst>
                    <a:ext uri="{9D8B030D-6E8A-4147-A177-3AD203B41FA5}">
                      <a16:colId xmlns:a16="http://schemas.microsoft.com/office/drawing/2014/main" val="1219165003"/>
                    </a:ext>
                  </a:extLst>
                </a:gridCol>
                <a:gridCol w="1250364">
                  <a:extLst>
                    <a:ext uri="{9D8B030D-6E8A-4147-A177-3AD203B41FA5}">
                      <a16:colId xmlns:a16="http://schemas.microsoft.com/office/drawing/2014/main" val="461171014"/>
                    </a:ext>
                  </a:extLst>
                </a:gridCol>
                <a:gridCol w="1250364">
                  <a:extLst>
                    <a:ext uri="{9D8B030D-6E8A-4147-A177-3AD203B41FA5}">
                      <a16:colId xmlns:a16="http://schemas.microsoft.com/office/drawing/2014/main" val="3653130041"/>
                    </a:ext>
                  </a:extLst>
                </a:gridCol>
                <a:gridCol w="1250364">
                  <a:extLst>
                    <a:ext uri="{9D8B030D-6E8A-4147-A177-3AD203B41FA5}">
                      <a16:colId xmlns:a16="http://schemas.microsoft.com/office/drawing/2014/main" val="3403205645"/>
                    </a:ext>
                  </a:extLst>
                </a:gridCol>
                <a:gridCol w="1250364">
                  <a:extLst>
                    <a:ext uri="{9D8B030D-6E8A-4147-A177-3AD203B41FA5}">
                      <a16:colId xmlns:a16="http://schemas.microsoft.com/office/drawing/2014/main" val="1252721933"/>
                    </a:ext>
                  </a:extLst>
                </a:gridCol>
              </a:tblGrid>
              <a:tr h="687014">
                <a:tc>
                  <a:txBody>
                    <a:bodyPr/>
                    <a:lstStyle/>
                    <a:p>
                      <a:r>
                        <a:rPr lang="en-GB" sz="2400" dirty="0"/>
                        <a:t>Item</a:t>
                      </a:r>
                    </a:p>
                  </a:txBody>
                  <a:tcPr/>
                </a:tc>
                <a:tc>
                  <a:txBody>
                    <a:bodyPr/>
                    <a:lstStyle/>
                    <a:p>
                      <a:r>
                        <a:rPr lang="en-GB" sz="2400" dirty="0"/>
                        <a:t>Jan</a:t>
                      </a:r>
                    </a:p>
                  </a:txBody>
                  <a:tcPr/>
                </a:tc>
                <a:tc>
                  <a:txBody>
                    <a:bodyPr/>
                    <a:lstStyle/>
                    <a:p>
                      <a:r>
                        <a:rPr lang="en-GB" sz="2400" dirty="0"/>
                        <a:t>Feb</a:t>
                      </a:r>
                    </a:p>
                  </a:txBody>
                  <a:tcPr/>
                </a:tc>
                <a:tc>
                  <a:txBody>
                    <a:bodyPr/>
                    <a:lstStyle/>
                    <a:p>
                      <a:r>
                        <a:rPr lang="en-GB" sz="2400" dirty="0"/>
                        <a:t>Mar</a:t>
                      </a:r>
                    </a:p>
                  </a:txBody>
                  <a:tcPr/>
                </a:tc>
                <a:tc>
                  <a:txBody>
                    <a:bodyPr/>
                    <a:lstStyle/>
                    <a:p>
                      <a:r>
                        <a:rPr lang="en-GB" sz="2400" dirty="0"/>
                        <a:t>Apr</a:t>
                      </a:r>
                    </a:p>
                  </a:txBody>
                  <a:tcPr/>
                </a:tc>
                <a:tc>
                  <a:txBody>
                    <a:bodyPr/>
                    <a:lstStyle/>
                    <a:p>
                      <a:r>
                        <a:rPr lang="en-GB" sz="2400" dirty="0"/>
                        <a:t>May</a:t>
                      </a:r>
                    </a:p>
                  </a:txBody>
                  <a:tcPr/>
                </a:tc>
                <a:tc>
                  <a:txBody>
                    <a:bodyPr/>
                    <a:lstStyle/>
                    <a:p>
                      <a:r>
                        <a:rPr lang="en-GB" sz="2400" dirty="0"/>
                        <a:t>Jun</a:t>
                      </a:r>
                    </a:p>
                  </a:txBody>
                  <a:tcPr/>
                </a:tc>
                <a:extLst>
                  <a:ext uri="{0D108BD9-81ED-4DB2-BD59-A6C34878D82A}">
                    <a16:rowId xmlns:a16="http://schemas.microsoft.com/office/drawing/2014/main" val="2104837848"/>
                  </a:ext>
                </a:extLst>
              </a:tr>
              <a:tr h="595412">
                <a:tc>
                  <a:txBody>
                    <a:bodyPr/>
                    <a:lstStyle/>
                    <a:p>
                      <a:r>
                        <a:rPr lang="en-GB" sz="2000" dirty="0"/>
                        <a:t>Fixed Costs</a:t>
                      </a:r>
                    </a:p>
                  </a:txBody>
                  <a:tcPr/>
                </a:tc>
                <a:tc>
                  <a:txBody>
                    <a:bodyPr/>
                    <a:lstStyle/>
                    <a:p>
                      <a:r>
                        <a:rPr lang="en-GB" sz="2000" dirty="0"/>
                        <a:t>£4,000</a:t>
                      </a:r>
                    </a:p>
                  </a:txBody>
                  <a:tcPr/>
                </a:tc>
                <a:tc>
                  <a:txBody>
                    <a:bodyPr/>
                    <a:lstStyle/>
                    <a:p>
                      <a:r>
                        <a:rPr lang="en-GB" sz="2000" dirty="0"/>
                        <a:t>£4,000</a:t>
                      </a:r>
                    </a:p>
                  </a:txBody>
                  <a:tcPr/>
                </a:tc>
                <a:tc>
                  <a:txBody>
                    <a:bodyPr/>
                    <a:lstStyle/>
                    <a:p>
                      <a:r>
                        <a:rPr lang="en-GB" sz="2000" dirty="0"/>
                        <a:t>£4,000</a:t>
                      </a:r>
                    </a:p>
                  </a:txBody>
                  <a:tcPr/>
                </a:tc>
                <a:tc>
                  <a:txBody>
                    <a:bodyPr/>
                    <a:lstStyle/>
                    <a:p>
                      <a:r>
                        <a:rPr lang="en-GB" sz="2000" dirty="0"/>
                        <a:t>£4,000</a:t>
                      </a:r>
                    </a:p>
                  </a:txBody>
                  <a:tcPr/>
                </a:tc>
                <a:tc>
                  <a:txBody>
                    <a:bodyPr/>
                    <a:lstStyle/>
                    <a:p>
                      <a:r>
                        <a:rPr lang="en-GB" sz="2000" dirty="0"/>
                        <a:t>£4,000</a:t>
                      </a:r>
                    </a:p>
                  </a:txBody>
                  <a:tcPr/>
                </a:tc>
                <a:tc>
                  <a:txBody>
                    <a:bodyPr/>
                    <a:lstStyle/>
                    <a:p>
                      <a:r>
                        <a:rPr lang="en-GB" sz="2000" dirty="0"/>
                        <a:t>£4,000</a:t>
                      </a:r>
                    </a:p>
                  </a:txBody>
                  <a:tcPr/>
                </a:tc>
                <a:extLst>
                  <a:ext uri="{0D108BD9-81ED-4DB2-BD59-A6C34878D82A}">
                    <a16:rowId xmlns:a16="http://schemas.microsoft.com/office/drawing/2014/main" val="330936621"/>
                  </a:ext>
                </a:extLst>
              </a:tr>
              <a:tr h="595412">
                <a:tc>
                  <a:txBody>
                    <a:bodyPr/>
                    <a:lstStyle/>
                    <a:p>
                      <a:r>
                        <a:rPr lang="en-GB" sz="2000" dirty="0"/>
                        <a:t>Variable Costs</a:t>
                      </a:r>
                    </a:p>
                  </a:txBody>
                  <a:tcPr/>
                </a:tc>
                <a:tc>
                  <a:txBody>
                    <a:bodyPr/>
                    <a:lstStyle/>
                    <a:p>
                      <a:r>
                        <a:rPr lang="en-GB" sz="2000" dirty="0"/>
                        <a:t>£2,000</a:t>
                      </a:r>
                    </a:p>
                  </a:txBody>
                  <a:tcPr/>
                </a:tc>
                <a:tc>
                  <a:txBody>
                    <a:bodyPr/>
                    <a:lstStyle/>
                    <a:p>
                      <a:r>
                        <a:rPr lang="en-GB" sz="2000" dirty="0"/>
                        <a:t>£2,200</a:t>
                      </a:r>
                    </a:p>
                  </a:txBody>
                  <a:tcPr/>
                </a:tc>
                <a:tc>
                  <a:txBody>
                    <a:bodyPr/>
                    <a:lstStyle/>
                    <a:p>
                      <a:r>
                        <a:rPr lang="en-GB" sz="2000" dirty="0"/>
                        <a:t>£2,400</a:t>
                      </a:r>
                    </a:p>
                  </a:txBody>
                  <a:tcPr/>
                </a:tc>
                <a:tc>
                  <a:txBody>
                    <a:bodyPr/>
                    <a:lstStyle/>
                    <a:p>
                      <a:r>
                        <a:rPr lang="en-GB" sz="2000" dirty="0"/>
                        <a:t>£2,600</a:t>
                      </a:r>
                    </a:p>
                  </a:txBody>
                  <a:tcPr/>
                </a:tc>
                <a:tc>
                  <a:txBody>
                    <a:bodyPr/>
                    <a:lstStyle/>
                    <a:p>
                      <a:r>
                        <a:rPr lang="en-GB" sz="2000" dirty="0"/>
                        <a:t>£2,800</a:t>
                      </a:r>
                    </a:p>
                  </a:txBody>
                  <a:tcPr/>
                </a:tc>
                <a:tc>
                  <a:txBody>
                    <a:bodyPr/>
                    <a:lstStyle/>
                    <a:p>
                      <a:r>
                        <a:rPr lang="en-GB" sz="2000" dirty="0"/>
                        <a:t>£3,100</a:t>
                      </a:r>
                    </a:p>
                  </a:txBody>
                  <a:tcPr/>
                </a:tc>
                <a:extLst>
                  <a:ext uri="{0D108BD9-81ED-4DB2-BD59-A6C34878D82A}">
                    <a16:rowId xmlns:a16="http://schemas.microsoft.com/office/drawing/2014/main" val="2125245749"/>
                  </a:ext>
                </a:extLst>
              </a:tr>
              <a:tr h="595412">
                <a:tc>
                  <a:txBody>
                    <a:bodyPr/>
                    <a:lstStyle/>
                    <a:p>
                      <a:r>
                        <a:rPr lang="en-GB" sz="2000" dirty="0"/>
                        <a:t>Total Costs</a:t>
                      </a:r>
                    </a:p>
                  </a:txBody>
                  <a:tcPr/>
                </a:tc>
                <a:tc>
                  <a:txBody>
                    <a:bodyPr/>
                    <a:lstStyle/>
                    <a:p>
                      <a:r>
                        <a:rPr lang="en-GB" sz="2000" dirty="0"/>
                        <a:t>£6,000</a:t>
                      </a:r>
                    </a:p>
                  </a:txBody>
                  <a:tcPr/>
                </a:tc>
                <a:tc>
                  <a:txBody>
                    <a:bodyPr/>
                    <a:lstStyle/>
                    <a:p>
                      <a:r>
                        <a:rPr lang="en-GB" sz="2000" dirty="0"/>
                        <a:t>£6,200</a:t>
                      </a:r>
                    </a:p>
                  </a:txBody>
                  <a:tcPr/>
                </a:tc>
                <a:tc>
                  <a:txBody>
                    <a:bodyPr/>
                    <a:lstStyle/>
                    <a:p>
                      <a:r>
                        <a:rPr lang="en-GB" sz="2000" dirty="0"/>
                        <a:t>£6,400</a:t>
                      </a:r>
                    </a:p>
                  </a:txBody>
                  <a:tcPr/>
                </a:tc>
                <a:tc>
                  <a:txBody>
                    <a:bodyPr/>
                    <a:lstStyle/>
                    <a:p>
                      <a:r>
                        <a:rPr lang="en-GB" sz="2000" dirty="0"/>
                        <a:t>£6,600</a:t>
                      </a:r>
                    </a:p>
                  </a:txBody>
                  <a:tcPr/>
                </a:tc>
                <a:tc>
                  <a:txBody>
                    <a:bodyPr/>
                    <a:lstStyle/>
                    <a:p>
                      <a:r>
                        <a:rPr lang="en-GB" sz="2000" dirty="0"/>
                        <a:t>£6,800</a:t>
                      </a:r>
                    </a:p>
                  </a:txBody>
                  <a:tcPr/>
                </a:tc>
                <a:tc>
                  <a:txBody>
                    <a:bodyPr/>
                    <a:lstStyle/>
                    <a:p>
                      <a:r>
                        <a:rPr lang="en-GB" sz="2000" dirty="0"/>
                        <a:t>£7,100</a:t>
                      </a:r>
                    </a:p>
                  </a:txBody>
                  <a:tcPr/>
                </a:tc>
                <a:extLst>
                  <a:ext uri="{0D108BD9-81ED-4DB2-BD59-A6C34878D82A}">
                    <a16:rowId xmlns:a16="http://schemas.microsoft.com/office/drawing/2014/main" val="1710640293"/>
                  </a:ext>
                </a:extLst>
              </a:tr>
              <a:tr h="595412">
                <a:tc>
                  <a:txBody>
                    <a:bodyPr/>
                    <a:lstStyle/>
                    <a:p>
                      <a:r>
                        <a:rPr lang="en-GB" sz="2000" dirty="0"/>
                        <a:t>Revenue</a:t>
                      </a:r>
                    </a:p>
                  </a:txBody>
                  <a:tcPr/>
                </a:tc>
                <a:tc>
                  <a:txBody>
                    <a:bodyPr/>
                    <a:lstStyle/>
                    <a:p>
                      <a:r>
                        <a:rPr lang="en-GB" sz="2000" dirty="0"/>
                        <a:t>£6,500</a:t>
                      </a:r>
                    </a:p>
                  </a:txBody>
                  <a:tcPr/>
                </a:tc>
                <a:tc>
                  <a:txBody>
                    <a:bodyPr/>
                    <a:lstStyle/>
                    <a:p>
                      <a:r>
                        <a:rPr lang="en-GB" sz="2000" dirty="0"/>
                        <a:t>£7,500</a:t>
                      </a:r>
                    </a:p>
                  </a:txBody>
                  <a:tcPr/>
                </a:tc>
                <a:tc>
                  <a:txBody>
                    <a:bodyPr/>
                    <a:lstStyle/>
                    <a:p>
                      <a:r>
                        <a:rPr lang="en-GB" sz="2000" dirty="0"/>
                        <a:t>£8,500</a:t>
                      </a:r>
                    </a:p>
                  </a:txBody>
                  <a:tcPr/>
                </a:tc>
                <a:tc>
                  <a:txBody>
                    <a:bodyPr/>
                    <a:lstStyle/>
                    <a:p>
                      <a:r>
                        <a:rPr lang="en-GB" sz="2000" dirty="0"/>
                        <a:t>£9,500</a:t>
                      </a:r>
                    </a:p>
                  </a:txBody>
                  <a:tcPr/>
                </a:tc>
                <a:tc>
                  <a:txBody>
                    <a:bodyPr/>
                    <a:lstStyle/>
                    <a:p>
                      <a:r>
                        <a:rPr lang="en-GB" sz="2000" dirty="0"/>
                        <a:t>£10,500</a:t>
                      </a:r>
                    </a:p>
                  </a:txBody>
                  <a:tcPr/>
                </a:tc>
                <a:tc>
                  <a:txBody>
                    <a:bodyPr/>
                    <a:lstStyle/>
                    <a:p>
                      <a:r>
                        <a:rPr lang="en-GB" sz="2000" dirty="0"/>
                        <a:t>£11,500</a:t>
                      </a:r>
                    </a:p>
                  </a:txBody>
                  <a:tcPr/>
                </a:tc>
                <a:extLst>
                  <a:ext uri="{0D108BD9-81ED-4DB2-BD59-A6C34878D82A}">
                    <a16:rowId xmlns:a16="http://schemas.microsoft.com/office/drawing/2014/main" val="3562828920"/>
                  </a:ext>
                </a:extLst>
              </a:tr>
              <a:tr h="595412">
                <a:tc>
                  <a:txBody>
                    <a:bodyPr/>
                    <a:lstStyle/>
                    <a:p>
                      <a:r>
                        <a:rPr lang="en-GB" sz="2000" dirty="0"/>
                        <a:t>Profit/Loss</a:t>
                      </a:r>
                    </a:p>
                  </a:txBody>
                  <a:tcPr/>
                </a:tc>
                <a:tc>
                  <a:txBody>
                    <a:bodyPr/>
                    <a:lstStyle/>
                    <a:p>
                      <a:r>
                        <a:rPr lang="en-GB" sz="2000" dirty="0"/>
                        <a:t>£500</a:t>
                      </a:r>
                    </a:p>
                  </a:txBody>
                  <a:tcPr/>
                </a:tc>
                <a:tc>
                  <a:txBody>
                    <a:bodyPr/>
                    <a:lstStyle/>
                    <a:p>
                      <a:r>
                        <a:rPr lang="en-GB" sz="2000" dirty="0"/>
                        <a:t>£1,300</a:t>
                      </a:r>
                    </a:p>
                  </a:txBody>
                  <a:tcPr/>
                </a:tc>
                <a:tc>
                  <a:txBody>
                    <a:bodyPr/>
                    <a:lstStyle/>
                    <a:p>
                      <a:r>
                        <a:rPr lang="en-GB" sz="2000" dirty="0"/>
                        <a:t>£2,100</a:t>
                      </a:r>
                    </a:p>
                  </a:txBody>
                  <a:tcPr/>
                </a:tc>
                <a:tc>
                  <a:txBody>
                    <a:bodyPr/>
                    <a:lstStyle/>
                    <a:p>
                      <a:r>
                        <a:rPr lang="en-GB" sz="2000" dirty="0"/>
                        <a:t>£2,900</a:t>
                      </a:r>
                    </a:p>
                  </a:txBody>
                  <a:tcPr/>
                </a:tc>
                <a:tc>
                  <a:txBody>
                    <a:bodyPr/>
                    <a:lstStyle/>
                    <a:p>
                      <a:r>
                        <a:rPr lang="en-GB" sz="2000" dirty="0"/>
                        <a:t>£3,700</a:t>
                      </a:r>
                    </a:p>
                  </a:txBody>
                  <a:tcPr/>
                </a:tc>
                <a:tc>
                  <a:txBody>
                    <a:bodyPr/>
                    <a:lstStyle/>
                    <a:p>
                      <a:r>
                        <a:rPr lang="en-GB" sz="2000" dirty="0"/>
                        <a:t>£4,400</a:t>
                      </a:r>
                    </a:p>
                  </a:txBody>
                  <a:tcPr/>
                </a:tc>
                <a:extLst>
                  <a:ext uri="{0D108BD9-81ED-4DB2-BD59-A6C34878D82A}">
                    <a16:rowId xmlns:a16="http://schemas.microsoft.com/office/drawing/2014/main" val="1609474474"/>
                  </a:ext>
                </a:extLst>
              </a:tr>
            </a:tbl>
          </a:graphicData>
        </a:graphic>
      </p:graphicFrame>
      <p:sp>
        <p:nvSpPr>
          <p:cNvPr id="3" name="TextBox 2">
            <a:extLst>
              <a:ext uri="{FF2B5EF4-FFF2-40B4-BE49-F238E27FC236}">
                <a16:creationId xmlns:a16="http://schemas.microsoft.com/office/drawing/2014/main" id="{D478B093-E0B6-AE4E-48CD-39C8FD949741}"/>
              </a:ext>
            </a:extLst>
          </p:cNvPr>
          <p:cNvSpPr txBox="1"/>
          <p:nvPr/>
        </p:nvSpPr>
        <p:spPr>
          <a:xfrm>
            <a:off x="618565" y="215153"/>
            <a:ext cx="7597588" cy="584775"/>
          </a:xfrm>
          <a:prstGeom prst="rect">
            <a:avLst/>
          </a:prstGeom>
          <a:noFill/>
        </p:spPr>
        <p:txBody>
          <a:bodyPr wrap="square" rtlCol="0">
            <a:spAutoFit/>
          </a:bodyPr>
          <a:lstStyle/>
          <a:p>
            <a:r>
              <a:rPr lang="en-GB" sz="3200" b="1" dirty="0"/>
              <a:t>Financial Summary</a:t>
            </a:r>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6" name="Content Placeholder 5" descr="Any Questions Slide Ppt 520x293">
            <a:extLst>
              <a:ext uri="{FF2B5EF4-FFF2-40B4-BE49-F238E27FC236}">
                <a16:creationId xmlns:a16="http://schemas.microsoft.com/office/drawing/2014/main" id="{C0F15D28-C74E-62CE-398D-9CBBA6807EFC}"/>
              </a:ext>
            </a:extLst>
          </p:cNvPr>
          <p:cNvPicPr>
            <a:picLocks noGrp="1" noChangeAspect="1"/>
          </p:cNvPicPr>
          <p:nvPr>
            <p:ph idx="1"/>
          </p:nvPr>
        </p:nvPicPr>
        <p:blipFill>
          <a:blip r:embed="rId2"/>
          <a:stretch>
            <a:fillRect/>
          </a:stretch>
        </p:blipFill>
        <p:spPr>
          <a:xfrm>
            <a:off x="2449696" y="2436719"/>
            <a:ext cx="7443280" cy="4186846"/>
          </a:xfrm>
          <a:prstGeom prst="rect">
            <a:avLst/>
          </a:prstGeom>
        </p:spPr>
      </p:pic>
      <p:pic>
        <p:nvPicPr>
          <p:cNvPr id="8" name="Picture 7">
            <a:extLst>
              <a:ext uri="{FF2B5EF4-FFF2-40B4-BE49-F238E27FC236}">
                <a16:creationId xmlns:a16="http://schemas.microsoft.com/office/drawing/2014/main" id="{38DA3AC3-3B6E-EA52-89E8-3B4BC64374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95965" y="0"/>
            <a:ext cx="1896035" cy="1188720"/>
          </a:xfrm>
          <a:prstGeom prst="rect">
            <a:avLst/>
          </a:prstGeom>
          <a:noFill/>
          <a:ln>
            <a:noFill/>
          </a:ln>
        </p:spPr>
      </p:pic>
      <p:pic>
        <p:nvPicPr>
          <p:cNvPr id="10" name="Picture 9">
            <a:extLst>
              <a:ext uri="{FF2B5EF4-FFF2-40B4-BE49-F238E27FC236}">
                <a16:creationId xmlns:a16="http://schemas.microsoft.com/office/drawing/2014/main" id="{4353BB0B-D7BE-B63F-E458-0D8F7B3B6E4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896035" cy="1188720"/>
          </a:xfrm>
          <a:prstGeom prst="rect">
            <a:avLst/>
          </a:prstGeom>
          <a:noFill/>
          <a:ln>
            <a:noFill/>
          </a:ln>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cae885aa83e8eafedb338b2ed8fe6456">
  <xsd:schema xmlns:xsd="http://www.w3.org/2001/XMLSchema" xmlns:xs="http://www.w3.org/2001/XMLSchema" xmlns:p="http://schemas.microsoft.com/office/2006/metadata/properties" xmlns:ns3="716bca3a-9bc9-4129-a185-7ea87f9d73cc" targetNamespace="http://schemas.microsoft.com/office/2006/metadata/properties" ma:root="true" ma:fieldsID="5b0dbf02c13f2a87d625f5f561c457a2"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68DF2854-99C0-43D1-BA3C-6314A288C8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D986CB-A198-46C4-AC12-78518C01A0E9}">
  <ds:schemaRefs>
    <ds:schemaRef ds:uri="http://schemas.microsoft.com/sharepoint/v3/contenttype/forms"/>
  </ds:schemaRefs>
</ds:datastoreItem>
</file>

<file path=customXml/itemProps3.xml><?xml version="1.0" encoding="utf-8"?>
<ds:datastoreItem xmlns:ds="http://schemas.openxmlformats.org/officeDocument/2006/customXml" ds:itemID="{4C50E5E8-C62B-452E-966D-227E337D5F89}">
  <ds:schemaRefs>
    <ds:schemaRef ds:uri="http://schemas.microsoft.com/office/infopath/2007/PartnerControls"/>
    <ds:schemaRef ds:uri="http://schemas.microsoft.com/office/2006/metadata/properties"/>
    <ds:schemaRef ds:uri="716bca3a-9bc9-4129-a185-7ea87f9d73cc"/>
    <ds:schemaRef ds:uri="http://purl.org/dc/terms/"/>
    <ds:schemaRef ds:uri="http://purl.org/dc/dcmitype/"/>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TM10001115[[fn=Parcel]]</Template>
  <TotalTime>53340</TotalTime>
  <Words>1220</Words>
  <Application>Microsoft Office PowerPoint</Application>
  <PresentationFormat>Widescreen</PresentationFormat>
  <Paragraphs>214</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Narrow</vt:lpstr>
      <vt:lpstr>Arial</vt:lpstr>
      <vt:lpstr>Calibri</vt:lpstr>
      <vt:lpstr>Gill Sans MT</vt:lpstr>
      <vt:lpstr>Söhne</vt:lpstr>
      <vt:lpstr>Parcel</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Moshood Bamidele Omishakin (2509853)</cp:lastModifiedBy>
  <cp:revision>54</cp:revision>
  <dcterms:created xsi:type="dcterms:W3CDTF">2023-07-31T07:37:43Z</dcterms:created>
  <dcterms:modified xsi:type="dcterms:W3CDTF">2026-08-09T16:21:36Z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