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5" r:id="rId10"/>
    <p:sldId id="266" r:id="rId11"/>
    <p:sldId id="267" r:id="rId12"/>
    <p:sldId id="272" r:id="rId13"/>
    <p:sldId id="270" r:id="rId14"/>
    <p:sldId id="273" r:id="rId15"/>
    <p:sldId id="274" r:id="rId16"/>
  </p:sldIdLst>
  <p:sldSz cx="10058400" cy="77724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16" autoAdjust="0"/>
  </p:normalViewPr>
  <p:slideViewPr>
    <p:cSldViewPr snapToGrid="0">
      <p:cViewPr>
        <p:scale>
          <a:sx n="67" d="100"/>
          <a:sy n="67" d="100"/>
        </p:scale>
        <p:origin x="1824" y="3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Layout Opt 1">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4D62240-1E88-4AF1-B533-E4A44C81DEF1}"/>
              </a:ext>
            </a:extLst>
          </p:cNvPr>
          <p:cNvSpPr/>
          <p:nvPr userDrawn="1"/>
        </p:nvSpPr>
        <p:spPr>
          <a:xfrm>
            <a:off x="3346707" y="3886200"/>
            <a:ext cx="3374136" cy="3886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9818D87-9017-48E8-9B89-B4C276E5C06B}"/>
              </a:ext>
            </a:extLst>
          </p:cNvPr>
          <p:cNvSpPr>
            <a:spLocks noGrp="1"/>
          </p:cNvSpPr>
          <p:nvPr>
            <p:ph type="ctrTitle" hasCustomPrompt="1"/>
          </p:nvPr>
        </p:nvSpPr>
        <p:spPr>
          <a:xfrm>
            <a:off x="3575304" y="768096"/>
            <a:ext cx="2907792" cy="365760"/>
          </a:xfrm>
          <a:prstGeom prst="rect">
            <a:avLst/>
          </a:prstGeom>
        </p:spPr>
        <p:txBody>
          <a:bodyPr vert="horz" lIns="0" tIns="45720" rIns="0" bIns="45720" rtlCol="0" anchor="ctr">
            <a:noAutofit/>
          </a:bodyPr>
          <a:lstStyle>
            <a:lvl1pPr>
              <a:defRPr lang="en-US" sz="2000" b="1" i="0" spc="0" baseline="0" dirty="0">
                <a:solidFill>
                  <a:schemeClr val="accent1"/>
                </a:solidFill>
                <a:ea typeface="+mn-ea"/>
                <a:cs typeface="+mn-cs"/>
              </a:defRPr>
            </a:lvl1pPr>
          </a:lstStyle>
          <a:p>
            <a:pPr marL="0" lvl="0" indent="0" defTabSz="914400">
              <a:lnSpc>
                <a:spcPct val="100000"/>
              </a:lnSpc>
              <a:spcBef>
                <a:spcPts val="1000"/>
              </a:spcBef>
              <a:buFont typeface="Arial" panose="020B0604020202020204" pitchFamily="34" charset="0"/>
            </a:pPr>
            <a:r>
              <a:rPr lang="en-US" dirty="0"/>
              <a:t>Add title here</a:t>
            </a:r>
          </a:p>
        </p:txBody>
      </p:sp>
      <p:sp>
        <p:nvSpPr>
          <p:cNvPr id="8" name="Rectangle 7">
            <a:extLst>
              <a:ext uri="{FF2B5EF4-FFF2-40B4-BE49-F238E27FC236}">
                <a16:creationId xmlns:a16="http://schemas.microsoft.com/office/drawing/2014/main" id="{0F0B1261-A13A-4E9E-AA95-EED10F4CFA0E}"/>
              </a:ext>
            </a:extLst>
          </p:cNvPr>
          <p:cNvSpPr/>
          <p:nvPr userDrawn="1"/>
        </p:nvSpPr>
        <p:spPr>
          <a:xfrm>
            <a:off x="-9141" y="0"/>
            <a:ext cx="3355848" cy="3886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A1A4A6AC-F3AF-4832-AD1D-6D835E5EEB44}"/>
              </a:ext>
            </a:extLst>
          </p:cNvPr>
          <p:cNvCxnSpPr/>
          <p:nvPr userDrawn="1"/>
        </p:nvCxnSpPr>
        <p:spPr>
          <a:xfrm>
            <a:off x="391886" y="555171"/>
            <a:ext cx="914400" cy="0"/>
          </a:xfrm>
          <a:prstGeom prst="line">
            <a:avLst/>
          </a:prstGeom>
          <a:ln w="60325"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C02D408-24F0-48D9-9651-58EF6575D3CA}"/>
              </a:ext>
            </a:extLst>
          </p:cNvPr>
          <p:cNvCxnSpPr>
            <a:cxnSpLocks/>
          </p:cNvCxnSpPr>
          <p:nvPr userDrawn="1"/>
        </p:nvCxnSpPr>
        <p:spPr>
          <a:xfrm>
            <a:off x="3639312" y="555171"/>
            <a:ext cx="914400" cy="0"/>
          </a:xfrm>
          <a:prstGeom prst="line">
            <a:avLst/>
          </a:prstGeom>
          <a:ln w="60325" cap="rnd">
            <a:solidFill>
              <a:schemeClr val="tx2"/>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BE684CA-499F-49C1-B233-507FE44E7C65}"/>
              </a:ext>
            </a:extLst>
          </p:cNvPr>
          <p:cNvCxnSpPr>
            <a:cxnSpLocks/>
          </p:cNvCxnSpPr>
          <p:nvPr userDrawn="1"/>
        </p:nvCxnSpPr>
        <p:spPr>
          <a:xfrm>
            <a:off x="3639312" y="4310742"/>
            <a:ext cx="914400" cy="0"/>
          </a:xfrm>
          <a:prstGeom prst="line">
            <a:avLst/>
          </a:prstGeom>
          <a:ln w="60325"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sp>
        <p:nvSpPr>
          <p:cNvPr id="20" name="Text Placeholder 19">
            <a:extLst>
              <a:ext uri="{FF2B5EF4-FFF2-40B4-BE49-F238E27FC236}">
                <a16:creationId xmlns:a16="http://schemas.microsoft.com/office/drawing/2014/main" id="{8A2F17EA-EFE7-4229-8CC7-1811C56350FC}"/>
              </a:ext>
            </a:extLst>
          </p:cNvPr>
          <p:cNvSpPr>
            <a:spLocks noGrp="1"/>
          </p:cNvSpPr>
          <p:nvPr>
            <p:ph type="body" sz="quarter" idx="10" hasCustomPrompt="1"/>
          </p:nvPr>
        </p:nvSpPr>
        <p:spPr>
          <a:xfrm>
            <a:off x="3575304" y="4663440"/>
            <a:ext cx="2907792" cy="365760"/>
          </a:xfrm>
        </p:spPr>
        <p:txBody>
          <a:bodyPr vert="horz" lIns="0" tIns="45720" rIns="0" bIns="45720" rtlCol="0" anchor="ctr">
            <a:noAutofit/>
          </a:bodyPr>
          <a:lstStyle>
            <a:lvl1pPr marL="0" indent="0">
              <a:buNone/>
              <a:defRPr lang="en-US" sz="2000" b="1" i="0" spc="0" baseline="0" dirty="0">
                <a:solidFill>
                  <a:schemeClr val="bg1"/>
                </a:solidFill>
                <a:latin typeface="+mj-lt"/>
              </a:defRPr>
            </a:lvl1pPr>
          </a:lstStyle>
          <a:p>
            <a:pPr marL="230292" lvl="0" indent="-342900" defTabSz="914400">
              <a:lnSpc>
                <a:spcPct val="100000"/>
              </a:lnSpc>
              <a:spcBef>
                <a:spcPts val="1000"/>
              </a:spcBef>
            </a:pPr>
            <a:r>
              <a:rPr lang="en-US" dirty="0"/>
              <a:t>Add title here</a:t>
            </a:r>
          </a:p>
        </p:txBody>
      </p:sp>
      <p:sp>
        <p:nvSpPr>
          <p:cNvPr id="22" name="Text Placeholder 21">
            <a:extLst>
              <a:ext uri="{FF2B5EF4-FFF2-40B4-BE49-F238E27FC236}">
                <a16:creationId xmlns:a16="http://schemas.microsoft.com/office/drawing/2014/main" id="{55B5E731-82EE-4BF9-9BBF-10AE838CC47C}"/>
              </a:ext>
            </a:extLst>
          </p:cNvPr>
          <p:cNvSpPr>
            <a:spLocks noGrp="1"/>
          </p:cNvSpPr>
          <p:nvPr>
            <p:ph type="body" sz="quarter" idx="11"/>
          </p:nvPr>
        </p:nvSpPr>
        <p:spPr>
          <a:xfrm>
            <a:off x="3575304" y="1133856"/>
            <a:ext cx="2898648" cy="2670048"/>
          </a:xfrm>
        </p:spPr>
        <p:txBody>
          <a:bodyPr vert="horz" lIns="0" tIns="45720" rIns="0" bIns="45720" rtlCol="0">
            <a:normAutofit/>
          </a:bodyPr>
          <a:lstStyle>
            <a:lvl1pPr marL="0" indent="0">
              <a:lnSpc>
                <a:spcPct val="150000"/>
              </a:lnSpc>
              <a:buNone/>
              <a:defRPr lang="en-US" sz="1100" b="0" spc="0" baseline="0" dirty="0"/>
            </a:lvl1pPr>
          </a:lstStyle>
          <a:p>
            <a:pPr marL="112608" lvl="0" indent="-112608" defTabSz="457200">
              <a:lnSpc>
                <a:spcPct val="150000"/>
              </a:lnSpc>
              <a:spcBef>
                <a:spcPts val="0"/>
              </a:spcBef>
            </a:pPr>
            <a:r>
              <a:rPr lang="en-US"/>
              <a:t>Click to edit Master text styles</a:t>
            </a:r>
          </a:p>
        </p:txBody>
      </p:sp>
      <p:sp>
        <p:nvSpPr>
          <p:cNvPr id="23" name="Text Placeholder 21">
            <a:extLst>
              <a:ext uri="{FF2B5EF4-FFF2-40B4-BE49-F238E27FC236}">
                <a16:creationId xmlns:a16="http://schemas.microsoft.com/office/drawing/2014/main" id="{47551B2B-39F7-4786-993B-A2D8AA16C81C}"/>
              </a:ext>
            </a:extLst>
          </p:cNvPr>
          <p:cNvSpPr>
            <a:spLocks noGrp="1"/>
          </p:cNvSpPr>
          <p:nvPr>
            <p:ph type="body" sz="quarter" idx="12"/>
          </p:nvPr>
        </p:nvSpPr>
        <p:spPr>
          <a:xfrm>
            <a:off x="3584448" y="5065776"/>
            <a:ext cx="2898648" cy="1874520"/>
          </a:xfrm>
        </p:spPr>
        <p:txBody>
          <a:bodyPr vert="horz" lIns="0" tIns="45720" rIns="0" bIns="45720" rtlCol="0">
            <a:normAutofit/>
          </a:bodyPr>
          <a:lstStyle>
            <a:lvl1pPr marL="0" indent="0">
              <a:buNone/>
              <a:defRPr lang="en-US" sz="1100" b="0" spc="0" baseline="0" dirty="0">
                <a:solidFill>
                  <a:schemeClr val="bg1"/>
                </a:solidFill>
              </a:defRPr>
            </a:lvl1pPr>
          </a:lstStyle>
          <a:p>
            <a:pPr marL="112608" lvl="0" indent="-112608" defTabSz="457200">
              <a:lnSpc>
                <a:spcPct val="150000"/>
              </a:lnSpc>
              <a:spcBef>
                <a:spcPts val="0"/>
              </a:spcBef>
            </a:pPr>
            <a:r>
              <a:rPr lang="en-US"/>
              <a:t>Click to edit Master text styles</a:t>
            </a:r>
          </a:p>
        </p:txBody>
      </p:sp>
      <p:sp>
        <p:nvSpPr>
          <p:cNvPr id="25" name="Picture Placeholder 24">
            <a:extLst>
              <a:ext uri="{FF2B5EF4-FFF2-40B4-BE49-F238E27FC236}">
                <a16:creationId xmlns:a16="http://schemas.microsoft.com/office/drawing/2014/main" id="{719DC747-7CF6-4CCB-AD63-815D60FC6F3E}"/>
              </a:ext>
            </a:extLst>
          </p:cNvPr>
          <p:cNvSpPr>
            <a:spLocks noGrp="1"/>
          </p:cNvSpPr>
          <p:nvPr>
            <p:ph type="pic" sz="quarter" idx="13"/>
          </p:nvPr>
        </p:nvSpPr>
        <p:spPr>
          <a:xfrm>
            <a:off x="0" y="3886200"/>
            <a:ext cx="3337557" cy="3886200"/>
          </a:xfrm>
        </p:spPr>
        <p:txBody>
          <a:bodyPr anchor="ctr"/>
          <a:lstStyle>
            <a:lvl1pPr marL="0" indent="0" algn="ctr">
              <a:buFont typeface="Arial" panose="020B0604020202020204" pitchFamily="34" charset="0"/>
              <a:buNone/>
              <a:defRPr/>
            </a:lvl1pPr>
          </a:lstStyle>
          <a:p>
            <a:r>
              <a:rPr lang="en-US"/>
              <a:t>Click icon to add picture</a:t>
            </a:r>
            <a:endParaRPr lang="en-US" dirty="0"/>
          </a:p>
        </p:txBody>
      </p:sp>
      <p:sp>
        <p:nvSpPr>
          <p:cNvPr id="26" name="Picture Placeholder 24">
            <a:extLst>
              <a:ext uri="{FF2B5EF4-FFF2-40B4-BE49-F238E27FC236}">
                <a16:creationId xmlns:a16="http://schemas.microsoft.com/office/drawing/2014/main" id="{A1AE2DD5-B409-4195-BCAA-51F07D05C90F}"/>
              </a:ext>
            </a:extLst>
          </p:cNvPr>
          <p:cNvSpPr>
            <a:spLocks noGrp="1"/>
          </p:cNvSpPr>
          <p:nvPr>
            <p:ph type="pic" sz="quarter" idx="14"/>
          </p:nvPr>
        </p:nvSpPr>
        <p:spPr>
          <a:xfrm>
            <a:off x="6720843" y="-1"/>
            <a:ext cx="3337557" cy="7772395"/>
          </a:xfrm>
        </p:spPr>
        <p:txBody>
          <a:bodyPr anchor="ctr"/>
          <a:lstStyle>
            <a:lvl1pPr marL="0" indent="0" algn="ctr">
              <a:buFont typeface="Arial" panose="020B0604020202020204" pitchFamily="34" charset="0"/>
              <a:buNone/>
              <a:defRPr/>
            </a:lvl1pPr>
          </a:lstStyle>
          <a:p>
            <a:r>
              <a:rPr lang="en-US"/>
              <a:t>Click icon to add picture</a:t>
            </a:r>
            <a:endParaRPr lang="en-US" dirty="0"/>
          </a:p>
        </p:txBody>
      </p:sp>
      <p:sp>
        <p:nvSpPr>
          <p:cNvPr id="32" name="Picture Placeholder 31">
            <a:extLst>
              <a:ext uri="{FF2B5EF4-FFF2-40B4-BE49-F238E27FC236}">
                <a16:creationId xmlns:a16="http://schemas.microsoft.com/office/drawing/2014/main" id="{88E211B8-8563-4519-9AEE-21923AF1C651}"/>
              </a:ext>
            </a:extLst>
          </p:cNvPr>
          <p:cNvSpPr>
            <a:spLocks noGrp="1" noChangeAspect="1"/>
          </p:cNvSpPr>
          <p:nvPr>
            <p:ph type="pic" sz="quarter" idx="18" hasCustomPrompt="1"/>
          </p:nvPr>
        </p:nvSpPr>
        <p:spPr>
          <a:xfrm>
            <a:off x="7827264" y="3922776"/>
            <a:ext cx="1078992" cy="1078992"/>
          </a:xfrm>
          <a:prstGeom prst="ellipse">
            <a:avLst/>
          </a:prstGeom>
          <a:noFill/>
        </p:spPr>
        <p:txBody>
          <a:bodyPr vert="horz" lIns="91440" tIns="45720" rIns="91440" bIns="45720" rtlCol="0" anchor="ctr">
            <a:normAutofit/>
          </a:bodyPr>
          <a:lstStyle>
            <a:lvl1pPr marL="0" indent="0">
              <a:buNone/>
              <a:defRPr lang="en-US" sz="1800" b="1">
                <a:ln>
                  <a:noFill/>
                </a:ln>
                <a:solidFill>
                  <a:schemeClr val="accent1"/>
                </a:solidFill>
              </a:defRPr>
            </a:lvl1pPr>
          </a:lstStyle>
          <a:p>
            <a:pPr marL="112608" lvl="0" indent="-112608" algn="ctr" defTabSz="914400">
              <a:spcBef>
                <a:spcPts val="1000"/>
              </a:spcBef>
            </a:pPr>
            <a:r>
              <a:rPr lang="en-US" dirty="0"/>
              <a:t>Add Icon</a:t>
            </a:r>
          </a:p>
        </p:txBody>
      </p:sp>
      <p:sp>
        <p:nvSpPr>
          <p:cNvPr id="4" name="Text Placeholder 3">
            <a:extLst>
              <a:ext uri="{FF2B5EF4-FFF2-40B4-BE49-F238E27FC236}">
                <a16:creationId xmlns:a16="http://schemas.microsoft.com/office/drawing/2014/main" id="{F0938E77-266C-48C7-80FE-F935050BE8CC}"/>
              </a:ext>
            </a:extLst>
          </p:cNvPr>
          <p:cNvSpPr>
            <a:spLocks noGrp="1"/>
          </p:cNvSpPr>
          <p:nvPr>
            <p:ph type="body" sz="quarter" idx="19"/>
          </p:nvPr>
        </p:nvSpPr>
        <p:spPr>
          <a:xfrm>
            <a:off x="250858" y="768350"/>
            <a:ext cx="2807208" cy="2670048"/>
          </a:xfrm>
        </p:spPr>
        <p:txBody>
          <a:bodyPr>
            <a:normAutofit/>
          </a:bodyPr>
          <a:lstStyle>
            <a:lvl1pPr marL="0" indent="0">
              <a:lnSpc>
                <a:spcPts val="2600"/>
              </a:lnSpc>
              <a:buFont typeface="Arial" panose="020B0604020202020204" pitchFamily="34" charset="0"/>
              <a:buNone/>
              <a:defRPr sz="2000" b="1" i="1">
                <a:solidFill>
                  <a:schemeClr val="bg1"/>
                </a:solidFill>
              </a:defRPr>
            </a:lvl1pPr>
          </a:lstStyle>
          <a:p>
            <a:pPr lvl="0"/>
            <a:r>
              <a:rPr lang="en-US"/>
              <a:t>Click to edit Master text styles</a:t>
            </a:r>
          </a:p>
        </p:txBody>
      </p:sp>
      <p:sp>
        <p:nvSpPr>
          <p:cNvPr id="24" name="Text Placeholder 5">
            <a:extLst>
              <a:ext uri="{FF2B5EF4-FFF2-40B4-BE49-F238E27FC236}">
                <a16:creationId xmlns:a16="http://schemas.microsoft.com/office/drawing/2014/main" id="{1D9B5B59-BC60-4443-AB00-3CA587F70CC5}"/>
              </a:ext>
            </a:extLst>
          </p:cNvPr>
          <p:cNvSpPr>
            <a:spLocks noGrp="1"/>
          </p:cNvSpPr>
          <p:nvPr>
            <p:ph type="body" sz="quarter" idx="20" hasCustomPrompt="1"/>
          </p:nvPr>
        </p:nvSpPr>
        <p:spPr>
          <a:xfrm>
            <a:off x="6958013" y="5138420"/>
            <a:ext cx="2816225" cy="1554480"/>
          </a:xfrm>
        </p:spPr>
        <p:txBody>
          <a:bodyPr/>
          <a:lstStyle>
            <a:lvl1pPr marL="0" indent="0" algn="ctr">
              <a:lnSpc>
                <a:spcPts val="5200"/>
              </a:lnSpc>
              <a:buFont typeface="Arial" panose="020B0604020202020204" pitchFamily="34" charset="0"/>
              <a:buNone/>
              <a:defRPr sz="4800" b="1" cap="all" baseline="0">
                <a:solidFill>
                  <a:schemeClr val="bg1"/>
                </a:solidFill>
                <a:latin typeface="+mj-lt"/>
              </a:defRPr>
            </a:lvl1pPr>
          </a:lstStyle>
          <a:p>
            <a:pPr lvl="0"/>
            <a:r>
              <a:rPr lang="en-US" dirty="0"/>
              <a:t>Add Title</a:t>
            </a:r>
          </a:p>
        </p:txBody>
      </p:sp>
      <p:sp>
        <p:nvSpPr>
          <p:cNvPr id="28" name="Text Placeholder 9">
            <a:extLst>
              <a:ext uri="{FF2B5EF4-FFF2-40B4-BE49-F238E27FC236}">
                <a16:creationId xmlns:a16="http://schemas.microsoft.com/office/drawing/2014/main" id="{90882617-F0AB-428F-85CF-B87E0D6BC73F}"/>
              </a:ext>
            </a:extLst>
          </p:cNvPr>
          <p:cNvSpPr>
            <a:spLocks noGrp="1"/>
          </p:cNvSpPr>
          <p:nvPr>
            <p:ph type="body" sz="quarter" idx="21"/>
          </p:nvPr>
        </p:nvSpPr>
        <p:spPr>
          <a:xfrm>
            <a:off x="6958013" y="6923314"/>
            <a:ext cx="2816225" cy="609374"/>
          </a:xfrm>
        </p:spPr>
        <p:txBody>
          <a:bodyPr/>
          <a:lstStyle>
            <a:lvl1pPr marL="0" indent="0" algn="ctr">
              <a:lnSpc>
                <a:spcPct val="130000"/>
              </a:lnSpc>
              <a:spcBef>
                <a:spcPts val="1000"/>
              </a:spcBef>
              <a:buFont typeface="Arial" panose="020B0604020202020204" pitchFamily="34" charset="0"/>
              <a:buNone/>
              <a:defRPr sz="1300" cap="all"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0128472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side Opt 1">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4D62240-1E88-4AF1-B533-E4A44C81DEF1}"/>
              </a:ext>
            </a:extLst>
          </p:cNvPr>
          <p:cNvSpPr/>
          <p:nvPr userDrawn="1"/>
        </p:nvSpPr>
        <p:spPr>
          <a:xfrm>
            <a:off x="0" y="3886194"/>
            <a:ext cx="3355848" cy="3886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9818D87-9017-48E8-9B89-B4C276E5C06B}"/>
              </a:ext>
            </a:extLst>
          </p:cNvPr>
          <p:cNvSpPr>
            <a:spLocks noGrp="1"/>
          </p:cNvSpPr>
          <p:nvPr>
            <p:ph type="ctrTitle" hasCustomPrompt="1"/>
          </p:nvPr>
        </p:nvSpPr>
        <p:spPr>
          <a:xfrm>
            <a:off x="3575304" y="768096"/>
            <a:ext cx="6251448" cy="365760"/>
          </a:xfrm>
          <a:prstGeom prst="rect">
            <a:avLst/>
          </a:prstGeom>
        </p:spPr>
        <p:txBody>
          <a:bodyPr vert="horz" lIns="0" tIns="45720" rIns="0" bIns="45720" rtlCol="0" anchor="ctr">
            <a:noAutofit/>
          </a:bodyPr>
          <a:lstStyle>
            <a:lvl1pPr>
              <a:defRPr lang="en-US" sz="2000" b="1" i="0" cap="none" spc="0" baseline="0" dirty="0">
                <a:solidFill>
                  <a:schemeClr val="tx2"/>
                </a:solidFill>
                <a:ea typeface="+mn-ea"/>
                <a:cs typeface="+mn-cs"/>
              </a:defRPr>
            </a:lvl1pPr>
          </a:lstStyle>
          <a:p>
            <a:pPr marL="0" lvl="0" indent="0" defTabSz="914400">
              <a:lnSpc>
                <a:spcPct val="100000"/>
              </a:lnSpc>
              <a:spcBef>
                <a:spcPts val="1000"/>
              </a:spcBef>
              <a:buFont typeface="Arial" panose="020B0604020202020204" pitchFamily="34" charset="0"/>
            </a:pPr>
            <a:r>
              <a:rPr lang="en-US" dirty="0"/>
              <a:t>Add title here</a:t>
            </a:r>
          </a:p>
        </p:txBody>
      </p:sp>
      <p:cxnSp>
        <p:nvCxnSpPr>
          <p:cNvPr id="15" name="Straight Connector 14">
            <a:extLst>
              <a:ext uri="{FF2B5EF4-FFF2-40B4-BE49-F238E27FC236}">
                <a16:creationId xmlns:a16="http://schemas.microsoft.com/office/drawing/2014/main" id="{4C02D408-24F0-48D9-9651-58EF6575D3CA}"/>
              </a:ext>
            </a:extLst>
          </p:cNvPr>
          <p:cNvCxnSpPr>
            <a:cxnSpLocks/>
          </p:cNvCxnSpPr>
          <p:nvPr userDrawn="1"/>
        </p:nvCxnSpPr>
        <p:spPr>
          <a:xfrm>
            <a:off x="3639312" y="555171"/>
            <a:ext cx="914400" cy="0"/>
          </a:xfrm>
          <a:prstGeom prst="line">
            <a:avLst/>
          </a:prstGeom>
          <a:ln w="60325" cap="rnd">
            <a:solidFill>
              <a:schemeClr val="tx2"/>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BE684CA-499F-49C1-B233-507FE44E7C65}"/>
              </a:ext>
            </a:extLst>
          </p:cNvPr>
          <p:cNvCxnSpPr>
            <a:cxnSpLocks/>
          </p:cNvCxnSpPr>
          <p:nvPr userDrawn="1"/>
        </p:nvCxnSpPr>
        <p:spPr>
          <a:xfrm>
            <a:off x="292605" y="4310736"/>
            <a:ext cx="914400" cy="0"/>
          </a:xfrm>
          <a:prstGeom prst="line">
            <a:avLst/>
          </a:prstGeom>
          <a:ln w="60325"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sp>
        <p:nvSpPr>
          <p:cNvPr id="22" name="Text Placeholder 21">
            <a:extLst>
              <a:ext uri="{FF2B5EF4-FFF2-40B4-BE49-F238E27FC236}">
                <a16:creationId xmlns:a16="http://schemas.microsoft.com/office/drawing/2014/main" id="{55B5E731-82EE-4BF9-9BBF-10AE838CC47C}"/>
              </a:ext>
            </a:extLst>
          </p:cNvPr>
          <p:cNvSpPr>
            <a:spLocks noGrp="1"/>
          </p:cNvSpPr>
          <p:nvPr>
            <p:ph type="body" sz="quarter" idx="11"/>
          </p:nvPr>
        </p:nvSpPr>
        <p:spPr>
          <a:xfrm>
            <a:off x="3575304" y="1133856"/>
            <a:ext cx="3081528" cy="2496312"/>
          </a:xfrm>
        </p:spPr>
        <p:txBody>
          <a:bodyPr vert="horz" lIns="0" tIns="45720" rIns="45720" bIns="45720" rtlCol="0">
            <a:normAutofit/>
          </a:bodyPr>
          <a:lstStyle>
            <a:lvl1pPr marL="0" indent="0">
              <a:spcBef>
                <a:spcPts val="1000"/>
              </a:spcBef>
              <a:buNone/>
              <a:defRPr lang="en-US" sz="1100" b="0" spc="0" baseline="0" dirty="0"/>
            </a:lvl1pPr>
          </a:lstStyle>
          <a:p>
            <a:pPr marL="112608" lvl="0" indent="-112608" defTabSz="457200">
              <a:lnSpc>
                <a:spcPct val="150000"/>
              </a:lnSpc>
              <a:spcBef>
                <a:spcPts val="0"/>
              </a:spcBef>
            </a:pPr>
            <a:r>
              <a:rPr lang="en-US"/>
              <a:t>Click to edit Master text styles</a:t>
            </a:r>
          </a:p>
        </p:txBody>
      </p:sp>
      <p:sp>
        <p:nvSpPr>
          <p:cNvPr id="23" name="Text Placeholder 21">
            <a:extLst>
              <a:ext uri="{FF2B5EF4-FFF2-40B4-BE49-F238E27FC236}">
                <a16:creationId xmlns:a16="http://schemas.microsoft.com/office/drawing/2014/main" id="{47551B2B-39F7-4786-993B-A2D8AA16C81C}"/>
              </a:ext>
            </a:extLst>
          </p:cNvPr>
          <p:cNvSpPr>
            <a:spLocks noGrp="1"/>
          </p:cNvSpPr>
          <p:nvPr>
            <p:ph type="body" sz="quarter" idx="12"/>
          </p:nvPr>
        </p:nvSpPr>
        <p:spPr>
          <a:xfrm>
            <a:off x="6928104" y="1133856"/>
            <a:ext cx="2898648" cy="2496312"/>
          </a:xfrm>
        </p:spPr>
        <p:txBody>
          <a:bodyPr vert="horz" lIns="45720" tIns="45720" rIns="45720" bIns="45720" rtlCol="0">
            <a:normAutofit/>
          </a:bodyPr>
          <a:lstStyle>
            <a:lvl1pPr marL="0" indent="0">
              <a:spcBef>
                <a:spcPts val="1000"/>
              </a:spcBef>
              <a:buNone/>
              <a:defRPr lang="en-US" sz="1100" b="0" spc="0" baseline="0" dirty="0">
                <a:solidFill>
                  <a:schemeClr val="tx1"/>
                </a:solidFill>
              </a:defRPr>
            </a:lvl1pPr>
          </a:lstStyle>
          <a:p>
            <a:pPr marL="112608" lvl="0" indent="-112608" defTabSz="457200">
              <a:lnSpc>
                <a:spcPct val="150000"/>
              </a:lnSpc>
              <a:spcBef>
                <a:spcPts val="0"/>
              </a:spcBef>
            </a:pPr>
            <a:r>
              <a:rPr lang="en-US"/>
              <a:t>Click to edit Master text styles</a:t>
            </a:r>
          </a:p>
        </p:txBody>
      </p:sp>
      <p:sp>
        <p:nvSpPr>
          <p:cNvPr id="25" name="Picture Placeholder 24">
            <a:extLst>
              <a:ext uri="{FF2B5EF4-FFF2-40B4-BE49-F238E27FC236}">
                <a16:creationId xmlns:a16="http://schemas.microsoft.com/office/drawing/2014/main" id="{719DC747-7CF6-4CCB-AD63-815D60FC6F3E}"/>
              </a:ext>
            </a:extLst>
          </p:cNvPr>
          <p:cNvSpPr>
            <a:spLocks noGrp="1"/>
          </p:cNvSpPr>
          <p:nvPr>
            <p:ph type="pic" sz="quarter" idx="13"/>
          </p:nvPr>
        </p:nvSpPr>
        <p:spPr>
          <a:xfrm>
            <a:off x="0" y="0"/>
            <a:ext cx="3337557" cy="3886200"/>
          </a:xfrm>
        </p:spPr>
        <p:txBody>
          <a:bodyPr anchor="ctr"/>
          <a:lstStyle>
            <a:lvl1pPr marL="0" indent="0" algn="ctr">
              <a:buNone/>
              <a:defRPr/>
            </a:lvl1pPr>
          </a:lstStyle>
          <a:p>
            <a:r>
              <a:rPr lang="en-US"/>
              <a:t>Click icon to add picture</a:t>
            </a:r>
            <a:endParaRPr lang="en-US" dirty="0"/>
          </a:p>
        </p:txBody>
      </p:sp>
      <p:sp>
        <p:nvSpPr>
          <p:cNvPr id="26" name="Picture Placeholder 24">
            <a:extLst>
              <a:ext uri="{FF2B5EF4-FFF2-40B4-BE49-F238E27FC236}">
                <a16:creationId xmlns:a16="http://schemas.microsoft.com/office/drawing/2014/main" id="{A1AE2DD5-B409-4195-BCAA-51F07D05C90F}"/>
              </a:ext>
            </a:extLst>
          </p:cNvPr>
          <p:cNvSpPr>
            <a:spLocks noGrp="1"/>
          </p:cNvSpPr>
          <p:nvPr>
            <p:ph type="pic" sz="quarter" idx="14"/>
          </p:nvPr>
        </p:nvSpPr>
        <p:spPr>
          <a:xfrm>
            <a:off x="3337557" y="3886194"/>
            <a:ext cx="6720843" cy="3886200"/>
          </a:xfrm>
        </p:spPr>
        <p:txBody>
          <a:bodyPr anchor="ctr"/>
          <a:lstStyle>
            <a:lvl1pPr marL="0" indent="0" algn="ctr">
              <a:buNone/>
              <a:defRPr/>
            </a:lvl1pPr>
          </a:lstStyle>
          <a:p>
            <a:r>
              <a:rPr lang="en-US"/>
              <a:t>Click icon to add picture</a:t>
            </a:r>
            <a:endParaRPr lang="en-US" dirty="0"/>
          </a:p>
        </p:txBody>
      </p:sp>
      <p:sp>
        <p:nvSpPr>
          <p:cNvPr id="16" name="Text Placeholder 19">
            <a:extLst>
              <a:ext uri="{FF2B5EF4-FFF2-40B4-BE49-F238E27FC236}">
                <a16:creationId xmlns:a16="http://schemas.microsoft.com/office/drawing/2014/main" id="{6EA9E0F0-2EA0-4D8C-A4E2-A7862C2E6D3D}"/>
              </a:ext>
            </a:extLst>
          </p:cNvPr>
          <p:cNvSpPr>
            <a:spLocks noGrp="1"/>
          </p:cNvSpPr>
          <p:nvPr>
            <p:ph type="body" sz="quarter" idx="18" hasCustomPrompt="1"/>
          </p:nvPr>
        </p:nvSpPr>
        <p:spPr>
          <a:xfrm>
            <a:off x="258645" y="4663440"/>
            <a:ext cx="2907792" cy="365760"/>
          </a:xfrm>
        </p:spPr>
        <p:txBody>
          <a:bodyPr vert="horz" lIns="0" tIns="45720" rIns="0" bIns="45720" rtlCol="0">
            <a:noAutofit/>
          </a:bodyPr>
          <a:lstStyle>
            <a:lvl1pPr marL="0" indent="0">
              <a:lnSpc>
                <a:spcPct val="100000"/>
              </a:lnSpc>
              <a:spcBef>
                <a:spcPts val="0"/>
              </a:spcBef>
              <a:buNone/>
              <a:defRPr lang="en-US" sz="2000" b="1" dirty="0">
                <a:solidFill>
                  <a:schemeClr val="bg1"/>
                </a:solidFill>
                <a:latin typeface="+mj-lt"/>
              </a:defRPr>
            </a:lvl1pPr>
          </a:lstStyle>
          <a:p>
            <a:pPr marL="112608" lvl="0" indent="-112608" defTabSz="914400">
              <a:spcBef>
                <a:spcPts val="1000"/>
              </a:spcBef>
            </a:pPr>
            <a:r>
              <a:rPr lang="en-US" dirty="0"/>
              <a:t>Add title here</a:t>
            </a:r>
          </a:p>
        </p:txBody>
      </p:sp>
      <p:sp>
        <p:nvSpPr>
          <p:cNvPr id="14" name="Text Placeholder 3">
            <a:extLst>
              <a:ext uri="{FF2B5EF4-FFF2-40B4-BE49-F238E27FC236}">
                <a16:creationId xmlns:a16="http://schemas.microsoft.com/office/drawing/2014/main" id="{29B90121-EE03-4CB9-B6B4-085C61698D01}"/>
              </a:ext>
            </a:extLst>
          </p:cNvPr>
          <p:cNvSpPr>
            <a:spLocks noGrp="1"/>
          </p:cNvSpPr>
          <p:nvPr>
            <p:ph type="body" sz="quarter" idx="20"/>
          </p:nvPr>
        </p:nvSpPr>
        <p:spPr>
          <a:xfrm>
            <a:off x="258763" y="5065713"/>
            <a:ext cx="2898775" cy="2497137"/>
          </a:xfrm>
        </p:spPr>
        <p:txBody>
          <a:bodyPr lIns="0" rIns="0"/>
          <a:lstStyle>
            <a:lvl1pPr marL="0" indent="0">
              <a:spcBef>
                <a:spcPts val="1000"/>
              </a:spcBef>
              <a:buFont typeface="Arial" panose="020B0604020202020204" pitchFamily="34" charset="0"/>
              <a:buNone/>
              <a:defRPr sz="11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9905828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ver Layout Opt 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4D62240-1E88-4AF1-B533-E4A44C81DEF1}"/>
              </a:ext>
            </a:extLst>
          </p:cNvPr>
          <p:cNvSpPr/>
          <p:nvPr userDrawn="1"/>
        </p:nvSpPr>
        <p:spPr>
          <a:xfrm>
            <a:off x="0" y="3886200"/>
            <a:ext cx="3355848" cy="3886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9818D87-9017-48E8-9B89-B4C276E5C06B}"/>
              </a:ext>
            </a:extLst>
          </p:cNvPr>
          <p:cNvSpPr>
            <a:spLocks noGrp="1"/>
          </p:cNvSpPr>
          <p:nvPr>
            <p:ph type="ctrTitle" hasCustomPrompt="1"/>
          </p:nvPr>
        </p:nvSpPr>
        <p:spPr>
          <a:xfrm>
            <a:off x="3575304" y="768096"/>
            <a:ext cx="2907792" cy="365760"/>
          </a:xfrm>
          <a:prstGeom prst="rect">
            <a:avLst/>
          </a:prstGeom>
        </p:spPr>
        <p:txBody>
          <a:bodyPr vert="horz" lIns="0" tIns="45720" rIns="0" bIns="45720" rtlCol="0" anchor="ctr">
            <a:noAutofit/>
          </a:bodyPr>
          <a:lstStyle>
            <a:lvl1pPr>
              <a:defRPr lang="en-US" sz="2000" b="1" i="0" cap="all" spc="0" baseline="0" dirty="0">
                <a:solidFill>
                  <a:schemeClr val="tx2"/>
                </a:solidFill>
                <a:ea typeface="+mn-ea"/>
                <a:cs typeface="+mn-cs"/>
              </a:defRPr>
            </a:lvl1pPr>
          </a:lstStyle>
          <a:p>
            <a:pPr marL="0" lvl="0" indent="0" defTabSz="914400">
              <a:lnSpc>
                <a:spcPct val="100000"/>
              </a:lnSpc>
              <a:spcBef>
                <a:spcPts val="1000"/>
              </a:spcBef>
              <a:buFont typeface="Arial" panose="020B0604020202020204" pitchFamily="34" charset="0"/>
            </a:pPr>
            <a:r>
              <a:rPr lang="en-US" dirty="0"/>
              <a:t>Add title here</a:t>
            </a:r>
          </a:p>
        </p:txBody>
      </p:sp>
      <p:cxnSp>
        <p:nvCxnSpPr>
          <p:cNvPr id="15" name="Straight Connector 14">
            <a:extLst>
              <a:ext uri="{FF2B5EF4-FFF2-40B4-BE49-F238E27FC236}">
                <a16:creationId xmlns:a16="http://schemas.microsoft.com/office/drawing/2014/main" id="{4C02D408-24F0-48D9-9651-58EF6575D3CA}"/>
              </a:ext>
            </a:extLst>
          </p:cNvPr>
          <p:cNvCxnSpPr>
            <a:cxnSpLocks/>
          </p:cNvCxnSpPr>
          <p:nvPr userDrawn="1"/>
        </p:nvCxnSpPr>
        <p:spPr>
          <a:xfrm>
            <a:off x="3639312" y="555171"/>
            <a:ext cx="914400" cy="0"/>
          </a:xfrm>
          <a:prstGeom prst="line">
            <a:avLst/>
          </a:prstGeom>
          <a:ln w="60325" cap="rnd">
            <a:solidFill>
              <a:schemeClr val="tx2"/>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BE684CA-499F-49C1-B233-507FE44E7C65}"/>
              </a:ext>
            </a:extLst>
          </p:cNvPr>
          <p:cNvCxnSpPr>
            <a:cxnSpLocks/>
          </p:cNvCxnSpPr>
          <p:nvPr userDrawn="1"/>
        </p:nvCxnSpPr>
        <p:spPr>
          <a:xfrm>
            <a:off x="292605" y="4310736"/>
            <a:ext cx="914400" cy="0"/>
          </a:xfrm>
          <a:prstGeom prst="line">
            <a:avLst/>
          </a:prstGeom>
          <a:ln w="60325"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sp>
        <p:nvSpPr>
          <p:cNvPr id="22" name="Text Placeholder 21">
            <a:extLst>
              <a:ext uri="{FF2B5EF4-FFF2-40B4-BE49-F238E27FC236}">
                <a16:creationId xmlns:a16="http://schemas.microsoft.com/office/drawing/2014/main" id="{55B5E731-82EE-4BF9-9BBF-10AE838CC47C}"/>
              </a:ext>
            </a:extLst>
          </p:cNvPr>
          <p:cNvSpPr>
            <a:spLocks noGrp="1"/>
          </p:cNvSpPr>
          <p:nvPr>
            <p:ph type="body" sz="quarter" idx="11"/>
          </p:nvPr>
        </p:nvSpPr>
        <p:spPr>
          <a:xfrm>
            <a:off x="3575304" y="1133856"/>
            <a:ext cx="2898648" cy="2670048"/>
          </a:xfrm>
        </p:spPr>
        <p:txBody>
          <a:bodyPr vert="horz" lIns="0" tIns="45720" rIns="0" bIns="45720" rtlCol="0">
            <a:normAutofit/>
          </a:bodyPr>
          <a:lstStyle>
            <a:lvl1pPr marL="0" indent="0" algn="l">
              <a:buNone/>
              <a:defRPr lang="en-US" sz="1100" b="0" spc="0" baseline="0" dirty="0"/>
            </a:lvl1pPr>
          </a:lstStyle>
          <a:p>
            <a:pPr marL="112608" lvl="0" indent="-112608" defTabSz="457200">
              <a:lnSpc>
                <a:spcPct val="150000"/>
              </a:lnSpc>
              <a:spcBef>
                <a:spcPts val="0"/>
              </a:spcBef>
            </a:pPr>
            <a:r>
              <a:rPr lang="en-US"/>
              <a:t>Click to edit Master text styles</a:t>
            </a:r>
          </a:p>
        </p:txBody>
      </p:sp>
      <p:sp>
        <p:nvSpPr>
          <p:cNvPr id="23" name="Text Placeholder 21">
            <a:extLst>
              <a:ext uri="{FF2B5EF4-FFF2-40B4-BE49-F238E27FC236}">
                <a16:creationId xmlns:a16="http://schemas.microsoft.com/office/drawing/2014/main" id="{47551B2B-39F7-4786-993B-A2D8AA16C81C}"/>
              </a:ext>
            </a:extLst>
          </p:cNvPr>
          <p:cNvSpPr>
            <a:spLocks noGrp="1"/>
          </p:cNvSpPr>
          <p:nvPr>
            <p:ph type="body" sz="quarter" idx="12"/>
          </p:nvPr>
        </p:nvSpPr>
        <p:spPr>
          <a:xfrm>
            <a:off x="3584448" y="5065776"/>
            <a:ext cx="2898648" cy="1874520"/>
          </a:xfrm>
        </p:spPr>
        <p:txBody>
          <a:bodyPr vert="horz" lIns="0" tIns="45720" rIns="0" bIns="45720" rtlCol="0">
            <a:normAutofit/>
          </a:bodyPr>
          <a:lstStyle>
            <a:lvl1pPr marL="0" indent="0">
              <a:buNone/>
              <a:defRPr lang="en-US" sz="1100" b="0" spc="0" baseline="0" dirty="0">
                <a:solidFill>
                  <a:schemeClr val="tx1"/>
                </a:solidFill>
              </a:defRPr>
            </a:lvl1pPr>
          </a:lstStyle>
          <a:p>
            <a:pPr marL="112608" lvl="0" indent="-112608" defTabSz="457200">
              <a:lnSpc>
                <a:spcPct val="150000"/>
              </a:lnSpc>
              <a:spcBef>
                <a:spcPts val="0"/>
              </a:spcBef>
            </a:pPr>
            <a:r>
              <a:rPr lang="en-US"/>
              <a:t>Click to edit Master text styles</a:t>
            </a:r>
          </a:p>
        </p:txBody>
      </p:sp>
      <p:sp>
        <p:nvSpPr>
          <p:cNvPr id="25" name="Picture Placeholder 24">
            <a:extLst>
              <a:ext uri="{FF2B5EF4-FFF2-40B4-BE49-F238E27FC236}">
                <a16:creationId xmlns:a16="http://schemas.microsoft.com/office/drawing/2014/main" id="{719DC747-7CF6-4CCB-AD63-815D60FC6F3E}"/>
              </a:ext>
            </a:extLst>
          </p:cNvPr>
          <p:cNvSpPr>
            <a:spLocks noGrp="1"/>
          </p:cNvSpPr>
          <p:nvPr>
            <p:ph type="pic" sz="quarter" idx="13"/>
          </p:nvPr>
        </p:nvSpPr>
        <p:spPr>
          <a:xfrm>
            <a:off x="0" y="0"/>
            <a:ext cx="3355848" cy="3886200"/>
          </a:xfrm>
        </p:spPr>
        <p:txBody>
          <a:bodyPr anchor="ctr"/>
          <a:lstStyle>
            <a:lvl1pPr marL="0" indent="0" algn="ctr">
              <a:buNone/>
              <a:defRPr/>
            </a:lvl1pPr>
          </a:lstStyle>
          <a:p>
            <a:r>
              <a:rPr lang="en-US"/>
              <a:t>Click icon to add picture</a:t>
            </a:r>
            <a:endParaRPr lang="en-US" dirty="0"/>
          </a:p>
        </p:txBody>
      </p:sp>
      <p:sp>
        <p:nvSpPr>
          <p:cNvPr id="26" name="Picture Placeholder 24">
            <a:extLst>
              <a:ext uri="{FF2B5EF4-FFF2-40B4-BE49-F238E27FC236}">
                <a16:creationId xmlns:a16="http://schemas.microsoft.com/office/drawing/2014/main" id="{A1AE2DD5-B409-4195-BCAA-51F07D05C90F}"/>
              </a:ext>
            </a:extLst>
          </p:cNvPr>
          <p:cNvSpPr>
            <a:spLocks noGrp="1"/>
          </p:cNvSpPr>
          <p:nvPr>
            <p:ph type="pic" sz="quarter" idx="14"/>
          </p:nvPr>
        </p:nvSpPr>
        <p:spPr>
          <a:xfrm>
            <a:off x="6720843" y="-1"/>
            <a:ext cx="3337557" cy="7772395"/>
          </a:xfrm>
        </p:spPr>
        <p:txBody>
          <a:bodyPr anchor="ctr"/>
          <a:lstStyle>
            <a:lvl1pPr marL="0" indent="0" algn="ctr">
              <a:buNone/>
              <a:defRPr/>
            </a:lvl1pPr>
          </a:lstStyle>
          <a:p>
            <a:r>
              <a:rPr lang="en-US"/>
              <a:t>Click icon to add picture</a:t>
            </a:r>
            <a:endParaRPr lang="en-US" dirty="0"/>
          </a:p>
        </p:txBody>
      </p:sp>
      <p:cxnSp>
        <p:nvCxnSpPr>
          <p:cNvPr id="3" name="Straight Connector 2">
            <a:extLst>
              <a:ext uri="{FF2B5EF4-FFF2-40B4-BE49-F238E27FC236}">
                <a16:creationId xmlns:a16="http://schemas.microsoft.com/office/drawing/2014/main" id="{EAFCE613-3382-4B90-98DA-A2097D8A4302}"/>
              </a:ext>
            </a:extLst>
          </p:cNvPr>
          <p:cNvCxnSpPr>
            <a:cxnSpLocks/>
          </p:cNvCxnSpPr>
          <p:nvPr userDrawn="1"/>
        </p:nvCxnSpPr>
        <p:spPr>
          <a:xfrm>
            <a:off x="3639312" y="4310736"/>
            <a:ext cx="914400" cy="0"/>
          </a:xfrm>
          <a:prstGeom prst="line">
            <a:avLst/>
          </a:prstGeom>
          <a:ln w="60325" cap="rnd">
            <a:solidFill>
              <a:schemeClr val="tx2"/>
            </a:solidFill>
            <a:prstDash val="sysDot"/>
          </a:ln>
        </p:spPr>
        <p:style>
          <a:lnRef idx="1">
            <a:schemeClr val="accent1"/>
          </a:lnRef>
          <a:fillRef idx="0">
            <a:schemeClr val="accent1"/>
          </a:fillRef>
          <a:effectRef idx="0">
            <a:schemeClr val="accent1"/>
          </a:effectRef>
          <a:fontRef idx="minor">
            <a:schemeClr val="tx1"/>
          </a:fontRef>
        </p:style>
      </p:cxnSp>
      <p:sp>
        <p:nvSpPr>
          <p:cNvPr id="18" name="Text Placeholder 3">
            <a:extLst>
              <a:ext uri="{FF2B5EF4-FFF2-40B4-BE49-F238E27FC236}">
                <a16:creationId xmlns:a16="http://schemas.microsoft.com/office/drawing/2014/main" id="{71EAD859-FE34-49EB-A804-E7817DB94EA8}"/>
              </a:ext>
            </a:extLst>
          </p:cNvPr>
          <p:cNvSpPr>
            <a:spLocks noGrp="1"/>
          </p:cNvSpPr>
          <p:nvPr>
            <p:ph type="body" sz="quarter" idx="19"/>
          </p:nvPr>
        </p:nvSpPr>
        <p:spPr>
          <a:xfrm>
            <a:off x="250858" y="4809744"/>
            <a:ext cx="2807208" cy="2670048"/>
          </a:xfrm>
        </p:spPr>
        <p:txBody>
          <a:bodyPr>
            <a:normAutofit/>
          </a:bodyPr>
          <a:lstStyle>
            <a:lvl1pPr marL="0" indent="0">
              <a:lnSpc>
                <a:spcPct val="100000"/>
              </a:lnSpc>
              <a:buFont typeface="Arial" panose="020B0604020202020204" pitchFamily="34" charset="0"/>
              <a:buNone/>
              <a:defRPr sz="2400" b="1" i="0" cap="all" baseline="0">
                <a:solidFill>
                  <a:schemeClr val="bg1"/>
                </a:solidFill>
                <a:latin typeface="+mj-lt"/>
              </a:defRPr>
            </a:lvl1pPr>
          </a:lstStyle>
          <a:p>
            <a:pPr lvl="0"/>
            <a:r>
              <a:rPr lang="en-US"/>
              <a:t>Click to edit Master text styles</a:t>
            </a:r>
          </a:p>
        </p:txBody>
      </p:sp>
      <p:sp>
        <p:nvSpPr>
          <p:cNvPr id="19" name="Text Placeholder 5">
            <a:extLst>
              <a:ext uri="{FF2B5EF4-FFF2-40B4-BE49-F238E27FC236}">
                <a16:creationId xmlns:a16="http://schemas.microsoft.com/office/drawing/2014/main" id="{FCF709D0-1556-44AD-8AD3-AE1EACEE7C49}"/>
              </a:ext>
            </a:extLst>
          </p:cNvPr>
          <p:cNvSpPr>
            <a:spLocks noGrp="1"/>
          </p:cNvSpPr>
          <p:nvPr>
            <p:ph type="body" sz="quarter" idx="20" hasCustomPrompt="1"/>
          </p:nvPr>
        </p:nvSpPr>
        <p:spPr>
          <a:xfrm>
            <a:off x="6931152" y="5029200"/>
            <a:ext cx="2825496" cy="1289304"/>
          </a:xfrm>
        </p:spPr>
        <p:txBody>
          <a:bodyPr/>
          <a:lstStyle>
            <a:lvl1pPr marL="0" indent="0" algn="ctr">
              <a:lnSpc>
                <a:spcPts val="4000"/>
              </a:lnSpc>
              <a:buFont typeface="Arial" panose="020B0604020202020204" pitchFamily="34" charset="0"/>
              <a:buNone/>
              <a:defRPr sz="4000" b="1" cap="all" baseline="0">
                <a:solidFill>
                  <a:schemeClr val="bg1"/>
                </a:solidFill>
                <a:latin typeface="+mj-lt"/>
              </a:defRPr>
            </a:lvl1pPr>
          </a:lstStyle>
          <a:p>
            <a:pPr lvl="0"/>
            <a:r>
              <a:rPr lang="en-US" dirty="0"/>
              <a:t>Add Title</a:t>
            </a:r>
          </a:p>
        </p:txBody>
      </p:sp>
      <p:sp>
        <p:nvSpPr>
          <p:cNvPr id="21" name="Text Placeholder 9">
            <a:extLst>
              <a:ext uri="{FF2B5EF4-FFF2-40B4-BE49-F238E27FC236}">
                <a16:creationId xmlns:a16="http://schemas.microsoft.com/office/drawing/2014/main" id="{827ED6DE-9EB2-4349-BED5-EF5DA84DC072}"/>
              </a:ext>
            </a:extLst>
          </p:cNvPr>
          <p:cNvSpPr>
            <a:spLocks noGrp="1"/>
          </p:cNvSpPr>
          <p:nvPr>
            <p:ph type="body" sz="quarter" idx="21"/>
          </p:nvPr>
        </p:nvSpPr>
        <p:spPr>
          <a:xfrm>
            <a:off x="6931152" y="6757416"/>
            <a:ext cx="2825496" cy="429768"/>
          </a:xfrm>
        </p:spPr>
        <p:txBody>
          <a:bodyPr/>
          <a:lstStyle>
            <a:lvl1pPr marL="0" indent="0" algn="ctr">
              <a:lnSpc>
                <a:spcPct val="110000"/>
              </a:lnSpc>
              <a:spcBef>
                <a:spcPts val="1000"/>
              </a:spcBef>
              <a:buFont typeface="Arial" panose="020B0604020202020204" pitchFamily="34" charset="0"/>
              <a:buNone/>
              <a:defRPr sz="1400" cap="all" baseline="0">
                <a:solidFill>
                  <a:schemeClr val="bg1"/>
                </a:solidFill>
              </a:defRPr>
            </a:lvl1pPr>
          </a:lstStyle>
          <a:p>
            <a:pPr lvl="0"/>
            <a:r>
              <a:rPr lang="en-US"/>
              <a:t>Click to edit Master text styles</a:t>
            </a:r>
          </a:p>
        </p:txBody>
      </p:sp>
      <p:sp>
        <p:nvSpPr>
          <p:cNvPr id="24" name="Text Placeholder 19">
            <a:extLst>
              <a:ext uri="{FF2B5EF4-FFF2-40B4-BE49-F238E27FC236}">
                <a16:creationId xmlns:a16="http://schemas.microsoft.com/office/drawing/2014/main" id="{FC9D06D3-2BFE-45BA-8196-3AA6CC98E3E1}"/>
              </a:ext>
            </a:extLst>
          </p:cNvPr>
          <p:cNvSpPr>
            <a:spLocks noGrp="1"/>
          </p:cNvSpPr>
          <p:nvPr>
            <p:ph type="body" sz="quarter" idx="10" hasCustomPrompt="1"/>
          </p:nvPr>
        </p:nvSpPr>
        <p:spPr>
          <a:xfrm>
            <a:off x="3575304" y="4663440"/>
            <a:ext cx="2907792" cy="365760"/>
          </a:xfrm>
        </p:spPr>
        <p:txBody>
          <a:bodyPr vert="horz" lIns="0" tIns="45720" rIns="0" bIns="45720" rtlCol="0" anchor="ctr">
            <a:noAutofit/>
          </a:bodyPr>
          <a:lstStyle>
            <a:lvl1pPr marL="0" indent="0">
              <a:buNone/>
              <a:defRPr lang="en-US" sz="2000" b="1" i="0" cap="all" spc="0" baseline="0" dirty="0">
                <a:solidFill>
                  <a:schemeClr val="tx2"/>
                </a:solidFill>
                <a:latin typeface="+mj-lt"/>
              </a:defRPr>
            </a:lvl1pPr>
          </a:lstStyle>
          <a:p>
            <a:pPr marL="230292" lvl="0" indent="-342900" defTabSz="914400">
              <a:lnSpc>
                <a:spcPct val="100000"/>
              </a:lnSpc>
              <a:spcBef>
                <a:spcPts val="1000"/>
              </a:spcBef>
            </a:pPr>
            <a:r>
              <a:rPr lang="en-US" dirty="0"/>
              <a:t>Add title here</a:t>
            </a:r>
          </a:p>
        </p:txBody>
      </p:sp>
    </p:spTree>
    <p:extLst>
      <p:ext uri="{BB962C8B-B14F-4D97-AF65-F5344CB8AC3E}">
        <p14:creationId xmlns:p14="http://schemas.microsoft.com/office/powerpoint/2010/main" val="484907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nside Opt 2">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F0B1261-A13A-4E9E-AA95-EED10F4CFA0E}"/>
              </a:ext>
            </a:extLst>
          </p:cNvPr>
          <p:cNvSpPr/>
          <p:nvPr userDrawn="1"/>
        </p:nvSpPr>
        <p:spPr>
          <a:xfrm>
            <a:off x="-9141" y="0"/>
            <a:ext cx="3355848" cy="3886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A1A4A6AC-F3AF-4832-AD1D-6D835E5EEB44}"/>
              </a:ext>
            </a:extLst>
          </p:cNvPr>
          <p:cNvCxnSpPr/>
          <p:nvPr userDrawn="1"/>
        </p:nvCxnSpPr>
        <p:spPr>
          <a:xfrm>
            <a:off x="391886" y="555171"/>
            <a:ext cx="914400" cy="0"/>
          </a:xfrm>
          <a:prstGeom prst="line">
            <a:avLst/>
          </a:prstGeom>
          <a:ln w="60325"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BE684CA-499F-49C1-B233-507FE44E7C65}"/>
              </a:ext>
            </a:extLst>
          </p:cNvPr>
          <p:cNvCxnSpPr>
            <a:cxnSpLocks/>
          </p:cNvCxnSpPr>
          <p:nvPr userDrawn="1"/>
        </p:nvCxnSpPr>
        <p:spPr>
          <a:xfrm>
            <a:off x="3639312" y="4310742"/>
            <a:ext cx="914400" cy="0"/>
          </a:xfrm>
          <a:prstGeom prst="line">
            <a:avLst/>
          </a:prstGeom>
          <a:ln w="60325" cap="rnd">
            <a:solidFill>
              <a:schemeClr val="tx2"/>
            </a:solidFill>
            <a:prstDash val="sysDot"/>
          </a:ln>
        </p:spPr>
        <p:style>
          <a:lnRef idx="1">
            <a:schemeClr val="accent1"/>
          </a:lnRef>
          <a:fillRef idx="0">
            <a:schemeClr val="accent1"/>
          </a:fillRef>
          <a:effectRef idx="0">
            <a:schemeClr val="accent1"/>
          </a:effectRef>
          <a:fontRef idx="minor">
            <a:schemeClr val="tx1"/>
          </a:fontRef>
        </p:style>
      </p:cxnSp>
      <p:sp>
        <p:nvSpPr>
          <p:cNvPr id="25" name="Picture Placeholder 24">
            <a:extLst>
              <a:ext uri="{FF2B5EF4-FFF2-40B4-BE49-F238E27FC236}">
                <a16:creationId xmlns:a16="http://schemas.microsoft.com/office/drawing/2014/main" id="{719DC747-7CF6-4CCB-AD63-815D60FC6F3E}"/>
              </a:ext>
            </a:extLst>
          </p:cNvPr>
          <p:cNvSpPr>
            <a:spLocks noGrp="1"/>
          </p:cNvSpPr>
          <p:nvPr>
            <p:ph type="pic" sz="quarter" idx="13"/>
          </p:nvPr>
        </p:nvSpPr>
        <p:spPr>
          <a:xfrm>
            <a:off x="0" y="3886200"/>
            <a:ext cx="3337557" cy="3886200"/>
          </a:xfrm>
        </p:spPr>
        <p:txBody>
          <a:bodyPr anchor="ctr"/>
          <a:lstStyle>
            <a:lvl1pPr marL="0" indent="0" algn="ctr">
              <a:buNone/>
              <a:defRPr/>
            </a:lvl1pPr>
          </a:lstStyle>
          <a:p>
            <a:r>
              <a:rPr lang="en-US"/>
              <a:t>Click icon to add picture</a:t>
            </a:r>
            <a:endParaRPr lang="en-US" dirty="0"/>
          </a:p>
        </p:txBody>
      </p:sp>
      <p:sp>
        <p:nvSpPr>
          <p:cNvPr id="26" name="Picture Placeholder 24">
            <a:extLst>
              <a:ext uri="{FF2B5EF4-FFF2-40B4-BE49-F238E27FC236}">
                <a16:creationId xmlns:a16="http://schemas.microsoft.com/office/drawing/2014/main" id="{A1AE2DD5-B409-4195-BCAA-51F07D05C90F}"/>
              </a:ext>
            </a:extLst>
          </p:cNvPr>
          <p:cNvSpPr>
            <a:spLocks noGrp="1"/>
          </p:cNvSpPr>
          <p:nvPr>
            <p:ph type="pic" sz="quarter" idx="14"/>
          </p:nvPr>
        </p:nvSpPr>
        <p:spPr>
          <a:xfrm>
            <a:off x="3337557" y="0"/>
            <a:ext cx="6720844" cy="3886200"/>
          </a:xfrm>
        </p:spPr>
        <p:txBody>
          <a:bodyPr anchor="ctr"/>
          <a:lstStyle>
            <a:lvl1pPr marL="0" indent="0" algn="ctr">
              <a:buNone/>
              <a:defRPr/>
            </a:lvl1pPr>
          </a:lstStyle>
          <a:p>
            <a:r>
              <a:rPr lang="en-US"/>
              <a:t>Click icon to add picture</a:t>
            </a:r>
            <a:endParaRPr lang="en-US" dirty="0"/>
          </a:p>
        </p:txBody>
      </p:sp>
      <p:sp>
        <p:nvSpPr>
          <p:cNvPr id="21" name="Text Placeholder 21">
            <a:extLst>
              <a:ext uri="{FF2B5EF4-FFF2-40B4-BE49-F238E27FC236}">
                <a16:creationId xmlns:a16="http://schemas.microsoft.com/office/drawing/2014/main" id="{A0DE9D14-70A5-499A-8477-B8B31FF61257}"/>
              </a:ext>
            </a:extLst>
          </p:cNvPr>
          <p:cNvSpPr>
            <a:spLocks noGrp="1"/>
          </p:cNvSpPr>
          <p:nvPr>
            <p:ph type="body" sz="quarter" idx="11"/>
          </p:nvPr>
        </p:nvSpPr>
        <p:spPr>
          <a:xfrm>
            <a:off x="3575304" y="5020056"/>
            <a:ext cx="2898648" cy="2496312"/>
          </a:xfrm>
        </p:spPr>
        <p:txBody>
          <a:bodyPr vert="horz" lIns="0" tIns="45720" rIns="45720" bIns="45720" rtlCol="0">
            <a:normAutofit/>
          </a:bodyPr>
          <a:lstStyle>
            <a:lvl1pPr marL="0" indent="0">
              <a:buNone/>
              <a:defRPr lang="en-US" sz="1100" b="0" spc="0" baseline="0" dirty="0"/>
            </a:lvl1pPr>
          </a:lstStyle>
          <a:p>
            <a:pPr marL="112608" lvl="0" indent="-112608" defTabSz="457200">
              <a:lnSpc>
                <a:spcPct val="150000"/>
              </a:lnSpc>
              <a:spcBef>
                <a:spcPts val="0"/>
              </a:spcBef>
            </a:pPr>
            <a:r>
              <a:rPr lang="en-US"/>
              <a:t>Click to edit Master text styles</a:t>
            </a:r>
          </a:p>
        </p:txBody>
      </p:sp>
      <p:sp>
        <p:nvSpPr>
          <p:cNvPr id="24" name="Text Placeholder 21">
            <a:extLst>
              <a:ext uri="{FF2B5EF4-FFF2-40B4-BE49-F238E27FC236}">
                <a16:creationId xmlns:a16="http://schemas.microsoft.com/office/drawing/2014/main" id="{F6196E76-A393-420A-AC0B-D85E23CABF81}"/>
              </a:ext>
            </a:extLst>
          </p:cNvPr>
          <p:cNvSpPr>
            <a:spLocks noGrp="1"/>
          </p:cNvSpPr>
          <p:nvPr>
            <p:ph type="body" sz="quarter" idx="12"/>
          </p:nvPr>
        </p:nvSpPr>
        <p:spPr>
          <a:xfrm>
            <a:off x="6928104" y="5020056"/>
            <a:ext cx="2898648" cy="2496312"/>
          </a:xfrm>
        </p:spPr>
        <p:txBody>
          <a:bodyPr vert="horz" lIns="0" tIns="45720" rIns="45720" bIns="45720" rtlCol="0">
            <a:normAutofit/>
          </a:bodyPr>
          <a:lstStyle>
            <a:lvl1pPr marL="0" indent="0">
              <a:buNone/>
              <a:defRPr lang="en-US" sz="1100" b="0" spc="0" baseline="0" dirty="0">
                <a:solidFill>
                  <a:schemeClr val="tx1"/>
                </a:solidFill>
              </a:defRPr>
            </a:lvl1pPr>
          </a:lstStyle>
          <a:p>
            <a:pPr marL="112608" lvl="0" indent="-112608" defTabSz="457200">
              <a:lnSpc>
                <a:spcPct val="150000"/>
              </a:lnSpc>
              <a:spcBef>
                <a:spcPts val="0"/>
              </a:spcBef>
            </a:pPr>
            <a:r>
              <a:rPr lang="en-US"/>
              <a:t>Click to edit Master text styles</a:t>
            </a:r>
          </a:p>
        </p:txBody>
      </p:sp>
      <p:sp>
        <p:nvSpPr>
          <p:cNvPr id="3" name="Title 2">
            <a:extLst>
              <a:ext uri="{FF2B5EF4-FFF2-40B4-BE49-F238E27FC236}">
                <a16:creationId xmlns:a16="http://schemas.microsoft.com/office/drawing/2014/main" id="{D46EEC80-D9AF-431C-AB25-980960CCD2B8}"/>
              </a:ext>
            </a:extLst>
          </p:cNvPr>
          <p:cNvSpPr>
            <a:spLocks noGrp="1"/>
          </p:cNvSpPr>
          <p:nvPr>
            <p:ph type="title"/>
          </p:nvPr>
        </p:nvSpPr>
        <p:spPr>
          <a:xfrm>
            <a:off x="228600" y="786385"/>
            <a:ext cx="2944368" cy="676656"/>
          </a:xfrm>
        </p:spPr>
        <p:txBody>
          <a:bodyPr anchor="t"/>
          <a:lstStyle>
            <a:lvl1pPr>
              <a:lnSpc>
                <a:spcPct val="100000"/>
              </a:lnSpc>
              <a:defRPr sz="2000" b="1" cap="all" baseline="0">
                <a:solidFill>
                  <a:schemeClr val="bg1"/>
                </a:solidFill>
              </a:defRPr>
            </a:lvl1pPr>
          </a:lstStyle>
          <a:p>
            <a:r>
              <a:rPr lang="en-US"/>
              <a:t>Click to edit Master title style</a:t>
            </a:r>
            <a:endParaRPr lang="en-US" dirty="0"/>
          </a:p>
        </p:txBody>
      </p:sp>
      <p:sp>
        <p:nvSpPr>
          <p:cNvPr id="7" name="Text Placeholder 6">
            <a:extLst>
              <a:ext uri="{FF2B5EF4-FFF2-40B4-BE49-F238E27FC236}">
                <a16:creationId xmlns:a16="http://schemas.microsoft.com/office/drawing/2014/main" id="{FABB5356-8B51-4274-9C90-A80A18EAC00B}"/>
              </a:ext>
            </a:extLst>
          </p:cNvPr>
          <p:cNvSpPr>
            <a:spLocks noGrp="1"/>
          </p:cNvSpPr>
          <p:nvPr>
            <p:ph type="body" sz="quarter" idx="15"/>
          </p:nvPr>
        </p:nvSpPr>
        <p:spPr>
          <a:xfrm>
            <a:off x="228600" y="1566863"/>
            <a:ext cx="2944813" cy="2124075"/>
          </a:xfrm>
        </p:spPr>
        <p:txBody>
          <a:bodyPr/>
          <a:lstStyle>
            <a:lvl1pPr marL="173736" indent="-173736">
              <a:lnSpc>
                <a:spcPts val="1800"/>
              </a:lnSpc>
              <a:spcBef>
                <a:spcPts val="1000"/>
              </a:spcBef>
              <a:defRPr sz="1100">
                <a:solidFill>
                  <a:schemeClr val="bg1"/>
                </a:solidFill>
              </a:defRPr>
            </a:lvl1pPr>
          </a:lstStyle>
          <a:p>
            <a:pPr lvl="0"/>
            <a:r>
              <a:rPr lang="en-US"/>
              <a:t>Click to edit Master text styles</a:t>
            </a:r>
          </a:p>
        </p:txBody>
      </p:sp>
      <p:sp>
        <p:nvSpPr>
          <p:cNvPr id="12" name="Text Placeholder 11">
            <a:extLst>
              <a:ext uri="{FF2B5EF4-FFF2-40B4-BE49-F238E27FC236}">
                <a16:creationId xmlns:a16="http://schemas.microsoft.com/office/drawing/2014/main" id="{FBBDB168-B4B2-4C61-A824-4FB0C315A18E}"/>
              </a:ext>
            </a:extLst>
          </p:cNvPr>
          <p:cNvSpPr>
            <a:spLocks noGrp="1"/>
          </p:cNvSpPr>
          <p:nvPr>
            <p:ph type="body" sz="quarter" idx="16"/>
          </p:nvPr>
        </p:nvSpPr>
        <p:spPr>
          <a:xfrm>
            <a:off x="3575050" y="4572000"/>
            <a:ext cx="6251575" cy="447675"/>
          </a:xfrm>
        </p:spPr>
        <p:txBody>
          <a:bodyPr lIns="0" anchor="ctr"/>
          <a:lstStyle>
            <a:lvl1pPr marL="0" indent="0">
              <a:lnSpc>
                <a:spcPct val="100000"/>
              </a:lnSpc>
              <a:buFont typeface="Arial" panose="020B0604020202020204" pitchFamily="34" charset="0"/>
              <a:buNone/>
              <a:defRPr sz="2000" b="1" cap="all" baseline="0">
                <a:solidFill>
                  <a:schemeClr val="tx2"/>
                </a:solidFill>
                <a:latin typeface="+mj-lt"/>
              </a:defRPr>
            </a:lvl1pPr>
          </a:lstStyle>
          <a:p>
            <a:pPr lvl="0"/>
            <a:r>
              <a:rPr lang="en-US"/>
              <a:t>Click to edit Master text styles</a:t>
            </a:r>
          </a:p>
        </p:txBody>
      </p:sp>
    </p:spTree>
    <p:extLst>
      <p:ext uri="{BB962C8B-B14F-4D97-AF65-F5344CB8AC3E}">
        <p14:creationId xmlns:p14="http://schemas.microsoft.com/office/powerpoint/2010/main" val="319782838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26C1C5-FE16-4334-B2CE-6E14152A805E}"/>
              </a:ext>
            </a:extLst>
          </p:cNvPr>
          <p:cNvSpPr>
            <a:spLocks noGrp="1"/>
          </p:cNvSpPr>
          <p:nvPr>
            <p:ph type="title"/>
          </p:nvPr>
        </p:nvSpPr>
        <p:spPr>
          <a:xfrm>
            <a:off x="228600" y="228600"/>
            <a:ext cx="9601200" cy="1502305"/>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9FE8901-EFD1-440F-841B-77938232DFB1}"/>
              </a:ext>
            </a:extLst>
          </p:cNvPr>
          <p:cNvSpPr>
            <a:spLocks noGrp="1"/>
          </p:cNvSpPr>
          <p:nvPr>
            <p:ph type="body" idx="1"/>
          </p:nvPr>
        </p:nvSpPr>
        <p:spPr>
          <a:xfrm>
            <a:off x="228600" y="2368296"/>
            <a:ext cx="9601200" cy="5184648"/>
          </a:xfrm>
          <a:prstGeom prst="rect">
            <a:avLst/>
          </a:prstGeom>
        </p:spPr>
        <p:txBody>
          <a:bodyPr vert="horz" lIns="91440" tIns="45720" rIns="91440" bIns="45720" rtlCol="0">
            <a:noAutofit/>
          </a:bodyPr>
          <a:lstStyle/>
          <a:p>
            <a:pPr marL="228600" lvl="0" indent="-228600" algn="l" defTabSz="914400" rtl="0" eaLnBrk="1" latinLnBrk="0" hangingPunct="1">
              <a:lnSpc>
                <a:spcPct val="90000"/>
              </a:lnSpc>
              <a:spcBef>
                <a:spcPts val="1000"/>
              </a:spcBef>
              <a:buFont typeface="Arial" panose="020B0604020202020204" pitchFamily="34" charset="0"/>
              <a:buChar char="•"/>
            </a:pPr>
            <a:r>
              <a:rPr lang="en-US"/>
              <a:t>Click to edit Master text styles</a:t>
            </a:r>
          </a:p>
          <a:p>
            <a:pPr marL="228600" lvl="1" indent="-228600" algn="l" defTabSz="914400" rtl="0" eaLnBrk="1" latinLnBrk="0" hangingPunct="1">
              <a:lnSpc>
                <a:spcPct val="90000"/>
              </a:lnSpc>
              <a:spcBef>
                <a:spcPts val="1000"/>
              </a:spcBef>
              <a:buFont typeface="Arial" panose="020B0604020202020204" pitchFamily="34" charset="0"/>
              <a:buChar char="•"/>
            </a:pPr>
            <a:r>
              <a:rPr lang="en-US"/>
              <a:t>Second level</a:t>
            </a:r>
          </a:p>
          <a:p>
            <a:pPr marL="228600" lvl="2" indent="-228600" algn="l" defTabSz="914400" rtl="0" eaLnBrk="1" latinLnBrk="0" hangingPunct="1">
              <a:lnSpc>
                <a:spcPct val="90000"/>
              </a:lnSpc>
              <a:spcBef>
                <a:spcPts val="1000"/>
              </a:spcBef>
              <a:buFont typeface="Arial" panose="020B0604020202020204" pitchFamily="34" charset="0"/>
              <a:buChar char="•"/>
            </a:pPr>
            <a:r>
              <a:rPr lang="en-US"/>
              <a:t>Third level</a:t>
            </a:r>
          </a:p>
          <a:p>
            <a:pPr marL="228600" lvl="3" indent="-228600" algn="l" defTabSz="914400" rtl="0" eaLnBrk="1" latinLnBrk="0" hangingPunct="1">
              <a:lnSpc>
                <a:spcPct val="90000"/>
              </a:lnSpc>
              <a:spcBef>
                <a:spcPts val="1000"/>
              </a:spcBef>
              <a:buFont typeface="Arial" panose="020B0604020202020204" pitchFamily="34" charset="0"/>
              <a:buChar char="•"/>
            </a:pPr>
            <a:r>
              <a:rPr lang="en-US"/>
              <a:t>Fourth level</a:t>
            </a:r>
          </a:p>
          <a:p>
            <a:pPr marL="228600" lvl="4" indent="-228600" algn="l" defTabSz="914400" rtl="0" eaLnBrk="1" latinLnBrk="0" hangingPunct="1">
              <a:lnSpc>
                <a:spcPct val="90000"/>
              </a:lnSpc>
              <a:spcBef>
                <a:spcPts val="1000"/>
              </a:spcBef>
              <a:buFont typeface="Arial" panose="020B0604020202020204" pitchFamily="34" charset="0"/>
              <a:buChar char="•"/>
            </a:pPr>
            <a:r>
              <a:rPr lang="en-US"/>
              <a:t>Fifth level</a:t>
            </a:r>
            <a:endParaRPr lang="en-US" dirty="0"/>
          </a:p>
        </p:txBody>
      </p:sp>
    </p:spTree>
    <p:extLst>
      <p:ext uri="{BB962C8B-B14F-4D97-AF65-F5344CB8AC3E}">
        <p14:creationId xmlns:p14="http://schemas.microsoft.com/office/powerpoint/2010/main" val="884428154"/>
      </p:ext>
    </p:extLst>
  </p:cSld>
  <p:clrMap bg1="lt1" tx1="dk1" bg2="lt2" tx2="dk2" accent1="accent1" accent2="accent2" accent3="accent3" accent4="accent4" accent5="accent5" accent6="accent6" hlink="hlink" folHlink="folHlink"/>
  <p:sldLayoutIdLst>
    <p:sldLayoutId id="2147483649" r:id="rId1"/>
    <p:sldLayoutId id="2147483654" r:id="rId2"/>
    <p:sldLayoutId id="2147483653" r:id="rId3"/>
    <p:sldLayoutId id="2147483655" r:id="rId4"/>
  </p:sldLayoutIdLst>
  <p:txStyles>
    <p:titleStyle>
      <a:lvl1pPr algn="l" defTabSz="45043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112608" indent="-112608" algn="l" defTabSz="450430" rtl="0" eaLnBrk="1" latinLnBrk="0" hangingPunct="1">
        <a:lnSpc>
          <a:spcPct val="150000"/>
        </a:lnSpc>
        <a:spcBef>
          <a:spcPts val="0"/>
        </a:spcBef>
        <a:buFont typeface="Arial" panose="020B0604020202020204" pitchFamily="34" charset="0"/>
        <a:buChar char="•"/>
        <a:defRPr lang="en-US" sz="2800" kern="1200" dirty="0" smtClean="0">
          <a:solidFill>
            <a:schemeClr val="tx1">
              <a:lumMod val="75000"/>
              <a:lumOff val="25000"/>
            </a:schemeClr>
          </a:solidFill>
          <a:latin typeface="+mn-lt"/>
          <a:ea typeface="+mn-ea"/>
          <a:cs typeface="+mn-cs"/>
        </a:defRPr>
      </a:lvl1pPr>
      <a:lvl2pPr marL="800100" indent="-342900" algn="l" defTabSz="450430" rtl="0" eaLnBrk="1" latinLnBrk="0" hangingPunct="1">
        <a:lnSpc>
          <a:spcPct val="150000"/>
        </a:lnSpc>
        <a:spcBef>
          <a:spcPts val="0"/>
        </a:spcBef>
        <a:buFont typeface="Arial" panose="020B0604020202020204" pitchFamily="34" charset="0"/>
        <a:buChar char="•"/>
        <a:defRPr lang="en-US" sz="2400" kern="1200" dirty="0" smtClean="0">
          <a:solidFill>
            <a:schemeClr val="tx1">
              <a:lumMod val="75000"/>
              <a:lumOff val="25000"/>
            </a:schemeClr>
          </a:solidFill>
          <a:latin typeface="+mn-lt"/>
          <a:ea typeface="+mn-ea"/>
          <a:cs typeface="+mn-cs"/>
        </a:defRPr>
      </a:lvl2pPr>
      <a:lvl3pPr marL="1257300" indent="-342900" algn="l" defTabSz="450430" rtl="0" eaLnBrk="1" latinLnBrk="0" hangingPunct="1">
        <a:lnSpc>
          <a:spcPct val="150000"/>
        </a:lnSpc>
        <a:spcBef>
          <a:spcPts val="0"/>
        </a:spcBef>
        <a:buFont typeface="Arial" panose="020B0604020202020204" pitchFamily="34" charset="0"/>
        <a:buChar char="•"/>
        <a:defRPr lang="en-US" sz="2000" kern="1200" dirty="0" smtClean="0">
          <a:solidFill>
            <a:schemeClr val="tx1">
              <a:lumMod val="75000"/>
              <a:lumOff val="25000"/>
            </a:schemeClr>
          </a:solidFill>
          <a:latin typeface="+mn-lt"/>
          <a:ea typeface="+mn-ea"/>
          <a:cs typeface="+mn-cs"/>
        </a:defRPr>
      </a:lvl3pPr>
      <a:lvl4pPr marL="1657350" indent="-285750" algn="l" defTabSz="450430" rtl="0" eaLnBrk="1" latinLnBrk="0" hangingPunct="1">
        <a:lnSpc>
          <a:spcPct val="150000"/>
        </a:lnSpc>
        <a:spcBef>
          <a:spcPts val="0"/>
        </a:spcBef>
        <a:buFont typeface="Arial" panose="020B0604020202020204" pitchFamily="34" charset="0"/>
        <a:buChar char="•"/>
        <a:defRPr lang="en-US" sz="1800" kern="1200" dirty="0" smtClean="0">
          <a:solidFill>
            <a:schemeClr val="tx1">
              <a:lumMod val="75000"/>
              <a:lumOff val="25000"/>
            </a:schemeClr>
          </a:solidFill>
          <a:latin typeface="+mn-lt"/>
          <a:ea typeface="+mn-ea"/>
          <a:cs typeface="+mn-cs"/>
        </a:defRPr>
      </a:lvl4pPr>
      <a:lvl5pPr marL="2114550" indent="-285750" algn="l" defTabSz="450430" rtl="0" eaLnBrk="1" latinLnBrk="0" hangingPunct="1">
        <a:lnSpc>
          <a:spcPct val="150000"/>
        </a:lnSpc>
        <a:spcBef>
          <a:spcPts val="0"/>
        </a:spcBef>
        <a:buFont typeface="Arial" panose="020B0604020202020204" pitchFamily="34" charset="0"/>
        <a:buChar char="•"/>
        <a:defRPr lang="en-US" sz="1800" kern="1200" dirty="0">
          <a:solidFill>
            <a:schemeClr val="tx1">
              <a:lumMod val="75000"/>
              <a:lumOff val="25000"/>
            </a:schemeClr>
          </a:solidFill>
          <a:latin typeface="+mn-lt"/>
          <a:ea typeface="+mn-ea"/>
          <a:cs typeface="+mn-cs"/>
        </a:defRPr>
      </a:lvl5pPr>
      <a:lvl6pPr marL="123868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6pPr>
      <a:lvl7pPr marL="146389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7pPr>
      <a:lvl8pPr marL="168911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8pPr>
      <a:lvl9pPr marL="191432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9pPr>
    </p:bodyStyle>
    <p:otherStyle>
      <a:defPPr>
        <a:defRPr lang="en-US"/>
      </a:defPPr>
      <a:lvl1pPr marL="0" algn="l" defTabSz="450430" rtl="0" eaLnBrk="1" latinLnBrk="0" hangingPunct="1">
        <a:defRPr sz="887" kern="1200">
          <a:solidFill>
            <a:schemeClr val="tx1"/>
          </a:solidFill>
          <a:latin typeface="+mn-lt"/>
          <a:ea typeface="+mn-ea"/>
          <a:cs typeface="+mn-cs"/>
        </a:defRPr>
      </a:lvl1pPr>
      <a:lvl2pPr marL="225215" algn="l" defTabSz="450430" rtl="0" eaLnBrk="1" latinLnBrk="0" hangingPunct="1">
        <a:defRPr sz="887" kern="1200">
          <a:solidFill>
            <a:schemeClr val="tx1"/>
          </a:solidFill>
          <a:latin typeface="+mn-lt"/>
          <a:ea typeface="+mn-ea"/>
          <a:cs typeface="+mn-cs"/>
        </a:defRPr>
      </a:lvl2pPr>
      <a:lvl3pPr marL="450430" algn="l" defTabSz="450430" rtl="0" eaLnBrk="1" latinLnBrk="0" hangingPunct="1">
        <a:defRPr sz="887" kern="1200">
          <a:solidFill>
            <a:schemeClr val="tx1"/>
          </a:solidFill>
          <a:latin typeface="+mn-lt"/>
          <a:ea typeface="+mn-ea"/>
          <a:cs typeface="+mn-cs"/>
        </a:defRPr>
      </a:lvl3pPr>
      <a:lvl4pPr marL="675645" algn="l" defTabSz="450430" rtl="0" eaLnBrk="1" latinLnBrk="0" hangingPunct="1">
        <a:defRPr sz="887" kern="1200">
          <a:solidFill>
            <a:schemeClr val="tx1"/>
          </a:solidFill>
          <a:latin typeface="+mn-lt"/>
          <a:ea typeface="+mn-ea"/>
          <a:cs typeface="+mn-cs"/>
        </a:defRPr>
      </a:lvl4pPr>
      <a:lvl5pPr marL="900860" algn="l" defTabSz="450430" rtl="0" eaLnBrk="1" latinLnBrk="0" hangingPunct="1">
        <a:defRPr sz="887" kern="1200">
          <a:solidFill>
            <a:schemeClr val="tx1"/>
          </a:solidFill>
          <a:latin typeface="+mn-lt"/>
          <a:ea typeface="+mn-ea"/>
          <a:cs typeface="+mn-cs"/>
        </a:defRPr>
      </a:lvl5pPr>
      <a:lvl6pPr marL="1126075" algn="l" defTabSz="450430" rtl="0" eaLnBrk="1" latinLnBrk="0" hangingPunct="1">
        <a:defRPr sz="887" kern="1200">
          <a:solidFill>
            <a:schemeClr val="tx1"/>
          </a:solidFill>
          <a:latin typeface="+mn-lt"/>
          <a:ea typeface="+mn-ea"/>
          <a:cs typeface="+mn-cs"/>
        </a:defRPr>
      </a:lvl6pPr>
      <a:lvl7pPr marL="1351290" algn="l" defTabSz="450430" rtl="0" eaLnBrk="1" latinLnBrk="0" hangingPunct="1">
        <a:defRPr sz="887" kern="1200">
          <a:solidFill>
            <a:schemeClr val="tx1"/>
          </a:solidFill>
          <a:latin typeface="+mn-lt"/>
          <a:ea typeface="+mn-ea"/>
          <a:cs typeface="+mn-cs"/>
        </a:defRPr>
      </a:lvl7pPr>
      <a:lvl8pPr marL="1576505" algn="l" defTabSz="450430" rtl="0" eaLnBrk="1" latinLnBrk="0" hangingPunct="1">
        <a:defRPr sz="887" kern="1200">
          <a:solidFill>
            <a:schemeClr val="tx1"/>
          </a:solidFill>
          <a:latin typeface="+mn-lt"/>
          <a:ea typeface="+mn-ea"/>
          <a:cs typeface="+mn-cs"/>
        </a:defRPr>
      </a:lvl8pPr>
      <a:lvl9pPr marL="1801720" algn="l" defTabSz="450430" rtl="0" eaLnBrk="1" latinLnBrk="0" hangingPunct="1">
        <a:defRPr sz="88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jpg"/><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2.jp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8" Type="http://schemas.openxmlformats.org/officeDocument/2006/relationships/hyperlink" Target="https://www.rentalscaleup.com/airbnbs-2021-strategy/#:~:text=It%20relies%20on%204%20pillars%3A%201%20Educating%20the" TargetMode="External"/><Relationship Id="rId13" Type="http://schemas.openxmlformats.org/officeDocument/2006/relationships/hyperlink" Target="https://www.fool.com/investing/2021/08/17/3-competitive-advantage-airbnb-holds-over-hotels/" TargetMode="External"/><Relationship Id="rId3" Type="http://schemas.openxmlformats.org/officeDocument/2006/relationships/hyperlink" Target="https://doi.org/10.21863/jshrm/2016.5.1.022" TargetMode="External"/><Relationship Id="rId7" Type="http://schemas.openxmlformats.org/officeDocument/2006/relationships/hyperlink" Target="https://www.mckinsey.com/capabilities/people-and-organizational-performance/our-insights/the-new-possible-how-hr-can-help-build-the-organization-of-the-future" TargetMode="External"/><Relationship Id="rId12" Type="http://schemas.openxmlformats.org/officeDocument/2006/relationships/hyperlink" Target="https://anz.peoplemattersglobal.com/article/strategic-hr/heres-how-nasa-is-driving-hr-transformation-30292" TargetMode="External"/><Relationship Id="rId2" Type="http://schemas.openxmlformats.org/officeDocument/2006/relationships/hyperlink" Target="https://www.linkedin.com/pulse/how-hrm-can-help-organization-achieve-its-goals-shahmeen-ashraf/" TargetMode="External"/><Relationship Id="rId1" Type="http://schemas.openxmlformats.org/officeDocument/2006/relationships/slideLayout" Target="../slideLayouts/slideLayout4.xml"/><Relationship Id="rId6" Type="http://schemas.openxmlformats.org/officeDocument/2006/relationships/hyperlink" Target="https://productmint.com/airbnb-competitive-advantage/" TargetMode="External"/><Relationship Id="rId11" Type="http://schemas.openxmlformats.org/officeDocument/2006/relationships/hyperlink" Target="https://doi.org/10.1108/jtf-11-2015-0048" TargetMode="External"/><Relationship Id="rId5" Type="http://schemas.openxmlformats.org/officeDocument/2006/relationships/hyperlink" Target="https://hbr.org/2018/04/the-reinvention-of-nasa" TargetMode="External"/><Relationship Id="rId15" Type="http://schemas.openxmlformats.org/officeDocument/2006/relationships/hyperlink" Target="https://www.linkedin.com/pulse/what-happened-when-airbnb-blew-up-its-hr-department-focus-denise-yohn/" TargetMode="External"/><Relationship Id="rId10" Type="http://schemas.openxmlformats.org/officeDocument/2006/relationships/hyperlink" Target="https://www.nasa.gov/specials/value-of-nasa/#:~:text=We%20invest%20in%20cutting-edge%20technologies%20to%20help%20maintain" TargetMode="External"/><Relationship Id="rId4" Type="http://schemas.openxmlformats.org/officeDocument/2006/relationships/hyperlink" Target="https://ebloom.be/inside-the-mind-of-airbnb-hr-strategies-for-attracting-and-retaining-top-talent/" TargetMode="External"/><Relationship Id="rId9" Type="http://schemas.openxmlformats.org/officeDocument/2006/relationships/hyperlink" Target="https://www.nasa.gov/sites/default/files/atoms/files/o53003551.pdf" TargetMode="External"/><Relationship Id="rId14" Type="http://schemas.openxmlformats.org/officeDocument/2006/relationships/hyperlink" Target="https://www.aihr.com/blog/hr-value-chain-essential-tool-for-adding-value-to-h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08D8F05-2AF9-41DF-AFA2-9F84726649FB}"/>
              </a:ext>
            </a:extLst>
          </p:cNvPr>
          <p:cNvSpPr>
            <a:spLocks noGrp="1"/>
          </p:cNvSpPr>
          <p:nvPr>
            <p:ph type="ctrTitle"/>
          </p:nvPr>
        </p:nvSpPr>
        <p:spPr/>
        <p:txBody>
          <a:bodyPr/>
          <a:lstStyle/>
          <a:p>
            <a:r>
              <a:rPr lang="en-US" sz="2800" dirty="0"/>
              <a:t>Introduction</a:t>
            </a:r>
          </a:p>
        </p:txBody>
      </p:sp>
      <p:sp>
        <p:nvSpPr>
          <p:cNvPr id="52" name="Text Placeholder 51">
            <a:extLst>
              <a:ext uri="{FF2B5EF4-FFF2-40B4-BE49-F238E27FC236}">
                <a16:creationId xmlns:a16="http://schemas.microsoft.com/office/drawing/2014/main" id="{7231AF5E-A3B4-4F55-AAC2-B69F5472213C}"/>
              </a:ext>
            </a:extLst>
          </p:cNvPr>
          <p:cNvSpPr>
            <a:spLocks noGrp="1"/>
          </p:cNvSpPr>
          <p:nvPr>
            <p:ph type="body" sz="quarter" idx="19"/>
          </p:nvPr>
        </p:nvSpPr>
        <p:spPr/>
        <p:txBody>
          <a:bodyPr/>
          <a:lstStyle/>
          <a:p>
            <a:r>
              <a:rPr lang="en-US" dirty="0"/>
              <a:t>Name:</a:t>
            </a:r>
          </a:p>
          <a:p>
            <a:r>
              <a:rPr lang="en-US" dirty="0"/>
              <a:t>Class:</a:t>
            </a:r>
          </a:p>
          <a:p>
            <a:r>
              <a:rPr lang="en-US" dirty="0"/>
              <a:t>Date: </a:t>
            </a:r>
          </a:p>
          <a:p>
            <a:endParaRPr lang="en-US" dirty="0"/>
          </a:p>
        </p:txBody>
      </p:sp>
      <p:sp>
        <p:nvSpPr>
          <p:cNvPr id="9" name="Text Placeholder 8">
            <a:extLst>
              <a:ext uri="{FF2B5EF4-FFF2-40B4-BE49-F238E27FC236}">
                <a16:creationId xmlns:a16="http://schemas.microsoft.com/office/drawing/2014/main" id="{CF8BB936-D1B5-4C20-9475-BC2C411A6563}"/>
              </a:ext>
            </a:extLst>
          </p:cNvPr>
          <p:cNvSpPr>
            <a:spLocks noGrp="1"/>
          </p:cNvSpPr>
          <p:nvPr>
            <p:ph type="body" sz="quarter" idx="11"/>
          </p:nvPr>
        </p:nvSpPr>
        <p:spPr/>
        <p:txBody>
          <a:bodyPr/>
          <a:lstStyle/>
          <a:p>
            <a:r>
              <a:rPr lang="en-US" dirty="0"/>
              <a:t>In this research, we will choose two organizations, one private and one public, and emphasize key points about their strategy, concentrating on their competitive advantage, HR strategies, and their impact on overall success. It underlines the significance of aligning HR practices with strategic goals and provides insights on the role of HRM in achieving organizational goals.</a:t>
            </a:r>
          </a:p>
        </p:txBody>
      </p:sp>
      <p:pic>
        <p:nvPicPr>
          <p:cNvPr id="55" name="Picture Placeholder 10" descr="icon placeholder">
            <a:extLst>
              <a:ext uri="{FF2B5EF4-FFF2-40B4-BE49-F238E27FC236}">
                <a16:creationId xmlns:a16="http://schemas.microsoft.com/office/drawing/2014/main" id="{A97D07EA-6876-44BA-A542-538CCE9A3EE7}"/>
              </a:ext>
            </a:extLst>
          </p:cNvPr>
          <p:cNvPicPr>
            <a:picLocks noGrp="1" noChangeAspect="1"/>
          </p:cNvPicPr>
          <p:nvPr>
            <p:ph type="pic" sz="quarter" idx="18"/>
          </p:nvPr>
        </p:nvPicPr>
        <p:blipFill rotWithShape="1">
          <a:blip r:embed="rId2" cstate="hqprint">
            <a:extLst>
              <a:ext uri="{28A0092B-C50C-407E-A947-70E740481C1C}">
                <a14:useLocalDpi xmlns:a14="http://schemas.microsoft.com/office/drawing/2010/main"/>
              </a:ext>
              <a:ext uri="{96DAC541-7B7A-43D3-8B79-37D633B846F1}">
                <asvg:svgBlip xmlns:asvg="http://schemas.microsoft.com/office/drawing/2016/SVG/main" xmlns="" r:embed="rId3"/>
              </a:ext>
            </a:extLst>
          </a:blip>
          <a:srcRect l="74" r="74"/>
          <a:stretch/>
        </p:blipFill>
        <p:spPr/>
      </p:pic>
      <p:sp>
        <p:nvSpPr>
          <p:cNvPr id="76" name="Text Placeholder 75">
            <a:extLst>
              <a:ext uri="{FF2B5EF4-FFF2-40B4-BE49-F238E27FC236}">
                <a16:creationId xmlns:a16="http://schemas.microsoft.com/office/drawing/2014/main" id="{070AAC54-81EE-49D2-8D11-BE4ED24B5AAE}"/>
              </a:ext>
            </a:extLst>
          </p:cNvPr>
          <p:cNvSpPr>
            <a:spLocks noGrp="1"/>
          </p:cNvSpPr>
          <p:nvPr>
            <p:ph type="body" sz="quarter" idx="20"/>
          </p:nvPr>
        </p:nvSpPr>
        <p:spPr/>
        <p:txBody>
          <a:bodyPr/>
          <a:lstStyle/>
          <a:p>
            <a:r>
              <a:rPr lang="en-US" dirty="0"/>
              <a:t>ADATUM FITNESS</a:t>
            </a:r>
          </a:p>
        </p:txBody>
      </p:sp>
      <p:sp>
        <p:nvSpPr>
          <p:cNvPr id="86" name="Text Placeholder 85">
            <a:extLst>
              <a:ext uri="{FF2B5EF4-FFF2-40B4-BE49-F238E27FC236}">
                <a16:creationId xmlns:a16="http://schemas.microsoft.com/office/drawing/2014/main" id="{6DD41433-A5FA-4D20-A04B-D6CCDA292F01}"/>
              </a:ext>
            </a:extLst>
          </p:cNvPr>
          <p:cNvSpPr>
            <a:spLocks noGrp="1"/>
          </p:cNvSpPr>
          <p:nvPr>
            <p:ph type="body" sz="quarter" idx="21"/>
          </p:nvPr>
        </p:nvSpPr>
        <p:spPr>
          <a:xfrm>
            <a:off x="6958013" y="6923314"/>
            <a:ext cx="2816225" cy="609374"/>
          </a:xfrm>
        </p:spPr>
        <p:txBody>
          <a:bodyPr/>
          <a:lstStyle/>
          <a:p>
            <a:r>
              <a:rPr lang="en-US" dirty="0"/>
              <a:t>Health is a journey, not a destination​</a:t>
            </a:r>
          </a:p>
        </p:txBody>
      </p:sp>
      <p:cxnSp>
        <p:nvCxnSpPr>
          <p:cNvPr id="98" name="Straight Connector 97">
            <a:extLst>
              <a:ext uri="{FF2B5EF4-FFF2-40B4-BE49-F238E27FC236}">
                <a16:creationId xmlns:a16="http://schemas.microsoft.com/office/drawing/2014/main" id="{23CD3EF2-0634-42FE-B8ED-4482390855C1}"/>
              </a:ext>
              <a:ext uri="{C183D7F6-B498-43B3-948B-1728B52AA6E4}">
                <adec:decorative xmlns:adec="http://schemas.microsoft.com/office/drawing/2017/decorative" xmlns="" val="1"/>
              </a:ext>
            </a:extLst>
          </p:cNvPr>
          <p:cNvCxnSpPr>
            <a:cxnSpLocks/>
          </p:cNvCxnSpPr>
          <p:nvPr/>
        </p:nvCxnSpPr>
        <p:spPr>
          <a:xfrm>
            <a:off x="7908925" y="6731905"/>
            <a:ext cx="914400" cy="0"/>
          </a:xfrm>
          <a:prstGeom prst="line">
            <a:avLst/>
          </a:prstGeom>
          <a:ln w="60325"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9C1D4D3A-3DB4-D464-0429-5779417B6F07}"/>
              </a:ext>
            </a:extLst>
          </p:cNvPr>
          <p:cNvSpPr>
            <a:spLocks noGrp="1"/>
          </p:cNvSpPr>
          <p:nvPr>
            <p:ph type="body" sz="quarter" idx="12"/>
          </p:nvPr>
        </p:nvSpPr>
        <p:spPr/>
        <p:txBody>
          <a:bodyPr>
            <a:normAutofit/>
          </a:bodyPr>
          <a:lstStyle/>
          <a:p>
            <a:r>
              <a:rPr lang="en-US" sz="2400" dirty="0" err="1">
                <a:latin typeface="Elephant" panose="02020904090505020303" pitchFamily="18" charset="0"/>
              </a:rPr>
              <a:t>AirBnb</a:t>
            </a:r>
            <a:r>
              <a:rPr lang="en-US" sz="2400" dirty="0">
                <a:latin typeface="Elephant" panose="02020904090505020303" pitchFamily="18" charset="0"/>
              </a:rPr>
              <a:t> &amp; NASA</a:t>
            </a:r>
            <a:endParaRPr lang="en-PK" sz="2400" dirty="0">
              <a:latin typeface="Elephant" panose="02020904090505020303" pitchFamily="18" charset="0"/>
            </a:endParaRPr>
          </a:p>
        </p:txBody>
      </p:sp>
      <p:pic>
        <p:nvPicPr>
          <p:cNvPr id="13" name="Picture Placeholder 12" descr="A white letter a on a pink background&#10;&#10;Description automatically generated">
            <a:extLst>
              <a:ext uri="{FF2B5EF4-FFF2-40B4-BE49-F238E27FC236}">
                <a16:creationId xmlns:a16="http://schemas.microsoft.com/office/drawing/2014/main" id="{C781AEE5-296A-AE97-325A-66AFD1697C2B}"/>
              </a:ext>
            </a:extLst>
          </p:cNvPr>
          <p:cNvPicPr>
            <a:picLocks noGrp="1" noChangeAspect="1"/>
          </p:cNvPicPr>
          <p:nvPr>
            <p:ph type="pic" sz="quarter" idx="13"/>
          </p:nvPr>
        </p:nvPicPr>
        <p:blipFill>
          <a:blip r:embed="rId4"/>
          <a:srcRect l="28545" r="28545"/>
          <a:stretch>
            <a:fillRect/>
          </a:stretch>
        </p:blipFill>
        <p:spPr/>
      </p:pic>
      <p:pic>
        <p:nvPicPr>
          <p:cNvPr id="25" name="Picture Placeholder 24" descr="A logo with a red and blue circle&#10;&#10;Description automatically generated">
            <a:extLst>
              <a:ext uri="{FF2B5EF4-FFF2-40B4-BE49-F238E27FC236}">
                <a16:creationId xmlns:a16="http://schemas.microsoft.com/office/drawing/2014/main" id="{596E8E94-68FC-0421-1883-F05061B53F75}"/>
              </a:ext>
            </a:extLst>
          </p:cNvPr>
          <p:cNvPicPr>
            <a:picLocks noGrp="1" noChangeAspect="1"/>
          </p:cNvPicPr>
          <p:nvPr>
            <p:ph type="pic" sz="quarter" idx="14"/>
          </p:nvPr>
        </p:nvPicPr>
        <p:blipFill>
          <a:blip r:embed="rId5"/>
          <a:srcRect l="28533" r="28533"/>
          <a:stretch>
            <a:fillRect/>
          </a:stretch>
        </p:blipFill>
        <p:spPr/>
      </p:pic>
    </p:spTree>
    <p:extLst>
      <p:ext uri="{BB962C8B-B14F-4D97-AF65-F5344CB8AC3E}">
        <p14:creationId xmlns:p14="http://schemas.microsoft.com/office/powerpoint/2010/main" val="2009861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D3057-435A-4E3E-B809-5A528F7BAC97}"/>
              </a:ext>
            </a:extLst>
          </p:cNvPr>
          <p:cNvSpPr>
            <a:spLocks noGrp="1"/>
          </p:cNvSpPr>
          <p:nvPr>
            <p:ph type="ctrTitle"/>
          </p:nvPr>
        </p:nvSpPr>
        <p:spPr/>
        <p:txBody>
          <a:bodyPr/>
          <a:lstStyle/>
          <a:p>
            <a:r>
              <a:rPr lang="en-US" dirty="0"/>
              <a:t>NASA</a:t>
            </a:r>
          </a:p>
        </p:txBody>
      </p:sp>
      <p:sp>
        <p:nvSpPr>
          <p:cNvPr id="3" name="Text Placeholder 2">
            <a:extLst>
              <a:ext uri="{FF2B5EF4-FFF2-40B4-BE49-F238E27FC236}">
                <a16:creationId xmlns:a16="http://schemas.microsoft.com/office/drawing/2014/main" id="{E86CC8C2-BB96-477B-8AA7-922545ABA7D4}"/>
              </a:ext>
            </a:extLst>
          </p:cNvPr>
          <p:cNvSpPr>
            <a:spLocks noGrp="1"/>
          </p:cNvSpPr>
          <p:nvPr>
            <p:ph type="body" sz="quarter" idx="11"/>
          </p:nvPr>
        </p:nvSpPr>
        <p:spPr>
          <a:xfrm>
            <a:off x="3575303" y="1133856"/>
            <a:ext cx="6325441" cy="2496312"/>
          </a:xfrm>
        </p:spPr>
        <p:txBody>
          <a:bodyPr>
            <a:normAutofit/>
          </a:bodyPr>
          <a:lstStyle/>
          <a:p>
            <a:r>
              <a:rPr lang="en-US" dirty="0"/>
              <a:t>National Aeronautics and Space Administration is a famous public sector organization in charge of the civilian space program in the United States. NASA, founded in 1958, performs aerospace and aeronautics research and development, explores space, and supports scientific achievements. The accomplishments of the organization, including as the Apollo moon landing and the Hubble Space Telescope, have significantly contributed to our understanding of the universe and opened new horizons for human exploration (</a:t>
            </a:r>
            <a:r>
              <a:rPr lang="en-US" dirty="0" err="1"/>
              <a:t>Heracleous</a:t>
            </a:r>
            <a:r>
              <a:rPr lang="en-US" dirty="0"/>
              <a:t>, Terrier and Gonzalez, 2018). </a:t>
            </a:r>
          </a:p>
        </p:txBody>
      </p:sp>
      <p:sp>
        <p:nvSpPr>
          <p:cNvPr id="14" name="Text Placeholder 13">
            <a:extLst>
              <a:ext uri="{FF2B5EF4-FFF2-40B4-BE49-F238E27FC236}">
                <a16:creationId xmlns:a16="http://schemas.microsoft.com/office/drawing/2014/main" id="{5AE8ECC5-AD3F-4E60-AB4A-8D1BA17C43D7}"/>
              </a:ext>
            </a:extLst>
          </p:cNvPr>
          <p:cNvSpPr>
            <a:spLocks noGrp="1"/>
          </p:cNvSpPr>
          <p:nvPr>
            <p:ph type="body" sz="quarter" idx="18"/>
          </p:nvPr>
        </p:nvSpPr>
        <p:spPr>
          <a:xfrm>
            <a:off x="1771237" y="4142338"/>
            <a:ext cx="2907792" cy="365760"/>
          </a:xfrm>
        </p:spPr>
        <p:txBody>
          <a:bodyPr/>
          <a:lstStyle/>
          <a:p>
            <a:r>
              <a:rPr lang="en-US" dirty="0"/>
              <a:t>Airbnb</a:t>
            </a:r>
          </a:p>
        </p:txBody>
      </p:sp>
      <p:sp>
        <p:nvSpPr>
          <p:cNvPr id="15" name="Text Placeholder 14">
            <a:extLst>
              <a:ext uri="{FF2B5EF4-FFF2-40B4-BE49-F238E27FC236}">
                <a16:creationId xmlns:a16="http://schemas.microsoft.com/office/drawing/2014/main" id="{68FC0CB1-15EF-4168-AE6F-598C8BA4794B}"/>
              </a:ext>
            </a:extLst>
          </p:cNvPr>
          <p:cNvSpPr>
            <a:spLocks noGrp="1"/>
          </p:cNvSpPr>
          <p:nvPr>
            <p:ph type="body" sz="quarter" idx="20"/>
          </p:nvPr>
        </p:nvSpPr>
        <p:spPr>
          <a:xfrm>
            <a:off x="219075" y="4580731"/>
            <a:ext cx="2898775" cy="2497137"/>
          </a:xfrm>
        </p:spPr>
        <p:txBody>
          <a:bodyPr/>
          <a:lstStyle/>
          <a:p>
            <a:r>
              <a:rPr lang="en-US" dirty="0"/>
              <a:t>Airbnb is a well-known private sector company that provides an online marketplace and hospitality business platform. It connects hosts who provide housing with guests looking for unique lodging experiences all around the world. The startup is changing the travel industry by allowing people to rent out their homes, apartments, or other unique lodgings to tourists all over the world. Airbnb has built a new paradigm of personalized and localized travel experiences by providing a platform that allows direct interaction between hosts and guests (</a:t>
            </a:r>
            <a:r>
              <a:rPr lang="en-US" dirty="0" err="1"/>
              <a:t>Oskam</a:t>
            </a:r>
            <a:r>
              <a:rPr lang="en-US" dirty="0"/>
              <a:t> and </a:t>
            </a:r>
            <a:r>
              <a:rPr lang="en-US" dirty="0" err="1"/>
              <a:t>Boswijk</a:t>
            </a:r>
            <a:r>
              <a:rPr lang="en-US" dirty="0"/>
              <a:t>, 2016).  </a:t>
            </a:r>
          </a:p>
        </p:txBody>
      </p:sp>
      <p:pic>
        <p:nvPicPr>
          <p:cNvPr id="10" name="Picture Placeholder 9" descr="An astronaut in outer space&#10;&#10;Description automatically generated">
            <a:extLst>
              <a:ext uri="{FF2B5EF4-FFF2-40B4-BE49-F238E27FC236}">
                <a16:creationId xmlns:a16="http://schemas.microsoft.com/office/drawing/2014/main" id="{D12EAA14-CA45-6E6D-7F49-6C24FA484395}"/>
              </a:ext>
            </a:extLst>
          </p:cNvPr>
          <p:cNvPicPr>
            <a:picLocks noGrp="1" noChangeAspect="1"/>
          </p:cNvPicPr>
          <p:nvPr>
            <p:ph type="pic" sz="quarter" idx="13"/>
          </p:nvPr>
        </p:nvPicPr>
        <p:blipFill>
          <a:blip r:embed="rId2"/>
          <a:srcRect l="21485" r="21485"/>
          <a:stretch>
            <a:fillRect/>
          </a:stretch>
        </p:blipFill>
        <p:spPr/>
      </p:pic>
      <p:pic>
        <p:nvPicPr>
          <p:cNvPr id="16" name="Picture Placeholder 15" descr="A hand holding a phone with a logo on it&#10;&#10;Description automatically generated">
            <a:extLst>
              <a:ext uri="{FF2B5EF4-FFF2-40B4-BE49-F238E27FC236}">
                <a16:creationId xmlns:a16="http://schemas.microsoft.com/office/drawing/2014/main" id="{E1DBBFC5-406A-C09B-B29F-FC19B721071C}"/>
              </a:ext>
            </a:extLst>
          </p:cNvPr>
          <p:cNvPicPr>
            <a:picLocks noGrp="1" noChangeAspect="1"/>
          </p:cNvPicPr>
          <p:nvPr>
            <p:ph type="pic" sz="quarter" idx="14"/>
          </p:nvPr>
        </p:nvPicPr>
        <p:blipFill>
          <a:blip r:embed="rId3"/>
          <a:srcRect l="1018" r="1018"/>
          <a:stretch>
            <a:fillRect/>
          </a:stretch>
        </p:blipFill>
        <p:spPr/>
      </p:pic>
    </p:spTree>
    <p:extLst>
      <p:ext uri="{BB962C8B-B14F-4D97-AF65-F5344CB8AC3E}">
        <p14:creationId xmlns:p14="http://schemas.microsoft.com/office/powerpoint/2010/main" val="29475639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54D56-652A-487F-B62F-5C8C1E1AEF87}"/>
              </a:ext>
            </a:extLst>
          </p:cNvPr>
          <p:cNvSpPr>
            <a:spLocks noGrp="1"/>
          </p:cNvSpPr>
          <p:nvPr>
            <p:ph type="ctrTitle"/>
          </p:nvPr>
        </p:nvSpPr>
        <p:spPr>
          <a:xfrm>
            <a:off x="3575304" y="768096"/>
            <a:ext cx="6181344" cy="365760"/>
          </a:xfrm>
        </p:spPr>
        <p:txBody>
          <a:bodyPr/>
          <a:lstStyle/>
          <a:p>
            <a:r>
              <a:rPr lang="en-US" dirty="0"/>
              <a:t>HR Strategy of AIRBNB</a:t>
            </a:r>
          </a:p>
        </p:txBody>
      </p:sp>
      <p:sp>
        <p:nvSpPr>
          <p:cNvPr id="4" name="Text Placeholder 3">
            <a:extLst>
              <a:ext uri="{FF2B5EF4-FFF2-40B4-BE49-F238E27FC236}">
                <a16:creationId xmlns:a16="http://schemas.microsoft.com/office/drawing/2014/main" id="{45FA45B3-A6AE-402F-B640-75DBE3055542}"/>
              </a:ext>
            </a:extLst>
          </p:cNvPr>
          <p:cNvSpPr>
            <a:spLocks noGrp="1"/>
          </p:cNvSpPr>
          <p:nvPr>
            <p:ph type="body" sz="quarter" idx="11"/>
          </p:nvPr>
        </p:nvSpPr>
        <p:spPr>
          <a:xfrm>
            <a:off x="3575304" y="1133856"/>
            <a:ext cx="6356972" cy="2670048"/>
          </a:xfrm>
        </p:spPr>
        <p:txBody>
          <a:bodyPr>
            <a:normAutofit/>
          </a:bodyPr>
          <a:lstStyle/>
          <a:p>
            <a:r>
              <a:rPr lang="en-US" sz="1400" dirty="0"/>
              <a:t>Airbnb's HR strategy is focused on providing a strong employee experience (EX) that is consistent with the company's mission, values, and recognition as a brand. Airbnb believes that when employees have a feeling of belonging and purpose within the company, they are more inclined to contribute to its success and become brand ambassadors. The following are critical components of Airbnb's HR strategy:</a:t>
            </a:r>
          </a:p>
        </p:txBody>
      </p:sp>
      <p:sp>
        <p:nvSpPr>
          <p:cNvPr id="5" name="Text Placeholder 4">
            <a:extLst>
              <a:ext uri="{FF2B5EF4-FFF2-40B4-BE49-F238E27FC236}">
                <a16:creationId xmlns:a16="http://schemas.microsoft.com/office/drawing/2014/main" id="{A5FC093F-1046-49B5-8901-B8F3A602B922}"/>
              </a:ext>
            </a:extLst>
          </p:cNvPr>
          <p:cNvSpPr>
            <a:spLocks noGrp="1"/>
          </p:cNvSpPr>
          <p:nvPr>
            <p:ph type="body" sz="quarter" idx="12"/>
          </p:nvPr>
        </p:nvSpPr>
        <p:spPr>
          <a:xfrm>
            <a:off x="3457903" y="4529959"/>
            <a:ext cx="2144111" cy="2953403"/>
          </a:xfrm>
        </p:spPr>
        <p:txBody>
          <a:bodyPr/>
          <a:lstStyle/>
          <a:p>
            <a:r>
              <a:rPr lang="en-US" dirty="0"/>
              <a:t>After being hired, new employees go through a comprehensive onboarding process that educates them to Airbnb's mission, fundamental values, business strategies, and ways of working. They can also shadow a support expert to acquire personal experience with the problems that guests and hosts confront (Yohn, 2018). </a:t>
            </a:r>
          </a:p>
        </p:txBody>
      </p:sp>
      <p:sp>
        <p:nvSpPr>
          <p:cNvPr id="52" name="Text Placeholder 51">
            <a:extLst>
              <a:ext uri="{FF2B5EF4-FFF2-40B4-BE49-F238E27FC236}">
                <a16:creationId xmlns:a16="http://schemas.microsoft.com/office/drawing/2014/main" id="{3B7E76EB-5406-454D-AB0D-16068C1C2060}"/>
              </a:ext>
            </a:extLst>
          </p:cNvPr>
          <p:cNvSpPr>
            <a:spLocks noGrp="1"/>
          </p:cNvSpPr>
          <p:nvPr>
            <p:ph type="body" sz="quarter" idx="20"/>
          </p:nvPr>
        </p:nvSpPr>
        <p:spPr/>
        <p:txBody>
          <a:bodyPr/>
          <a:lstStyle/>
          <a:p>
            <a:r>
              <a:rPr lang="en-US" dirty="0"/>
              <a:t>ADATUM FITNESS</a:t>
            </a:r>
          </a:p>
        </p:txBody>
      </p:sp>
      <p:sp>
        <p:nvSpPr>
          <p:cNvPr id="53" name="Text Placeholder 52">
            <a:extLst>
              <a:ext uri="{FF2B5EF4-FFF2-40B4-BE49-F238E27FC236}">
                <a16:creationId xmlns:a16="http://schemas.microsoft.com/office/drawing/2014/main" id="{390CC64E-C2D4-474C-BBB9-8F502E406CDF}"/>
              </a:ext>
            </a:extLst>
          </p:cNvPr>
          <p:cNvSpPr>
            <a:spLocks noGrp="1"/>
          </p:cNvSpPr>
          <p:nvPr>
            <p:ph type="body" sz="quarter" idx="21"/>
          </p:nvPr>
        </p:nvSpPr>
        <p:spPr/>
        <p:txBody>
          <a:bodyPr/>
          <a:lstStyle/>
          <a:p>
            <a:r>
              <a:rPr lang="en-US" dirty="0"/>
              <a:t>HEALTH IS A JOURNEY,  NOT A DESTINATION</a:t>
            </a:r>
          </a:p>
        </p:txBody>
      </p:sp>
      <p:cxnSp>
        <p:nvCxnSpPr>
          <p:cNvPr id="56" name="Straight Connector 55">
            <a:extLst>
              <a:ext uri="{FF2B5EF4-FFF2-40B4-BE49-F238E27FC236}">
                <a16:creationId xmlns:a16="http://schemas.microsoft.com/office/drawing/2014/main" id="{603CF212-EDFF-46B6-BDBB-0FFC6EA13453}"/>
              </a:ext>
              <a:ext uri="{C183D7F6-B498-43B3-948B-1728B52AA6E4}">
                <adec:decorative xmlns:adec="http://schemas.microsoft.com/office/drawing/2017/decorative" xmlns="" val="1"/>
              </a:ext>
            </a:extLst>
          </p:cNvPr>
          <p:cNvCxnSpPr>
            <a:cxnSpLocks/>
          </p:cNvCxnSpPr>
          <p:nvPr/>
        </p:nvCxnSpPr>
        <p:spPr>
          <a:xfrm>
            <a:off x="7908925" y="6416221"/>
            <a:ext cx="914400" cy="0"/>
          </a:xfrm>
          <a:prstGeom prst="line">
            <a:avLst/>
          </a:prstGeom>
          <a:ln w="60325"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pic>
        <p:nvPicPr>
          <p:cNvPr id="17" name="Picture Placeholder 16" descr="A person on stage with a large screen&#10;&#10;Description automatically generated">
            <a:extLst>
              <a:ext uri="{FF2B5EF4-FFF2-40B4-BE49-F238E27FC236}">
                <a16:creationId xmlns:a16="http://schemas.microsoft.com/office/drawing/2014/main" id="{EAB5F9F6-4F2C-7DC4-C8F1-EBF81295001B}"/>
              </a:ext>
            </a:extLst>
          </p:cNvPr>
          <p:cNvPicPr>
            <a:picLocks noGrp="1" noChangeAspect="1"/>
          </p:cNvPicPr>
          <p:nvPr>
            <p:ph type="pic" sz="quarter" idx="13"/>
          </p:nvPr>
        </p:nvPicPr>
        <p:blipFill>
          <a:blip r:embed="rId2"/>
          <a:srcRect l="21783" r="21783"/>
          <a:stretch>
            <a:fillRect/>
          </a:stretch>
        </p:blipFill>
        <p:spPr/>
      </p:pic>
      <p:sp>
        <p:nvSpPr>
          <p:cNvPr id="14" name="TextBox 13">
            <a:extLst>
              <a:ext uri="{FF2B5EF4-FFF2-40B4-BE49-F238E27FC236}">
                <a16:creationId xmlns:a16="http://schemas.microsoft.com/office/drawing/2014/main" id="{D6D2B425-1130-F4BC-ACA3-531E4FA91127}"/>
              </a:ext>
            </a:extLst>
          </p:cNvPr>
          <p:cNvSpPr txBox="1"/>
          <p:nvPr/>
        </p:nvSpPr>
        <p:spPr>
          <a:xfrm>
            <a:off x="5696607" y="3619226"/>
            <a:ext cx="3723709" cy="3323987"/>
          </a:xfrm>
          <a:prstGeom prst="rect">
            <a:avLst/>
          </a:prstGeom>
          <a:noFill/>
        </p:spPr>
        <p:txBody>
          <a:bodyPr wrap="square" rtlCol="0">
            <a:spAutoFit/>
          </a:bodyPr>
          <a:lstStyle/>
          <a:p>
            <a:pPr marL="285750" indent="-285750">
              <a:buFont typeface="Arial" panose="020B0604020202020204" pitchFamily="34" charset="0"/>
              <a:buChar char="•"/>
            </a:pPr>
            <a:r>
              <a:rPr lang="en-US" sz="1400" dirty="0"/>
              <a:t>Employee Experience (EX) Priority: Airbnb understands the importance of fostering an inclusive and friendly work environment in which employees feel valued. The organization has a specialized Employee Experience group that integrates several activities such as human resources, workplace culture, facilities, safety, diversity, and more (</a:t>
            </a:r>
            <a:r>
              <a:rPr lang="en-US" sz="1400" dirty="0" err="1"/>
              <a:t>eBloom</a:t>
            </a:r>
            <a:r>
              <a:rPr lang="en-US" sz="1400" dirty="0"/>
              <a:t>, 2023). </a:t>
            </a:r>
          </a:p>
          <a:p>
            <a:pPr marL="285750" indent="-285750">
              <a:buFont typeface="Arial" panose="020B0604020202020204" pitchFamily="34" charset="0"/>
              <a:buChar char="•"/>
            </a:pPr>
            <a:r>
              <a:rPr lang="en-US" sz="1400" dirty="0"/>
              <a:t>Airbnb has a selective hiring process because it receives a big number of applications for a limited number of positions. Candidates are subjected to a thorough interview procedure to guarantee a good fit with the company's culture. </a:t>
            </a:r>
            <a:endParaRPr lang="en-PK" sz="1400" dirty="0"/>
          </a:p>
        </p:txBody>
      </p:sp>
      <p:sp>
        <p:nvSpPr>
          <p:cNvPr id="15" name="TextBox 14">
            <a:extLst>
              <a:ext uri="{FF2B5EF4-FFF2-40B4-BE49-F238E27FC236}">
                <a16:creationId xmlns:a16="http://schemas.microsoft.com/office/drawing/2014/main" id="{47582A11-7112-EFFD-A8F5-19BFE4CC01FF}"/>
              </a:ext>
            </a:extLst>
          </p:cNvPr>
          <p:cNvSpPr txBox="1"/>
          <p:nvPr/>
        </p:nvSpPr>
        <p:spPr>
          <a:xfrm>
            <a:off x="262759" y="4614041"/>
            <a:ext cx="2858812" cy="2677656"/>
          </a:xfrm>
          <a:prstGeom prst="rect">
            <a:avLst/>
          </a:prstGeom>
          <a:noFill/>
        </p:spPr>
        <p:txBody>
          <a:bodyPr wrap="square" rtlCol="0">
            <a:spAutoFit/>
          </a:bodyPr>
          <a:lstStyle/>
          <a:p>
            <a:r>
              <a:rPr lang="en-US" sz="1400" dirty="0"/>
              <a:t>Workplace Design: Airbnb's offices are designed to imitate a home-like environment in which employees feel at ease. The organization offers a variety of flexible workspaces, including public areas, kitchens, libraries, and meditation areas. The physical architecture and facilities are intended to foster a sense of belonging while also encouraging collaboration and innovation (</a:t>
            </a:r>
            <a:r>
              <a:rPr lang="en-US" sz="1400" dirty="0" err="1"/>
              <a:t>eBloom</a:t>
            </a:r>
            <a:r>
              <a:rPr lang="en-US" sz="1400" dirty="0"/>
              <a:t>, 2023). </a:t>
            </a:r>
            <a:endParaRPr lang="en-PK" sz="1400" dirty="0"/>
          </a:p>
        </p:txBody>
      </p:sp>
    </p:spTree>
    <p:extLst>
      <p:ext uri="{BB962C8B-B14F-4D97-AF65-F5344CB8AC3E}">
        <p14:creationId xmlns:p14="http://schemas.microsoft.com/office/powerpoint/2010/main" val="15514411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Title 48">
            <a:extLst>
              <a:ext uri="{FF2B5EF4-FFF2-40B4-BE49-F238E27FC236}">
                <a16:creationId xmlns:a16="http://schemas.microsoft.com/office/drawing/2014/main" id="{4D939ECF-AD87-4C79-AD99-C89EBC8965B8}"/>
              </a:ext>
            </a:extLst>
          </p:cNvPr>
          <p:cNvSpPr>
            <a:spLocks noGrp="1"/>
          </p:cNvSpPr>
          <p:nvPr>
            <p:ph type="title"/>
          </p:nvPr>
        </p:nvSpPr>
        <p:spPr/>
        <p:txBody>
          <a:bodyPr/>
          <a:lstStyle/>
          <a:p>
            <a:r>
              <a:rPr lang="en-US" dirty="0"/>
              <a:t>HR strategy of </a:t>
            </a:r>
            <a:r>
              <a:rPr lang="en-US" dirty="0" err="1"/>
              <a:t>nasa</a:t>
            </a:r>
            <a:endParaRPr lang="en-US" dirty="0"/>
          </a:p>
        </p:txBody>
      </p:sp>
      <p:sp>
        <p:nvSpPr>
          <p:cNvPr id="54" name="Text Placeholder 53">
            <a:extLst>
              <a:ext uri="{FF2B5EF4-FFF2-40B4-BE49-F238E27FC236}">
                <a16:creationId xmlns:a16="http://schemas.microsoft.com/office/drawing/2014/main" id="{9D918087-CF98-46DE-B53A-71239B9E4EBB}"/>
              </a:ext>
            </a:extLst>
          </p:cNvPr>
          <p:cNvSpPr>
            <a:spLocks noGrp="1"/>
          </p:cNvSpPr>
          <p:nvPr>
            <p:ph type="body" sz="quarter" idx="15"/>
          </p:nvPr>
        </p:nvSpPr>
        <p:spPr/>
        <p:txBody>
          <a:bodyPr/>
          <a:lstStyle/>
          <a:p>
            <a:pPr marL="0" indent="0">
              <a:buNone/>
            </a:pPr>
            <a:r>
              <a:rPr lang="en-US" dirty="0"/>
              <a:t>NASA recognized the importance of centralizing its human capital organization in order to create cost savings and efficiencies. This involved reorganizing mission support services and forming a coherent leadership team with a single budget. NASA wanted to eliminate duplication and drive efficiency across all operations by centralizing leadership and leveraging shared technology (NASA, 2023). </a:t>
            </a:r>
          </a:p>
        </p:txBody>
      </p:sp>
      <p:sp>
        <p:nvSpPr>
          <p:cNvPr id="50" name="Text Placeholder 49">
            <a:extLst>
              <a:ext uri="{FF2B5EF4-FFF2-40B4-BE49-F238E27FC236}">
                <a16:creationId xmlns:a16="http://schemas.microsoft.com/office/drawing/2014/main" id="{17244F77-D001-48EC-AB14-612BA474E2E5}"/>
              </a:ext>
            </a:extLst>
          </p:cNvPr>
          <p:cNvSpPr>
            <a:spLocks noGrp="1"/>
          </p:cNvSpPr>
          <p:nvPr>
            <p:ph type="body" sz="quarter" idx="11"/>
          </p:nvPr>
        </p:nvSpPr>
        <p:spPr>
          <a:xfrm>
            <a:off x="3575303" y="4529959"/>
            <a:ext cx="6157275" cy="2986409"/>
          </a:xfrm>
        </p:spPr>
        <p:txBody>
          <a:bodyPr>
            <a:normAutofit/>
          </a:bodyPr>
          <a:lstStyle/>
          <a:p>
            <a:r>
              <a:rPr lang="en-US" dirty="0"/>
              <a:t>NASA began the journey of automating workflows and removing redundancies. For example, position classification was reduced from a 30-day procedure to 30 minutes. To generate labor savings inside its HR departments, NASA produced a uniform position description library, updated technology, and implemented process changes. The emphasis was on streamlining processes, minimizing resources, and saving employees and HR teams time and effort (NASA, 2023). </a:t>
            </a:r>
          </a:p>
          <a:p>
            <a:r>
              <a:rPr lang="en-US" dirty="0"/>
              <a:t>NASA's employment practices are undergoing a shift, notably in the area of resume evaluation. NASA is simplifying the massive search and hiring process it previously used by grouping related posts and recruiting for numerous roles at once. This method gives recruiting managers direct access to resumes of applicants who have already been recruited and trained at NASA, saving time and effort in generating hiring packages and shortening the time to hire (Pant , 2021). </a:t>
            </a:r>
          </a:p>
        </p:txBody>
      </p:sp>
      <p:pic>
        <p:nvPicPr>
          <p:cNvPr id="10" name="Picture Placeholder 9" descr="A rocket taking off from a building&#10;&#10;Description automatically generated">
            <a:extLst>
              <a:ext uri="{FF2B5EF4-FFF2-40B4-BE49-F238E27FC236}">
                <a16:creationId xmlns:a16="http://schemas.microsoft.com/office/drawing/2014/main" id="{A0EE150C-DE60-7162-3BC4-23263FF97691}"/>
              </a:ext>
            </a:extLst>
          </p:cNvPr>
          <p:cNvPicPr>
            <a:picLocks noGrp="1" noChangeAspect="1"/>
          </p:cNvPicPr>
          <p:nvPr>
            <p:ph type="pic" sz="quarter" idx="14"/>
          </p:nvPr>
        </p:nvPicPr>
        <p:blipFill>
          <a:blip r:embed="rId2"/>
          <a:srcRect t="6550" b="6550"/>
          <a:stretch>
            <a:fillRect/>
          </a:stretch>
        </p:blipFill>
        <p:spPr/>
      </p:pic>
      <p:pic>
        <p:nvPicPr>
          <p:cNvPr id="14" name="Picture Placeholder 13" descr="A group of people standing in a space station&#10;&#10;Description automatically generated">
            <a:extLst>
              <a:ext uri="{FF2B5EF4-FFF2-40B4-BE49-F238E27FC236}">
                <a16:creationId xmlns:a16="http://schemas.microsoft.com/office/drawing/2014/main" id="{1ED552DC-D9E0-352D-EB77-847D24D22042}"/>
              </a:ext>
            </a:extLst>
          </p:cNvPr>
          <p:cNvPicPr>
            <a:picLocks noGrp="1" noChangeAspect="1"/>
          </p:cNvPicPr>
          <p:nvPr>
            <p:ph type="pic" sz="quarter" idx="13"/>
          </p:nvPr>
        </p:nvPicPr>
        <p:blipFill>
          <a:blip r:embed="rId3"/>
          <a:srcRect l="21424" r="21424"/>
          <a:stretch>
            <a:fillRect/>
          </a:stretch>
        </p:blipFill>
        <p:spPr/>
      </p:pic>
    </p:spTree>
    <p:extLst>
      <p:ext uri="{BB962C8B-B14F-4D97-AF65-F5344CB8AC3E}">
        <p14:creationId xmlns:p14="http://schemas.microsoft.com/office/powerpoint/2010/main" val="3117677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DD661-28BC-EC0E-49C9-3308D59B694E}"/>
              </a:ext>
            </a:extLst>
          </p:cNvPr>
          <p:cNvSpPr>
            <a:spLocks noGrp="1"/>
          </p:cNvSpPr>
          <p:nvPr>
            <p:ph type="ctrTitle"/>
          </p:nvPr>
        </p:nvSpPr>
        <p:spPr>
          <a:xfrm>
            <a:off x="3477880" y="749808"/>
            <a:ext cx="2694320" cy="365760"/>
          </a:xfrm>
        </p:spPr>
        <p:txBody>
          <a:bodyPr/>
          <a:lstStyle/>
          <a:p>
            <a:r>
              <a:rPr lang="en-US" dirty="0"/>
              <a:t>COMPTETIVE ADVANTAGE</a:t>
            </a:r>
            <a:endParaRPr lang="en-PK" dirty="0"/>
          </a:p>
        </p:txBody>
      </p:sp>
      <p:sp>
        <p:nvSpPr>
          <p:cNvPr id="3" name="Text Placeholder 2">
            <a:extLst>
              <a:ext uri="{FF2B5EF4-FFF2-40B4-BE49-F238E27FC236}">
                <a16:creationId xmlns:a16="http://schemas.microsoft.com/office/drawing/2014/main" id="{EF8AA70C-8B09-3F71-29A5-108EE15B760C}"/>
              </a:ext>
            </a:extLst>
          </p:cNvPr>
          <p:cNvSpPr>
            <a:spLocks noGrp="1"/>
          </p:cNvSpPr>
          <p:nvPr>
            <p:ph type="body" sz="quarter" idx="11"/>
          </p:nvPr>
        </p:nvSpPr>
        <p:spPr/>
        <p:txBody>
          <a:bodyPr>
            <a:normAutofit fontScale="92500" lnSpcReduction="10000"/>
          </a:bodyPr>
          <a:lstStyle/>
          <a:p>
            <a:pPr algn="just"/>
            <a:r>
              <a:rPr lang="en-US" dirty="0">
                <a:solidFill>
                  <a:schemeClr val="tx1"/>
                </a:solidFill>
              </a:rPr>
              <a:t>Airbnb benefits from strong network effects, which boost the value of the service with each new user who joins the platform. Airbnb has collected a wide and diverse supply of lodgings, with over 4 million hosts and 6 million active listings spread across 100,000 cities and 220+ countries. This wide network generates marketplace liquidity, boosting the likelihood of a booking and improving the entire user experience. The network effects also help Airbnb to reduce its marketing spending because network players draw each other to the platform (</a:t>
            </a:r>
            <a:r>
              <a:rPr lang="en-US" dirty="0" err="1">
                <a:solidFill>
                  <a:schemeClr val="tx1"/>
                </a:solidFill>
              </a:rPr>
              <a:t>Hendelmann</a:t>
            </a:r>
            <a:r>
              <a:rPr lang="en-US" dirty="0">
                <a:solidFill>
                  <a:schemeClr val="tx1"/>
                </a:solidFill>
              </a:rPr>
              <a:t>, 2022). </a:t>
            </a:r>
            <a:endParaRPr lang="en-PK" dirty="0">
              <a:solidFill>
                <a:schemeClr val="tx1"/>
              </a:solidFill>
            </a:endParaRPr>
          </a:p>
        </p:txBody>
      </p:sp>
      <p:sp>
        <p:nvSpPr>
          <p:cNvPr id="4" name="Text Placeholder 3">
            <a:extLst>
              <a:ext uri="{FF2B5EF4-FFF2-40B4-BE49-F238E27FC236}">
                <a16:creationId xmlns:a16="http://schemas.microsoft.com/office/drawing/2014/main" id="{D7E3E2C1-A039-81E3-849E-773782E498EB}"/>
              </a:ext>
            </a:extLst>
          </p:cNvPr>
          <p:cNvSpPr>
            <a:spLocks noGrp="1"/>
          </p:cNvSpPr>
          <p:nvPr>
            <p:ph type="body" sz="quarter" idx="12"/>
          </p:nvPr>
        </p:nvSpPr>
        <p:spPr>
          <a:xfrm>
            <a:off x="3462586" y="4039915"/>
            <a:ext cx="3151520" cy="2557482"/>
          </a:xfrm>
          <a:solidFill>
            <a:schemeClr val="bg1"/>
          </a:solidFill>
        </p:spPr>
        <p:txBody>
          <a:bodyPr>
            <a:noAutofit/>
          </a:bodyPr>
          <a:lstStyle/>
          <a:p>
            <a:pPr algn="just"/>
            <a:r>
              <a:rPr lang="en-US" sz="1050" dirty="0"/>
              <a:t>The capacity of Airbnb to attract and retain exceptional individuals has been critical to its success. Airbnb has built a culture that values design, usability, and brand experience, led by CEO Brian </a:t>
            </a:r>
            <a:r>
              <a:rPr lang="en-US" sz="1050" dirty="0" err="1"/>
              <a:t>Chesky</a:t>
            </a:r>
            <a:r>
              <a:rPr lang="en-US" sz="1050" dirty="0"/>
              <a:t>. The management team actively listens to employee concerns and has established a work atmosphere that fosters loyalty and pleasure. In comparison to its competitors, Airbnb's founder-led approach, along with a focus on employee well-being and inclusion, has resulted in strong staff retention rates. The talented personnel at the company, which includes designers, software engineers, and product managers, contributes to the company's ability to develop and adapt to changing market demands (</a:t>
            </a:r>
            <a:r>
              <a:rPr lang="en-US" sz="1050" dirty="0" err="1"/>
              <a:t>Tatevosian</a:t>
            </a:r>
            <a:r>
              <a:rPr lang="en-US" sz="1050" dirty="0"/>
              <a:t>, 2021). </a:t>
            </a:r>
            <a:endParaRPr lang="en-PK" sz="1050" dirty="0"/>
          </a:p>
        </p:txBody>
      </p:sp>
      <p:pic>
        <p:nvPicPr>
          <p:cNvPr id="15" name="Picture Placeholder 14" descr="A sign on a wall&#10;&#10;Description automatically generated">
            <a:extLst>
              <a:ext uri="{FF2B5EF4-FFF2-40B4-BE49-F238E27FC236}">
                <a16:creationId xmlns:a16="http://schemas.microsoft.com/office/drawing/2014/main" id="{15BEC3A0-8A09-8F1A-933F-B60C69CAADFD}"/>
              </a:ext>
            </a:extLst>
          </p:cNvPr>
          <p:cNvPicPr>
            <a:picLocks noGrp="1" noChangeAspect="1"/>
          </p:cNvPicPr>
          <p:nvPr>
            <p:ph type="pic" sz="quarter" idx="13"/>
          </p:nvPr>
        </p:nvPicPr>
        <p:blipFill>
          <a:blip r:embed="rId2"/>
          <a:srcRect l="17662" r="17662"/>
          <a:stretch>
            <a:fillRect/>
          </a:stretch>
        </p:blipFill>
        <p:spPr/>
      </p:pic>
      <p:sp>
        <p:nvSpPr>
          <p:cNvPr id="9" name="Text Placeholder 8">
            <a:extLst>
              <a:ext uri="{FF2B5EF4-FFF2-40B4-BE49-F238E27FC236}">
                <a16:creationId xmlns:a16="http://schemas.microsoft.com/office/drawing/2014/main" id="{CFD52B65-307F-1D43-997B-1D8F0C10A660}"/>
              </a:ext>
            </a:extLst>
          </p:cNvPr>
          <p:cNvSpPr>
            <a:spLocks noGrp="1"/>
          </p:cNvSpPr>
          <p:nvPr>
            <p:ph type="body" sz="quarter" idx="21"/>
          </p:nvPr>
        </p:nvSpPr>
        <p:spPr/>
        <p:txBody>
          <a:bodyPr/>
          <a:lstStyle/>
          <a:p>
            <a:r>
              <a:rPr lang="en-US" sz="1800" dirty="0">
                <a:solidFill>
                  <a:schemeClr val="tx1">
                    <a:lumMod val="85000"/>
                    <a:lumOff val="15000"/>
                  </a:schemeClr>
                </a:solidFill>
                <a:latin typeface="Elephant" panose="02020904090505020303" pitchFamily="18" charset="0"/>
              </a:rPr>
              <a:t>BENEFITS </a:t>
            </a:r>
            <a:endParaRPr lang="en-PK" sz="1800" dirty="0">
              <a:solidFill>
                <a:schemeClr val="tx1">
                  <a:lumMod val="85000"/>
                  <a:lumOff val="15000"/>
                </a:schemeClr>
              </a:solidFill>
              <a:latin typeface="Elephant" panose="02020904090505020303" pitchFamily="18" charset="0"/>
            </a:endParaRPr>
          </a:p>
        </p:txBody>
      </p:sp>
      <p:sp>
        <p:nvSpPr>
          <p:cNvPr id="11" name="TextBox 10">
            <a:extLst>
              <a:ext uri="{FF2B5EF4-FFF2-40B4-BE49-F238E27FC236}">
                <a16:creationId xmlns:a16="http://schemas.microsoft.com/office/drawing/2014/main" id="{51776D0A-E358-9680-2DE4-F44CD73B2EF1}"/>
              </a:ext>
            </a:extLst>
          </p:cNvPr>
          <p:cNvSpPr txBox="1"/>
          <p:nvPr/>
        </p:nvSpPr>
        <p:spPr>
          <a:xfrm>
            <a:off x="224028" y="4329267"/>
            <a:ext cx="3131820" cy="3416320"/>
          </a:xfrm>
          <a:prstGeom prst="rect">
            <a:avLst/>
          </a:prstGeom>
          <a:noFill/>
        </p:spPr>
        <p:txBody>
          <a:bodyPr wrap="square" rtlCol="0">
            <a:spAutoFit/>
          </a:bodyPr>
          <a:lstStyle/>
          <a:p>
            <a:pPr algn="just"/>
            <a:r>
              <a:rPr lang="en-US" sz="1200" dirty="0"/>
              <a:t>Airbnb has created an enticing company that evokes positive emotions and provides clients with peace of mind. Users have responded well to the company's 2014 rebranding initiatives, which emphasized a sense of belonging and unique travel experiences. Airbnb's brand has a higher perceived value, allowing the platform to charge potentially higher costs when compared to similar offers. According to studies, Airbnb has strong brand supporters and high customer preference, even outperforming well-known brands such as Apple and Disney. The company's commitment to inclusivity, community, and social projects strengthens its brand equity even more (</a:t>
            </a:r>
            <a:r>
              <a:rPr lang="en-US" sz="1200" dirty="0" err="1"/>
              <a:t>Hendelmann</a:t>
            </a:r>
            <a:r>
              <a:rPr lang="en-US" sz="1200" dirty="0"/>
              <a:t>, 2022). </a:t>
            </a:r>
            <a:endParaRPr lang="en-PK" sz="1200" dirty="0"/>
          </a:p>
          <a:p>
            <a:pPr algn="just"/>
            <a:endParaRPr lang="en-PK" sz="1200" dirty="0"/>
          </a:p>
        </p:txBody>
      </p:sp>
      <p:pic>
        <p:nvPicPr>
          <p:cNvPr id="21" name="Picture Placeholder 20" descr="A bedroom with a bed and a table&#10;&#10;Description automatically generated">
            <a:extLst>
              <a:ext uri="{FF2B5EF4-FFF2-40B4-BE49-F238E27FC236}">
                <a16:creationId xmlns:a16="http://schemas.microsoft.com/office/drawing/2014/main" id="{BFB9DE15-4572-6957-B35E-35EF4B2F63A8}"/>
              </a:ext>
            </a:extLst>
          </p:cNvPr>
          <p:cNvPicPr>
            <a:picLocks noGrp="1" noChangeAspect="1"/>
          </p:cNvPicPr>
          <p:nvPr>
            <p:ph type="pic" sz="quarter" idx="14"/>
          </p:nvPr>
        </p:nvPicPr>
        <p:blipFill>
          <a:blip r:embed="rId3"/>
          <a:srcRect l="37323" r="37323"/>
          <a:stretch>
            <a:fillRect/>
          </a:stretch>
        </p:blipFill>
        <p:spPr/>
      </p:pic>
    </p:spTree>
    <p:extLst>
      <p:ext uri="{BB962C8B-B14F-4D97-AF65-F5344CB8AC3E}">
        <p14:creationId xmlns:p14="http://schemas.microsoft.com/office/powerpoint/2010/main" val="18711324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A space shuttle in a factory&#10;&#10;Description automatically generated">
            <a:extLst>
              <a:ext uri="{FF2B5EF4-FFF2-40B4-BE49-F238E27FC236}">
                <a16:creationId xmlns:a16="http://schemas.microsoft.com/office/drawing/2014/main" id="{F45C1D08-AE5E-E904-682F-1606ED2FB8FA}"/>
              </a:ext>
            </a:extLst>
          </p:cNvPr>
          <p:cNvPicPr>
            <a:picLocks noGrp="1" noChangeAspect="1"/>
          </p:cNvPicPr>
          <p:nvPr>
            <p:ph type="pic" sz="quarter" idx="13"/>
          </p:nvPr>
        </p:nvPicPr>
        <p:blipFill>
          <a:blip r:embed="rId2"/>
          <a:srcRect l="25855" r="25855"/>
          <a:stretch>
            <a:fillRect/>
          </a:stretch>
        </p:blipFill>
        <p:spPr/>
      </p:pic>
      <p:pic>
        <p:nvPicPr>
          <p:cNvPr id="10" name="Picture Placeholder 9" descr="A person working in a space station&#10;&#10;Description automatically generated">
            <a:extLst>
              <a:ext uri="{FF2B5EF4-FFF2-40B4-BE49-F238E27FC236}">
                <a16:creationId xmlns:a16="http://schemas.microsoft.com/office/drawing/2014/main" id="{24533319-606D-BD7E-7B81-9F51086FECA1}"/>
              </a:ext>
            </a:extLst>
          </p:cNvPr>
          <p:cNvPicPr>
            <a:picLocks noGrp="1" noChangeAspect="1"/>
          </p:cNvPicPr>
          <p:nvPr>
            <p:ph type="pic" sz="quarter" idx="14"/>
          </p:nvPr>
        </p:nvPicPr>
        <p:blipFill>
          <a:blip r:embed="rId3"/>
          <a:srcRect l="1356" r="1356"/>
          <a:stretch>
            <a:fillRect/>
          </a:stretch>
        </p:blipFill>
        <p:spPr/>
      </p:pic>
      <p:sp>
        <p:nvSpPr>
          <p:cNvPr id="4" name="Text Placeholder 3">
            <a:extLst>
              <a:ext uri="{FF2B5EF4-FFF2-40B4-BE49-F238E27FC236}">
                <a16:creationId xmlns:a16="http://schemas.microsoft.com/office/drawing/2014/main" id="{3DF8CB5F-BB92-CEBD-70AC-8AFECC777E2D}"/>
              </a:ext>
            </a:extLst>
          </p:cNvPr>
          <p:cNvSpPr>
            <a:spLocks noGrp="1"/>
          </p:cNvSpPr>
          <p:nvPr>
            <p:ph type="body" sz="quarter" idx="11"/>
          </p:nvPr>
        </p:nvSpPr>
        <p:spPr/>
        <p:txBody>
          <a:bodyPr>
            <a:normAutofit fontScale="92500"/>
          </a:bodyPr>
          <a:lstStyle/>
          <a:p>
            <a:r>
              <a:rPr lang="en-US" dirty="0"/>
              <a:t>NASA's operations provide substantial economic production, job opportunities, and tax money. NASA's efforts resulted in more than $71.2 billion in overall economic production, supported more than 339,600 jobs nationwide, and generated a projected $7.9 billion in federal, state, and local tax revenues in the fiscal year 2021. This economic influence is felt across all 50 states and the District of Columbia, promoting economic growth and prosperity (NASA, 2022). </a:t>
            </a:r>
            <a:endParaRPr lang="en-PK" dirty="0"/>
          </a:p>
        </p:txBody>
      </p:sp>
      <p:sp>
        <p:nvSpPr>
          <p:cNvPr id="5" name="Text Placeholder 4">
            <a:extLst>
              <a:ext uri="{FF2B5EF4-FFF2-40B4-BE49-F238E27FC236}">
                <a16:creationId xmlns:a16="http://schemas.microsoft.com/office/drawing/2014/main" id="{34FCDC1C-D5E4-A4B6-BACA-1279DCD71099}"/>
              </a:ext>
            </a:extLst>
          </p:cNvPr>
          <p:cNvSpPr>
            <a:spLocks noGrp="1"/>
          </p:cNvSpPr>
          <p:nvPr>
            <p:ph type="body" sz="quarter" idx="12"/>
          </p:nvPr>
        </p:nvSpPr>
        <p:spPr/>
        <p:txBody>
          <a:bodyPr>
            <a:normAutofit fontScale="92500" lnSpcReduction="20000"/>
          </a:bodyPr>
          <a:lstStyle/>
          <a:p>
            <a:r>
              <a:rPr lang="en-US" dirty="0"/>
              <a:t>NASA's scientific advancements and innovations have practical applications and helps society in a variety of ways. Inventions made for space exploration find practical applications closer to home due to the growth of NASA spinoffs. These spinoffs have helped to develop fields such as healthcare (breast cancer detection), firefighting (protective gear), and nutrition (newborn nutrition). NASA's International Space Station research and satellite data benefit life on Earth by improving weather forecast, monitoring natural disasters, and analyzing long-term climate patterns.</a:t>
            </a:r>
            <a:endParaRPr lang="en-PK" dirty="0"/>
          </a:p>
        </p:txBody>
      </p:sp>
      <p:sp>
        <p:nvSpPr>
          <p:cNvPr id="6" name="Title 5">
            <a:extLst>
              <a:ext uri="{FF2B5EF4-FFF2-40B4-BE49-F238E27FC236}">
                <a16:creationId xmlns:a16="http://schemas.microsoft.com/office/drawing/2014/main" id="{D410463B-2A34-655D-15ED-F60897E7C1CE}"/>
              </a:ext>
            </a:extLst>
          </p:cNvPr>
          <p:cNvSpPr>
            <a:spLocks noGrp="1"/>
          </p:cNvSpPr>
          <p:nvPr>
            <p:ph type="title"/>
          </p:nvPr>
        </p:nvSpPr>
        <p:spPr>
          <a:xfrm>
            <a:off x="0" y="786384"/>
            <a:ext cx="3337557" cy="2797643"/>
          </a:xfrm>
        </p:spPr>
        <p:txBody>
          <a:bodyPr/>
          <a:lstStyle/>
          <a:p>
            <a:r>
              <a:rPr lang="en-US" sz="2800" dirty="0">
                <a:latin typeface="Elephant" panose="02020904090505020303" pitchFamily="18" charset="0"/>
              </a:rPr>
              <a:t>COMPETITIVE ADVANTAGE OF NASA</a:t>
            </a:r>
            <a:r>
              <a:rPr lang="en-PK" sz="2800" dirty="0">
                <a:latin typeface="Elephant" panose="02020904090505020303" pitchFamily="18" charset="0"/>
              </a:rPr>
              <a:t/>
            </a:r>
            <a:br>
              <a:rPr lang="en-PK" sz="2800" dirty="0">
                <a:latin typeface="Elephant" panose="02020904090505020303" pitchFamily="18" charset="0"/>
              </a:rPr>
            </a:br>
            <a:endParaRPr lang="en-PK" sz="2800" dirty="0">
              <a:latin typeface="Elephant" panose="02020904090505020303" pitchFamily="18" charset="0"/>
            </a:endParaRPr>
          </a:p>
        </p:txBody>
      </p:sp>
    </p:spTree>
    <p:extLst>
      <p:ext uri="{BB962C8B-B14F-4D97-AF65-F5344CB8AC3E}">
        <p14:creationId xmlns:p14="http://schemas.microsoft.com/office/powerpoint/2010/main" val="2495507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4BC0AAE-1B98-F942-91F4-72328C36B578}"/>
              </a:ext>
            </a:extLst>
          </p:cNvPr>
          <p:cNvSpPr>
            <a:spLocks noGrp="1"/>
          </p:cNvSpPr>
          <p:nvPr>
            <p:ph type="body" sz="quarter" idx="11"/>
          </p:nvPr>
        </p:nvSpPr>
        <p:spPr/>
        <p:txBody>
          <a:bodyPr/>
          <a:lstStyle/>
          <a:p>
            <a:r>
              <a:rPr lang="en-US" dirty="0"/>
              <a:t>The emphasis on employee well-being at Airbnb, as well as the founder-led strategy and a culture that prioritizes design and brand experience, all contribute to strong staff retention rates. The talented people who choose to work at Airbnb provide their knowledge and unique ideas to the firm, allowing it to react to market demands and maintain a competitive advantage.</a:t>
            </a:r>
            <a:endParaRPr lang="en-PK" dirty="0"/>
          </a:p>
        </p:txBody>
      </p:sp>
      <p:sp>
        <p:nvSpPr>
          <p:cNvPr id="5" name="Text Placeholder 4">
            <a:extLst>
              <a:ext uri="{FF2B5EF4-FFF2-40B4-BE49-F238E27FC236}">
                <a16:creationId xmlns:a16="http://schemas.microsoft.com/office/drawing/2014/main" id="{8CBFE685-5149-E0CB-DBC9-01F7EB3EF5C0}"/>
              </a:ext>
            </a:extLst>
          </p:cNvPr>
          <p:cNvSpPr>
            <a:spLocks noGrp="1"/>
          </p:cNvSpPr>
          <p:nvPr>
            <p:ph type="body" sz="quarter" idx="12"/>
          </p:nvPr>
        </p:nvSpPr>
        <p:spPr/>
        <p:txBody>
          <a:bodyPr>
            <a:normAutofit fontScale="92500" lnSpcReduction="10000"/>
          </a:bodyPr>
          <a:lstStyle/>
          <a:p>
            <a:r>
              <a:rPr lang="en-US" dirty="0"/>
              <a:t>Airbnb's emphasis on office design, employee experience, and selective hiring contributes to the development of a strong and competent staff. This, in turn, improves the platform's user experience, attracting additional hosts and guests and producing positive network effects. The abundance of listings and the liquidity of the marketplace both contribute to Airbnb's business domination.</a:t>
            </a:r>
            <a:endParaRPr lang="en-PK" dirty="0"/>
          </a:p>
        </p:txBody>
      </p:sp>
      <p:pic>
        <p:nvPicPr>
          <p:cNvPr id="15" name="Picture Placeholder 14" descr="A person sitting at a table&#10;&#10;Description automatically generated">
            <a:extLst>
              <a:ext uri="{FF2B5EF4-FFF2-40B4-BE49-F238E27FC236}">
                <a16:creationId xmlns:a16="http://schemas.microsoft.com/office/drawing/2014/main" id="{CFAB46FF-5D1C-D627-012F-2F067C037D9D}"/>
              </a:ext>
            </a:extLst>
          </p:cNvPr>
          <p:cNvPicPr>
            <a:picLocks noGrp="1" noChangeAspect="1"/>
          </p:cNvPicPr>
          <p:nvPr>
            <p:ph type="pic" sz="quarter" idx="13"/>
          </p:nvPr>
        </p:nvPicPr>
        <p:blipFill>
          <a:blip r:embed="rId2"/>
          <a:srcRect l="25122" r="25122"/>
          <a:stretch>
            <a:fillRect/>
          </a:stretch>
        </p:blipFill>
        <p:spPr/>
      </p:pic>
      <p:pic>
        <p:nvPicPr>
          <p:cNvPr id="17" name="Picture Placeholder 16" descr="A computer with a logo on the screen&#10;&#10;Description automatically generated">
            <a:extLst>
              <a:ext uri="{FF2B5EF4-FFF2-40B4-BE49-F238E27FC236}">
                <a16:creationId xmlns:a16="http://schemas.microsoft.com/office/drawing/2014/main" id="{22303430-81F6-FD6A-8263-8E4B043CC26F}"/>
              </a:ext>
            </a:extLst>
          </p:cNvPr>
          <p:cNvPicPr>
            <a:picLocks noGrp="1" noChangeAspect="1"/>
          </p:cNvPicPr>
          <p:nvPr>
            <p:ph type="pic" sz="quarter" idx="14"/>
          </p:nvPr>
        </p:nvPicPr>
        <p:blipFill>
          <a:blip r:embed="rId3"/>
          <a:srcRect l="37120" r="37120"/>
          <a:stretch>
            <a:fillRect/>
          </a:stretch>
        </p:blipFill>
        <p:spPr/>
      </p:pic>
      <p:sp>
        <p:nvSpPr>
          <p:cNvPr id="9" name="Text Placeholder 8">
            <a:extLst>
              <a:ext uri="{FF2B5EF4-FFF2-40B4-BE49-F238E27FC236}">
                <a16:creationId xmlns:a16="http://schemas.microsoft.com/office/drawing/2014/main" id="{8AA1E619-2DC9-6577-75DC-0A67B9CC0D37}"/>
              </a:ext>
            </a:extLst>
          </p:cNvPr>
          <p:cNvSpPr>
            <a:spLocks noGrp="1"/>
          </p:cNvSpPr>
          <p:nvPr>
            <p:ph type="body" sz="quarter" idx="19"/>
          </p:nvPr>
        </p:nvSpPr>
        <p:spPr/>
        <p:txBody>
          <a:bodyPr>
            <a:normAutofit fontScale="92500"/>
          </a:bodyPr>
          <a:lstStyle/>
          <a:p>
            <a:r>
              <a:rPr lang="en-US" sz="2800" dirty="0"/>
              <a:t>IMPACT OF AIRBNBs HR STRATEGY ON ITS COMPETITIVE ADVANTAGE AND STRATEGY</a:t>
            </a:r>
            <a:endParaRPr lang="en-PK" sz="2800" dirty="0"/>
          </a:p>
        </p:txBody>
      </p:sp>
    </p:spTree>
    <p:extLst>
      <p:ext uri="{BB962C8B-B14F-4D97-AF65-F5344CB8AC3E}">
        <p14:creationId xmlns:p14="http://schemas.microsoft.com/office/powerpoint/2010/main" val="22910206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EDE14DA5-339D-976F-E88B-8647AFB1F708}"/>
              </a:ext>
            </a:extLst>
          </p:cNvPr>
          <p:cNvSpPr>
            <a:spLocks noGrp="1"/>
          </p:cNvSpPr>
          <p:nvPr>
            <p:ph type="body" sz="quarter" idx="11"/>
          </p:nvPr>
        </p:nvSpPr>
        <p:spPr>
          <a:xfrm>
            <a:off x="3575304" y="768350"/>
            <a:ext cx="2898648" cy="3035554"/>
          </a:xfrm>
        </p:spPr>
        <p:txBody>
          <a:bodyPr>
            <a:normAutofit fontScale="92500"/>
          </a:bodyPr>
          <a:lstStyle/>
          <a:p>
            <a:r>
              <a:rPr lang="en-US" dirty="0"/>
              <a:t>NASA's scientific advances and technologies, especially those for space exploration, have societal benefits. The increasing number of NASA spinoffs assures that inventions produced for space find practical applications closer to home. Healthcare improvements, firefighting technology, and nutritional solutions are examples of spinoffs that contribute to numerous disciplines and improve people's quality of life. NASA's practical benefits of research and innovation strengthen its competitive edge by demonstrating its positive impact on society (NASA, 2022) </a:t>
            </a:r>
            <a:endParaRPr lang="en-PK" dirty="0"/>
          </a:p>
        </p:txBody>
      </p:sp>
      <p:pic>
        <p:nvPicPr>
          <p:cNvPr id="15" name="Picture Placeholder 14" descr="A group of people taking pictures of a rocket launch&#10;&#10;Description automatically generated">
            <a:extLst>
              <a:ext uri="{FF2B5EF4-FFF2-40B4-BE49-F238E27FC236}">
                <a16:creationId xmlns:a16="http://schemas.microsoft.com/office/drawing/2014/main" id="{B232C43E-8B6F-9984-A9CA-F71FC99260EF}"/>
              </a:ext>
            </a:extLst>
          </p:cNvPr>
          <p:cNvPicPr>
            <a:picLocks noGrp="1" noChangeAspect="1"/>
          </p:cNvPicPr>
          <p:nvPr>
            <p:ph type="pic" sz="quarter" idx="13"/>
          </p:nvPr>
        </p:nvPicPr>
        <p:blipFill>
          <a:blip r:embed="rId2"/>
          <a:srcRect l="16942" r="16942"/>
          <a:stretch>
            <a:fillRect/>
          </a:stretch>
        </p:blipFill>
        <p:spPr/>
      </p:pic>
      <p:pic>
        <p:nvPicPr>
          <p:cNvPr id="13" name="Picture Placeholder 12" descr="A space shuttle on a platform&#10;&#10;Description automatically generated">
            <a:extLst>
              <a:ext uri="{FF2B5EF4-FFF2-40B4-BE49-F238E27FC236}">
                <a16:creationId xmlns:a16="http://schemas.microsoft.com/office/drawing/2014/main" id="{E6A24784-5983-1423-C1F9-2BFD40BC9605}"/>
              </a:ext>
            </a:extLst>
          </p:cNvPr>
          <p:cNvPicPr>
            <a:picLocks noGrp="1" noChangeAspect="1"/>
          </p:cNvPicPr>
          <p:nvPr>
            <p:ph type="pic" sz="quarter" idx="14"/>
          </p:nvPr>
        </p:nvPicPr>
        <p:blipFill>
          <a:blip r:embed="rId3"/>
          <a:srcRect l="35734" r="35734"/>
          <a:stretch>
            <a:fillRect/>
          </a:stretch>
        </p:blipFill>
        <p:spPr/>
      </p:pic>
      <p:sp>
        <p:nvSpPr>
          <p:cNvPr id="9" name="Text Placeholder 8">
            <a:extLst>
              <a:ext uri="{FF2B5EF4-FFF2-40B4-BE49-F238E27FC236}">
                <a16:creationId xmlns:a16="http://schemas.microsoft.com/office/drawing/2014/main" id="{60F07C7C-64FF-BD46-233E-24879840210B}"/>
              </a:ext>
            </a:extLst>
          </p:cNvPr>
          <p:cNvSpPr>
            <a:spLocks noGrp="1"/>
          </p:cNvSpPr>
          <p:nvPr>
            <p:ph type="body" sz="quarter" idx="19"/>
          </p:nvPr>
        </p:nvSpPr>
        <p:spPr/>
        <p:txBody>
          <a:bodyPr>
            <a:normAutofit fontScale="77500" lnSpcReduction="20000"/>
          </a:bodyPr>
          <a:lstStyle/>
          <a:p>
            <a:r>
              <a:rPr lang="en-US" sz="3200" dirty="0"/>
              <a:t>IMPACT OF NASA HR STRATEGY ON ITS COMPETITIVE ADVANTAGE AND STRATEGY</a:t>
            </a:r>
            <a:endParaRPr lang="en-PK" sz="3200" dirty="0"/>
          </a:p>
          <a:p>
            <a:endParaRPr lang="en-PK" sz="3200" dirty="0"/>
          </a:p>
        </p:txBody>
      </p:sp>
    </p:spTree>
    <p:extLst>
      <p:ext uri="{BB962C8B-B14F-4D97-AF65-F5344CB8AC3E}">
        <p14:creationId xmlns:p14="http://schemas.microsoft.com/office/powerpoint/2010/main" val="2427370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56D94B5-CE02-E0F7-D820-CA4139764F24}"/>
              </a:ext>
            </a:extLst>
          </p:cNvPr>
          <p:cNvSpPr>
            <a:spLocks noGrp="1"/>
          </p:cNvSpPr>
          <p:nvPr>
            <p:ph type="body" sz="quarter" idx="11"/>
          </p:nvPr>
        </p:nvSpPr>
        <p:spPr>
          <a:xfrm>
            <a:off x="3575304" y="693683"/>
            <a:ext cx="2898648" cy="3110221"/>
          </a:xfrm>
        </p:spPr>
        <p:txBody>
          <a:bodyPr/>
          <a:lstStyle/>
          <a:p>
            <a:r>
              <a:rPr lang="en-US" dirty="0"/>
              <a:t>The strategy of NASA is to inspire and engage the public, particularly young people, in the fields of science, technology, engineering, and mathematics (STEM). NASA hopes to ensure its long-term success and contribute to the nation's scientific and technological accomplishments by motivating the next generation and nurturing a diverse STEM workforce.</a:t>
            </a:r>
            <a:endParaRPr lang="en-PK" dirty="0"/>
          </a:p>
        </p:txBody>
      </p:sp>
      <p:sp>
        <p:nvSpPr>
          <p:cNvPr id="4" name="Text Placeholder 3">
            <a:extLst>
              <a:ext uri="{FF2B5EF4-FFF2-40B4-BE49-F238E27FC236}">
                <a16:creationId xmlns:a16="http://schemas.microsoft.com/office/drawing/2014/main" id="{D89DA66D-98E8-3364-9EFC-3E33A7400923}"/>
              </a:ext>
            </a:extLst>
          </p:cNvPr>
          <p:cNvSpPr>
            <a:spLocks noGrp="1"/>
          </p:cNvSpPr>
          <p:nvPr>
            <p:ph type="body" sz="quarter" idx="12"/>
          </p:nvPr>
        </p:nvSpPr>
        <p:spPr>
          <a:xfrm>
            <a:off x="3584448" y="4809744"/>
            <a:ext cx="2898648" cy="2130552"/>
          </a:xfrm>
        </p:spPr>
        <p:txBody>
          <a:bodyPr>
            <a:normAutofit fontScale="85000" lnSpcReduction="10000"/>
          </a:bodyPr>
          <a:lstStyle/>
          <a:p>
            <a:r>
              <a:rPr lang="en-US" dirty="0"/>
              <a:t>NASA invests in research and development to encourage technological advancement. The agency's primary mission is to create prototype technologies, demonstrate critical capabilities, and validate operational concepts for space exploration. NASA's research facilities, which include the International Space Station, terrestrial research facilities, and analog environments, allow for the development of methods and studies that are specific to future lunar, Mars, and other deep space missions (Hooker, McClain and </a:t>
            </a:r>
            <a:r>
              <a:rPr lang="en-US" dirty="0" err="1"/>
              <a:t>Mannino</a:t>
            </a:r>
            <a:r>
              <a:rPr lang="en-US" dirty="0"/>
              <a:t>, 2007). </a:t>
            </a:r>
            <a:endParaRPr lang="en-PK" dirty="0"/>
          </a:p>
        </p:txBody>
      </p:sp>
      <p:pic>
        <p:nvPicPr>
          <p:cNvPr id="12" name="Picture Placeholder 11" descr="A person working in a space station&#10;&#10;Description automatically generated">
            <a:extLst>
              <a:ext uri="{FF2B5EF4-FFF2-40B4-BE49-F238E27FC236}">
                <a16:creationId xmlns:a16="http://schemas.microsoft.com/office/drawing/2014/main" id="{D70D9E41-EF22-5961-D4D0-95E9753AAF40}"/>
              </a:ext>
            </a:extLst>
          </p:cNvPr>
          <p:cNvPicPr>
            <a:picLocks noGrp="1" noChangeAspect="1"/>
          </p:cNvPicPr>
          <p:nvPr>
            <p:ph type="pic" sz="quarter" idx="13"/>
          </p:nvPr>
        </p:nvPicPr>
        <p:blipFill>
          <a:blip r:embed="rId2"/>
          <a:srcRect l="25712" r="25712"/>
          <a:stretch>
            <a:fillRect/>
          </a:stretch>
        </p:blipFill>
        <p:spPr/>
      </p:pic>
      <p:sp>
        <p:nvSpPr>
          <p:cNvPr id="7" name="Text Placeholder 6">
            <a:extLst>
              <a:ext uri="{FF2B5EF4-FFF2-40B4-BE49-F238E27FC236}">
                <a16:creationId xmlns:a16="http://schemas.microsoft.com/office/drawing/2014/main" id="{3B2B1D29-1966-9704-6927-5F83FE1F41FF}"/>
              </a:ext>
            </a:extLst>
          </p:cNvPr>
          <p:cNvSpPr>
            <a:spLocks noGrp="1"/>
          </p:cNvSpPr>
          <p:nvPr>
            <p:ph type="body" sz="quarter" idx="19"/>
          </p:nvPr>
        </p:nvSpPr>
        <p:spPr/>
        <p:txBody>
          <a:bodyPr>
            <a:normAutofit/>
          </a:bodyPr>
          <a:lstStyle/>
          <a:p>
            <a:r>
              <a:rPr lang="en-US" sz="3200" dirty="0"/>
              <a:t>BUSINESS STRATEGY OF NASA</a:t>
            </a:r>
            <a:endParaRPr lang="en-PK" sz="3200" dirty="0"/>
          </a:p>
        </p:txBody>
      </p:sp>
      <p:sp>
        <p:nvSpPr>
          <p:cNvPr id="8" name="Text Placeholder 7">
            <a:extLst>
              <a:ext uri="{FF2B5EF4-FFF2-40B4-BE49-F238E27FC236}">
                <a16:creationId xmlns:a16="http://schemas.microsoft.com/office/drawing/2014/main" id="{1F750F00-3803-6BB8-4A78-6CDEAEC70723}"/>
              </a:ext>
            </a:extLst>
          </p:cNvPr>
          <p:cNvSpPr>
            <a:spLocks noGrp="1"/>
          </p:cNvSpPr>
          <p:nvPr>
            <p:ph type="body" sz="quarter" idx="20"/>
          </p:nvPr>
        </p:nvSpPr>
        <p:spPr/>
        <p:txBody>
          <a:bodyPr/>
          <a:lstStyle/>
          <a:p>
            <a:endParaRPr lang="en-PK" dirty="0"/>
          </a:p>
        </p:txBody>
      </p:sp>
      <p:sp>
        <p:nvSpPr>
          <p:cNvPr id="9" name="Text Placeholder 8">
            <a:extLst>
              <a:ext uri="{FF2B5EF4-FFF2-40B4-BE49-F238E27FC236}">
                <a16:creationId xmlns:a16="http://schemas.microsoft.com/office/drawing/2014/main" id="{C7A07CDB-537D-C138-5093-90571BDD8327}"/>
              </a:ext>
            </a:extLst>
          </p:cNvPr>
          <p:cNvSpPr>
            <a:spLocks noGrp="1"/>
          </p:cNvSpPr>
          <p:nvPr>
            <p:ph type="body" sz="quarter" idx="21"/>
          </p:nvPr>
        </p:nvSpPr>
        <p:spPr/>
        <p:txBody>
          <a:bodyPr/>
          <a:lstStyle/>
          <a:p>
            <a:endParaRPr lang="en-PK"/>
          </a:p>
        </p:txBody>
      </p:sp>
      <p:pic>
        <p:nvPicPr>
          <p:cNvPr id="22" name="Picture Placeholder 21" descr="A group of people standing in a space station&#10;&#10;Description automatically generated">
            <a:extLst>
              <a:ext uri="{FF2B5EF4-FFF2-40B4-BE49-F238E27FC236}">
                <a16:creationId xmlns:a16="http://schemas.microsoft.com/office/drawing/2014/main" id="{CD858793-087A-1165-F20D-50D0D55907DD}"/>
              </a:ext>
            </a:extLst>
          </p:cNvPr>
          <p:cNvPicPr>
            <a:picLocks noGrp="1" noChangeAspect="1"/>
          </p:cNvPicPr>
          <p:nvPr>
            <p:ph type="pic" sz="quarter" idx="14"/>
          </p:nvPr>
        </p:nvPicPr>
        <p:blipFill>
          <a:blip r:embed="rId3"/>
          <a:srcRect l="35712" r="35712"/>
          <a:stretch>
            <a:fillRect/>
          </a:stretch>
        </p:blipFill>
        <p:spPr/>
      </p:pic>
    </p:spTree>
    <p:extLst>
      <p:ext uri="{BB962C8B-B14F-4D97-AF65-F5344CB8AC3E}">
        <p14:creationId xmlns:p14="http://schemas.microsoft.com/office/powerpoint/2010/main" val="8607062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14" descr="A pool in a house&#10;&#10;Description automatically generated">
            <a:extLst>
              <a:ext uri="{FF2B5EF4-FFF2-40B4-BE49-F238E27FC236}">
                <a16:creationId xmlns:a16="http://schemas.microsoft.com/office/drawing/2014/main" id="{6388E462-A730-F791-5309-0C85202B2ED9}"/>
              </a:ext>
            </a:extLst>
          </p:cNvPr>
          <p:cNvPicPr>
            <a:picLocks noGrp="1" noChangeAspect="1"/>
          </p:cNvPicPr>
          <p:nvPr>
            <p:ph type="pic" sz="quarter" idx="13"/>
          </p:nvPr>
        </p:nvPicPr>
        <p:blipFill>
          <a:blip r:embed="rId2"/>
          <a:srcRect l="22203" r="22203"/>
          <a:stretch>
            <a:fillRect/>
          </a:stretch>
        </p:blipFill>
        <p:spPr/>
      </p:pic>
      <p:pic>
        <p:nvPicPr>
          <p:cNvPr id="13" name="Picture Placeholder 12" descr="A person holding a phone with a tower in the background&#10;&#10;Description automatically generated">
            <a:extLst>
              <a:ext uri="{FF2B5EF4-FFF2-40B4-BE49-F238E27FC236}">
                <a16:creationId xmlns:a16="http://schemas.microsoft.com/office/drawing/2014/main" id="{831FD3BB-BC1B-CF02-D8EB-B24A9B45841A}"/>
              </a:ext>
            </a:extLst>
          </p:cNvPr>
          <p:cNvPicPr>
            <a:picLocks noGrp="1" noChangeAspect="1"/>
          </p:cNvPicPr>
          <p:nvPr>
            <p:ph type="pic" sz="quarter" idx="14"/>
          </p:nvPr>
        </p:nvPicPr>
        <p:blipFill>
          <a:blip r:embed="rId3"/>
          <a:srcRect t="6835" b="6835"/>
          <a:stretch>
            <a:fillRect/>
          </a:stretch>
        </p:blipFill>
        <p:spPr/>
      </p:pic>
      <p:sp>
        <p:nvSpPr>
          <p:cNvPr id="4" name="Text Placeholder 3">
            <a:extLst>
              <a:ext uri="{FF2B5EF4-FFF2-40B4-BE49-F238E27FC236}">
                <a16:creationId xmlns:a16="http://schemas.microsoft.com/office/drawing/2014/main" id="{F0040873-568F-B5A4-CC01-E8E694885660}"/>
              </a:ext>
            </a:extLst>
          </p:cNvPr>
          <p:cNvSpPr>
            <a:spLocks noGrp="1"/>
          </p:cNvSpPr>
          <p:nvPr>
            <p:ph type="body" sz="quarter" idx="11"/>
          </p:nvPr>
        </p:nvSpPr>
        <p:spPr/>
        <p:txBody>
          <a:bodyPr/>
          <a:lstStyle/>
          <a:p>
            <a:r>
              <a:rPr lang="en-US" dirty="0"/>
              <a:t>Airbnb wants to promote the benefits of hosting and encourage people to become hosts. They've started a massive marketing campaign dubbed "Made Possible by Hosts" to highlight the unique experiences and benefits of staying with Airbnb hosts (Masson, 2021). </a:t>
            </a:r>
            <a:endParaRPr lang="en-PK" dirty="0"/>
          </a:p>
        </p:txBody>
      </p:sp>
      <p:sp>
        <p:nvSpPr>
          <p:cNvPr id="5" name="Text Placeholder 4">
            <a:extLst>
              <a:ext uri="{FF2B5EF4-FFF2-40B4-BE49-F238E27FC236}">
                <a16:creationId xmlns:a16="http://schemas.microsoft.com/office/drawing/2014/main" id="{98D29D6F-BF34-5E92-ACD1-66F61DEE76A0}"/>
              </a:ext>
            </a:extLst>
          </p:cNvPr>
          <p:cNvSpPr>
            <a:spLocks noGrp="1"/>
          </p:cNvSpPr>
          <p:nvPr>
            <p:ph type="body" sz="quarter" idx="12"/>
          </p:nvPr>
        </p:nvSpPr>
        <p:spPr/>
        <p:txBody>
          <a:bodyPr>
            <a:normAutofit lnSpcReduction="10000"/>
          </a:bodyPr>
          <a:lstStyle/>
          <a:p>
            <a:r>
              <a:rPr lang="en-US" dirty="0"/>
              <a:t>Airbnb strives to improve the guest experience by making it easier and faster for new visitors to sign up, create an account, and book a room. To provide more options and bridge supply gaps, they have created tools such as flexible dates, which allow guests to search for stays within a variety of dates. The goal is to improve the booking process and give a more consistent user experience.</a:t>
            </a:r>
            <a:endParaRPr lang="en-PK" dirty="0"/>
          </a:p>
        </p:txBody>
      </p:sp>
      <p:sp>
        <p:nvSpPr>
          <p:cNvPr id="11" name="TextBox 10">
            <a:extLst>
              <a:ext uri="{FF2B5EF4-FFF2-40B4-BE49-F238E27FC236}">
                <a16:creationId xmlns:a16="http://schemas.microsoft.com/office/drawing/2014/main" id="{EA9472B2-21A1-B75D-99F2-6FB2D74A05FD}"/>
              </a:ext>
            </a:extLst>
          </p:cNvPr>
          <p:cNvSpPr txBox="1"/>
          <p:nvPr/>
        </p:nvSpPr>
        <p:spPr>
          <a:xfrm>
            <a:off x="325821" y="998483"/>
            <a:ext cx="2816772" cy="2123658"/>
          </a:xfrm>
          <a:prstGeom prst="rect">
            <a:avLst/>
          </a:prstGeom>
          <a:noFill/>
        </p:spPr>
        <p:txBody>
          <a:bodyPr wrap="square" rtlCol="0">
            <a:spAutoFit/>
          </a:bodyPr>
          <a:lstStyle/>
          <a:p>
            <a:r>
              <a:rPr lang="en-US" sz="4400" dirty="0">
                <a:latin typeface="Elephant" panose="02020904090505020303" pitchFamily="18" charset="0"/>
              </a:rPr>
              <a:t>Business strategy of Airbnb</a:t>
            </a:r>
            <a:endParaRPr lang="en-PK" sz="4400" dirty="0">
              <a:latin typeface="Elephant" panose="02020904090505020303" pitchFamily="18" charset="0"/>
            </a:endParaRPr>
          </a:p>
        </p:txBody>
      </p:sp>
    </p:spTree>
    <p:extLst>
      <p:ext uri="{BB962C8B-B14F-4D97-AF65-F5344CB8AC3E}">
        <p14:creationId xmlns:p14="http://schemas.microsoft.com/office/powerpoint/2010/main" val="3021997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1122A016-71B6-8EF6-4458-F330CCF3590A}"/>
              </a:ext>
            </a:extLst>
          </p:cNvPr>
          <p:cNvSpPr>
            <a:spLocks noGrp="1"/>
          </p:cNvSpPr>
          <p:nvPr>
            <p:ph type="body" sz="quarter" idx="11"/>
          </p:nvPr>
        </p:nvSpPr>
        <p:spPr>
          <a:xfrm>
            <a:off x="3575304" y="561469"/>
            <a:ext cx="2898648" cy="3242435"/>
          </a:xfrm>
        </p:spPr>
        <p:txBody>
          <a:bodyPr>
            <a:normAutofit fontScale="85000" lnSpcReduction="10000"/>
          </a:bodyPr>
          <a:lstStyle/>
          <a:p>
            <a:pPr algn="just"/>
            <a:r>
              <a:rPr lang="en-US" dirty="0"/>
              <a:t>Burma's (2014) report emphasizes the essential value of Human Resource Management (HRM) in modern enterprises. According to the study, as a result of global competition, firms' practices and tactics have shifted significantly, making HRM a critical component in obtaining a competitive edge. Human resource management is regarded as critical for optimizing human capital and efficiently exploiting it inside enterprises.  HR experts can effectively contribute to the overall management of the firm by aligning HRM practices with the strategic objectives of the organization. Various HR departments are involved in this alignment, including recruiting, selection, training and development, performance management, remuneration, and employee relations (Arora, 2020). </a:t>
            </a:r>
            <a:endParaRPr lang="en-PK" dirty="0"/>
          </a:p>
        </p:txBody>
      </p:sp>
      <p:sp>
        <p:nvSpPr>
          <p:cNvPr id="5" name="Text Placeholder 4">
            <a:extLst>
              <a:ext uri="{FF2B5EF4-FFF2-40B4-BE49-F238E27FC236}">
                <a16:creationId xmlns:a16="http://schemas.microsoft.com/office/drawing/2014/main" id="{F5B7397B-FADF-5FA4-348B-B1D20BD0A5B9}"/>
              </a:ext>
            </a:extLst>
          </p:cNvPr>
          <p:cNvSpPr>
            <a:spLocks noGrp="1"/>
          </p:cNvSpPr>
          <p:nvPr>
            <p:ph type="body" sz="quarter" idx="12"/>
          </p:nvPr>
        </p:nvSpPr>
        <p:spPr>
          <a:xfrm>
            <a:off x="3584448" y="4529959"/>
            <a:ext cx="2898648" cy="3242435"/>
          </a:xfrm>
        </p:spPr>
        <p:txBody>
          <a:bodyPr>
            <a:normAutofit fontScale="85000" lnSpcReduction="20000"/>
          </a:bodyPr>
          <a:lstStyle/>
          <a:p>
            <a:pPr algn="just"/>
            <a:r>
              <a:rPr lang="en-US" dirty="0"/>
              <a:t>According to </a:t>
            </a:r>
            <a:r>
              <a:rPr lang="en-US" dirty="0" err="1"/>
              <a:t>Komm's</a:t>
            </a:r>
            <a:r>
              <a:rPr lang="en-US" dirty="0"/>
              <a:t> article, HR may play a critical role in establishing the organization's mission, values, and culture. In terms of agility, HR may help organizations transition from traditional hierarchical structures to a more flexible and empowered workforce. Adopting new organizational structures, such as agile teams, and developing a flexible and magnetic workforce by focusing on skills rather than defined jobs, are examples of how this might be accomplished. HR should drive value creation by encouraging a learning culture and facilitating reskilling and upskilling activities in terms of scalability. This entails implementing a blended-learning strategy and fostering an organizational culture of continual learning. HR must also evolve by becoming more data-driven and establishing an effective HR ecosystem through partnerships and collaborations (</a:t>
            </a:r>
            <a:r>
              <a:rPr lang="en-US" dirty="0" err="1"/>
              <a:t>Komm</a:t>
            </a:r>
            <a:r>
              <a:rPr lang="en-US" dirty="0"/>
              <a:t> et al., 2021). </a:t>
            </a:r>
            <a:endParaRPr lang="en-PK" dirty="0"/>
          </a:p>
        </p:txBody>
      </p:sp>
      <p:sp>
        <p:nvSpPr>
          <p:cNvPr id="9" name="Text Placeholder 8">
            <a:extLst>
              <a:ext uri="{FF2B5EF4-FFF2-40B4-BE49-F238E27FC236}">
                <a16:creationId xmlns:a16="http://schemas.microsoft.com/office/drawing/2014/main" id="{1E8CC302-4396-7E19-290C-A018C200510E}"/>
              </a:ext>
            </a:extLst>
          </p:cNvPr>
          <p:cNvSpPr>
            <a:spLocks noGrp="1"/>
          </p:cNvSpPr>
          <p:nvPr>
            <p:ph type="body" sz="quarter" idx="19"/>
          </p:nvPr>
        </p:nvSpPr>
        <p:spPr>
          <a:xfrm>
            <a:off x="250858" y="561469"/>
            <a:ext cx="2807208" cy="7210931"/>
          </a:xfrm>
        </p:spPr>
        <p:txBody>
          <a:bodyPr>
            <a:noAutofit/>
          </a:bodyPr>
          <a:lstStyle/>
          <a:p>
            <a:pPr algn="just">
              <a:lnSpc>
                <a:spcPct val="150000"/>
              </a:lnSpc>
            </a:pPr>
            <a:r>
              <a:rPr lang="en-GB" sz="1100" b="0" i="0" dirty="0">
                <a:solidFill>
                  <a:schemeClr val="tx1">
                    <a:lumMod val="85000"/>
                    <a:lumOff val="15000"/>
                  </a:schemeClr>
                </a:solidFill>
              </a:rPr>
              <a:t>The development of organizational culture and core values in line with organizational objectives, according to Ashraf, depends heavily on human resource management. Prior to delivering on the business it supports in all regards—including operations, functions, competition, and environment—an effective HR system must comprehend, align with, and assist the business. True organizational resilience is enhanced by the human resources department's leadership, adaptation, learning, and commitment to continuous improvement. By addressing demands, complaints, and other issues, HR can assist close the gap between management and employee relations. In addition to enhancing employee performance, motivation, and engagement, effective interpersonal relationship management at all levels of the organization also helps to build employee and employer branding, which ultimately helps to attract and keep a potential pool of employees (Ashraf, 2019). </a:t>
            </a:r>
            <a:endParaRPr lang="en-PK" sz="1100" b="0" i="0" dirty="0">
              <a:solidFill>
                <a:schemeClr val="tx1">
                  <a:lumMod val="85000"/>
                  <a:lumOff val="15000"/>
                </a:schemeClr>
              </a:solidFill>
            </a:endParaRPr>
          </a:p>
        </p:txBody>
      </p:sp>
      <p:sp>
        <p:nvSpPr>
          <p:cNvPr id="10" name="Text Placeholder 9">
            <a:extLst>
              <a:ext uri="{FF2B5EF4-FFF2-40B4-BE49-F238E27FC236}">
                <a16:creationId xmlns:a16="http://schemas.microsoft.com/office/drawing/2014/main" id="{206E180F-C8F5-5137-E1F2-78F4DB4265CC}"/>
              </a:ext>
            </a:extLst>
          </p:cNvPr>
          <p:cNvSpPr>
            <a:spLocks noGrp="1"/>
          </p:cNvSpPr>
          <p:nvPr>
            <p:ph type="body" sz="quarter" idx="20"/>
          </p:nvPr>
        </p:nvSpPr>
        <p:spPr>
          <a:xfrm>
            <a:off x="6700838" y="3026664"/>
            <a:ext cx="3124865" cy="1554480"/>
          </a:xfrm>
        </p:spPr>
        <p:txBody>
          <a:bodyPr/>
          <a:lstStyle/>
          <a:p>
            <a:r>
              <a:rPr lang="en-US" sz="3600" dirty="0">
                <a:solidFill>
                  <a:schemeClr val="tx1">
                    <a:lumMod val="85000"/>
                    <a:lumOff val="15000"/>
                  </a:schemeClr>
                </a:solidFill>
              </a:rPr>
              <a:t>LITERATURE REVIEW</a:t>
            </a:r>
            <a:endParaRPr lang="en-PK" sz="3600" dirty="0">
              <a:solidFill>
                <a:schemeClr val="tx1">
                  <a:lumMod val="85000"/>
                  <a:lumOff val="15000"/>
                </a:schemeClr>
              </a:solidFill>
            </a:endParaRPr>
          </a:p>
        </p:txBody>
      </p:sp>
    </p:spTree>
    <p:extLst>
      <p:ext uri="{BB962C8B-B14F-4D97-AF65-F5344CB8AC3E}">
        <p14:creationId xmlns:p14="http://schemas.microsoft.com/office/powerpoint/2010/main" val="28972023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A diagram of a company's value chain&#10;&#10;Description automatically generated">
            <a:extLst>
              <a:ext uri="{FF2B5EF4-FFF2-40B4-BE49-F238E27FC236}">
                <a16:creationId xmlns:a16="http://schemas.microsoft.com/office/drawing/2014/main" id="{6187E5B1-A654-7682-1183-B8FAEC01B967}"/>
              </a:ext>
            </a:extLst>
          </p:cNvPr>
          <p:cNvPicPr>
            <a:picLocks noGrp="1" noChangeAspect="1"/>
          </p:cNvPicPr>
          <p:nvPr>
            <p:ph type="pic" sz="quarter" idx="13"/>
          </p:nvPr>
        </p:nvPicPr>
        <p:blipFill>
          <a:blip r:embed="rId2"/>
          <a:srcRect l="5833" r="5833"/>
          <a:stretch>
            <a:fillRect/>
          </a:stretch>
        </p:blipFill>
        <p:spPr/>
      </p:pic>
      <p:sp>
        <p:nvSpPr>
          <p:cNvPr id="7" name="Text Placeholder 6">
            <a:extLst>
              <a:ext uri="{FF2B5EF4-FFF2-40B4-BE49-F238E27FC236}">
                <a16:creationId xmlns:a16="http://schemas.microsoft.com/office/drawing/2014/main" id="{84698466-ADCB-EDD2-ABCF-18FDCA1C12C8}"/>
              </a:ext>
            </a:extLst>
          </p:cNvPr>
          <p:cNvSpPr>
            <a:spLocks noGrp="1"/>
          </p:cNvSpPr>
          <p:nvPr>
            <p:ph type="body" sz="quarter" idx="15"/>
          </p:nvPr>
        </p:nvSpPr>
        <p:spPr>
          <a:xfrm>
            <a:off x="357352" y="1912882"/>
            <a:ext cx="2944813" cy="3049807"/>
          </a:xfrm>
        </p:spPr>
        <p:txBody>
          <a:bodyPr/>
          <a:lstStyle/>
          <a:p>
            <a:pPr marL="0" indent="0">
              <a:buNone/>
            </a:pPr>
            <a:r>
              <a:rPr lang="en-US" sz="3600" dirty="0">
                <a:latin typeface="Elephant" panose="02020904090505020303" pitchFamily="18" charset="0"/>
              </a:rPr>
              <a:t>MODEL</a:t>
            </a:r>
            <a:endParaRPr lang="en-PK" sz="3600" dirty="0">
              <a:latin typeface="Elephant" panose="02020904090505020303" pitchFamily="18" charset="0"/>
            </a:endParaRPr>
          </a:p>
        </p:txBody>
      </p:sp>
      <p:sp>
        <p:nvSpPr>
          <p:cNvPr id="9" name="TextBox 8">
            <a:extLst>
              <a:ext uri="{FF2B5EF4-FFF2-40B4-BE49-F238E27FC236}">
                <a16:creationId xmlns:a16="http://schemas.microsoft.com/office/drawing/2014/main" id="{82468F0A-2C28-5623-0ADB-93AA443D12BB}"/>
              </a:ext>
            </a:extLst>
          </p:cNvPr>
          <p:cNvSpPr txBox="1"/>
          <p:nvPr/>
        </p:nvSpPr>
        <p:spPr>
          <a:xfrm>
            <a:off x="3575050" y="252248"/>
            <a:ext cx="6125998" cy="3662541"/>
          </a:xfrm>
          <a:prstGeom prst="rect">
            <a:avLst/>
          </a:prstGeom>
          <a:noFill/>
        </p:spPr>
        <p:txBody>
          <a:bodyPr wrap="square" rtlCol="0">
            <a:spAutoFit/>
          </a:bodyPr>
          <a:lstStyle/>
          <a:p>
            <a:pPr algn="ctr"/>
            <a:r>
              <a:rPr lang="en-US" sz="3200" b="1" dirty="0"/>
              <a:t>The HR Value Chain model </a:t>
            </a:r>
          </a:p>
          <a:p>
            <a:r>
              <a:rPr lang="en-US" sz="2000" dirty="0"/>
              <a:t>It is a concept that depicts how Human Resource Management (HRM) activities and outputs contribute to business goals and providing value. It offers a methodical way to comprehending the relationship between HR practices and their impact on company outcomes.</a:t>
            </a:r>
          </a:p>
          <a:p>
            <a:r>
              <a:rPr lang="en-US" sz="2000" dirty="0"/>
              <a:t>The HR Value Chain is made up of three major components:</a:t>
            </a:r>
          </a:p>
          <a:p>
            <a:pPr marL="285750" indent="-285750">
              <a:buFont typeface="Arial" panose="020B0604020202020204" pitchFamily="34" charset="0"/>
              <a:buChar char="•"/>
            </a:pPr>
            <a:r>
              <a:rPr lang="en-US" sz="2000" dirty="0"/>
              <a:t>HR Management Activities</a:t>
            </a:r>
          </a:p>
          <a:p>
            <a:pPr marL="285750" indent="-285750">
              <a:buFont typeface="Arial" panose="020B0604020202020204" pitchFamily="34" charset="0"/>
              <a:buChar char="•"/>
            </a:pPr>
            <a:r>
              <a:rPr lang="en-US" sz="2000" dirty="0"/>
              <a:t>HRM Outcomes</a:t>
            </a:r>
          </a:p>
          <a:p>
            <a:pPr marL="285750" indent="-285750">
              <a:buFont typeface="Arial" panose="020B0604020202020204" pitchFamily="34" charset="0"/>
              <a:buChar char="•"/>
            </a:pPr>
            <a:r>
              <a:rPr lang="en-US" sz="2000" dirty="0"/>
              <a:t>Organizational Objectives (Van </a:t>
            </a:r>
            <a:r>
              <a:rPr lang="en-US" sz="2000" dirty="0" err="1"/>
              <a:t>Vulpen</a:t>
            </a:r>
            <a:r>
              <a:rPr lang="en-US" sz="2000" dirty="0"/>
              <a:t>, 2018). </a:t>
            </a:r>
            <a:endParaRPr lang="en-PK" sz="2000" dirty="0"/>
          </a:p>
        </p:txBody>
      </p:sp>
    </p:spTree>
    <p:extLst>
      <p:ext uri="{BB962C8B-B14F-4D97-AF65-F5344CB8AC3E}">
        <p14:creationId xmlns:p14="http://schemas.microsoft.com/office/powerpoint/2010/main" val="10682933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BADDC9F-8801-D6B8-AEA0-E63AEFDA80DC}"/>
              </a:ext>
            </a:extLst>
          </p:cNvPr>
          <p:cNvSpPr>
            <a:spLocks noGrp="1"/>
          </p:cNvSpPr>
          <p:nvPr>
            <p:ph type="body" sz="quarter" idx="11"/>
          </p:nvPr>
        </p:nvSpPr>
        <p:spPr>
          <a:xfrm>
            <a:off x="3575304" y="525517"/>
            <a:ext cx="2898648" cy="3278387"/>
          </a:xfrm>
        </p:spPr>
        <p:txBody>
          <a:bodyPr>
            <a:normAutofit fontScale="92500"/>
          </a:bodyPr>
          <a:lstStyle/>
          <a:p>
            <a:r>
              <a:rPr lang="en-US" dirty="0"/>
              <a:t>Activities: Airbnb's HRM activities would include host and employee recruiting and selection, onboarding and training programs, performance management, and talent development.</a:t>
            </a:r>
          </a:p>
          <a:p>
            <a:r>
              <a:rPr lang="en-US" dirty="0"/>
              <a:t>Outcomes: Metrics such as host and employee happiness, engagement levels, retention rates, and the quality of the host and visitor experience would be used to assess Airbnb's HRM results.</a:t>
            </a:r>
          </a:p>
          <a:p>
            <a:r>
              <a:rPr lang="en-US" dirty="0"/>
              <a:t>Objectives: The organizational aims of Airbnb would be to achieve commercial objectives like growing market share, entering new markets, improving customer satisfaction, and boosting revenue growth.</a:t>
            </a:r>
          </a:p>
          <a:p>
            <a:endParaRPr lang="en-PK" dirty="0"/>
          </a:p>
        </p:txBody>
      </p:sp>
      <p:sp>
        <p:nvSpPr>
          <p:cNvPr id="5" name="Text Placeholder 4">
            <a:extLst>
              <a:ext uri="{FF2B5EF4-FFF2-40B4-BE49-F238E27FC236}">
                <a16:creationId xmlns:a16="http://schemas.microsoft.com/office/drawing/2014/main" id="{9BD0FAB5-9FE4-8A7A-B463-C0B3D20DC76F}"/>
              </a:ext>
            </a:extLst>
          </p:cNvPr>
          <p:cNvSpPr>
            <a:spLocks noGrp="1"/>
          </p:cNvSpPr>
          <p:nvPr>
            <p:ph type="body" sz="quarter" idx="12"/>
          </p:nvPr>
        </p:nvSpPr>
        <p:spPr>
          <a:xfrm>
            <a:off x="3584448" y="4361793"/>
            <a:ext cx="2898648" cy="3278387"/>
          </a:xfrm>
        </p:spPr>
        <p:txBody>
          <a:bodyPr>
            <a:normAutofit fontScale="92500" lnSpcReduction="20000"/>
          </a:bodyPr>
          <a:lstStyle/>
          <a:p>
            <a:r>
              <a:rPr lang="en-US" dirty="0"/>
              <a:t>Activities: Recruitment and selection of highly qualified astronauts, scientists, engineers, and other professionals; provision of specialized training and development programs; management of performance and career progression; and assurance of compliance with safety and regulatory standards are all examples of HRM operations carried out by NASA.</a:t>
            </a:r>
          </a:p>
          <a:p>
            <a:r>
              <a:rPr lang="en-US" dirty="0"/>
              <a:t>Outcomes: NASA would use criteria like staff competency, innovation and problem-solving skills, teamwork and collaboration, and safety record to assess HRM outcomes.</a:t>
            </a:r>
          </a:p>
          <a:p>
            <a:r>
              <a:rPr lang="en-US" dirty="0"/>
              <a:t>Objectives: Space exploration, scientific research, technical development, and assuring the security and success of missions would be the organizational priorities of NASA.</a:t>
            </a:r>
          </a:p>
          <a:p>
            <a:endParaRPr lang="en-PK" dirty="0"/>
          </a:p>
        </p:txBody>
      </p:sp>
      <p:pic>
        <p:nvPicPr>
          <p:cNvPr id="13" name="Picture Placeholder 12" descr="A satellite in space above earth&#10;&#10;Description automatically generated">
            <a:extLst>
              <a:ext uri="{FF2B5EF4-FFF2-40B4-BE49-F238E27FC236}">
                <a16:creationId xmlns:a16="http://schemas.microsoft.com/office/drawing/2014/main" id="{C259D238-6931-E486-D815-343D32C3CC3B}"/>
              </a:ext>
            </a:extLst>
          </p:cNvPr>
          <p:cNvPicPr>
            <a:picLocks noGrp="1" noChangeAspect="1"/>
          </p:cNvPicPr>
          <p:nvPr>
            <p:ph type="pic" sz="quarter" idx="13"/>
          </p:nvPr>
        </p:nvPicPr>
        <p:blipFill>
          <a:blip r:embed="rId2"/>
          <a:srcRect l="7067" r="7067"/>
          <a:stretch>
            <a:fillRect/>
          </a:stretch>
        </p:blipFill>
        <p:spPr/>
      </p:pic>
      <p:pic>
        <p:nvPicPr>
          <p:cNvPr id="19" name="Picture Placeholder 18" descr="A round house with a glass roof&#10;&#10;Description automatically generated">
            <a:extLst>
              <a:ext uri="{FF2B5EF4-FFF2-40B4-BE49-F238E27FC236}">
                <a16:creationId xmlns:a16="http://schemas.microsoft.com/office/drawing/2014/main" id="{45CBBB50-FE93-B886-BA82-2F2DF440C515}"/>
              </a:ext>
            </a:extLst>
          </p:cNvPr>
          <p:cNvPicPr>
            <a:picLocks noGrp="1" noChangeAspect="1"/>
          </p:cNvPicPr>
          <p:nvPr>
            <p:ph type="pic" sz="quarter" idx="14"/>
          </p:nvPr>
        </p:nvPicPr>
        <p:blipFill>
          <a:blip r:embed="rId3"/>
          <a:srcRect l="35669" r="35669"/>
          <a:stretch>
            <a:fillRect/>
          </a:stretch>
        </p:blipFill>
        <p:spPr/>
      </p:pic>
      <p:sp>
        <p:nvSpPr>
          <p:cNvPr id="9" name="Text Placeholder 8">
            <a:extLst>
              <a:ext uri="{FF2B5EF4-FFF2-40B4-BE49-F238E27FC236}">
                <a16:creationId xmlns:a16="http://schemas.microsoft.com/office/drawing/2014/main" id="{F2A8D776-7A5D-3FF5-FEA2-26E22D132286}"/>
              </a:ext>
            </a:extLst>
          </p:cNvPr>
          <p:cNvSpPr>
            <a:spLocks noGrp="1"/>
          </p:cNvSpPr>
          <p:nvPr>
            <p:ph type="body" sz="quarter" idx="19"/>
          </p:nvPr>
        </p:nvSpPr>
        <p:spPr/>
        <p:txBody>
          <a:bodyPr>
            <a:normAutofit/>
          </a:bodyPr>
          <a:lstStyle/>
          <a:p>
            <a:r>
              <a:rPr lang="en-US" sz="3200" dirty="0"/>
              <a:t>APPLING  FRAMEWORK ON BOTH COMPANIES </a:t>
            </a:r>
            <a:endParaRPr lang="en-PK" sz="3200" dirty="0"/>
          </a:p>
        </p:txBody>
      </p:sp>
    </p:spTree>
    <p:extLst>
      <p:ext uri="{BB962C8B-B14F-4D97-AF65-F5344CB8AC3E}">
        <p14:creationId xmlns:p14="http://schemas.microsoft.com/office/powerpoint/2010/main" val="22393873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5">
            <a:extLst>
              <a:ext uri="{FF2B5EF4-FFF2-40B4-BE49-F238E27FC236}">
                <a16:creationId xmlns:a16="http://schemas.microsoft.com/office/drawing/2014/main" id="{92ADFA88-9E3B-8D94-70EB-ED83B0938845}"/>
              </a:ext>
            </a:extLst>
          </p:cNvPr>
          <p:cNvSpPr>
            <a:spLocks noGrp="1"/>
          </p:cNvSpPr>
          <p:nvPr>
            <p:ph type="title"/>
          </p:nvPr>
        </p:nvSpPr>
        <p:spPr>
          <a:xfrm>
            <a:off x="228600" y="786385"/>
            <a:ext cx="2944368" cy="676656"/>
          </a:xfrm>
        </p:spPr>
        <p:txBody>
          <a:bodyPr/>
          <a:lstStyle/>
          <a:p>
            <a:endParaRPr lang="en-PK"/>
          </a:p>
        </p:txBody>
      </p:sp>
      <p:graphicFrame>
        <p:nvGraphicFramePr>
          <p:cNvPr id="11" name="Table 10">
            <a:extLst>
              <a:ext uri="{FF2B5EF4-FFF2-40B4-BE49-F238E27FC236}">
                <a16:creationId xmlns:a16="http://schemas.microsoft.com/office/drawing/2014/main" id="{D6FE4A05-0864-9F79-B967-82F32D508D9A}"/>
              </a:ext>
            </a:extLst>
          </p:cNvPr>
          <p:cNvGraphicFramePr>
            <a:graphicFrameLocks noGrp="1"/>
          </p:cNvGraphicFramePr>
          <p:nvPr>
            <p:extLst>
              <p:ext uri="{D42A27DB-BD31-4B8C-83A1-F6EECF244321}">
                <p14:modId xmlns:p14="http://schemas.microsoft.com/office/powerpoint/2010/main" val="1130068732"/>
              </p:ext>
            </p:extLst>
          </p:nvPr>
        </p:nvGraphicFramePr>
        <p:xfrm>
          <a:off x="5029200" y="1"/>
          <a:ext cx="5029200" cy="1545022"/>
        </p:xfrm>
        <a:graphic>
          <a:graphicData uri="http://schemas.openxmlformats.org/drawingml/2006/table">
            <a:tbl>
              <a:tblPr firstRow="1" firstCol="1" bandRow="1">
                <a:tableStyleId>{5C22544A-7EE6-4342-B048-85BDC9FD1C3A}</a:tableStyleId>
              </a:tblPr>
              <a:tblGrid>
                <a:gridCol w="1676400">
                  <a:extLst>
                    <a:ext uri="{9D8B030D-6E8A-4147-A177-3AD203B41FA5}">
                      <a16:colId xmlns:a16="http://schemas.microsoft.com/office/drawing/2014/main" val="3357566939"/>
                    </a:ext>
                  </a:extLst>
                </a:gridCol>
                <a:gridCol w="1676400">
                  <a:extLst>
                    <a:ext uri="{9D8B030D-6E8A-4147-A177-3AD203B41FA5}">
                      <a16:colId xmlns:a16="http://schemas.microsoft.com/office/drawing/2014/main" val="3788329895"/>
                    </a:ext>
                  </a:extLst>
                </a:gridCol>
                <a:gridCol w="1676400">
                  <a:extLst>
                    <a:ext uri="{9D8B030D-6E8A-4147-A177-3AD203B41FA5}">
                      <a16:colId xmlns:a16="http://schemas.microsoft.com/office/drawing/2014/main" val="1446932536"/>
                    </a:ext>
                  </a:extLst>
                </a:gridCol>
              </a:tblGrid>
              <a:tr h="1545022">
                <a:tc>
                  <a:txBody>
                    <a:bodyPr/>
                    <a:lstStyle/>
                    <a:p>
                      <a:endParaRPr lang="en-PK" sz="1100" kern="100">
                        <a:effectLst/>
                        <a:latin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2400"/>
                        </a:spcBef>
                        <a:spcAft>
                          <a:spcPts val="2400"/>
                        </a:spcAft>
                      </a:pPr>
                      <a:r>
                        <a:rPr lang="en-PK" sz="3600" kern="0" dirty="0">
                          <a:effectLst/>
                        </a:rPr>
                        <a:t>Airbnb</a:t>
                      </a:r>
                      <a:endParaRPr lang="en-PK" sz="4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2400"/>
                        </a:spcBef>
                        <a:spcAft>
                          <a:spcPts val="2400"/>
                        </a:spcAft>
                      </a:pPr>
                      <a:r>
                        <a:rPr lang="en-PK" sz="3600" kern="0" dirty="0">
                          <a:effectLst/>
                        </a:rPr>
                        <a:t>NASA</a:t>
                      </a:r>
                      <a:endParaRPr lang="en-PK" sz="4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65627683"/>
                  </a:ext>
                </a:extLst>
              </a:tr>
            </a:tbl>
          </a:graphicData>
        </a:graphic>
      </p:graphicFrame>
      <p:graphicFrame>
        <p:nvGraphicFramePr>
          <p:cNvPr id="12" name="Table 11">
            <a:extLst>
              <a:ext uri="{FF2B5EF4-FFF2-40B4-BE49-F238E27FC236}">
                <a16:creationId xmlns:a16="http://schemas.microsoft.com/office/drawing/2014/main" id="{BF1D6D13-664A-4973-96E7-AC3812FBBE41}"/>
              </a:ext>
            </a:extLst>
          </p:cNvPr>
          <p:cNvGraphicFramePr>
            <a:graphicFrameLocks noGrp="1"/>
          </p:cNvGraphicFramePr>
          <p:nvPr>
            <p:extLst>
              <p:ext uri="{D42A27DB-BD31-4B8C-83A1-F6EECF244321}">
                <p14:modId xmlns:p14="http://schemas.microsoft.com/office/powerpoint/2010/main" val="3025543150"/>
              </p:ext>
            </p:extLst>
          </p:nvPr>
        </p:nvGraphicFramePr>
        <p:xfrm>
          <a:off x="0" y="0"/>
          <a:ext cx="5029200" cy="7772399"/>
        </p:xfrm>
        <a:graphic>
          <a:graphicData uri="http://schemas.openxmlformats.org/drawingml/2006/table">
            <a:tbl>
              <a:tblPr firstRow="1" firstCol="1" bandRow="1">
                <a:tableStyleId>{F5AB1C69-6EDB-4FF4-983F-18BD219EF322}</a:tableStyleId>
              </a:tblPr>
              <a:tblGrid>
                <a:gridCol w="1676400">
                  <a:extLst>
                    <a:ext uri="{9D8B030D-6E8A-4147-A177-3AD203B41FA5}">
                      <a16:colId xmlns:a16="http://schemas.microsoft.com/office/drawing/2014/main" val="3029980919"/>
                    </a:ext>
                  </a:extLst>
                </a:gridCol>
                <a:gridCol w="1676400">
                  <a:extLst>
                    <a:ext uri="{9D8B030D-6E8A-4147-A177-3AD203B41FA5}">
                      <a16:colId xmlns:a16="http://schemas.microsoft.com/office/drawing/2014/main" val="809854711"/>
                    </a:ext>
                  </a:extLst>
                </a:gridCol>
                <a:gridCol w="1676400">
                  <a:extLst>
                    <a:ext uri="{9D8B030D-6E8A-4147-A177-3AD203B41FA5}">
                      <a16:colId xmlns:a16="http://schemas.microsoft.com/office/drawing/2014/main" val="2426015970"/>
                    </a:ext>
                  </a:extLst>
                </a:gridCol>
              </a:tblGrid>
              <a:tr h="353605">
                <a:tc>
                  <a:txBody>
                    <a:bodyPr/>
                    <a:lstStyle/>
                    <a:p>
                      <a:pPr algn="ctr">
                        <a:lnSpc>
                          <a:spcPct val="107000"/>
                        </a:lnSpc>
                        <a:spcBef>
                          <a:spcPts val="2400"/>
                        </a:spcBef>
                        <a:spcAft>
                          <a:spcPts val="2400"/>
                        </a:spcAft>
                      </a:pPr>
                      <a:r>
                        <a:rPr lang="en-PK" sz="1600" kern="0" dirty="0">
                          <a:effectLst/>
                        </a:rPr>
                        <a:t>HRM Issues</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US" sz="1800" kern="100" dirty="0" err="1">
                          <a:effectLst/>
                          <a:latin typeface="Calibri" panose="020F0502020204030204" pitchFamily="34" charset="0"/>
                          <a:cs typeface="Times New Roman" panose="02020603050405020304" pitchFamily="18" charset="0"/>
                        </a:rPr>
                        <a:t>Aribnb</a:t>
                      </a:r>
                      <a:endParaRPr lang="en-PK" sz="1800" kern="100" dirty="0">
                        <a:effectLst/>
                        <a:latin typeface="Calibri" panose="020F0502020204030204" pitchFamily="34" charset="0"/>
                        <a:cs typeface="Times New Roman" panose="02020603050405020304" pitchFamily="18" charset="0"/>
                      </a:endParaRPr>
                    </a:p>
                  </a:txBody>
                  <a:tcPr marL="68580" marR="68580" marT="0" marB="0"/>
                </a:tc>
                <a:tc>
                  <a:txBody>
                    <a:bodyPr/>
                    <a:lstStyle/>
                    <a:p>
                      <a:r>
                        <a:rPr lang="en-US" sz="1800" kern="100" dirty="0">
                          <a:effectLst/>
                          <a:latin typeface="Calibri" panose="020F0502020204030204" pitchFamily="34" charset="0"/>
                          <a:cs typeface="Times New Roman" panose="02020603050405020304" pitchFamily="18" charset="0"/>
                        </a:rPr>
                        <a:t>NASA</a:t>
                      </a:r>
                      <a:endParaRPr lang="en-PK" sz="1800" kern="100" dirty="0">
                        <a:effectLst/>
                        <a:latin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16841308"/>
                  </a:ext>
                </a:extLst>
              </a:tr>
              <a:tr h="1647064">
                <a:tc>
                  <a:txBody>
                    <a:bodyPr/>
                    <a:lstStyle/>
                    <a:p>
                      <a:pPr>
                        <a:lnSpc>
                          <a:spcPct val="107000"/>
                        </a:lnSpc>
                        <a:spcBef>
                          <a:spcPts val="2400"/>
                        </a:spcBef>
                        <a:spcAft>
                          <a:spcPts val="2400"/>
                        </a:spcAft>
                      </a:pPr>
                      <a:r>
                        <a:rPr lang="en-PK" sz="1600" kern="0">
                          <a:effectLst/>
                        </a:rPr>
                        <a:t>Talent Acquisition</a:t>
                      </a:r>
                      <a:endParaRPr lang="en-PK"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Bef>
                          <a:spcPts val="2400"/>
                        </a:spcBef>
                        <a:spcAft>
                          <a:spcPts val="2400"/>
                        </a:spcAft>
                      </a:pPr>
                      <a:r>
                        <a:rPr lang="en-PK" sz="1600" kern="0">
                          <a:effectLst/>
                        </a:rPr>
                        <a:t>High competition for skilled hosts and employees in the gig economy</a:t>
                      </a:r>
                      <a:endParaRPr lang="en-PK"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Bef>
                          <a:spcPts val="2400"/>
                        </a:spcBef>
                        <a:spcAft>
                          <a:spcPts val="2400"/>
                        </a:spcAft>
                      </a:pPr>
                      <a:r>
                        <a:rPr lang="en-PK" sz="1600" kern="0">
                          <a:effectLst/>
                        </a:rPr>
                        <a:t>Attracting and retaining top talent in the highly specialized aerospace field</a:t>
                      </a:r>
                      <a:endParaRPr lang="en-PK"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87143887"/>
                  </a:ext>
                </a:extLst>
              </a:tr>
              <a:tr h="1370218">
                <a:tc>
                  <a:txBody>
                    <a:bodyPr/>
                    <a:lstStyle/>
                    <a:p>
                      <a:pPr>
                        <a:lnSpc>
                          <a:spcPct val="107000"/>
                        </a:lnSpc>
                        <a:spcBef>
                          <a:spcPts val="2400"/>
                        </a:spcBef>
                        <a:spcAft>
                          <a:spcPts val="2400"/>
                        </a:spcAft>
                      </a:pPr>
                      <a:r>
                        <a:rPr lang="en-PK" sz="1600" kern="0" dirty="0">
                          <a:effectLst/>
                        </a:rPr>
                        <a:t>Diversity and Inclusion</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Bef>
                          <a:spcPts val="2400"/>
                        </a:spcBef>
                        <a:spcAft>
                          <a:spcPts val="2400"/>
                        </a:spcAft>
                      </a:pPr>
                      <a:r>
                        <a:rPr lang="en-PK" sz="1600" kern="0">
                          <a:effectLst/>
                        </a:rPr>
                        <a:t>Ensuring diversity and inclusion among hosts and employees</a:t>
                      </a:r>
                      <a:endParaRPr lang="en-PK"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Bef>
                          <a:spcPts val="2400"/>
                        </a:spcBef>
                        <a:spcAft>
                          <a:spcPts val="2400"/>
                        </a:spcAft>
                      </a:pPr>
                      <a:r>
                        <a:rPr lang="en-PK" sz="1600" kern="0">
                          <a:effectLst/>
                        </a:rPr>
                        <a:t>Promoting diversity and inclusion among its diverse workforce</a:t>
                      </a:r>
                      <a:endParaRPr lang="en-PK"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63183117"/>
                  </a:ext>
                </a:extLst>
              </a:tr>
              <a:tr h="2200756">
                <a:tc>
                  <a:txBody>
                    <a:bodyPr/>
                    <a:lstStyle/>
                    <a:p>
                      <a:pPr>
                        <a:lnSpc>
                          <a:spcPct val="107000"/>
                        </a:lnSpc>
                        <a:spcBef>
                          <a:spcPts val="2400"/>
                        </a:spcBef>
                        <a:spcAft>
                          <a:spcPts val="2400"/>
                        </a:spcAft>
                      </a:pPr>
                      <a:r>
                        <a:rPr lang="en-PK" sz="1600" kern="0" dirty="0">
                          <a:effectLst/>
                        </a:rPr>
                        <a:t>Employee Engagement and Motivation</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Bef>
                          <a:spcPts val="2400"/>
                        </a:spcBef>
                        <a:spcAft>
                          <a:spcPts val="2400"/>
                        </a:spcAft>
                      </a:pPr>
                      <a:r>
                        <a:rPr lang="en-PK" sz="1600" kern="0">
                          <a:effectLst/>
                        </a:rPr>
                        <a:t>Balancing the needs of permanent and temporary employees to maintain engagement and motivation</a:t>
                      </a:r>
                      <a:endParaRPr lang="en-PK"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Bef>
                          <a:spcPts val="2400"/>
                        </a:spcBef>
                        <a:spcAft>
                          <a:spcPts val="2400"/>
                        </a:spcAft>
                      </a:pPr>
                      <a:r>
                        <a:rPr lang="en-PK" sz="1600" kern="0" dirty="0">
                          <a:effectLst/>
                        </a:rPr>
                        <a:t>Managing a diverse workforce with varying work arrangements and locations</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42215387"/>
                  </a:ext>
                </a:extLst>
              </a:tr>
              <a:tr h="2200756">
                <a:tc>
                  <a:txBody>
                    <a:bodyPr/>
                    <a:lstStyle/>
                    <a:p>
                      <a:pPr>
                        <a:lnSpc>
                          <a:spcPct val="107000"/>
                        </a:lnSpc>
                        <a:spcBef>
                          <a:spcPts val="2400"/>
                        </a:spcBef>
                        <a:spcAft>
                          <a:spcPts val="2400"/>
                        </a:spcAft>
                      </a:pPr>
                      <a:r>
                        <a:rPr lang="en-PK" sz="1600" kern="0" dirty="0">
                          <a:effectLst/>
                        </a:rPr>
                        <a:t>HR Technology and Automation</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Bef>
                          <a:spcPts val="2400"/>
                        </a:spcBef>
                        <a:spcAft>
                          <a:spcPts val="2400"/>
                        </a:spcAft>
                      </a:pPr>
                      <a:r>
                        <a:rPr lang="en-PK" sz="1600" kern="0">
                          <a:effectLst/>
                        </a:rPr>
                        <a:t>Leveraging technology for seamless booking experiences and host management</a:t>
                      </a:r>
                      <a:endParaRPr lang="en-PK"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Bef>
                          <a:spcPts val="2400"/>
                        </a:spcBef>
                        <a:spcAft>
                          <a:spcPts val="2400"/>
                        </a:spcAft>
                      </a:pPr>
                      <a:r>
                        <a:rPr lang="en-PK" sz="1600" kern="0" dirty="0">
                          <a:effectLst/>
                        </a:rPr>
                        <a:t>Implementing advanced HR technology systems for improved efficiency and employee self-service</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24564584"/>
                  </a:ext>
                </a:extLst>
              </a:tr>
            </a:tbl>
          </a:graphicData>
        </a:graphic>
      </p:graphicFrame>
      <p:graphicFrame>
        <p:nvGraphicFramePr>
          <p:cNvPr id="13" name="Table 12">
            <a:extLst>
              <a:ext uri="{FF2B5EF4-FFF2-40B4-BE49-F238E27FC236}">
                <a16:creationId xmlns:a16="http://schemas.microsoft.com/office/drawing/2014/main" id="{8CF852A8-7378-EDAF-1131-51ED723055BC}"/>
              </a:ext>
            </a:extLst>
          </p:cNvPr>
          <p:cNvGraphicFramePr>
            <a:graphicFrameLocks noGrp="1"/>
          </p:cNvGraphicFramePr>
          <p:nvPr>
            <p:extLst>
              <p:ext uri="{D42A27DB-BD31-4B8C-83A1-F6EECF244321}">
                <p14:modId xmlns:p14="http://schemas.microsoft.com/office/powerpoint/2010/main" val="97352304"/>
              </p:ext>
            </p:extLst>
          </p:nvPr>
        </p:nvGraphicFramePr>
        <p:xfrm>
          <a:off x="5029200" y="1545022"/>
          <a:ext cx="5029200" cy="6227377"/>
        </p:xfrm>
        <a:graphic>
          <a:graphicData uri="http://schemas.openxmlformats.org/drawingml/2006/table">
            <a:tbl>
              <a:tblPr firstRow="1" firstCol="1" bandRow="1">
                <a:tableStyleId>{93296810-A885-4BE3-A3E7-6D5BEEA58F35}</a:tableStyleId>
              </a:tblPr>
              <a:tblGrid>
                <a:gridCol w="1676400">
                  <a:extLst>
                    <a:ext uri="{9D8B030D-6E8A-4147-A177-3AD203B41FA5}">
                      <a16:colId xmlns:a16="http://schemas.microsoft.com/office/drawing/2014/main" val="3612565189"/>
                    </a:ext>
                  </a:extLst>
                </a:gridCol>
                <a:gridCol w="1676400">
                  <a:extLst>
                    <a:ext uri="{9D8B030D-6E8A-4147-A177-3AD203B41FA5}">
                      <a16:colId xmlns:a16="http://schemas.microsoft.com/office/drawing/2014/main" val="2624143834"/>
                    </a:ext>
                  </a:extLst>
                </a:gridCol>
                <a:gridCol w="1676400">
                  <a:extLst>
                    <a:ext uri="{9D8B030D-6E8A-4147-A177-3AD203B41FA5}">
                      <a16:colId xmlns:a16="http://schemas.microsoft.com/office/drawing/2014/main" val="1915607356"/>
                    </a:ext>
                  </a:extLst>
                </a:gridCol>
              </a:tblGrid>
              <a:tr h="607953">
                <a:tc>
                  <a:txBody>
                    <a:bodyPr/>
                    <a:lstStyle/>
                    <a:p>
                      <a:pPr algn="ctr">
                        <a:lnSpc>
                          <a:spcPct val="107000"/>
                        </a:lnSpc>
                        <a:spcBef>
                          <a:spcPts val="2400"/>
                        </a:spcBef>
                        <a:spcAft>
                          <a:spcPts val="2400"/>
                        </a:spcAft>
                      </a:pPr>
                      <a:r>
                        <a:rPr lang="en-PK" sz="1600" kern="0">
                          <a:effectLst/>
                        </a:rPr>
                        <a:t>IHRM Issues</a:t>
                      </a:r>
                      <a:endParaRPr lang="en-PK"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endParaRPr lang="en-PK" sz="1800" kern="100" dirty="0">
                        <a:effectLst/>
                        <a:latin typeface="Calibri" panose="020F0502020204030204" pitchFamily="34" charset="0"/>
                        <a:cs typeface="Times New Roman" panose="02020603050405020304" pitchFamily="18" charset="0"/>
                      </a:endParaRPr>
                    </a:p>
                  </a:txBody>
                  <a:tcPr marL="68580" marR="68580" marT="0" marB="0"/>
                </a:tc>
                <a:tc>
                  <a:txBody>
                    <a:bodyPr/>
                    <a:lstStyle/>
                    <a:p>
                      <a:endParaRPr lang="en-PK" sz="1800" kern="100">
                        <a:effectLst/>
                        <a:latin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57268969"/>
                  </a:ext>
                </a:extLst>
              </a:tr>
              <a:tr h="1832383">
                <a:tc>
                  <a:txBody>
                    <a:bodyPr/>
                    <a:lstStyle/>
                    <a:p>
                      <a:pPr>
                        <a:lnSpc>
                          <a:spcPct val="107000"/>
                        </a:lnSpc>
                        <a:spcBef>
                          <a:spcPts val="2400"/>
                        </a:spcBef>
                        <a:spcAft>
                          <a:spcPts val="2400"/>
                        </a:spcAft>
                      </a:pPr>
                      <a:r>
                        <a:rPr lang="en-PK" sz="1600" kern="0" dirty="0">
                          <a:effectLst/>
                        </a:rPr>
                        <a:t>Global Talent Management</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Bef>
                          <a:spcPts val="2400"/>
                        </a:spcBef>
                        <a:spcAft>
                          <a:spcPts val="2400"/>
                        </a:spcAft>
                      </a:pPr>
                      <a:r>
                        <a:rPr lang="en-PK" sz="1600" kern="0">
                          <a:effectLst/>
                        </a:rPr>
                        <a:t>Managing a diverse workforce across multiple countries and cultures</a:t>
                      </a:r>
                      <a:endParaRPr lang="en-PK"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Bef>
                          <a:spcPts val="2400"/>
                        </a:spcBef>
                        <a:spcAft>
                          <a:spcPts val="2400"/>
                        </a:spcAft>
                      </a:pPr>
                      <a:r>
                        <a:rPr lang="en-PK" sz="1600" kern="0">
                          <a:effectLst/>
                        </a:rPr>
                        <a:t>Attracting and retaining skilled international talent for space missions</a:t>
                      </a:r>
                      <a:endParaRPr lang="en-PK"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84423594"/>
                  </a:ext>
                </a:extLst>
              </a:tr>
              <a:tr h="1832383">
                <a:tc>
                  <a:txBody>
                    <a:bodyPr/>
                    <a:lstStyle/>
                    <a:p>
                      <a:pPr>
                        <a:lnSpc>
                          <a:spcPct val="107000"/>
                        </a:lnSpc>
                        <a:spcBef>
                          <a:spcPts val="2400"/>
                        </a:spcBef>
                        <a:spcAft>
                          <a:spcPts val="2400"/>
                        </a:spcAft>
                      </a:pPr>
                      <a:r>
                        <a:rPr lang="en-PK" sz="1600" kern="0" dirty="0">
                          <a:effectLst/>
                        </a:rPr>
                        <a:t>Cultural Differences</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Bef>
                          <a:spcPts val="2400"/>
                        </a:spcBef>
                        <a:spcAft>
                          <a:spcPts val="2400"/>
                        </a:spcAft>
                      </a:pPr>
                      <a:r>
                        <a:rPr lang="en-PK" sz="1600" kern="0">
                          <a:effectLst/>
                        </a:rPr>
                        <a:t>Understanding and bridging cultural differences among employees</a:t>
                      </a:r>
                      <a:r>
                        <a:rPr lang="en-US" sz="1600" kern="0">
                          <a:effectLst/>
                        </a:rPr>
                        <a:t>.</a:t>
                      </a:r>
                      <a:endParaRPr lang="en-PK"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Bef>
                          <a:spcPts val="2400"/>
                        </a:spcBef>
                        <a:spcAft>
                          <a:spcPts val="2400"/>
                        </a:spcAft>
                      </a:pPr>
                      <a:r>
                        <a:rPr lang="en-PK" sz="1600" kern="0">
                          <a:effectLst/>
                        </a:rPr>
                        <a:t>Navigating cultural differences and promoting collaboration in global teams</a:t>
                      </a:r>
                      <a:endParaRPr lang="en-PK"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20920521"/>
                  </a:ext>
                </a:extLst>
              </a:tr>
              <a:tr h="1954658">
                <a:tc>
                  <a:txBody>
                    <a:bodyPr/>
                    <a:lstStyle/>
                    <a:p>
                      <a:pPr>
                        <a:lnSpc>
                          <a:spcPct val="107000"/>
                        </a:lnSpc>
                        <a:spcBef>
                          <a:spcPts val="2400"/>
                        </a:spcBef>
                        <a:spcAft>
                          <a:spcPts val="2400"/>
                        </a:spcAft>
                      </a:pPr>
                      <a:r>
                        <a:rPr lang="en-PK" sz="1600" kern="0" dirty="0">
                          <a:effectLst/>
                        </a:rPr>
                        <a:t>International Leadership</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Bef>
                          <a:spcPts val="2400"/>
                        </a:spcBef>
                        <a:spcAft>
                          <a:spcPts val="2400"/>
                        </a:spcAft>
                      </a:pPr>
                      <a:r>
                        <a:rPr lang="en-PK" sz="1600" kern="0" dirty="0">
                          <a:effectLst/>
                        </a:rPr>
                        <a:t>Developing global leadership capabilities and promoting</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Bef>
                          <a:spcPts val="2400"/>
                        </a:spcBef>
                        <a:spcAft>
                          <a:spcPts val="2400"/>
                        </a:spcAft>
                      </a:pPr>
                      <a:r>
                        <a:rPr lang="en-PK" sz="1600" kern="0" dirty="0">
                          <a:effectLst/>
                        </a:rPr>
                        <a:t>Identifying and developing leaders with international expertise and intercultural skills</a:t>
                      </a:r>
                      <a:r>
                        <a:rPr lang="en-US" sz="1600" kern="0" dirty="0">
                          <a:effectLst/>
                        </a:rPr>
                        <a:t>.</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33975538"/>
                  </a:ext>
                </a:extLst>
              </a:tr>
            </a:tbl>
          </a:graphicData>
        </a:graphic>
      </p:graphicFrame>
      <p:sp>
        <p:nvSpPr>
          <p:cNvPr id="14" name="Rectangle 1">
            <a:extLst>
              <a:ext uri="{FF2B5EF4-FFF2-40B4-BE49-F238E27FC236}">
                <a16:creationId xmlns:a16="http://schemas.microsoft.com/office/drawing/2014/main" id="{D7F18B25-4D0F-0F83-B748-842B16651D68}"/>
              </a:ext>
            </a:extLst>
          </p:cNvPr>
          <p:cNvSpPr>
            <a:spLocks noChangeArrowheads="1"/>
          </p:cNvSpPr>
          <p:nvPr/>
        </p:nvSpPr>
        <p:spPr bwMode="auto">
          <a:xfrm>
            <a:off x="1919288" y="4035425"/>
            <a:ext cx="10058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PK"/>
          </a:p>
        </p:txBody>
      </p:sp>
    </p:spTree>
    <p:extLst>
      <p:ext uri="{BB962C8B-B14F-4D97-AF65-F5344CB8AC3E}">
        <p14:creationId xmlns:p14="http://schemas.microsoft.com/office/powerpoint/2010/main" val="28983369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1D942163-D5C7-F967-F90B-2FFAFB4A7953}"/>
              </a:ext>
            </a:extLst>
          </p:cNvPr>
          <p:cNvSpPr>
            <a:spLocks noGrp="1"/>
          </p:cNvSpPr>
          <p:nvPr>
            <p:ph type="body" sz="quarter" idx="15"/>
          </p:nvPr>
        </p:nvSpPr>
        <p:spPr/>
        <p:txBody>
          <a:bodyPr/>
          <a:lstStyle/>
          <a:p>
            <a:r>
              <a:rPr lang="en-US" sz="3200" b="1" dirty="0" smtClean="0"/>
              <a:t>References </a:t>
            </a:r>
            <a:endParaRPr lang="en-PK" sz="3200" b="1" dirty="0"/>
          </a:p>
        </p:txBody>
      </p:sp>
      <p:sp>
        <p:nvSpPr>
          <p:cNvPr id="9" name="TextBox 8">
            <a:extLst>
              <a:ext uri="{FF2B5EF4-FFF2-40B4-BE49-F238E27FC236}">
                <a16:creationId xmlns:a16="http://schemas.microsoft.com/office/drawing/2014/main" id="{F0D0FA2F-A2E1-2BD1-9D07-62881FFCE97A}"/>
              </a:ext>
            </a:extLst>
          </p:cNvPr>
          <p:cNvSpPr txBox="1"/>
          <p:nvPr/>
        </p:nvSpPr>
        <p:spPr>
          <a:xfrm>
            <a:off x="3384004" y="164554"/>
            <a:ext cx="6245772" cy="7402026"/>
          </a:xfrm>
          <a:prstGeom prst="rect">
            <a:avLst/>
          </a:prstGeom>
          <a:noFill/>
        </p:spPr>
        <p:txBody>
          <a:bodyPr wrap="square" rtlCol="0">
            <a:spAutoFit/>
          </a:bodyPr>
          <a:lstStyle/>
          <a:p>
            <a:pPr marL="342900" lvl="0" indent="-342900" algn="just">
              <a:spcAft>
                <a:spcPts val="1200"/>
              </a:spcAft>
              <a:buFont typeface="+mj-lt"/>
              <a:buAutoNum type="arabicPeriod"/>
            </a:pPr>
            <a:r>
              <a:rPr lang="en-PK" sz="900" dirty="0">
                <a:effectLst/>
                <a:latin typeface="Times New Roman" panose="02020603050405020304" pitchFamily="18" charset="0"/>
                <a:ea typeface="Times New Roman" panose="02020603050405020304" pitchFamily="18" charset="0"/>
              </a:rPr>
              <a:t>Ashraf, S. (2019). </a:t>
            </a:r>
            <a:r>
              <a:rPr lang="en-PK" sz="900" i="1" dirty="0">
                <a:effectLst/>
                <a:latin typeface="Times New Roman" panose="02020603050405020304" pitchFamily="18" charset="0"/>
                <a:ea typeface="Times New Roman" panose="02020603050405020304" pitchFamily="18" charset="0"/>
              </a:rPr>
              <a:t>How HRM can help an organization to achieve its goals?</a:t>
            </a:r>
            <a:r>
              <a:rPr lang="en-PK" sz="900" dirty="0">
                <a:effectLst/>
                <a:latin typeface="Times New Roman" panose="02020603050405020304" pitchFamily="18" charset="0"/>
                <a:ea typeface="Times New Roman" panose="02020603050405020304" pitchFamily="18" charset="0"/>
              </a:rPr>
              <a:t> [online] www.linkedin.com. Available at: </a:t>
            </a:r>
            <a:r>
              <a:rPr lang="en-PK" sz="900" u="sng" dirty="0">
                <a:solidFill>
                  <a:srgbClr val="0563C1"/>
                </a:solidFill>
                <a:effectLst/>
                <a:latin typeface="Times New Roman" panose="02020603050405020304" pitchFamily="18" charset="0"/>
                <a:ea typeface="Times New Roman" panose="02020603050405020304" pitchFamily="18" charset="0"/>
                <a:hlinkClick r:id="rId2"/>
              </a:rPr>
              <a:t>https://www.linkedin.com/pulse/how-hrm-can-help-organization-achieve-its-goals-shahmeen-ashraf/</a:t>
            </a:r>
            <a:r>
              <a:rPr lang="en-PK" sz="900" dirty="0">
                <a:effectLst/>
                <a:latin typeface="Times New Roman" panose="02020603050405020304" pitchFamily="18" charset="0"/>
                <a:ea typeface="Times New Roman" panose="02020603050405020304" pitchFamily="18" charset="0"/>
              </a:rPr>
              <a:t>. </a:t>
            </a:r>
          </a:p>
          <a:p>
            <a:pPr marL="342900" lvl="0" indent="-342900" algn="just">
              <a:spcAft>
                <a:spcPts val="1200"/>
              </a:spcAft>
              <a:buFont typeface="+mj-lt"/>
              <a:buAutoNum type="arabicPeriod"/>
            </a:pPr>
            <a:r>
              <a:rPr lang="en-PK" sz="900" dirty="0">
                <a:effectLst/>
                <a:latin typeface="Times New Roman" panose="02020603050405020304" pitchFamily="18" charset="0"/>
                <a:ea typeface="Times New Roman" panose="02020603050405020304" pitchFamily="18" charset="0"/>
              </a:rPr>
              <a:t>Arora, R. (2020). Role of Performance Improvement and Instructional Design in Strategic Human Resource Management. </a:t>
            </a:r>
            <a:r>
              <a:rPr lang="en-PK" sz="900" i="1" dirty="0">
                <a:effectLst/>
                <a:latin typeface="Times New Roman" panose="02020603050405020304" pitchFamily="18" charset="0"/>
                <a:ea typeface="Times New Roman" panose="02020603050405020304" pitchFamily="18" charset="0"/>
              </a:rPr>
              <a:t>Journal of Strategic Human Resource Management</a:t>
            </a:r>
            <a:r>
              <a:rPr lang="en-PK" sz="900" dirty="0">
                <a:effectLst/>
                <a:latin typeface="Times New Roman" panose="02020603050405020304" pitchFamily="18" charset="0"/>
                <a:ea typeface="Times New Roman" panose="02020603050405020304" pitchFamily="18" charset="0"/>
              </a:rPr>
              <a:t>, 5(1). </a:t>
            </a:r>
            <a:r>
              <a:rPr lang="en-PK" sz="900" dirty="0" err="1">
                <a:effectLst/>
                <a:latin typeface="Times New Roman" panose="02020603050405020304" pitchFamily="18" charset="0"/>
                <a:ea typeface="Times New Roman" panose="02020603050405020304" pitchFamily="18" charset="0"/>
              </a:rPr>
              <a:t>doi</a:t>
            </a:r>
            <a:r>
              <a:rPr lang="en-PK" sz="900" dirty="0">
                <a:effectLst/>
                <a:latin typeface="Times New Roman" panose="02020603050405020304" pitchFamily="18" charset="0"/>
                <a:ea typeface="Times New Roman" panose="02020603050405020304" pitchFamily="18" charset="0"/>
              </a:rPr>
              <a:t>: </a:t>
            </a:r>
            <a:r>
              <a:rPr lang="en-PK" sz="900" u="sng" dirty="0">
                <a:solidFill>
                  <a:srgbClr val="0563C1"/>
                </a:solidFill>
                <a:effectLst/>
                <a:latin typeface="Times New Roman" panose="02020603050405020304" pitchFamily="18" charset="0"/>
                <a:ea typeface="Times New Roman" panose="02020603050405020304" pitchFamily="18" charset="0"/>
                <a:hlinkClick r:id="rId3"/>
              </a:rPr>
              <a:t>https://doi.org/10.21863/jshrm/2016.5.1.022</a:t>
            </a:r>
            <a:r>
              <a:rPr lang="en-PK" sz="900" dirty="0">
                <a:effectLst/>
                <a:latin typeface="Times New Roman" panose="02020603050405020304" pitchFamily="18" charset="0"/>
                <a:ea typeface="Times New Roman" panose="02020603050405020304" pitchFamily="18" charset="0"/>
              </a:rPr>
              <a:t>. </a:t>
            </a:r>
          </a:p>
          <a:p>
            <a:pPr marL="342900" lvl="0" indent="-342900" algn="just">
              <a:spcAft>
                <a:spcPts val="1200"/>
              </a:spcAft>
              <a:buFont typeface="+mj-lt"/>
              <a:buAutoNum type="arabicPeriod"/>
            </a:pPr>
            <a:r>
              <a:rPr lang="en-PK" sz="900" dirty="0" err="1">
                <a:effectLst/>
                <a:latin typeface="Times New Roman" panose="02020603050405020304" pitchFamily="18" charset="0"/>
                <a:ea typeface="Times New Roman" panose="02020603050405020304" pitchFamily="18" charset="0"/>
              </a:rPr>
              <a:t>eBloom</a:t>
            </a:r>
            <a:r>
              <a:rPr lang="en-PK" sz="900" dirty="0">
                <a:effectLst/>
                <a:latin typeface="Times New Roman" panose="02020603050405020304" pitchFamily="18" charset="0"/>
                <a:ea typeface="Times New Roman" panose="02020603050405020304" pitchFamily="18" charset="0"/>
              </a:rPr>
              <a:t> (2023). </a:t>
            </a:r>
            <a:r>
              <a:rPr lang="en-PK" sz="900" i="1" dirty="0">
                <a:effectLst/>
                <a:latin typeface="Times New Roman" panose="02020603050405020304" pitchFamily="18" charset="0"/>
                <a:ea typeface="Times New Roman" panose="02020603050405020304" pitchFamily="18" charset="0"/>
              </a:rPr>
              <a:t>Inside the Mind of Airbnb HR: Strategies for Attracting and Retaining Top Talent</a:t>
            </a:r>
            <a:r>
              <a:rPr lang="en-PK" sz="900" dirty="0">
                <a:effectLst/>
                <a:latin typeface="Times New Roman" panose="02020603050405020304" pitchFamily="18" charset="0"/>
                <a:ea typeface="Times New Roman" panose="02020603050405020304" pitchFamily="18" charset="0"/>
              </a:rPr>
              <a:t>. [online] </a:t>
            </a:r>
            <a:r>
              <a:rPr lang="en-PK" sz="900" dirty="0" err="1">
                <a:effectLst/>
                <a:latin typeface="Times New Roman" panose="02020603050405020304" pitchFamily="18" charset="0"/>
                <a:ea typeface="Times New Roman" panose="02020603050405020304" pitchFamily="18" charset="0"/>
              </a:rPr>
              <a:t>eBloom</a:t>
            </a:r>
            <a:r>
              <a:rPr lang="en-PK" sz="900" dirty="0">
                <a:effectLst/>
                <a:latin typeface="Times New Roman" panose="02020603050405020304" pitchFamily="18" charset="0"/>
                <a:ea typeface="Times New Roman" panose="02020603050405020304" pitchFamily="18" charset="0"/>
              </a:rPr>
              <a:t>. Available at: </a:t>
            </a:r>
            <a:r>
              <a:rPr lang="en-PK" sz="900" u="sng" dirty="0">
                <a:solidFill>
                  <a:srgbClr val="0563C1"/>
                </a:solidFill>
                <a:effectLst/>
                <a:latin typeface="Times New Roman" panose="02020603050405020304" pitchFamily="18" charset="0"/>
                <a:ea typeface="Times New Roman" panose="02020603050405020304" pitchFamily="18" charset="0"/>
                <a:hlinkClick r:id="rId4"/>
              </a:rPr>
              <a:t>https://ebloom.be/inside-the-mind-of-airbnb-hr-strategies-for-attracting-and-retaining-top-talent/</a:t>
            </a:r>
            <a:r>
              <a:rPr lang="en-PK" sz="900" dirty="0">
                <a:effectLst/>
                <a:latin typeface="Times New Roman" panose="02020603050405020304" pitchFamily="18" charset="0"/>
                <a:ea typeface="Times New Roman" panose="02020603050405020304" pitchFamily="18" charset="0"/>
              </a:rPr>
              <a:t>. </a:t>
            </a:r>
          </a:p>
          <a:p>
            <a:pPr marL="342900" lvl="0" indent="-342900" algn="just">
              <a:spcAft>
                <a:spcPts val="1200"/>
              </a:spcAft>
              <a:buFont typeface="+mj-lt"/>
              <a:buAutoNum type="arabicPeriod"/>
            </a:pPr>
            <a:r>
              <a:rPr lang="en-PK" sz="900" dirty="0" err="1">
                <a:effectLst/>
                <a:latin typeface="Times New Roman" panose="02020603050405020304" pitchFamily="18" charset="0"/>
                <a:ea typeface="Times New Roman" panose="02020603050405020304" pitchFamily="18" charset="0"/>
              </a:rPr>
              <a:t>Heracleous</a:t>
            </a:r>
            <a:r>
              <a:rPr lang="en-PK" sz="900" dirty="0">
                <a:effectLst/>
                <a:latin typeface="Times New Roman" panose="02020603050405020304" pitchFamily="18" charset="0"/>
                <a:ea typeface="Times New Roman" panose="02020603050405020304" pitchFamily="18" charset="0"/>
              </a:rPr>
              <a:t>, L., Terrier, D. and Gonzalez, S. (2018). </a:t>
            </a:r>
            <a:r>
              <a:rPr lang="en-PK" sz="900" i="1" dirty="0">
                <a:effectLst/>
                <a:latin typeface="Times New Roman" panose="02020603050405020304" pitchFamily="18" charset="0"/>
                <a:ea typeface="Times New Roman" panose="02020603050405020304" pitchFamily="18" charset="0"/>
              </a:rPr>
              <a:t>The Reinvention of NASA</a:t>
            </a:r>
            <a:r>
              <a:rPr lang="en-PK" sz="900" dirty="0">
                <a:effectLst/>
                <a:latin typeface="Times New Roman" panose="02020603050405020304" pitchFamily="18" charset="0"/>
                <a:ea typeface="Times New Roman" panose="02020603050405020304" pitchFamily="18" charset="0"/>
              </a:rPr>
              <a:t>. [online] Harvard Business Review. Available at: </a:t>
            </a:r>
            <a:r>
              <a:rPr lang="en-PK" sz="900" u="sng" dirty="0">
                <a:solidFill>
                  <a:srgbClr val="0563C1"/>
                </a:solidFill>
                <a:effectLst/>
                <a:latin typeface="Times New Roman" panose="02020603050405020304" pitchFamily="18" charset="0"/>
                <a:ea typeface="Times New Roman" panose="02020603050405020304" pitchFamily="18" charset="0"/>
                <a:hlinkClick r:id="rId5"/>
              </a:rPr>
              <a:t>https://hbr.org/2018/04/the-reinvention-of-nasa</a:t>
            </a:r>
            <a:r>
              <a:rPr lang="en-PK" sz="900" dirty="0">
                <a:effectLst/>
                <a:latin typeface="Times New Roman" panose="02020603050405020304" pitchFamily="18" charset="0"/>
                <a:ea typeface="Times New Roman" panose="02020603050405020304" pitchFamily="18" charset="0"/>
              </a:rPr>
              <a:t>. </a:t>
            </a:r>
          </a:p>
          <a:p>
            <a:pPr marL="342900" lvl="0" indent="-342900" algn="just">
              <a:spcAft>
                <a:spcPts val="1200"/>
              </a:spcAft>
              <a:buFont typeface="+mj-lt"/>
              <a:buAutoNum type="arabicPeriod"/>
            </a:pPr>
            <a:r>
              <a:rPr lang="en-PK" sz="900" dirty="0" err="1">
                <a:effectLst/>
                <a:latin typeface="Times New Roman" panose="02020603050405020304" pitchFamily="18" charset="0"/>
                <a:ea typeface="Times New Roman" panose="02020603050405020304" pitchFamily="18" charset="0"/>
              </a:rPr>
              <a:t>Hendelmann</a:t>
            </a:r>
            <a:r>
              <a:rPr lang="en-PK" sz="900" dirty="0">
                <a:effectLst/>
                <a:latin typeface="Times New Roman" panose="02020603050405020304" pitchFamily="18" charset="0"/>
                <a:ea typeface="Times New Roman" panose="02020603050405020304" pitchFamily="18" charset="0"/>
              </a:rPr>
              <a:t>, V. (2022). </a:t>
            </a:r>
            <a:r>
              <a:rPr lang="en-PK" sz="900" i="1" dirty="0">
                <a:effectLst/>
                <a:latin typeface="Times New Roman" panose="02020603050405020304" pitchFamily="18" charset="0"/>
                <a:ea typeface="Times New Roman" panose="02020603050405020304" pitchFamily="18" charset="0"/>
              </a:rPr>
              <a:t>Airbnb’s 3 Biggest Competitive Advantages</a:t>
            </a:r>
            <a:r>
              <a:rPr lang="en-PK" sz="900" dirty="0">
                <a:effectLst/>
                <a:latin typeface="Times New Roman" panose="02020603050405020304" pitchFamily="18" charset="0"/>
                <a:ea typeface="Times New Roman" panose="02020603050405020304" pitchFamily="18" charset="0"/>
              </a:rPr>
              <a:t>. [online] </a:t>
            </a:r>
            <a:r>
              <a:rPr lang="en-PK" sz="900" dirty="0" err="1">
                <a:effectLst/>
                <a:latin typeface="Times New Roman" panose="02020603050405020304" pitchFamily="18" charset="0"/>
                <a:ea typeface="Times New Roman" panose="02020603050405020304" pitchFamily="18" charset="0"/>
              </a:rPr>
              <a:t>Productmint</a:t>
            </a:r>
            <a:r>
              <a:rPr lang="en-PK" sz="900" dirty="0">
                <a:effectLst/>
                <a:latin typeface="Times New Roman" panose="02020603050405020304" pitchFamily="18" charset="0"/>
                <a:ea typeface="Times New Roman" panose="02020603050405020304" pitchFamily="18" charset="0"/>
              </a:rPr>
              <a:t>. Available at: </a:t>
            </a:r>
            <a:r>
              <a:rPr lang="en-PK" sz="900" u="sng" dirty="0">
                <a:solidFill>
                  <a:srgbClr val="0563C1"/>
                </a:solidFill>
                <a:effectLst/>
                <a:latin typeface="Times New Roman" panose="02020603050405020304" pitchFamily="18" charset="0"/>
                <a:ea typeface="Times New Roman" panose="02020603050405020304" pitchFamily="18" charset="0"/>
                <a:hlinkClick r:id="rId6"/>
              </a:rPr>
              <a:t>https://productmint.com/airbnb-competitive-advantage/</a:t>
            </a:r>
            <a:r>
              <a:rPr lang="en-PK" sz="900" dirty="0">
                <a:effectLst/>
                <a:latin typeface="Times New Roman" panose="02020603050405020304" pitchFamily="18" charset="0"/>
                <a:ea typeface="Times New Roman" panose="02020603050405020304" pitchFamily="18" charset="0"/>
              </a:rPr>
              <a:t>. </a:t>
            </a:r>
          </a:p>
          <a:p>
            <a:pPr marL="342900" lvl="0" indent="-342900" algn="just">
              <a:spcAft>
                <a:spcPts val="1200"/>
              </a:spcAft>
              <a:buFont typeface="+mj-lt"/>
              <a:buAutoNum type="arabicPeriod"/>
            </a:pPr>
            <a:r>
              <a:rPr lang="en-PK" sz="900" dirty="0">
                <a:effectLst/>
                <a:latin typeface="Times New Roman" panose="02020603050405020304" pitchFamily="18" charset="0"/>
                <a:ea typeface="Times New Roman" panose="02020603050405020304" pitchFamily="18" charset="0"/>
              </a:rPr>
              <a:t>Hooker, S.B., McClain, C.R. and </a:t>
            </a:r>
            <a:r>
              <a:rPr lang="en-PK" sz="900" dirty="0" err="1">
                <a:effectLst/>
                <a:latin typeface="Times New Roman" panose="02020603050405020304" pitchFamily="18" charset="0"/>
                <a:ea typeface="Times New Roman" panose="02020603050405020304" pitchFamily="18" charset="0"/>
              </a:rPr>
              <a:t>Mannino</a:t>
            </a:r>
            <a:r>
              <a:rPr lang="en-PK" sz="900" dirty="0">
                <a:effectLst/>
                <a:latin typeface="Times New Roman" panose="02020603050405020304" pitchFamily="18" charset="0"/>
                <a:ea typeface="Times New Roman" panose="02020603050405020304" pitchFamily="18" charset="0"/>
              </a:rPr>
              <a:t>, A. (2007). NASA Strategic Planning Document: A Comprehensive Plan for the Long-Term Calibration and Validation of Oceanic Biogeochemical Satellite Data. </a:t>
            </a:r>
            <a:r>
              <a:rPr lang="en-PK" sz="900" i="1" dirty="0">
                <a:effectLst/>
                <a:latin typeface="Times New Roman" panose="02020603050405020304" pitchFamily="18" charset="0"/>
                <a:ea typeface="Times New Roman" panose="02020603050405020304" pitchFamily="18" charset="0"/>
              </a:rPr>
              <a:t>ResearchGate</a:t>
            </a:r>
            <a:r>
              <a:rPr lang="en-PK" sz="900" dirty="0">
                <a:effectLst/>
                <a:latin typeface="Times New Roman" panose="02020603050405020304" pitchFamily="18" charset="0"/>
                <a:ea typeface="Times New Roman" panose="02020603050405020304" pitchFamily="18" charset="0"/>
              </a:rPr>
              <a:t>, 42(24). </a:t>
            </a:r>
          </a:p>
          <a:p>
            <a:pPr marL="342900" lvl="0" indent="-342900" algn="just">
              <a:spcAft>
                <a:spcPts val="1200"/>
              </a:spcAft>
              <a:buFont typeface="+mj-lt"/>
              <a:buAutoNum type="arabicPeriod"/>
            </a:pPr>
            <a:r>
              <a:rPr lang="en-PK" sz="900" dirty="0" err="1">
                <a:effectLst/>
                <a:latin typeface="Times New Roman" panose="02020603050405020304" pitchFamily="18" charset="0"/>
                <a:ea typeface="Times New Roman" panose="02020603050405020304" pitchFamily="18" charset="0"/>
              </a:rPr>
              <a:t>Komm</a:t>
            </a:r>
            <a:r>
              <a:rPr lang="en-PK" sz="900" dirty="0">
                <a:effectLst/>
                <a:latin typeface="Times New Roman" panose="02020603050405020304" pitchFamily="18" charset="0"/>
                <a:ea typeface="Times New Roman" panose="02020603050405020304" pitchFamily="18" charset="0"/>
              </a:rPr>
              <a:t>, A., </a:t>
            </a:r>
            <a:r>
              <a:rPr lang="en-PK" sz="900" dirty="0" err="1">
                <a:effectLst/>
                <a:latin typeface="Times New Roman" panose="02020603050405020304" pitchFamily="18" charset="0"/>
                <a:ea typeface="Times New Roman" panose="02020603050405020304" pitchFamily="18" charset="0"/>
              </a:rPr>
              <a:t>Pollner</a:t>
            </a:r>
            <a:r>
              <a:rPr lang="en-PK" sz="900" dirty="0">
                <a:effectLst/>
                <a:latin typeface="Times New Roman" panose="02020603050405020304" pitchFamily="18" charset="0"/>
                <a:ea typeface="Times New Roman" panose="02020603050405020304" pitchFamily="18" charset="0"/>
              </a:rPr>
              <a:t>, F., </a:t>
            </a:r>
            <a:r>
              <a:rPr lang="en-PK" sz="900" dirty="0" err="1">
                <a:effectLst/>
                <a:latin typeface="Times New Roman" panose="02020603050405020304" pitchFamily="18" charset="0"/>
                <a:ea typeface="Times New Roman" panose="02020603050405020304" pitchFamily="18" charset="0"/>
              </a:rPr>
              <a:t>Schaninger</a:t>
            </a:r>
            <a:r>
              <a:rPr lang="en-PK" sz="900" dirty="0">
                <a:effectLst/>
                <a:latin typeface="Times New Roman" panose="02020603050405020304" pitchFamily="18" charset="0"/>
                <a:ea typeface="Times New Roman" panose="02020603050405020304" pitchFamily="18" charset="0"/>
              </a:rPr>
              <a:t>, B. and Sikka, S. (2021). </a:t>
            </a:r>
            <a:r>
              <a:rPr lang="en-PK" sz="900" i="1" dirty="0">
                <a:effectLst/>
                <a:latin typeface="Times New Roman" panose="02020603050405020304" pitchFamily="18" charset="0"/>
                <a:ea typeface="Times New Roman" panose="02020603050405020304" pitchFamily="18" charset="0"/>
              </a:rPr>
              <a:t>The new possible: How HR can help build the organization of the future | McKinsey</a:t>
            </a:r>
            <a:r>
              <a:rPr lang="en-PK" sz="900" dirty="0">
                <a:effectLst/>
                <a:latin typeface="Times New Roman" panose="02020603050405020304" pitchFamily="18" charset="0"/>
                <a:ea typeface="Times New Roman" panose="02020603050405020304" pitchFamily="18" charset="0"/>
              </a:rPr>
              <a:t>. [online] McKinsey &amp; Company. Available at: </a:t>
            </a:r>
            <a:r>
              <a:rPr lang="en-PK" sz="900" u="sng" dirty="0">
                <a:solidFill>
                  <a:srgbClr val="0563C1"/>
                </a:solidFill>
                <a:effectLst/>
                <a:latin typeface="Times New Roman" panose="02020603050405020304" pitchFamily="18" charset="0"/>
                <a:ea typeface="Times New Roman" panose="02020603050405020304" pitchFamily="18" charset="0"/>
                <a:hlinkClick r:id="rId7"/>
              </a:rPr>
              <a:t>https://www.mckinsey.com/capabilities/people-and-organizational-performance/our-insights/the-new-possible-how-hr-can-help-build-the-organization-of-the-future</a:t>
            </a:r>
            <a:r>
              <a:rPr lang="en-PK" sz="900" dirty="0">
                <a:effectLst/>
                <a:latin typeface="Times New Roman" panose="02020603050405020304" pitchFamily="18" charset="0"/>
                <a:ea typeface="Times New Roman" panose="02020603050405020304" pitchFamily="18" charset="0"/>
              </a:rPr>
              <a:t>. </a:t>
            </a:r>
          </a:p>
          <a:p>
            <a:pPr marL="342900" lvl="0" indent="-342900" algn="just">
              <a:spcAft>
                <a:spcPts val="1200"/>
              </a:spcAft>
              <a:buFont typeface="+mj-lt"/>
              <a:buAutoNum type="arabicPeriod"/>
            </a:pPr>
            <a:r>
              <a:rPr lang="en-PK" sz="900" dirty="0">
                <a:effectLst/>
                <a:latin typeface="Times New Roman" panose="02020603050405020304" pitchFamily="18" charset="0"/>
                <a:ea typeface="Times New Roman" panose="02020603050405020304" pitchFamily="18" charset="0"/>
              </a:rPr>
              <a:t>Masson, T. (2021). </a:t>
            </a:r>
            <a:r>
              <a:rPr lang="en-PK" sz="900" i="1" dirty="0">
                <a:effectLst/>
                <a:latin typeface="Times New Roman" panose="02020603050405020304" pitchFamily="18" charset="0"/>
                <a:ea typeface="Times New Roman" panose="02020603050405020304" pitchFamily="18" charset="0"/>
              </a:rPr>
              <a:t>The 4 pillars of Airbnb’s 2021 Strategy | Rental Scale-Up</a:t>
            </a:r>
            <a:r>
              <a:rPr lang="en-PK" sz="900" dirty="0">
                <a:effectLst/>
                <a:latin typeface="Times New Roman" panose="02020603050405020304" pitchFamily="18" charset="0"/>
                <a:ea typeface="Times New Roman" panose="02020603050405020304" pitchFamily="18" charset="0"/>
              </a:rPr>
              <a:t>. [online] https://www.rentalscaleup.com/. Available at: </a:t>
            </a:r>
            <a:r>
              <a:rPr lang="en-PK" sz="900" u="sng" dirty="0">
                <a:solidFill>
                  <a:srgbClr val="0563C1"/>
                </a:solidFill>
                <a:effectLst/>
                <a:latin typeface="Times New Roman" panose="02020603050405020304" pitchFamily="18" charset="0"/>
                <a:ea typeface="Times New Roman" panose="02020603050405020304" pitchFamily="18" charset="0"/>
                <a:hlinkClick r:id="rId8"/>
              </a:rPr>
              <a:t>https://www.rentalscaleup.com/airbnbs-2021-strategy/#:~:text=It%20relies%20on%204%20pillars%3A%201%20Educating%20the</a:t>
            </a:r>
            <a:r>
              <a:rPr lang="en-PK" sz="900" dirty="0">
                <a:effectLst/>
                <a:latin typeface="Times New Roman" panose="02020603050405020304" pitchFamily="18" charset="0"/>
                <a:ea typeface="Times New Roman" panose="02020603050405020304" pitchFamily="18" charset="0"/>
              </a:rPr>
              <a:t> </a:t>
            </a:r>
          </a:p>
          <a:p>
            <a:pPr marL="342900" lvl="0" indent="-342900" algn="just">
              <a:spcAft>
                <a:spcPts val="1200"/>
              </a:spcAft>
              <a:buFont typeface="+mj-lt"/>
              <a:buAutoNum type="arabicPeriod"/>
            </a:pPr>
            <a:r>
              <a:rPr lang="en-PK" sz="900" dirty="0">
                <a:effectLst/>
                <a:latin typeface="Times New Roman" panose="02020603050405020304" pitchFamily="18" charset="0"/>
                <a:ea typeface="Times New Roman" panose="02020603050405020304" pitchFamily="18" charset="0"/>
              </a:rPr>
              <a:t>NASA (2023). </a:t>
            </a:r>
            <a:r>
              <a:rPr lang="en-PK" sz="900" i="1" dirty="0">
                <a:effectLst/>
                <a:latin typeface="Times New Roman" panose="02020603050405020304" pitchFamily="18" charset="0"/>
                <a:ea typeface="Times New Roman" panose="02020603050405020304" pitchFamily="18" charset="0"/>
              </a:rPr>
              <a:t>NASA’s Strategic Human Capital Implementation Plan</a:t>
            </a:r>
            <a:r>
              <a:rPr lang="en-PK" sz="900" dirty="0">
                <a:effectLst/>
                <a:latin typeface="Times New Roman" panose="02020603050405020304" pitchFamily="18" charset="0"/>
                <a:ea typeface="Times New Roman" panose="02020603050405020304" pitchFamily="18" charset="0"/>
              </a:rPr>
              <a:t>. [online] Available at: </a:t>
            </a:r>
            <a:r>
              <a:rPr lang="en-PK" sz="900" u="sng" dirty="0">
                <a:solidFill>
                  <a:srgbClr val="0563C1"/>
                </a:solidFill>
                <a:effectLst/>
                <a:latin typeface="Times New Roman" panose="02020603050405020304" pitchFamily="18" charset="0"/>
                <a:ea typeface="Times New Roman" panose="02020603050405020304" pitchFamily="18" charset="0"/>
                <a:hlinkClick r:id="rId9"/>
              </a:rPr>
              <a:t>https://www.nasa.gov/sites/default/files/atoms/files/o53003551.pdf</a:t>
            </a:r>
            <a:r>
              <a:rPr lang="en-PK" sz="900" dirty="0">
                <a:effectLst/>
                <a:latin typeface="Times New Roman" panose="02020603050405020304" pitchFamily="18" charset="0"/>
                <a:ea typeface="Times New Roman" panose="02020603050405020304" pitchFamily="18" charset="0"/>
              </a:rPr>
              <a:t> </a:t>
            </a:r>
          </a:p>
          <a:p>
            <a:pPr marL="342900" lvl="0" indent="-342900" algn="just">
              <a:spcAft>
                <a:spcPts val="1200"/>
              </a:spcAft>
              <a:buFont typeface="+mj-lt"/>
              <a:buAutoNum type="arabicPeriod"/>
            </a:pPr>
            <a:r>
              <a:rPr lang="en-PK" sz="900" dirty="0">
                <a:effectLst/>
                <a:latin typeface="Times New Roman" panose="02020603050405020304" pitchFamily="18" charset="0"/>
                <a:ea typeface="Times New Roman" panose="02020603050405020304" pitchFamily="18" charset="0"/>
              </a:rPr>
              <a:t>NASA (2022). </a:t>
            </a:r>
            <a:r>
              <a:rPr lang="en-PK" sz="900" i="1" dirty="0">
                <a:effectLst/>
                <a:latin typeface="Times New Roman" panose="02020603050405020304" pitchFamily="18" charset="0"/>
                <a:ea typeface="Times New Roman" panose="02020603050405020304" pitchFamily="18" charset="0"/>
              </a:rPr>
              <a:t>Value of NASA</a:t>
            </a:r>
            <a:r>
              <a:rPr lang="en-PK" sz="900" dirty="0">
                <a:effectLst/>
                <a:latin typeface="Times New Roman" panose="02020603050405020304" pitchFamily="18" charset="0"/>
                <a:ea typeface="Times New Roman" panose="02020603050405020304" pitchFamily="18" charset="0"/>
              </a:rPr>
              <a:t>. [online] NASA. Available at: </a:t>
            </a:r>
            <a:r>
              <a:rPr lang="en-PK" sz="900" u="sng" dirty="0">
                <a:solidFill>
                  <a:srgbClr val="0563C1"/>
                </a:solidFill>
                <a:effectLst/>
                <a:latin typeface="Times New Roman" panose="02020603050405020304" pitchFamily="18" charset="0"/>
                <a:ea typeface="Times New Roman" panose="02020603050405020304" pitchFamily="18" charset="0"/>
                <a:hlinkClick r:id="rId10"/>
              </a:rPr>
              <a:t>https://www.nasa.gov/specials/value-of-nasa/#:~:text=We%20invest%20in%20cutting-edge%20technologies%20to%20help%20maintain</a:t>
            </a:r>
            <a:r>
              <a:rPr lang="en-PK" sz="900" dirty="0">
                <a:effectLst/>
                <a:latin typeface="Times New Roman" panose="02020603050405020304" pitchFamily="18" charset="0"/>
                <a:ea typeface="Times New Roman" panose="02020603050405020304" pitchFamily="18" charset="0"/>
              </a:rPr>
              <a:t> </a:t>
            </a:r>
          </a:p>
          <a:p>
            <a:pPr marL="342900" lvl="0" indent="-342900" algn="just">
              <a:spcAft>
                <a:spcPts val="1200"/>
              </a:spcAft>
              <a:buFont typeface="+mj-lt"/>
              <a:buAutoNum type="arabicPeriod"/>
            </a:pPr>
            <a:r>
              <a:rPr lang="en-PK" sz="900" dirty="0" err="1">
                <a:effectLst/>
                <a:latin typeface="Times New Roman" panose="02020603050405020304" pitchFamily="18" charset="0"/>
                <a:ea typeface="Times New Roman" panose="02020603050405020304" pitchFamily="18" charset="0"/>
              </a:rPr>
              <a:t>Oskam</a:t>
            </a:r>
            <a:r>
              <a:rPr lang="en-PK" sz="900" dirty="0">
                <a:effectLst/>
                <a:latin typeface="Times New Roman" panose="02020603050405020304" pitchFamily="18" charset="0"/>
                <a:ea typeface="Times New Roman" panose="02020603050405020304" pitchFamily="18" charset="0"/>
              </a:rPr>
              <a:t>, J. and </a:t>
            </a:r>
            <a:r>
              <a:rPr lang="en-PK" sz="900" dirty="0" err="1">
                <a:effectLst/>
                <a:latin typeface="Times New Roman" panose="02020603050405020304" pitchFamily="18" charset="0"/>
                <a:ea typeface="Times New Roman" panose="02020603050405020304" pitchFamily="18" charset="0"/>
              </a:rPr>
              <a:t>Boswijk</a:t>
            </a:r>
            <a:r>
              <a:rPr lang="en-PK" sz="900" dirty="0">
                <a:effectLst/>
                <a:latin typeface="Times New Roman" panose="02020603050405020304" pitchFamily="18" charset="0"/>
                <a:ea typeface="Times New Roman" panose="02020603050405020304" pitchFamily="18" charset="0"/>
              </a:rPr>
              <a:t>, A. (2016). Airbnb: the future of networked hospitality businesses. </a:t>
            </a:r>
            <a:r>
              <a:rPr lang="en-PK" sz="900" i="1" dirty="0">
                <a:effectLst/>
                <a:latin typeface="Times New Roman" panose="02020603050405020304" pitchFamily="18" charset="0"/>
                <a:ea typeface="Times New Roman" panose="02020603050405020304" pitchFamily="18" charset="0"/>
              </a:rPr>
              <a:t>Journal of Tourism Futures</a:t>
            </a:r>
            <a:r>
              <a:rPr lang="en-PK" sz="900" dirty="0">
                <a:effectLst/>
                <a:latin typeface="Times New Roman" panose="02020603050405020304" pitchFamily="18" charset="0"/>
                <a:ea typeface="Times New Roman" panose="02020603050405020304" pitchFamily="18" charset="0"/>
              </a:rPr>
              <a:t>, [online] 2(1), pp.22–42. </a:t>
            </a:r>
            <a:r>
              <a:rPr lang="en-PK" sz="900" dirty="0" err="1">
                <a:effectLst/>
                <a:latin typeface="Times New Roman" panose="02020603050405020304" pitchFamily="18" charset="0"/>
                <a:ea typeface="Times New Roman" panose="02020603050405020304" pitchFamily="18" charset="0"/>
              </a:rPr>
              <a:t>doi</a:t>
            </a:r>
            <a:r>
              <a:rPr lang="en-PK" sz="900" dirty="0">
                <a:effectLst/>
                <a:latin typeface="Times New Roman" panose="02020603050405020304" pitchFamily="18" charset="0"/>
                <a:ea typeface="Times New Roman" panose="02020603050405020304" pitchFamily="18" charset="0"/>
              </a:rPr>
              <a:t>: </a:t>
            </a:r>
            <a:r>
              <a:rPr lang="en-PK" sz="900" u="sng" dirty="0">
                <a:solidFill>
                  <a:srgbClr val="0563C1"/>
                </a:solidFill>
                <a:effectLst/>
                <a:latin typeface="Times New Roman" panose="02020603050405020304" pitchFamily="18" charset="0"/>
                <a:ea typeface="Times New Roman" panose="02020603050405020304" pitchFamily="18" charset="0"/>
                <a:hlinkClick r:id="rId11"/>
              </a:rPr>
              <a:t>https://doi.org/10.1108/jtf-11-2015-0048</a:t>
            </a:r>
            <a:r>
              <a:rPr lang="en-PK" sz="900" dirty="0">
                <a:effectLst/>
                <a:latin typeface="Times New Roman" panose="02020603050405020304" pitchFamily="18" charset="0"/>
                <a:ea typeface="Times New Roman" panose="02020603050405020304" pitchFamily="18" charset="0"/>
              </a:rPr>
              <a:t>. </a:t>
            </a:r>
          </a:p>
          <a:p>
            <a:pPr marL="342900" lvl="0" indent="-342900" algn="just">
              <a:spcAft>
                <a:spcPts val="1200"/>
              </a:spcAft>
              <a:buFont typeface="+mj-lt"/>
              <a:buAutoNum type="arabicPeriod"/>
            </a:pPr>
            <a:r>
              <a:rPr lang="en-PK" sz="900" dirty="0">
                <a:effectLst/>
                <a:latin typeface="Times New Roman" panose="02020603050405020304" pitchFamily="18" charset="0"/>
                <a:ea typeface="Times New Roman" panose="02020603050405020304" pitchFamily="18" charset="0"/>
              </a:rPr>
              <a:t>Pant , D. (2021). </a:t>
            </a:r>
            <a:r>
              <a:rPr lang="en-PK" sz="900" i="1" dirty="0">
                <a:effectLst/>
                <a:latin typeface="Times New Roman" panose="02020603050405020304" pitchFamily="18" charset="0"/>
                <a:ea typeface="Times New Roman" panose="02020603050405020304" pitchFamily="18" charset="0"/>
              </a:rPr>
              <a:t>Here’s how NASA is driving HR transformation</a:t>
            </a:r>
            <a:r>
              <a:rPr lang="en-PK" sz="900" dirty="0">
                <a:effectLst/>
                <a:latin typeface="Times New Roman" panose="02020603050405020304" pitchFamily="18" charset="0"/>
                <a:ea typeface="Times New Roman" panose="02020603050405020304" pitchFamily="18" charset="0"/>
              </a:rPr>
              <a:t>. [online] People Matters. Available at: </a:t>
            </a:r>
            <a:r>
              <a:rPr lang="en-PK" sz="900" u="sng" dirty="0">
                <a:solidFill>
                  <a:srgbClr val="0563C1"/>
                </a:solidFill>
                <a:effectLst/>
                <a:latin typeface="Times New Roman" panose="02020603050405020304" pitchFamily="18" charset="0"/>
                <a:ea typeface="Times New Roman" panose="02020603050405020304" pitchFamily="18" charset="0"/>
                <a:hlinkClick r:id="rId12"/>
              </a:rPr>
              <a:t>https://anz.peoplemattersglobal.com/article/strategic-hr/heres-how-nasa-is-driving-hr-transformation-30292</a:t>
            </a:r>
            <a:r>
              <a:rPr lang="en-PK" sz="900" dirty="0">
                <a:effectLst/>
                <a:latin typeface="Times New Roman" panose="02020603050405020304" pitchFamily="18" charset="0"/>
                <a:ea typeface="Times New Roman" panose="02020603050405020304" pitchFamily="18" charset="0"/>
              </a:rPr>
              <a:t> </a:t>
            </a:r>
          </a:p>
          <a:p>
            <a:pPr marL="342900" lvl="0" indent="-342900" algn="just">
              <a:spcAft>
                <a:spcPts val="1200"/>
              </a:spcAft>
              <a:buFont typeface="+mj-lt"/>
              <a:buAutoNum type="arabicPeriod"/>
            </a:pPr>
            <a:r>
              <a:rPr lang="en-PK" sz="900" dirty="0" err="1">
                <a:effectLst/>
                <a:latin typeface="Times New Roman" panose="02020603050405020304" pitchFamily="18" charset="0"/>
                <a:ea typeface="Times New Roman" panose="02020603050405020304" pitchFamily="18" charset="0"/>
              </a:rPr>
              <a:t>Tatevosian</a:t>
            </a:r>
            <a:r>
              <a:rPr lang="en-PK" sz="900" dirty="0">
                <a:effectLst/>
                <a:latin typeface="Times New Roman" panose="02020603050405020304" pitchFamily="18" charset="0"/>
                <a:ea typeface="Times New Roman" panose="02020603050405020304" pitchFamily="18" charset="0"/>
              </a:rPr>
              <a:t>, P. (2021). </a:t>
            </a:r>
            <a:r>
              <a:rPr lang="en-PK" sz="900" i="1" dirty="0">
                <a:effectLst/>
                <a:latin typeface="Times New Roman" panose="02020603050405020304" pitchFamily="18" charset="0"/>
                <a:ea typeface="Times New Roman" panose="02020603050405020304" pitchFamily="18" charset="0"/>
              </a:rPr>
              <a:t>3 Competitive Advantages Airbnb Holds Over Hotels</a:t>
            </a:r>
            <a:r>
              <a:rPr lang="en-PK" sz="900" dirty="0">
                <a:effectLst/>
                <a:latin typeface="Times New Roman" panose="02020603050405020304" pitchFamily="18" charset="0"/>
                <a:ea typeface="Times New Roman" panose="02020603050405020304" pitchFamily="18" charset="0"/>
              </a:rPr>
              <a:t>. [online] The Motley Fool. Available at: </a:t>
            </a:r>
            <a:r>
              <a:rPr lang="en-PK" sz="900" u="sng" dirty="0">
                <a:solidFill>
                  <a:srgbClr val="0563C1"/>
                </a:solidFill>
                <a:effectLst/>
                <a:latin typeface="Times New Roman" panose="02020603050405020304" pitchFamily="18" charset="0"/>
                <a:ea typeface="Times New Roman" panose="02020603050405020304" pitchFamily="18" charset="0"/>
                <a:hlinkClick r:id="rId13"/>
              </a:rPr>
              <a:t>https://www.fool.com/investing/2021/08/17/3-competitive-advantage-airbnb-holds-over-hotels/</a:t>
            </a:r>
            <a:r>
              <a:rPr lang="en-PK" sz="900" dirty="0">
                <a:effectLst/>
                <a:latin typeface="Times New Roman" panose="02020603050405020304" pitchFamily="18" charset="0"/>
                <a:ea typeface="Times New Roman" panose="02020603050405020304" pitchFamily="18" charset="0"/>
              </a:rPr>
              <a:t>. </a:t>
            </a:r>
          </a:p>
          <a:p>
            <a:pPr marL="342900" lvl="0" indent="-342900" algn="just">
              <a:spcAft>
                <a:spcPts val="1200"/>
              </a:spcAft>
              <a:buFont typeface="+mj-lt"/>
              <a:buAutoNum type="arabicPeriod"/>
            </a:pPr>
            <a:r>
              <a:rPr lang="en-PK" sz="900" dirty="0">
                <a:effectLst/>
                <a:latin typeface="Times New Roman" panose="02020603050405020304" pitchFamily="18" charset="0"/>
                <a:ea typeface="Times New Roman" panose="02020603050405020304" pitchFamily="18" charset="0"/>
              </a:rPr>
              <a:t>Van </a:t>
            </a:r>
            <a:r>
              <a:rPr lang="en-PK" sz="900" dirty="0" err="1">
                <a:effectLst/>
                <a:latin typeface="Times New Roman" panose="02020603050405020304" pitchFamily="18" charset="0"/>
                <a:ea typeface="Times New Roman" panose="02020603050405020304" pitchFamily="18" charset="0"/>
              </a:rPr>
              <a:t>Vulpen</a:t>
            </a:r>
            <a:r>
              <a:rPr lang="en-PK" sz="900" dirty="0">
                <a:effectLst/>
                <a:latin typeface="Times New Roman" panose="02020603050405020304" pitchFamily="18" charset="0"/>
                <a:ea typeface="Times New Roman" panose="02020603050405020304" pitchFamily="18" charset="0"/>
              </a:rPr>
              <a:t>, E. (2018). </a:t>
            </a:r>
            <a:r>
              <a:rPr lang="en-PK" sz="900" i="1" dirty="0">
                <a:effectLst/>
                <a:latin typeface="Times New Roman" panose="02020603050405020304" pitchFamily="18" charset="0"/>
                <a:ea typeface="Times New Roman" panose="02020603050405020304" pitchFamily="18" charset="0"/>
              </a:rPr>
              <a:t>The HR Value Chain: An Essential tool for Adding Value to HR</a:t>
            </a:r>
            <a:r>
              <a:rPr lang="en-PK" sz="900" dirty="0">
                <a:effectLst/>
                <a:latin typeface="Times New Roman" panose="02020603050405020304" pitchFamily="18" charset="0"/>
                <a:ea typeface="Times New Roman" panose="02020603050405020304" pitchFamily="18" charset="0"/>
              </a:rPr>
              <a:t>. [online] AIHR. Available at: </a:t>
            </a:r>
            <a:r>
              <a:rPr lang="en-PK" sz="900" u="sng" dirty="0">
                <a:solidFill>
                  <a:srgbClr val="0563C1"/>
                </a:solidFill>
                <a:effectLst/>
                <a:latin typeface="Times New Roman" panose="02020603050405020304" pitchFamily="18" charset="0"/>
                <a:ea typeface="Times New Roman" panose="02020603050405020304" pitchFamily="18" charset="0"/>
                <a:hlinkClick r:id="rId14"/>
              </a:rPr>
              <a:t>https://www.aihr.com/blog/hr-value-chain-essential-tool-for-adding-value-to-hr/</a:t>
            </a:r>
            <a:r>
              <a:rPr lang="en-PK" sz="900" dirty="0">
                <a:effectLst/>
                <a:latin typeface="Times New Roman" panose="02020603050405020304" pitchFamily="18" charset="0"/>
                <a:ea typeface="Times New Roman" panose="02020603050405020304" pitchFamily="18" charset="0"/>
              </a:rPr>
              <a:t>. </a:t>
            </a:r>
          </a:p>
          <a:p>
            <a:pPr marL="342900" lvl="0" indent="-342900" algn="just">
              <a:spcAft>
                <a:spcPts val="1200"/>
              </a:spcAft>
              <a:buFont typeface="+mj-lt"/>
              <a:buAutoNum type="arabicPeriod"/>
            </a:pPr>
            <a:r>
              <a:rPr lang="en-PK" sz="900" dirty="0">
                <a:effectLst/>
                <a:latin typeface="Times New Roman" panose="02020603050405020304" pitchFamily="18" charset="0"/>
                <a:ea typeface="Times New Roman" panose="02020603050405020304" pitchFamily="18" charset="0"/>
              </a:rPr>
              <a:t>Yohn, D. (2018). </a:t>
            </a:r>
            <a:r>
              <a:rPr lang="en-PK" sz="900" i="1" dirty="0">
                <a:effectLst/>
                <a:latin typeface="Times New Roman" panose="02020603050405020304" pitchFamily="18" charset="0"/>
                <a:ea typeface="Times New Roman" panose="02020603050405020304" pitchFamily="18" charset="0"/>
              </a:rPr>
              <a:t>What happened when Airbnb blew up its HR department to focus on ‘employee experience’</a:t>
            </a:r>
            <a:r>
              <a:rPr lang="en-PK" sz="900" dirty="0">
                <a:effectLst/>
                <a:latin typeface="Times New Roman" panose="02020603050405020304" pitchFamily="18" charset="0"/>
                <a:ea typeface="Times New Roman" panose="02020603050405020304" pitchFamily="18" charset="0"/>
              </a:rPr>
              <a:t>. [online] Linkedin.com. Available at: </a:t>
            </a:r>
            <a:r>
              <a:rPr lang="en-PK" sz="900" u="sng" dirty="0">
                <a:solidFill>
                  <a:srgbClr val="0563C1"/>
                </a:solidFill>
                <a:effectLst/>
                <a:latin typeface="Times New Roman" panose="02020603050405020304" pitchFamily="18" charset="0"/>
                <a:ea typeface="Times New Roman" panose="02020603050405020304" pitchFamily="18" charset="0"/>
                <a:hlinkClick r:id="rId15"/>
              </a:rPr>
              <a:t>https://www.linkedin.com/pulse/what-happened-when-airbnb-blew-up-its-hr-department-focus-denise-yohn/</a:t>
            </a:r>
            <a:r>
              <a:rPr lang="en-PK" sz="900" dirty="0">
                <a:effectLst/>
                <a:latin typeface="Times New Roman" panose="02020603050405020304" pitchFamily="18" charset="0"/>
                <a:ea typeface="Times New Roman" panose="02020603050405020304" pitchFamily="18" charset="0"/>
              </a:rPr>
              <a:t>. </a:t>
            </a:r>
          </a:p>
          <a:p>
            <a:pPr marL="228600" algn="just">
              <a:spcAft>
                <a:spcPts val="1200"/>
              </a:spcAft>
            </a:pPr>
            <a:r>
              <a:rPr lang="en-PK" sz="900" dirty="0">
                <a:effectLst/>
                <a:latin typeface="Times New Roman" panose="02020603050405020304" pitchFamily="18" charset="0"/>
                <a:ea typeface="Times New Roman" panose="02020603050405020304" pitchFamily="18" charset="0"/>
              </a:rPr>
              <a:t> </a:t>
            </a:r>
          </a:p>
          <a:p>
            <a:pPr algn="just"/>
            <a:endParaRPr lang="en-PK" sz="900" dirty="0"/>
          </a:p>
        </p:txBody>
      </p:sp>
    </p:spTree>
    <p:extLst>
      <p:ext uri="{BB962C8B-B14F-4D97-AF65-F5344CB8AC3E}">
        <p14:creationId xmlns:p14="http://schemas.microsoft.com/office/powerpoint/2010/main" val="1289874639"/>
      </p:ext>
    </p:extLst>
  </p:cSld>
  <p:clrMapOvr>
    <a:masterClrMapping/>
  </p:clrMapOvr>
</p:sld>
</file>

<file path=ppt/theme/theme1.xml><?xml version="1.0" encoding="utf-8"?>
<a:theme xmlns:a="http://schemas.openxmlformats.org/drawingml/2006/main" name="Office Theme">
  <a:themeElements>
    <a:clrScheme name="__typo">
      <a:dk1>
        <a:sysClr val="windowText" lastClr="000000"/>
      </a:dk1>
      <a:lt1>
        <a:sysClr val="window" lastClr="FFFFFF"/>
      </a:lt1>
      <a:dk2>
        <a:srgbClr val="017C8D"/>
      </a:dk2>
      <a:lt2>
        <a:srgbClr val="E7E6E6"/>
      </a:lt2>
      <a:accent1>
        <a:srgbClr val="017C8D"/>
      </a:accent1>
      <a:accent2>
        <a:srgbClr val="F6F5F1"/>
      </a:accent2>
      <a:accent3>
        <a:srgbClr val="FF7D41"/>
      </a:accent3>
      <a:accent4>
        <a:srgbClr val="AEABAB"/>
      </a:accent4>
      <a:accent5>
        <a:srgbClr val="009999"/>
      </a:accent5>
      <a:accent6>
        <a:srgbClr val="000000"/>
      </a:accent6>
      <a:hlink>
        <a:srgbClr val="009999"/>
      </a:hlink>
      <a:folHlink>
        <a:srgbClr val="E7E6E6"/>
      </a:folHlink>
    </a:clrScheme>
    <a:fontScheme name="__typo">
      <a:majorFont>
        <a:latin typeface="Century Gothic"/>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11646208_win32_fixed.potx" id="{CE50844D-35E7-408C-B635-D6BA95FB36D1}" vid="{B258AA5A-7D4F-4879-BBFC-815FE4FE6B92}"/>
    </a:ext>
  </a:extLst>
</a:theme>
</file>

<file path=docProps/app.xml><?xml version="1.0" encoding="utf-8"?>
<Properties xmlns="http://schemas.openxmlformats.org/officeDocument/2006/extended-properties" xmlns:vt="http://schemas.openxmlformats.org/officeDocument/2006/docPropsVTypes">
  <Template>{ECBE45D4-34CE-4E7C-88F2-632F2D822F4D}tf11646208_win32</Template>
  <TotalTime>195</TotalTime>
  <Words>2841</Words>
  <Application>Microsoft Office PowerPoint</Application>
  <PresentationFormat>Custom</PresentationFormat>
  <Paragraphs>105</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Century Gothic</vt:lpstr>
      <vt:lpstr>Elephant</vt:lpstr>
      <vt:lpstr>Gill Sans MT</vt:lpstr>
      <vt:lpstr>Times New Roman</vt:lpstr>
      <vt:lpstr>Office Theme</vt:lpstr>
      <vt:lpstr>Introduction</vt:lpstr>
      <vt:lpstr>NASA</vt:lpstr>
      <vt:lpstr>HR Strategy of AIRBNB</vt:lpstr>
      <vt:lpstr>HR strategy of nasa</vt:lpstr>
      <vt:lpstr>COMPTETIVE ADVANTAGE</vt:lpstr>
      <vt:lpstr>COMPETITIVE ADVANTAGE OF NASA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
  <cp:lastModifiedBy>Windows User</cp:lastModifiedBy>
  <cp:revision>2</cp:revision>
  <dcterms:created xsi:type="dcterms:W3CDTF">2023-07-14T07:11:14Z</dcterms:created>
  <dcterms:modified xsi:type="dcterms:W3CDTF">2023-07-18T12:17:19Z</dcterms:modified>
</cp:coreProperties>
</file>