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18" r:id="rId1"/>
  </p:sldMasterIdLst>
  <p:notesMasterIdLst>
    <p:notesMasterId r:id="rId19"/>
  </p:notesMasterIdLst>
  <p:sldIdLst>
    <p:sldId id="256" r:id="rId2"/>
    <p:sldId id="260" r:id="rId3"/>
    <p:sldId id="261" r:id="rId4"/>
    <p:sldId id="274" r:id="rId5"/>
    <p:sldId id="275" r:id="rId6"/>
    <p:sldId id="281" r:id="rId7"/>
    <p:sldId id="282" r:id="rId8"/>
    <p:sldId id="292" r:id="rId9"/>
    <p:sldId id="293" r:id="rId10"/>
    <p:sldId id="297" r:id="rId11"/>
    <p:sldId id="298" r:id="rId12"/>
    <p:sldId id="299" r:id="rId13"/>
    <p:sldId id="300" r:id="rId14"/>
    <p:sldId id="301" r:id="rId15"/>
    <p:sldId id="302" r:id="rId16"/>
    <p:sldId id="303" r:id="rId17"/>
    <p:sldId id="304" r:id="rId18"/>
  </p:sldIdLst>
  <p:sldSz cx="9144000" cy="5143500" type="screen16x9"/>
  <p:notesSz cx="6858000" cy="9144000"/>
  <p:embeddedFontLst>
    <p:embeddedFont>
      <p:font typeface="Josefin Sans" pitchFamily="2" charset="77"/>
      <p:regular r:id="rId20"/>
    </p:embeddedFont>
    <p:embeddedFont>
      <p:font typeface="Open Sans" panose="020B0606030504020204" pitchFamily="34" charset="0"/>
      <p:regular r:id="rId21"/>
      <p:bold r:id="rId22"/>
      <p:italic r:id="rId23"/>
      <p:boldItalic r:id="rId24"/>
    </p:embeddedFont>
    <p:embeddedFont>
      <p:font typeface="Open Sans Light" panose="020B0306030504020204" pitchFamily="34" charset="0"/>
      <p:regular r:id="rId25"/>
      <p:italic r:id="rId26"/>
    </p:embeddedFont>
    <p:embeddedFont>
      <p:font typeface="Open Sans SemiBold" panose="020B0706030804020204" pitchFamily="34"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928A40C-840C-461F-B778-181A820B5BB4}">
  <a:tblStyle styleId="{0928A40C-840C-461F-B778-181A820B5BB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29"/>
  </p:normalViewPr>
  <p:slideViewPr>
    <p:cSldViewPr snapToGrid="0">
      <p:cViewPr varScale="1">
        <p:scale>
          <a:sx n="136" d="100"/>
          <a:sy n="136" d="100"/>
        </p:scale>
        <p:origin x="224" y="21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8"/>
        <p:cNvGrpSpPr/>
        <p:nvPr/>
      </p:nvGrpSpPr>
      <p:grpSpPr>
        <a:xfrm>
          <a:off x="0" y="0"/>
          <a:ext cx="0" cy="0"/>
          <a:chOff x="0" y="0"/>
          <a:chExt cx="0" cy="0"/>
        </a:xfrm>
      </p:grpSpPr>
      <p:sp>
        <p:nvSpPr>
          <p:cNvPr id="1029" name="Google Shape;102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030" name="Google Shape;103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7"/>
        <p:cNvGrpSpPr/>
        <p:nvPr/>
      </p:nvGrpSpPr>
      <p:grpSpPr>
        <a:xfrm>
          <a:off x="0" y="0"/>
          <a:ext cx="0" cy="0"/>
          <a:chOff x="0" y="0"/>
          <a:chExt cx="0" cy="0"/>
        </a:xfrm>
      </p:grpSpPr>
      <p:sp>
        <p:nvSpPr>
          <p:cNvPr id="1078" name="Google Shape;1078;gab8d1ca927_3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079" name="Google Shape;1079;gab8d1ca927_3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In this panel, the case of protection of Child HN where a longer-term condition was woven into social care, mental health and family interventions is explored. There are factors that are critical to effective safeguarding, such as building a collective understanding of the risk, effective sharing of information, and keeping children at the heart of safeguarding practices, rather than the organisation (Frost 2020). We would like to present to you a social worker, </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paediatric</a:t>
            </a:r>
            <a:r>
              <a:rPr lang="en-US" sz="1100" dirty="0">
                <a:effectLst/>
                <a:latin typeface="Aptos" panose="020B0004020202020204" pitchFamily="34" charset="0"/>
                <a:ea typeface="MS Mincho" panose="02020609040205080304" pitchFamily="49" charset="-128"/>
                <a:cs typeface="Times New Roman" panose="02020603050405020304" pitchFamily="18" charset="0"/>
              </a:rPr>
              <a:t> diabetes professional and a mental health worker and safeguarding lead for education. HN's wellbeing, medical neglect, partnership working and protective services will be assessed and based on this, a multi-agency, practical care and action plan will be agreed.</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4"/>
        <p:cNvGrpSpPr/>
        <p:nvPr/>
      </p:nvGrpSpPr>
      <p:grpSpPr>
        <a:xfrm>
          <a:off x="0" y="0"/>
          <a:ext cx="0" cy="0"/>
          <a:chOff x="0" y="0"/>
          <a:chExt cx="0" cy="0"/>
        </a:xfrm>
      </p:grpSpPr>
      <p:sp>
        <p:nvSpPr>
          <p:cNvPr id="1085" name="Google Shape;1085;gd1e87cec61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086" name="Google Shape;1086;gd1e87cec61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Case Overview and Critical Incident</a:t>
            </a:r>
          </a:p>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Child HN was a teenager who had Type 1 diabetes (Worcestershire Acute Hospitals NHS Trust, 2024). In March 2023, he was admitted in a very unwell state and was thought to have developed diabetic ketoacidosis, while subjects relating to diabetes care, understanding the adolescent's environment, working collaboratively with families, and neglecting to provide medical care and practice across borders are key learning areas as found in the published review (NSPCC, 2026). This should not only be considered as an acute medical event. It was a near miss in safeguarding, but they were to ask agencies to think about: How and why did the known chronic situation escalate so quickly and out of control? How was it that they had failed to </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recognise</a:t>
            </a:r>
            <a:r>
              <a:rPr lang="en-US" sz="1100" dirty="0">
                <a:effectLst/>
                <a:latin typeface="Aptos" panose="020B0004020202020204" pitchFamily="34" charset="0"/>
                <a:ea typeface="MS Mincho" panose="02020609040205080304" pitchFamily="49" charset="-128"/>
                <a:cs typeface="Times New Roman" panose="02020603050405020304" pitchFamily="18" charset="0"/>
              </a:rPr>
              <a:t> that it was a cumulative risk and not a single risk?.</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5"/>
        <p:cNvGrpSpPr/>
        <p:nvPr/>
      </p:nvGrpSpPr>
      <p:grpSpPr>
        <a:xfrm>
          <a:off x="0" y="0"/>
          <a:ext cx="0" cy="0"/>
          <a:chOff x="0" y="0"/>
          <a:chExt cx="0" cy="0"/>
        </a:xfrm>
      </p:grpSpPr>
      <p:sp>
        <p:nvSpPr>
          <p:cNvPr id="1266" name="Google Shape;1266;gab8d1ca927_3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267" name="Google Shape;1267;gab8d1ca927_3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Child HN’s Perception of Wellbeing</a:t>
            </a:r>
          </a:p>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A very child-</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centred</a:t>
            </a:r>
            <a:r>
              <a:rPr lang="en-US" sz="1100" dirty="0">
                <a:effectLst/>
                <a:latin typeface="Aptos" panose="020B0004020202020204" pitchFamily="34" charset="0"/>
                <a:ea typeface="MS Mincho" panose="02020609040205080304" pitchFamily="49" charset="-128"/>
                <a:cs typeface="Times New Roman" panose="02020603050405020304" pitchFamily="18" charset="0"/>
              </a:rPr>
              <a:t> assessment approach means wellbeing is discussed in relation to what HN is thinking – not just as an adult's interpretation of their child's </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behaviours</a:t>
            </a:r>
            <a:r>
              <a:rPr lang="en-US" sz="1100" dirty="0">
                <a:effectLst/>
                <a:latin typeface="Aptos" panose="020B0004020202020204" pitchFamily="34" charset="0"/>
                <a:ea typeface="MS Mincho" panose="02020609040205080304" pitchFamily="49" charset="-128"/>
                <a:cs typeface="Times New Roman" panose="02020603050405020304" pitchFamily="18" charset="0"/>
              </a:rPr>
              <a:t>. Wellbeing is a combination of factors: physical safety, emotional upset, relationships, school life, independence and treatment for diabetes management. Child-</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centred</a:t>
            </a:r>
            <a:r>
              <a:rPr lang="en-US" sz="1100" dirty="0">
                <a:effectLst/>
                <a:latin typeface="Aptos" panose="020B0004020202020204" pitchFamily="34" charset="0"/>
                <a:ea typeface="MS Mincho" panose="02020609040205080304" pitchFamily="49" charset="-128"/>
                <a:cs typeface="Times New Roman" panose="02020603050405020304" pitchFamily="18" charset="0"/>
              </a:rPr>
              <a:t> social work is based on trust, listening, advocating and engaging in young people's decisions when it affects them (Barnes, 2018). Then practitioners should query, "What about the HN – was he informed regarding diabetes? and “Why was it difficult for the HN to engage in diabetes care? and ‘Who was he to trust?’ Where a certain 'resistance' or 'don't want to know' behaviour is observed, it is worth considering why individuals are uncomfortable, if they are uncomfortable, and whether conflict, distress/practical barriers or membership issues are being encountered or not addressed.</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1"/>
        <p:cNvGrpSpPr/>
        <p:nvPr/>
      </p:nvGrpSpPr>
      <p:grpSpPr>
        <a:xfrm>
          <a:off x="0" y="0"/>
          <a:ext cx="0" cy="0"/>
          <a:chOff x="0" y="0"/>
          <a:chExt cx="0" cy="0"/>
        </a:xfrm>
      </p:grpSpPr>
      <p:sp>
        <p:nvSpPr>
          <p:cNvPr id="1272" name="Google Shape;1272;g1161f6db217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273" name="Google Shape;1273;g1161f6db217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Adversity, ACEs and Adolescent Vulnerability</a:t>
            </a:r>
          </a:p>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The panel does not form ACEs that are not in the review, although these should be taken into account when forming ACEs in the module. A cumulative adversity approach serves better as an ACE lens: paired with chronic illness and coping, repeated stress, instability and difficult relationships can mutually interact. Hughes et al. (2017) conducted a systematic review that revealed that multiple exposures to ACEs are associated over time with health and </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behavioural</a:t>
            </a:r>
            <a:r>
              <a:rPr lang="en-US" sz="1100" dirty="0">
                <a:effectLst/>
                <a:latin typeface="Aptos" panose="020B0004020202020204" pitchFamily="34" charset="0"/>
                <a:ea typeface="MS Mincho" panose="02020609040205080304" pitchFamily="49" charset="-128"/>
                <a:cs typeface="Times New Roman" panose="02020603050405020304" pitchFamily="18" charset="0"/>
              </a:rPr>
              <a:t> risks. In the case of HN, assessment should include sensitive conversations about family-based pressure situations documented, moving around the areas and elephant burdens of diabetes and identification of protective relationships and resilience. Trauma-informed curiosity should not be equated with ACE awareness; it should be just that.</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3"/>
        <p:cNvGrpSpPr/>
        <p:nvPr/>
      </p:nvGrpSpPr>
      <p:grpSpPr>
        <a:xfrm>
          <a:off x="0" y="0"/>
          <a:ext cx="0" cy="0"/>
          <a:chOff x="0" y="0"/>
          <a:chExt cx="0" cy="0"/>
        </a:xfrm>
      </p:grpSpPr>
      <p:sp>
        <p:nvSpPr>
          <p:cNvPr id="1384" name="Google Shape;1384;gd1e87cec61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385" name="Google Shape;1385;gd1e87cec61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Medical Neglect and Safeguarding Thresholds</a:t>
            </a:r>
          </a:p>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Medical neglect is complicated, as poor control of a disease can be caused by adolescent development, their family's ability, their understanding of health, problems getting help, emotional reasons, or consistently missing a key medication. So safeguarding is a grounds for assessment, not blaming. Professionals need to understand contexts and the complexities of families' lives and </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recognise</a:t>
            </a:r>
            <a:r>
              <a:rPr lang="en-US" sz="1100" dirty="0">
                <a:effectLst/>
                <a:latin typeface="Aptos" panose="020B0004020202020204" pitchFamily="34" charset="0"/>
                <a:ea typeface="MS Mincho" panose="02020609040205080304" pitchFamily="49" charset="-128"/>
                <a:cs typeface="Times New Roman" panose="02020603050405020304" pitchFamily="18" charset="0"/>
              </a:rPr>
              <a:t> and respond appropriately to risk, as highlighted by Douglas and Fourie (2021). In the case of HN, the many incidents of showing symptoms of being dangerous to herself due to diabetes (in her case, it has been her blood sugar) should have been treated as a whole. What you want to know is whether or not his health needs were being met and whether the supports he got were reducing risk. Any professionals who do not see the seriousness being lessened as a result of a Child in Need response should instead escalate rather than ‘</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normalise</a:t>
            </a:r>
            <a:r>
              <a:rPr lang="en-US" sz="1100" dirty="0">
                <a:effectLst/>
                <a:latin typeface="Aptos" panose="020B0004020202020204" pitchFamily="34" charset="0"/>
                <a:ea typeface="MS Mincho" panose="02020609040205080304" pitchFamily="49" charset="-128"/>
                <a:cs typeface="Times New Roman" panose="02020603050405020304" pitchFamily="18" charset="0"/>
              </a:rPr>
              <a:t>' a chronic deteriorating situation.</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0"/>
        <p:cNvGrpSpPr/>
        <p:nvPr/>
      </p:nvGrpSpPr>
      <p:grpSpPr>
        <a:xfrm>
          <a:off x="0" y="0"/>
          <a:ext cx="0" cy="0"/>
          <a:chOff x="0" y="0"/>
          <a:chExt cx="0" cy="0"/>
        </a:xfrm>
      </p:grpSpPr>
      <p:sp>
        <p:nvSpPr>
          <p:cNvPr id="1391" name="Google Shape;1391;gab8d1ca927_3_2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392" name="Google Shape;1392;gab8d1ca927_3_2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4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UK Legal and Statutory Framework</a:t>
            </a:r>
          </a:p>
          <a:p>
            <a:pPr>
              <a:buNone/>
            </a:pPr>
            <a:r>
              <a:rPr lang="en-US" sz="2000" dirty="0">
                <a:effectLst/>
                <a:latin typeface="Aptos" panose="020B0004020202020204" pitchFamily="34" charset="0"/>
                <a:ea typeface="MS Mincho" panose="02020609040205080304" pitchFamily="49" charset="-128"/>
                <a:cs typeface="Times New Roman" panose="02020603050405020304" pitchFamily="18" charset="0"/>
              </a:rPr>
              <a:t>The law takes into account family support and safeguarding. Where a local authority has a duty to care for and protect children in need, they will provide the necessary services to do so. (Children Act 1989, S.17). They have a duty to enquire to take protective action, if they feel there may be significant harm (Children Act 1989, s.47). All duties in relation to safeguarding and promoting the welfare of children in relation to the specified </a:t>
            </a:r>
            <a:r>
              <a:rPr lang="en-US" sz="2000" dirty="0" err="1">
                <a:effectLst/>
                <a:latin typeface="Aptos" panose="020B0004020202020204" pitchFamily="34" charset="0"/>
                <a:ea typeface="MS Mincho" panose="02020609040205080304" pitchFamily="49" charset="-128"/>
                <a:cs typeface="Times New Roman" panose="02020603050405020304" pitchFamily="18" charset="0"/>
              </a:rPr>
              <a:t>organisations</a:t>
            </a:r>
            <a:r>
              <a:rPr lang="en-US" sz="2000" dirty="0">
                <a:effectLst/>
                <a:latin typeface="Aptos" panose="020B0004020202020204" pitchFamily="34" charset="0"/>
                <a:ea typeface="MS Mincho" panose="02020609040205080304" pitchFamily="49" charset="-128"/>
                <a:cs typeface="Times New Roman" panose="02020603050405020304" pitchFamily="18" charset="0"/>
              </a:rPr>
              <a:t> (Children Act 2004, s.11). There is also existing statutory guidance that facilitates inter-agency working to support shared responsibility, </a:t>
            </a:r>
            <a:r>
              <a:rPr lang="en-US" sz="2000" dirty="0" err="1">
                <a:effectLst/>
                <a:latin typeface="Aptos" panose="020B0004020202020204" pitchFamily="34" charset="0"/>
                <a:ea typeface="MS Mincho" panose="02020609040205080304" pitchFamily="49" charset="-128"/>
                <a:cs typeface="Times New Roman" panose="02020603050405020304" pitchFamily="18" charset="0"/>
              </a:rPr>
              <a:t>co-ordinated</a:t>
            </a:r>
            <a:r>
              <a:rPr lang="en-US" sz="2000" dirty="0">
                <a:effectLst/>
                <a:latin typeface="Aptos" panose="020B0004020202020204" pitchFamily="34" charset="0"/>
                <a:ea typeface="MS Mincho" panose="02020609040205080304" pitchFamily="49" charset="-128"/>
                <a:cs typeface="Times New Roman" panose="02020603050405020304" pitchFamily="18" charset="0"/>
              </a:rPr>
              <a:t> support and appropriate sharing of information between health, local authority (LA), police and other relevant agencies (Department for Education, 2026).</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5"/>
        <p:cNvGrpSpPr/>
        <p:nvPr/>
      </p:nvGrpSpPr>
      <p:grpSpPr>
        <a:xfrm>
          <a:off x="0" y="0"/>
          <a:ext cx="0" cy="0"/>
          <a:chOff x="0" y="0"/>
          <a:chExt cx="0" cy="0"/>
        </a:xfrm>
      </p:grpSpPr>
      <p:sp>
        <p:nvSpPr>
          <p:cNvPr id="1656" name="Google Shape;1656;gd1e87cec61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657" name="Google Shape;1657;gd1e87cec61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Paediatric Diabetes Professional’s Role</a:t>
            </a:r>
          </a:p>
          <a:p>
            <a:pPr>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The </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paediatric</a:t>
            </a:r>
            <a:r>
              <a:rPr lang="en-US" sz="1100" dirty="0">
                <a:effectLst/>
                <a:latin typeface="Aptos" panose="020B0004020202020204" pitchFamily="34" charset="0"/>
                <a:ea typeface="MS Mincho" panose="02020609040205080304" pitchFamily="49" charset="-128"/>
                <a:cs typeface="Times New Roman" panose="02020603050405020304" pitchFamily="18" charset="0"/>
              </a:rPr>
              <a:t> diabetes professional should have an awareness of the length and breadth of clinical risk and also of indicators for safeguarding. All areas pertinent to assessment should be included: </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glycaemic</a:t>
            </a:r>
            <a:r>
              <a:rPr lang="en-US" sz="1100" dirty="0">
                <a:effectLst/>
                <a:latin typeface="Aptos" panose="020B0004020202020204" pitchFamily="34" charset="0"/>
                <a:ea typeface="MS Mincho" panose="02020609040205080304" pitchFamily="49" charset="-128"/>
                <a:cs typeface="Times New Roman" panose="02020603050405020304" pitchFamily="18" charset="0"/>
              </a:rPr>
              <a:t> control, access to insulin, how to use insulin, ketone testing, sick day management, attendance and family understanding/barriers to treatment. Learning should never be a single-time exercise; it needs to be repeated and adapted to the needs of and level of maturity of HN. Worldly recommendations are that a person-</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centred</a:t>
            </a:r>
            <a:r>
              <a:rPr lang="en-US" sz="1100" dirty="0">
                <a:effectLst/>
                <a:latin typeface="Aptos" panose="020B0004020202020204" pitchFamily="34" charset="0"/>
                <a:ea typeface="MS Mincho" panose="02020609040205080304" pitchFamily="49" charset="-128"/>
                <a:cs typeface="Times New Roman" panose="02020603050405020304" pitchFamily="18" charset="0"/>
              </a:rPr>
              <a:t> approach to medical management needs to be accompanied and that mental health should be integrated in interdisciplinary diabetes teams (de Wit et al., 2022). Risk should be explicitly recorded by a health professional, a discussion should take place with social care, and a process of escalation would be followed if the normal clinical 'offer' to decrease risk does not match HN.</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2"/>
        <p:cNvGrpSpPr/>
        <p:nvPr/>
      </p:nvGrpSpPr>
      <p:grpSpPr>
        <a:xfrm>
          <a:off x="0" y="0"/>
          <a:ext cx="0" cy="0"/>
          <a:chOff x="0" y="0"/>
          <a:chExt cx="0" cy="0"/>
        </a:xfrm>
      </p:grpSpPr>
      <p:sp>
        <p:nvSpPr>
          <p:cNvPr id="1663" name="Google Shape;1663;g1161f6db217_0_2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664" name="Google Shape;1664;g1161f6db217_0_2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Social Worker and Children’s Social Care Role</a:t>
            </a:r>
          </a:p>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A holistic assessment should be conducted by the social worker, which relates health information with the daily life, family dynamics, education and environment of HN. Monitoring of diabetes safety, direct contact with HN, family support, outcomes and progress review – should be aspects of a Child in Need plan. According to Munro (2019), "Effective child protection requires analytical thinking and organisation to enable practitioners to 'see the patterns', rather than to become 'lost in process'. Thus, assumptions, regular harm and drift must be interrupted by supervision. If this plan doesn't help to reduce risk, the social worker should escalate and revisit the need to make child-protection enquiries.</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8"/>
        <p:cNvGrpSpPr/>
        <p:nvPr/>
      </p:nvGrpSpPr>
      <p:grpSpPr>
        <a:xfrm>
          <a:off x="0" y="0"/>
          <a:ext cx="0" cy="0"/>
          <a:chOff x="0" y="0"/>
          <a:chExt cx="0" cy="0"/>
        </a:xfrm>
      </p:grpSpPr>
      <p:sp>
        <p:nvSpPr>
          <p:cNvPr id="1729" name="Google Shape;1729;gd1e87cec61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730" name="Google Shape;1730;gd1e87cec61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Mental-Health Practitioner’s Role</a:t>
            </a:r>
          </a:p>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Input from other mental health agencies should be integrated into — not "partaken" into — a situation after a crisis. Diabetes may cause distress, anxiety and depression amongst teenagers and may relate to family stresses, fatigue with treatment and other distresses, all of which may affect the control of diabetes. Youth with Type 1 diabetes might suffer psychological complications that affect their treatment behaviour and </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glycaemic</a:t>
            </a:r>
            <a:r>
              <a:rPr lang="en-US" sz="1100" dirty="0">
                <a:effectLst/>
                <a:latin typeface="Aptos" panose="020B0004020202020204" pitchFamily="34" charset="0"/>
                <a:ea typeface="MS Mincho" panose="02020609040205080304" pitchFamily="49" charset="-128"/>
                <a:cs typeface="Times New Roman" panose="02020603050405020304" pitchFamily="18" charset="0"/>
              </a:rPr>
              <a:t> outcomes, as well as their quality of life negatively (Hilliard et al., 2018). The assessment should thus delve into the emotional state and the treatment difficulty on the part of HN. Developmentally appropriate formulation and family systems work are required in the child &amp; adolescent mental health field (Laver-Bradbury et al., 2021). The aim is to address the psychological obstacles without making the distress or decrease in participation a problem of disobedience.</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0"/>
        <p:cNvGrpSpPr/>
        <p:nvPr/>
      </p:nvGrpSpPr>
      <p:grpSpPr>
        <a:xfrm>
          <a:off x="0" y="0"/>
          <a:ext cx="0" cy="0"/>
          <a:chOff x="0" y="0"/>
          <a:chExt cx="0" cy="0"/>
        </a:xfrm>
      </p:grpSpPr>
      <p:sp>
        <p:nvSpPr>
          <p:cNvPr id="1741" name="Google Shape;1741;gd1e87cec61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742" name="Google Shape;1742;gd1e87cec61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Education and Wider Family Network</a:t>
            </a:r>
          </a:p>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Reporting by education staff can give access to further information that might not be known to other services, such as student attendance, student focus, peer interaction and behaviour, and effects of diabetes in the school environment, daily. If the HN does not always show in the education services' screen, the network should reflect on the following: This reduces opportunities to see wellbeing. A social model of child protection advocates for a focus on home, family relationships, poverty and other environmental stressors rather than just focusing on the individual child and/or parent to identify the problem (Featherstone et al., 2018). This is not a medical risk avoidance procedure, but helps the panel articulate realistic supports that will increase family capacity while carefully establishing safety boundaries against challenging expectations and unreliable oversight.</a:t>
            </a:r>
          </a:p>
          <a:p>
            <a:pPr>
              <a:buNone/>
            </a:pPr>
            <a:br>
              <a:rPr lang="en-US" dirty="0">
                <a:effectLst/>
              </a:rPr>
            </a:br>
            <a:endParaRPr lang="en-US" dirty="0">
              <a:effectLst/>
            </a:endParaRPr>
          </a:p>
          <a:p>
            <a:pPr marL="0" marR="0">
              <a:lnSpc>
                <a:spcPct val="112000"/>
              </a:lnSpc>
              <a:spcBef>
                <a:spcPts val="2400"/>
              </a:spcBef>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 </a:t>
            </a: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Partnership Working and Communication</a:t>
            </a:r>
          </a:p>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In Child HN, multidisciplinary involvement is seen to be inadequate and needs to become inter-professional working. Some agencies may only be able to see part of the picture of risk. The need for information sharing and joint working is a core element to effective safeguarding (Driscoll et al., 2020). The need was expressed, therefore, for a common chronology for HN, and an agreed risk formulation, with a named lead professional. The family underwent several place changes, and diabetes care and safeguarding required active transfer between the family and the authority in each. Any meetings concerning a child in need should result in timely Minutes; any named actions should include HN and his family with deadlines and an escalation route. If decisions regarding the issue are not agreed by all the professionals involved, this should be highlighted and taken to the next level.</a:t>
            </a:r>
          </a:p>
          <a:p>
            <a:pPr>
              <a:buNone/>
            </a:pPr>
            <a:br>
              <a:rPr lang="en-US" dirty="0">
                <a:effectLst/>
              </a:rPr>
            </a:br>
            <a:endParaRPr lang="en-US" dirty="0">
              <a:effectLst/>
            </a:endParaRPr>
          </a:p>
          <a:p>
            <a:pPr marL="0" marR="0">
              <a:lnSpc>
                <a:spcPct val="112000"/>
              </a:lnSpc>
              <a:spcAft>
                <a:spcPts val="5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 </a:t>
            </a:r>
          </a:p>
          <a:p>
            <a:pPr marL="0" marR="0">
              <a:lnSpc>
                <a:spcPct val="112000"/>
              </a:lnSpc>
              <a:spcAft>
                <a:spcPts val="500"/>
              </a:spcAft>
              <a:buNone/>
            </a:pPr>
            <a:endParaRPr lang="en-US" sz="1100" dirty="0">
              <a:effectLst/>
              <a:latin typeface="Aptos" panose="020B0004020202020204" pitchFamily="34" charset="0"/>
              <a:ea typeface="MS Mincho" panose="02020609040205080304" pitchFamily="49" charset="-128"/>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3">
          <a:extLst>
            <a:ext uri="{FF2B5EF4-FFF2-40B4-BE49-F238E27FC236}">
              <a16:creationId xmlns:a16="http://schemas.microsoft.com/office/drawing/2014/main" id="{26214E46-DF60-62BB-1F84-6FF1E9407E6B}"/>
            </a:ext>
          </a:extLst>
        </p:cNvPr>
        <p:cNvGrpSpPr/>
        <p:nvPr/>
      </p:nvGrpSpPr>
      <p:grpSpPr>
        <a:xfrm>
          <a:off x="0" y="0"/>
          <a:ext cx="0" cy="0"/>
          <a:chOff x="0" y="0"/>
          <a:chExt cx="0" cy="0"/>
        </a:xfrm>
      </p:grpSpPr>
      <p:sp>
        <p:nvSpPr>
          <p:cNvPr id="1384" name="Google Shape;1384;gd1e87cec61_0_49:notes">
            <a:extLst>
              <a:ext uri="{FF2B5EF4-FFF2-40B4-BE49-F238E27FC236}">
                <a16:creationId xmlns:a16="http://schemas.microsoft.com/office/drawing/2014/main" id="{88F13785-5D7A-4CD5-98A5-FA61A36ACF9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385" name="Google Shape;1385;gd1e87cec61_0_49:notes">
            <a:extLst>
              <a:ext uri="{FF2B5EF4-FFF2-40B4-BE49-F238E27FC236}">
                <a16:creationId xmlns:a16="http://schemas.microsoft.com/office/drawing/2014/main" id="{22B0FA19-3BDE-FD91-3FA1-A3BB5C444DB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4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Partnership Working and Communication</a:t>
            </a:r>
          </a:p>
          <a:p>
            <a:pPr marL="0" marR="0">
              <a:lnSpc>
                <a:spcPct val="115000"/>
              </a:lnSpc>
              <a:spcAft>
                <a:spcPts val="600"/>
              </a:spcAft>
              <a:buNone/>
            </a:pPr>
            <a:r>
              <a:rPr lang="en-US" sz="2000" dirty="0">
                <a:effectLst/>
                <a:latin typeface="Aptos" panose="020B0004020202020204" pitchFamily="34" charset="0"/>
                <a:ea typeface="MS Mincho" panose="02020609040205080304" pitchFamily="49" charset="-128"/>
                <a:cs typeface="Times New Roman" panose="02020603050405020304" pitchFamily="18" charset="0"/>
              </a:rPr>
              <a:t>In Child HN, multidisciplinary involvement is seen to be inadequate and needs to become inter-professional working. Some agencies may only be able to see part of the picture of risk. The need for information sharing and joint working is a core element to effective safeguarding (Driscoll et al., 2020). The need was expressed, therefore, for a common chronology for HN, and an agreed risk formulation, with a named lead professional. The family underwent several place changes, and diabetes care and safeguarding required active transfer between the family and the authority in each. Any meetings concerning a child in need should result in timely Minutes; any named actions should include HN and his family with deadlines and an escalation route. If decisions regarding the issue are not agreed by all the professionals involved, this should be highlighted and taken to the next level.</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442907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7">
          <a:extLst>
            <a:ext uri="{FF2B5EF4-FFF2-40B4-BE49-F238E27FC236}">
              <a16:creationId xmlns:a16="http://schemas.microsoft.com/office/drawing/2014/main" id="{6C20B966-20BC-1356-ABE6-DDC2BF79ECDF}"/>
            </a:ext>
          </a:extLst>
        </p:cNvPr>
        <p:cNvGrpSpPr/>
        <p:nvPr/>
      </p:nvGrpSpPr>
      <p:grpSpPr>
        <a:xfrm>
          <a:off x="0" y="0"/>
          <a:ext cx="0" cy="0"/>
          <a:chOff x="0" y="0"/>
          <a:chExt cx="0" cy="0"/>
        </a:xfrm>
      </p:grpSpPr>
      <p:sp>
        <p:nvSpPr>
          <p:cNvPr id="1078" name="Google Shape;1078;gab8d1ca927_3_5:notes">
            <a:extLst>
              <a:ext uri="{FF2B5EF4-FFF2-40B4-BE49-F238E27FC236}">
                <a16:creationId xmlns:a16="http://schemas.microsoft.com/office/drawing/2014/main" id="{ECF51533-E878-9816-5B29-8082DCBC9FA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079" name="Google Shape;1079;gab8d1ca927_3_5:notes">
            <a:extLst>
              <a:ext uri="{FF2B5EF4-FFF2-40B4-BE49-F238E27FC236}">
                <a16:creationId xmlns:a16="http://schemas.microsoft.com/office/drawing/2014/main" id="{8E0BA702-92B1-C66B-4A0A-C2DA1E47D71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Critical Analysis of the Professional Response</a:t>
            </a:r>
          </a:p>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Systemic criticisms are not criticisms that the near miss was a result of the activity of any one practitioner. For learning, this was in relation to planning for the Child in Need meeting, minutes being met on time, medical neglect and cross-border transfers and elective home education (Herefordshire Safeguarding Children Partnership, 2025). This was later followed up by the NHS Trust stating that there was a delay in transfer of care for patients with diabetes after moving to the NHS area (Worcestershire Acute Hospitals NHS Trust, 2024). These issues in concert suggest the potential for fragmentation, as family status/safeguarding concerns were not always communicated and expressed in one of two kinds of risk picture: health. This case exemplifies multi-agency contact and integrated practices. They must be clearly owned, have strong escalation and proof of agreed actions that will reduce risk for better outcomes.</a:t>
            </a:r>
          </a:p>
          <a:p>
            <a:pPr>
              <a:buNone/>
            </a:pPr>
            <a:br>
              <a:rPr lang="en-US" dirty="0">
                <a:effectLst/>
              </a:rPr>
            </a:br>
            <a:endParaRPr lang="en-US" dirty="0">
              <a:effectLst/>
            </a:endParaRPr>
          </a:p>
          <a:p>
            <a:pPr marL="0" marR="0">
              <a:lnSpc>
                <a:spcPct val="112000"/>
              </a:lnSpc>
              <a:spcAft>
                <a:spcPts val="5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742326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4">
          <a:extLst>
            <a:ext uri="{FF2B5EF4-FFF2-40B4-BE49-F238E27FC236}">
              <a16:creationId xmlns:a16="http://schemas.microsoft.com/office/drawing/2014/main" id="{EB4428B7-3145-D4A2-8804-AC68FF6FAC78}"/>
            </a:ext>
          </a:extLst>
        </p:cNvPr>
        <p:cNvGrpSpPr/>
        <p:nvPr/>
      </p:nvGrpSpPr>
      <p:grpSpPr>
        <a:xfrm>
          <a:off x="0" y="0"/>
          <a:ext cx="0" cy="0"/>
          <a:chOff x="0" y="0"/>
          <a:chExt cx="0" cy="0"/>
        </a:xfrm>
      </p:grpSpPr>
      <p:sp>
        <p:nvSpPr>
          <p:cNvPr id="1085" name="Google Shape;1085;gd1e87cec61_0_28:notes">
            <a:extLst>
              <a:ext uri="{FF2B5EF4-FFF2-40B4-BE49-F238E27FC236}">
                <a16:creationId xmlns:a16="http://schemas.microsoft.com/office/drawing/2014/main" id="{C63CAD2D-9DFA-91CB-605D-0BE0DBC8D9E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086" name="Google Shape;1086;gd1e87cec61_0_28:notes">
            <a:extLst>
              <a:ext uri="{FF2B5EF4-FFF2-40B4-BE49-F238E27FC236}">
                <a16:creationId xmlns:a16="http://schemas.microsoft.com/office/drawing/2014/main" id="{F9631D97-5F5D-DD33-79D3-35FA9CD55A1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Proposed Care, Support and Action Plan</a:t>
            </a:r>
          </a:p>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There would be three steps that would be agreed by all of our panel. Initial discussions with the diabetes team agree to the stability of medical issues, insulin, equipment for monitoring and a written medicine safety plan for </a:t>
            </a:r>
            <a:r>
              <a:rPr lang="en-US" sz="1100" dirty="0" err="1">
                <a:effectLst/>
                <a:latin typeface="Aptos" panose="020B0004020202020204" pitchFamily="34" charset="0"/>
                <a:ea typeface="MS Mincho" panose="02020609040205080304" pitchFamily="49" charset="-128"/>
                <a:cs typeface="Times New Roman" panose="02020603050405020304" pitchFamily="18" charset="0"/>
              </a:rPr>
              <a:t>hyperglycaemic</a:t>
            </a:r>
            <a:r>
              <a:rPr lang="en-US" sz="1100" dirty="0">
                <a:effectLst/>
                <a:latin typeface="Aptos" panose="020B0004020202020204" pitchFamily="34" charset="0"/>
                <a:ea typeface="MS Mincho" panose="02020609040205080304" pitchFamily="49" charset="-128"/>
                <a:cs typeface="Times New Roman" panose="02020603050405020304" pitchFamily="18" charset="0"/>
              </a:rPr>
              <a:t> events, ketones and emergencies. Second, children's social work responds swiftly to review and re-draft the holistic assessment and child in need plan - directly working with HN's wishes and barriers to treatments. Third, the family is taught and supported in this way practically with the above thought in mind, and HN is provided with a mental-health professional with an understanding of diabetes in line with NICE quality standard (NICE, 2022). The practitioners should be identified in the plan, as should targets (what to measure) and a short review period. Threshold will be reconsidered immediately where there has been a continuous deterioration or where there is a suspicion of significant harm.</a:t>
            </a:r>
          </a:p>
          <a:p>
            <a:pPr>
              <a:buNone/>
            </a:pPr>
            <a:br>
              <a:rPr lang="en-US" dirty="0">
                <a:effectLst/>
              </a:rPr>
            </a:br>
            <a:endParaRPr lang="en-US" dirty="0">
              <a:effectLst/>
            </a:endParaRPr>
          </a:p>
          <a:p>
            <a:pPr marL="0" marR="0">
              <a:lnSpc>
                <a:spcPct val="112000"/>
              </a:lnSpc>
              <a:spcAft>
                <a:spcPts val="5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1324884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4">
          <a:extLst>
            <a:ext uri="{FF2B5EF4-FFF2-40B4-BE49-F238E27FC236}">
              <a16:creationId xmlns:a16="http://schemas.microsoft.com/office/drawing/2014/main" id="{7D6A29CD-3918-9872-8E8A-EB3F71711B11}"/>
            </a:ext>
          </a:extLst>
        </p:cNvPr>
        <p:cNvGrpSpPr/>
        <p:nvPr/>
      </p:nvGrpSpPr>
      <p:grpSpPr>
        <a:xfrm>
          <a:off x="0" y="0"/>
          <a:ext cx="0" cy="0"/>
          <a:chOff x="0" y="0"/>
          <a:chExt cx="0" cy="0"/>
        </a:xfrm>
      </p:grpSpPr>
      <p:sp>
        <p:nvSpPr>
          <p:cNvPr id="1085" name="Google Shape;1085;gd1e87cec61_0_28:notes">
            <a:extLst>
              <a:ext uri="{FF2B5EF4-FFF2-40B4-BE49-F238E27FC236}">
                <a16:creationId xmlns:a16="http://schemas.microsoft.com/office/drawing/2014/main" id="{0B020979-5122-4BDC-37D0-00F1862450E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086" name="Google Shape;1086;gd1e87cec61_0_28:notes">
            <a:extLst>
              <a:ext uri="{FF2B5EF4-FFF2-40B4-BE49-F238E27FC236}">
                <a16:creationId xmlns:a16="http://schemas.microsoft.com/office/drawing/2014/main" id="{35FF7D03-480C-E129-273F-8DEB5884D09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12000"/>
              </a:lnSpc>
              <a:spcBef>
                <a:spcPts val="2400"/>
              </a:spcBef>
              <a:buNone/>
            </a:pPr>
            <a:r>
              <a:rPr lang="en-US" sz="2000" b="1" kern="0" dirty="0">
                <a:solidFill>
                  <a:srgbClr val="232323"/>
                </a:solidFill>
                <a:effectLst/>
                <a:latin typeface="Calibri" panose="020F0502020204030204" pitchFamily="34" charset="0"/>
                <a:ea typeface="MS Gothic" panose="020B0609070205080204" pitchFamily="49" charset="-128"/>
                <a:cs typeface="Times New Roman" panose="02020603050405020304" pitchFamily="18" charset="0"/>
              </a:rPr>
              <a:t>Recommendations for Service Improvement</a:t>
            </a:r>
          </a:p>
          <a:p>
            <a:pPr marL="0" marR="0">
              <a:lnSpc>
                <a:spcPct val="115000"/>
              </a:lnSpc>
              <a:spcAft>
                <a:spcPts val="6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The learning reviewed should be converted to actions of service improvement. Local neglect tools should clearly inform of the impact of medical neglect when a teenager has any loose parts of a chronic condition and how to build up the impact of ongoing medical neglect. Audit of cross-border transfers, Child in Need plans, timely minutes and responses to unresolved professional concerns should be through partnerships. Subsequent reporting in Herefordshire shows local activity including the work on neglect; training on revised local Child in Need processes and the provision of psychological support in relation to diabetes (Herefordshire Safeguarding Children Partnership, 2025). Along with this, children's safety and wellbeing as a result of partnership arrangements should be included as an element of leadership assessment based on current expectations for CPS, rather than numbers, referrals or completed procedures (Department for Education, 2026).</a:t>
            </a:r>
          </a:p>
          <a:p>
            <a:pPr>
              <a:buNone/>
            </a:pPr>
            <a:br>
              <a:rPr lang="en-US" dirty="0">
                <a:effectLst/>
              </a:rPr>
            </a:br>
            <a:endParaRPr lang="en-US" dirty="0">
              <a:effectLst/>
            </a:endParaRPr>
          </a:p>
          <a:p>
            <a:pPr marL="0" marR="0">
              <a:lnSpc>
                <a:spcPct val="112000"/>
              </a:lnSpc>
              <a:spcAft>
                <a:spcPts val="500"/>
              </a:spcAft>
              <a:buNone/>
            </a:pPr>
            <a:r>
              <a:rPr lang="en-US" sz="1100" dirty="0">
                <a:effectLst/>
                <a:latin typeface="Aptos" panose="020B0004020202020204" pitchFamily="34" charset="0"/>
                <a:ea typeface="MS Mincho" panose="02020609040205080304" pitchFamily="49" charset="-128"/>
                <a:cs typeface="Times New Roman" panose="02020603050405020304" pitchFamily="18" charset="0"/>
              </a:rPr>
              <a:t>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9630704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8">
          <a:extLst>
            <a:ext uri="{FF2B5EF4-FFF2-40B4-BE49-F238E27FC236}">
              <a16:creationId xmlns:a16="http://schemas.microsoft.com/office/drawing/2014/main" id="{822A4445-34BD-F09E-7968-292E7B883B4E}"/>
            </a:ext>
          </a:extLst>
        </p:cNvPr>
        <p:cNvGrpSpPr/>
        <p:nvPr/>
      </p:nvGrpSpPr>
      <p:grpSpPr>
        <a:xfrm>
          <a:off x="0" y="0"/>
          <a:ext cx="0" cy="0"/>
          <a:chOff x="0" y="0"/>
          <a:chExt cx="0" cy="0"/>
        </a:xfrm>
      </p:grpSpPr>
      <p:sp>
        <p:nvSpPr>
          <p:cNvPr id="1729" name="Google Shape;1729;gd1e87cec61_0_6:notes">
            <a:extLst>
              <a:ext uri="{FF2B5EF4-FFF2-40B4-BE49-F238E27FC236}">
                <a16:creationId xmlns:a16="http://schemas.microsoft.com/office/drawing/2014/main" id="{AB6CD196-3EB9-4653-FBF3-E4DDE6C3D36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730" name="Google Shape;1730;gd1e87cec61_0_6:notes">
            <a:extLst>
              <a:ext uri="{FF2B5EF4-FFF2-40B4-BE49-F238E27FC236}">
                <a16:creationId xmlns:a16="http://schemas.microsoft.com/office/drawing/2014/main" id="{D51DD025-C233-D91A-0358-C02A16516C7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436891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815400" y="1407838"/>
            <a:ext cx="7513200" cy="1945200"/>
          </a:xfrm>
          <a:prstGeom prst="rect">
            <a:avLst/>
          </a:prstGeom>
        </p:spPr>
        <p:txBody>
          <a:bodyPr spcFirstLastPara="1" wrap="square" lIns="91425" tIns="91425" rIns="91425" bIns="91425" anchor="ctr" anchorCtr="0">
            <a:noAutofit/>
          </a:bodyPr>
          <a:lstStyle>
            <a:lvl1pPr lvl="0" algn="ctr">
              <a:lnSpc>
                <a:spcPct val="125000"/>
              </a:lnSpc>
              <a:spcBef>
                <a:spcPts val="0"/>
              </a:spcBef>
              <a:spcAft>
                <a:spcPts val="0"/>
              </a:spcAft>
              <a:buSzPts val="5200"/>
              <a:buNone/>
              <a:defRPr sz="4500">
                <a:solidFill>
                  <a:schemeClr val="dk1"/>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815400" y="3353163"/>
            <a:ext cx="7513200" cy="382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4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rot="5400000">
            <a:off x="-1867025" y="1013175"/>
            <a:ext cx="4814046" cy="1710367"/>
          </a:xfrm>
          <a:custGeom>
            <a:avLst/>
            <a:gdLst/>
            <a:ahLst/>
            <a:cxnLst/>
            <a:rect l="l" t="t" r="r" b="b"/>
            <a:pathLst>
              <a:path w="143993" h="61524" extrusionOk="0">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229260" y="3396805"/>
            <a:ext cx="3675485" cy="1893812"/>
          </a:xfrm>
          <a:custGeom>
            <a:avLst/>
            <a:gdLst/>
            <a:ahLst/>
            <a:cxnLst/>
            <a:rect l="l" t="t" r="r" b="b"/>
            <a:pathLst>
              <a:path w="64695" h="36451" extrusionOk="0">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315040" flipH="1">
            <a:off x="-236345" y="4475012"/>
            <a:ext cx="2114446" cy="997085"/>
          </a:xfrm>
          <a:custGeom>
            <a:avLst/>
            <a:gdLst/>
            <a:ahLst/>
            <a:cxnLst/>
            <a:rect l="l" t="t" r="r" b="b"/>
            <a:pathLst>
              <a:path w="49839" h="23502" extrusionOk="0">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3282713" y="4769113"/>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927300" y="4210275"/>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5488" y="2908263"/>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257175" y="4901838"/>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1559288" y="3910538"/>
            <a:ext cx="98400" cy="9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rot="-5400000">
            <a:off x="6110254" y="2527892"/>
            <a:ext cx="4814046" cy="1710367"/>
          </a:xfrm>
          <a:custGeom>
            <a:avLst/>
            <a:gdLst/>
            <a:ahLst/>
            <a:cxnLst/>
            <a:rect l="l" t="t" r="r" b="b"/>
            <a:pathLst>
              <a:path w="143993" h="61524" extrusionOk="0">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744675" y="-169359"/>
            <a:ext cx="3627772" cy="1869298"/>
          </a:xfrm>
          <a:custGeom>
            <a:avLst/>
            <a:gdLst/>
            <a:ahLst/>
            <a:cxnLst/>
            <a:rect l="l" t="t" r="r" b="b"/>
            <a:pathLst>
              <a:path w="64695" h="36451" extrusionOk="0">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0484934" flipH="1">
            <a:off x="7292455" y="-348495"/>
            <a:ext cx="2087045" cy="984164"/>
          </a:xfrm>
          <a:custGeom>
            <a:avLst/>
            <a:gdLst/>
            <a:ahLst/>
            <a:cxnLst/>
            <a:rect l="l" t="t" r="r" b="b"/>
            <a:pathLst>
              <a:path w="49839" h="23502" extrusionOk="0">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rot="10800000">
            <a:off x="5634813" y="207921"/>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rot="10800000">
            <a:off x="7750600" y="102480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rot="10800000">
            <a:off x="8980488" y="1939771"/>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rot="10800000">
            <a:off x="4725450" y="139996"/>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88"/>
        <p:cNvGrpSpPr/>
        <p:nvPr/>
      </p:nvGrpSpPr>
      <p:grpSpPr>
        <a:xfrm>
          <a:off x="0" y="0"/>
          <a:ext cx="0" cy="0"/>
          <a:chOff x="0" y="0"/>
          <a:chExt cx="0" cy="0"/>
        </a:xfrm>
      </p:grpSpPr>
      <p:sp>
        <p:nvSpPr>
          <p:cNvPr id="89" name="Google Shape;89;p7"/>
          <p:cNvSpPr txBox="1">
            <a:spLocks noGrp="1"/>
          </p:cNvSpPr>
          <p:nvPr>
            <p:ph type="title"/>
          </p:nvPr>
        </p:nvSpPr>
        <p:spPr>
          <a:xfrm>
            <a:off x="707550" y="1922950"/>
            <a:ext cx="4860000" cy="8223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600"/>
              <a:buNone/>
              <a:defRPr sz="60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90" name="Google Shape;90;p7"/>
          <p:cNvSpPr txBox="1">
            <a:spLocks noGrp="1"/>
          </p:cNvSpPr>
          <p:nvPr>
            <p:ph type="subTitle" idx="1"/>
          </p:nvPr>
        </p:nvSpPr>
        <p:spPr>
          <a:xfrm>
            <a:off x="707650" y="2833325"/>
            <a:ext cx="4860000" cy="491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1" name="Google Shape;91;p7"/>
          <p:cNvSpPr/>
          <p:nvPr/>
        </p:nvSpPr>
        <p:spPr>
          <a:xfrm rot="-10667561">
            <a:off x="305871" y="4396335"/>
            <a:ext cx="4818716" cy="780968"/>
          </a:xfrm>
          <a:custGeom>
            <a:avLst/>
            <a:gdLst/>
            <a:ahLst/>
            <a:cxnLst/>
            <a:rect l="l" t="t" r="r" b="b"/>
            <a:pathLst>
              <a:path w="79484" h="14785" extrusionOk="0">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7"/>
          <p:cNvSpPr/>
          <p:nvPr/>
        </p:nvSpPr>
        <p:spPr>
          <a:xfrm rot="10800000">
            <a:off x="402459" y="4303597"/>
            <a:ext cx="2393629" cy="966464"/>
          </a:xfrm>
          <a:custGeom>
            <a:avLst/>
            <a:gdLst/>
            <a:ahLst/>
            <a:cxnLst/>
            <a:rect l="l" t="t" r="r" b="b"/>
            <a:pathLst>
              <a:path w="72716" h="43165" extrusionOk="0">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7"/>
          <p:cNvSpPr/>
          <p:nvPr/>
        </p:nvSpPr>
        <p:spPr>
          <a:xfrm>
            <a:off x="-272112" y="4159112"/>
            <a:ext cx="2096898" cy="989152"/>
          </a:xfrm>
          <a:custGeom>
            <a:avLst/>
            <a:gdLst/>
            <a:ahLst/>
            <a:cxnLst/>
            <a:rect l="l" t="t" r="r" b="b"/>
            <a:pathLst>
              <a:path w="143993" h="61524" extrusionOk="0">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5246676" y="4820774"/>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7"/>
          <p:cNvSpPr/>
          <p:nvPr/>
        </p:nvSpPr>
        <p:spPr>
          <a:xfrm>
            <a:off x="402451" y="3952199"/>
            <a:ext cx="98400" cy="98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p:nvPr/>
        </p:nvSpPr>
        <p:spPr>
          <a:xfrm>
            <a:off x="1153051" y="4390624"/>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7"/>
          <p:cNvSpPr/>
          <p:nvPr/>
        </p:nvSpPr>
        <p:spPr>
          <a:xfrm>
            <a:off x="2859751" y="4737474"/>
            <a:ext cx="98400" cy="9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7"/>
          <p:cNvSpPr/>
          <p:nvPr/>
        </p:nvSpPr>
        <p:spPr>
          <a:xfrm rot="-132439" flipH="1">
            <a:off x="305871" y="-39916"/>
            <a:ext cx="4818716" cy="780968"/>
          </a:xfrm>
          <a:custGeom>
            <a:avLst/>
            <a:gdLst/>
            <a:ahLst/>
            <a:cxnLst/>
            <a:rect l="l" t="t" r="r" b="b"/>
            <a:pathLst>
              <a:path w="79484" h="14785" extrusionOk="0">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7"/>
          <p:cNvSpPr/>
          <p:nvPr/>
        </p:nvSpPr>
        <p:spPr>
          <a:xfrm flipH="1">
            <a:off x="402459" y="-132676"/>
            <a:ext cx="2393629" cy="966464"/>
          </a:xfrm>
          <a:custGeom>
            <a:avLst/>
            <a:gdLst/>
            <a:ahLst/>
            <a:cxnLst/>
            <a:rect l="l" t="t" r="r" b="b"/>
            <a:pathLst>
              <a:path w="72716" h="43165" extrusionOk="0">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7"/>
          <p:cNvSpPr/>
          <p:nvPr/>
        </p:nvSpPr>
        <p:spPr>
          <a:xfrm rot="10800000" flipH="1">
            <a:off x="-272112" y="-10878"/>
            <a:ext cx="2096898" cy="989152"/>
          </a:xfrm>
          <a:custGeom>
            <a:avLst/>
            <a:gdLst/>
            <a:ahLst/>
            <a:cxnLst/>
            <a:rect l="l" t="t" r="r" b="b"/>
            <a:pathLst>
              <a:path w="143993" h="61524" extrusionOk="0">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7"/>
          <p:cNvSpPr/>
          <p:nvPr/>
        </p:nvSpPr>
        <p:spPr>
          <a:xfrm rot="10800000" flipH="1">
            <a:off x="402451" y="1086487"/>
            <a:ext cx="98400" cy="98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7"/>
          <p:cNvSpPr/>
          <p:nvPr/>
        </p:nvSpPr>
        <p:spPr>
          <a:xfrm rot="10800000" flipH="1">
            <a:off x="1153051" y="648062"/>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7"/>
          <p:cNvSpPr/>
          <p:nvPr/>
        </p:nvSpPr>
        <p:spPr>
          <a:xfrm rot="10800000" flipH="1">
            <a:off x="2859751" y="301212"/>
            <a:ext cx="98400" cy="9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7"/>
          <p:cNvSpPr/>
          <p:nvPr/>
        </p:nvSpPr>
        <p:spPr>
          <a:xfrm rot="10800000" flipH="1">
            <a:off x="5246676" y="153112"/>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3"/>
        <p:cNvGrpSpPr/>
        <p:nvPr/>
      </p:nvGrpSpPr>
      <p:grpSpPr>
        <a:xfrm>
          <a:off x="0" y="0"/>
          <a:ext cx="0" cy="0"/>
          <a:chOff x="0" y="0"/>
          <a:chExt cx="0" cy="0"/>
        </a:xfrm>
      </p:grpSpPr>
      <p:sp>
        <p:nvSpPr>
          <p:cNvPr id="124" name="Google Shape;124;p9"/>
          <p:cNvSpPr txBox="1">
            <a:spLocks noGrp="1"/>
          </p:cNvSpPr>
          <p:nvPr>
            <p:ph type="title"/>
          </p:nvPr>
        </p:nvSpPr>
        <p:spPr>
          <a:xfrm>
            <a:off x="1295925" y="1313075"/>
            <a:ext cx="6552000" cy="14322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25" name="Google Shape;125;p9"/>
          <p:cNvSpPr txBox="1">
            <a:spLocks noGrp="1"/>
          </p:cNvSpPr>
          <p:nvPr>
            <p:ph type="subTitle" idx="1"/>
          </p:nvPr>
        </p:nvSpPr>
        <p:spPr>
          <a:xfrm>
            <a:off x="1296075" y="2833325"/>
            <a:ext cx="6552000" cy="1074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600"/>
            </a:lvl1pPr>
            <a:lvl2pPr lvl="1" algn="ctr" rtl="0">
              <a:spcBef>
                <a:spcPts val="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126" name="Google Shape;126;p9"/>
          <p:cNvSpPr/>
          <p:nvPr/>
        </p:nvSpPr>
        <p:spPr>
          <a:xfrm rot="10800000" flipH="1">
            <a:off x="5365175" y="3285293"/>
            <a:ext cx="4058317" cy="1729782"/>
          </a:xfrm>
          <a:custGeom>
            <a:avLst/>
            <a:gdLst/>
            <a:ahLst/>
            <a:cxnLst/>
            <a:rect l="l" t="t" r="r" b="b"/>
            <a:pathLst>
              <a:path w="64695" h="36451" extrusionOk="0">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9"/>
          <p:cNvSpPr/>
          <p:nvPr/>
        </p:nvSpPr>
        <p:spPr>
          <a:xfrm rot="10800000" flipH="1">
            <a:off x="4874550" y="4429982"/>
            <a:ext cx="4130269" cy="1085168"/>
          </a:xfrm>
          <a:custGeom>
            <a:avLst/>
            <a:gdLst/>
            <a:ahLst/>
            <a:cxnLst/>
            <a:rect l="l" t="t" r="r" b="b"/>
            <a:pathLst>
              <a:path w="72716" h="43165" extrusionOk="0">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9"/>
          <p:cNvSpPr/>
          <p:nvPr/>
        </p:nvSpPr>
        <p:spPr>
          <a:xfrm flipH="1">
            <a:off x="5365175" y="4663675"/>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9"/>
          <p:cNvSpPr/>
          <p:nvPr/>
        </p:nvSpPr>
        <p:spPr>
          <a:xfrm flipH="1">
            <a:off x="7188788" y="4382613"/>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flipH="1">
            <a:off x="6621274" y="3703451"/>
            <a:ext cx="2874201" cy="1521816"/>
          </a:xfrm>
          <a:custGeom>
            <a:avLst/>
            <a:gdLst/>
            <a:ahLst/>
            <a:cxnLst/>
            <a:rect l="l" t="t" r="r" b="b"/>
            <a:pathLst>
              <a:path w="80952" h="42859" extrusionOk="0">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9"/>
          <p:cNvSpPr/>
          <p:nvPr/>
        </p:nvSpPr>
        <p:spPr>
          <a:xfrm flipH="1">
            <a:off x="7832875" y="4017025"/>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9"/>
          <p:cNvSpPr/>
          <p:nvPr/>
        </p:nvSpPr>
        <p:spPr>
          <a:xfrm flipH="1">
            <a:off x="8890913" y="3007538"/>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9"/>
          <p:cNvSpPr/>
          <p:nvPr/>
        </p:nvSpPr>
        <p:spPr>
          <a:xfrm flipH="1">
            <a:off x="-260192" y="166613"/>
            <a:ext cx="4058317" cy="1729782"/>
          </a:xfrm>
          <a:custGeom>
            <a:avLst/>
            <a:gdLst/>
            <a:ahLst/>
            <a:cxnLst/>
            <a:rect l="l" t="t" r="r" b="b"/>
            <a:pathLst>
              <a:path w="64695" h="36451" extrusionOk="0">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9"/>
          <p:cNvSpPr/>
          <p:nvPr/>
        </p:nvSpPr>
        <p:spPr>
          <a:xfrm flipH="1">
            <a:off x="158481" y="-333462"/>
            <a:ext cx="4130269" cy="1085168"/>
          </a:xfrm>
          <a:custGeom>
            <a:avLst/>
            <a:gdLst/>
            <a:ahLst/>
            <a:cxnLst/>
            <a:rect l="l" t="t" r="r" b="b"/>
            <a:pathLst>
              <a:path w="72716" h="43165" extrusionOk="0">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9"/>
          <p:cNvSpPr/>
          <p:nvPr/>
        </p:nvSpPr>
        <p:spPr>
          <a:xfrm rot="10800000" flipH="1">
            <a:off x="3699725" y="419313"/>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9"/>
          <p:cNvSpPr/>
          <p:nvPr/>
        </p:nvSpPr>
        <p:spPr>
          <a:xfrm rot="10800000" flipH="1">
            <a:off x="1811013" y="635575"/>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9"/>
          <p:cNvSpPr/>
          <p:nvPr/>
        </p:nvSpPr>
        <p:spPr>
          <a:xfrm rot="10800000" flipH="1">
            <a:off x="-332175" y="-43579"/>
            <a:ext cx="2874201" cy="1521816"/>
          </a:xfrm>
          <a:custGeom>
            <a:avLst/>
            <a:gdLst/>
            <a:ahLst/>
            <a:cxnLst/>
            <a:rect l="l" t="t" r="r" b="b"/>
            <a:pathLst>
              <a:path w="80952" h="42859" extrusionOk="0">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9"/>
          <p:cNvSpPr/>
          <p:nvPr/>
        </p:nvSpPr>
        <p:spPr>
          <a:xfrm rot="10800000" flipH="1">
            <a:off x="1232025" y="1065963"/>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9"/>
          <p:cNvSpPr/>
          <p:nvPr/>
        </p:nvSpPr>
        <p:spPr>
          <a:xfrm rot="10800000" flipH="1">
            <a:off x="108888" y="2010650"/>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5"/>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2">
  <p:cSld name="CUSTOM_5">
    <p:spTree>
      <p:nvGrpSpPr>
        <p:cNvPr id="1" name="Shape 563"/>
        <p:cNvGrpSpPr/>
        <p:nvPr/>
      </p:nvGrpSpPr>
      <p:grpSpPr>
        <a:xfrm>
          <a:off x="0" y="0"/>
          <a:ext cx="0" cy="0"/>
          <a:chOff x="0" y="0"/>
          <a:chExt cx="0" cy="0"/>
        </a:xfrm>
      </p:grpSpPr>
      <p:sp>
        <p:nvSpPr>
          <p:cNvPr id="564" name="Google Shape;564;p42"/>
          <p:cNvSpPr txBox="1">
            <a:spLocks noGrp="1"/>
          </p:cNvSpPr>
          <p:nvPr>
            <p:ph type="title"/>
          </p:nvPr>
        </p:nvSpPr>
        <p:spPr>
          <a:xfrm>
            <a:off x="1829850" y="1557200"/>
            <a:ext cx="5484300" cy="11880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6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65" name="Google Shape;565;p42"/>
          <p:cNvSpPr txBox="1">
            <a:spLocks noGrp="1"/>
          </p:cNvSpPr>
          <p:nvPr>
            <p:ph type="subTitle" idx="1"/>
          </p:nvPr>
        </p:nvSpPr>
        <p:spPr>
          <a:xfrm>
            <a:off x="1830150" y="2833325"/>
            <a:ext cx="5484000" cy="1012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600">
                <a:solidFill>
                  <a:schemeClr val="dk1"/>
                </a:solidFill>
              </a:defRPr>
            </a:lvl1pPr>
            <a:lvl2pPr lvl="1" algn="ctr" rtl="0">
              <a:spcBef>
                <a:spcPts val="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566" name="Google Shape;566;p42"/>
          <p:cNvSpPr/>
          <p:nvPr/>
        </p:nvSpPr>
        <p:spPr>
          <a:xfrm rot="-5400000">
            <a:off x="-1029861" y="815281"/>
            <a:ext cx="4058317" cy="1729782"/>
          </a:xfrm>
          <a:custGeom>
            <a:avLst/>
            <a:gdLst/>
            <a:ahLst/>
            <a:cxnLst/>
            <a:rect l="l" t="t" r="r" b="b"/>
            <a:pathLst>
              <a:path w="64695" h="36451" extrusionOk="0">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42"/>
          <p:cNvSpPr/>
          <p:nvPr/>
        </p:nvSpPr>
        <p:spPr>
          <a:xfrm rot="-5400000">
            <a:off x="-1888219" y="1592238"/>
            <a:ext cx="4130269" cy="1085168"/>
          </a:xfrm>
          <a:custGeom>
            <a:avLst/>
            <a:gdLst/>
            <a:ahLst/>
            <a:cxnLst/>
            <a:rect l="l" t="t" r="r" b="b"/>
            <a:pathLst>
              <a:path w="72716" h="43165" extrusionOk="0">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2"/>
          <p:cNvSpPr/>
          <p:nvPr/>
        </p:nvSpPr>
        <p:spPr>
          <a:xfrm rot="5400000">
            <a:off x="387256" y="3610781"/>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2"/>
          <p:cNvSpPr/>
          <p:nvPr/>
        </p:nvSpPr>
        <p:spPr>
          <a:xfrm rot="5400000">
            <a:off x="603369" y="1722219"/>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2"/>
          <p:cNvSpPr/>
          <p:nvPr/>
        </p:nvSpPr>
        <p:spPr>
          <a:xfrm rot="5400000">
            <a:off x="-751978" y="255224"/>
            <a:ext cx="2874201" cy="1521816"/>
          </a:xfrm>
          <a:custGeom>
            <a:avLst/>
            <a:gdLst/>
            <a:ahLst/>
            <a:cxnLst/>
            <a:rect l="l" t="t" r="r" b="b"/>
            <a:pathLst>
              <a:path w="80952" h="42859" extrusionOk="0">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2"/>
          <p:cNvSpPr/>
          <p:nvPr/>
        </p:nvSpPr>
        <p:spPr>
          <a:xfrm rot="5400000">
            <a:off x="1033906" y="1143081"/>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2"/>
          <p:cNvSpPr/>
          <p:nvPr/>
        </p:nvSpPr>
        <p:spPr>
          <a:xfrm rot="5400000">
            <a:off x="1978444" y="20094"/>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2"/>
          <p:cNvSpPr/>
          <p:nvPr/>
        </p:nvSpPr>
        <p:spPr>
          <a:xfrm rot="5400000">
            <a:off x="6115544" y="2556136"/>
            <a:ext cx="4058317" cy="1729782"/>
          </a:xfrm>
          <a:custGeom>
            <a:avLst/>
            <a:gdLst/>
            <a:ahLst/>
            <a:cxnLst/>
            <a:rect l="l" t="t" r="r" b="b"/>
            <a:pathLst>
              <a:path w="64695" h="36451" extrusionOk="0">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2"/>
          <p:cNvSpPr/>
          <p:nvPr/>
        </p:nvSpPr>
        <p:spPr>
          <a:xfrm rot="5400000">
            <a:off x="6901950" y="2423794"/>
            <a:ext cx="4130269" cy="1085168"/>
          </a:xfrm>
          <a:custGeom>
            <a:avLst/>
            <a:gdLst/>
            <a:ahLst/>
            <a:cxnLst/>
            <a:rect l="l" t="t" r="r" b="b"/>
            <a:pathLst>
              <a:path w="72716" h="43165" extrusionOk="0">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2"/>
          <p:cNvSpPr/>
          <p:nvPr/>
        </p:nvSpPr>
        <p:spPr>
          <a:xfrm rot="-5400000">
            <a:off x="8658344" y="139171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2"/>
          <p:cNvSpPr/>
          <p:nvPr/>
        </p:nvSpPr>
        <p:spPr>
          <a:xfrm rot="-5400000">
            <a:off x="8377131" y="3215481"/>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42"/>
          <p:cNvSpPr/>
          <p:nvPr/>
        </p:nvSpPr>
        <p:spPr>
          <a:xfrm rot="-5400000">
            <a:off x="7021777" y="3324160"/>
            <a:ext cx="2874201" cy="1521816"/>
          </a:xfrm>
          <a:custGeom>
            <a:avLst/>
            <a:gdLst/>
            <a:ahLst/>
            <a:cxnLst/>
            <a:rect l="l" t="t" r="r" b="b"/>
            <a:pathLst>
              <a:path w="80952" h="42859" extrusionOk="0">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42"/>
          <p:cNvSpPr/>
          <p:nvPr/>
        </p:nvSpPr>
        <p:spPr>
          <a:xfrm rot="-5400000">
            <a:off x="8011694" y="385941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2"/>
          <p:cNvSpPr/>
          <p:nvPr/>
        </p:nvSpPr>
        <p:spPr>
          <a:xfrm rot="-5400000">
            <a:off x="7002056" y="491760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1">
  <p:cSld name="CUSTOM_24">
    <p:spTree>
      <p:nvGrpSpPr>
        <p:cNvPr id="1" name="Shape 721"/>
        <p:cNvGrpSpPr/>
        <p:nvPr/>
      </p:nvGrpSpPr>
      <p:grpSpPr>
        <a:xfrm>
          <a:off x="0" y="0"/>
          <a:ext cx="0" cy="0"/>
          <a:chOff x="0" y="0"/>
          <a:chExt cx="0" cy="0"/>
        </a:xfrm>
      </p:grpSpPr>
      <p:sp>
        <p:nvSpPr>
          <p:cNvPr id="722" name="Google Shape;722;p49"/>
          <p:cNvSpPr txBox="1">
            <a:spLocks noGrp="1"/>
          </p:cNvSpPr>
          <p:nvPr>
            <p:ph type="title"/>
          </p:nvPr>
        </p:nvSpPr>
        <p:spPr>
          <a:xfrm flipH="1">
            <a:off x="1031349" y="928025"/>
            <a:ext cx="3742500" cy="1704600"/>
          </a:xfrm>
          <a:prstGeom prst="rect">
            <a:avLst/>
          </a:prstGeom>
        </p:spPr>
        <p:txBody>
          <a:bodyPr spcFirstLastPara="1" wrap="square" lIns="91425" tIns="91425" rIns="91425" bIns="91425" anchor="b" anchorCtr="0">
            <a:noAutofit/>
          </a:bodyPr>
          <a:lstStyle>
            <a:lvl1pPr lvl="0" algn="l" rtl="0">
              <a:spcBef>
                <a:spcPts val="0"/>
              </a:spcBef>
              <a:spcAft>
                <a:spcPts val="0"/>
              </a:spcAft>
              <a:buSzPts val="3000"/>
              <a:buNone/>
              <a:defRPr/>
            </a:lvl1pPr>
            <a:lvl2pPr lvl="1" algn="r" rtl="0">
              <a:spcBef>
                <a:spcPts val="0"/>
              </a:spcBef>
              <a:spcAft>
                <a:spcPts val="0"/>
              </a:spcAft>
              <a:buSzPts val="3000"/>
              <a:buNone/>
              <a:defRPr/>
            </a:lvl2pPr>
            <a:lvl3pPr lvl="2" algn="r" rtl="0">
              <a:spcBef>
                <a:spcPts val="0"/>
              </a:spcBef>
              <a:spcAft>
                <a:spcPts val="0"/>
              </a:spcAft>
              <a:buSzPts val="3000"/>
              <a:buNone/>
              <a:defRPr/>
            </a:lvl3pPr>
            <a:lvl4pPr lvl="3" algn="r" rtl="0">
              <a:spcBef>
                <a:spcPts val="0"/>
              </a:spcBef>
              <a:spcAft>
                <a:spcPts val="0"/>
              </a:spcAft>
              <a:buSzPts val="3000"/>
              <a:buNone/>
              <a:defRPr/>
            </a:lvl4pPr>
            <a:lvl5pPr lvl="4" algn="r" rtl="0">
              <a:spcBef>
                <a:spcPts val="0"/>
              </a:spcBef>
              <a:spcAft>
                <a:spcPts val="0"/>
              </a:spcAft>
              <a:buSzPts val="3000"/>
              <a:buNone/>
              <a:defRPr/>
            </a:lvl5pPr>
            <a:lvl6pPr lvl="5" algn="r" rtl="0">
              <a:spcBef>
                <a:spcPts val="0"/>
              </a:spcBef>
              <a:spcAft>
                <a:spcPts val="0"/>
              </a:spcAft>
              <a:buSzPts val="3000"/>
              <a:buNone/>
              <a:defRPr/>
            </a:lvl6pPr>
            <a:lvl7pPr lvl="6" algn="r" rtl="0">
              <a:spcBef>
                <a:spcPts val="0"/>
              </a:spcBef>
              <a:spcAft>
                <a:spcPts val="0"/>
              </a:spcAft>
              <a:buSzPts val="3000"/>
              <a:buNone/>
              <a:defRPr/>
            </a:lvl7pPr>
            <a:lvl8pPr lvl="7" algn="r" rtl="0">
              <a:spcBef>
                <a:spcPts val="0"/>
              </a:spcBef>
              <a:spcAft>
                <a:spcPts val="0"/>
              </a:spcAft>
              <a:buSzPts val="3000"/>
              <a:buNone/>
              <a:defRPr/>
            </a:lvl8pPr>
            <a:lvl9pPr lvl="8" algn="r" rtl="0">
              <a:spcBef>
                <a:spcPts val="0"/>
              </a:spcBef>
              <a:spcAft>
                <a:spcPts val="0"/>
              </a:spcAft>
              <a:buSzPts val="3000"/>
              <a:buNone/>
              <a:defRPr/>
            </a:lvl9pPr>
          </a:lstStyle>
          <a:p>
            <a:endParaRPr/>
          </a:p>
        </p:txBody>
      </p:sp>
      <p:sp>
        <p:nvSpPr>
          <p:cNvPr id="723" name="Google Shape;723;p49"/>
          <p:cNvSpPr txBox="1">
            <a:spLocks noGrp="1"/>
          </p:cNvSpPr>
          <p:nvPr>
            <p:ph type="subTitle" idx="1"/>
          </p:nvPr>
        </p:nvSpPr>
        <p:spPr>
          <a:xfrm flipH="1">
            <a:off x="1031044" y="2641900"/>
            <a:ext cx="3742500" cy="1573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r" rtl="0">
              <a:lnSpc>
                <a:spcPct val="100000"/>
              </a:lnSpc>
              <a:spcBef>
                <a:spcPts val="160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724" name="Google Shape;724;p49"/>
          <p:cNvSpPr/>
          <p:nvPr/>
        </p:nvSpPr>
        <p:spPr>
          <a:xfrm>
            <a:off x="0" y="0"/>
            <a:ext cx="444900" cy="444900"/>
          </a:xfrm>
          <a:prstGeom prst="ellipse">
            <a:avLst/>
          </a:prstGeom>
          <a:solidFill>
            <a:srgbClr val="FF0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9"/>
          <p:cNvSpPr/>
          <p:nvPr/>
        </p:nvSpPr>
        <p:spPr>
          <a:xfrm rot="-9281215">
            <a:off x="165301" y="4203731"/>
            <a:ext cx="2228124" cy="918929"/>
          </a:xfrm>
          <a:custGeom>
            <a:avLst/>
            <a:gdLst/>
            <a:ahLst/>
            <a:cxnLst/>
            <a:rect l="l" t="t" r="r" b="b"/>
            <a:pathLst>
              <a:path w="246008" h="61867" extrusionOk="0">
                <a:moveTo>
                  <a:pt x="1" y="0"/>
                </a:moveTo>
                <a:cubicBezTo>
                  <a:pt x="1" y="0"/>
                  <a:pt x="3900" y="44992"/>
                  <a:pt x="39194" y="57840"/>
                </a:cubicBezTo>
                <a:cubicBezTo>
                  <a:pt x="46974" y="60669"/>
                  <a:pt x="53930" y="61867"/>
                  <a:pt x="60240" y="61867"/>
                </a:cubicBezTo>
                <a:cubicBezTo>
                  <a:pt x="95172" y="61867"/>
                  <a:pt x="110319" y="25159"/>
                  <a:pt x="135837" y="25159"/>
                </a:cubicBezTo>
                <a:cubicBezTo>
                  <a:pt x="138295" y="25159"/>
                  <a:pt x="140849" y="25499"/>
                  <a:pt x="143526" y="26246"/>
                </a:cubicBezTo>
                <a:cubicBezTo>
                  <a:pt x="159260" y="30639"/>
                  <a:pt x="172714" y="32419"/>
                  <a:pt x="184185" y="32419"/>
                </a:cubicBezTo>
                <a:cubicBezTo>
                  <a:pt x="233145" y="32419"/>
                  <a:pt x="246008" y="0"/>
                  <a:pt x="24600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49"/>
          <p:cNvSpPr/>
          <p:nvPr/>
        </p:nvSpPr>
        <p:spPr>
          <a:xfrm rot="-9280772">
            <a:off x="-445297" y="4396562"/>
            <a:ext cx="3782980" cy="1428824"/>
          </a:xfrm>
          <a:custGeom>
            <a:avLst/>
            <a:gdLst/>
            <a:ahLst/>
            <a:cxnLst/>
            <a:rect l="l" t="t" r="r" b="b"/>
            <a:pathLst>
              <a:path w="264364" h="61984" extrusionOk="0">
                <a:moveTo>
                  <a:pt x="0" y="0"/>
                </a:moveTo>
                <a:lnTo>
                  <a:pt x="0" y="60406"/>
                </a:lnTo>
                <a:cubicBezTo>
                  <a:pt x="2845" y="61497"/>
                  <a:pt x="5907" y="61983"/>
                  <a:pt x="9094" y="61983"/>
                </a:cubicBezTo>
                <a:cubicBezTo>
                  <a:pt x="26664" y="61983"/>
                  <a:pt x="48053" y="47209"/>
                  <a:pt x="57950" y="37427"/>
                </a:cubicBezTo>
                <a:cubicBezTo>
                  <a:pt x="64434" y="31013"/>
                  <a:pt x="70724" y="28611"/>
                  <a:pt x="76592" y="28611"/>
                </a:cubicBezTo>
                <a:cubicBezTo>
                  <a:pt x="86364" y="28611"/>
                  <a:pt x="94966" y="35275"/>
                  <a:pt x="101344" y="41180"/>
                </a:cubicBezTo>
                <a:cubicBezTo>
                  <a:pt x="109706" y="48911"/>
                  <a:pt x="119411" y="51657"/>
                  <a:pt x="128732" y="51657"/>
                </a:cubicBezTo>
                <a:cubicBezTo>
                  <a:pt x="140963" y="51657"/>
                  <a:pt x="152533" y="46928"/>
                  <a:pt x="159536" y="42530"/>
                </a:cubicBezTo>
                <a:cubicBezTo>
                  <a:pt x="163971" y="39737"/>
                  <a:pt x="167611" y="38614"/>
                  <a:pt x="170732" y="38614"/>
                </a:cubicBezTo>
                <a:cubicBezTo>
                  <a:pt x="183490" y="38614"/>
                  <a:pt x="187572" y="57371"/>
                  <a:pt x="201829" y="57371"/>
                </a:cubicBezTo>
                <a:cubicBezTo>
                  <a:pt x="204682" y="57371"/>
                  <a:pt x="207942" y="56619"/>
                  <a:pt x="211761" y="54817"/>
                </a:cubicBezTo>
                <a:cubicBezTo>
                  <a:pt x="216023" y="52806"/>
                  <a:pt x="220035" y="52096"/>
                  <a:pt x="223864" y="52096"/>
                </a:cubicBezTo>
                <a:cubicBezTo>
                  <a:pt x="233065" y="52096"/>
                  <a:pt x="241204" y="56197"/>
                  <a:pt x="249202" y="56197"/>
                </a:cubicBezTo>
                <a:cubicBezTo>
                  <a:pt x="254235" y="56197"/>
                  <a:pt x="259212" y="54573"/>
                  <a:pt x="264364" y="49281"/>
                </a:cubicBezTo>
                <a:lnTo>
                  <a:pt x="26436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9"/>
          <p:cNvSpPr/>
          <p:nvPr/>
        </p:nvSpPr>
        <p:spPr>
          <a:xfrm rot="-9281383" flipH="1">
            <a:off x="-921562" y="3898835"/>
            <a:ext cx="4264746" cy="1843807"/>
          </a:xfrm>
          <a:custGeom>
            <a:avLst/>
            <a:gdLst/>
            <a:ahLst/>
            <a:cxnLst/>
            <a:rect l="l" t="t" r="r" b="b"/>
            <a:pathLst>
              <a:path w="264337" h="53519" extrusionOk="0">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9"/>
          <p:cNvSpPr/>
          <p:nvPr/>
        </p:nvSpPr>
        <p:spPr>
          <a:xfrm rot="10800000" flipH="1">
            <a:off x="-670603" y="7"/>
            <a:ext cx="2443246" cy="939991"/>
          </a:xfrm>
          <a:custGeom>
            <a:avLst/>
            <a:gdLst/>
            <a:ahLst/>
            <a:cxnLst/>
            <a:rect l="l" t="t" r="r" b="b"/>
            <a:pathLst>
              <a:path w="283357" h="76391" extrusionOk="0">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49"/>
          <p:cNvSpPr/>
          <p:nvPr/>
        </p:nvSpPr>
        <p:spPr>
          <a:xfrm rot="9367883">
            <a:off x="-937053" y="-338044"/>
            <a:ext cx="3153951" cy="1121150"/>
          </a:xfrm>
          <a:custGeom>
            <a:avLst/>
            <a:gdLst/>
            <a:ahLst/>
            <a:cxnLst/>
            <a:rect l="l" t="t" r="r" b="b"/>
            <a:pathLst>
              <a:path w="264364" h="43920" extrusionOk="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49"/>
          <p:cNvSpPr/>
          <p:nvPr/>
        </p:nvSpPr>
        <p:spPr>
          <a:xfrm rot="-1518617">
            <a:off x="-992817" y="-870267"/>
            <a:ext cx="4264746" cy="1843807"/>
          </a:xfrm>
          <a:custGeom>
            <a:avLst/>
            <a:gdLst/>
            <a:ahLst/>
            <a:cxnLst/>
            <a:rect l="l" t="t" r="r" b="b"/>
            <a:pathLst>
              <a:path w="264337" h="53519" extrusionOk="0">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49"/>
          <p:cNvSpPr/>
          <p:nvPr/>
        </p:nvSpPr>
        <p:spPr>
          <a:xfrm rot="5400000">
            <a:off x="2202194" y="459636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49"/>
          <p:cNvSpPr/>
          <p:nvPr/>
        </p:nvSpPr>
        <p:spPr>
          <a:xfrm rot="-5400000">
            <a:off x="565106" y="82261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3">
  <p:cSld name="CUSTOM_25">
    <p:spTree>
      <p:nvGrpSpPr>
        <p:cNvPr id="1" name="Shape 733"/>
        <p:cNvGrpSpPr/>
        <p:nvPr/>
      </p:nvGrpSpPr>
      <p:grpSpPr>
        <a:xfrm>
          <a:off x="0" y="0"/>
          <a:ext cx="0" cy="0"/>
          <a:chOff x="0" y="0"/>
          <a:chExt cx="0" cy="0"/>
        </a:xfrm>
      </p:grpSpPr>
      <p:sp>
        <p:nvSpPr>
          <p:cNvPr id="734" name="Google Shape;734;p50"/>
          <p:cNvSpPr txBox="1">
            <a:spLocks noGrp="1"/>
          </p:cNvSpPr>
          <p:nvPr>
            <p:ph type="title"/>
          </p:nvPr>
        </p:nvSpPr>
        <p:spPr>
          <a:xfrm>
            <a:off x="4253800" y="2019725"/>
            <a:ext cx="3931200" cy="657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a:lvl1pPr>
            <a:lvl2pPr lvl="1" algn="r" rtl="0">
              <a:spcBef>
                <a:spcPts val="0"/>
              </a:spcBef>
              <a:spcAft>
                <a:spcPts val="0"/>
              </a:spcAft>
              <a:buSzPts val="3000"/>
              <a:buNone/>
              <a:defRPr>
                <a:latin typeface="Open Sans SemiBold"/>
                <a:ea typeface="Open Sans SemiBold"/>
                <a:cs typeface="Open Sans SemiBold"/>
                <a:sym typeface="Open Sans SemiBold"/>
              </a:defRPr>
            </a:lvl2pPr>
            <a:lvl3pPr lvl="2" algn="r" rtl="0">
              <a:spcBef>
                <a:spcPts val="0"/>
              </a:spcBef>
              <a:spcAft>
                <a:spcPts val="0"/>
              </a:spcAft>
              <a:buSzPts val="3000"/>
              <a:buNone/>
              <a:defRPr>
                <a:latin typeface="Open Sans SemiBold"/>
                <a:ea typeface="Open Sans SemiBold"/>
                <a:cs typeface="Open Sans SemiBold"/>
                <a:sym typeface="Open Sans SemiBold"/>
              </a:defRPr>
            </a:lvl3pPr>
            <a:lvl4pPr lvl="3" algn="r" rtl="0">
              <a:spcBef>
                <a:spcPts val="0"/>
              </a:spcBef>
              <a:spcAft>
                <a:spcPts val="0"/>
              </a:spcAft>
              <a:buSzPts val="3000"/>
              <a:buNone/>
              <a:defRPr>
                <a:latin typeface="Open Sans SemiBold"/>
                <a:ea typeface="Open Sans SemiBold"/>
                <a:cs typeface="Open Sans SemiBold"/>
                <a:sym typeface="Open Sans SemiBold"/>
              </a:defRPr>
            </a:lvl4pPr>
            <a:lvl5pPr lvl="4" algn="r" rtl="0">
              <a:spcBef>
                <a:spcPts val="0"/>
              </a:spcBef>
              <a:spcAft>
                <a:spcPts val="0"/>
              </a:spcAft>
              <a:buSzPts val="3000"/>
              <a:buNone/>
              <a:defRPr>
                <a:latin typeface="Open Sans SemiBold"/>
                <a:ea typeface="Open Sans SemiBold"/>
                <a:cs typeface="Open Sans SemiBold"/>
                <a:sym typeface="Open Sans SemiBold"/>
              </a:defRPr>
            </a:lvl5pPr>
            <a:lvl6pPr lvl="5" algn="r" rtl="0">
              <a:spcBef>
                <a:spcPts val="0"/>
              </a:spcBef>
              <a:spcAft>
                <a:spcPts val="0"/>
              </a:spcAft>
              <a:buSzPts val="3000"/>
              <a:buNone/>
              <a:defRPr>
                <a:latin typeface="Open Sans SemiBold"/>
                <a:ea typeface="Open Sans SemiBold"/>
                <a:cs typeface="Open Sans SemiBold"/>
                <a:sym typeface="Open Sans SemiBold"/>
              </a:defRPr>
            </a:lvl6pPr>
            <a:lvl7pPr lvl="6" algn="r" rtl="0">
              <a:spcBef>
                <a:spcPts val="0"/>
              </a:spcBef>
              <a:spcAft>
                <a:spcPts val="0"/>
              </a:spcAft>
              <a:buSzPts val="3000"/>
              <a:buNone/>
              <a:defRPr>
                <a:latin typeface="Open Sans SemiBold"/>
                <a:ea typeface="Open Sans SemiBold"/>
                <a:cs typeface="Open Sans SemiBold"/>
                <a:sym typeface="Open Sans SemiBold"/>
              </a:defRPr>
            </a:lvl7pPr>
            <a:lvl8pPr lvl="7" algn="r" rtl="0">
              <a:spcBef>
                <a:spcPts val="0"/>
              </a:spcBef>
              <a:spcAft>
                <a:spcPts val="0"/>
              </a:spcAft>
              <a:buSzPts val="3000"/>
              <a:buNone/>
              <a:defRPr>
                <a:latin typeface="Open Sans SemiBold"/>
                <a:ea typeface="Open Sans SemiBold"/>
                <a:cs typeface="Open Sans SemiBold"/>
                <a:sym typeface="Open Sans SemiBold"/>
              </a:defRPr>
            </a:lvl8pPr>
            <a:lvl9pPr lvl="8" algn="r" rtl="0">
              <a:spcBef>
                <a:spcPts val="0"/>
              </a:spcBef>
              <a:spcAft>
                <a:spcPts val="0"/>
              </a:spcAft>
              <a:buSzPts val="3000"/>
              <a:buNone/>
              <a:defRPr>
                <a:latin typeface="Open Sans SemiBold"/>
                <a:ea typeface="Open Sans SemiBold"/>
                <a:cs typeface="Open Sans SemiBold"/>
                <a:sym typeface="Open Sans SemiBold"/>
              </a:defRPr>
            </a:lvl9pPr>
          </a:lstStyle>
          <a:p>
            <a:endParaRPr/>
          </a:p>
        </p:txBody>
      </p:sp>
      <p:sp>
        <p:nvSpPr>
          <p:cNvPr id="735" name="Google Shape;735;p50"/>
          <p:cNvSpPr txBox="1">
            <a:spLocks noGrp="1"/>
          </p:cNvSpPr>
          <p:nvPr>
            <p:ph type="subTitle" idx="1"/>
          </p:nvPr>
        </p:nvSpPr>
        <p:spPr>
          <a:xfrm>
            <a:off x="5186112" y="2565775"/>
            <a:ext cx="2998800" cy="558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500"/>
              <a:buFont typeface="Josefin Sans"/>
              <a:buNone/>
              <a:defRPr sz="1500"/>
            </a:lvl1pPr>
            <a:lvl2pPr lvl="1" algn="r" rtl="0">
              <a:spcBef>
                <a:spcPts val="1600"/>
              </a:spcBef>
              <a:spcAft>
                <a:spcPts val="0"/>
              </a:spcAft>
              <a:buSzPts val="1400"/>
              <a:buNone/>
              <a:defRPr/>
            </a:lvl2pPr>
            <a:lvl3pPr lvl="2" algn="r" rtl="0">
              <a:spcBef>
                <a:spcPts val="1600"/>
              </a:spcBef>
              <a:spcAft>
                <a:spcPts val="0"/>
              </a:spcAft>
              <a:buSzPts val="1400"/>
              <a:buNone/>
              <a:defRPr/>
            </a:lvl3pPr>
            <a:lvl4pPr lvl="3" algn="r" rtl="0">
              <a:spcBef>
                <a:spcPts val="1600"/>
              </a:spcBef>
              <a:spcAft>
                <a:spcPts val="0"/>
              </a:spcAft>
              <a:buSzPts val="1400"/>
              <a:buNone/>
              <a:defRPr/>
            </a:lvl4pPr>
            <a:lvl5pPr lvl="4" algn="r" rtl="0">
              <a:spcBef>
                <a:spcPts val="1600"/>
              </a:spcBef>
              <a:spcAft>
                <a:spcPts val="0"/>
              </a:spcAft>
              <a:buSzPts val="1400"/>
              <a:buNone/>
              <a:defRPr/>
            </a:lvl5pPr>
            <a:lvl6pPr lvl="5" algn="r" rtl="0">
              <a:spcBef>
                <a:spcPts val="1600"/>
              </a:spcBef>
              <a:spcAft>
                <a:spcPts val="0"/>
              </a:spcAft>
              <a:buSzPts val="1400"/>
              <a:buNone/>
              <a:defRPr/>
            </a:lvl6pPr>
            <a:lvl7pPr lvl="6" algn="r" rtl="0">
              <a:spcBef>
                <a:spcPts val="1600"/>
              </a:spcBef>
              <a:spcAft>
                <a:spcPts val="0"/>
              </a:spcAft>
              <a:buSzPts val="1400"/>
              <a:buNone/>
              <a:defRPr/>
            </a:lvl7pPr>
            <a:lvl8pPr lvl="7" algn="r" rtl="0">
              <a:spcBef>
                <a:spcPts val="1600"/>
              </a:spcBef>
              <a:spcAft>
                <a:spcPts val="0"/>
              </a:spcAft>
              <a:buSzPts val="1400"/>
              <a:buNone/>
              <a:defRPr/>
            </a:lvl8pPr>
            <a:lvl9pPr lvl="8" algn="r" rtl="0">
              <a:spcBef>
                <a:spcPts val="1600"/>
              </a:spcBef>
              <a:spcAft>
                <a:spcPts val="1600"/>
              </a:spcAft>
              <a:buSzPts val="1400"/>
              <a:buNone/>
              <a:defRPr/>
            </a:lvl9pPr>
          </a:lstStyle>
          <a:p>
            <a:endParaRPr/>
          </a:p>
        </p:txBody>
      </p:sp>
      <p:sp>
        <p:nvSpPr>
          <p:cNvPr id="736" name="Google Shape;736;p50"/>
          <p:cNvSpPr/>
          <p:nvPr/>
        </p:nvSpPr>
        <p:spPr>
          <a:xfrm rot="10800000">
            <a:off x="3937512" y="4410874"/>
            <a:ext cx="3936983" cy="732774"/>
          </a:xfrm>
          <a:custGeom>
            <a:avLst/>
            <a:gdLst/>
            <a:ahLst/>
            <a:cxnLst/>
            <a:rect l="l" t="t" r="r" b="b"/>
            <a:pathLst>
              <a:path w="299106" h="92815" extrusionOk="0">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50"/>
          <p:cNvSpPr/>
          <p:nvPr/>
        </p:nvSpPr>
        <p:spPr>
          <a:xfrm flipH="1">
            <a:off x="3939637" y="98"/>
            <a:ext cx="5126677" cy="1295929"/>
          </a:xfrm>
          <a:custGeom>
            <a:avLst/>
            <a:gdLst/>
            <a:ahLst/>
            <a:cxnLst/>
            <a:rect l="l" t="t" r="r" b="b"/>
            <a:pathLst>
              <a:path w="299106" h="92815" extrusionOk="0">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50"/>
          <p:cNvSpPr/>
          <p:nvPr/>
        </p:nvSpPr>
        <p:spPr>
          <a:xfrm rot="10800000" flipH="1">
            <a:off x="4720014" y="4141676"/>
            <a:ext cx="5735030" cy="1001972"/>
          </a:xfrm>
          <a:custGeom>
            <a:avLst/>
            <a:gdLst/>
            <a:ahLst/>
            <a:cxnLst/>
            <a:rect l="l" t="t" r="r" b="b"/>
            <a:pathLst>
              <a:path w="295582" h="107710" extrusionOk="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50"/>
          <p:cNvSpPr/>
          <p:nvPr/>
        </p:nvSpPr>
        <p:spPr>
          <a:xfrm rot="10800000" flipH="1">
            <a:off x="5013459" y="204"/>
            <a:ext cx="4130832" cy="1472837"/>
          </a:xfrm>
          <a:custGeom>
            <a:avLst/>
            <a:gdLst/>
            <a:ahLst/>
            <a:cxnLst/>
            <a:rect l="l" t="t" r="r" b="b"/>
            <a:pathLst>
              <a:path w="285673" h="154588" extrusionOk="0">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50"/>
          <p:cNvSpPr/>
          <p:nvPr/>
        </p:nvSpPr>
        <p:spPr>
          <a:xfrm rot="10800000">
            <a:off x="5628786" y="490"/>
            <a:ext cx="3515148" cy="1472658"/>
          </a:xfrm>
          <a:custGeom>
            <a:avLst/>
            <a:gdLst/>
            <a:ahLst/>
            <a:cxnLst/>
            <a:rect l="l" t="t" r="r" b="b"/>
            <a:pathLst>
              <a:path w="305002" h="196093" extrusionOk="0">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50"/>
          <p:cNvSpPr/>
          <p:nvPr/>
        </p:nvSpPr>
        <p:spPr>
          <a:xfrm rot="10800000">
            <a:off x="5220582" y="4263470"/>
            <a:ext cx="3937105" cy="880179"/>
          </a:xfrm>
          <a:custGeom>
            <a:avLst/>
            <a:gdLst/>
            <a:ahLst/>
            <a:cxnLst/>
            <a:rect l="l" t="t" r="r" b="b"/>
            <a:pathLst>
              <a:path w="294198" h="130204" extrusionOk="0">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50"/>
          <p:cNvSpPr/>
          <p:nvPr/>
        </p:nvSpPr>
        <p:spPr>
          <a:xfrm rot="5400000">
            <a:off x="6527856" y="448330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50"/>
          <p:cNvSpPr/>
          <p:nvPr/>
        </p:nvSpPr>
        <p:spPr>
          <a:xfrm rot="5400000">
            <a:off x="5530219" y="945244"/>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50"/>
          <p:cNvSpPr/>
          <p:nvPr/>
        </p:nvSpPr>
        <p:spPr>
          <a:xfrm rot="-5400000">
            <a:off x="5871031" y="433061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50"/>
          <p:cNvSpPr/>
          <p:nvPr/>
        </p:nvSpPr>
        <p:spPr>
          <a:xfrm rot="5400000">
            <a:off x="4874006" y="310481"/>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4">
  <p:cSld name="CUSTOM_26">
    <p:spTree>
      <p:nvGrpSpPr>
        <p:cNvPr id="1" name="Shape 746"/>
        <p:cNvGrpSpPr/>
        <p:nvPr/>
      </p:nvGrpSpPr>
      <p:grpSpPr>
        <a:xfrm>
          <a:off x="0" y="0"/>
          <a:ext cx="0" cy="0"/>
          <a:chOff x="0" y="0"/>
          <a:chExt cx="0" cy="0"/>
        </a:xfrm>
      </p:grpSpPr>
      <p:sp>
        <p:nvSpPr>
          <p:cNvPr id="747" name="Google Shape;747;p51"/>
          <p:cNvSpPr txBox="1">
            <a:spLocks noGrp="1"/>
          </p:cNvSpPr>
          <p:nvPr>
            <p:ph type="title"/>
          </p:nvPr>
        </p:nvSpPr>
        <p:spPr>
          <a:xfrm flipH="1">
            <a:off x="959002" y="2019725"/>
            <a:ext cx="3931200" cy="6570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a:lvl1pPr>
            <a:lvl2pPr lvl="1" rtl="0">
              <a:spcBef>
                <a:spcPts val="0"/>
              </a:spcBef>
              <a:spcAft>
                <a:spcPts val="0"/>
              </a:spcAft>
              <a:buSzPts val="3000"/>
              <a:buNone/>
              <a:defRPr>
                <a:latin typeface="Open Sans SemiBold"/>
                <a:ea typeface="Open Sans SemiBold"/>
                <a:cs typeface="Open Sans SemiBold"/>
                <a:sym typeface="Open Sans SemiBold"/>
              </a:defRPr>
            </a:lvl2pPr>
            <a:lvl3pPr lvl="2" rtl="0">
              <a:spcBef>
                <a:spcPts val="0"/>
              </a:spcBef>
              <a:spcAft>
                <a:spcPts val="0"/>
              </a:spcAft>
              <a:buSzPts val="3000"/>
              <a:buNone/>
              <a:defRPr>
                <a:latin typeface="Open Sans SemiBold"/>
                <a:ea typeface="Open Sans SemiBold"/>
                <a:cs typeface="Open Sans SemiBold"/>
                <a:sym typeface="Open Sans SemiBold"/>
              </a:defRPr>
            </a:lvl3pPr>
            <a:lvl4pPr lvl="3" rtl="0">
              <a:spcBef>
                <a:spcPts val="0"/>
              </a:spcBef>
              <a:spcAft>
                <a:spcPts val="0"/>
              </a:spcAft>
              <a:buSzPts val="3000"/>
              <a:buNone/>
              <a:defRPr>
                <a:latin typeface="Open Sans SemiBold"/>
                <a:ea typeface="Open Sans SemiBold"/>
                <a:cs typeface="Open Sans SemiBold"/>
                <a:sym typeface="Open Sans SemiBold"/>
              </a:defRPr>
            </a:lvl4pPr>
            <a:lvl5pPr lvl="4" rtl="0">
              <a:spcBef>
                <a:spcPts val="0"/>
              </a:spcBef>
              <a:spcAft>
                <a:spcPts val="0"/>
              </a:spcAft>
              <a:buSzPts val="3000"/>
              <a:buNone/>
              <a:defRPr>
                <a:latin typeface="Open Sans SemiBold"/>
                <a:ea typeface="Open Sans SemiBold"/>
                <a:cs typeface="Open Sans SemiBold"/>
                <a:sym typeface="Open Sans SemiBold"/>
              </a:defRPr>
            </a:lvl5pPr>
            <a:lvl6pPr lvl="5" rtl="0">
              <a:spcBef>
                <a:spcPts val="0"/>
              </a:spcBef>
              <a:spcAft>
                <a:spcPts val="0"/>
              </a:spcAft>
              <a:buSzPts val="3000"/>
              <a:buNone/>
              <a:defRPr>
                <a:latin typeface="Open Sans SemiBold"/>
                <a:ea typeface="Open Sans SemiBold"/>
                <a:cs typeface="Open Sans SemiBold"/>
                <a:sym typeface="Open Sans SemiBold"/>
              </a:defRPr>
            </a:lvl6pPr>
            <a:lvl7pPr lvl="6" rtl="0">
              <a:spcBef>
                <a:spcPts val="0"/>
              </a:spcBef>
              <a:spcAft>
                <a:spcPts val="0"/>
              </a:spcAft>
              <a:buSzPts val="3000"/>
              <a:buNone/>
              <a:defRPr>
                <a:latin typeface="Open Sans SemiBold"/>
                <a:ea typeface="Open Sans SemiBold"/>
                <a:cs typeface="Open Sans SemiBold"/>
                <a:sym typeface="Open Sans SemiBold"/>
              </a:defRPr>
            </a:lvl7pPr>
            <a:lvl8pPr lvl="7" rtl="0">
              <a:spcBef>
                <a:spcPts val="0"/>
              </a:spcBef>
              <a:spcAft>
                <a:spcPts val="0"/>
              </a:spcAft>
              <a:buSzPts val="3000"/>
              <a:buNone/>
              <a:defRPr>
                <a:latin typeface="Open Sans SemiBold"/>
                <a:ea typeface="Open Sans SemiBold"/>
                <a:cs typeface="Open Sans SemiBold"/>
                <a:sym typeface="Open Sans SemiBold"/>
              </a:defRPr>
            </a:lvl8pPr>
            <a:lvl9pPr lvl="8" rtl="0">
              <a:spcBef>
                <a:spcPts val="0"/>
              </a:spcBef>
              <a:spcAft>
                <a:spcPts val="0"/>
              </a:spcAft>
              <a:buSzPts val="3000"/>
              <a:buNone/>
              <a:defRPr>
                <a:latin typeface="Open Sans SemiBold"/>
                <a:ea typeface="Open Sans SemiBold"/>
                <a:cs typeface="Open Sans SemiBold"/>
                <a:sym typeface="Open Sans SemiBold"/>
              </a:defRPr>
            </a:lvl9pPr>
          </a:lstStyle>
          <a:p>
            <a:endParaRPr/>
          </a:p>
        </p:txBody>
      </p:sp>
      <p:sp>
        <p:nvSpPr>
          <p:cNvPr id="748" name="Google Shape;748;p51"/>
          <p:cNvSpPr txBox="1">
            <a:spLocks noGrp="1"/>
          </p:cNvSpPr>
          <p:nvPr>
            <p:ph type="subTitle" idx="1"/>
          </p:nvPr>
        </p:nvSpPr>
        <p:spPr>
          <a:xfrm flipH="1">
            <a:off x="959090" y="2565775"/>
            <a:ext cx="2998800" cy="55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Font typeface="Josefin Sans"/>
              <a:buNone/>
              <a:defRPr sz="15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749" name="Google Shape;749;p51"/>
          <p:cNvSpPr/>
          <p:nvPr/>
        </p:nvSpPr>
        <p:spPr>
          <a:xfrm rot="-5911893" flipH="1">
            <a:off x="312525" y="-757650"/>
            <a:ext cx="1679785" cy="2039064"/>
          </a:xfrm>
          <a:custGeom>
            <a:avLst/>
            <a:gdLst/>
            <a:ahLst/>
            <a:cxnLst/>
            <a:rect l="l" t="t" r="r" b="b"/>
            <a:pathLst>
              <a:path w="184937" h="139852" extrusionOk="0">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51"/>
          <p:cNvSpPr/>
          <p:nvPr/>
        </p:nvSpPr>
        <p:spPr>
          <a:xfrm rot="-515846" flipH="1">
            <a:off x="-399995" y="-321140"/>
            <a:ext cx="4858752" cy="984749"/>
          </a:xfrm>
          <a:custGeom>
            <a:avLst/>
            <a:gdLst/>
            <a:ahLst/>
            <a:cxnLst/>
            <a:rect l="l" t="t" r="r" b="b"/>
            <a:pathLst>
              <a:path w="264364" h="48804" extrusionOk="0">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51"/>
          <p:cNvSpPr/>
          <p:nvPr/>
        </p:nvSpPr>
        <p:spPr>
          <a:xfrm flipH="1">
            <a:off x="-423061" y="-312190"/>
            <a:ext cx="4906095" cy="1060078"/>
          </a:xfrm>
          <a:custGeom>
            <a:avLst/>
            <a:gdLst/>
            <a:ahLst/>
            <a:cxnLst/>
            <a:rect l="l" t="t" r="r" b="b"/>
            <a:pathLst>
              <a:path w="264337" h="53519" extrusionOk="0">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51"/>
          <p:cNvSpPr/>
          <p:nvPr/>
        </p:nvSpPr>
        <p:spPr>
          <a:xfrm>
            <a:off x="-275372" y="4138788"/>
            <a:ext cx="3370532" cy="939991"/>
          </a:xfrm>
          <a:custGeom>
            <a:avLst/>
            <a:gdLst/>
            <a:ahLst/>
            <a:cxnLst/>
            <a:rect l="l" t="t" r="r" b="b"/>
            <a:pathLst>
              <a:path w="283357" h="76391" extrusionOk="0">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51"/>
          <p:cNvSpPr/>
          <p:nvPr/>
        </p:nvSpPr>
        <p:spPr>
          <a:xfrm rot="1067063" flipH="1">
            <a:off x="-556554" y="4319279"/>
            <a:ext cx="4178350" cy="1201199"/>
          </a:xfrm>
          <a:custGeom>
            <a:avLst/>
            <a:gdLst/>
            <a:ahLst/>
            <a:cxnLst/>
            <a:rect l="l" t="t" r="r" b="b"/>
            <a:pathLst>
              <a:path w="264364" h="43920" extrusionOk="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51"/>
          <p:cNvSpPr/>
          <p:nvPr/>
        </p:nvSpPr>
        <p:spPr>
          <a:xfrm rot="626416">
            <a:off x="-1346735" y="4226168"/>
            <a:ext cx="4901831" cy="1227025"/>
          </a:xfrm>
          <a:custGeom>
            <a:avLst/>
            <a:gdLst/>
            <a:ahLst/>
            <a:cxnLst/>
            <a:rect l="l" t="t" r="r" b="b"/>
            <a:pathLst>
              <a:path w="264364" h="40820" extrusionOk="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51"/>
          <p:cNvSpPr/>
          <p:nvPr/>
        </p:nvSpPr>
        <p:spPr>
          <a:xfrm rot="5400000">
            <a:off x="2074869" y="435150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51"/>
          <p:cNvSpPr/>
          <p:nvPr/>
        </p:nvSpPr>
        <p:spPr>
          <a:xfrm rot="1364436">
            <a:off x="2082771" y="538417"/>
            <a:ext cx="98562" cy="98839"/>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51"/>
          <p:cNvSpPr/>
          <p:nvPr/>
        </p:nvSpPr>
        <p:spPr>
          <a:xfrm rot="-5400000">
            <a:off x="1418044" y="419881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51"/>
          <p:cNvSpPr/>
          <p:nvPr/>
        </p:nvSpPr>
        <p:spPr>
          <a:xfrm rot="1359618">
            <a:off x="1253917" y="848767"/>
            <a:ext cx="163523" cy="163523"/>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5">
  <p:cSld name="CUSTOM_32">
    <p:spTree>
      <p:nvGrpSpPr>
        <p:cNvPr id="1" name="Shape 759"/>
        <p:cNvGrpSpPr/>
        <p:nvPr/>
      </p:nvGrpSpPr>
      <p:grpSpPr>
        <a:xfrm>
          <a:off x="0" y="0"/>
          <a:ext cx="0" cy="0"/>
          <a:chOff x="0" y="0"/>
          <a:chExt cx="0" cy="0"/>
        </a:xfrm>
      </p:grpSpPr>
      <p:sp>
        <p:nvSpPr>
          <p:cNvPr id="760" name="Google Shape;760;p52"/>
          <p:cNvSpPr txBox="1">
            <a:spLocks noGrp="1"/>
          </p:cNvSpPr>
          <p:nvPr>
            <p:ph type="title"/>
          </p:nvPr>
        </p:nvSpPr>
        <p:spPr>
          <a:xfrm>
            <a:off x="540000" y="363275"/>
            <a:ext cx="80640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atin typeface="Open Sans"/>
                <a:ea typeface="Open Sans"/>
                <a:cs typeface="Open Sans"/>
                <a:sym typeface="Open Sans"/>
              </a:defRPr>
            </a:lvl1pPr>
            <a:lvl2pPr lvl="1">
              <a:spcBef>
                <a:spcPts val="0"/>
              </a:spcBef>
              <a:spcAft>
                <a:spcPts val="0"/>
              </a:spcAft>
              <a:buSzPts val="3000"/>
              <a:buNone/>
              <a:defRPr>
                <a:latin typeface="Open Sans"/>
                <a:ea typeface="Open Sans"/>
                <a:cs typeface="Open Sans"/>
                <a:sym typeface="Open Sans"/>
              </a:defRPr>
            </a:lvl2pPr>
            <a:lvl3pPr lvl="2">
              <a:spcBef>
                <a:spcPts val="0"/>
              </a:spcBef>
              <a:spcAft>
                <a:spcPts val="0"/>
              </a:spcAft>
              <a:buSzPts val="3000"/>
              <a:buNone/>
              <a:defRPr>
                <a:latin typeface="Open Sans"/>
                <a:ea typeface="Open Sans"/>
                <a:cs typeface="Open Sans"/>
                <a:sym typeface="Open Sans"/>
              </a:defRPr>
            </a:lvl3pPr>
            <a:lvl4pPr lvl="3">
              <a:spcBef>
                <a:spcPts val="0"/>
              </a:spcBef>
              <a:spcAft>
                <a:spcPts val="0"/>
              </a:spcAft>
              <a:buSzPts val="3000"/>
              <a:buNone/>
              <a:defRPr>
                <a:latin typeface="Open Sans"/>
                <a:ea typeface="Open Sans"/>
                <a:cs typeface="Open Sans"/>
                <a:sym typeface="Open Sans"/>
              </a:defRPr>
            </a:lvl4pPr>
            <a:lvl5pPr lvl="4">
              <a:spcBef>
                <a:spcPts val="0"/>
              </a:spcBef>
              <a:spcAft>
                <a:spcPts val="0"/>
              </a:spcAft>
              <a:buSzPts val="3000"/>
              <a:buNone/>
              <a:defRPr>
                <a:latin typeface="Open Sans"/>
                <a:ea typeface="Open Sans"/>
                <a:cs typeface="Open Sans"/>
                <a:sym typeface="Open Sans"/>
              </a:defRPr>
            </a:lvl5pPr>
            <a:lvl6pPr lvl="5">
              <a:spcBef>
                <a:spcPts val="0"/>
              </a:spcBef>
              <a:spcAft>
                <a:spcPts val="0"/>
              </a:spcAft>
              <a:buSzPts val="3000"/>
              <a:buNone/>
              <a:defRPr>
                <a:latin typeface="Open Sans"/>
                <a:ea typeface="Open Sans"/>
                <a:cs typeface="Open Sans"/>
                <a:sym typeface="Open Sans"/>
              </a:defRPr>
            </a:lvl6pPr>
            <a:lvl7pPr lvl="6">
              <a:spcBef>
                <a:spcPts val="0"/>
              </a:spcBef>
              <a:spcAft>
                <a:spcPts val="0"/>
              </a:spcAft>
              <a:buSzPts val="3000"/>
              <a:buNone/>
              <a:defRPr>
                <a:latin typeface="Open Sans"/>
                <a:ea typeface="Open Sans"/>
                <a:cs typeface="Open Sans"/>
                <a:sym typeface="Open Sans"/>
              </a:defRPr>
            </a:lvl7pPr>
            <a:lvl8pPr lvl="7">
              <a:spcBef>
                <a:spcPts val="0"/>
              </a:spcBef>
              <a:spcAft>
                <a:spcPts val="0"/>
              </a:spcAft>
              <a:buSzPts val="3000"/>
              <a:buNone/>
              <a:defRPr>
                <a:latin typeface="Open Sans"/>
                <a:ea typeface="Open Sans"/>
                <a:cs typeface="Open Sans"/>
                <a:sym typeface="Open Sans"/>
              </a:defRPr>
            </a:lvl8pPr>
            <a:lvl9pPr lvl="8">
              <a:spcBef>
                <a:spcPts val="0"/>
              </a:spcBef>
              <a:spcAft>
                <a:spcPts val="0"/>
              </a:spcAft>
              <a:buSzPts val="3000"/>
              <a:buNone/>
              <a:defRPr>
                <a:latin typeface="Open Sans"/>
                <a:ea typeface="Open Sans"/>
                <a:cs typeface="Open Sans"/>
                <a:sym typeface="Open Sans"/>
              </a:defRPr>
            </a:lvl9pPr>
          </a:lstStyle>
          <a:p>
            <a:endParaRPr/>
          </a:p>
        </p:txBody>
      </p:sp>
      <p:sp>
        <p:nvSpPr>
          <p:cNvPr id="761" name="Google Shape;761;p52"/>
          <p:cNvSpPr txBox="1">
            <a:spLocks noGrp="1"/>
          </p:cNvSpPr>
          <p:nvPr>
            <p:ph type="subTitle" idx="1"/>
          </p:nvPr>
        </p:nvSpPr>
        <p:spPr>
          <a:xfrm>
            <a:off x="4758125" y="1203300"/>
            <a:ext cx="3601800" cy="2959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FFAB40"/>
              </a:buClr>
              <a:buSzPts val="2100"/>
              <a:buFont typeface="Open Sans Light"/>
              <a:buChar char="●"/>
              <a:defRPr sz="1400"/>
            </a:lvl1pPr>
            <a:lvl2pPr lvl="1" rtl="0">
              <a:lnSpc>
                <a:spcPct val="100000"/>
              </a:lnSpc>
              <a:spcBef>
                <a:spcPts val="1200"/>
              </a:spcBef>
              <a:spcAft>
                <a:spcPts val="0"/>
              </a:spcAft>
              <a:buClr>
                <a:srgbClr val="FFAB40"/>
              </a:buClr>
              <a:buSzPts val="2100"/>
              <a:buFont typeface="Open Sans Light"/>
              <a:buChar char="○"/>
              <a:defRPr/>
            </a:lvl2pPr>
            <a:lvl3pPr lvl="2" rtl="0">
              <a:lnSpc>
                <a:spcPct val="100000"/>
              </a:lnSpc>
              <a:spcBef>
                <a:spcPts val="0"/>
              </a:spcBef>
              <a:spcAft>
                <a:spcPts val="0"/>
              </a:spcAft>
              <a:buClr>
                <a:srgbClr val="FFAB40"/>
              </a:buClr>
              <a:buSzPts val="2100"/>
              <a:buFont typeface="Open Sans Light"/>
              <a:buChar char="■"/>
              <a:defRPr/>
            </a:lvl3pPr>
            <a:lvl4pPr lvl="3" rtl="0">
              <a:lnSpc>
                <a:spcPct val="100000"/>
              </a:lnSpc>
              <a:spcBef>
                <a:spcPts val="0"/>
              </a:spcBef>
              <a:spcAft>
                <a:spcPts val="0"/>
              </a:spcAft>
              <a:buClr>
                <a:srgbClr val="FFAB40"/>
              </a:buClr>
              <a:buSzPts val="2100"/>
              <a:buFont typeface="Open Sans Light"/>
              <a:buChar char="●"/>
              <a:defRPr/>
            </a:lvl4pPr>
            <a:lvl5pPr lvl="4" rtl="0">
              <a:lnSpc>
                <a:spcPct val="100000"/>
              </a:lnSpc>
              <a:spcBef>
                <a:spcPts val="0"/>
              </a:spcBef>
              <a:spcAft>
                <a:spcPts val="0"/>
              </a:spcAft>
              <a:buClr>
                <a:srgbClr val="FFAB40"/>
              </a:buClr>
              <a:buSzPts val="2100"/>
              <a:buFont typeface="Open Sans Light"/>
              <a:buChar char="○"/>
              <a:defRPr/>
            </a:lvl5pPr>
            <a:lvl6pPr lvl="5" rtl="0">
              <a:lnSpc>
                <a:spcPct val="100000"/>
              </a:lnSpc>
              <a:spcBef>
                <a:spcPts val="0"/>
              </a:spcBef>
              <a:spcAft>
                <a:spcPts val="0"/>
              </a:spcAft>
              <a:buClr>
                <a:srgbClr val="FFAB40"/>
              </a:buClr>
              <a:buSzPts val="2100"/>
              <a:buFont typeface="Open Sans Light"/>
              <a:buChar char="■"/>
              <a:defRPr/>
            </a:lvl6pPr>
            <a:lvl7pPr lvl="6" rtl="0">
              <a:lnSpc>
                <a:spcPct val="100000"/>
              </a:lnSpc>
              <a:spcBef>
                <a:spcPts val="0"/>
              </a:spcBef>
              <a:spcAft>
                <a:spcPts val="0"/>
              </a:spcAft>
              <a:buClr>
                <a:srgbClr val="FFAB40"/>
              </a:buClr>
              <a:buSzPts val="2100"/>
              <a:buFont typeface="Open Sans Light"/>
              <a:buChar char="●"/>
              <a:defRPr/>
            </a:lvl7pPr>
            <a:lvl8pPr lvl="7" rtl="0">
              <a:lnSpc>
                <a:spcPct val="100000"/>
              </a:lnSpc>
              <a:spcBef>
                <a:spcPts val="0"/>
              </a:spcBef>
              <a:spcAft>
                <a:spcPts val="0"/>
              </a:spcAft>
              <a:buClr>
                <a:srgbClr val="FFAB40"/>
              </a:buClr>
              <a:buSzPts val="2100"/>
              <a:buFont typeface="Open Sans Light"/>
              <a:buChar char="○"/>
              <a:defRPr/>
            </a:lvl8pPr>
            <a:lvl9pPr lvl="8" rtl="0">
              <a:lnSpc>
                <a:spcPct val="100000"/>
              </a:lnSpc>
              <a:spcBef>
                <a:spcPts val="0"/>
              </a:spcBef>
              <a:spcAft>
                <a:spcPts val="0"/>
              </a:spcAft>
              <a:buClr>
                <a:srgbClr val="FFAB40"/>
              </a:buClr>
              <a:buSzPts val="2100"/>
              <a:buFont typeface="Open Sans Light"/>
              <a:buChar char="■"/>
              <a:defRPr/>
            </a:lvl9pPr>
          </a:lstStyle>
          <a:p>
            <a:endParaRPr/>
          </a:p>
        </p:txBody>
      </p:sp>
      <p:sp>
        <p:nvSpPr>
          <p:cNvPr id="762" name="Google Shape;762;p52"/>
          <p:cNvSpPr/>
          <p:nvPr/>
        </p:nvSpPr>
        <p:spPr>
          <a:xfrm rot="10800000" flipH="1">
            <a:off x="-394184" y="-47562"/>
            <a:ext cx="2443246" cy="939991"/>
          </a:xfrm>
          <a:custGeom>
            <a:avLst/>
            <a:gdLst/>
            <a:ahLst/>
            <a:cxnLst/>
            <a:rect l="l" t="t" r="r" b="b"/>
            <a:pathLst>
              <a:path w="283357" h="76391" extrusionOk="0">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52"/>
          <p:cNvSpPr/>
          <p:nvPr/>
        </p:nvSpPr>
        <p:spPr>
          <a:xfrm rot="9367883">
            <a:off x="-660634" y="-449239"/>
            <a:ext cx="3153951" cy="1121150"/>
          </a:xfrm>
          <a:custGeom>
            <a:avLst/>
            <a:gdLst/>
            <a:ahLst/>
            <a:cxnLst/>
            <a:rect l="l" t="t" r="r" b="b"/>
            <a:pathLst>
              <a:path w="264364" h="43920" extrusionOk="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52"/>
          <p:cNvSpPr/>
          <p:nvPr/>
        </p:nvSpPr>
        <p:spPr>
          <a:xfrm rot="9944222" flipH="1">
            <a:off x="-1196964" y="-405839"/>
            <a:ext cx="3605366" cy="1194753"/>
          </a:xfrm>
          <a:custGeom>
            <a:avLst/>
            <a:gdLst/>
            <a:ahLst/>
            <a:cxnLst/>
            <a:rect l="l" t="t" r="r" b="b"/>
            <a:pathLst>
              <a:path w="264364" h="40820" extrusionOk="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52"/>
          <p:cNvSpPr/>
          <p:nvPr/>
        </p:nvSpPr>
        <p:spPr>
          <a:xfrm rot="3327864">
            <a:off x="2723221" y="251912"/>
            <a:ext cx="163516" cy="163516"/>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52"/>
          <p:cNvSpPr/>
          <p:nvPr/>
        </p:nvSpPr>
        <p:spPr>
          <a:xfrm rot="3326249">
            <a:off x="1540673" y="961357"/>
            <a:ext cx="98360" cy="98777"/>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52"/>
          <p:cNvSpPr/>
          <p:nvPr/>
        </p:nvSpPr>
        <p:spPr>
          <a:xfrm rot="-7473751">
            <a:off x="2083361" y="523229"/>
            <a:ext cx="98360" cy="98777"/>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52"/>
          <p:cNvSpPr/>
          <p:nvPr/>
        </p:nvSpPr>
        <p:spPr>
          <a:xfrm rot="3327864">
            <a:off x="652661" y="787093"/>
            <a:ext cx="163516" cy="163516"/>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6">
  <p:cSld name="CUSTOM_35">
    <p:spTree>
      <p:nvGrpSpPr>
        <p:cNvPr id="1" name="Shape 769"/>
        <p:cNvGrpSpPr/>
        <p:nvPr/>
      </p:nvGrpSpPr>
      <p:grpSpPr>
        <a:xfrm>
          <a:off x="0" y="0"/>
          <a:ext cx="0" cy="0"/>
          <a:chOff x="0" y="0"/>
          <a:chExt cx="0" cy="0"/>
        </a:xfrm>
      </p:grpSpPr>
      <p:sp>
        <p:nvSpPr>
          <p:cNvPr id="770" name="Google Shape;770;p53"/>
          <p:cNvSpPr txBox="1">
            <a:spLocks noGrp="1"/>
          </p:cNvSpPr>
          <p:nvPr>
            <p:ph type="title"/>
          </p:nvPr>
        </p:nvSpPr>
        <p:spPr>
          <a:xfrm flipH="1">
            <a:off x="686700" y="1093200"/>
            <a:ext cx="7770600" cy="1395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6500"/>
              <a:buNone/>
              <a:defRPr sz="4000"/>
            </a:lvl1pPr>
            <a:lvl2pPr lvl="1" algn="ctr" rtl="0">
              <a:lnSpc>
                <a:spcPct val="100000"/>
              </a:lnSpc>
              <a:spcBef>
                <a:spcPts val="0"/>
              </a:spcBef>
              <a:spcAft>
                <a:spcPts val="0"/>
              </a:spcAft>
              <a:buSzPts val="6500"/>
              <a:buNone/>
              <a:defRPr sz="6500"/>
            </a:lvl2pPr>
            <a:lvl3pPr lvl="2" algn="ctr" rtl="0">
              <a:lnSpc>
                <a:spcPct val="100000"/>
              </a:lnSpc>
              <a:spcBef>
                <a:spcPts val="0"/>
              </a:spcBef>
              <a:spcAft>
                <a:spcPts val="0"/>
              </a:spcAft>
              <a:buSzPts val="6500"/>
              <a:buNone/>
              <a:defRPr sz="6500"/>
            </a:lvl3pPr>
            <a:lvl4pPr lvl="3" algn="ctr" rtl="0">
              <a:lnSpc>
                <a:spcPct val="100000"/>
              </a:lnSpc>
              <a:spcBef>
                <a:spcPts val="0"/>
              </a:spcBef>
              <a:spcAft>
                <a:spcPts val="0"/>
              </a:spcAft>
              <a:buSzPts val="6500"/>
              <a:buNone/>
              <a:defRPr sz="6500"/>
            </a:lvl4pPr>
            <a:lvl5pPr lvl="4" algn="ctr" rtl="0">
              <a:lnSpc>
                <a:spcPct val="100000"/>
              </a:lnSpc>
              <a:spcBef>
                <a:spcPts val="0"/>
              </a:spcBef>
              <a:spcAft>
                <a:spcPts val="0"/>
              </a:spcAft>
              <a:buSzPts val="6500"/>
              <a:buNone/>
              <a:defRPr sz="6500"/>
            </a:lvl5pPr>
            <a:lvl6pPr lvl="5" algn="ctr" rtl="0">
              <a:lnSpc>
                <a:spcPct val="100000"/>
              </a:lnSpc>
              <a:spcBef>
                <a:spcPts val="0"/>
              </a:spcBef>
              <a:spcAft>
                <a:spcPts val="0"/>
              </a:spcAft>
              <a:buSzPts val="6500"/>
              <a:buNone/>
              <a:defRPr sz="6500"/>
            </a:lvl6pPr>
            <a:lvl7pPr lvl="6" algn="ctr" rtl="0">
              <a:lnSpc>
                <a:spcPct val="100000"/>
              </a:lnSpc>
              <a:spcBef>
                <a:spcPts val="0"/>
              </a:spcBef>
              <a:spcAft>
                <a:spcPts val="0"/>
              </a:spcAft>
              <a:buSzPts val="6500"/>
              <a:buNone/>
              <a:defRPr sz="6500"/>
            </a:lvl7pPr>
            <a:lvl8pPr lvl="7" algn="ctr" rtl="0">
              <a:lnSpc>
                <a:spcPct val="100000"/>
              </a:lnSpc>
              <a:spcBef>
                <a:spcPts val="0"/>
              </a:spcBef>
              <a:spcAft>
                <a:spcPts val="0"/>
              </a:spcAft>
              <a:buSzPts val="6500"/>
              <a:buNone/>
              <a:defRPr sz="6500"/>
            </a:lvl8pPr>
            <a:lvl9pPr lvl="8" algn="ctr" rtl="0">
              <a:lnSpc>
                <a:spcPct val="100000"/>
              </a:lnSpc>
              <a:spcBef>
                <a:spcPts val="0"/>
              </a:spcBef>
              <a:spcAft>
                <a:spcPts val="0"/>
              </a:spcAft>
              <a:buSzPts val="6500"/>
              <a:buNone/>
              <a:defRPr sz="6500"/>
            </a:lvl9pPr>
          </a:lstStyle>
          <a:p>
            <a:endParaRPr/>
          </a:p>
        </p:txBody>
      </p:sp>
      <p:sp>
        <p:nvSpPr>
          <p:cNvPr id="771" name="Google Shape;771;p53"/>
          <p:cNvSpPr txBox="1">
            <a:spLocks noGrp="1"/>
          </p:cNvSpPr>
          <p:nvPr>
            <p:ph type="body" idx="1"/>
          </p:nvPr>
        </p:nvSpPr>
        <p:spPr>
          <a:xfrm flipH="1">
            <a:off x="686700" y="2540425"/>
            <a:ext cx="7770600" cy="1395000"/>
          </a:xfrm>
          <a:prstGeom prst="rect">
            <a:avLst/>
          </a:prstGeom>
        </p:spPr>
        <p:txBody>
          <a:bodyPr spcFirstLastPara="1" wrap="square" lIns="91425" tIns="91425" rIns="91425" bIns="91425" anchor="t" anchorCtr="0">
            <a:noAutofit/>
          </a:bodyPr>
          <a:lstStyle>
            <a:lvl1pPr marL="457200" lvl="0" indent="-355600" algn="ctr" rtl="0">
              <a:lnSpc>
                <a:spcPct val="100000"/>
              </a:lnSpc>
              <a:spcBef>
                <a:spcPts val="0"/>
              </a:spcBef>
              <a:spcAft>
                <a:spcPts val="0"/>
              </a:spcAft>
              <a:buSzPts val="2000"/>
              <a:buChar char="●"/>
              <a:defRPr sz="1600"/>
            </a:lvl1pPr>
            <a:lvl2pPr marL="914400" lvl="1" indent="-355600" algn="ctr" rtl="0">
              <a:lnSpc>
                <a:spcPct val="100000"/>
              </a:lnSpc>
              <a:spcBef>
                <a:spcPts val="0"/>
              </a:spcBef>
              <a:spcAft>
                <a:spcPts val="0"/>
              </a:spcAft>
              <a:buSzPts val="2000"/>
              <a:buChar char="○"/>
              <a:defRPr sz="2000"/>
            </a:lvl2pPr>
            <a:lvl3pPr marL="1371600" lvl="2" indent="-355600" algn="ctr" rtl="0">
              <a:lnSpc>
                <a:spcPct val="100000"/>
              </a:lnSpc>
              <a:spcBef>
                <a:spcPts val="1600"/>
              </a:spcBef>
              <a:spcAft>
                <a:spcPts val="0"/>
              </a:spcAft>
              <a:buSzPts val="2000"/>
              <a:buChar char="■"/>
              <a:defRPr sz="2000"/>
            </a:lvl3pPr>
            <a:lvl4pPr marL="1828800" lvl="3" indent="-355600" algn="ctr" rtl="0">
              <a:lnSpc>
                <a:spcPct val="100000"/>
              </a:lnSpc>
              <a:spcBef>
                <a:spcPts val="1600"/>
              </a:spcBef>
              <a:spcAft>
                <a:spcPts val="0"/>
              </a:spcAft>
              <a:buSzPts val="2000"/>
              <a:buChar char="●"/>
              <a:defRPr sz="2000"/>
            </a:lvl4pPr>
            <a:lvl5pPr marL="2286000" lvl="4" indent="-355600" algn="ctr" rtl="0">
              <a:lnSpc>
                <a:spcPct val="100000"/>
              </a:lnSpc>
              <a:spcBef>
                <a:spcPts val="1600"/>
              </a:spcBef>
              <a:spcAft>
                <a:spcPts val="0"/>
              </a:spcAft>
              <a:buSzPts val="2000"/>
              <a:buChar char="○"/>
              <a:defRPr sz="2000"/>
            </a:lvl5pPr>
            <a:lvl6pPr marL="2743200" lvl="5" indent="-355600" algn="ctr" rtl="0">
              <a:lnSpc>
                <a:spcPct val="100000"/>
              </a:lnSpc>
              <a:spcBef>
                <a:spcPts val="1600"/>
              </a:spcBef>
              <a:spcAft>
                <a:spcPts val="0"/>
              </a:spcAft>
              <a:buSzPts val="2000"/>
              <a:buChar char="■"/>
              <a:defRPr sz="2000"/>
            </a:lvl6pPr>
            <a:lvl7pPr marL="3200400" lvl="6" indent="-355600" algn="ctr" rtl="0">
              <a:lnSpc>
                <a:spcPct val="100000"/>
              </a:lnSpc>
              <a:spcBef>
                <a:spcPts val="1600"/>
              </a:spcBef>
              <a:spcAft>
                <a:spcPts val="0"/>
              </a:spcAft>
              <a:buSzPts val="2000"/>
              <a:buChar char="●"/>
              <a:defRPr sz="2000"/>
            </a:lvl7pPr>
            <a:lvl8pPr marL="3657600" lvl="7" indent="-355600" algn="ctr" rtl="0">
              <a:lnSpc>
                <a:spcPct val="100000"/>
              </a:lnSpc>
              <a:spcBef>
                <a:spcPts val="1600"/>
              </a:spcBef>
              <a:spcAft>
                <a:spcPts val="0"/>
              </a:spcAft>
              <a:buSzPts val="2000"/>
              <a:buChar char="○"/>
              <a:defRPr sz="2000"/>
            </a:lvl8pPr>
            <a:lvl9pPr marL="4114800" lvl="8" indent="-355600" algn="ctr" rtl="0">
              <a:lnSpc>
                <a:spcPct val="100000"/>
              </a:lnSpc>
              <a:spcBef>
                <a:spcPts val="1600"/>
              </a:spcBef>
              <a:spcAft>
                <a:spcPts val="1600"/>
              </a:spcAft>
              <a:buSzPts val="2000"/>
              <a:buChar char="■"/>
              <a:defRPr sz="2000"/>
            </a:lvl9pPr>
          </a:lstStyle>
          <a:p>
            <a:endParaRPr/>
          </a:p>
        </p:txBody>
      </p:sp>
      <p:sp>
        <p:nvSpPr>
          <p:cNvPr id="772" name="Google Shape;772;p53"/>
          <p:cNvSpPr/>
          <p:nvPr/>
        </p:nvSpPr>
        <p:spPr>
          <a:xfrm>
            <a:off x="1030225" y="3960176"/>
            <a:ext cx="7083925" cy="1183297"/>
          </a:xfrm>
          <a:custGeom>
            <a:avLst/>
            <a:gdLst/>
            <a:ahLst/>
            <a:cxnLst/>
            <a:rect l="l" t="t" r="r" b="b"/>
            <a:pathLst>
              <a:path w="283357" h="76391" extrusionOk="0">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53"/>
          <p:cNvSpPr/>
          <p:nvPr/>
        </p:nvSpPr>
        <p:spPr>
          <a:xfrm flipH="1">
            <a:off x="-1" y="4362499"/>
            <a:ext cx="9144351" cy="782105"/>
          </a:xfrm>
          <a:custGeom>
            <a:avLst/>
            <a:gdLst/>
            <a:ahLst/>
            <a:cxnLst/>
            <a:rect l="l" t="t" r="r" b="b"/>
            <a:pathLst>
              <a:path w="264364" h="43920" extrusionOk="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53"/>
          <p:cNvSpPr/>
          <p:nvPr/>
        </p:nvSpPr>
        <p:spPr>
          <a:xfrm rot="6479671">
            <a:off x="5455589" y="-1428985"/>
            <a:ext cx="1502599" cy="3510848"/>
          </a:xfrm>
          <a:custGeom>
            <a:avLst/>
            <a:gdLst/>
            <a:ahLst/>
            <a:cxnLst/>
            <a:rect l="l" t="t" r="r" b="b"/>
            <a:pathLst>
              <a:path w="184937" h="139852" extrusionOk="0">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53"/>
          <p:cNvSpPr/>
          <p:nvPr/>
        </p:nvSpPr>
        <p:spPr>
          <a:xfrm>
            <a:off x="0" y="-167425"/>
            <a:ext cx="9144351" cy="831498"/>
          </a:xfrm>
          <a:custGeom>
            <a:avLst/>
            <a:gdLst/>
            <a:ahLst/>
            <a:cxnLst/>
            <a:rect l="l" t="t" r="r" b="b"/>
            <a:pathLst>
              <a:path w="264364" h="48804" extrusionOk="0">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53"/>
          <p:cNvSpPr/>
          <p:nvPr/>
        </p:nvSpPr>
        <p:spPr>
          <a:xfrm>
            <a:off x="0" y="-167425"/>
            <a:ext cx="9144078" cy="911830"/>
          </a:xfrm>
          <a:custGeom>
            <a:avLst/>
            <a:gdLst/>
            <a:ahLst/>
            <a:cxnLst/>
            <a:rect l="l" t="t" r="r" b="b"/>
            <a:pathLst>
              <a:path w="264337" h="53519" extrusionOk="0">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53"/>
          <p:cNvSpPr/>
          <p:nvPr/>
        </p:nvSpPr>
        <p:spPr>
          <a:xfrm>
            <a:off x="1" y="4416936"/>
            <a:ext cx="9143690" cy="726902"/>
          </a:xfrm>
          <a:custGeom>
            <a:avLst/>
            <a:gdLst/>
            <a:ahLst/>
            <a:cxnLst/>
            <a:rect l="l" t="t" r="r" b="b"/>
            <a:pathLst>
              <a:path w="264364" h="40820" extrusionOk="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53"/>
          <p:cNvSpPr/>
          <p:nvPr/>
        </p:nvSpPr>
        <p:spPr>
          <a:xfrm rot="5400000">
            <a:off x="8226781" y="4253431"/>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53"/>
          <p:cNvSpPr/>
          <p:nvPr/>
        </p:nvSpPr>
        <p:spPr>
          <a:xfrm rot="5400000">
            <a:off x="2775969" y="437581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53"/>
          <p:cNvSpPr/>
          <p:nvPr/>
        </p:nvSpPr>
        <p:spPr>
          <a:xfrm rot="-5400000">
            <a:off x="6531806" y="415486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53"/>
          <p:cNvSpPr/>
          <p:nvPr/>
        </p:nvSpPr>
        <p:spPr>
          <a:xfrm rot="5400000">
            <a:off x="420981" y="391330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53"/>
          <p:cNvSpPr/>
          <p:nvPr/>
        </p:nvSpPr>
        <p:spPr>
          <a:xfrm rot="5400000">
            <a:off x="7233206" y="81660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53"/>
          <p:cNvSpPr/>
          <p:nvPr/>
        </p:nvSpPr>
        <p:spPr>
          <a:xfrm rot="5400000">
            <a:off x="5881019" y="716544"/>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53"/>
          <p:cNvSpPr/>
          <p:nvPr/>
        </p:nvSpPr>
        <p:spPr>
          <a:xfrm rot="5400000">
            <a:off x="2521581" y="664081"/>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7">
  <p:cSld name="CUSTOM_41">
    <p:spTree>
      <p:nvGrpSpPr>
        <p:cNvPr id="1" name="Shape 785"/>
        <p:cNvGrpSpPr/>
        <p:nvPr/>
      </p:nvGrpSpPr>
      <p:grpSpPr>
        <a:xfrm>
          <a:off x="0" y="0"/>
          <a:ext cx="0" cy="0"/>
          <a:chOff x="0" y="0"/>
          <a:chExt cx="0" cy="0"/>
        </a:xfrm>
      </p:grpSpPr>
      <p:sp>
        <p:nvSpPr>
          <p:cNvPr id="786" name="Google Shape;786;p54"/>
          <p:cNvSpPr/>
          <p:nvPr/>
        </p:nvSpPr>
        <p:spPr>
          <a:xfrm rot="10800000">
            <a:off x="7300975" y="63548"/>
            <a:ext cx="2443246" cy="939991"/>
          </a:xfrm>
          <a:custGeom>
            <a:avLst/>
            <a:gdLst/>
            <a:ahLst/>
            <a:cxnLst/>
            <a:rect l="l" t="t" r="r" b="b"/>
            <a:pathLst>
              <a:path w="283357" h="76391" extrusionOk="0">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54"/>
          <p:cNvSpPr/>
          <p:nvPr/>
        </p:nvSpPr>
        <p:spPr>
          <a:xfrm rot="-9367883" flipH="1">
            <a:off x="6856721" y="-338129"/>
            <a:ext cx="3153951" cy="1121150"/>
          </a:xfrm>
          <a:custGeom>
            <a:avLst/>
            <a:gdLst/>
            <a:ahLst/>
            <a:cxnLst/>
            <a:rect l="l" t="t" r="r" b="b"/>
            <a:pathLst>
              <a:path w="264364" h="43920" extrusionOk="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54"/>
          <p:cNvSpPr/>
          <p:nvPr/>
        </p:nvSpPr>
        <p:spPr>
          <a:xfrm rot="-9944222">
            <a:off x="6941636" y="-294729"/>
            <a:ext cx="3605366" cy="1194753"/>
          </a:xfrm>
          <a:custGeom>
            <a:avLst/>
            <a:gdLst/>
            <a:ahLst/>
            <a:cxnLst/>
            <a:rect l="l" t="t" r="r" b="b"/>
            <a:pathLst>
              <a:path w="264364" h="40820" extrusionOk="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54"/>
          <p:cNvSpPr/>
          <p:nvPr/>
        </p:nvSpPr>
        <p:spPr>
          <a:xfrm rot="5027361" flipH="1">
            <a:off x="7738224" y="4014283"/>
            <a:ext cx="1671004" cy="1597787"/>
          </a:xfrm>
          <a:custGeom>
            <a:avLst/>
            <a:gdLst/>
            <a:ahLst/>
            <a:cxnLst/>
            <a:rect l="l" t="t" r="r" b="b"/>
            <a:pathLst>
              <a:path w="184937" h="139852" extrusionOk="0">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54"/>
          <p:cNvSpPr/>
          <p:nvPr/>
        </p:nvSpPr>
        <p:spPr>
          <a:xfrm rot="10093095" flipH="1">
            <a:off x="6159427" y="4420485"/>
            <a:ext cx="3557278" cy="966682"/>
          </a:xfrm>
          <a:custGeom>
            <a:avLst/>
            <a:gdLst/>
            <a:ahLst/>
            <a:cxnLst/>
            <a:rect l="l" t="t" r="r" b="b"/>
            <a:pathLst>
              <a:path w="264364" h="48804" extrusionOk="0">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54"/>
          <p:cNvSpPr/>
          <p:nvPr/>
        </p:nvSpPr>
        <p:spPr>
          <a:xfrm rot="10800000" flipH="1">
            <a:off x="6159470" y="4327171"/>
            <a:ext cx="3556654" cy="1060078"/>
          </a:xfrm>
          <a:custGeom>
            <a:avLst/>
            <a:gdLst/>
            <a:ahLst/>
            <a:cxnLst/>
            <a:rect l="l" t="t" r="r" b="b"/>
            <a:pathLst>
              <a:path w="264337" h="53519" extrusionOk="0">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54"/>
          <p:cNvSpPr txBox="1">
            <a:spLocks noGrp="1"/>
          </p:cNvSpPr>
          <p:nvPr>
            <p:ph type="title"/>
          </p:nvPr>
        </p:nvSpPr>
        <p:spPr>
          <a:xfrm>
            <a:off x="4454400" y="1034213"/>
            <a:ext cx="3644400" cy="1732800"/>
          </a:xfrm>
          <a:prstGeom prst="rect">
            <a:avLst/>
          </a:prstGeom>
        </p:spPr>
        <p:txBody>
          <a:bodyPr spcFirstLastPara="1" wrap="square" lIns="91425" tIns="91425" rIns="91425" bIns="91425" anchor="b" anchorCtr="0">
            <a:noAutofit/>
          </a:bodyPr>
          <a:lstStyle>
            <a:lvl1pPr lvl="0" algn="l"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93" name="Google Shape;793;p54"/>
          <p:cNvSpPr txBox="1">
            <a:spLocks noGrp="1"/>
          </p:cNvSpPr>
          <p:nvPr>
            <p:ph type="subTitle" idx="1"/>
          </p:nvPr>
        </p:nvSpPr>
        <p:spPr>
          <a:xfrm>
            <a:off x="4454400" y="2842988"/>
            <a:ext cx="3644400" cy="1266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160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94" name="Google Shape;794;p54"/>
          <p:cNvSpPr/>
          <p:nvPr/>
        </p:nvSpPr>
        <p:spPr>
          <a:xfrm rot="5400000">
            <a:off x="7721131" y="4324531"/>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54"/>
          <p:cNvSpPr/>
          <p:nvPr/>
        </p:nvSpPr>
        <p:spPr>
          <a:xfrm rot="5400000">
            <a:off x="7319469" y="801656"/>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54"/>
          <p:cNvSpPr/>
          <p:nvPr/>
        </p:nvSpPr>
        <p:spPr>
          <a:xfrm rot="-5400000">
            <a:off x="7064306" y="4171844"/>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54"/>
          <p:cNvSpPr/>
          <p:nvPr/>
        </p:nvSpPr>
        <p:spPr>
          <a:xfrm rot="5400000">
            <a:off x="6663256" y="166894"/>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8">
  <p:cSld name="CUSTOM_37">
    <p:spTree>
      <p:nvGrpSpPr>
        <p:cNvPr id="1" name="Shape 798"/>
        <p:cNvGrpSpPr/>
        <p:nvPr/>
      </p:nvGrpSpPr>
      <p:grpSpPr>
        <a:xfrm>
          <a:off x="0" y="0"/>
          <a:ext cx="0" cy="0"/>
          <a:chOff x="0" y="0"/>
          <a:chExt cx="0" cy="0"/>
        </a:xfrm>
      </p:grpSpPr>
      <p:sp>
        <p:nvSpPr>
          <p:cNvPr id="799" name="Google Shape;799;p55"/>
          <p:cNvSpPr/>
          <p:nvPr/>
        </p:nvSpPr>
        <p:spPr>
          <a:xfrm rot="10800000">
            <a:off x="5444252" y="4036344"/>
            <a:ext cx="3644607" cy="1118421"/>
          </a:xfrm>
          <a:custGeom>
            <a:avLst/>
            <a:gdLst/>
            <a:ahLst/>
            <a:cxnLst/>
            <a:rect l="l" t="t" r="r" b="b"/>
            <a:pathLst>
              <a:path w="299106" h="92815" extrusionOk="0">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55"/>
          <p:cNvSpPr/>
          <p:nvPr/>
        </p:nvSpPr>
        <p:spPr>
          <a:xfrm>
            <a:off x="6207850" y="3883665"/>
            <a:ext cx="2936718" cy="1271100"/>
          </a:xfrm>
          <a:custGeom>
            <a:avLst/>
            <a:gdLst/>
            <a:ahLst/>
            <a:cxnLst/>
            <a:rect l="l" t="t" r="r" b="b"/>
            <a:pathLst>
              <a:path w="285673" h="154588" extrusionOk="0">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55"/>
          <p:cNvSpPr/>
          <p:nvPr/>
        </p:nvSpPr>
        <p:spPr>
          <a:xfrm flipH="1">
            <a:off x="6645307" y="3883573"/>
            <a:ext cx="2498729" cy="1271173"/>
          </a:xfrm>
          <a:custGeom>
            <a:avLst/>
            <a:gdLst/>
            <a:ahLst/>
            <a:cxnLst/>
            <a:rect l="l" t="t" r="r" b="b"/>
            <a:pathLst>
              <a:path w="305002" h="196093" extrusionOk="0">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55"/>
          <p:cNvSpPr txBox="1">
            <a:spLocks noGrp="1"/>
          </p:cNvSpPr>
          <p:nvPr>
            <p:ph type="title"/>
          </p:nvPr>
        </p:nvSpPr>
        <p:spPr>
          <a:xfrm>
            <a:off x="4691800" y="1160950"/>
            <a:ext cx="3543300" cy="1597200"/>
          </a:xfrm>
          <a:prstGeom prst="rect">
            <a:avLst/>
          </a:prstGeom>
        </p:spPr>
        <p:txBody>
          <a:bodyPr spcFirstLastPara="1" wrap="square" lIns="91425" tIns="91425" rIns="91425" bIns="91425" anchor="b" anchorCtr="0">
            <a:noAutofit/>
          </a:bodyPr>
          <a:lstStyle>
            <a:lvl1pPr lvl="0" algn="l" rtl="0">
              <a:spcBef>
                <a:spcPts val="0"/>
              </a:spcBef>
              <a:spcAft>
                <a:spcPts val="0"/>
              </a:spcAft>
              <a:buSzPts val="5000"/>
              <a:buNone/>
              <a:defRPr sz="4300"/>
            </a:lvl1pPr>
            <a:lvl2pPr lvl="1" rtl="0">
              <a:spcBef>
                <a:spcPts val="0"/>
              </a:spcBef>
              <a:spcAft>
                <a:spcPts val="0"/>
              </a:spcAft>
              <a:buSzPts val="5000"/>
              <a:buNone/>
              <a:defRPr sz="5000"/>
            </a:lvl2pPr>
            <a:lvl3pPr lvl="2" rtl="0">
              <a:spcBef>
                <a:spcPts val="0"/>
              </a:spcBef>
              <a:spcAft>
                <a:spcPts val="0"/>
              </a:spcAft>
              <a:buSzPts val="5000"/>
              <a:buNone/>
              <a:defRPr sz="5000"/>
            </a:lvl3pPr>
            <a:lvl4pPr lvl="3" rtl="0">
              <a:spcBef>
                <a:spcPts val="0"/>
              </a:spcBef>
              <a:spcAft>
                <a:spcPts val="0"/>
              </a:spcAft>
              <a:buSzPts val="5000"/>
              <a:buNone/>
              <a:defRPr sz="5000"/>
            </a:lvl4pPr>
            <a:lvl5pPr lvl="4" rtl="0">
              <a:spcBef>
                <a:spcPts val="0"/>
              </a:spcBef>
              <a:spcAft>
                <a:spcPts val="0"/>
              </a:spcAft>
              <a:buSzPts val="5000"/>
              <a:buNone/>
              <a:defRPr sz="5000"/>
            </a:lvl5pPr>
            <a:lvl6pPr lvl="5" rtl="0">
              <a:spcBef>
                <a:spcPts val="0"/>
              </a:spcBef>
              <a:spcAft>
                <a:spcPts val="0"/>
              </a:spcAft>
              <a:buSzPts val="5000"/>
              <a:buNone/>
              <a:defRPr sz="5000"/>
            </a:lvl6pPr>
            <a:lvl7pPr lvl="6" rtl="0">
              <a:spcBef>
                <a:spcPts val="0"/>
              </a:spcBef>
              <a:spcAft>
                <a:spcPts val="0"/>
              </a:spcAft>
              <a:buSzPts val="5000"/>
              <a:buNone/>
              <a:defRPr sz="5000"/>
            </a:lvl7pPr>
            <a:lvl8pPr lvl="7" rtl="0">
              <a:spcBef>
                <a:spcPts val="0"/>
              </a:spcBef>
              <a:spcAft>
                <a:spcPts val="0"/>
              </a:spcAft>
              <a:buSzPts val="5000"/>
              <a:buNone/>
              <a:defRPr sz="5000"/>
            </a:lvl8pPr>
            <a:lvl9pPr lvl="8" rtl="0">
              <a:spcBef>
                <a:spcPts val="0"/>
              </a:spcBef>
              <a:spcAft>
                <a:spcPts val="0"/>
              </a:spcAft>
              <a:buSzPts val="5000"/>
              <a:buNone/>
              <a:defRPr sz="5000"/>
            </a:lvl9pPr>
          </a:lstStyle>
          <a:p>
            <a:endParaRPr/>
          </a:p>
        </p:txBody>
      </p:sp>
      <p:sp>
        <p:nvSpPr>
          <p:cNvPr id="803" name="Google Shape;803;p55"/>
          <p:cNvSpPr txBox="1">
            <a:spLocks noGrp="1"/>
          </p:cNvSpPr>
          <p:nvPr>
            <p:ph type="subTitle" idx="1"/>
          </p:nvPr>
        </p:nvSpPr>
        <p:spPr>
          <a:xfrm>
            <a:off x="4691875" y="2833325"/>
            <a:ext cx="3543300" cy="116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04" name="Google Shape;804;p55"/>
          <p:cNvSpPr/>
          <p:nvPr/>
        </p:nvSpPr>
        <p:spPr>
          <a:xfrm rot="10800000">
            <a:off x="6742285" y="22388"/>
            <a:ext cx="2443246" cy="939991"/>
          </a:xfrm>
          <a:custGeom>
            <a:avLst/>
            <a:gdLst/>
            <a:ahLst/>
            <a:cxnLst/>
            <a:rect l="l" t="t" r="r" b="b"/>
            <a:pathLst>
              <a:path w="283357" h="76391" extrusionOk="0">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55"/>
          <p:cNvSpPr/>
          <p:nvPr/>
        </p:nvSpPr>
        <p:spPr>
          <a:xfrm rot="-9367883" flipH="1">
            <a:off x="6298030" y="-379289"/>
            <a:ext cx="3153951" cy="1121150"/>
          </a:xfrm>
          <a:custGeom>
            <a:avLst/>
            <a:gdLst/>
            <a:ahLst/>
            <a:cxnLst/>
            <a:rect l="l" t="t" r="r" b="b"/>
            <a:pathLst>
              <a:path w="264364" h="43920" extrusionOk="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55"/>
          <p:cNvSpPr/>
          <p:nvPr/>
        </p:nvSpPr>
        <p:spPr>
          <a:xfrm rot="-9944222">
            <a:off x="6382945" y="-335889"/>
            <a:ext cx="3605366" cy="1194753"/>
          </a:xfrm>
          <a:custGeom>
            <a:avLst/>
            <a:gdLst/>
            <a:ahLst/>
            <a:cxnLst/>
            <a:rect l="l" t="t" r="r" b="b"/>
            <a:pathLst>
              <a:path w="264364" h="40820" extrusionOk="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55"/>
          <p:cNvSpPr/>
          <p:nvPr/>
        </p:nvSpPr>
        <p:spPr>
          <a:xfrm rot="5400000">
            <a:off x="8071681" y="77805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55"/>
          <p:cNvSpPr/>
          <p:nvPr/>
        </p:nvSpPr>
        <p:spPr>
          <a:xfrm rot="5400000">
            <a:off x="6004944" y="486366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55"/>
          <p:cNvSpPr/>
          <p:nvPr/>
        </p:nvSpPr>
        <p:spPr>
          <a:xfrm rot="-5400000">
            <a:off x="7414856" y="62536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55"/>
          <p:cNvSpPr/>
          <p:nvPr/>
        </p:nvSpPr>
        <p:spPr>
          <a:xfrm rot="5400000">
            <a:off x="5348731" y="422890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2">
  <p:cSld name="CUSTOM_11_1">
    <p:spTree>
      <p:nvGrpSpPr>
        <p:cNvPr id="1" name="Shape 932"/>
        <p:cNvGrpSpPr/>
        <p:nvPr/>
      </p:nvGrpSpPr>
      <p:grpSpPr>
        <a:xfrm>
          <a:off x="0" y="0"/>
          <a:ext cx="0" cy="0"/>
          <a:chOff x="0" y="0"/>
          <a:chExt cx="0" cy="0"/>
        </a:xfrm>
      </p:grpSpPr>
      <p:sp>
        <p:nvSpPr>
          <p:cNvPr id="933" name="Google Shape;933;p62"/>
          <p:cNvSpPr txBox="1">
            <a:spLocks noGrp="1"/>
          </p:cNvSpPr>
          <p:nvPr>
            <p:ph type="title"/>
          </p:nvPr>
        </p:nvSpPr>
        <p:spPr>
          <a:xfrm>
            <a:off x="540000" y="363275"/>
            <a:ext cx="806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Open Sans"/>
                <a:ea typeface="Open Sans"/>
                <a:cs typeface="Open Sans"/>
                <a:sym typeface="Open Sans"/>
              </a:defRPr>
            </a:lvl2pPr>
            <a:lvl3pPr lvl="2" rtl="0">
              <a:spcBef>
                <a:spcPts val="0"/>
              </a:spcBef>
              <a:spcAft>
                <a:spcPts val="0"/>
              </a:spcAft>
              <a:buSzPts val="3000"/>
              <a:buNone/>
              <a:defRPr>
                <a:latin typeface="Open Sans"/>
                <a:ea typeface="Open Sans"/>
                <a:cs typeface="Open Sans"/>
                <a:sym typeface="Open Sans"/>
              </a:defRPr>
            </a:lvl3pPr>
            <a:lvl4pPr lvl="3" rtl="0">
              <a:spcBef>
                <a:spcPts val="0"/>
              </a:spcBef>
              <a:spcAft>
                <a:spcPts val="0"/>
              </a:spcAft>
              <a:buSzPts val="3000"/>
              <a:buNone/>
              <a:defRPr>
                <a:latin typeface="Open Sans"/>
                <a:ea typeface="Open Sans"/>
                <a:cs typeface="Open Sans"/>
                <a:sym typeface="Open Sans"/>
              </a:defRPr>
            </a:lvl4pPr>
            <a:lvl5pPr lvl="4" rtl="0">
              <a:spcBef>
                <a:spcPts val="0"/>
              </a:spcBef>
              <a:spcAft>
                <a:spcPts val="0"/>
              </a:spcAft>
              <a:buSzPts val="3000"/>
              <a:buNone/>
              <a:defRPr>
                <a:latin typeface="Open Sans"/>
                <a:ea typeface="Open Sans"/>
                <a:cs typeface="Open Sans"/>
                <a:sym typeface="Open Sans"/>
              </a:defRPr>
            </a:lvl5pPr>
            <a:lvl6pPr lvl="5" rtl="0">
              <a:spcBef>
                <a:spcPts val="0"/>
              </a:spcBef>
              <a:spcAft>
                <a:spcPts val="0"/>
              </a:spcAft>
              <a:buSzPts val="3000"/>
              <a:buNone/>
              <a:defRPr>
                <a:latin typeface="Open Sans"/>
                <a:ea typeface="Open Sans"/>
                <a:cs typeface="Open Sans"/>
                <a:sym typeface="Open Sans"/>
              </a:defRPr>
            </a:lvl6pPr>
            <a:lvl7pPr lvl="6" rtl="0">
              <a:spcBef>
                <a:spcPts val="0"/>
              </a:spcBef>
              <a:spcAft>
                <a:spcPts val="0"/>
              </a:spcAft>
              <a:buSzPts val="3000"/>
              <a:buNone/>
              <a:defRPr>
                <a:latin typeface="Open Sans"/>
                <a:ea typeface="Open Sans"/>
                <a:cs typeface="Open Sans"/>
                <a:sym typeface="Open Sans"/>
              </a:defRPr>
            </a:lvl7pPr>
            <a:lvl8pPr lvl="7" rtl="0">
              <a:spcBef>
                <a:spcPts val="0"/>
              </a:spcBef>
              <a:spcAft>
                <a:spcPts val="0"/>
              </a:spcAft>
              <a:buSzPts val="3000"/>
              <a:buNone/>
              <a:defRPr>
                <a:latin typeface="Open Sans"/>
                <a:ea typeface="Open Sans"/>
                <a:cs typeface="Open Sans"/>
                <a:sym typeface="Open Sans"/>
              </a:defRPr>
            </a:lvl8pPr>
            <a:lvl9pPr lvl="8" rtl="0">
              <a:spcBef>
                <a:spcPts val="0"/>
              </a:spcBef>
              <a:spcAft>
                <a:spcPts val="0"/>
              </a:spcAft>
              <a:buSzPts val="3000"/>
              <a:buNone/>
              <a:defRPr>
                <a:latin typeface="Open Sans"/>
                <a:ea typeface="Open Sans"/>
                <a:cs typeface="Open Sans"/>
                <a:sym typeface="Open Sans"/>
              </a:defRPr>
            </a:lvl9pPr>
          </a:lstStyle>
          <a:p>
            <a:endParaRPr/>
          </a:p>
        </p:txBody>
      </p:sp>
      <p:sp>
        <p:nvSpPr>
          <p:cNvPr id="934" name="Google Shape;934;p62"/>
          <p:cNvSpPr txBox="1">
            <a:spLocks noGrp="1"/>
          </p:cNvSpPr>
          <p:nvPr>
            <p:ph type="subTitle" idx="1"/>
          </p:nvPr>
        </p:nvSpPr>
        <p:spPr>
          <a:xfrm>
            <a:off x="2115575" y="1535450"/>
            <a:ext cx="2007900" cy="357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2100"/>
              <a:buFont typeface="Josefin Sans"/>
              <a:buNone/>
              <a:defRPr sz="2700" b="1">
                <a:solidFill>
                  <a:schemeClr val="dk1"/>
                </a:solidFill>
                <a:latin typeface="Josefin Sans"/>
                <a:ea typeface="Josefin Sans"/>
                <a:cs typeface="Josefin Sans"/>
                <a:sym typeface="Josefin Sans"/>
              </a:defRPr>
            </a:lvl1pPr>
            <a:lvl2pPr lvl="1" algn="ctr" rtl="0">
              <a:spcBef>
                <a:spcPts val="0"/>
              </a:spcBef>
              <a:spcAft>
                <a:spcPts val="0"/>
              </a:spcAft>
              <a:buClr>
                <a:schemeClr val="dk1"/>
              </a:buClr>
              <a:buSzPts val="2100"/>
              <a:buFont typeface="Josefin Sans"/>
              <a:buNone/>
              <a:defRPr sz="2100" b="1">
                <a:solidFill>
                  <a:schemeClr val="dk1"/>
                </a:solidFill>
                <a:latin typeface="Josefin Sans"/>
                <a:ea typeface="Josefin Sans"/>
                <a:cs typeface="Josefin Sans"/>
                <a:sym typeface="Josefin Sans"/>
              </a:defRPr>
            </a:lvl2pPr>
            <a:lvl3pPr lvl="2" algn="ctr" rtl="0">
              <a:spcBef>
                <a:spcPts val="1600"/>
              </a:spcBef>
              <a:spcAft>
                <a:spcPts val="0"/>
              </a:spcAft>
              <a:buClr>
                <a:schemeClr val="dk1"/>
              </a:buClr>
              <a:buSzPts val="2100"/>
              <a:buFont typeface="Josefin Sans"/>
              <a:buNone/>
              <a:defRPr sz="2100" b="1">
                <a:solidFill>
                  <a:schemeClr val="dk1"/>
                </a:solidFill>
                <a:latin typeface="Josefin Sans"/>
                <a:ea typeface="Josefin Sans"/>
                <a:cs typeface="Josefin Sans"/>
                <a:sym typeface="Josefin Sans"/>
              </a:defRPr>
            </a:lvl3pPr>
            <a:lvl4pPr lvl="3" algn="ctr" rtl="0">
              <a:spcBef>
                <a:spcPts val="1600"/>
              </a:spcBef>
              <a:spcAft>
                <a:spcPts val="0"/>
              </a:spcAft>
              <a:buClr>
                <a:schemeClr val="dk1"/>
              </a:buClr>
              <a:buSzPts val="2100"/>
              <a:buFont typeface="Josefin Sans"/>
              <a:buNone/>
              <a:defRPr sz="2100" b="1">
                <a:solidFill>
                  <a:schemeClr val="dk1"/>
                </a:solidFill>
                <a:latin typeface="Josefin Sans"/>
                <a:ea typeface="Josefin Sans"/>
                <a:cs typeface="Josefin Sans"/>
                <a:sym typeface="Josefin Sans"/>
              </a:defRPr>
            </a:lvl4pPr>
            <a:lvl5pPr lvl="4" algn="ctr" rtl="0">
              <a:spcBef>
                <a:spcPts val="1600"/>
              </a:spcBef>
              <a:spcAft>
                <a:spcPts val="0"/>
              </a:spcAft>
              <a:buClr>
                <a:schemeClr val="dk1"/>
              </a:buClr>
              <a:buSzPts val="2100"/>
              <a:buFont typeface="Josefin Sans"/>
              <a:buNone/>
              <a:defRPr sz="2100" b="1">
                <a:solidFill>
                  <a:schemeClr val="dk1"/>
                </a:solidFill>
                <a:latin typeface="Josefin Sans"/>
                <a:ea typeface="Josefin Sans"/>
                <a:cs typeface="Josefin Sans"/>
                <a:sym typeface="Josefin Sans"/>
              </a:defRPr>
            </a:lvl5pPr>
            <a:lvl6pPr lvl="5" algn="ctr" rtl="0">
              <a:spcBef>
                <a:spcPts val="1600"/>
              </a:spcBef>
              <a:spcAft>
                <a:spcPts val="0"/>
              </a:spcAft>
              <a:buClr>
                <a:schemeClr val="dk1"/>
              </a:buClr>
              <a:buSzPts val="2100"/>
              <a:buFont typeface="Josefin Sans"/>
              <a:buNone/>
              <a:defRPr sz="2100" b="1">
                <a:solidFill>
                  <a:schemeClr val="dk1"/>
                </a:solidFill>
                <a:latin typeface="Josefin Sans"/>
                <a:ea typeface="Josefin Sans"/>
                <a:cs typeface="Josefin Sans"/>
                <a:sym typeface="Josefin Sans"/>
              </a:defRPr>
            </a:lvl6pPr>
            <a:lvl7pPr lvl="6" algn="ctr" rtl="0">
              <a:spcBef>
                <a:spcPts val="1600"/>
              </a:spcBef>
              <a:spcAft>
                <a:spcPts val="0"/>
              </a:spcAft>
              <a:buClr>
                <a:schemeClr val="dk1"/>
              </a:buClr>
              <a:buSzPts val="2100"/>
              <a:buFont typeface="Josefin Sans"/>
              <a:buNone/>
              <a:defRPr sz="2100" b="1">
                <a:solidFill>
                  <a:schemeClr val="dk1"/>
                </a:solidFill>
                <a:latin typeface="Josefin Sans"/>
                <a:ea typeface="Josefin Sans"/>
                <a:cs typeface="Josefin Sans"/>
                <a:sym typeface="Josefin Sans"/>
              </a:defRPr>
            </a:lvl7pPr>
            <a:lvl8pPr lvl="7" algn="ctr" rtl="0">
              <a:spcBef>
                <a:spcPts val="1600"/>
              </a:spcBef>
              <a:spcAft>
                <a:spcPts val="0"/>
              </a:spcAft>
              <a:buClr>
                <a:schemeClr val="dk1"/>
              </a:buClr>
              <a:buSzPts val="2100"/>
              <a:buFont typeface="Josefin Sans"/>
              <a:buNone/>
              <a:defRPr sz="2100" b="1">
                <a:solidFill>
                  <a:schemeClr val="dk1"/>
                </a:solidFill>
                <a:latin typeface="Josefin Sans"/>
                <a:ea typeface="Josefin Sans"/>
                <a:cs typeface="Josefin Sans"/>
                <a:sym typeface="Josefin Sans"/>
              </a:defRPr>
            </a:lvl8pPr>
            <a:lvl9pPr lvl="8" algn="ctr" rtl="0">
              <a:spcBef>
                <a:spcPts val="1600"/>
              </a:spcBef>
              <a:spcAft>
                <a:spcPts val="1600"/>
              </a:spcAft>
              <a:buClr>
                <a:schemeClr val="dk1"/>
              </a:buClr>
              <a:buSzPts val="2100"/>
              <a:buFont typeface="Josefin Sans"/>
              <a:buNone/>
              <a:defRPr sz="2100" b="1">
                <a:solidFill>
                  <a:schemeClr val="dk1"/>
                </a:solidFill>
                <a:latin typeface="Josefin Sans"/>
                <a:ea typeface="Josefin Sans"/>
                <a:cs typeface="Josefin Sans"/>
                <a:sym typeface="Josefin Sans"/>
              </a:defRPr>
            </a:lvl9pPr>
          </a:lstStyle>
          <a:p>
            <a:endParaRPr/>
          </a:p>
        </p:txBody>
      </p:sp>
      <p:sp>
        <p:nvSpPr>
          <p:cNvPr id="935" name="Google Shape;935;p62"/>
          <p:cNvSpPr txBox="1">
            <a:spLocks noGrp="1"/>
          </p:cNvSpPr>
          <p:nvPr>
            <p:ph type="subTitle" idx="2"/>
          </p:nvPr>
        </p:nvSpPr>
        <p:spPr>
          <a:xfrm>
            <a:off x="2016350" y="2145400"/>
            <a:ext cx="5111400" cy="1792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200"/>
            </a:lvl1pPr>
            <a:lvl2pPr lvl="1" algn="ctr" rtl="0">
              <a:spcBef>
                <a:spcPts val="1000"/>
              </a:spcBef>
              <a:spcAft>
                <a:spcPts val="0"/>
              </a:spcAft>
              <a:buSzPts val="1400"/>
              <a:buChar char="○"/>
              <a:defRPr/>
            </a:lvl2pPr>
            <a:lvl3pPr lvl="2" algn="ctr" rtl="0">
              <a:spcBef>
                <a:spcPts val="1600"/>
              </a:spcBef>
              <a:spcAft>
                <a:spcPts val="0"/>
              </a:spcAft>
              <a:buSzPts val="1400"/>
              <a:buChar char="■"/>
              <a:defRPr/>
            </a:lvl3pPr>
            <a:lvl4pPr lvl="3" algn="ctr" rtl="0">
              <a:spcBef>
                <a:spcPts val="1600"/>
              </a:spcBef>
              <a:spcAft>
                <a:spcPts val="0"/>
              </a:spcAft>
              <a:buSzPts val="1400"/>
              <a:buChar char="●"/>
              <a:defRPr/>
            </a:lvl4pPr>
            <a:lvl5pPr lvl="4" algn="ctr" rtl="0">
              <a:spcBef>
                <a:spcPts val="1600"/>
              </a:spcBef>
              <a:spcAft>
                <a:spcPts val="0"/>
              </a:spcAft>
              <a:buSzPts val="1400"/>
              <a:buChar char="○"/>
              <a:defRPr/>
            </a:lvl5pPr>
            <a:lvl6pPr lvl="5" algn="ctr" rtl="0">
              <a:spcBef>
                <a:spcPts val="1600"/>
              </a:spcBef>
              <a:spcAft>
                <a:spcPts val="0"/>
              </a:spcAft>
              <a:buSzPts val="1400"/>
              <a:buChar char="■"/>
              <a:defRPr/>
            </a:lvl6pPr>
            <a:lvl7pPr lvl="6" algn="ctr" rtl="0">
              <a:spcBef>
                <a:spcPts val="1600"/>
              </a:spcBef>
              <a:spcAft>
                <a:spcPts val="0"/>
              </a:spcAft>
              <a:buSzPts val="1400"/>
              <a:buChar char="●"/>
              <a:defRPr/>
            </a:lvl7pPr>
            <a:lvl8pPr lvl="7" algn="ctr" rtl="0">
              <a:spcBef>
                <a:spcPts val="1600"/>
              </a:spcBef>
              <a:spcAft>
                <a:spcPts val="0"/>
              </a:spcAft>
              <a:buSzPts val="1400"/>
              <a:buChar char="○"/>
              <a:defRPr/>
            </a:lvl8pPr>
            <a:lvl9pPr lvl="8" algn="ctr" rtl="0">
              <a:spcBef>
                <a:spcPts val="1600"/>
              </a:spcBef>
              <a:spcAft>
                <a:spcPts val="1600"/>
              </a:spcAft>
              <a:buSzPts val="1400"/>
              <a:buChar char="■"/>
              <a:defRPr/>
            </a:lvl9pPr>
          </a:lstStyle>
          <a:p>
            <a:endParaRPr/>
          </a:p>
        </p:txBody>
      </p:sp>
      <p:sp>
        <p:nvSpPr>
          <p:cNvPr id="936" name="Google Shape;936;p62"/>
          <p:cNvSpPr/>
          <p:nvPr/>
        </p:nvSpPr>
        <p:spPr>
          <a:xfrm flipH="1">
            <a:off x="-178543" y="-118290"/>
            <a:ext cx="3204343" cy="1651139"/>
          </a:xfrm>
          <a:custGeom>
            <a:avLst/>
            <a:gdLst/>
            <a:ahLst/>
            <a:cxnLst/>
            <a:rect l="l" t="t" r="r" b="b"/>
            <a:pathLst>
              <a:path w="64695" h="36451" extrusionOk="0">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62"/>
          <p:cNvSpPr/>
          <p:nvPr/>
        </p:nvSpPr>
        <p:spPr>
          <a:xfrm rot="10800000" flipH="1">
            <a:off x="-278322" y="-72669"/>
            <a:ext cx="2420522" cy="1034218"/>
          </a:xfrm>
          <a:custGeom>
            <a:avLst/>
            <a:gdLst/>
            <a:ahLst/>
            <a:cxnLst/>
            <a:rect l="l" t="t" r="r" b="b"/>
            <a:pathLst>
              <a:path w="143993" h="61524" extrusionOk="0">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62"/>
          <p:cNvSpPr/>
          <p:nvPr/>
        </p:nvSpPr>
        <p:spPr>
          <a:xfrm rot="-10484947">
            <a:off x="-734940" y="-411807"/>
            <a:ext cx="1843431" cy="869285"/>
          </a:xfrm>
          <a:custGeom>
            <a:avLst/>
            <a:gdLst/>
            <a:ahLst/>
            <a:cxnLst/>
            <a:rect l="l" t="t" r="r" b="b"/>
            <a:pathLst>
              <a:path w="49839" h="23502" extrusionOk="0">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62"/>
          <p:cNvSpPr/>
          <p:nvPr/>
        </p:nvSpPr>
        <p:spPr>
          <a:xfrm rot="10800000" flipH="1">
            <a:off x="1722238" y="45824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62"/>
          <p:cNvSpPr/>
          <p:nvPr/>
        </p:nvSpPr>
        <p:spPr>
          <a:xfrm rot="10800000" flipH="1">
            <a:off x="832326" y="69715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62"/>
          <p:cNvSpPr/>
          <p:nvPr/>
        </p:nvSpPr>
        <p:spPr>
          <a:xfrm rot="10800000" flipH="1">
            <a:off x="61551" y="1581934"/>
            <a:ext cx="98400" cy="987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49">
    <p:spTree>
      <p:nvGrpSpPr>
        <p:cNvPr id="1" name="Shape 954"/>
        <p:cNvGrpSpPr/>
        <p:nvPr/>
      </p:nvGrpSpPr>
      <p:grpSpPr>
        <a:xfrm>
          <a:off x="0" y="0"/>
          <a:ext cx="0" cy="0"/>
          <a:chOff x="0" y="0"/>
          <a:chExt cx="0" cy="0"/>
        </a:xfrm>
      </p:grpSpPr>
      <p:sp>
        <p:nvSpPr>
          <p:cNvPr id="955" name="Google Shape;955;p64"/>
          <p:cNvSpPr/>
          <p:nvPr/>
        </p:nvSpPr>
        <p:spPr>
          <a:xfrm rot="10800000">
            <a:off x="2251306" y="-128"/>
            <a:ext cx="4462873" cy="1059925"/>
          </a:xfrm>
          <a:custGeom>
            <a:avLst/>
            <a:gdLst/>
            <a:ahLst/>
            <a:cxnLst/>
            <a:rect l="l" t="t" r="r" b="b"/>
            <a:pathLst>
              <a:path w="283357" h="76391" extrusionOk="0">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64"/>
          <p:cNvSpPr/>
          <p:nvPr/>
        </p:nvSpPr>
        <p:spPr>
          <a:xfrm rot="10799504" flipH="1">
            <a:off x="-6750" y="531"/>
            <a:ext cx="9154265" cy="812300"/>
          </a:xfrm>
          <a:custGeom>
            <a:avLst/>
            <a:gdLst/>
            <a:ahLst/>
            <a:cxnLst/>
            <a:rect l="l" t="t" r="r" b="b"/>
            <a:pathLst>
              <a:path w="264364" h="43920" extrusionOk="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64"/>
          <p:cNvSpPr/>
          <p:nvPr/>
        </p:nvSpPr>
        <p:spPr>
          <a:xfrm rot="-10799504">
            <a:off x="236" y="485"/>
            <a:ext cx="9154265" cy="865690"/>
          </a:xfrm>
          <a:custGeom>
            <a:avLst/>
            <a:gdLst/>
            <a:ahLst/>
            <a:cxnLst/>
            <a:rect l="l" t="t" r="r" b="b"/>
            <a:pathLst>
              <a:path w="264364" h="40820" extrusionOk="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64"/>
          <p:cNvSpPr/>
          <p:nvPr/>
        </p:nvSpPr>
        <p:spPr>
          <a:xfrm rot="-4555973" flipH="1">
            <a:off x="4908829" y="2657012"/>
            <a:ext cx="1457076" cy="4557441"/>
          </a:xfrm>
          <a:custGeom>
            <a:avLst/>
            <a:gdLst/>
            <a:ahLst/>
            <a:cxnLst/>
            <a:rect l="l" t="t" r="r" b="b"/>
            <a:pathLst>
              <a:path w="184937" h="139852" extrusionOk="0">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64"/>
          <p:cNvSpPr/>
          <p:nvPr/>
        </p:nvSpPr>
        <p:spPr>
          <a:xfrm rot="10800000" flipH="1">
            <a:off x="1" y="4443074"/>
            <a:ext cx="9154264" cy="836745"/>
          </a:xfrm>
          <a:custGeom>
            <a:avLst/>
            <a:gdLst/>
            <a:ahLst/>
            <a:cxnLst/>
            <a:rect l="l" t="t" r="r" b="b"/>
            <a:pathLst>
              <a:path w="264364" h="48804" extrusionOk="0">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64"/>
          <p:cNvSpPr/>
          <p:nvPr/>
        </p:nvSpPr>
        <p:spPr>
          <a:xfrm rot="10800000" flipH="1">
            <a:off x="-6750" y="4366693"/>
            <a:ext cx="9161260" cy="917583"/>
          </a:xfrm>
          <a:custGeom>
            <a:avLst/>
            <a:gdLst/>
            <a:ahLst/>
            <a:cxnLst/>
            <a:rect l="l" t="t" r="r" b="b"/>
            <a:pathLst>
              <a:path w="264337" h="53519" extrusionOk="0">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64"/>
          <p:cNvSpPr/>
          <p:nvPr/>
        </p:nvSpPr>
        <p:spPr>
          <a:xfrm rot="5400000">
            <a:off x="8226781" y="4253431"/>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64"/>
          <p:cNvSpPr/>
          <p:nvPr/>
        </p:nvSpPr>
        <p:spPr>
          <a:xfrm rot="5400000">
            <a:off x="2775969" y="437581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64"/>
          <p:cNvSpPr/>
          <p:nvPr/>
        </p:nvSpPr>
        <p:spPr>
          <a:xfrm rot="-5400000">
            <a:off x="6531806" y="415486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64"/>
          <p:cNvSpPr/>
          <p:nvPr/>
        </p:nvSpPr>
        <p:spPr>
          <a:xfrm rot="5400000">
            <a:off x="420981" y="391330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64"/>
          <p:cNvSpPr/>
          <p:nvPr/>
        </p:nvSpPr>
        <p:spPr>
          <a:xfrm rot="5400000">
            <a:off x="7233206" y="81660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64"/>
          <p:cNvSpPr/>
          <p:nvPr/>
        </p:nvSpPr>
        <p:spPr>
          <a:xfrm rot="5400000">
            <a:off x="5881019" y="716544"/>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64"/>
          <p:cNvSpPr/>
          <p:nvPr/>
        </p:nvSpPr>
        <p:spPr>
          <a:xfrm rot="5400000">
            <a:off x="2521581" y="664081"/>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50">
    <p:spTree>
      <p:nvGrpSpPr>
        <p:cNvPr id="1" name="Shape 968"/>
        <p:cNvGrpSpPr/>
        <p:nvPr/>
      </p:nvGrpSpPr>
      <p:grpSpPr>
        <a:xfrm>
          <a:off x="0" y="0"/>
          <a:ext cx="0" cy="0"/>
          <a:chOff x="0" y="0"/>
          <a:chExt cx="0" cy="0"/>
        </a:xfrm>
      </p:grpSpPr>
      <p:sp>
        <p:nvSpPr>
          <p:cNvPr id="969" name="Google Shape;969;p65"/>
          <p:cNvSpPr/>
          <p:nvPr/>
        </p:nvSpPr>
        <p:spPr>
          <a:xfrm rot="10800000" flipH="1">
            <a:off x="1206036" y="4410874"/>
            <a:ext cx="3936983" cy="732774"/>
          </a:xfrm>
          <a:custGeom>
            <a:avLst/>
            <a:gdLst/>
            <a:ahLst/>
            <a:cxnLst/>
            <a:rect l="l" t="t" r="r" b="b"/>
            <a:pathLst>
              <a:path w="299106" h="92815" extrusionOk="0">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65"/>
          <p:cNvSpPr/>
          <p:nvPr/>
        </p:nvSpPr>
        <p:spPr>
          <a:xfrm flipH="1">
            <a:off x="3939637" y="98"/>
            <a:ext cx="5126677" cy="1295929"/>
          </a:xfrm>
          <a:custGeom>
            <a:avLst/>
            <a:gdLst/>
            <a:ahLst/>
            <a:cxnLst/>
            <a:rect l="l" t="t" r="r" b="b"/>
            <a:pathLst>
              <a:path w="299106" h="92815" extrusionOk="0">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65"/>
          <p:cNvSpPr/>
          <p:nvPr/>
        </p:nvSpPr>
        <p:spPr>
          <a:xfrm rot="10800000">
            <a:off x="-1374513" y="4141676"/>
            <a:ext cx="5735030" cy="1001972"/>
          </a:xfrm>
          <a:custGeom>
            <a:avLst/>
            <a:gdLst/>
            <a:ahLst/>
            <a:cxnLst/>
            <a:rect l="l" t="t" r="r" b="b"/>
            <a:pathLst>
              <a:path w="295582" h="107710" extrusionOk="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65"/>
          <p:cNvSpPr/>
          <p:nvPr/>
        </p:nvSpPr>
        <p:spPr>
          <a:xfrm rot="10800000" flipH="1">
            <a:off x="5013459" y="204"/>
            <a:ext cx="4130832" cy="1472837"/>
          </a:xfrm>
          <a:custGeom>
            <a:avLst/>
            <a:gdLst/>
            <a:ahLst/>
            <a:cxnLst/>
            <a:rect l="l" t="t" r="r" b="b"/>
            <a:pathLst>
              <a:path w="285673" h="154588" extrusionOk="0">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65"/>
          <p:cNvSpPr/>
          <p:nvPr/>
        </p:nvSpPr>
        <p:spPr>
          <a:xfrm rot="10800000">
            <a:off x="5628786" y="490"/>
            <a:ext cx="3515148" cy="1472658"/>
          </a:xfrm>
          <a:custGeom>
            <a:avLst/>
            <a:gdLst/>
            <a:ahLst/>
            <a:cxnLst/>
            <a:rect l="l" t="t" r="r" b="b"/>
            <a:pathLst>
              <a:path w="305002" h="196093" extrusionOk="0">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65"/>
          <p:cNvSpPr/>
          <p:nvPr/>
        </p:nvSpPr>
        <p:spPr>
          <a:xfrm rot="10800000" flipH="1">
            <a:off x="-77156" y="4263470"/>
            <a:ext cx="3937105" cy="880179"/>
          </a:xfrm>
          <a:custGeom>
            <a:avLst/>
            <a:gdLst/>
            <a:ahLst/>
            <a:cxnLst/>
            <a:rect l="l" t="t" r="r" b="b"/>
            <a:pathLst>
              <a:path w="294198" h="130204" extrusionOk="0">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65"/>
          <p:cNvSpPr/>
          <p:nvPr/>
        </p:nvSpPr>
        <p:spPr>
          <a:xfrm>
            <a:off x="1958250" y="4072025"/>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65"/>
          <p:cNvSpPr/>
          <p:nvPr/>
        </p:nvSpPr>
        <p:spPr>
          <a:xfrm>
            <a:off x="285300" y="3855625"/>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65"/>
          <p:cNvSpPr/>
          <p:nvPr/>
        </p:nvSpPr>
        <p:spPr>
          <a:xfrm>
            <a:off x="4522800" y="4892750"/>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65"/>
          <p:cNvSpPr/>
          <p:nvPr/>
        </p:nvSpPr>
        <p:spPr>
          <a:xfrm rot="10800000" flipH="1">
            <a:off x="6363775" y="1132525"/>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65"/>
          <p:cNvSpPr/>
          <p:nvPr/>
        </p:nvSpPr>
        <p:spPr>
          <a:xfrm rot="10800000" flipH="1">
            <a:off x="8271400" y="1341500"/>
            <a:ext cx="98400" cy="98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65"/>
          <p:cNvSpPr/>
          <p:nvPr/>
        </p:nvSpPr>
        <p:spPr>
          <a:xfrm rot="10800000" flipH="1">
            <a:off x="4360525" y="323375"/>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2">
  <p:cSld name="CUSTOM_51">
    <p:spTree>
      <p:nvGrpSpPr>
        <p:cNvPr id="1" name="Shape 981"/>
        <p:cNvGrpSpPr/>
        <p:nvPr/>
      </p:nvGrpSpPr>
      <p:grpSpPr>
        <a:xfrm>
          <a:off x="0" y="0"/>
          <a:ext cx="0" cy="0"/>
          <a:chOff x="0" y="0"/>
          <a:chExt cx="0" cy="0"/>
        </a:xfrm>
      </p:grpSpPr>
      <p:sp>
        <p:nvSpPr>
          <p:cNvPr id="982" name="Google Shape;982;p66"/>
          <p:cNvSpPr/>
          <p:nvPr/>
        </p:nvSpPr>
        <p:spPr>
          <a:xfrm rot="-5400000" flipH="1">
            <a:off x="7050252" y="2575411"/>
            <a:ext cx="2443246" cy="939991"/>
          </a:xfrm>
          <a:custGeom>
            <a:avLst/>
            <a:gdLst/>
            <a:ahLst/>
            <a:cxnLst/>
            <a:rect l="l" t="t" r="r" b="b"/>
            <a:pathLst>
              <a:path w="283357" h="76391" extrusionOk="0">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66"/>
          <p:cNvSpPr/>
          <p:nvPr/>
        </p:nvSpPr>
        <p:spPr>
          <a:xfrm rot="-5399497">
            <a:off x="6325430" y="1701197"/>
            <a:ext cx="4515337" cy="1121168"/>
          </a:xfrm>
          <a:custGeom>
            <a:avLst/>
            <a:gdLst/>
            <a:ahLst/>
            <a:cxnLst/>
            <a:rect l="l" t="t" r="r" b="b"/>
            <a:pathLst>
              <a:path w="264364" h="43920" extrusionOk="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66"/>
          <p:cNvSpPr/>
          <p:nvPr/>
        </p:nvSpPr>
        <p:spPr>
          <a:xfrm rot="-5400440" flipH="1">
            <a:off x="5965428" y="1974301"/>
            <a:ext cx="5161707" cy="1194801"/>
          </a:xfrm>
          <a:custGeom>
            <a:avLst/>
            <a:gdLst/>
            <a:ahLst/>
            <a:cxnLst/>
            <a:rect l="l" t="t" r="r" b="b"/>
            <a:pathLst>
              <a:path w="264364" h="40820" extrusionOk="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66"/>
          <p:cNvSpPr/>
          <p:nvPr/>
        </p:nvSpPr>
        <p:spPr>
          <a:xfrm rot="-5400000">
            <a:off x="-1791843" y="1811847"/>
            <a:ext cx="5127422" cy="1543736"/>
          </a:xfrm>
          <a:custGeom>
            <a:avLst/>
            <a:gdLst/>
            <a:ahLst/>
            <a:cxnLst/>
            <a:rect l="l" t="t" r="r" b="b"/>
            <a:pathLst>
              <a:path w="246008" h="61867" extrusionOk="0">
                <a:moveTo>
                  <a:pt x="1" y="0"/>
                </a:moveTo>
                <a:cubicBezTo>
                  <a:pt x="1" y="0"/>
                  <a:pt x="3900" y="44992"/>
                  <a:pt x="39194" y="57840"/>
                </a:cubicBezTo>
                <a:cubicBezTo>
                  <a:pt x="46974" y="60669"/>
                  <a:pt x="53930" y="61867"/>
                  <a:pt x="60240" y="61867"/>
                </a:cubicBezTo>
                <a:cubicBezTo>
                  <a:pt x="95172" y="61867"/>
                  <a:pt x="110319" y="25159"/>
                  <a:pt x="135837" y="25159"/>
                </a:cubicBezTo>
                <a:cubicBezTo>
                  <a:pt x="138295" y="25159"/>
                  <a:pt x="140849" y="25499"/>
                  <a:pt x="143526" y="26246"/>
                </a:cubicBezTo>
                <a:cubicBezTo>
                  <a:pt x="159260" y="30639"/>
                  <a:pt x="172714" y="32419"/>
                  <a:pt x="184185" y="32419"/>
                </a:cubicBezTo>
                <a:cubicBezTo>
                  <a:pt x="233145" y="32419"/>
                  <a:pt x="246008" y="0"/>
                  <a:pt x="24600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66"/>
          <p:cNvSpPr/>
          <p:nvPr/>
        </p:nvSpPr>
        <p:spPr>
          <a:xfrm rot="-5400000">
            <a:off x="-1926425" y="1930649"/>
            <a:ext cx="5143202" cy="1290352"/>
          </a:xfrm>
          <a:custGeom>
            <a:avLst/>
            <a:gdLst/>
            <a:ahLst/>
            <a:cxnLst/>
            <a:rect l="l" t="t" r="r" b="b"/>
            <a:pathLst>
              <a:path w="264364" h="61984" extrusionOk="0">
                <a:moveTo>
                  <a:pt x="0" y="0"/>
                </a:moveTo>
                <a:lnTo>
                  <a:pt x="0" y="60406"/>
                </a:lnTo>
                <a:cubicBezTo>
                  <a:pt x="2845" y="61497"/>
                  <a:pt x="5907" y="61983"/>
                  <a:pt x="9094" y="61983"/>
                </a:cubicBezTo>
                <a:cubicBezTo>
                  <a:pt x="26664" y="61983"/>
                  <a:pt x="48053" y="47209"/>
                  <a:pt x="57950" y="37427"/>
                </a:cubicBezTo>
                <a:cubicBezTo>
                  <a:pt x="64434" y="31013"/>
                  <a:pt x="70724" y="28611"/>
                  <a:pt x="76592" y="28611"/>
                </a:cubicBezTo>
                <a:cubicBezTo>
                  <a:pt x="86364" y="28611"/>
                  <a:pt x="94966" y="35275"/>
                  <a:pt x="101344" y="41180"/>
                </a:cubicBezTo>
                <a:cubicBezTo>
                  <a:pt x="109706" y="48911"/>
                  <a:pt x="119411" y="51657"/>
                  <a:pt x="128732" y="51657"/>
                </a:cubicBezTo>
                <a:cubicBezTo>
                  <a:pt x="140963" y="51657"/>
                  <a:pt x="152533" y="46928"/>
                  <a:pt x="159536" y="42530"/>
                </a:cubicBezTo>
                <a:cubicBezTo>
                  <a:pt x="163971" y="39737"/>
                  <a:pt x="167611" y="38614"/>
                  <a:pt x="170732" y="38614"/>
                </a:cubicBezTo>
                <a:cubicBezTo>
                  <a:pt x="183490" y="38614"/>
                  <a:pt x="187572" y="57371"/>
                  <a:pt x="201829" y="57371"/>
                </a:cubicBezTo>
                <a:cubicBezTo>
                  <a:pt x="204682" y="57371"/>
                  <a:pt x="207942" y="56619"/>
                  <a:pt x="211761" y="54817"/>
                </a:cubicBezTo>
                <a:cubicBezTo>
                  <a:pt x="216023" y="52806"/>
                  <a:pt x="220035" y="52096"/>
                  <a:pt x="223864" y="52096"/>
                </a:cubicBezTo>
                <a:cubicBezTo>
                  <a:pt x="233065" y="52096"/>
                  <a:pt x="241204" y="56197"/>
                  <a:pt x="249202" y="56197"/>
                </a:cubicBezTo>
                <a:cubicBezTo>
                  <a:pt x="254235" y="56197"/>
                  <a:pt x="259212" y="54573"/>
                  <a:pt x="264364" y="49281"/>
                </a:cubicBezTo>
                <a:lnTo>
                  <a:pt x="26436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66"/>
          <p:cNvSpPr/>
          <p:nvPr/>
        </p:nvSpPr>
        <p:spPr>
          <a:xfrm rot="-5400000" flipH="1">
            <a:off x="-1877527" y="1881640"/>
            <a:ext cx="5143337" cy="1388283"/>
          </a:xfrm>
          <a:custGeom>
            <a:avLst/>
            <a:gdLst/>
            <a:ahLst/>
            <a:cxnLst/>
            <a:rect l="l" t="t" r="r" b="b"/>
            <a:pathLst>
              <a:path w="264337" h="53519" extrusionOk="0">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66"/>
          <p:cNvSpPr/>
          <p:nvPr/>
        </p:nvSpPr>
        <p:spPr>
          <a:xfrm>
            <a:off x="1104550" y="2710300"/>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66"/>
          <p:cNvSpPr/>
          <p:nvPr/>
        </p:nvSpPr>
        <p:spPr>
          <a:xfrm>
            <a:off x="1553300" y="3452550"/>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66"/>
          <p:cNvSpPr/>
          <p:nvPr/>
        </p:nvSpPr>
        <p:spPr>
          <a:xfrm>
            <a:off x="804350" y="1051325"/>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66"/>
          <p:cNvSpPr/>
          <p:nvPr/>
        </p:nvSpPr>
        <p:spPr>
          <a:xfrm>
            <a:off x="1169650" y="4168325"/>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66"/>
          <p:cNvSpPr/>
          <p:nvPr/>
        </p:nvSpPr>
        <p:spPr>
          <a:xfrm>
            <a:off x="1520738" y="716900"/>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66"/>
          <p:cNvSpPr/>
          <p:nvPr/>
        </p:nvSpPr>
        <p:spPr>
          <a:xfrm rot="10800000" flipH="1">
            <a:off x="8332050" y="1975150"/>
            <a:ext cx="98400" cy="98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66"/>
          <p:cNvSpPr/>
          <p:nvPr/>
        </p:nvSpPr>
        <p:spPr>
          <a:xfrm rot="10800000" flipH="1">
            <a:off x="7695850" y="1006475"/>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66"/>
          <p:cNvSpPr/>
          <p:nvPr/>
        </p:nvSpPr>
        <p:spPr>
          <a:xfrm rot="10800000" flipH="1">
            <a:off x="7794238" y="4492000"/>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3">
  <p:cSld name="CUSTOM_52">
    <p:spTree>
      <p:nvGrpSpPr>
        <p:cNvPr id="1" name="Shape 996"/>
        <p:cNvGrpSpPr/>
        <p:nvPr/>
      </p:nvGrpSpPr>
      <p:grpSpPr>
        <a:xfrm>
          <a:off x="0" y="0"/>
          <a:ext cx="0" cy="0"/>
          <a:chOff x="0" y="0"/>
          <a:chExt cx="0" cy="0"/>
        </a:xfrm>
      </p:grpSpPr>
      <p:sp>
        <p:nvSpPr>
          <p:cNvPr id="997" name="Google Shape;997;p67"/>
          <p:cNvSpPr/>
          <p:nvPr/>
        </p:nvSpPr>
        <p:spPr>
          <a:xfrm rot="-5911893" flipH="1">
            <a:off x="-358275" y="-757650"/>
            <a:ext cx="1679785" cy="2039064"/>
          </a:xfrm>
          <a:custGeom>
            <a:avLst/>
            <a:gdLst/>
            <a:ahLst/>
            <a:cxnLst/>
            <a:rect l="l" t="t" r="r" b="b"/>
            <a:pathLst>
              <a:path w="184937" h="139852" extrusionOk="0">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67"/>
          <p:cNvSpPr/>
          <p:nvPr/>
        </p:nvSpPr>
        <p:spPr>
          <a:xfrm rot="-515846" flipH="1">
            <a:off x="-1764995" y="-321140"/>
            <a:ext cx="4858752" cy="984749"/>
          </a:xfrm>
          <a:custGeom>
            <a:avLst/>
            <a:gdLst/>
            <a:ahLst/>
            <a:cxnLst/>
            <a:rect l="l" t="t" r="r" b="b"/>
            <a:pathLst>
              <a:path w="264364" h="48804" extrusionOk="0">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67"/>
          <p:cNvSpPr/>
          <p:nvPr/>
        </p:nvSpPr>
        <p:spPr>
          <a:xfrm flipH="1">
            <a:off x="-1788061" y="-312190"/>
            <a:ext cx="4906095" cy="1060078"/>
          </a:xfrm>
          <a:custGeom>
            <a:avLst/>
            <a:gdLst/>
            <a:ahLst/>
            <a:cxnLst/>
            <a:rect l="l" t="t" r="r" b="b"/>
            <a:pathLst>
              <a:path w="264337" h="53519" extrusionOk="0">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67"/>
          <p:cNvSpPr/>
          <p:nvPr/>
        </p:nvSpPr>
        <p:spPr>
          <a:xfrm rot="4888107" flipH="1">
            <a:off x="1137128" y="4138487"/>
            <a:ext cx="1679785" cy="2039064"/>
          </a:xfrm>
          <a:custGeom>
            <a:avLst/>
            <a:gdLst/>
            <a:ahLst/>
            <a:cxnLst/>
            <a:rect l="l" t="t" r="r" b="b"/>
            <a:pathLst>
              <a:path w="184937" h="139852" extrusionOk="0">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67"/>
          <p:cNvSpPr/>
          <p:nvPr/>
        </p:nvSpPr>
        <p:spPr>
          <a:xfrm rot="-9922098" flipH="1">
            <a:off x="-1214868" y="4347472"/>
            <a:ext cx="4858620" cy="984751"/>
          </a:xfrm>
          <a:custGeom>
            <a:avLst/>
            <a:gdLst/>
            <a:ahLst/>
            <a:cxnLst/>
            <a:rect l="l" t="t" r="r" b="b"/>
            <a:pathLst>
              <a:path w="264364" h="48804" extrusionOk="0">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67"/>
          <p:cNvSpPr/>
          <p:nvPr/>
        </p:nvSpPr>
        <p:spPr>
          <a:xfrm rot="-10346708" flipH="1">
            <a:off x="-752392" y="4478612"/>
            <a:ext cx="4905724" cy="1060054"/>
          </a:xfrm>
          <a:custGeom>
            <a:avLst/>
            <a:gdLst/>
            <a:ahLst/>
            <a:cxnLst/>
            <a:rect l="l" t="t" r="r" b="b"/>
            <a:pathLst>
              <a:path w="264337" h="53519" extrusionOk="0">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67"/>
          <p:cNvSpPr/>
          <p:nvPr/>
        </p:nvSpPr>
        <p:spPr>
          <a:xfrm rot="5400000">
            <a:off x="1196981" y="84405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67"/>
          <p:cNvSpPr/>
          <p:nvPr/>
        </p:nvSpPr>
        <p:spPr>
          <a:xfrm rot="5400000">
            <a:off x="1196219" y="446716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67"/>
          <p:cNvSpPr/>
          <p:nvPr/>
        </p:nvSpPr>
        <p:spPr>
          <a:xfrm rot="-5400000">
            <a:off x="540156" y="69136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67"/>
          <p:cNvSpPr/>
          <p:nvPr/>
        </p:nvSpPr>
        <p:spPr>
          <a:xfrm rot="5400000">
            <a:off x="540006" y="383240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4">
  <p:cSld name="CUSTOM_53">
    <p:spTree>
      <p:nvGrpSpPr>
        <p:cNvPr id="1" name="Shape 1007"/>
        <p:cNvGrpSpPr/>
        <p:nvPr/>
      </p:nvGrpSpPr>
      <p:grpSpPr>
        <a:xfrm>
          <a:off x="0" y="0"/>
          <a:ext cx="0" cy="0"/>
          <a:chOff x="0" y="0"/>
          <a:chExt cx="0" cy="0"/>
        </a:xfrm>
      </p:grpSpPr>
      <p:sp>
        <p:nvSpPr>
          <p:cNvPr id="1008" name="Google Shape;1008;p68"/>
          <p:cNvSpPr/>
          <p:nvPr/>
        </p:nvSpPr>
        <p:spPr>
          <a:xfrm rot="10800000">
            <a:off x="3937512" y="4410874"/>
            <a:ext cx="3936983" cy="732774"/>
          </a:xfrm>
          <a:custGeom>
            <a:avLst/>
            <a:gdLst/>
            <a:ahLst/>
            <a:cxnLst/>
            <a:rect l="l" t="t" r="r" b="b"/>
            <a:pathLst>
              <a:path w="299106" h="92815" extrusionOk="0">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68"/>
          <p:cNvSpPr/>
          <p:nvPr/>
        </p:nvSpPr>
        <p:spPr>
          <a:xfrm flipH="1">
            <a:off x="3939637" y="98"/>
            <a:ext cx="5126677" cy="1295929"/>
          </a:xfrm>
          <a:custGeom>
            <a:avLst/>
            <a:gdLst/>
            <a:ahLst/>
            <a:cxnLst/>
            <a:rect l="l" t="t" r="r" b="b"/>
            <a:pathLst>
              <a:path w="299106" h="92815" extrusionOk="0">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68"/>
          <p:cNvSpPr/>
          <p:nvPr/>
        </p:nvSpPr>
        <p:spPr>
          <a:xfrm rot="10800000" flipH="1">
            <a:off x="4720014" y="4141676"/>
            <a:ext cx="5735030" cy="1001972"/>
          </a:xfrm>
          <a:custGeom>
            <a:avLst/>
            <a:gdLst/>
            <a:ahLst/>
            <a:cxnLst/>
            <a:rect l="l" t="t" r="r" b="b"/>
            <a:pathLst>
              <a:path w="295582" h="107710" extrusionOk="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68"/>
          <p:cNvSpPr/>
          <p:nvPr/>
        </p:nvSpPr>
        <p:spPr>
          <a:xfrm rot="10800000" flipH="1">
            <a:off x="5013459" y="204"/>
            <a:ext cx="4130832" cy="1472837"/>
          </a:xfrm>
          <a:custGeom>
            <a:avLst/>
            <a:gdLst/>
            <a:ahLst/>
            <a:cxnLst/>
            <a:rect l="l" t="t" r="r" b="b"/>
            <a:pathLst>
              <a:path w="285673" h="154588" extrusionOk="0">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68"/>
          <p:cNvSpPr/>
          <p:nvPr/>
        </p:nvSpPr>
        <p:spPr>
          <a:xfrm rot="10800000">
            <a:off x="5628786" y="490"/>
            <a:ext cx="3515148" cy="1472658"/>
          </a:xfrm>
          <a:custGeom>
            <a:avLst/>
            <a:gdLst/>
            <a:ahLst/>
            <a:cxnLst/>
            <a:rect l="l" t="t" r="r" b="b"/>
            <a:pathLst>
              <a:path w="305002" h="196093" extrusionOk="0">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68"/>
          <p:cNvSpPr/>
          <p:nvPr/>
        </p:nvSpPr>
        <p:spPr>
          <a:xfrm rot="10800000">
            <a:off x="5220582" y="4263470"/>
            <a:ext cx="3937105" cy="880179"/>
          </a:xfrm>
          <a:custGeom>
            <a:avLst/>
            <a:gdLst/>
            <a:ahLst/>
            <a:cxnLst/>
            <a:rect l="l" t="t" r="r" b="b"/>
            <a:pathLst>
              <a:path w="294198" h="130204" extrusionOk="0">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68"/>
          <p:cNvSpPr/>
          <p:nvPr/>
        </p:nvSpPr>
        <p:spPr>
          <a:xfrm rot="5400000">
            <a:off x="6527856" y="4483306"/>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68"/>
          <p:cNvSpPr/>
          <p:nvPr/>
        </p:nvSpPr>
        <p:spPr>
          <a:xfrm rot="5400000">
            <a:off x="5530219" y="945244"/>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68"/>
          <p:cNvSpPr/>
          <p:nvPr/>
        </p:nvSpPr>
        <p:spPr>
          <a:xfrm rot="-5400000">
            <a:off x="5871031" y="4330619"/>
            <a:ext cx="98400" cy="98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68"/>
          <p:cNvSpPr/>
          <p:nvPr/>
        </p:nvSpPr>
        <p:spPr>
          <a:xfrm rot="5400000">
            <a:off x="4874006" y="310481"/>
            <a:ext cx="163500" cy="1635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40000" y="363275"/>
            <a:ext cx="8064000" cy="5727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accent6"/>
              </a:buClr>
              <a:buSzPts val="3000"/>
              <a:buFont typeface="Josefin Sans"/>
              <a:buNone/>
              <a:defRPr sz="3000" b="1">
                <a:solidFill>
                  <a:schemeClr val="accent6"/>
                </a:solidFill>
                <a:latin typeface="Josefin Sans"/>
                <a:ea typeface="Josefin Sans"/>
                <a:cs typeface="Josefin Sans"/>
                <a:sym typeface="Josefin Sans"/>
              </a:defRPr>
            </a:lvl1pPr>
            <a:lvl2pPr lvl="1">
              <a:spcBef>
                <a:spcPts val="0"/>
              </a:spcBef>
              <a:spcAft>
                <a:spcPts val="0"/>
              </a:spcAft>
              <a:buClr>
                <a:schemeClr val="accent6"/>
              </a:buClr>
              <a:buSzPts val="3000"/>
              <a:buFont typeface="Josefin Sans"/>
              <a:buNone/>
              <a:defRPr sz="3000" b="1">
                <a:solidFill>
                  <a:schemeClr val="accent6"/>
                </a:solidFill>
                <a:latin typeface="Josefin Sans"/>
                <a:ea typeface="Josefin Sans"/>
                <a:cs typeface="Josefin Sans"/>
                <a:sym typeface="Josefin Sans"/>
              </a:defRPr>
            </a:lvl2pPr>
            <a:lvl3pPr lvl="2">
              <a:spcBef>
                <a:spcPts val="0"/>
              </a:spcBef>
              <a:spcAft>
                <a:spcPts val="0"/>
              </a:spcAft>
              <a:buClr>
                <a:schemeClr val="accent6"/>
              </a:buClr>
              <a:buSzPts val="3000"/>
              <a:buFont typeface="Josefin Sans"/>
              <a:buNone/>
              <a:defRPr sz="3000" b="1">
                <a:solidFill>
                  <a:schemeClr val="accent6"/>
                </a:solidFill>
                <a:latin typeface="Josefin Sans"/>
                <a:ea typeface="Josefin Sans"/>
                <a:cs typeface="Josefin Sans"/>
                <a:sym typeface="Josefin Sans"/>
              </a:defRPr>
            </a:lvl3pPr>
            <a:lvl4pPr lvl="3">
              <a:spcBef>
                <a:spcPts val="0"/>
              </a:spcBef>
              <a:spcAft>
                <a:spcPts val="0"/>
              </a:spcAft>
              <a:buClr>
                <a:schemeClr val="accent6"/>
              </a:buClr>
              <a:buSzPts val="3000"/>
              <a:buFont typeface="Josefin Sans"/>
              <a:buNone/>
              <a:defRPr sz="3000" b="1">
                <a:solidFill>
                  <a:schemeClr val="accent6"/>
                </a:solidFill>
                <a:latin typeface="Josefin Sans"/>
                <a:ea typeface="Josefin Sans"/>
                <a:cs typeface="Josefin Sans"/>
                <a:sym typeface="Josefin Sans"/>
              </a:defRPr>
            </a:lvl4pPr>
            <a:lvl5pPr lvl="4">
              <a:spcBef>
                <a:spcPts val="0"/>
              </a:spcBef>
              <a:spcAft>
                <a:spcPts val="0"/>
              </a:spcAft>
              <a:buClr>
                <a:schemeClr val="accent6"/>
              </a:buClr>
              <a:buSzPts val="3000"/>
              <a:buFont typeface="Josefin Sans"/>
              <a:buNone/>
              <a:defRPr sz="3000" b="1">
                <a:solidFill>
                  <a:schemeClr val="accent6"/>
                </a:solidFill>
                <a:latin typeface="Josefin Sans"/>
                <a:ea typeface="Josefin Sans"/>
                <a:cs typeface="Josefin Sans"/>
                <a:sym typeface="Josefin Sans"/>
              </a:defRPr>
            </a:lvl5pPr>
            <a:lvl6pPr lvl="5">
              <a:spcBef>
                <a:spcPts val="0"/>
              </a:spcBef>
              <a:spcAft>
                <a:spcPts val="0"/>
              </a:spcAft>
              <a:buClr>
                <a:schemeClr val="accent6"/>
              </a:buClr>
              <a:buSzPts val="3000"/>
              <a:buFont typeface="Josefin Sans"/>
              <a:buNone/>
              <a:defRPr sz="3000" b="1">
                <a:solidFill>
                  <a:schemeClr val="accent6"/>
                </a:solidFill>
                <a:latin typeface="Josefin Sans"/>
                <a:ea typeface="Josefin Sans"/>
                <a:cs typeface="Josefin Sans"/>
                <a:sym typeface="Josefin Sans"/>
              </a:defRPr>
            </a:lvl6pPr>
            <a:lvl7pPr lvl="6">
              <a:spcBef>
                <a:spcPts val="0"/>
              </a:spcBef>
              <a:spcAft>
                <a:spcPts val="0"/>
              </a:spcAft>
              <a:buClr>
                <a:schemeClr val="accent6"/>
              </a:buClr>
              <a:buSzPts val="3000"/>
              <a:buFont typeface="Josefin Sans"/>
              <a:buNone/>
              <a:defRPr sz="3000" b="1">
                <a:solidFill>
                  <a:schemeClr val="accent6"/>
                </a:solidFill>
                <a:latin typeface="Josefin Sans"/>
                <a:ea typeface="Josefin Sans"/>
                <a:cs typeface="Josefin Sans"/>
                <a:sym typeface="Josefin Sans"/>
              </a:defRPr>
            </a:lvl7pPr>
            <a:lvl8pPr lvl="7">
              <a:spcBef>
                <a:spcPts val="0"/>
              </a:spcBef>
              <a:spcAft>
                <a:spcPts val="0"/>
              </a:spcAft>
              <a:buClr>
                <a:schemeClr val="accent6"/>
              </a:buClr>
              <a:buSzPts val="3000"/>
              <a:buFont typeface="Josefin Sans"/>
              <a:buNone/>
              <a:defRPr sz="3000" b="1">
                <a:solidFill>
                  <a:schemeClr val="accent6"/>
                </a:solidFill>
                <a:latin typeface="Josefin Sans"/>
                <a:ea typeface="Josefin Sans"/>
                <a:cs typeface="Josefin Sans"/>
                <a:sym typeface="Josefin Sans"/>
              </a:defRPr>
            </a:lvl8pPr>
            <a:lvl9pPr lvl="8">
              <a:spcBef>
                <a:spcPts val="0"/>
              </a:spcBef>
              <a:spcAft>
                <a:spcPts val="0"/>
              </a:spcAft>
              <a:buClr>
                <a:schemeClr val="accent6"/>
              </a:buClr>
              <a:buSzPts val="3000"/>
              <a:buFont typeface="Josefin Sans"/>
              <a:buNone/>
              <a:defRPr sz="3000" b="1">
                <a:solidFill>
                  <a:schemeClr val="accent6"/>
                </a:solidFill>
                <a:latin typeface="Josefin Sans"/>
                <a:ea typeface="Josefin Sans"/>
                <a:cs typeface="Josefin Sans"/>
                <a:sym typeface="Josefin Sans"/>
              </a:defRPr>
            </a:lvl9pPr>
          </a:lstStyle>
          <a:p>
            <a:endParaRPr/>
          </a:p>
        </p:txBody>
      </p:sp>
      <p:sp>
        <p:nvSpPr>
          <p:cNvPr id="7" name="Google Shape;7;p1"/>
          <p:cNvSpPr txBox="1">
            <a:spLocks noGrp="1"/>
          </p:cNvSpPr>
          <p:nvPr>
            <p:ph type="body" idx="1"/>
          </p:nvPr>
        </p:nvSpPr>
        <p:spPr>
          <a:xfrm>
            <a:off x="540000" y="1152475"/>
            <a:ext cx="80640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5" r:id="rId3"/>
    <p:sldLayoutId id="2147483658" r:id="rId4"/>
    <p:sldLayoutId id="2147483688" r:id="rId5"/>
    <p:sldLayoutId id="2147483695" r:id="rId6"/>
    <p:sldLayoutId id="2147483696" r:id="rId7"/>
    <p:sldLayoutId id="2147483697" r:id="rId8"/>
    <p:sldLayoutId id="2147483698" r:id="rId9"/>
    <p:sldLayoutId id="2147483699" r:id="rId10"/>
    <p:sldLayoutId id="2147483700" r:id="rId11"/>
    <p:sldLayoutId id="2147483701" r:id="rId12"/>
    <p:sldLayoutId id="2147483708" r:id="rId13"/>
    <p:sldLayoutId id="2147483710" r:id="rId14"/>
    <p:sldLayoutId id="2147483711" r:id="rId15"/>
    <p:sldLayoutId id="2147483712" r:id="rId16"/>
    <p:sldLayoutId id="2147483713" r:id="rId17"/>
    <p:sldLayoutId id="2147483714"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08/JCS-07-2020-0035" TargetMode="External"/><Relationship Id="rId13" Type="http://schemas.openxmlformats.org/officeDocument/2006/relationships/hyperlink" Target="https://books.google.com/books/about/Child_and_Adolescent_Mental_Health.html?id=yBgoEAAAQBAJ&amp;utm_source=chatgpt.com" TargetMode="External"/><Relationship Id="rId3" Type="http://schemas.openxmlformats.org/officeDocument/2006/relationships/hyperlink" Target="https://www.legislation.gov.uk/ukpga/1989/41/contents" TargetMode="External"/><Relationship Id="rId7" Type="http://schemas.openxmlformats.org/officeDocument/2006/relationships/hyperlink" Target="https://books.google.com/books/about/Safeguarding_Children_Young_People_and_F.html?id=dwgpEAAAQBAJ&amp;utm_source=chatgpt.com" TargetMode="External"/><Relationship Id="rId12" Type="http://schemas.openxmlformats.org/officeDocument/2006/relationships/hyperlink" Target="https://doi.org/10.1111/pedi.12575" TargetMode="External"/><Relationship Id="rId17" Type="http://schemas.openxmlformats.org/officeDocument/2006/relationships/hyperlink" Target="https://www.worcsacute.nhs.uk/~documents/route%3A/download/3446/?utm_source=chatgpt.com" TargetMode="External"/><Relationship Id="rId2" Type="http://schemas.openxmlformats.org/officeDocument/2006/relationships/hyperlink" Target="https://books.google.com/books/about/Child_Centred_Social_Work_Theory_and_Pra.html?id=pxxHEAAAQBAJ&amp;utm_source=chatgpt.com" TargetMode="External"/><Relationship Id="rId16" Type="http://schemas.openxmlformats.org/officeDocument/2006/relationships/hyperlink" Target="https://learning.nspcc.org.uk/case-reviews/recently-published-case-reviews?utm_source=chatgpt.com" TargetMode="External"/><Relationship Id="rId1" Type="http://schemas.openxmlformats.org/officeDocument/2006/relationships/slideLayout" Target="../slideLayouts/slideLayout4.xml"/><Relationship Id="rId6" Type="http://schemas.openxmlformats.org/officeDocument/2006/relationships/hyperlink" Target="https://doi.org/10.1111/pedi.13428" TargetMode="External"/><Relationship Id="rId11" Type="http://schemas.openxmlformats.org/officeDocument/2006/relationships/hyperlink" Target="https://councillors.herefordshire.gov.uk/documents/s50129930/Appendix%201%20-%20HSCP-Yearly-Report-2024-25-final.pdf?utm_source=chatgpt.com" TargetMode="External"/><Relationship Id="rId5" Type="http://schemas.openxmlformats.org/officeDocument/2006/relationships/hyperlink" Target="https://www.gov.uk/government/publications/working-together-to-safeguard-children--2" TargetMode="External"/><Relationship Id="rId15" Type="http://schemas.openxmlformats.org/officeDocument/2006/relationships/hyperlink" Target="https://www.nice.org.uk/guidance/qs125/chapter/quality-statement-6-access-to-mental-health-professionals-with-an-understanding-of-type-1-or-type-2-diabetes?utm_source=chatgpt.com" TargetMode="External"/><Relationship Id="rId10" Type="http://schemas.openxmlformats.org/officeDocument/2006/relationships/hyperlink" Target="https://books.google.com/books/about/Safeguarding_Children_and_Young_People.html?id=PvKBzQEACAAJ&amp;utm_source=chatgpt.com" TargetMode="External"/><Relationship Id="rId4" Type="http://schemas.openxmlformats.org/officeDocument/2006/relationships/hyperlink" Target="https://www.legislation.gov.uk/ukpga/2004/31/contents" TargetMode="External"/><Relationship Id="rId9" Type="http://schemas.openxmlformats.org/officeDocument/2006/relationships/hyperlink" Target="https://books.google.com/books?id=1yFrDwAAQBAJ&amp;utm_source=chatgpt.com" TargetMode="External"/><Relationship Id="rId14" Type="http://schemas.openxmlformats.org/officeDocument/2006/relationships/hyperlink" Target="https://books.google.com/books/about/Effective_Child_Protection.html?id=Z8m1DwAAQBAJ&amp;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31"/>
        <p:cNvGrpSpPr/>
        <p:nvPr/>
      </p:nvGrpSpPr>
      <p:grpSpPr>
        <a:xfrm>
          <a:off x="0" y="0"/>
          <a:ext cx="0" cy="0"/>
          <a:chOff x="0" y="0"/>
          <a:chExt cx="0" cy="0"/>
        </a:xfrm>
      </p:grpSpPr>
      <p:sp>
        <p:nvSpPr>
          <p:cNvPr id="1032" name="Google Shape;1032;p74"/>
          <p:cNvSpPr txBox="1">
            <a:spLocks noGrp="1"/>
          </p:cNvSpPr>
          <p:nvPr>
            <p:ph type="ctrTitle"/>
          </p:nvPr>
        </p:nvSpPr>
        <p:spPr>
          <a:xfrm>
            <a:off x="815400" y="1407838"/>
            <a:ext cx="7513200" cy="1945200"/>
          </a:xfrm>
          <a:prstGeom prst="rect">
            <a:avLst/>
          </a:prstGeom>
        </p:spPr>
        <p:txBody>
          <a:bodyPr spcFirstLastPara="1" wrap="square" lIns="91425" tIns="91425" rIns="91425" bIns="91425" anchor="ctr" anchorCtr="0">
            <a:noAutofit/>
          </a:bodyPr>
          <a:lstStyle/>
          <a:p>
            <a:pPr lvl="0"/>
            <a:r>
              <a:rPr lang="en-US" dirty="0">
                <a:latin typeface="Calibri" panose="020F0502020204030204" pitchFamily="34" charset="0"/>
                <a:ea typeface="Calibri" panose="020F0502020204030204" pitchFamily="34" charset="0"/>
                <a:cs typeface="Calibri" panose="020F0502020204030204" pitchFamily="34" charset="0"/>
              </a:rPr>
              <a:t>BMHP5021</a:t>
            </a:r>
            <a:br>
              <a:rPr lang="en-US" dirty="0">
                <a:latin typeface="Calibri" panose="020F0502020204030204" pitchFamily="34" charset="0"/>
                <a:ea typeface="Calibri" panose="020F0502020204030204" pitchFamily="34" charset="0"/>
                <a:cs typeface="Calibri" panose="020F0502020204030204" pitchFamily="34" charset="0"/>
              </a:rPr>
            </a:br>
            <a:r>
              <a:rPr lang="en-US" dirty="0">
                <a:latin typeface="Calibri" panose="020F0502020204030204" pitchFamily="34" charset="0"/>
                <a:ea typeface="Calibri" panose="020F0502020204030204" pitchFamily="34" charset="0"/>
                <a:cs typeface="Calibri" panose="020F0502020204030204" pitchFamily="34" charset="0"/>
              </a:rPr>
              <a:t>PROTECTING AND SUPPORTING FAMILIES IN HEALTH AND CARE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032"/>
                                        </p:tgtEl>
                                        <p:attrNameLst>
                                          <p:attrName>style.visibility</p:attrName>
                                        </p:attrNameLst>
                                      </p:cBhvr>
                                      <p:to>
                                        <p:strVal val="visible"/>
                                      </p:to>
                                    </p:set>
                                    <p:animEffect transition="in" filter="fade">
                                      <p:cBhvr>
                                        <p:cTn id="7" dur="1000"/>
                                        <p:tgtEl>
                                          <p:spTgt spid="10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80"/>
        <p:cNvGrpSpPr/>
        <p:nvPr/>
      </p:nvGrpSpPr>
      <p:grpSpPr>
        <a:xfrm>
          <a:off x="0" y="0"/>
          <a:ext cx="0" cy="0"/>
          <a:chOff x="0" y="0"/>
          <a:chExt cx="0" cy="0"/>
        </a:xfrm>
      </p:grpSpPr>
      <p:sp>
        <p:nvSpPr>
          <p:cNvPr id="1081" name="Google Shape;1081;p78"/>
          <p:cNvSpPr txBox="1">
            <a:spLocks noGrp="1"/>
          </p:cNvSpPr>
          <p:nvPr>
            <p:ph type="title"/>
          </p:nvPr>
        </p:nvSpPr>
        <p:spPr>
          <a:xfrm>
            <a:off x="707550" y="579059"/>
            <a:ext cx="4860000" cy="82230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None/>
            </a:pPr>
            <a:r>
              <a:rPr lang="en" sz="3200" dirty="0">
                <a:latin typeface="Calibri" panose="020F0502020204030204" pitchFamily="34" charset="0"/>
                <a:ea typeface="Calibri" panose="020F0502020204030204" pitchFamily="34" charset="0"/>
                <a:cs typeface="Calibri" panose="020F0502020204030204" pitchFamily="34" charset="0"/>
              </a:rPr>
              <a:t>Introduction</a:t>
            </a:r>
            <a:endParaRPr sz="3200" dirty="0">
              <a:latin typeface="Calibri" panose="020F0502020204030204" pitchFamily="34" charset="0"/>
              <a:ea typeface="Calibri" panose="020F0502020204030204" pitchFamily="34" charset="0"/>
              <a:cs typeface="Calibri" panose="020F0502020204030204" pitchFamily="34" charset="0"/>
            </a:endParaRPr>
          </a:p>
        </p:txBody>
      </p:sp>
      <p:sp>
        <p:nvSpPr>
          <p:cNvPr id="1082" name="Google Shape;1082;p78"/>
          <p:cNvSpPr txBox="1">
            <a:spLocks noGrp="1"/>
          </p:cNvSpPr>
          <p:nvPr>
            <p:ph type="subTitle" idx="1"/>
          </p:nvPr>
        </p:nvSpPr>
        <p:spPr>
          <a:xfrm>
            <a:off x="707549" y="1401358"/>
            <a:ext cx="4176177" cy="2505623"/>
          </a:xfrm>
          <a:prstGeom prst="rect">
            <a:avLst/>
          </a:prstGeom>
        </p:spPr>
        <p:txBody>
          <a:bodyPr spcFirstLastPara="1" wrap="square" lIns="91425" tIns="91425" rIns="91425" bIns="91425" anchor="ctr" anchorCtr="0">
            <a:noAutofit/>
          </a:bodyPr>
          <a:lstStyle/>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Child HN is considered through a child-</a:t>
            </a:r>
            <a:r>
              <a:rPr lang="en-US" sz="1400" dirty="0" err="1">
                <a:latin typeface="Calibri" panose="020F0502020204030204" pitchFamily="34" charset="0"/>
                <a:ea typeface="Calibri" panose="020F0502020204030204" pitchFamily="34" charset="0"/>
                <a:cs typeface="Calibri" panose="020F0502020204030204" pitchFamily="34" charset="0"/>
              </a:rPr>
              <a:t>centred</a:t>
            </a:r>
            <a:r>
              <a:rPr lang="en-US" sz="1400" dirty="0">
                <a:latin typeface="Calibri" panose="020F0502020204030204" pitchFamily="34" charset="0"/>
                <a:ea typeface="Calibri" panose="020F0502020204030204" pitchFamily="34" charset="0"/>
                <a:cs typeface="Calibri" panose="020F0502020204030204" pitchFamily="34" charset="0"/>
              </a:rPr>
              <a:t>, multi-agency safeguarding lens (Frost, 2020).</a:t>
            </a:r>
          </a:p>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Panel roles: social worker, </a:t>
            </a:r>
            <a:r>
              <a:rPr lang="en-US" sz="1400" dirty="0" err="1">
                <a:latin typeface="Calibri" panose="020F0502020204030204" pitchFamily="34" charset="0"/>
                <a:ea typeface="Calibri" panose="020F0502020204030204" pitchFamily="34" charset="0"/>
                <a:cs typeface="Calibri" panose="020F0502020204030204" pitchFamily="34" charset="0"/>
              </a:rPr>
              <a:t>paediatric</a:t>
            </a:r>
            <a:r>
              <a:rPr lang="en-US" sz="1400" dirty="0">
                <a:latin typeface="Calibri" panose="020F0502020204030204" pitchFamily="34" charset="0"/>
                <a:ea typeface="Calibri" panose="020F0502020204030204" pitchFamily="34" charset="0"/>
                <a:cs typeface="Calibri" panose="020F0502020204030204" pitchFamily="34" charset="0"/>
              </a:rPr>
              <a:t> diabetes professional, mental-health practitioner and education safeguarding lead.</a:t>
            </a:r>
          </a:p>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Focus: wellbeing, medical neglect, partnership working, protective services and an action plan.</a:t>
            </a:r>
          </a:p>
        </p:txBody>
      </p:sp>
      <p:pic>
        <p:nvPicPr>
          <p:cNvPr id="1083" name="Google Shape;1083;p78"/>
          <p:cNvPicPr preferRelativeResize="0"/>
          <p:nvPr/>
        </p:nvPicPr>
        <p:blipFill>
          <a:blip r:embed="rId3">
            <a:alphaModFix/>
          </a:blip>
          <a:srcRect t="174" b="174"/>
          <a:stretch/>
        </p:blipFill>
        <p:spPr>
          <a:xfrm>
            <a:off x="5567550" y="704941"/>
            <a:ext cx="3873000" cy="3859500"/>
          </a:xfrm>
          <a:prstGeom prst="ellipse">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081"/>
                                        </p:tgtEl>
                                        <p:attrNameLst>
                                          <p:attrName>style.visibility</p:attrName>
                                        </p:attrNameLst>
                                      </p:cBhvr>
                                      <p:to>
                                        <p:strVal val="visible"/>
                                      </p:to>
                                    </p:set>
                                    <p:anim calcmode="lin" valueType="num">
                                      <p:cBhvr additive="base">
                                        <p:cTn id="7" dur="1000"/>
                                        <p:tgtEl>
                                          <p:spTgt spid="1081"/>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1082"/>
                                        </p:tgtEl>
                                        <p:attrNameLst>
                                          <p:attrName>style.visibility</p:attrName>
                                        </p:attrNameLst>
                                      </p:cBhvr>
                                      <p:to>
                                        <p:strVal val="visible"/>
                                      </p:to>
                                    </p:set>
                                    <p:anim calcmode="lin" valueType="num">
                                      <p:cBhvr additive="base">
                                        <p:cTn id="10" dur="1000"/>
                                        <p:tgtEl>
                                          <p:spTgt spid="108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87"/>
        <p:cNvGrpSpPr/>
        <p:nvPr/>
      </p:nvGrpSpPr>
      <p:grpSpPr>
        <a:xfrm>
          <a:off x="0" y="0"/>
          <a:ext cx="0" cy="0"/>
          <a:chOff x="0" y="0"/>
          <a:chExt cx="0" cy="0"/>
        </a:xfrm>
      </p:grpSpPr>
      <p:sp>
        <p:nvSpPr>
          <p:cNvPr id="1088" name="Google Shape;1088;p79"/>
          <p:cNvSpPr txBox="1">
            <a:spLocks noGrp="1"/>
          </p:cNvSpPr>
          <p:nvPr>
            <p:ph type="title"/>
          </p:nvPr>
        </p:nvSpPr>
        <p:spPr>
          <a:xfrm flipH="1">
            <a:off x="776754" y="479250"/>
            <a:ext cx="7770600" cy="1395000"/>
          </a:xfrm>
          <a:prstGeom prst="rect">
            <a:avLst/>
          </a:prstGeom>
        </p:spPr>
        <p:txBody>
          <a:bodyPr spcFirstLastPara="1" wrap="square" lIns="91425" tIns="91425" rIns="91425" bIns="91425" anchor="b" anchorCtr="0">
            <a:noAutofit/>
          </a:bodyPr>
          <a:lstStyle/>
          <a:p>
            <a:pPr lvl="0" algn="just"/>
            <a:r>
              <a:rPr lang="en-US" sz="3200" dirty="0">
                <a:latin typeface="Calibri" panose="020F0502020204030204" pitchFamily="34" charset="0"/>
                <a:ea typeface="Calibri" panose="020F0502020204030204" pitchFamily="34" charset="0"/>
                <a:cs typeface="Calibri" panose="020F0502020204030204" pitchFamily="34" charset="0"/>
              </a:rPr>
              <a:t>Case Overview and Critical Incident</a:t>
            </a:r>
            <a:endParaRPr sz="3200" dirty="0">
              <a:latin typeface="Calibri" panose="020F0502020204030204" pitchFamily="34" charset="0"/>
              <a:ea typeface="Calibri" panose="020F0502020204030204" pitchFamily="34" charset="0"/>
              <a:cs typeface="Calibri" panose="020F0502020204030204" pitchFamily="34" charset="0"/>
            </a:endParaRPr>
          </a:p>
        </p:txBody>
      </p:sp>
      <p:sp>
        <p:nvSpPr>
          <p:cNvPr id="1089" name="Google Shape;1089;p79"/>
          <p:cNvSpPr txBox="1">
            <a:spLocks noGrp="1"/>
          </p:cNvSpPr>
          <p:nvPr>
            <p:ph type="body" idx="1"/>
          </p:nvPr>
        </p:nvSpPr>
        <p:spPr>
          <a:xfrm flipH="1">
            <a:off x="859881" y="1874250"/>
            <a:ext cx="4792773" cy="1395000"/>
          </a:xfrm>
          <a:prstGeom prst="rect">
            <a:avLst/>
          </a:prstGeom>
        </p:spPr>
        <p:txBody>
          <a:bodyPr spcFirstLastPara="1" wrap="square" lIns="91425" tIns="91425" rIns="91425" bIns="91425" anchor="t" anchorCtr="0">
            <a:noAutofit/>
          </a:bodyPr>
          <a:lstStyle/>
          <a:p>
            <a:pPr marL="285750" indent="-285750" algn="just">
              <a:lnSpc>
                <a:spcPct val="150000"/>
              </a:lnSpc>
            </a:pPr>
            <a:r>
              <a:rPr lang="en-US" sz="1400" dirty="0">
                <a:latin typeface="Calibri" panose="020F0502020204030204" pitchFamily="34" charset="0"/>
                <a:ea typeface="Calibri" panose="020F0502020204030204" pitchFamily="34" charset="0"/>
                <a:cs typeface="Calibri" panose="020F0502020204030204" pitchFamily="34" charset="0"/>
              </a:rPr>
              <a:t>Child HN was an adolescent with Type 1 diabetes (Worcestershire Acute Hospitals NHS Trust, 2024).</a:t>
            </a:r>
          </a:p>
          <a:p>
            <a:pPr marL="285750" indent="-285750" algn="just">
              <a:lnSpc>
                <a:spcPct val="150000"/>
              </a:lnSpc>
            </a:pPr>
            <a:r>
              <a:rPr lang="en-US" sz="1400" dirty="0">
                <a:latin typeface="Calibri" panose="020F0502020204030204" pitchFamily="34" charset="0"/>
                <a:ea typeface="Calibri" panose="020F0502020204030204" pitchFamily="34" charset="0"/>
                <a:cs typeface="Calibri" panose="020F0502020204030204" pitchFamily="34" charset="0"/>
              </a:rPr>
              <a:t>He later presented critically unwell with suspected DKA in March 2023 (NSPCC, 2026).</a:t>
            </a:r>
          </a:p>
          <a:p>
            <a:pPr marL="285750" indent="-285750" algn="just">
              <a:lnSpc>
                <a:spcPct val="150000"/>
              </a:lnSpc>
            </a:pPr>
            <a:r>
              <a:rPr lang="en-US" sz="1400" dirty="0">
                <a:latin typeface="Calibri" panose="020F0502020204030204" pitchFamily="34" charset="0"/>
                <a:ea typeface="Calibri" panose="020F0502020204030204" pitchFamily="34" charset="0"/>
                <a:cs typeface="Calibri" panose="020F0502020204030204" pitchFamily="34" charset="0"/>
              </a:rPr>
              <a:t>The review focused on diabetes management, adolescent neglect and cross-border working (NSPCC, 2026).</a:t>
            </a:r>
          </a:p>
          <a:p>
            <a:pPr marL="285750" indent="-285750" algn="just">
              <a:lnSpc>
                <a:spcPct val="150000"/>
              </a:lnSpc>
            </a:pPr>
            <a:r>
              <a:rPr lang="en-US" sz="1400" dirty="0">
                <a:latin typeface="Calibri" panose="020F0502020204030204" pitchFamily="34" charset="0"/>
                <a:ea typeface="Calibri" panose="020F0502020204030204" pitchFamily="34" charset="0"/>
                <a:cs typeface="Calibri" panose="020F0502020204030204" pitchFamily="34" charset="0"/>
              </a:rPr>
              <a:t>The event was a serious safeguarding ‘near miss’, not only a clinical emergency.</a:t>
            </a:r>
          </a:p>
        </p:txBody>
      </p:sp>
      <p:pic>
        <p:nvPicPr>
          <p:cNvPr id="3" name="Picture 2">
            <a:extLst>
              <a:ext uri="{FF2B5EF4-FFF2-40B4-BE49-F238E27FC236}">
                <a16:creationId xmlns:a16="http://schemas.microsoft.com/office/drawing/2014/main" id="{C0F18E92-1191-4AE9-A3C7-9F557BFE9ED5}"/>
              </a:ext>
            </a:extLst>
          </p:cNvPr>
          <p:cNvPicPr>
            <a:picLocks noChangeAspect="1"/>
          </p:cNvPicPr>
          <p:nvPr/>
        </p:nvPicPr>
        <p:blipFill>
          <a:blip r:embed="rId3"/>
          <a:srcRect l="4196" r="5069" b="6428"/>
          <a:stretch>
            <a:fillRect/>
          </a:stretch>
        </p:blipFill>
        <p:spPr>
          <a:xfrm>
            <a:off x="5839691" y="1874250"/>
            <a:ext cx="2971800" cy="206279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088"/>
                                        </p:tgtEl>
                                        <p:attrNameLst>
                                          <p:attrName>style.visibility</p:attrName>
                                        </p:attrNameLst>
                                      </p:cBhvr>
                                      <p:to>
                                        <p:strVal val="visible"/>
                                      </p:to>
                                    </p:set>
                                    <p:anim calcmode="lin" valueType="num">
                                      <p:cBhvr additive="base">
                                        <p:cTn id="7" dur="1000"/>
                                        <p:tgtEl>
                                          <p:spTgt spid="1088"/>
                                        </p:tgtEl>
                                        <p:attrNameLst>
                                          <p:attrName>ppt_x</p:attrName>
                                        </p:attrNameLst>
                                      </p:cBhvr>
                                      <p:tavLst>
                                        <p:tav tm="0">
                                          <p:val>
                                            <p:strVal val="#ppt_x-1"/>
                                          </p:val>
                                        </p:tav>
                                        <p:tav tm="100000">
                                          <p:val>
                                            <p:strVal val="#ppt_x"/>
                                          </p:val>
                                        </p:tav>
                                      </p:tavLst>
                                    </p:anim>
                                  </p:childTnLst>
                                </p:cTn>
                              </p:par>
                              <p:par>
                                <p:cTn id="8" presetID="2" presetClass="entr" presetSubtype="2" fill="hold" nodeType="withEffect">
                                  <p:stCondLst>
                                    <p:cond delay="0"/>
                                  </p:stCondLst>
                                  <p:childTnLst>
                                    <p:set>
                                      <p:cBhvr>
                                        <p:cTn id="9" dur="1" fill="hold">
                                          <p:stCondLst>
                                            <p:cond delay="0"/>
                                          </p:stCondLst>
                                        </p:cTn>
                                        <p:tgtEl>
                                          <p:spTgt spid="1089"/>
                                        </p:tgtEl>
                                        <p:attrNameLst>
                                          <p:attrName>style.visibility</p:attrName>
                                        </p:attrNameLst>
                                      </p:cBhvr>
                                      <p:to>
                                        <p:strVal val="visible"/>
                                      </p:to>
                                    </p:set>
                                    <p:anim calcmode="lin" valueType="num">
                                      <p:cBhvr additive="base">
                                        <p:cTn id="10" dur="1000"/>
                                        <p:tgtEl>
                                          <p:spTgt spid="1089"/>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68"/>
        <p:cNvGrpSpPr/>
        <p:nvPr/>
      </p:nvGrpSpPr>
      <p:grpSpPr>
        <a:xfrm>
          <a:off x="0" y="0"/>
          <a:ext cx="0" cy="0"/>
          <a:chOff x="0" y="0"/>
          <a:chExt cx="0" cy="0"/>
        </a:xfrm>
      </p:grpSpPr>
      <p:sp>
        <p:nvSpPr>
          <p:cNvPr id="1269" name="Google Shape;1269;p92"/>
          <p:cNvSpPr txBox="1">
            <a:spLocks noGrp="1"/>
          </p:cNvSpPr>
          <p:nvPr>
            <p:ph type="title"/>
          </p:nvPr>
        </p:nvSpPr>
        <p:spPr>
          <a:xfrm>
            <a:off x="1524525" y="1001348"/>
            <a:ext cx="6552000" cy="855161"/>
          </a:xfrm>
          <a:prstGeom prst="rect">
            <a:avLst/>
          </a:prstGeom>
        </p:spPr>
        <p:txBody>
          <a:bodyPr spcFirstLastPara="1" wrap="square" lIns="91425" tIns="91425" rIns="91425" bIns="91425" anchor="b" anchorCtr="0">
            <a:noAutofit/>
          </a:bodyPr>
          <a:lstStyle/>
          <a:p>
            <a:pPr lvl="0" algn="just"/>
            <a:r>
              <a:rPr lang="en-US" sz="3200" dirty="0">
                <a:latin typeface="Calibri" panose="020F0502020204030204" pitchFamily="34" charset="0"/>
                <a:ea typeface="Calibri" panose="020F0502020204030204" pitchFamily="34" charset="0"/>
                <a:cs typeface="Calibri" panose="020F0502020204030204" pitchFamily="34" charset="0"/>
              </a:rPr>
              <a:t>Child HN’s Perception of Wellbeing</a:t>
            </a:r>
            <a:endParaRPr sz="3200" dirty="0">
              <a:latin typeface="Calibri" panose="020F0502020204030204" pitchFamily="34" charset="0"/>
              <a:ea typeface="Calibri" panose="020F0502020204030204" pitchFamily="34" charset="0"/>
              <a:cs typeface="Calibri" panose="020F0502020204030204" pitchFamily="34" charset="0"/>
            </a:endParaRPr>
          </a:p>
        </p:txBody>
      </p:sp>
      <p:sp>
        <p:nvSpPr>
          <p:cNvPr id="1270" name="Google Shape;1270;p92"/>
          <p:cNvSpPr txBox="1">
            <a:spLocks noGrp="1"/>
          </p:cNvSpPr>
          <p:nvPr>
            <p:ph type="subTitle" idx="1"/>
          </p:nvPr>
        </p:nvSpPr>
        <p:spPr>
          <a:xfrm>
            <a:off x="1351493" y="2085180"/>
            <a:ext cx="4003289" cy="1074900"/>
          </a:xfrm>
          <a:prstGeom prst="rect">
            <a:avLst/>
          </a:prstGeom>
        </p:spPr>
        <p:txBody>
          <a:bodyPr spcFirstLastPara="1" wrap="square" lIns="91425" tIns="91425" rIns="91425" bIns="91425" anchor="t" anchorCtr="0">
            <a:noAutofit/>
          </a:bodyPr>
          <a:lstStyle/>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Wellbeing includes safety, health, relationships, autonomy and being listened to.</a:t>
            </a:r>
          </a:p>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Direct work must establish HN’s wishes, feelings and barriers to diabetes care (Barnes, 2018).</a:t>
            </a:r>
          </a:p>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Adolescent non-engagement should trigger curiosity rather than blame.</a:t>
            </a:r>
          </a:p>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HN should participate meaningfully in decisions about his care.</a:t>
            </a:r>
          </a:p>
        </p:txBody>
      </p:sp>
      <p:pic>
        <p:nvPicPr>
          <p:cNvPr id="3" name="Picture 2">
            <a:extLst>
              <a:ext uri="{FF2B5EF4-FFF2-40B4-BE49-F238E27FC236}">
                <a16:creationId xmlns:a16="http://schemas.microsoft.com/office/drawing/2014/main" id="{9EC664AA-51F9-311B-9D58-6535AF1CD2BC}"/>
              </a:ext>
            </a:extLst>
          </p:cNvPr>
          <p:cNvPicPr>
            <a:picLocks noChangeAspect="1"/>
          </p:cNvPicPr>
          <p:nvPr/>
        </p:nvPicPr>
        <p:blipFill>
          <a:blip r:embed="rId3"/>
          <a:stretch>
            <a:fillRect/>
          </a:stretch>
        </p:blipFill>
        <p:spPr>
          <a:xfrm>
            <a:off x="5541817" y="2202196"/>
            <a:ext cx="3124201" cy="216959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1269"/>
                                        </p:tgtEl>
                                        <p:attrNameLst>
                                          <p:attrName>style.visibility</p:attrName>
                                        </p:attrNameLst>
                                      </p:cBhvr>
                                      <p:to>
                                        <p:strVal val="visible"/>
                                      </p:to>
                                    </p:set>
                                    <p:anim calcmode="lin" valueType="num">
                                      <p:cBhvr additive="base">
                                        <p:cTn id="7" dur="1000"/>
                                        <p:tgtEl>
                                          <p:spTgt spid="1269"/>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1270"/>
                                        </p:tgtEl>
                                        <p:attrNameLst>
                                          <p:attrName>style.visibility</p:attrName>
                                        </p:attrNameLst>
                                      </p:cBhvr>
                                      <p:to>
                                        <p:strVal val="visible"/>
                                      </p:to>
                                    </p:set>
                                    <p:anim calcmode="lin" valueType="num">
                                      <p:cBhvr additive="base">
                                        <p:cTn id="10" dur="1000"/>
                                        <p:tgtEl>
                                          <p:spTgt spid="127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74"/>
        <p:cNvGrpSpPr/>
        <p:nvPr/>
      </p:nvGrpSpPr>
      <p:grpSpPr>
        <a:xfrm>
          <a:off x="0" y="0"/>
          <a:ext cx="0" cy="0"/>
          <a:chOff x="0" y="0"/>
          <a:chExt cx="0" cy="0"/>
        </a:xfrm>
      </p:grpSpPr>
      <p:sp>
        <p:nvSpPr>
          <p:cNvPr id="1275" name="Google Shape;1275;p93"/>
          <p:cNvSpPr txBox="1">
            <a:spLocks noGrp="1"/>
          </p:cNvSpPr>
          <p:nvPr>
            <p:ph type="title"/>
          </p:nvPr>
        </p:nvSpPr>
        <p:spPr>
          <a:xfrm>
            <a:off x="4061417" y="809800"/>
            <a:ext cx="4646765" cy="1160400"/>
          </a:xfrm>
          <a:prstGeom prst="rect">
            <a:avLst/>
          </a:prstGeom>
        </p:spPr>
        <p:txBody>
          <a:bodyPr spcFirstLastPara="1" wrap="square" lIns="91425" tIns="91425" rIns="91425" bIns="91425" anchor="b" anchorCtr="0">
            <a:noAutofit/>
          </a:bodyPr>
          <a:lstStyle/>
          <a:p>
            <a:pPr lvl="0" algn="just"/>
            <a:r>
              <a:rPr lang="en-US" sz="3200" dirty="0">
                <a:latin typeface="Calibri" panose="020F0502020204030204" pitchFamily="34" charset="0"/>
                <a:ea typeface="Calibri" panose="020F0502020204030204" pitchFamily="34" charset="0"/>
                <a:cs typeface="Calibri" panose="020F0502020204030204" pitchFamily="34" charset="0"/>
              </a:rPr>
              <a:t>Adversity, ACEs and Adolescent Vulnerability</a:t>
            </a:r>
            <a:endParaRPr sz="3200" dirty="0">
              <a:latin typeface="Calibri" panose="020F0502020204030204" pitchFamily="34" charset="0"/>
              <a:ea typeface="Calibri" panose="020F0502020204030204" pitchFamily="34" charset="0"/>
              <a:cs typeface="Calibri" panose="020F0502020204030204" pitchFamily="34" charset="0"/>
            </a:endParaRPr>
          </a:p>
        </p:txBody>
      </p:sp>
      <p:pic>
        <p:nvPicPr>
          <p:cNvPr id="1276" name="Google Shape;1276;p93"/>
          <p:cNvPicPr preferRelativeResize="0"/>
          <p:nvPr/>
        </p:nvPicPr>
        <p:blipFill>
          <a:blip r:embed="rId3">
            <a:alphaModFix/>
          </a:blip>
          <a:srcRect l="12382" r="12382"/>
          <a:stretch/>
        </p:blipFill>
        <p:spPr>
          <a:xfrm>
            <a:off x="435818" y="1350818"/>
            <a:ext cx="3097091" cy="2982782"/>
          </a:xfrm>
          <a:prstGeom prst="ellipse">
            <a:avLst/>
          </a:prstGeom>
          <a:noFill/>
          <a:ln>
            <a:noFill/>
          </a:ln>
        </p:spPr>
      </p:pic>
      <p:sp>
        <p:nvSpPr>
          <p:cNvPr id="1277" name="Google Shape;1277;p93"/>
          <p:cNvSpPr txBox="1">
            <a:spLocks noGrp="1"/>
          </p:cNvSpPr>
          <p:nvPr>
            <p:ph type="subTitle" idx="1"/>
          </p:nvPr>
        </p:nvSpPr>
        <p:spPr>
          <a:xfrm>
            <a:off x="4054490" y="1838581"/>
            <a:ext cx="4306652" cy="1160400"/>
          </a:xfrm>
          <a:prstGeom prst="rect">
            <a:avLst/>
          </a:prstGeom>
        </p:spPr>
        <p:txBody>
          <a:bodyPr spcFirstLastPara="1" wrap="square" lIns="91425" tIns="91425" rIns="91425" bIns="91425" anchor="t" anchorCtr="0">
            <a:noAutofit/>
          </a:bodyPr>
          <a:lstStyle/>
          <a:p>
            <a:pPr marL="285750" lvl="0" indent="-285750" algn="just">
              <a:lnSpc>
                <a:spcPct val="15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ACEs provide a lens for cumulative adversity, not a label or diagnosis.</a:t>
            </a:r>
          </a:p>
          <a:p>
            <a:pPr marL="285750" lvl="0" indent="-285750" algn="just">
              <a:lnSpc>
                <a:spcPct val="15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Multiple adversities are associated with poorer later health outcomes (Hughes et al., 2017).</a:t>
            </a:r>
          </a:p>
          <a:p>
            <a:pPr marL="285750" lvl="0" indent="-285750" algn="just">
              <a:lnSpc>
                <a:spcPct val="15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Assessment should consider family stress, moves, disrupted support and chronic illness burden.</a:t>
            </a:r>
          </a:p>
          <a:p>
            <a:pPr marL="285750" lvl="0" indent="-285750" algn="just">
              <a:lnSpc>
                <a:spcPct val="15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Protective relationships and resilience must be assessed alongside risk.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1275"/>
                                        </p:tgtEl>
                                        <p:attrNameLst>
                                          <p:attrName>style.visibility</p:attrName>
                                        </p:attrNameLst>
                                      </p:cBhvr>
                                      <p:to>
                                        <p:strVal val="visible"/>
                                      </p:to>
                                    </p:set>
                                    <p:anim calcmode="lin" valueType="num">
                                      <p:cBhvr additive="base">
                                        <p:cTn id="7" dur="1000"/>
                                        <p:tgtEl>
                                          <p:spTgt spid="1275"/>
                                        </p:tgtEl>
                                        <p:attrNameLst>
                                          <p:attrName>ppt_x</p:attrName>
                                        </p:attrNameLst>
                                      </p:cBhvr>
                                      <p:tavLst>
                                        <p:tav tm="0">
                                          <p:val>
                                            <p:strVal val="#ppt_x+1"/>
                                          </p:val>
                                        </p:tav>
                                        <p:tav tm="100000">
                                          <p:val>
                                            <p:strVal val="#ppt_x"/>
                                          </p:val>
                                        </p:tav>
                                      </p:tavLst>
                                    </p:anim>
                                  </p:childTnLst>
                                </p:cTn>
                              </p:par>
                              <p:par>
                                <p:cTn id="8" presetID="2" presetClass="entr" presetSubtype="2" fill="hold" nodeType="withEffect">
                                  <p:stCondLst>
                                    <p:cond delay="0"/>
                                  </p:stCondLst>
                                  <p:childTnLst>
                                    <p:set>
                                      <p:cBhvr>
                                        <p:cTn id="9" dur="1" fill="hold">
                                          <p:stCondLst>
                                            <p:cond delay="0"/>
                                          </p:stCondLst>
                                        </p:cTn>
                                        <p:tgtEl>
                                          <p:spTgt spid="1277"/>
                                        </p:tgtEl>
                                        <p:attrNameLst>
                                          <p:attrName>style.visibility</p:attrName>
                                        </p:attrNameLst>
                                      </p:cBhvr>
                                      <p:to>
                                        <p:strVal val="visible"/>
                                      </p:to>
                                    </p:set>
                                    <p:anim calcmode="lin" valueType="num">
                                      <p:cBhvr additive="base">
                                        <p:cTn id="10" dur="1000"/>
                                        <p:tgtEl>
                                          <p:spTgt spid="1277"/>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86"/>
        <p:cNvGrpSpPr/>
        <p:nvPr/>
      </p:nvGrpSpPr>
      <p:grpSpPr>
        <a:xfrm>
          <a:off x="0" y="0"/>
          <a:ext cx="0" cy="0"/>
          <a:chOff x="0" y="0"/>
          <a:chExt cx="0" cy="0"/>
        </a:xfrm>
      </p:grpSpPr>
      <p:sp>
        <p:nvSpPr>
          <p:cNvPr id="1387" name="Google Shape;1387;p99"/>
          <p:cNvSpPr txBox="1">
            <a:spLocks noGrp="1"/>
          </p:cNvSpPr>
          <p:nvPr>
            <p:ph type="title"/>
          </p:nvPr>
        </p:nvSpPr>
        <p:spPr>
          <a:xfrm>
            <a:off x="1565564" y="693452"/>
            <a:ext cx="6469134" cy="572700"/>
          </a:xfrm>
          <a:prstGeom prst="rect">
            <a:avLst/>
          </a:prstGeom>
        </p:spPr>
        <p:txBody>
          <a:bodyPr spcFirstLastPara="1" wrap="square" lIns="91425" tIns="91425" rIns="91425" bIns="91425" anchor="t" anchorCtr="0">
            <a:noAutofit/>
          </a:bodyPr>
          <a:lstStyle/>
          <a:p>
            <a:pPr lvl="0"/>
            <a:r>
              <a:rPr lang="en-US" sz="3200" dirty="0">
                <a:latin typeface="Calibri" panose="020F0502020204030204" pitchFamily="34" charset="0"/>
                <a:ea typeface="Calibri" panose="020F0502020204030204" pitchFamily="34" charset="0"/>
                <a:cs typeface="Calibri" panose="020F0502020204030204" pitchFamily="34" charset="0"/>
                <a:sym typeface="Josefin Sans"/>
              </a:rPr>
              <a:t>Medical Neglect and Safeguarding Thresholds</a:t>
            </a:r>
            <a:endParaRPr sz="3200" dirty="0">
              <a:latin typeface="Calibri" panose="020F0502020204030204" pitchFamily="34" charset="0"/>
              <a:ea typeface="Calibri" panose="020F0502020204030204" pitchFamily="34" charset="0"/>
              <a:cs typeface="Calibri" panose="020F0502020204030204" pitchFamily="34" charset="0"/>
              <a:sym typeface="Josefin Sans"/>
            </a:endParaRPr>
          </a:p>
        </p:txBody>
      </p:sp>
      <p:sp>
        <p:nvSpPr>
          <p:cNvPr id="1388" name="Google Shape;1388;p99"/>
          <p:cNvSpPr txBox="1">
            <a:spLocks noGrp="1"/>
          </p:cNvSpPr>
          <p:nvPr>
            <p:ph type="subTitle" idx="1"/>
          </p:nvPr>
        </p:nvSpPr>
        <p:spPr>
          <a:xfrm>
            <a:off x="4117696" y="1765785"/>
            <a:ext cx="4536070" cy="2959500"/>
          </a:xfrm>
          <a:prstGeom prst="rect">
            <a:avLst/>
          </a:prstGeom>
        </p:spPr>
        <p:txBody>
          <a:bodyPr spcFirstLastPara="1" wrap="square" lIns="91425" tIns="91425" rIns="91425" bIns="91425" anchor="t" anchorCtr="0">
            <a:noAutofit/>
          </a:bodyPr>
          <a:lstStyle/>
          <a:p>
            <a:pPr marL="285750" indent="-285750" algn="just">
              <a:lnSpc>
                <a:spcPct val="150000"/>
              </a:lnSpc>
            </a:pPr>
            <a:r>
              <a:rPr lang="en-US" dirty="0">
                <a:latin typeface="Calibri" panose="020F0502020204030204" pitchFamily="34" charset="0"/>
                <a:ea typeface="Calibri" panose="020F0502020204030204" pitchFamily="34" charset="0"/>
                <a:cs typeface="Calibri" panose="020F0502020204030204" pitchFamily="34" charset="0"/>
              </a:rPr>
              <a:t>Medical neglect may arise when essential health needs are persistently unmet.</a:t>
            </a:r>
          </a:p>
          <a:p>
            <a:pPr marL="285750" indent="-285750" algn="just">
              <a:lnSpc>
                <a:spcPct val="150000"/>
              </a:lnSpc>
            </a:pPr>
            <a:r>
              <a:rPr lang="en-US" dirty="0">
                <a:latin typeface="Calibri" panose="020F0502020204030204" pitchFamily="34" charset="0"/>
                <a:ea typeface="Calibri" panose="020F0502020204030204" pitchFamily="34" charset="0"/>
                <a:cs typeface="Calibri" panose="020F0502020204030204" pitchFamily="34" charset="0"/>
              </a:rPr>
              <a:t>Chronic poor diabetes management requires analysis of cause, capacity and impact (Douglas and Fourie, 2021).</a:t>
            </a:r>
          </a:p>
          <a:p>
            <a:pPr marL="285750" indent="-285750" algn="just">
              <a:lnSpc>
                <a:spcPct val="150000"/>
              </a:lnSpc>
            </a:pPr>
            <a:r>
              <a:rPr lang="en-US" dirty="0">
                <a:latin typeface="Calibri" panose="020F0502020204030204" pitchFamily="34" charset="0"/>
                <a:ea typeface="Calibri" panose="020F0502020204030204" pitchFamily="34" charset="0"/>
                <a:cs typeface="Calibri" panose="020F0502020204030204" pitchFamily="34" charset="0"/>
              </a:rPr>
              <a:t>HN’s risk should be judged cumulatively, not by isolated appointments or incidents.</a:t>
            </a:r>
          </a:p>
          <a:p>
            <a:pPr marL="285750" indent="-285750" algn="just">
              <a:lnSpc>
                <a:spcPct val="150000"/>
              </a:lnSpc>
            </a:pPr>
            <a:r>
              <a:rPr lang="en-US" dirty="0">
                <a:latin typeface="Calibri" panose="020F0502020204030204" pitchFamily="34" charset="0"/>
                <a:ea typeface="Calibri" panose="020F0502020204030204" pitchFamily="34" charset="0"/>
                <a:cs typeface="Calibri" panose="020F0502020204030204" pitchFamily="34" charset="0"/>
              </a:rPr>
              <a:t>Escalation is required if support does not reduce significant health risk.</a:t>
            </a:r>
          </a:p>
        </p:txBody>
      </p:sp>
      <p:pic>
        <p:nvPicPr>
          <p:cNvPr id="3" name="Picture 2">
            <a:extLst>
              <a:ext uri="{FF2B5EF4-FFF2-40B4-BE49-F238E27FC236}">
                <a16:creationId xmlns:a16="http://schemas.microsoft.com/office/drawing/2014/main" id="{46B28B98-B146-7829-7A1D-0230FE299FB9}"/>
              </a:ext>
            </a:extLst>
          </p:cNvPr>
          <p:cNvPicPr>
            <a:picLocks noChangeAspect="1"/>
          </p:cNvPicPr>
          <p:nvPr/>
        </p:nvPicPr>
        <p:blipFill>
          <a:blip r:embed="rId3"/>
          <a:stretch>
            <a:fillRect/>
          </a:stretch>
        </p:blipFill>
        <p:spPr>
          <a:xfrm>
            <a:off x="337835" y="1881434"/>
            <a:ext cx="3592825" cy="22790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387"/>
                                        </p:tgtEl>
                                        <p:attrNameLst>
                                          <p:attrName>style.visibility</p:attrName>
                                        </p:attrNameLst>
                                      </p:cBhvr>
                                      <p:to>
                                        <p:strVal val="visible"/>
                                      </p:to>
                                    </p:set>
                                    <p:animEffect transition="in" filter="fade">
                                      <p:cBhvr>
                                        <p:cTn id="7" dur="1000"/>
                                        <p:tgtEl>
                                          <p:spTgt spid="1387"/>
                                        </p:tgtEl>
                                      </p:cBhvr>
                                    </p:animEffect>
                                  </p:childTnLst>
                                </p:cTn>
                              </p:par>
                            </p:childTnLst>
                          </p:cTn>
                        </p:par>
                        <p:par>
                          <p:cTn id="8" fill="hold">
                            <p:stCondLst>
                              <p:cond delay="1000"/>
                            </p:stCondLst>
                            <p:childTnLst>
                              <p:par>
                                <p:cTn id="9" presetID="2" presetClass="entr" presetSubtype="2" fill="hold" nodeType="afterEffect">
                                  <p:stCondLst>
                                    <p:cond delay="0"/>
                                  </p:stCondLst>
                                  <p:childTnLst>
                                    <p:set>
                                      <p:cBhvr>
                                        <p:cTn id="10" dur="1" fill="hold">
                                          <p:stCondLst>
                                            <p:cond delay="0"/>
                                          </p:stCondLst>
                                        </p:cTn>
                                        <p:tgtEl>
                                          <p:spTgt spid="1388"/>
                                        </p:tgtEl>
                                        <p:attrNameLst>
                                          <p:attrName>style.visibility</p:attrName>
                                        </p:attrNameLst>
                                      </p:cBhvr>
                                      <p:to>
                                        <p:strVal val="visible"/>
                                      </p:to>
                                    </p:set>
                                    <p:anim calcmode="lin" valueType="num">
                                      <p:cBhvr additive="base">
                                        <p:cTn id="11" dur="1000"/>
                                        <p:tgtEl>
                                          <p:spTgt spid="1388"/>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93"/>
        <p:cNvGrpSpPr/>
        <p:nvPr/>
      </p:nvGrpSpPr>
      <p:grpSpPr>
        <a:xfrm>
          <a:off x="0" y="0"/>
          <a:ext cx="0" cy="0"/>
          <a:chOff x="0" y="0"/>
          <a:chExt cx="0" cy="0"/>
        </a:xfrm>
      </p:grpSpPr>
      <p:sp>
        <p:nvSpPr>
          <p:cNvPr id="1394" name="Google Shape;1394;p100"/>
          <p:cNvSpPr txBox="1">
            <a:spLocks noGrp="1"/>
          </p:cNvSpPr>
          <p:nvPr>
            <p:ph type="title"/>
          </p:nvPr>
        </p:nvSpPr>
        <p:spPr>
          <a:xfrm>
            <a:off x="1902063" y="169817"/>
            <a:ext cx="6281986" cy="1188000"/>
          </a:xfrm>
          <a:prstGeom prst="rect">
            <a:avLst/>
          </a:prstGeom>
        </p:spPr>
        <p:txBody>
          <a:bodyPr spcFirstLastPara="1" wrap="square" lIns="91425" tIns="91425" rIns="91425" bIns="91425" anchor="b" anchorCtr="0">
            <a:noAutofit/>
          </a:bodyPr>
          <a:lstStyle/>
          <a:p>
            <a:pPr lvl="0"/>
            <a:r>
              <a:rPr lang="en-US" sz="3200" dirty="0">
                <a:latin typeface="Calibri" panose="020F0502020204030204" pitchFamily="34" charset="0"/>
                <a:ea typeface="Calibri" panose="020F0502020204030204" pitchFamily="34" charset="0"/>
                <a:cs typeface="Calibri" panose="020F0502020204030204" pitchFamily="34" charset="0"/>
              </a:rPr>
              <a:t>UK Legal and Statutory Framework</a:t>
            </a:r>
            <a:endParaRPr sz="3200" dirty="0">
              <a:latin typeface="Calibri" panose="020F0502020204030204" pitchFamily="34" charset="0"/>
              <a:ea typeface="Calibri" panose="020F0502020204030204" pitchFamily="34" charset="0"/>
              <a:cs typeface="Calibri" panose="020F0502020204030204" pitchFamily="34" charset="0"/>
            </a:endParaRPr>
          </a:p>
        </p:txBody>
      </p:sp>
      <p:sp>
        <p:nvSpPr>
          <p:cNvPr id="1395" name="Google Shape;1395;p100"/>
          <p:cNvSpPr txBox="1">
            <a:spLocks noGrp="1"/>
          </p:cNvSpPr>
          <p:nvPr>
            <p:ph type="subTitle" idx="1"/>
          </p:nvPr>
        </p:nvSpPr>
        <p:spPr>
          <a:xfrm>
            <a:off x="1033513" y="1357817"/>
            <a:ext cx="3905634" cy="1012500"/>
          </a:xfrm>
          <a:prstGeom prst="rect">
            <a:avLst/>
          </a:prstGeom>
        </p:spPr>
        <p:txBody>
          <a:bodyPr spcFirstLastPara="1" wrap="square" lIns="91425" tIns="91425" rIns="91425" bIns="91425" anchor="t" anchorCtr="0">
            <a:noAutofit/>
          </a:bodyPr>
          <a:lstStyle/>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Section 17 supports children whose health or development requires services (Children Act 1989, s.17).</a:t>
            </a:r>
          </a:p>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Section 47 applies where significant harm is suspected (Children Act 1989, s.47).</a:t>
            </a:r>
          </a:p>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Agencies must arrange services with regard to safeguarding children (Children Act 2004, s.11).</a:t>
            </a:r>
          </a:p>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Working Together 2026 requires coordinated multi-agency help, protection and information sharing (Department for Education, 2026).</a:t>
            </a:r>
          </a:p>
        </p:txBody>
      </p:sp>
      <p:pic>
        <p:nvPicPr>
          <p:cNvPr id="3" name="Picture 2">
            <a:extLst>
              <a:ext uri="{FF2B5EF4-FFF2-40B4-BE49-F238E27FC236}">
                <a16:creationId xmlns:a16="http://schemas.microsoft.com/office/drawing/2014/main" id="{8C120A4C-7EE6-E7BB-90CE-C5583ACFF482}"/>
              </a:ext>
            </a:extLst>
          </p:cNvPr>
          <p:cNvPicPr>
            <a:picLocks noChangeAspect="1"/>
          </p:cNvPicPr>
          <p:nvPr/>
        </p:nvPicPr>
        <p:blipFill>
          <a:blip r:embed="rId3"/>
          <a:stretch>
            <a:fillRect/>
          </a:stretch>
        </p:blipFill>
        <p:spPr>
          <a:xfrm>
            <a:off x="5098474" y="1622712"/>
            <a:ext cx="3522183" cy="25752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afterEffect">
                                  <p:stCondLst>
                                    <p:cond delay="0"/>
                                  </p:stCondLst>
                                  <p:childTnLst>
                                    <p:set>
                                      <p:cBhvr>
                                        <p:cTn id="6" dur="1" fill="hold">
                                          <p:stCondLst>
                                            <p:cond delay="0"/>
                                          </p:stCondLst>
                                        </p:cTn>
                                        <p:tgtEl>
                                          <p:spTgt spid="1394"/>
                                        </p:tgtEl>
                                        <p:attrNameLst>
                                          <p:attrName>style.visibility</p:attrName>
                                        </p:attrNameLst>
                                      </p:cBhvr>
                                      <p:to>
                                        <p:strVal val="visible"/>
                                      </p:to>
                                    </p:set>
                                    <p:anim calcmode="lin" valueType="num">
                                      <p:cBhvr additive="base">
                                        <p:cTn id="7" dur="1000"/>
                                        <p:tgtEl>
                                          <p:spTgt spid="1394"/>
                                        </p:tgtEl>
                                        <p:attrNameLst>
                                          <p:attrName>ppt_y</p:attrName>
                                        </p:attrNameLst>
                                      </p:cBhvr>
                                      <p:tavLst>
                                        <p:tav tm="0">
                                          <p:val>
                                            <p:strVal val="#ppt_y-1"/>
                                          </p:val>
                                        </p:tav>
                                        <p:tav tm="100000">
                                          <p:val>
                                            <p:strVal val="#ppt_y"/>
                                          </p:val>
                                        </p:tav>
                                      </p:tavLst>
                                    </p:anim>
                                  </p:childTnLst>
                                </p:cTn>
                              </p:par>
                              <p:par>
                                <p:cTn id="8" presetID="2" presetClass="entr" presetSubtype="4" fill="hold" nodeType="withEffect">
                                  <p:stCondLst>
                                    <p:cond delay="0"/>
                                  </p:stCondLst>
                                  <p:childTnLst>
                                    <p:set>
                                      <p:cBhvr>
                                        <p:cTn id="9" dur="1" fill="hold">
                                          <p:stCondLst>
                                            <p:cond delay="0"/>
                                          </p:stCondLst>
                                        </p:cTn>
                                        <p:tgtEl>
                                          <p:spTgt spid="1395"/>
                                        </p:tgtEl>
                                        <p:attrNameLst>
                                          <p:attrName>style.visibility</p:attrName>
                                        </p:attrNameLst>
                                      </p:cBhvr>
                                      <p:to>
                                        <p:strVal val="visible"/>
                                      </p:to>
                                    </p:set>
                                    <p:anim calcmode="lin" valueType="num">
                                      <p:cBhvr additive="base">
                                        <p:cTn id="10" dur="1000"/>
                                        <p:tgtEl>
                                          <p:spTgt spid="139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58"/>
        <p:cNvGrpSpPr/>
        <p:nvPr/>
      </p:nvGrpSpPr>
      <p:grpSpPr>
        <a:xfrm>
          <a:off x="0" y="0"/>
          <a:ext cx="0" cy="0"/>
          <a:chOff x="0" y="0"/>
          <a:chExt cx="0" cy="0"/>
        </a:xfrm>
      </p:grpSpPr>
      <p:sp>
        <p:nvSpPr>
          <p:cNvPr id="1659" name="Google Shape;1659;p110"/>
          <p:cNvSpPr txBox="1">
            <a:spLocks noGrp="1"/>
          </p:cNvSpPr>
          <p:nvPr>
            <p:ph type="title"/>
          </p:nvPr>
        </p:nvSpPr>
        <p:spPr>
          <a:xfrm flipH="1">
            <a:off x="1091147" y="1104468"/>
            <a:ext cx="7364805" cy="346364"/>
          </a:xfrm>
          <a:prstGeom prst="rect">
            <a:avLst/>
          </a:prstGeom>
        </p:spPr>
        <p:txBody>
          <a:bodyPr spcFirstLastPara="1" wrap="square" lIns="91425" tIns="91425" rIns="91425" bIns="91425" anchor="b" anchorCtr="0">
            <a:noAutofit/>
          </a:bodyPr>
          <a:lstStyle/>
          <a:p>
            <a:pPr lvl="0" algn="ctr"/>
            <a:r>
              <a:rPr lang="en-US" dirty="0">
                <a:latin typeface="Calibri" panose="020F0502020204030204" pitchFamily="34" charset="0"/>
                <a:ea typeface="Calibri" panose="020F0502020204030204" pitchFamily="34" charset="0"/>
                <a:cs typeface="Calibri" panose="020F0502020204030204" pitchFamily="34" charset="0"/>
              </a:rPr>
              <a:t>Paediatric Diabetes Professional’s </a:t>
            </a:r>
            <a:br>
              <a:rPr lang="en-US" dirty="0">
                <a:latin typeface="Calibri" panose="020F0502020204030204" pitchFamily="34" charset="0"/>
                <a:ea typeface="Calibri" panose="020F0502020204030204" pitchFamily="34" charset="0"/>
                <a:cs typeface="Calibri" panose="020F0502020204030204" pitchFamily="34" charset="0"/>
              </a:rPr>
            </a:br>
            <a:r>
              <a:rPr lang="en-US" dirty="0">
                <a:latin typeface="Calibri" panose="020F0502020204030204" pitchFamily="34" charset="0"/>
                <a:ea typeface="Calibri" panose="020F0502020204030204" pitchFamily="34" charset="0"/>
                <a:cs typeface="Calibri" panose="020F0502020204030204" pitchFamily="34" charset="0"/>
              </a:rPr>
              <a:t>Role</a:t>
            </a:r>
            <a:endParaRPr dirty="0">
              <a:latin typeface="Calibri" panose="020F0502020204030204" pitchFamily="34" charset="0"/>
              <a:ea typeface="Calibri" panose="020F0502020204030204" pitchFamily="34" charset="0"/>
              <a:cs typeface="Calibri" panose="020F0502020204030204" pitchFamily="34" charset="0"/>
            </a:endParaRPr>
          </a:p>
        </p:txBody>
      </p:sp>
      <p:sp>
        <p:nvSpPr>
          <p:cNvPr id="1660" name="Google Shape;1660;p110"/>
          <p:cNvSpPr txBox="1">
            <a:spLocks noGrp="1"/>
          </p:cNvSpPr>
          <p:nvPr>
            <p:ph type="subTitle" idx="1"/>
          </p:nvPr>
        </p:nvSpPr>
        <p:spPr>
          <a:xfrm flipH="1">
            <a:off x="1031050" y="1606363"/>
            <a:ext cx="3998150" cy="1573500"/>
          </a:xfrm>
          <a:prstGeom prst="rect">
            <a:avLst/>
          </a:prstGeom>
        </p:spPr>
        <p:txBody>
          <a:bodyPr spcFirstLastPara="1" wrap="square" lIns="91425" tIns="91425" rIns="91425" bIns="91425" anchor="t" anchorCtr="0">
            <a:noAutofit/>
          </a:bodyPr>
          <a:lstStyle/>
          <a:p>
            <a:pPr marL="285750" lvl="0" indent="-285750" algn="just">
              <a:lnSpc>
                <a:spcPct val="15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Assess immediate safety, </a:t>
            </a:r>
            <a:r>
              <a:rPr lang="en-US" dirty="0" err="1">
                <a:latin typeface="Calibri" panose="020F0502020204030204" pitchFamily="34" charset="0"/>
                <a:ea typeface="Calibri" panose="020F0502020204030204" pitchFamily="34" charset="0"/>
                <a:cs typeface="Calibri" panose="020F0502020204030204" pitchFamily="34" charset="0"/>
              </a:rPr>
              <a:t>glycaemic</a:t>
            </a:r>
            <a:r>
              <a:rPr lang="en-US" dirty="0">
                <a:latin typeface="Calibri" panose="020F0502020204030204" pitchFamily="34" charset="0"/>
                <a:ea typeface="Calibri" panose="020F0502020204030204" pitchFamily="34" charset="0"/>
                <a:cs typeface="Calibri" panose="020F0502020204030204" pitchFamily="34" charset="0"/>
              </a:rPr>
              <a:t> control, DKA risk and treatment understanding.</a:t>
            </a:r>
          </a:p>
          <a:p>
            <a:pPr marL="285750" lvl="0" indent="-285750" algn="just">
              <a:lnSpc>
                <a:spcPct val="15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Provide developmentally appropriate diabetes education to HN and family.</a:t>
            </a:r>
          </a:p>
          <a:p>
            <a:pPr marL="285750" lvl="0" indent="-285750" algn="just">
              <a:lnSpc>
                <a:spcPct val="15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Integrate psychosocial care into interdisciplinary diabetes management (de Wit et al., 2022).</a:t>
            </a:r>
          </a:p>
          <a:p>
            <a:pPr marL="285750" lvl="0" indent="-285750" algn="just">
              <a:lnSpc>
                <a:spcPct val="15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Escalate safeguarding concerns when health risk persists despite support.</a:t>
            </a:r>
          </a:p>
        </p:txBody>
      </p:sp>
      <p:pic>
        <p:nvPicPr>
          <p:cNvPr id="3" name="Picture 2">
            <a:extLst>
              <a:ext uri="{FF2B5EF4-FFF2-40B4-BE49-F238E27FC236}">
                <a16:creationId xmlns:a16="http://schemas.microsoft.com/office/drawing/2014/main" id="{358EB09C-80B5-83E1-3AE6-A8DD138E2646}"/>
              </a:ext>
            </a:extLst>
          </p:cNvPr>
          <p:cNvPicPr>
            <a:picLocks noChangeAspect="1"/>
          </p:cNvPicPr>
          <p:nvPr/>
        </p:nvPicPr>
        <p:blipFill>
          <a:blip r:embed="rId3"/>
          <a:stretch>
            <a:fillRect/>
          </a:stretch>
        </p:blipFill>
        <p:spPr>
          <a:xfrm>
            <a:off x="5218300" y="1711036"/>
            <a:ext cx="3364591" cy="24342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659"/>
                                        </p:tgtEl>
                                        <p:attrNameLst>
                                          <p:attrName>style.visibility</p:attrName>
                                        </p:attrNameLst>
                                      </p:cBhvr>
                                      <p:to>
                                        <p:strVal val="visible"/>
                                      </p:to>
                                    </p:set>
                                    <p:anim calcmode="lin" valueType="num">
                                      <p:cBhvr additive="base">
                                        <p:cTn id="7" dur="1000"/>
                                        <p:tgtEl>
                                          <p:spTgt spid="1659"/>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1660"/>
                                        </p:tgtEl>
                                        <p:attrNameLst>
                                          <p:attrName>style.visibility</p:attrName>
                                        </p:attrNameLst>
                                      </p:cBhvr>
                                      <p:to>
                                        <p:strVal val="visible"/>
                                      </p:to>
                                    </p:set>
                                    <p:anim calcmode="lin" valueType="num">
                                      <p:cBhvr additive="base">
                                        <p:cTn id="10" dur="1000"/>
                                        <p:tgtEl>
                                          <p:spTgt spid="166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65"/>
        <p:cNvGrpSpPr/>
        <p:nvPr/>
      </p:nvGrpSpPr>
      <p:grpSpPr>
        <a:xfrm>
          <a:off x="0" y="0"/>
          <a:ext cx="0" cy="0"/>
          <a:chOff x="0" y="0"/>
          <a:chExt cx="0" cy="0"/>
        </a:xfrm>
      </p:grpSpPr>
      <p:sp>
        <p:nvSpPr>
          <p:cNvPr id="1666" name="Google Shape;1666;p111"/>
          <p:cNvSpPr txBox="1">
            <a:spLocks noGrp="1"/>
          </p:cNvSpPr>
          <p:nvPr>
            <p:ph type="title"/>
          </p:nvPr>
        </p:nvSpPr>
        <p:spPr>
          <a:xfrm>
            <a:off x="1234282" y="-39515"/>
            <a:ext cx="6426382" cy="1732800"/>
          </a:xfrm>
          <a:prstGeom prst="rect">
            <a:avLst/>
          </a:prstGeom>
        </p:spPr>
        <p:txBody>
          <a:bodyPr spcFirstLastPara="1" wrap="square" lIns="91425" tIns="91425" rIns="91425" bIns="91425" anchor="b" anchorCtr="0">
            <a:noAutofit/>
          </a:bodyPr>
          <a:lstStyle/>
          <a:p>
            <a:pPr lvl="0" algn="ctr"/>
            <a:r>
              <a:rPr lang="en-US" dirty="0">
                <a:solidFill>
                  <a:schemeClr val="dk1"/>
                </a:solidFill>
                <a:latin typeface="Calibri" panose="020F0502020204030204" pitchFamily="34" charset="0"/>
                <a:ea typeface="Calibri" panose="020F0502020204030204" pitchFamily="34" charset="0"/>
                <a:cs typeface="Calibri" panose="020F0502020204030204" pitchFamily="34" charset="0"/>
              </a:rPr>
              <a:t>Social Worker and Children’s Social Care Role</a:t>
            </a:r>
            <a:endParaRPr dirty="0">
              <a:latin typeface="Calibri" panose="020F0502020204030204" pitchFamily="34" charset="0"/>
              <a:ea typeface="Calibri" panose="020F0502020204030204" pitchFamily="34" charset="0"/>
              <a:cs typeface="Calibri" panose="020F0502020204030204" pitchFamily="34" charset="0"/>
            </a:endParaRPr>
          </a:p>
        </p:txBody>
      </p:sp>
      <p:sp>
        <p:nvSpPr>
          <p:cNvPr id="1667" name="Google Shape;1667;p111"/>
          <p:cNvSpPr txBox="1">
            <a:spLocks noGrp="1"/>
          </p:cNvSpPr>
          <p:nvPr>
            <p:ph type="subTitle" idx="1"/>
          </p:nvPr>
        </p:nvSpPr>
        <p:spPr>
          <a:xfrm>
            <a:off x="4350492" y="1879114"/>
            <a:ext cx="4197764" cy="1266300"/>
          </a:xfrm>
          <a:prstGeom prst="rect">
            <a:avLst/>
          </a:prstGeom>
        </p:spPr>
        <p:txBody>
          <a:bodyPr spcFirstLastPara="1" wrap="square" lIns="91425" tIns="91425" rIns="91425" bIns="91425" anchor="t" anchorCtr="0">
            <a:noAutofit/>
          </a:bodyPr>
          <a:lstStyle/>
          <a:p>
            <a:pPr marL="285750" lvl="0" indent="-285750" algn="just">
              <a:spcAft>
                <a:spcPts val="16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Lead a holistic assessment of HN’s needs, parenting capacity and environmental pressures.</a:t>
            </a:r>
          </a:p>
          <a:p>
            <a:pPr marL="285750" lvl="0" indent="-285750" algn="just">
              <a:spcAft>
                <a:spcPts val="16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Coordinate a specific, measurable Child in Need plan with named responsibilities.</a:t>
            </a:r>
          </a:p>
          <a:p>
            <a:pPr marL="285750" lvl="0" indent="-285750" algn="just">
              <a:spcAft>
                <a:spcPts val="16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Use supervision and escalation to prevent chronic risk becoming </a:t>
            </a:r>
            <a:r>
              <a:rPr lang="en-US" dirty="0" err="1">
                <a:latin typeface="Calibri" panose="020F0502020204030204" pitchFamily="34" charset="0"/>
                <a:ea typeface="Calibri" panose="020F0502020204030204" pitchFamily="34" charset="0"/>
                <a:cs typeface="Calibri" panose="020F0502020204030204" pitchFamily="34" charset="0"/>
              </a:rPr>
              <a:t>normalised</a:t>
            </a:r>
            <a:r>
              <a:rPr lang="en-US" dirty="0">
                <a:latin typeface="Calibri" panose="020F0502020204030204" pitchFamily="34" charset="0"/>
                <a:ea typeface="Calibri" panose="020F0502020204030204" pitchFamily="34" charset="0"/>
                <a:cs typeface="Calibri" panose="020F0502020204030204" pitchFamily="34" charset="0"/>
              </a:rPr>
              <a:t> (Munro, 2019).</a:t>
            </a:r>
          </a:p>
          <a:p>
            <a:pPr marL="285750" lvl="0" indent="-285750" algn="just">
              <a:spcAft>
                <a:spcPts val="16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Reassess threshold if medical risk remains high or cooperation is ineffective.</a:t>
            </a:r>
          </a:p>
        </p:txBody>
      </p:sp>
      <p:pic>
        <p:nvPicPr>
          <p:cNvPr id="3" name="Picture 2">
            <a:extLst>
              <a:ext uri="{FF2B5EF4-FFF2-40B4-BE49-F238E27FC236}">
                <a16:creationId xmlns:a16="http://schemas.microsoft.com/office/drawing/2014/main" id="{E06FF6DB-7E3D-C275-382A-82E16B1A0951}"/>
              </a:ext>
            </a:extLst>
          </p:cNvPr>
          <p:cNvPicPr>
            <a:picLocks noChangeAspect="1"/>
          </p:cNvPicPr>
          <p:nvPr/>
        </p:nvPicPr>
        <p:blipFill>
          <a:blip r:embed="rId3"/>
          <a:stretch>
            <a:fillRect/>
          </a:stretch>
        </p:blipFill>
        <p:spPr>
          <a:xfrm>
            <a:off x="419781" y="1829493"/>
            <a:ext cx="3521837" cy="234789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1666"/>
                                        </p:tgtEl>
                                        <p:attrNameLst>
                                          <p:attrName>style.visibility</p:attrName>
                                        </p:attrNameLst>
                                      </p:cBhvr>
                                      <p:to>
                                        <p:strVal val="visible"/>
                                      </p:to>
                                    </p:set>
                                    <p:anim calcmode="lin" valueType="num">
                                      <p:cBhvr additive="base">
                                        <p:cTn id="7" dur="1000"/>
                                        <p:tgtEl>
                                          <p:spTgt spid="1666"/>
                                        </p:tgtEl>
                                        <p:attrNameLst>
                                          <p:attrName>ppt_x</p:attrName>
                                        </p:attrNameLst>
                                      </p:cBhvr>
                                      <p:tavLst>
                                        <p:tav tm="0">
                                          <p:val>
                                            <p:strVal val="#ppt_x+1"/>
                                          </p:val>
                                        </p:tav>
                                        <p:tav tm="100000">
                                          <p:val>
                                            <p:strVal val="#ppt_x"/>
                                          </p:val>
                                        </p:tav>
                                      </p:tavLst>
                                    </p:anim>
                                  </p:childTnLst>
                                </p:cTn>
                              </p:par>
                              <p:par>
                                <p:cTn id="8" presetID="2" presetClass="entr" presetSubtype="2" fill="hold" nodeType="withEffect">
                                  <p:stCondLst>
                                    <p:cond delay="0"/>
                                  </p:stCondLst>
                                  <p:childTnLst>
                                    <p:set>
                                      <p:cBhvr>
                                        <p:cTn id="9" dur="1" fill="hold">
                                          <p:stCondLst>
                                            <p:cond delay="0"/>
                                          </p:stCondLst>
                                        </p:cTn>
                                        <p:tgtEl>
                                          <p:spTgt spid="1667"/>
                                        </p:tgtEl>
                                        <p:attrNameLst>
                                          <p:attrName>style.visibility</p:attrName>
                                        </p:attrNameLst>
                                      </p:cBhvr>
                                      <p:to>
                                        <p:strVal val="visible"/>
                                      </p:to>
                                    </p:set>
                                    <p:anim calcmode="lin" valueType="num">
                                      <p:cBhvr additive="base">
                                        <p:cTn id="10" dur="1000"/>
                                        <p:tgtEl>
                                          <p:spTgt spid="1667"/>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31"/>
        <p:cNvGrpSpPr/>
        <p:nvPr/>
      </p:nvGrpSpPr>
      <p:grpSpPr>
        <a:xfrm>
          <a:off x="0" y="0"/>
          <a:ext cx="0" cy="0"/>
          <a:chOff x="0" y="0"/>
          <a:chExt cx="0" cy="0"/>
        </a:xfrm>
      </p:grpSpPr>
      <p:sp>
        <p:nvSpPr>
          <p:cNvPr id="1737" name="Google Shape;1737;p115"/>
          <p:cNvSpPr txBox="1">
            <a:spLocks noGrp="1"/>
          </p:cNvSpPr>
          <p:nvPr>
            <p:ph type="title"/>
          </p:nvPr>
        </p:nvSpPr>
        <p:spPr>
          <a:xfrm>
            <a:off x="2329126" y="571925"/>
            <a:ext cx="4485748" cy="657000"/>
          </a:xfrm>
          <a:prstGeom prst="rect">
            <a:avLst/>
          </a:prstGeom>
        </p:spPr>
        <p:txBody>
          <a:bodyPr spcFirstLastPara="1" wrap="square" lIns="91425" tIns="91425" rIns="91425" bIns="91425" anchor="ctr" anchorCtr="0">
            <a:noAutofit/>
          </a:bodyPr>
          <a:lstStyle/>
          <a:p>
            <a:pPr lvl="0" algn="ctr"/>
            <a:r>
              <a:rPr lang="en-US" dirty="0">
                <a:latin typeface="Calibri" panose="020F0502020204030204" pitchFamily="34" charset="0"/>
                <a:ea typeface="Calibri" panose="020F0502020204030204" pitchFamily="34" charset="0"/>
                <a:cs typeface="Calibri" panose="020F0502020204030204" pitchFamily="34" charset="0"/>
              </a:rPr>
              <a:t>Mental-Health Practitioner’s Role</a:t>
            </a:r>
            <a:endParaRPr dirty="0">
              <a:latin typeface="Calibri" panose="020F0502020204030204" pitchFamily="34" charset="0"/>
              <a:ea typeface="Calibri" panose="020F0502020204030204" pitchFamily="34" charset="0"/>
              <a:cs typeface="Calibri" panose="020F0502020204030204" pitchFamily="34" charset="0"/>
            </a:endParaRPr>
          </a:p>
        </p:txBody>
      </p:sp>
      <p:sp>
        <p:nvSpPr>
          <p:cNvPr id="1738" name="Google Shape;1738;p115"/>
          <p:cNvSpPr txBox="1">
            <a:spLocks noGrp="1"/>
          </p:cNvSpPr>
          <p:nvPr>
            <p:ph type="subTitle" idx="1"/>
          </p:nvPr>
        </p:nvSpPr>
        <p:spPr>
          <a:xfrm>
            <a:off x="4114802" y="1386341"/>
            <a:ext cx="4485748" cy="558000"/>
          </a:xfrm>
          <a:prstGeom prst="rect">
            <a:avLst/>
          </a:prstGeom>
        </p:spPr>
        <p:txBody>
          <a:bodyPr spcFirstLastPara="1" wrap="square" lIns="91425" tIns="91425" rIns="91425" bIns="91425" anchor="t" anchorCtr="0">
            <a:noAutofit/>
          </a:bodyPr>
          <a:lstStyle/>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Screen for anxiety, depression, diabetes distress and treatment-related barriers.</a:t>
            </a:r>
          </a:p>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Psychological burdens can undermine self-management and quality of life (Hilliard et al., 2018).</a:t>
            </a:r>
          </a:p>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CAMHS/psychology support should understand diabetes as well as adolescent mental health (Laver-Bradbury et al., 2021).</a:t>
            </a:r>
          </a:p>
          <a:p>
            <a:pPr marL="285750" lvl="0" indent="-285750" algn="just">
              <a:lnSpc>
                <a:spcPct val="150000"/>
              </a:lnSpc>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Intervention should involve HN and family without framing distress as disobedience.</a:t>
            </a:r>
          </a:p>
        </p:txBody>
      </p:sp>
      <p:pic>
        <p:nvPicPr>
          <p:cNvPr id="5" name="Picture 4">
            <a:extLst>
              <a:ext uri="{FF2B5EF4-FFF2-40B4-BE49-F238E27FC236}">
                <a16:creationId xmlns:a16="http://schemas.microsoft.com/office/drawing/2014/main" id="{A5E978BE-2E8F-0041-074D-679F26C9A84C}"/>
              </a:ext>
            </a:extLst>
          </p:cNvPr>
          <p:cNvPicPr>
            <a:picLocks noChangeAspect="1"/>
          </p:cNvPicPr>
          <p:nvPr/>
        </p:nvPicPr>
        <p:blipFill>
          <a:blip r:embed="rId3"/>
          <a:stretch>
            <a:fillRect/>
          </a:stretch>
        </p:blipFill>
        <p:spPr>
          <a:xfrm>
            <a:off x="308696" y="1651487"/>
            <a:ext cx="3709124" cy="24592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1737"/>
                                        </p:tgtEl>
                                        <p:attrNameLst>
                                          <p:attrName>style.visibility</p:attrName>
                                        </p:attrNameLst>
                                      </p:cBhvr>
                                      <p:to>
                                        <p:strVal val="visible"/>
                                      </p:to>
                                    </p:set>
                                    <p:anim calcmode="lin" valueType="num">
                                      <p:cBhvr additive="base">
                                        <p:cTn id="7" dur="1000"/>
                                        <p:tgtEl>
                                          <p:spTgt spid="1737"/>
                                        </p:tgtEl>
                                        <p:attrNameLst>
                                          <p:attrName>ppt_x</p:attrName>
                                        </p:attrNameLst>
                                      </p:cBhvr>
                                      <p:tavLst>
                                        <p:tav tm="0">
                                          <p:val>
                                            <p:strVal val="#ppt_x+1"/>
                                          </p:val>
                                        </p:tav>
                                        <p:tav tm="100000">
                                          <p:val>
                                            <p:strVal val="#ppt_x"/>
                                          </p:val>
                                        </p:tav>
                                      </p:tavLst>
                                    </p:anim>
                                  </p:childTnLst>
                                </p:cTn>
                              </p:par>
                              <p:par>
                                <p:cTn id="8" presetID="2" presetClass="entr" presetSubtype="2" fill="hold" nodeType="withEffect">
                                  <p:stCondLst>
                                    <p:cond delay="0"/>
                                  </p:stCondLst>
                                  <p:childTnLst>
                                    <p:set>
                                      <p:cBhvr>
                                        <p:cTn id="9" dur="1" fill="hold">
                                          <p:stCondLst>
                                            <p:cond delay="0"/>
                                          </p:stCondLst>
                                        </p:cTn>
                                        <p:tgtEl>
                                          <p:spTgt spid="1738"/>
                                        </p:tgtEl>
                                        <p:attrNameLst>
                                          <p:attrName>style.visibility</p:attrName>
                                        </p:attrNameLst>
                                      </p:cBhvr>
                                      <p:to>
                                        <p:strVal val="visible"/>
                                      </p:to>
                                    </p:set>
                                    <p:anim calcmode="lin" valueType="num">
                                      <p:cBhvr additive="base">
                                        <p:cTn id="10" dur="1000"/>
                                        <p:tgtEl>
                                          <p:spTgt spid="1738"/>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43"/>
        <p:cNvGrpSpPr/>
        <p:nvPr/>
      </p:nvGrpSpPr>
      <p:grpSpPr>
        <a:xfrm>
          <a:off x="0" y="0"/>
          <a:ext cx="0" cy="0"/>
          <a:chOff x="0" y="0"/>
          <a:chExt cx="0" cy="0"/>
        </a:xfrm>
      </p:grpSpPr>
      <p:pic>
        <p:nvPicPr>
          <p:cNvPr id="3" name="Picture 2">
            <a:extLst>
              <a:ext uri="{FF2B5EF4-FFF2-40B4-BE49-F238E27FC236}">
                <a16:creationId xmlns:a16="http://schemas.microsoft.com/office/drawing/2014/main" id="{8D62DBB9-9CFC-9E40-E84E-198097EE8754}"/>
              </a:ext>
            </a:extLst>
          </p:cNvPr>
          <p:cNvPicPr>
            <a:picLocks noChangeAspect="1"/>
          </p:cNvPicPr>
          <p:nvPr/>
        </p:nvPicPr>
        <p:blipFill>
          <a:blip r:embed="rId3"/>
          <a:srcRect l="20259" r="18167" b="5905"/>
          <a:stretch>
            <a:fillRect/>
          </a:stretch>
        </p:blipFill>
        <p:spPr>
          <a:xfrm>
            <a:off x="5174672" y="1211519"/>
            <a:ext cx="2989458" cy="31066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744" name="Google Shape;1744;p116"/>
          <p:cNvSpPr txBox="1">
            <a:spLocks noGrp="1"/>
          </p:cNvSpPr>
          <p:nvPr>
            <p:ph type="title"/>
          </p:nvPr>
        </p:nvSpPr>
        <p:spPr>
          <a:xfrm flipH="1">
            <a:off x="2200972" y="631353"/>
            <a:ext cx="4742055" cy="657000"/>
          </a:xfrm>
          <a:prstGeom prst="rect">
            <a:avLst/>
          </a:prstGeom>
        </p:spPr>
        <p:txBody>
          <a:bodyPr spcFirstLastPara="1" wrap="square" lIns="91425" tIns="91425" rIns="91425" bIns="91425" anchor="ctr" anchorCtr="0">
            <a:noAutofit/>
          </a:bodyPr>
          <a:lstStyle/>
          <a:p>
            <a:pPr lvl="0" algn="ctr"/>
            <a:r>
              <a:rPr lang="en-US" dirty="0">
                <a:latin typeface="Calibri" panose="020F0502020204030204" pitchFamily="34" charset="0"/>
                <a:ea typeface="Calibri" panose="020F0502020204030204" pitchFamily="34" charset="0"/>
                <a:cs typeface="Calibri" panose="020F0502020204030204" pitchFamily="34" charset="0"/>
              </a:rPr>
              <a:t>Education and Wider Family Network</a:t>
            </a:r>
            <a:endParaRPr dirty="0">
              <a:latin typeface="Calibri" panose="020F0502020204030204" pitchFamily="34" charset="0"/>
              <a:ea typeface="Calibri" panose="020F0502020204030204" pitchFamily="34" charset="0"/>
              <a:cs typeface="Calibri" panose="020F0502020204030204" pitchFamily="34" charset="0"/>
            </a:endParaRPr>
          </a:p>
        </p:txBody>
      </p:sp>
      <p:sp>
        <p:nvSpPr>
          <p:cNvPr id="1745" name="Google Shape;1745;p116"/>
          <p:cNvSpPr txBox="1">
            <a:spLocks noGrp="1"/>
          </p:cNvSpPr>
          <p:nvPr>
            <p:ph type="subTitle" idx="1"/>
          </p:nvPr>
        </p:nvSpPr>
        <p:spPr>
          <a:xfrm flipH="1">
            <a:off x="678872" y="1457526"/>
            <a:ext cx="4087091" cy="558000"/>
          </a:xfrm>
          <a:prstGeom prst="rect">
            <a:avLst/>
          </a:prstGeom>
        </p:spPr>
        <p:txBody>
          <a:bodyPr spcFirstLastPara="1" wrap="square" lIns="91425" tIns="91425" rIns="91425" bIns="91425" anchor="t" anchorCtr="0">
            <a:noAutofit/>
          </a:bodyPr>
          <a:lstStyle/>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Education can provide daily visibility of HN’s wellbeing and emerging concerns.</a:t>
            </a:r>
          </a:p>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Attendance, behaviour and health-management difficulties should inform the shared assessment.</a:t>
            </a:r>
          </a:p>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A social model considers family and environmental pressures alongside individual behaviour (Featherstone et al., 2018).</a:t>
            </a:r>
          </a:p>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Support should strengthen family capacity without losing focus on HN’s safety.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744"/>
                                        </p:tgtEl>
                                        <p:attrNameLst>
                                          <p:attrName>style.visibility</p:attrName>
                                        </p:attrNameLst>
                                      </p:cBhvr>
                                      <p:to>
                                        <p:strVal val="visible"/>
                                      </p:to>
                                    </p:set>
                                    <p:anim calcmode="lin" valueType="num">
                                      <p:cBhvr additive="base">
                                        <p:cTn id="7" dur="1000"/>
                                        <p:tgtEl>
                                          <p:spTgt spid="1744"/>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1745"/>
                                        </p:tgtEl>
                                        <p:attrNameLst>
                                          <p:attrName>style.visibility</p:attrName>
                                        </p:attrNameLst>
                                      </p:cBhvr>
                                      <p:to>
                                        <p:strVal val="visible"/>
                                      </p:to>
                                    </p:set>
                                    <p:anim calcmode="lin" valueType="num">
                                      <p:cBhvr additive="base">
                                        <p:cTn id="10" dur="1000"/>
                                        <p:tgtEl>
                                          <p:spTgt spid="1745"/>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86">
          <a:extLst>
            <a:ext uri="{FF2B5EF4-FFF2-40B4-BE49-F238E27FC236}">
              <a16:creationId xmlns:a16="http://schemas.microsoft.com/office/drawing/2014/main" id="{2C4B096D-BE41-C22B-6427-C490D139ED55}"/>
            </a:ext>
          </a:extLst>
        </p:cNvPr>
        <p:cNvGrpSpPr/>
        <p:nvPr/>
      </p:nvGrpSpPr>
      <p:grpSpPr>
        <a:xfrm>
          <a:off x="0" y="0"/>
          <a:ext cx="0" cy="0"/>
          <a:chOff x="0" y="0"/>
          <a:chExt cx="0" cy="0"/>
        </a:xfrm>
      </p:grpSpPr>
      <p:sp>
        <p:nvSpPr>
          <p:cNvPr id="1387" name="Google Shape;1387;p99">
            <a:extLst>
              <a:ext uri="{FF2B5EF4-FFF2-40B4-BE49-F238E27FC236}">
                <a16:creationId xmlns:a16="http://schemas.microsoft.com/office/drawing/2014/main" id="{4579CD87-E2FF-6A5B-7603-97332C6C3C48}"/>
              </a:ext>
            </a:extLst>
          </p:cNvPr>
          <p:cNvSpPr txBox="1">
            <a:spLocks noGrp="1"/>
          </p:cNvSpPr>
          <p:nvPr>
            <p:ph type="title"/>
          </p:nvPr>
        </p:nvSpPr>
        <p:spPr>
          <a:xfrm>
            <a:off x="1912397" y="437143"/>
            <a:ext cx="5319206" cy="572700"/>
          </a:xfrm>
          <a:prstGeom prst="rect">
            <a:avLst/>
          </a:prstGeom>
        </p:spPr>
        <p:txBody>
          <a:bodyPr spcFirstLastPara="1" wrap="square" lIns="91425" tIns="91425" rIns="91425" bIns="91425" anchor="t" anchorCtr="0">
            <a:noAutofit/>
          </a:bodyPr>
          <a:lstStyle/>
          <a:p>
            <a:pPr lvl="0"/>
            <a:r>
              <a:rPr lang="en-US" sz="3200" dirty="0">
                <a:latin typeface="Calibri" panose="020F0502020204030204" pitchFamily="34" charset="0"/>
                <a:ea typeface="Calibri" panose="020F0502020204030204" pitchFamily="34" charset="0"/>
                <a:cs typeface="Calibri" panose="020F0502020204030204" pitchFamily="34" charset="0"/>
                <a:sym typeface="Josefin Sans"/>
              </a:rPr>
              <a:t>Partnership Working and Communication</a:t>
            </a:r>
            <a:endParaRPr sz="3200" dirty="0">
              <a:latin typeface="Calibri" panose="020F0502020204030204" pitchFamily="34" charset="0"/>
              <a:ea typeface="Calibri" panose="020F0502020204030204" pitchFamily="34" charset="0"/>
              <a:cs typeface="Calibri" panose="020F0502020204030204" pitchFamily="34" charset="0"/>
              <a:sym typeface="Josefin Sans"/>
            </a:endParaRPr>
          </a:p>
        </p:txBody>
      </p:sp>
      <p:sp>
        <p:nvSpPr>
          <p:cNvPr id="1388" name="Google Shape;1388;p99">
            <a:extLst>
              <a:ext uri="{FF2B5EF4-FFF2-40B4-BE49-F238E27FC236}">
                <a16:creationId xmlns:a16="http://schemas.microsoft.com/office/drawing/2014/main" id="{07503390-ECB7-6C99-FC6D-9ED440F0F0C1}"/>
              </a:ext>
            </a:extLst>
          </p:cNvPr>
          <p:cNvSpPr txBox="1">
            <a:spLocks noGrp="1"/>
          </p:cNvSpPr>
          <p:nvPr>
            <p:ph type="subTitle" idx="1"/>
          </p:nvPr>
        </p:nvSpPr>
        <p:spPr>
          <a:xfrm>
            <a:off x="4326260" y="1565996"/>
            <a:ext cx="4536070" cy="2959500"/>
          </a:xfrm>
          <a:prstGeom prst="rect">
            <a:avLst/>
          </a:prstGeom>
        </p:spPr>
        <p:txBody>
          <a:bodyPr spcFirstLastPara="1" wrap="square" lIns="91425" tIns="91425" rIns="91425" bIns="91425" anchor="t" anchorCtr="0">
            <a:noAutofit/>
          </a:bodyPr>
          <a:lstStyle/>
          <a:p>
            <a:pPr marL="285750" indent="-285750" algn="just">
              <a:lnSpc>
                <a:spcPct val="150000"/>
              </a:lnSpc>
            </a:pPr>
            <a:r>
              <a:rPr lang="en-US" dirty="0">
                <a:latin typeface="Calibri" panose="020F0502020204030204" pitchFamily="34" charset="0"/>
                <a:ea typeface="Calibri" panose="020F0502020204030204" pitchFamily="34" charset="0"/>
                <a:cs typeface="Calibri" panose="020F0502020204030204" pitchFamily="34" charset="0"/>
              </a:rPr>
              <a:t>One shared risk picture must connect health, social care, mental health and education.</a:t>
            </a:r>
          </a:p>
          <a:p>
            <a:pPr marL="285750" indent="-285750" algn="just">
              <a:lnSpc>
                <a:spcPct val="150000"/>
              </a:lnSpc>
            </a:pPr>
            <a:r>
              <a:rPr lang="en-US" dirty="0">
                <a:latin typeface="Calibri" panose="020F0502020204030204" pitchFamily="34" charset="0"/>
                <a:ea typeface="Calibri" panose="020F0502020204030204" pitchFamily="34" charset="0"/>
                <a:cs typeface="Calibri" panose="020F0502020204030204" pitchFamily="34" charset="0"/>
              </a:rPr>
              <a:t>Information sharing and joint working are fundamental to effective safeguarding (Driscoll et al., 2020).</a:t>
            </a:r>
          </a:p>
          <a:p>
            <a:pPr marL="285750" indent="-285750" algn="just">
              <a:lnSpc>
                <a:spcPct val="150000"/>
              </a:lnSpc>
            </a:pPr>
            <a:r>
              <a:rPr lang="en-US" dirty="0">
                <a:latin typeface="Calibri" panose="020F0502020204030204" pitchFamily="34" charset="0"/>
                <a:ea typeface="Calibri" panose="020F0502020204030204" pitchFamily="34" charset="0"/>
                <a:cs typeface="Calibri" panose="020F0502020204030204" pitchFamily="34" charset="0"/>
              </a:rPr>
              <a:t>Cross-border moves require explicit transfer of plans, records and clinical responsibility.</a:t>
            </a:r>
          </a:p>
          <a:p>
            <a:pPr marL="285750" indent="-285750" algn="just">
              <a:lnSpc>
                <a:spcPct val="150000"/>
              </a:lnSpc>
            </a:pPr>
            <a:r>
              <a:rPr lang="en-US" dirty="0">
                <a:latin typeface="Calibri" panose="020F0502020204030204" pitchFamily="34" charset="0"/>
                <a:ea typeface="Calibri" panose="020F0502020204030204" pitchFamily="34" charset="0"/>
                <a:cs typeface="Calibri" panose="020F0502020204030204" pitchFamily="34" charset="0"/>
              </a:rPr>
              <a:t>Meetings need timely minutes, named actions, escalation routes and family involvement.</a:t>
            </a:r>
          </a:p>
        </p:txBody>
      </p:sp>
      <p:pic>
        <p:nvPicPr>
          <p:cNvPr id="3" name="Picture 2">
            <a:extLst>
              <a:ext uri="{FF2B5EF4-FFF2-40B4-BE49-F238E27FC236}">
                <a16:creationId xmlns:a16="http://schemas.microsoft.com/office/drawing/2014/main" id="{6567C797-2D97-40FF-0904-75862798A81C}"/>
              </a:ext>
            </a:extLst>
          </p:cNvPr>
          <p:cNvPicPr>
            <a:picLocks noChangeAspect="1"/>
          </p:cNvPicPr>
          <p:nvPr/>
        </p:nvPicPr>
        <p:blipFill>
          <a:blip r:embed="rId3"/>
          <a:stretch>
            <a:fillRect/>
          </a:stretch>
        </p:blipFill>
        <p:spPr>
          <a:xfrm>
            <a:off x="395720" y="1801523"/>
            <a:ext cx="3753716" cy="21598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53800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387"/>
                                        </p:tgtEl>
                                        <p:attrNameLst>
                                          <p:attrName>style.visibility</p:attrName>
                                        </p:attrNameLst>
                                      </p:cBhvr>
                                      <p:to>
                                        <p:strVal val="visible"/>
                                      </p:to>
                                    </p:set>
                                    <p:animEffect transition="in" filter="fade">
                                      <p:cBhvr>
                                        <p:cTn id="7" dur="1000"/>
                                        <p:tgtEl>
                                          <p:spTgt spid="1387"/>
                                        </p:tgtEl>
                                      </p:cBhvr>
                                    </p:animEffect>
                                  </p:childTnLst>
                                </p:cTn>
                              </p:par>
                            </p:childTnLst>
                          </p:cTn>
                        </p:par>
                        <p:par>
                          <p:cTn id="8" fill="hold">
                            <p:stCondLst>
                              <p:cond delay="1000"/>
                            </p:stCondLst>
                            <p:childTnLst>
                              <p:par>
                                <p:cTn id="9" presetID="2" presetClass="entr" presetSubtype="2" fill="hold" nodeType="afterEffect">
                                  <p:stCondLst>
                                    <p:cond delay="0"/>
                                  </p:stCondLst>
                                  <p:childTnLst>
                                    <p:set>
                                      <p:cBhvr>
                                        <p:cTn id="10" dur="1" fill="hold">
                                          <p:stCondLst>
                                            <p:cond delay="0"/>
                                          </p:stCondLst>
                                        </p:cTn>
                                        <p:tgtEl>
                                          <p:spTgt spid="1388"/>
                                        </p:tgtEl>
                                        <p:attrNameLst>
                                          <p:attrName>style.visibility</p:attrName>
                                        </p:attrNameLst>
                                      </p:cBhvr>
                                      <p:to>
                                        <p:strVal val="visible"/>
                                      </p:to>
                                    </p:set>
                                    <p:anim calcmode="lin" valueType="num">
                                      <p:cBhvr additive="base">
                                        <p:cTn id="11" dur="1000"/>
                                        <p:tgtEl>
                                          <p:spTgt spid="1388"/>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080">
          <a:extLst>
            <a:ext uri="{FF2B5EF4-FFF2-40B4-BE49-F238E27FC236}">
              <a16:creationId xmlns:a16="http://schemas.microsoft.com/office/drawing/2014/main" id="{295FE8DB-2A3E-471D-7E22-4CCA097349A3}"/>
            </a:ext>
          </a:extLst>
        </p:cNvPr>
        <p:cNvGrpSpPr/>
        <p:nvPr/>
      </p:nvGrpSpPr>
      <p:grpSpPr>
        <a:xfrm>
          <a:off x="0" y="0"/>
          <a:ext cx="0" cy="0"/>
          <a:chOff x="0" y="0"/>
          <a:chExt cx="0" cy="0"/>
        </a:xfrm>
      </p:grpSpPr>
      <p:sp>
        <p:nvSpPr>
          <p:cNvPr id="1081" name="Google Shape;1081;p78">
            <a:extLst>
              <a:ext uri="{FF2B5EF4-FFF2-40B4-BE49-F238E27FC236}">
                <a16:creationId xmlns:a16="http://schemas.microsoft.com/office/drawing/2014/main" id="{704CA468-3B35-52B0-0A45-A3F4E4431B47}"/>
              </a:ext>
            </a:extLst>
          </p:cNvPr>
          <p:cNvSpPr txBox="1">
            <a:spLocks noGrp="1"/>
          </p:cNvSpPr>
          <p:nvPr>
            <p:ph type="title"/>
          </p:nvPr>
        </p:nvSpPr>
        <p:spPr>
          <a:xfrm>
            <a:off x="2142000" y="448563"/>
            <a:ext cx="4860000" cy="822300"/>
          </a:xfrm>
          <a:prstGeom prst="rect">
            <a:avLst/>
          </a:prstGeom>
        </p:spPr>
        <p:txBody>
          <a:bodyPr spcFirstLastPara="1" wrap="square" lIns="91425" tIns="91425" rIns="91425" bIns="91425" anchor="ctr" anchorCtr="0">
            <a:noAutofit/>
          </a:bodyPr>
          <a:lstStyle/>
          <a:p>
            <a:pPr lvl="0" algn="ctr"/>
            <a:r>
              <a:rPr lang="en-US" sz="3200" dirty="0">
                <a:latin typeface="Calibri" panose="020F0502020204030204" pitchFamily="34" charset="0"/>
                <a:ea typeface="Calibri" panose="020F0502020204030204" pitchFamily="34" charset="0"/>
                <a:cs typeface="Calibri" panose="020F0502020204030204" pitchFamily="34" charset="0"/>
              </a:rPr>
              <a:t>Critical Analysis of the Professional Response</a:t>
            </a:r>
            <a:endParaRPr sz="3200" dirty="0">
              <a:latin typeface="Calibri" panose="020F0502020204030204" pitchFamily="34" charset="0"/>
              <a:ea typeface="Calibri" panose="020F0502020204030204" pitchFamily="34" charset="0"/>
              <a:cs typeface="Calibri" panose="020F0502020204030204" pitchFamily="34" charset="0"/>
            </a:endParaRPr>
          </a:p>
        </p:txBody>
      </p:sp>
      <p:sp>
        <p:nvSpPr>
          <p:cNvPr id="1082" name="Google Shape;1082;p78">
            <a:extLst>
              <a:ext uri="{FF2B5EF4-FFF2-40B4-BE49-F238E27FC236}">
                <a16:creationId xmlns:a16="http://schemas.microsoft.com/office/drawing/2014/main" id="{3D211551-B3A4-F497-1E0F-57AAEBB4D670}"/>
              </a:ext>
            </a:extLst>
          </p:cNvPr>
          <p:cNvSpPr txBox="1">
            <a:spLocks noGrp="1"/>
          </p:cNvSpPr>
          <p:nvPr>
            <p:ph type="subTitle" idx="1"/>
          </p:nvPr>
        </p:nvSpPr>
        <p:spPr>
          <a:xfrm>
            <a:off x="707550" y="2594264"/>
            <a:ext cx="4044559" cy="491700"/>
          </a:xfrm>
          <a:prstGeom prst="rect">
            <a:avLst/>
          </a:prstGeom>
        </p:spPr>
        <p:txBody>
          <a:bodyPr spcFirstLastPara="1" wrap="square" lIns="91425" tIns="91425" rIns="91425" bIns="91425" anchor="ctr" anchorCtr="0">
            <a:noAutofit/>
          </a:bodyPr>
          <a:lstStyle/>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The review identified weaknesses in Child in Need planning, communication and cross-border practice (Herefordshire Safeguarding Children Partnership, 2025).</a:t>
            </a:r>
          </a:p>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A delay occurred in transferring diabetes care after HN moved area (Worcestershire Acute Hospitals NHS Trust, 2024).</a:t>
            </a:r>
          </a:p>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The key failure was fragmented interpretation of cumulative medical risk.</a:t>
            </a:r>
          </a:p>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Learning after the review has strengthened local neglect training and CIN processes.</a:t>
            </a:r>
          </a:p>
        </p:txBody>
      </p:sp>
      <p:pic>
        <p:nvPicPr>
          <p:cNvPr id="3" name="Picture 2">
            <a:extLst>
              <a:ext uri="{FF2B5EF4-FFF2-40B4-BE49-F238E27FC236}">
                <a16:creationId xmlns:a16="http://schemas.microsoft.com/office/drawing/2014/main" id="{9CE6AB26-918C-87AD-1911-4C54DA3B1200}"/>
              </a:ext>
            </a:extLst>
          </p:cNvPr>
          <p:cNvPicPr>
            <a:picLocks noChangeAspect="1"/>
          </p:cNvPicPr>
          <p:nvPr/>
        </p:nvPicPr>
        <p:blipFill>
          <a:blip r:embed="rId3"/>
          <a:stretch>
            <a:fillRect/>
          </a:stretch>
        </p:blipFill>
        <p:spPr>
          <a:xfrm>
            <a:off x="5140036" y="1596445"/>
            <a:ext cx="3359727" cy="27149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96999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081"/>
                                        </p:tgtEl>
                                        <p:attrNameLst>
                                          <p:attrName>style.visibility</p:attrName>
                                        </p:attrNameLst>
                                      </p:cBhvr>
                                      <p:to>
                                        <p:strVal val="visible"/>
                                      </p:to>
                                    </p:set>
                                    <p:anim calcmode="lin" valueType="num">
                                      <p:cBhvr additive="base">
                                        <p:cTn id="7" dur="1000"/>
                                        <p:tgtEl>
                                          <p:spTgt spid="1081"/>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1082"/>
                                        </p:tgtEl>
                                        <p:attrNameLst>
                                          <p:attrName>style.visibility</p:attrName>
                                        </p:attrNameLst>
                                      </p:cBhvr>
                                      <p:to>
                                        <p:strVal val="visible"/>
                                      </p:to>
                                    </p:set>
                                    <p:anim calcmode="lin" valueType="num">
                                      <p:cBhvr additive="base">
                                        <p:cTn id="10" dur="1000"/>
                                        <p:tgtEl>
                                          <p:spTgt spid="108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087">
          <a:extLst>
            <a:ext uri="{FF2B5EF4-FFF2-40B4-BE49-F238E27FC236}">
              <a16:creationId xmlns:a16="http://schemas.microsoft.com/office/drawing/2014/main" id="{B3CDCFBB-CCF4-F9FA-BF24-693856D0E57D}"/>
            </a:ext>
          </a:extLst>
        </p:cNvPr>
        <p:cNvGrpSpPr/>
        <p:nvPr/>
      </p:nvGrpSpPr>
      <p:grpSpPr>
        <a:xfrm>
          <a:off x="0" y="0"/>
          <a:ext cx="0" cy="0"/>
          <a:chOff x="0" y="0"/>
          <a:chExt cx="0" cy="0"/>
        </a:xfrm>
      </p:grpSpPr>
      <p:sp>
        <p:nvSpPr>
          <p:cNvPr id="1088" name="Google Shape;1088;p79">
            <a:extLst>
              <a:ext uri="{FF2B5EF4-FFF2-40B4-BE49-F238E27FC236}">
                <a16:creationId xmlns:a16="http://schemas.microsoft.com/office/drawing/2014/main" id="{0FE6B6F2-7D56-C7D2-D65A-599ED57E345F}"/>
              </a:ext>
            </a:extLst>
          </p:cNvPr>
          <p:cNvSpPr txBox="1">
            <a:spLocks noGrp="1"/>
          </p:cNvSpPr>
          <p:nvPr>
            <p:ph type="title"/>
          </p:nvPr>
        </p:nvSpPr>
        <p:spPr>
          <a:xfrm flipH="1">
            <a:off x="954300" y="774757"/>
            <a:ext cx="7770600" cy="753805"/>
          </a:xfrm>
          <a:prstGeom prst="rect">
            <a:avLst/>
          </a:prstGeom>
        </p:spPr>
        <p:txBody>
          <a:bodyPr spcFirstLastPara="1" wrap="square" lIns="91425" tIns="91425" rIns="91425" bIns="91425" anchor="b" anchorCtr="0">
            <a:noAutofit/>
          </a:bodyPr>
          <a:lstStyle/>
          <a:p>
            <a:pPr lvl="0" algn="just"/>
            <a:r>
              <a:rPr lang="en-US" sz="3200" dirty="0">
                <a:latin typeface="Calibri" panose="020F0502020204030204" pitchFamily="34" charset="0"/>
                <a:ea typeface="Calibri" panose="020F0502020204030204" pitchFamily="34" charset="0"/>
                <a:cs typeface="Calibri" panose="020F0502020204030204" pitchFamily="34" charset="0"/>
              </a:rPr>
              <a:t>Proposed Care, Support and Action Plan</a:t>
            </a:r>
            <a:endParaRPr sz="3200" dirty="0">
              <a:latin typeface="Calibri" panose="020F0502020204030204" pitchFamily="34" charset="0"/>
              <a:ea typeface="Calibri" panose="020F0502020204030204" pitchFamily="34" charset="0"/>
              <a:cs typeface="Calibri" panose="020F0502020204030204" pitchFamily="34" charset="0"/>
            </a:endParaRPr>
          </a:p>
        </p:txBody>
      </p:sp>
      <p:sp>
        <p:nvSpPr>
          <p:cNvPr id="1089" name="Google Shape;1089;p79">
            <a:extLst>
              <a:ext uri="{FF2B5EF4-FFF2-40B4-BE49-F238E27FC236}">
                <a16:creationId xmlns:a16="http://schemas.microsoft.com/office/drawing/2014/main" id="{26CC2D13-6613-B49C-E6E4-6966711B8840}"/>
              </a:ext>
            </a:extLst>
          </p:cNvPr>
          <p:cNvSpPr txBox="1">
            <a:spLocks noGrp="1"/>
          </p:cNvSpPr>
          <p:nvPr>
            <p:ph type="body" idx="1"/>
          </p:nvPr>
        </p:nvSpPr>
        <p:spPr>
          <a:xfrm flipH="1">
            <a:off x="933516" y="1721851"/>
            <a:ext cx="3906084" cy="1395000"/>
          </a:xfrm>
          <a:prstGeom prst="rect">
            <a:avLst/>
          </a:prstGeom>
        </p:spPr>
        <p:txBody>
          <a:bodyPr spcFirstLastPara="1" wrap="square" lIns="91425" tIns="91425" rIns="91425" bIns="91425" anchor="t" anchorCtr="0">
            <a:noAutofit/>
          </a:bodyPr>
          <a:lstStyle/>
          <a:p>
            <a:pPr marL="285750" indent="-285750" algn="just">
              <a:lnSpc>
                <a:spcPct val="150000"/>
              </a:lnSpc>
            </a:pPr>
            <a:r>
              <a:rPr lang="en-US" sz="1200" dirty="0">
                <a:latin typeface="Calibri" panose="020F0502020204030204" pitchFamily="34" charset="0"/>
                <a:ea typeface="Calibri" panose="020F0502020204030204" pitchFamily="34" charset="0"/>
                <a:cs typeface="Calibri" panose="020F0502020204030204" pitchFamily="34" charset="0"/>
              </a:rPr>
              <a:t>Immediate: confirm medical stability, supplies, monitoring and a written diabetes safety plan.</a:t>
            </a:r>
          </a:p>
          <a:p>
            <a:pPr marL="285750" indent="-285750" algn="just">
              <a:lnSpc>
                <a:spcPct val="150000"/>
              </a:lnSpc>
            </a:pPr>
            <a:r>
              <a:rPr lang="en-US" sz="1200" dirty="0">
                <a:latin typeface="Calibri" panose="020F0502020204030204" pitchFamily="34" charset="0"/>
                <a:ea typeface="Calibri" panose="020F0502020204030204" pitchFamily="34" charset="0"/>
                <a:cs typeface="Calibri" panose="020F0502020204030204" pitchFamily="34" charset="0"/>
              </a:rPr>
              <a:t>Within days: multi-agency meeting, direct work with HN and an updated Child in Need assessment.</a:t>
            </a:r>
          </a:p>
          <a:p>
            <a:pPr marL="285750" indent="-285750" algn="just">
              <a:lnSpc>
                <a:spcPct val="150000"/>
              </a:lnSpc>
            </a:pPr>
            <a:r>
              <a:rPr lang="en-US" sz="1200" dirty="0">
                <a:latin typeface="Calibri" panose="020F0502020204030204" pitchFamily="34" charset="0"/>
                <a:ea typeface="Calibri" panose="020F0502020204030204" pitchFamily="34" charset="0"/>
                <a:cs typeface="Calibri" panose="020F0502020204030204" pitchFamily="34" charset="0"/>
              </a:rPr>
              <a:t>Provide diabetes-informed psychological support and family education (NICE, 2022).</a:t>
            </a:r>
          </a:p>
          <a:p>
            <a:pPr marL="285750" indent="-285750" algn="just">
              <a:lnSpc>
                <a:spcPct val="150000"/>
              </a:lnSpc>
            </a:pPr>
            <a:r>
              <a:rPr lang="en-US" sz="1200" dirty="0">
                <a:latin typeface="Calibri" panose="020F0502020204030204" pitchFamily="34" charset="0"/>
                <a:ea typeface="Calibri" panose="020F0502020204030204" pitchFamily="34" charset="0"/>
                <a:cs typeface="Calibri" panose="020F0502020204030204" pitchFamily="34" charset="0"/>
              </a:rPr>
              <a:t>Set measurable review triggers; escalate to section 47 if significant harm is suspected.</a:t>
            </a:r>
          </a:p>
        </p:txBody>
      </p:sp>
      <p:pic>
        <p:nvPicPr>
          <p:cNvPr id="3" name="Picture 2">
            <a:extLst>
              <a:ext uri="{FF2B5EF4-FFF2-40B4-BE49-F238E27FC236}">
                <a16:creationId xmlns:a16="http://schemas.microsoft.com/office/drawing/2014/main" id="{7538A62C-996E-7E02-226E-91C9C1E4F835}"/>
              </a:ext>
            </a:extLst>
          </p:cNvPr>
          <p:cNvPicPr>
            <a:picLocks noChangeAspect="1"/>
          </p:cNvPicPr>
          <p:nvPr/>
        </p:nvPicPr>
        <p:blipFill>
          <a:blip r:embed="rId3"/>
          <a:stretch>
            <a:fillRect/>
          </a:stretch>
        </p:blipFill>
        <p:spPr>
          <a:xfrm>
            <a:off x="5091544" y="1721851"/>
            <a:ext cx="2899065" cy="238529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61443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088"/>
                                        </p:tgtEl>
                                        <p:attrNameLst>
                                          <p:attrName>style.visibility</p:attrName>
                                        </p:attrNameLst>
                                      </p:cBhvr>
                                      <p:to>
                                        <p:strVal val="visible"/>
                                      </p:to>
                                    </p:set>
                                    <p:anim calcmode="lin" valueType="num">
                                      <p:cBhvr additive="base">
                                        <p:cTn id="7" dur="1000"/>
                                        <p:tgtEl>
                                          <p:spTgt spid="1088"/>
                                        </p:tgtEl>
                                        <p:attrNameLst>
                                          <p:attrName>ppt_x</p:attrName>
                                        </p:attrNameLst>
                                      </p:cBhvr>
                                      <p:tavLst>
                                        <p:tav tm="0">
                                          <p:val>
                                            <p:strVal val="#ppt_x-1"/>
                                          </p:val>
                                        </p:tav>
                                        <p:tav tm="100000">
                                          <p:val>
                                            <p:strVal val="#ppt_x"/>
                                          </p:val>
                                        </p:tav>
                                      </p:tavLst>
                                    </p:anim>
                                  </p:childTnLst>
                                </p:cTn>
                              </p:par>
                              <p:par>
                                <p:cTn id="8" presetID="2" presetClass="entr" presetSubtype="2" fill="hold" nodeType="withEffect">
                                  <p:stCondLst>
                                    <p:cond delay="0"/>
                                  </p:stCondLst>
                                  <p:childTnLst>
                                    <p:set>
                                      <p:cBhvr>
                                        <p:cTn id="9" dur="1" fill="hold">
                                          <p:stCondLst>
                                            <p:cond delay="0"/>
                                          </p:stCondLst>
                                        </p:cTn>
                                        <p:tgtEl>
                                          <p:spTgt spid="1089"/>
                                        </p:tgtEl>
                                        <p:attrNameLst>
                                          <p:attrName>style.visibility</p:attrName>
                                        </p:attrNameLst>
                                      </p:cBhvr>
                                      <p:to>
                                        <p:strVal val="visible"/>
                                      </p:to>
                                    </p:set>
                                    <p:anim calcmode="lin" valueType="num">
                                      <p:cBhvr additive="base">
                                        <p:cTn id="10" dur="1000"/>
                                        <p:tgtEl>
                                          <p:spTgt spid="1089"/>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087">
          <a:extLst>
            <a:ext uri="{FF2B5EF4-FFF2-40B4-BE49-F238E27FC236}">
              <a16:creationId xmlns:a16="http://schemas.microsoft.com/office/drawing/2014/main" id="{43D461F0-3E8D-3930-7E12-3AA9503A2648}"/>
            </a:ext>
          </a:extLst>
        </p:cNvPr>
        <p:cNvGrpSpPr/>
        <p:nvPr/>
      </p:nvGrpSpPr>
      <p:grpSpPr>
        <a:xfrm>
          <a:off x="0" y="0"/>
          <a:ext cx="0" cy="0"/>
          <a:chOff x="0" y="0"/>
          <a:chExt cx="0" cy="0"/>
        </a:xfrm>
      </p:grpSpPr>
      <p:sp>
        <p:nvSpPr>
          <p:cNvPr id="1088" name="Google Shape;1088;p79">
            <a:extLst>
              <a:ext uri="{FF2B5EF4-FFF2-40B4-BE49-F238E27FC236}">
                <a16:creationId xmlns:a16="http://schemas.microsoft.com/office/drawing/2014/main" id="{83F5F15C-AD21-C1D6-B197-FF9C47CA3E66}"/>
              </a:ext>
            </a:extLst>
          </p:cNvPr>
          <p:cNvSpPr txBox="1">
            <a:spLocks noGrp="1"/>
          </p:cNvSpPr>
          <p:nvPr>
            <p:ph type="title"/>
          </p:nvPr>
        </p:nvSpPr>
        <p:spPr>
          <a:xfrm flipH="1">
            <a:off x="686700" y="245433"/>
            <a:ext cx="7770600" cy="1162514"/>
          </a:xfrm>
          <a:prstGeom prst="rect">
            <a:avLst/>
          </a:prstGeom>
        </p:spPr>
        <p:txBody>
          <a:bodyPr spcFirstLastPara="1" wrap="square" lIns="91425" tIns="91425" rIns="91425" bIns="91425" anchor="b" anchorCtr="0">
            <a:noAutofit/>
          </a:bodyPr>
          <a:lstStyle/>
          <a:p>
            <a:pPr lvl="0"/>
            <a:r>
              <a:rPr lang="en-US" sz="3200" dirty="0">
                <a:latin typeface="Calibri" panose="020F0502020204030204" pitchFamily="34" charset="0"/>
                <a:ea typeface="Calibri" panose="020F0502020204030204" pitchFamily="34" charset="0"/>
                <a:cs typeface="Calibri" panose="020F0502020204030204" pitchFamily="34" charset="0"/>
              </a:rPr>
              <a:t>Recommendations for Service Improvement</a:t>
            </a:r>
            <a:endParaRPr sz="3200" dirty="0">
              <a:latin typeface="Calibri" panose="020F0502020204030204" pitchFamily="34" charset="0"/>
              <a:ea typeface="Calibri" panose="020F0502020204030204" pitchFamily="34" charset="0"/>
              <a:cs typeface="Calibri" panose="020F0502020204030204" pitchFamily="34" charset="0"/>
            </a:endParaRPr>
          </a:p>
        </p:txBody>
      </p:sp>
      <p:sp>
        <p:nvSpPr>
          <p:cNvPr id="1089" name="Google Shape;1089;p79">
            <a:extLst>
              <a:ext uri="{FF2B5EF4-FFF2-40B4-BE49-F238E27FC236}">
                <a16:creationId xmlns:a16="http://schemas.microsoft.com/office/drawing/2014/main" id="{D93D4D4B-7E78-1B23-573D-3E0287C90592}"/>
              </a:ext>
            </a:extLst>
          </p:cNvPr>
          <p:cNvSpPr txBox="1">
            <a:spLocks noGrp="1"/>
          </p:cNvSpPr>
          <p:nvPr>
            <p:ph type="body" idx="1"/>
          </p:nvPr>
        </p:nvSpPr>
        <p:spPr>
          <a:xfrm flipH="1">
            <a:off x="804458" y="1407947"/>
            <a:ext cx="4494905" cy="1395000"/>
          </a:xfrm>
          <a:prstGeom prst="rect">
            <a:avLst/>
          </a:prstGeom>
        </p:spPr>
        <p:txBody>
          <a:bodyPr spcFirstLastPara="1" wrap="square" lIns="91425" tIns="91425" rIns="91425" bIns="91425" anchor="t" anchorCtr="0">
            <a:noAutofit/>
          </a:bodyPr>
          <a:lstStyle/>
          <a:p>
            <a:pPr marL="285750" indent="-285750" algn="just">
              <a:lnSpc>
                <a:spcPct val="150000"/>
              </a:lnSpc>
            </a:pPr>
            <a:r>
              <a:rPr lang="en-US" sz="1200" dirty="0">
                <a:latin typeface="Calibri" panose="020F0502020204030204" pitchFamily="34" charset="0"/>
                <a:ea typeface="Calibri" panose="020F0502020204030204" pitchFamily="34" charset="0"/>
                <a:cs typeface="Calibri" panose="020F0502020204030204" pitchFamily="34" charset="0"/>
              </a:rPr>
              <a:t>Adopt explicit multi-agency guidance for chronic-condition medical neglect.</a:t>
            </a:r>
          </a:p>
          <a:p>
            <a:pPr marL="285750" indent="-285750" algn="just">
              <a:lnSpc>
                <a:spcPct val="150000"/>
              </a:lnSpc>
            </a:pPr>
            <a:r>
              <a:rPr lang="en-US" sz="1200" dirty="0">
                <a:latin typeface="Calibri" panose="020F0502020204030204" pitchFamily="34" charset="0"/>
                <a:ea typeface="Calibri" panose="020F0502020204030204" pitchFamily="34" charset="0"/>
                <a:cs typeface="Calibri" panose="020F0502020204030204" pitchFamily="34" charset="0"/>
              </a:rPr>
              <a:t> Audit cross-border transfers, CIN plans, meeting minutes and escalation practice.</a:t>
            </a:r>
          </a:p>
          <a:p>
            <a:pPr marL="285750" indent="-285750" algn="just">
              <a:lnSpc>
                <a:spcPct val="150000"/>
              </a:lnSpc>
            </a:pPr>
            <a:r>
              <a:rPr lang="en-US" sz="1200" dirty="0">
                <a:latin typeface="Calibri" panose="020F0502020204030204" pitchFamily="34" charset="0"/>
                <a:ea typeface="Calibri" panose="020F0502020204030204" pitchFamily="34" charset="0"/>
                <a:cs typeface="Calibri" panose="020F0502020204030204" pitchFamily="34" charset="0"/>
              </a:rPr>
              <a:t> Embed the child’s voice and diabetes-informed mental-health access in pathways (Herefordshire Safeguarding Children Partnership, 2025).</a:t>
            </a:r>
          </a:p>
          <a:p>
            <a:pPr marL="285750" indent="-285750" algn="just">
              <a:lnSpc>
                <a:spcPct val="150000"/>
              </a:lnSpc>
            </a:pPr>
            <a:r>
              <a:rPr lang="en-US" sz="1200" dirty="0">
                <a:latin typeface="Calibri" panose="020F0502020204030204" pitchFamily="34" charset="0"/>
                <a:ea typeface="Calibri" panose="020F0502020204030204" pitchFamily="34" charset="0"/>
                <a:cs typeface="Calibri" panose="020F0502020204030204" pitchFamily="34" charset="0"/>
              </a:rPr>
              <a:t> Use current Working Together expectations to test partnership impact, not just activity (Department for Education, 2026).</a:t>
            </a:r>
          </a:p>
        </p:txBody>
      </p:sp>
      <p:pic>
        <p:nvPicPr>
          <p:cNvPr id="4" name="Picture 3">
            <a:extLst>
              <a:ext uri="{FF2B5EF4-FFF2-40B4-BE49-F238E27FC236}">
                <a16:creationId xmlns:a16="http://schemas.microsoft.com/office/drawing/2014/main" id="{FBCC7CA1-19EA-BC77-8948-3EAD8B2C1FB4}"/>
              </a:ext>
            </a:extLst>
          </p:cNvPr>
          <p:cNvPicPr>
            <a:picLocks noChangeAspect="1"/>
          </p:cNvPicPr>
          <p:nvPr/>
        </p:nvPicPr>
        <p:blipFill>
          <a:blip r:embed="rId3"/>
          <a:stretch>
            <a:fillRect/>
          </a:stretch>
        </p:blipFill>
        <p:spPr>
          <a:xfrm>
            <a:off x="5472543" y="1509282"/>
            <a:ext cx="3276602" cy="25873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92068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088"/>
                                        </p:tgtEl>
                                        <p:attrNameLst>
                                          <p:attrName>style.visibility</p:attrName>
                                        </p:attrNameLst>
                                      </p:cBhvr>
                                      <p:to>
                                        <p:strVal val="visible"/>
                                      </p:to>
                                    </p:set>
                                    <p:anim calcmode="lin" valueType="num">
                                      <p:cBhvr additive="base">
                                        <p:cTn id="7" dur="1000"/>
                                        <p:tgtEl>
                                          <p:spTgt spid="1088"/>
                                        </p:tgtEl>
                                        <p:attrNameLst>
                                          <p:attrName>ppt_x</p:attrName>
                                        </p:attrNameLst>
                                      </p:cBhvr>
                                      <p:tavLst>
                                        <p:tav tm="0">
                                          <p:val>
                                            <p:strVal val="#ppt_x-1"/>
                                          </p:val>
                                        </p:tav>
                                        <p:tav tm="100000">
                                          <p:val>
                                            <p:strVal val="#ppt_x"/>
                                          </p:val>
                                        </p:tav>
                                      </p:tavLst>
                                    </p:anim>
                                  </p:childTnLst>
                                </p:cTn>
                              </p:par>
                              <p:par>
                                <p:cTn id="8" presetID="2" presetClass="entr" presetSubtype="2" fill="hold" nodeType="withEffect">
                                  <p:stCondLst>
                                    <p:cond delay="0"/>
                                  </p:stCondLst>
                                  <p:childTnLst>
                                    <p:set>
                                      <p:cBhvr>
                                        <p:cTn id="9" dur="1" fill="hold">
                                          <p:stCondLst>
                                            <p:cond delay="0"/>
                                          </p:stCondLst>
                                        </p:cTn>
                                        <p:tgtEl>
                                          <p:spTgt spid="1089"/>
                                        </p:tgtEl>
                                        <p:attrNameLst>
                                          <p:attrName>style.visibility</p:attrName>
                                        </p:attrNameLst>
                                      </p:cBhvr>
                                      <p:to>
                                        <p:strVal val="visible"/>
                                      </p:to>
                                    </p:set>
                                    <p:anim calcmode="lin" valueType="num">
                                      <p:cBhvr additive="base">
                                        <p:cTn id="10" dur="1000"/>
                                        <p:tgtEl>
                                          <p:spTgt spid="1089"/>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31">
          <a:extLst>
            <a:ext uri="{FF2B5EF4-FFF2-40B4-BE49-F238E27FC236}">
              <a16:creationId xmlns:a16="http://schemas.microsoft.com/office/drawing/2014/main" id="{9B6DF8E9-CA87-A19C-689F-571DD029B385}"/>
            </a:ext>
          </a:extLst>
        </p:cNvPr>
        <p:cNvGrpSpPr/>
        <p:nvPr/>
      </p:nvGrpSpPr>
      <p:grpSpPr>
        <a:xfrm>
          <a:off x="0" y="0"/>
          <a:ext cx="0" cy="0"/>
          <a:chOff x="0" y="0"/>
          <a:chExt cx="0" cy="0"/>
        </a:xfrm>
      </p:grpSpPr>
      <p:sp>
        <p:nvSpPr>
          <p:cNvPr id="1737" name="Google Shape;1737;p115">
            <a:extLst>
              <a:ext uri="{FF2B5EF4-FFF2-40B4-BE49-F238E27FC236}">
                <a16:creationId xmlns:a16="http://schemas.microsoft.com/office/drawing/2014/main" id="{57ED266C-3A1A-738D-0F9D-D5786C77CF2D}"/>
              </a:ext>
            </a:extLst>
          </p:cNvPr>
          <p:cNvSpPr txBox="1">
            <a:spLocks noGrp="1"/>
          </p:cNvSpPr>
          <p:nvPr>
            <p:ph type="title"/>
          </p:nvPr>
        </p:nvSpPr>
        <p:spPr>
          <a:xfrm>
            <a:off x="1655618" y="883652"/>
            <a:ext cx="5832764" cy="657000"/>
          </a:xfrm>
          <a:prstGeom prst="rect">
            <a:avLst/>
          </a:prstGeom>
        </p:spPr>
        <p:txBody>
          <a:bodyPr spcFirstLastPara="1" wrap="square" lIns="91425" tIns="91425" rIns="91425" bIns="91425" anchor="ctr" anchorCtr="0">
            <a:noAutofit/>
          </a:bodyPr>
          <a:lstStyle/>
          <a:p>
            <a:pPr lvl="0" algn="ctr"/>
            <a:r>
              <a:rPr lang="en-US" dirty="0">
                <a:latin typeface="Calibri" panose="020F0502020204030204" pitchFamily="34" charset="0"/>
                <a:ea typeface="Calibri" panose="020F0502020204030204" pitchFamily="34" charset="0"/>
                <a:cs typeface="Calibri" panose="020F0502020204030204" pitchFamily="34" charset="0"/>
              </a:rPr>
              <a:t>Conclusion</a:t>
            </a:r>
            <a:endParaRPr dirty="0">
              <a:latin typeface="Calibri" panose="020F0502020204030204" pitchFamily="34" charset="0"/>
              <a:ea typeface="Calibri" panose="020F0502020204030204" pitchFamily="34" charset="0"/>
              <a:cs typeface="Calibri" panose="020F0502020204030204" pitchFamily="34" charset="0"/>
            </a:endParaRPr>
          </a:p>
        </p:txBody>
      </p:sp>
      <p:sp>
        <p:nvSpPr>
          <p:cNvPr id="1738" name="Google Shape;1738;p115">
            <a:extLst>
              <a:ext uri="{FF2B5EF4-FFF2-40B4-BE49-F238E27FC236}">
                <a16:creationId xmlns:a16="http://schemas.microsoft.com/office/drawing/2014/main" id="{CF85A414-0085-22E7-2116-AF4AF12558FA}"/>
              </a:ext>
            </a:extLst>
          </p:cNvPr>
          <p:cNvSpPr txBox="1">
            <a:spLocks noGrp="1"/>
          </p:cNvSpPr>
          <p:nvPr>
            <p:ph type="subTitle" idx="1"/>
          </p:nvPr>
        </p:nvSpPr>
        <p:spPr>
          <a:xfrm>
            <a:off x="4177148" y="1681259"/>
            <a:ext cx="3650670" cy="558000"/>
          </a:xfrm>
          <a:prstGeom prst="rect">
            <a:avLst/>
          </a:prstGeom>
        </p:spPr>
        <p:txBody>
          <a:bodyPr spcFirstLastPara="1" wrap="square" lIns="91425" tIns="91425" rIns="91425" bIns="91425" anchor="t" anchorCtr="0">
            <a:noAutofit/>
          </a:bodyPr>
          <a:lstStyle/>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HN’s diabetes crisis demonstrates the overlap between health need and safeguarding risk.</a:t>
            </a:r>
          </a:p>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Protection requires child-</a:t>
            </a:r>
            <a:r>
              <a:rPr lang="en-US" sz="1200" dirty="0" err="1">
                <a:latin typeface="Calibri" panose="020F0502020204030204" pitchFamily="34" charset="0"/>
                <a:ea typeface="Calibri" panose="020F0502020204030204" pitchFamily="34" charset="0"/>
                <a:cs typeface="Calibri" panose="020F0502020204030204" pitchFamily="34" charset="0"/>
              </a:rPr>
              <a:t>centred</a:t>
            </a:r>
            <a:r>
              <a:rPr lang="en-US" sz="1200" dirty="0">
                <a:latin typeface="Calibri" panose="020F0502020204030204" pitchFamily="34" charset="0"/>
                <a:ea typeface="Calibri" panose="020F0502020204030204" pitchFamily="34" charset="0"/>
                <a:cs typeface="Calibri" panose="020F0502020204030204" pitchFamily="34" charset="0"/>
              </a:rPr>
              <a:t> assessment plus coordinated professional accountability.</a:t>
            </a:r>
          </a:p>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The agreed response combines medical safety, family support, mental-health care and social-work oversight.</a:t>
            </a:r>
          </a:p>
          <a:p>
            <a:pPr marL="285750" lvl="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Success is measured by safer health outcomes and HN’s meaningful participation.</a:t>
            </a:r>
          </a:p>
        </p:txBody>
      </p:sp>
      <p:pic>
        <p:nvPicPr>
          <p:cNvPr id="3" name="Picture 2">
            <a:extLst>
              <a:ext uri="{FF2B5EF4-FFF2-40B4-BE49-F238E27FC236}">
                <a16:creationId xmlns:a16="http://schemas.microsoft.com/office/drawing/2014/main" id="{1F66CC14-E632-1191-FAF6-6580993B2C5A}"/>
              </a:ext>
            </a:extLst>
          </p:cNvPr>
          <p:cNvPicPr>
            <a:picLocks noChangeAspect="1"/>
          </p:cNvPicPr>
          <p:nvPr/>
        </p:nvPicPr>
        <p:blipFill>
          <a:blip r:embed="rId3"/>
          <a:stretch>
            <a:fillRect/>
          </a:stretch>
        </p:blipFill>
        <p:spPr>
          <a:xfrm>
            <a:off x="600508" y="1681259"/>
            <a:ext cx="3271838" cy="27271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84127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1737"/>
                                        </p:tgtEl>
                                        <p:attrNameLst>
                                          <p:attrName>style.visibility</p:attrName>
                                        </p:attrNameLst>
                                      </p:cBhvr>
                                      <p:to>
                                        <p:strVal val="visible"/>
                                      </p:to>
                                    </p:set>
                                    <p:anim calcmode="lin" valueType="num">
                                      <p:cBhvr additive="base">
                                        <p:cTn id="7" dur="1000"/>
                                        <p:tgtEl>
                                          <p:spTgt spid="1737"/>
                                        </p:tgtEl>
                                        <p:attrNameLst>
                                          <p:attrName>ppt_x</p:attrName>
                                        </p:attrNameLst>
                                      </p:cBhvr>
                                      <p:tavLst>
                                        <p:tav tm="0">
                                          <p:val>
                                            <p:strVal val="#ppt_x+1"/>
                                          </p:val>
                                        </p:tav>
                                        <p:tav tm="100000">
                                          <p:val>
                                            <p:strVal val="#ppt_x"/>
                                          </p:val>
                                        </p:tav>
                                      </p:tavLst>
                                    </p:anim>
                                  </p:childTnLst>
                                </p:cTn>
                              </p:par>
                              <p:par>
                                <p:cTn id="8" presetID="2" presetClass="entr" presetSubtype="2" fill="hold" nodeType="withEffect">
                                  <p:stCondLst>
                                    <p:cond delay="0"/>
                                  </p:stCondLst>
                                  <p:childTnLst>
                                    <p:set>
                                      <p:cBhvr>
                                        <p:cTn id="9" dur="1" fill="hold">
                                          <p:stCondLst>
                                            <p:cond delay="0"/>
                                          </p:stCondLst>
                                        </p:cTn>
                                        <p:tgtEl>
                                          <p:spTgt spid="1738"/>
                                        </p:tgtEl>
                                        <p:attrNameLst>
                                          <p:attrName>style.visibility</p:attrName>
                                        </p:attrNameLst>
                                      </p:cBhvr>
                                      <p:to>
                                        <p:strVal val="visible"/>
                                      </p:to>
                                    </p:set>
                                    <p:anim calcmode="lin" valueType="num">
                                      <p:cBhvr additive="base">
                                        <p:cTn id="10" dur="1000"/>
                                        <p:tgtEl>
                                          <p:spTgt spid="1738"/>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181DDD-EDCA-43F6-9F55-95A22C06F0F2}"/>
              </a:ext>
            </a:extLst>
          </p:cNvPr>
          <p:cNvSpPr txBox="1"/>
          <p:nvPr/>
        </p:nvSpPr>
        <p:spPr>
          <a:xfrm>
            <a:off x="180109" y="831273"/>
            <a:ext cx="8783782" cy="3817520"/>
          </a:xfrm>
          <a:prstGeom prst="rect">
            <a:avLst/>
          </a:prstGeom>
          <a:noFill/>
        </p:spPr>
        <p:txBody>
          <a:bodyPr wrap="square" rtlCol="0">
            <a:spAutoFit/>
          </a:bodyPr>
          <a:lstStyle/>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Barnes, V. (2018) </a:t>
            </a:r>
            <a:r>
              <a:rPr lang="en-US" sz="600" i="1" dirty="0">
                <a:latin typeface="Calibri" panose="020F0502020204030204" pitchFamily="34" charset="0"/>
                <a:ea typeface="Calibri" panose="020F0502020204030204" pitchFamily="34" charset="0"/>
                <a:cs typeface="Calibri" panose="020F0502020204030204" pitchFamily="34" charset="0"/>
              </a:rPr>
              <a:t>Child-</a:t>
            </a:r>
            <a:r>
              <a:rPr lang="en-US" sz="600" i="1" dirty="0" err="1">
                <a:latin typeface="Calibri" panose="020F0502020204030204" pitchFamily="34" charset="0"/>
                <a:ea typeface="Calibri" panose="020F0502020204030204" pitchFamily="34" charset="0"/>
                <a:cs typeface="Calibri" panose="020F0502020204030204" pitchFamily="34" charset="0"/>
              </a:rPr>
              <a:t>Centred</a:t>
            </a:r>
            <a:r>
              <a:rPr lang="en-US" sz="600" i="1" dirty="0">
                <a:latin typeface="Calibri" panose="020F0502020204030204" pitchFamily="34" charset="0"/>
                <a:ea typeface="Calibri" panose="020F0502020204030204" pitchFamily="34" charset="0"/>
                <a:cs typeface="Calibri" panose="020F0502020204030204" pitchFamily="34" charset="0"/>
              </a:rPr>
              <a:t> Social Work: Theory and Practice</a:t>
            </a:r>
            <a:r>
              <a:rPr lang="en-US" sz="600" dirty="0">
                <a:latin typeface="Calibri" panose="020F0502020204030204" pitchFamily="34" charset="0"/>
                <a:ea typeface="Calibri" panose="020F0502020204030204" pitchFamily="34" charset="0"/>
                <a:cs typeface="Calibri" panose="020F0502020204030204" pitchFamily="34" charset="0"/>
              </a:rPr>
              <a:t>. London: Bloomsbury Publishing.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2"/>
              </a:rPr>
              <a:t>https://books.google.com/books/about/Child_Centred_Social_Work_Theory_and_Pra.html?id=pxxHEAAAQBAJ</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Children Act 1989, c.41. London: The Stationery Office.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3"/>
              </a:rPr>
              <a:t>https://www.legislation.gov.uk/ukpga/1989/41/contents</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Children Act 2004, c.31. London: The Stationery Office.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4"/>
              </a:rPr>
              <a:t>https://www.legislation.gov.uk/ukpga/2004/31/contents</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Department for Education (2026) </a:t>
            </a:r>
            <a:r>
              <a:rPr lang="en-US" sz="600" i="1" dirty="0">
                <a:latin typeface="Calibri" panose="020F0502020204030204" pitchFamily="34" charset="0"/>
                <a:ea typeface="Calibri" panose="020F0502020204030204" pitchFamily="34" charset="0"/>
                <a:cs typeface="Calibri" panose="020F0502020204030204" pitchFamily="34" charset="0"/>
              </a:rPr>
              <a:t>Working together to safeguard children 2026: Statutory guidance</a:t>
            </a:r>
            <a:r>
              <a:rPr lang="en-US" sz="600" dirty="0">
                <a:latin typeface="Calibri" panose="020F0502020204030204" pitchFamily="34" charset="0"/>
                <a:ea typeface="Calibri" panose="020F0502020204030204" pitchFamily="34" charset="0"/>
                <a:cs typeface="Calibri" panose="020F0502020204030204" pitchFamily="34" charset="0"/>
              </a:rPr>
              <a:t>. London: Department for Education.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5"/>
              </a:rPr>
              <a:t>https://www.gov.uk/government/publications/working-together-to-safeguard-children--2</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de Wit, M., Gajewska, K.A., Goethals, E.R., McDarby, V., Zhao, X., </a:t>
            </a:r>
            <a:r>
              <a:rPr lang="en-US" sz="600" dirty="0" err="1">
                <a:latin typeface="Calibri" panose="020F0502020204030204" pitchFamily="34" charset="0"/>
                <a:ea typeface="Calibri" panose="020F0502020204030204" pitchFamily="34" charset="0"/>
                <a:cs typeface="Calibri" panose="020F0502020204030204" pitchFamily="34" charset="0"/>
              </a:rPr>
              <a:t>Hapunda</a:t>
            </a:r>
            <a:r>
              <a:rPr lang="en-US" sz="600" dirty="0">
                <a:latin typeface="Calibri" panose="020F0502020204030204" pitchFamily="34" charset="0"/>
                <a:ea typeface="Calibri" panose="020F0502020204030204" pitchFamily="34" charset="0"/>
                <a:cs typeface="Calibri" panose="020F0502020204030204" pitchFamily="34" charset="0"/>
              </a:rPr>
              <a:t>, G., Delamater, A.M. and DiMeglio, L.A. (2022) ‘ISPAD Clinical Practice Consensus Guidelines 2022: Psychological care of children, adolescents and young adults with diabetes’, </a:t>
            </a:r>
            <a:r>
              <a:rPr lang="en-US" sz="600" i="1" dirty="0">
                <a:latin typeface="Calibri" panose="020F0502020204030204" pitchFamily="34" charset="0"/>
                <a:ea typeface="Calibri" panose="020F0502020204030204" pitchFamily="34" charset="0"/>
                <a:cs typeface="Calibri" panose="020F0502020204030204" pitchFamily="34" charset="0"/>
              </a:rPr>
              <a:t>Pediatric Diabetes</a:t>
            </a:r>
            <a:r>
              <a:rPr lang="en-US" sz="600" dirty="0">
                <a:latin typeface="Calibri" panose="020F0502020204030204" pitchFamily="34" charset="0"/>
                <a:ea typeface="Calibri" panose="020F0502020204030204" pitchFamily="34" charset="0"/>
                <a:cs typeface="Calibri" panose="020F0502020204030204" pitchFamily="34" charset="0"/>
              </a:rPr>
              <a:t>, 23(8), pp. 1373–1389.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6"/>
              </a:rPr>
              <a:t>https://doi.org/10.1111/pedi.13428</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Douglas, V. and Fourie, J. (2021) </a:t>
            </a:r>
            <a:r>
              <a:rPr lang="en-US" sz="600" i="1" dirty="0">
                <a:latin typeface="Calibri" panose="020F0502020204030204" pitchFamily="34" charset="0"/>
                <a:ea typeface="Calibri" panose="020F0502020204030204" pitchFamily="34" charset="0"/>
                <a:cs typeface="Calibri" panose="020F0502020204030204" pitchFamily="34" charset="0"/>
              </a:rPr>
              <a:t>Safeguarding Children, Young People and Families</a:t>
            </a:r>
            <a:r>
              <a:rPr lang="en-US" sz="600" dirty="0">
                <a:latin typeface="Calibri" panose="020F0502020204030204" pitchFamily="34" charset="0"/>
                <a:ea typeface="Calibri" panose="020F0502020204030204" pitchFamily="34" charset="0"/>
                <a:cs typeface="Calibri" panose="020F0502020204030204" pitchFamily="34" charset="0"/>
              </a:rPr>
              <a:t>. London: SAGE Publications/Learning Matters.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7"/>
              </a:rPr>
              <a:t>https://books.google.com/books/about/Safeguarding_Children_Young_People_and_F.html?id=dwgpEAAAQBAJ</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Driscoll, J., Lorek, A., Kinnear, E. and Hutchinson, A. (2020) ‘Multi-agency safeguarding arrangements: overcoming the challenges of Covid-19 measures’, </a:t>
            </a:r>
            <a:r>
              <a:rPr lang="en-US" sz="600" i="1" dirty="0">
                <a:latin typeface="Calibri" panose="020F0502020204030204" pitchFamily="34" charset="0"/>
                <a:ea typeface="Calibri" panose="020F0502020204030204" pitchFamily="34" charset="0"/>
                <a:cs typeface="Calibri" panose="020F0502020204030204" pitchFamily="34" charset="0"/>
              </a:rPr>
              <a:t>Journal of Children’s Services</a:t>
            </a:r>
            <a:r>
              <a:rPr lang="en-US" sz="600" dirty="0">
                <a:latin typeface="Calibri" panose="020F0502020204030204" pitchFamily="34" charset="0"/>
                <a:ea typeface="Calibri" panose="020F0502020204030204" pitchFamily="34" charset="0"/>
                <a:cs typeface="Calibri" panose="020F0502020204030204" pitchFamily="34" charset="0"/>
              </a:rPr>
              <a:t>, 15(4), pp. 267–274.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8"/>
              </a:rPr>
              <a:t>https://doi.org/10.1108/JCS-07-2020-0035</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Featherstone, B., Gupta, A., Morris, K. and White, S. (2018) </a:t>
            </a:r>
            <a:r>
              <a:rPr lang="en-US" sz="600" i="1" dirty="0">
                <a:latin typeface="Calibri" panose="020F0502020204030204" pitchFamily="34" charset="0"/>
                <a:ea typeface="Calibri" panose="020F0502020204030204" pitchFamily="34" charset="0"/>
                <a:cs typeface="Calibri" panose="020F0502020204030204" pitchFamily="34" charset="0"/>
              </a:rPr>
              <a:t>Protecting Children: A Social Model</a:t>
            </a:r>
            <a:r>
              <a:rPr lang="en-US" sz="600" dirty="0">
                <a:latin typeface="Calibri" panose="020F0502020204030204" pitchFamily="34" charset="0"/>
                <a:ea typeface="Calibri" panose="020F0502020204030204" pitchFamily="34" charset="0"/>
                <a:cs typeface="Calibri" panose="020F0502020204030204" pitchFamily="34" charset="0"/>
              </a:rPr>
              <a:t>. Bristol: Policy Press.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9"/>
              </a:rPr>
              <a:t>https://books.google.com/books?id=1yFrDwAAQBAJ</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Frost, N. (2020) </a:t>
            </a:r>
            <a:r>
              <a:rPr lang="en-US" sz="600" i="1" dirty="0">
                <a:latin typeface="Calibri" panose="020F0502020204030204" pitchFamily="34" charset="0"/>
                <a:ea typeface="Calibri" panose="020F0502020204030204" pitchFamily="34" charset="0"/>
                <a:cs typeface="Calibri" panose="020F0502020204030204" pitchFamily="34" charset="0"/>
              </a:rPr>
              <a:t>Safeguarding Children and Young People: A Guide for Professionals Working Together</a:t>
            </a:r>
            <a:r>
              <a:rPr lang="en-US" sz="600" dirty="0">
                <a:latin typeface="Calibri" panose="020F0502020204030204" pitchFamily="34" charset="0"/>
                <a:ea typeface="Calibri" panose="020F0502020204030204" pitchFamily="34" charset="0"/>
                <a:cs typeface="Calibri" panose="020F0502020204030204" pitchFamily="34" charset="0"/>
              </a:rPr>
              <a:t>. London: SAGE Publications.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10"/>
              </a:rPr>
              <a:t>https://books.google.com/books/about/Safeguarding_Children_and_Young_People.html?id=PvKBzQEACAAJ</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Herefordshire Safeguarding Children Partnership (2025) </a:t>
            </a:r>
            <a:r>
              <a:rPr lang="en-US" sz="600" i="1" dirty="0">
                <a:latin typeface="Calibri" panose="020F0502020204030204" pitchFamily="34" charset="0"/>
                <a:ea typeface="Calibri" panose="020F0502020204030204" pitchFamily="34" charset="0"/>
                <a:cs typeface="Calibri" panose="020F0502020204030204" pitchFamily="34" charset="0"/>
              </a:rPr>
              <a:t>Yearly Report 2024–25</a:t>
            </a:r>
            <a:r>
              <a:rPr lang="en-US" sz="600" dirty="0">
                <a:latin typeface="Calibri" panose="020F0502020204030204" pitchFamily="34" charset="0"/>
                <a:ea typeface="Calibri" panose="020F0502020204030204" pitchFamily="34" charset="0"/>
                <a:cs typeface="Calibri" panose="020F0502020204030204" pitchFamily="34" charset="0"/>
              </a:rPr>
              <a:t>. Hereford: Herefordshire Safeguarding Children Partnership.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11"/>
              </a:rPr>
              <a:t>https://councillors.herefordshire.gov.uk/documents/s50129930/Appendix%201%20-%20HSCP-Yearly-Report-2024-25-final.pdf</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Hilliard, M.E., de Wit, M., Wasserman, R.M., Butler, A.M., Evans, M., Weissberg-</a:t>
            </a:r>
            <a:r>
              <a:rPr lang="en-US" sz="600" dirty="0" err="1">
                <a:latin typeface="Calibri" panose="020F0502020204030204" pitchFamily="34" charset="0"/>
                <a:ea typeface="Calibri" panose="020F0502020204030204" pitchFamily="34" charset="0"/>
                <a:cs typeface="Calibri" panose="020F0502020204030204" pitchFamily="34" charset="0"/>
              </a:rPr>
              <a:t>Benchell</a:t>
            </a:r>
            <a:r>
              <a:rPr lang="en-US" sz="600" dirty="0">
                <a:latin typeface="Calibri" panose="020F0502020204030204" pitchFamily="34" charset="0"/>
                <a:ea typeface="Calibri" panose="020F0502020204030204" pitchFamily="34" charset="0"/>
                <a:cs typeface="Calibri" panose="020F0502020204030204" pitchFamily="34" charset="0"/>
              </a:rPr>
              <a:t>, J. and Anderson, B.J. (2018) ‘Screening and support for emotional burdens of youth with type 1 diabetes: Strategies for diabetes care providers’, </a:t>
            </a:r>
            <a:r>
              <a:rPr lang="en-US" sz="600" i="1" dirty="0">
                <a:latin typeface="Calibri" panose="020F0502020204030204" pitchFamily="34" charset="0"/>
                <a:ea typeface="Calibri" panose="020F0502020204030204" pitchFamily="34" charset="0"/>
                <a:cs typeface="Calibri" panose="020F0502020204030204" pitchFamily="34" charset="0"/>
              </a:rPr>
              <a:t>Pediatric Diabetes</a:t>
            </a:r>
            <a:r>
              <a:rPr lang="en-US" sz="600" dirty="0">
                <a:latin typeface="Calibri" panose="020F0502020204030204" pitchFamily="34" charset="0"/>
                <a:ea typeface="Calibri" panose="020F0502020204030204" pitchFamily="34" charset="0"/>
                <a:cs typeface="Calibri" panose="020F0502020204030204" pitchFamily="34" charset="0"/>
              </a:rPr>
              <a:t>, 19(3), pp. 534–543.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12"/>
              </a:rPr>
              <a:t>https://doi.org/10.1111/pedi.12575</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Hughes, K., Bellis, M.A., Hardcastle, K.A., Sethi, D., Butchart, A., </a:t>
            </a:r>
            <a:r>
              <a:rPr lang="en-US" sz="600" dirty="0" err="1">
                <a:latin typeface="Calibri" panose="020F0502020204030204" pitchFamily="34" charset="0"/>
                <a:ea typeface="Calibri" panose="020F0502020204030204" pitchFamily="34" charset="0"/>
                <a:cs typeface="Calibri" panose="020F0502020204030204" pitchFamily="34" charset="0"/>
              </a:rPr>
              <a:t>Mikton</a:t>
            </a:r>
            <a:r>
              <a:rPr lang="en-US" sz="600" dirty="0">
                <a:latin typeface="Calibri" panose="020F0502020204030204" pitchFamily="34" charset="0"/>
                <a:ea typeface="Calibri" panose="020F0502020204030204" pitchFamily="34" charset="0"/>
                <a:cs typeface="Calibri" panose="020F0502020204030204" pitchFamily="34" charset="0"/>
              </a:rPr>
              <a:t>, C., Jones, L. and Dunne, M.P. (2017) ‘The effect of multiple adverse childhood experiences on health: a systematic review and meta-analysis’, </a:t>
            </a:r>
            <a:r>
              <a:rPr lang="en-US" sz="600" i="1" dirty="0">
                <a:latin typeface="Calibri" panose="020F0502020204030204" pitchFamily="34" charset="0"/>
                <a:ea typeface="Calibri" panose="020F0502020204030204" pitchFamily="34" charset="0"/>
                <a:cs typeface="Calibri" panose="020F0502020204030204" pitchFamily="34" charset="0"/>
              </a:rPr>
              <a:t>The Lancet Public Health</a:t>
            </a:r>
            <a:r>
              <a:rPr lang="en-US" sz="600" dirty="0">
                <a:latin typeface="Calibri" panose="020F0502020204030204" pitchFamily="34" charset="0"/>
                <a:ea typeface="Calibri" panose="020F0502020204030204" pitchFamily="34" charset="0"/>
                <a:cs typeface="Calibri" panose="020F0502020204030204" pitchFamily="34" charset="0"/>
              </a:rPr>
              <a:t>, 2(8), pp. e356–e366. Available at: https://doi.org/10.1016/S2468-2667(17)30118-4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Laver-Bradbury, C., Thompson, M.J.J., Gale, C. and Hooper, C.M. (eds.) (2021) </a:t>
            </a:r>
            <a:r>
              <a:rPr lang="en-US" sz="600" i="1" dirty="0">
                <a:latin typeface="Calibri" panose="020F0502020204030204" pitchFamily="34" charset="0"/>
                <a:ea typeface="Calibri" panose="020F0502020204030204" pitchFamily="34" charset="0"/>
                <a:cs typeface="Calibri" panose="020F0502020204030204" pitchFamily="34" charset="0"/>
              </a:rPr>
              <a:t>Child and Adolescent Mental Health: Theory and Practice</a:t>
            </a:r>
            <a:r>
              <a:rPr lang="en-US" sz="600" dirty="0">
                <a:latin typeface="Calibri" panose="020F0502020204030204" pitchFamily="34" charset="0"/>
                <a:ea typeface="Calibri" panose="020F0502020204030204" pitchFamily="34" charset="0"/>
                <a:cs typeface="Calibri" panose="020F0502020204030204" pitchFamily="34" charset="0"/>
              </a:rPr>
              <a:t>. 3rd </a:t>
            </a:r>
            <a:r>
              <a:rPr lang="en-US" sz="600" dirty="0" err="1">
                <a:latin typeface="Calibri" panose="020F0502020204030204" pitchFamily="34" charset="0"/>
                <a:ea typeface="Calibri" panose="020F0502020204030204" pitchFamily="34" charset="0"/>
                <a:cs typeface="Calibri" panose="020F0502020204030204" pitchFamily="34" charset="0"/>
              </a:rPr>
              <a:t>edn</a:t>
            </a:r>
            <a:r>
              <a:rPr lang="en-US" sz="600" dirty="0">
                <a:latin typeface="Calibri" panose="020F0502020204030204" pitchFamily="34" charset="0"/>
                <a:ea typeface="Calibri" panose="020F0502020204030204" pitchFamily="34" charset="0"/>
                <a:cs typeface="Calibri" panose="020F0502020204030204" pitchFamily="34" charset="0"/>
              </a:rPr>
              <a:t>. Boca Raton, FL: CRC Press.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13"/>
              </a:rPr>
              <a:t>https://books.google.com/books/about/Child_and_Adolescent_Mental_Health.html?id=yBgoEAAAQBAJ</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Munro, E. (2019) </a:t>
            </a:r>
            <a:r>
              <a:rPr lang="en-US" sz="600" i="1" dirty="0">
                <a:latin typeface="Calibri" panose="020F0502020204030204" pitchFamily="34" charset="0"/>
                <a:ea typeface="Calibri" panose="020F0502020204030204" pitchFamily="34" charset="0"/>
                <a:cs typeface="Calibri" panose="020F0502020204030204" pitchFamily="34" charset="0"/>
              </a:rPr>
              <a:t>Effective Child Protection</a:t>
            </a:r>
            <a:r>
              <a:rPr lang="en-US" sz="600" dirty="0">
                <a:latin typeface="Calibri" panose="020F0502020204030204" pitchFamily="34" charset="0"/>
                <a:ea typeface="Calibri" panose="020F0502020204030204" pitchFamily="34" charset="0"/>
                <a:cs typeface="Calibri" panose="020F0502020204030204" pitchFamily="34" charset="0"/>
              </a:rPr>
              <a:t>. 3rd </a:t>
            </a:r>
            <a:r>
              <a:rPr lang="en-US" sz="600" dirty="0" err="1">
                <a:latin typeface="Calibri" panose="020F0502020204030204" pitchFamily="34" charset="0"/>
                <a:ea typeface="Calibri" panose="020F0502020204030204" pitchFamily="34" charset="0"/>
                <a:cs typeface="Calibri" panose="020F0502020204030204" pitchFamily="34" charset="0"/>
              </a:rPr>
              <a:t>edn</a:t>
            </a:r>
            <a:r>
              <a:rPr lang="en-US" sz="600" dirty="0">
                <a:latin typeface="Calibri" panose="020F0502020204030204" pitchFamily="34" charset="0"/>
                <a:ea typeface="Calibri" panose="020F0502020204030204" pitchFamily="34" charset="0"/>
                <a:cs typeface="Calibri" panose="020F0502020204030204" pitchFamily="34" charset="0"/>
              </a:rPr>
              <a:t>. London: SAGE Publications.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14"/>
              </a:rPr>
              <a:t>https://books.google.com/books/about/Effective_Child_Protection.html?id=Z8m1DwAAQBAJ</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National Institute for Health and Care Excellence (NICE) (2022) </a:t>
            </a:r>
            <a:r>
              <a:rPr lang="en-US" sz="600" i="1" dirty="0">
                <a:latin typeface="Calibri" panose="020F0502020204030204" pitchFamily="34" charset="0"/>
                <a:ea typeface="Calibri" panose="020F0502020204030204" pitchFamily="34" charset="0"/>
                <a:cs typeface="Calibri" panose="020F0502020204030204" pitchFamily="34" charset="0"/>
              </a:rPr>
              <a:t>Diabetes in children and young people: Quality standard QS125, Quality statement 6: Access to mental health professionals with an understanding of type 1 or type 2 diabetes</a:t>
            </a:r>
            <a:r>
              <a:rPr lang="en-US" sz="600" dirty="0">
                <a:latin typeface="Calibri" panose="020F0502020204030204" pitchFamily="34" charset="0"/>
                <a:ea typeface="Calibri" panose="020F0502020204030204" pitchFamily="34" charset="0"/>
                <a:cs typeface="Calibri" panose="020F0502020204030204" pitchFamily="34" charset="0"/>
              </a:rPr>
              <a:t>. London: NICE.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15"/>
              </a:rPr>
              <a:t>https://www.nice.org.uk/guidance/qs125/chapter/quality-statement-6-access-to-mental-health-professionals-with-an-understanding-of-type-1-or-type-2-diabetes</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NSPCC (2026) ‘Recently published case reviews: 2024 – Herefordshire – Child HN’, </a:t>
            </a:r>
            <a:r>
              <a:rPr lang="en-US" sz="600" i="1" dirty="0">
                <a:latin typeface="Calibri" panose="020F0502020204030204" pitchFamily="34" charset="0"/>
                <a:ea typeface="Calibri" panose="020F0502020204030204" pitchFamily="34" charset="0"/>
                <a:cs typeface="Calibri" panose="020F0502020204030204" pitchFamily="34" charset="0"/>
              </a:rPr>
              <a:t>NSPCC Learning</a:t>
            </a:r>
            <a:r>
              <a:rPr lang="en-US" sz="600" dirty="0">
                <a:latin typeface="Calibri" panose="020F0502020204030204" pitchFamily="34" charset="0"/>
                <a:ea typeface="Calibri" panose="020F0502020204030204" pitchFamily="34" charset="0"/>
                <a:cs typeface="Calibri" panose="020F0502020204030204" pitchFamily="34" charset="0"/>
              </a:rPr>
              <a:t>.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16"/>
              </a:rPr>
              <a:t>https://learning.nspcc.org.uk/case-reviews/recently-published-case-reviews</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a:p>
            <a:pPr algn="just">
              <a:lnSpc>
                <a:spcPct val="150000"/>
              </a:lnSpc>
            </a:pPr>
            <a:r>
              <a:rPr lang="en-US" sz="600" dirty="0">
                <a:latin typeface="Calibri" panose="020F0502020204030204" pitchFamily="34" charset="0"/>
                <a:ea typeface="Calibri" panose="020F0502020204030204" pitchFamily="34" charset="0"/>
                <a:cs typeface="Calibri" panose="020F0502020204030204" pitchFamily="34" charset="0"/>
              </a:rPr>
              <a:t>Worcestershire Acute Hospitals NHS Trust (2024) </a:t>
            </a:r>
            <a:r>
              <a:rPr lang="en-US" sz="600" i="1" dirty="0">
                <a:latin typeface="Calibri" panose="020F0502020204030204" pitchFamily="34" charset="0"/>
                <a:ea typeface="Calibri" panose="020F0502020204030204" pitchFamily="34" charset="0"/>
                <a:cs typeface="Calibri" panose="020F0502020204030204" pitchFamily="34" charset="0"/>
              </a:rPr>
              <a:t>Safeguarding Adults, Children &amp; Young People Annual Report April 2023 – March 2024</a:t>
            </a:r>
            <a:r>
              <a:rPr lang="en-US" sz="600" dirty="0">
                <a:latin typeface="Calibri" panose="020F0502020204030204" pitchFamily="34" charset="0"/>
                <a:ea typeface="Calibri" panose="020F0502020204030204" pitchFamily="34" charset="0"/>
                <a:cs typeface="Calibri" panose="020F0502020204030204" pitchFamily="34" charset="0"/>
              </a:rPr>
              <a:t>. Worcester: Worcestershire Acute Hospitals NHS Trust. Available at: </a:t>
            </a:r>
            <a:r>
              <a:rPr lang="en-US" sz="600" dirty="0">
                <a:latin typeface="Calibri" panose="020F0502020204030204" pitchFamily="34" charset="0"/>
                <a:ea typeface="Calibri" panose="020F0502020204030204" pitchFamily="34" charset="0"/>
                <a:cs typeface="Calibri" panose="020F0502020204030204" pitchFamily="34" charset="0"/>
                <a:hlinkClick r:id="rId17"/>
              </a:rPr>
              <a:t>https://www.worcsacute.nhs.uk/~documents/route%3A/download/3446/</a:t>
            </a:r>
            <a:r>
              <a:rPr lang="en-US" sz="600" dirty="0">
                <a:latin typeface="Calibri" panose="020F0502020204030204" pitchFamily="34" charset="0"/>
                <a:ea typeface="Calibri" panose="020F0502020204030204" pitchFamily="34" charset="0"/>
                <a:cs typeface="Calibri" panose="020F0502020204030204" pitchFamily="34" charset="0"/>
              </a:rPr>
              <a:t> (Accessed: 7 August 2026).</a:t>
            </a:r>
          </a:p>
        </p:txBody>
      </p:sp>
      <p:sp>
        <p:nvSpPr>
          <p:cNvPr id="6" name="TextBox 5">
            <a:extLst>
              <a:ext uri="{FF2B5EF4-FFF2-40B4-BE49-F238E27FC236}">
                <a16:creationId xmlns:a16="http://schemas.microsoft.com/office/drawing/2014/main" id="{2E51C81E-A52C-FAB0-8FA7-C844F706F229}"/>
              </a:ext>
            </a:extLst>
          </p:cNvPr>
          <p:cNvSpPr txBox="1"/>
          <p:nvPr/>
        </p:nvSpPr>
        <p:spPr>
          <a:xfrm>
            <a:off x="180109" y="277275"/>
            <a:ext cx="4572000" cy="553998"/>
          </a:xfrm>
          <a:prstGeom prst="rect">
            <a:avLst/>
          </a:prstGeom>
          <a:noFill/>
        </p:spPr>
        <p:txBody>
          <a:bodyPr wrap="square">
            <a:spAutoFit/>
          </a:bodyPr>
          <a:lstStyle/>
          <a:p>
            <a:pPr algn="just"/>
            <a:r>
              <a:rPr kumimoji="0" lang="en-US" sz="3000" b="1" i="0" u="none" strike="noStrike" kern="0" cap="none" spc="0" normalizeH="0" baseline="0" noProof="0" dirty="0">
                <a:ln>
                  <a:noFill/>
                </a:ln>
                <a:solidFill>
                  <a:srgbClr val="1A4568"/>
                </a:solidFill>
                <a:effectLst/>
                <a:uLnTx/>
                <a:uFillTx/>
                <a:latin typeface="Calibri" panose="020F0502020204030204" pitchFamily="34" charset="0"/>
                <a:ea typeface="Calibri" panose="020F0502020204030204" pitchFamily="34" charset="0"/>
                <a:cs typeface="Calibri" panose="020F0502020204030204" pitchFamily="34" charset="0"/>
                <a:sym typeface="Josefin Sans"/>
              </a:rPr>
              <a:t>Reference List</a:t>
            </a: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43161296"/>
      </p:ext>
    </p:extLst>
  </p:cSld>
  <p:clrMapOvr>
    <a:masterClrMapping/>
  </p:clrMapOvr>
</p:sld>
</file>

<file path=ppt/theme/theme1.xml><?xml version="1.0" encoding="utf-8"?>
<a:theme xmlns:a="http://schemas.openxmlformats.org/drawingml/2006/main" name="Aquatic and Physical Therapy Center XL by Slidesgo">
  <a:themeElements>
    <a:clrScheme name="Simple Light">
      <a:dk1>
        <a:srgbClr val="1A4568"/>
      </a:dk1>
      <a:lt1>
        <a:srgbClr val="FFFFFF"/>
      </a:lt1>
      <a:dk2>
        <a:srgbClr val="285E89"/>
      </a:dk2>
      <a:lt2>
        <a:srgbClr val="80C9DD"/>
      </a:lt2>
      <a:accent1>
        <a:srgbClr val="285E89"/>
      </a:accent1>
      <a:accent2>
        <a:srgbClr val="9DCEDF"/>
      </a:accent2>
      <a:accent3>
        <a:srgbClr val="EFEFEF"/>
      </a:accent3>
      <a:accent4>
        <a:srgbClr val="66A5BB"/>
      </a:accent4>
      <a:accent5>
        <a:srgbClr val="EFEFEF"/>
      </a:accent5>
      <a:accent6>
        <a:srgbClr val="1A4568"/>
      </a:accent6>
      <a:hlink>
        <a:srgbClr val="285E8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116</TotalTime>
  <Words>4390</Words>
  <Application>Microsoft Macintosh PowerPoint</Application>
  <PresentationFormat>On-screen Show (16:9)</PresentationFormat>
  <Paragraphs>131</Paragraphs>
  <Slides>17</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Aptos</vt:lpstr>
      <vt:lpstr>Josefin Sans</vt:lpstr>
      <vt:lpstr>Arial</vt:lpstr>
      <vt:lpstr>Open Sans Light</vt:lpstr>
      <vt:lpstr>Open Sans SemiBold</vt:lpstr>
      <vt:lpstr>Calibri</vt:lpstr>
      <vt:lpstr>Open Sans</vt:lpstr>
      <vt:lpstr>Aquatic and Physical Therapy Center XL by Slidesgo</vt:lpstr>
      <vt:lpstr>BMHP5021 PROTECTING AND SUPPORTING FAMILIES IN HEALTH AND CARE</vt:lpstr>
      <vt:lpstr>Introduction</vt:lpstr>
      <vt:lpstr>Case Overview and Critical Incident</vt:lpstr>
      <vt:lpstr>Child HN’s Perception of Wellbeing</vt:lpstr>
      <vt:lpstr>Adversity, ACEs and Adolescent Vulnerability</vt:lpstr>
      <vt:lpstr>Medical Neglect and Safeguarding Thresholds</vt:lpstr>
      <vt:lpstr>UK Legal and Statutory Framework</vt:lpstr>
      <vt:lpstr>Paediatric Diabetes Professional’s  Role</vt:lpstr>
      <vt:lpstr>Social Worker and Children’s Social Care Role</vt:lpstr>
      <vt:lpstr>Mental-Health Practitioner’s Role</vt:lpstr>
      <vt:lpstr>Education and Wider Family Network</vt:lpstr>
      <vt:lpstr>Partnership Working and Communication</vt:lpstr>
      <vt:lpstr>Critical Analysis of the Professional Response</vt:lpstr>
      <vt:lpstr>Proposed Care, Support and Action Plan</vt:lpstr>
      <vt:lpstr>Recommendations for Service Improvement</vt:lpstr>
      <vt:lpstr>Conclusion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Microsoft Office</cp:lastModifiedBy>
  <cp:revision>6</cp:revision>
  <dcterms:modified xsi:type="dcterms:W3CDTF">2026-08-08T11:32:53Z</dcterms:modified>
  <cp:category/>
</cp:coreProperties>
</file>